
<file path=[Content_Types].xml><?xml version="1.0" encoding="utf-8"?>
<Types xmlns="http://schemas.openxmlformats.org/package/2006/content-types">
  <Default Extension="emf" ContentType="image/x-emf"/>
  <Default Extension="gif" ContentType="image/gif"/>
  <Default Extension="jpeg" ContentType="image/jpeg"/>
  <Default Extension="mp4" ContentType="vide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Lst>
  <p:notesMasterIdLst>
    <p:notesMasterId r:id="rId32"/>
  </p:notesMasterIdLst>
  <p:sldIdLst>
    <p:sldId id="315" r:id="rId2"/>
    <p:sldId id="308" r:id="rId3"/>
    <p:sldId id="260" r:id="rId4"/>
    <p:sldId id="275" r:id="rId5"/>
    <p:sldId id="277" r:id="rId6"/>
    <p:sldId id="278" r:id="rId7"/>
    <p:sldId id="261" r:id="rId8"/>
    <p:sldId id="270" r:id="rId9"/>
    <p:sldId id="262" r:id="rId10"/>
    <p:sldId id="284" r:id="rId11"/>
    <p:sldId id="280" r:id="rId12"/>
    <p:sldId id="293" r:id="rId13"/>
    <p:sldId id="263" r:id="rId14"/>
    <p:sldId id="282" r:id="rId15"/>
    <p:sldId id="273" r:id="rId16"/>
    <p:sldId id="306" r:id="rId17"/>
    <p:sldId id="309" r:id="rId18"/>
    <p:sldId id="310" r:id="rId19"/>
    <p:sldId id="314" r:id="rId20"/>
    <p:sldId id="311" r:id="rId21"/>
    <p:sldId id="312" r:id="rId22"/>
    <p:sldId id="297" r:id="rId23"/>
    <p:sldId id="285" r:id="rId24"/>
    <p:sldId id="305" r:id="rId25"/>
    <p:sldId id="265" r:id="rId26"/>
    <p:sldId id="318" r:id="rId27"/>
    <p:sldId id="317" r:id="rId28"/>
    <p:sldId id="269" r:id="rId29"/>
    <p:sldId id="268" r:id="rId30"/>
    <p:sldId id="319" r:id="rId31"/>
  </p:sldIdLst>
  <p:sldSz cx="9144000" cy="6858000" type="screen4x3"/>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10"/>
    <p:restoredTop sz="82708" autoAdjust="0"/>
  </p:normalViewPr>
  <p:slideViewPr>
    <p:cSldViewPr>
      <p:cViewPr>
        <p:scale>
          <a:sx n="100" d="100"/>
          <a:sy n="100" d="100"/>
        </p:scale>
        <p:origin x="2104" y="1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fr-FR"/>
          </a:p>
        </p:txBody>
      </p:sp>
      <p:sp>
        <p:nvSpPr>
          <p:cNvPr id="3" name="Espace réservé de la date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F87FB25D-08E4-41DA-A0B5-DDB444C61A84}" type="datetimeFigureOut">
              <a:rPr lang="fr-FR" smtClean="0"/>
              <a:pPr/>
              <a:t>27/06/2024</a:t>
            </a:fld>
            <a:endParaRPr lang="fr-FR"/>
          </a:p>
        </p:txBody>
      </p:sp>
      <p:sp>
        <p:nvSpPr>
          <p:cNvPr id="4" name="Espace réservé de l'image des diapositives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fr-FR"/>
          </a:p>
        </p:txBody>
      </p:sp>
      <p:sp>
        <p:nvSpPr>
          <p:cNvPr id="5" name="Espace réservé des commentaires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579C928E-4FC4-47D1-8098-A078E6F21305}"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fr.wikipedia.org/wiki/Nuit" TargetMode="External"/><Relationship Id="rId3" Type="http://schemas.openxmlformats.org/officeDocument/2006/relationships/hyperlink" Target="https://fr.wikipedia.org/wiki/Ann%C3%A9e_(calendrier)" TargetMode="External"/><Relationship Id="rId7" Type="http://schemas.openxmlformats.org/officeDocument/2006/relationships/hyperlink" Target="https://fr.wikipedia.org/wiki/Jour" TargetMode="External"/><Relationship Id="rId12" Type="http://schemas.openxmlformats.org/officeDocument/2006/relationships/hyperlink" Target="https://fr.wikipedia.org/wiki/Emprunt_lexical"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s://fr.wikipedia.org/wiki/H%C3%A9misph%C3%A8re_(g%C3%A9ographie)" TargetMode="External"/><Relationship Id="rId11" Type="http://schemas.openxmlformats.org/officeDocument/2006/relationships/hyperlink" Target="https://fr.wikipedia.org/wiki/%C3%89quateur_c%C3%A9leste" TargetMode="External"/><Relationship Id="rId5" Type="http://schemas.openxmlformats.org/officeDocument/2006/relationships/hyperlink" Target="https://fr.wikipedia.org/wiki/%C3%89quateur_terrestre" TargetMode="External"/><Relationship Id="rId10" Type="http://schemas.openxmlformats.org/officeDocument/2006/relationships/hyperlink" Target="https://fr.wikipedia.org/wiki/Astronomie" TargetMode="External"/><Relationship Id="rId4" Type="http://schemas.openxmlformats.org/officeDocument/2006/relationships/hyperlink" Target="https://fr.wikipedia.org/wiki/Soleil" TargetMode="External"/><Relationship Id="rId9" Type="http://schemas.openxmlformats.org/officeDocument/2006/relationships/hyperlink" Target="https://fr.wikipedia.org/wiki/Latin"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effectLst/>
              </a:rPr>
              <a:t>En observant attentivement des </a:t>
            </a:r>
            <a:r>
              <a:rPr lang="fr-FR" dirty="0" err="1">
                <a:effectLst/>
              </a:rPr>
              <a:t>supernovae</a:t>
            </a:r>
            <a:r>
              <a:rPr lang="fr-FR" dirty="0">
                <a:effectLst/>
              </a:rPr>
              <a:t> lointaines, les astronomes découvraient la face répulsive de la gravité. De l'époque de Newton jusqu'aux années 1990, les physiciens croyaient la gravitation uniquement attractive.</a:t>
            </a:r>
          </a:p>
          <a:p>
            <a:r>
              <a:rPr lang="fr-FR" dirty="0">
                <a:effectLst/>
              </a:rPr>
              <a:t>Bien que la théorie de la relativité générale formulée par Albert Einstein autorise la gravitation à repousser comme à attirer, la plupart des physiciens ne prenaient cette possibilité que pour un produit purement théorique sans objet dans notre Univers actuel. Jusqu'à tout récemment, les astronomes étaient certains d'observer un ralentissement progressif de l'expansion de l'Univers sous l'effet de la gravitation.</a:t>
            </a:r>
          </a:p>
          <a:p>
            <a:pPr algn="ctr"/>
            <a:br>
              <a:rPr lang="fr-FR" b="0" i="0" dirty="0">
                <a:solidFill>
                  <a:srgbClr val="333333"/>
                </a:solidFill>
                <a:effectLst/>
                <a:latin typeface="Montserrat" pitchFamily="2" charset="77"/>
              </a:rPr>
            </a:br>
            <a:endParaRPr lang="fr-FR" b="0" i="0" dirty="0">
              <a:solidFill>
                <a:srgbClr val="333333"/>
              </a:solidFill>
              <a:effectLst/>
              <a:latin typeface="Montserrat" pitchFamily="2" charset="77"/>
            </a:endParaRPr>
          </a:p>
          <a:p>
            <a:endParaRPr lang="fr-FR" dirty="0"/>
          </a:p>
        </p:txBody>
      </p:sp>
      <p:sp>
        <p:nvSpPr>
          <p:cNvPr id="4" name="Espace réservé du numéro de diapositive 3"/>
          <p:cNvSpPr>
            <a:spLocks noGrp="1"/>
          </p:cNvSpPr>
          <p:nvPr>
            <p:ph type="sldNum" sz="quarter" idx="5"/>
          </p:nvPr>
        </p:nvSpPr>
        <p:spPr/>
        <p:txBody>
          <a:bodyPr/>
          <a:lstStyle/>
          <a:p>
            <a:fld id="{579C928E-4FC4-47D1-8098-A078E6F21305}" type="slidenum">
              <a:rPr lang="fr-FR" smtClean="0"/>
              <a:pPr/>
              <a:t>3</a:t>
            </a:fld>
            <a:endParaRPr lang="fr-FR"/>
          </a:p>
        </p:txBody>
      </p:sp>
    </p:spTree>
    <p:extLst>
      <p:ext uri="{BB962C8B-B14F-4D97-AF65-F5344CB8AC3E}">
        <p14:creationId xmlns:p14="http://schemas.microsoft.com/office/powerpoint/2010/main" val="3814639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579C928E-4FC4-47D1-8098-A078E6F21305}" type="slidenum">
              <a:rPr lang="fr-FR" smtClean="0"/>
              <a:pPr/>
              <a:t>29</a:t>
            </a:fld>
            <a:endParaRPr lang="fr-FR"/>
          </a:p>
        </p:txBody>
      </p:sp>
    </p:spTree>
    <p:extLst>
      <p:ext uri="{BB962C8B-B14F-4D97-AF65-F5344CB8AC3E}">
        <p14:creationId xmlns:p14="http://schemas.microsoft.com/office/powerpoint/2010/main" val="2139667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0" i="0" dirty="0">
                <a:solidFill>
                  <a:srgbClr val="202122"/>
                </a:solidFill>
                <a:effectLst/>
                <a:latin typeface="Arial" panose="020B0604020202020204" pitchFamily="34" charset="0"/>
              </a:rPr>
              <a:t>Un </a:t>
            </a:r>
            <a:r>
              <a:rPr lang="fr-FR" sz="1200" b="1" i="0" dirty="0">
                <a:solidFill>
                  <a:srgbClr val="202122"/>
                </a:solidFill>
                <a:effectLst/>
                <a:latin typeface="Arial" panose="020B0604020202020204" pitchFamily="34" charset="0"/>
              </a:rPr>
              <a:t>équinoxe</a:t>
            </a:r>
            <a:r>
              <a:rPr lang="fr-FR" sz="1200" b="0" i="0" dirty="0">
                <a:solidFill>
                  <a:srgbClr val="202122"/>
                </a:solidFill>
                <a:effectLst/>
                <a:latin typeface="Arial" panose="020B0604020202020204" pitchFamily="34" charset="0"/>
              </a:rPr>
              <a:t> est un instant de l'</a:t>
            </a:r>
            <a:r>
              <a:rPr lang="fr-FR" sz="1200" b="0" i="0" u="none" strike="noStrike" dirty="0">
                <a:effectLst/>
                <a:latin typeface="Arial" panose="020B0604020202020204" pitchFamily="34" charset="0"/>
                <a:hlinkClick r:id="rId3" tooltip="Année (calendrier)"/>
              </a:rPr>
              <a:t>année</a:t>
            </a:r>
            <a:r>
              <a:rPr lang="fr-FR" sz="1200" b="0" i="0" dirty="0">
                <a:solidFill>
                  <a:srgbClr val="202122"/>
                </a:solidFill>
                <a:effectLst/>
                <a:latin typeface="Arial" panose="020B0604020202020204" pitchFamily="34" charset="0"/>
              </a:rPr>
              <a:t> où le </a:t>
            </a:r>
            <a:r>
              <a:rPr lang="fr-FR" sz="1200" b="0" i="0" u="none" strike="noStrike" dirty="0">
                <a:effectLst/>
                <a:latin typeface="Arial" panose="020B0604020202020204" pitchFamily="34" charset="0"/>
                <a:hlinkClick r:id="rId4" tooltip="Soleil"/>
              </a:rPr>
              <a:t>Soleil</a:t>
            </a:r>
            <a:r>
              <a:rPr lang="fr-FR" sz="1200" b="0" i="0" dirty="0">
                <a:solidFill>
                  <a:srgbClr val="202122"/>
                </a:solidFill>
                <a:effectLst/>
                <a:latin typeface="Arial" panose="020B0604020202020204" pitchFamily="34" charset="0"/>
              </a:rPr>
              <a:t> traverse le plan </a:t>
            </a:r>
            <a:r>
              <a:rPr lang="fr-FR" sz="1200" b="0" i="0" u="none" strike="noStrike" dirty="0">
                <a:effectLst/>
                <a:latin typeface="Arial" panose="020B0604020202020204" pitchFamily="34" charset="0"/>
                <a:hlinkClick r:id="rId5" tooltip="Équateur terrestre"/>
              </a:rPr>
              <a:t>équatorial</a:t>
            </a:r>
            <a:r>
              <a:rPr lang="fr-FR" sz="1200" b="0" i="0" dirty="0">
                <a:solidFill>
                  <a:srgbClr val="202122"/>
                </a:solidFill>
                <a:effectLst/>
                <a:latin typeface="Arial" panose="020B0604020202020204" pitchFamily="34" charset="0"/>
              </a:rPr>
              <a:t> terrestre, changeant ainsi d'</a:t>
            </a:r>
            <a:r>
              <a:rPr lang="fr-FR" sz="1200" b="0" i="0" u="none" strike="noStrike" dirty="0">
                <a:effectLst/>
                <a:latin typeface="Arial" panose="020B0604020202020204" pitchFamily="34" charset="0"/>
                <a:hlinkClick r:id="rId6" tooltip="Hémisphère (géographie)"/>
              </a:rPr>
              <a:t>hémisphère</a:t>
            </a:r>
            <a:r>
              <a:rPr lang="fr-FR" sz="1200" b="0" i="0" dirty="0">
                <a:solidFill>
                  <a:srgbClr val="202122"/>
                </a:solidFill>
                <a:effectLst/>
                <a:latin typeface="Arial" panose="020B0604020202020204" pitchFamily="34" charset="0"/>
              </a:rPr>
              <a:t> céleste. Cette définition astronomique précise la conception préscientifique selon laquelle l'équinoxe est le moment où la durée du </a:t>
            </a:r>
            <a:r>
              <a:rPr lang="fr-FR" sz="1200" b="0" i="0" u="none" strike="noStrike" dirty="0">
                <a:effectLst/>
                <a:latin typeface="Arial" panose="020B0604020202020204" pitchFamily="34" charset="0"/>
                <a:hlinkClick r:id="rId7" tooltip="Jour"/>
              </a:rPr>
              <a:t>jour</a:t>
            </a:r>
            <a:r>
              <a:rPr lang="fr-FR" sz="1200" b="0" i="0" dirty="0">
                <a:solidFill>
                  <a:srgbClr val="202122"/>
                </a:solidFill>
                <a:effectLst/>
                <a:latin typeface="Arial" panose="020B0604020202020204" pitchFamily="34" charset="0"/>
              </a:rPr>
              <a:t> est égale à celle de la </a:t>
            </a:r>
            <a:r>
              <a:rPr lang="fr-FR" sz="1200" b="0" i="0" u="none" strike="noStrike" dirty="0">
                <a:effectLst/>
                <a:latin typeface="Arial" panose="020B0604020202020204" pitchFamily="34" charset="0"/>
                <a:hlinkClick r:id="rId8" tooltip="Nuit"/>
              </a:rPr>
              <a:t>nuit</a:t>
            </a:r>
            <a:r>
              <a:rPr lang="fr-FR" sz="1200" b="0" i="0" dirty="0">
                <a:solidFill>
                  <a:srgbClr val="202122"/>
                </a:solidFill>
                <a:effectLst/>
                <a:latin typeface="Arial" panose="020B0604020202020204" pitchFamily="34" charset="0"/>
              </a:rPr>
              <a:t>. Étymologiquement, le terme </a:t>
            </a:r>
            <a:r>
              <a:rPr lang="fr-FR" sz="1200" b="0" i="1" dirty="0">
                <a:solidFill>
                  <a:srgbClr val="202122"/>
                </a:solidFill>
                <a:effectLst/>
                <a:latin typeface="Arial" panose="020B0604020202020204" pitchFamily="34" charset="0"/>
              </a:rPr>
              <a:t>équinoxe</a:t>
            </a:r>
            <a:r>
              <a:rPr lang="fr-FR" sz="1200" b="0" i="0" dirty="0">
                <a:solidFill>
                  <a:srgbClr val="202122"/>
                </a:solidFill>
                <a:effectLst/>
                <a:latin typeface="Arial" panose="020B0604020202020204" pitchFamily="34" charset="0"/>
              </a:rPr>
              <a:t> provient du </a:t>
            </a:r>
            <a:r>
              <a:rPr lang="fr-FR" sz="1200" b="0" i="0" u="none" strike="noStrike" dirty="0">
                <a:effectLst/>
                <a:latin typeface="Arial" panose="020B0604020202020204" pitchFamily="34" charset="0"/>
                <a:hlinkClick r:id="rId9" tooltip="Latin"/>
              </a:rPr>
              <a:t>latin</a:t>
            </a:r>
            <a:r>
              <a:rPr lang="fr-FR" sz="1200" b="0" i="0" dirty="0">
                <a:solidFill>
                  <a:srgbClr val="202122"/>
                </a:solidFill>
                <a:effectLst/>
                <a:latin typeface="Arial" panose="020B0604020202020204" pitchFamily="34" charset="0"/>
              </a:rPr>
              <a:t> </a:t>
            </a:r>
            <a:r>
              <a:rPr lang="fr-FR" sz="1200" b="0" i="1" dirty="0" err="1">
                <a:solidFill>
                  <a:srgbClr val="202122"/>
                </a:solidFill>
                <a:effectLst/>
                <a:latin typeface="Arial" panose="020B0604020202020204" pitchFamily="34" charset="0"/>
              </a:rPr>
              <a:t>aequinoctium</a:t>
            </a:r>
            <a:r>
              <a:rPr lang="fr-FR" sz="1200" b="0" i="0" dirty="0">
                <a:solidFill>
                  <a:srgbClr val="202122"/>
                </a:solidFill>
                <a:effectLst/>
                <a:latin typeface="Arial" panose="020B0604020202020204" pitchFamily="34" charset="0"/>
              </a:rPr>
              <a:t>, de </a:t>
            </a:r>
            <a:r>
              <a:rPr lang="fr-FR" sz="1200" b="0" i="1" dirty="0" err="1">
                <a:solidFill>
                  <a:srgbClr val="202122"/>
                </a:solidFill>
                <a:effectLst/>
                <a:latin typeface="Arial" panose="020B0604020202020204" pitchFamily="34" charset="0"/>
              </a:rPr>
              <a:t>aequus</a:t>
            </a:r>
            <a:r>
              <a:rPr lang="fr-FR" sz="1200" b="0" i="0" dirty="0">
                <a:solidFill>
                  <a:srgbClr val="202122"/>
                </a:solidFill>
                <a:effectLst/>
                <a:latin typeface="Arial" panose="020B0604020202020204" pitchFamily="34" charset="0"/>
              </a:rPr>
              <a:t> (égal) et </a:t>
            </a:r>
            <a:r>
              <a:rPr lang="fr-FR" sz="1200" b="0" i="1" dirty="0" err="1">
                <a:solidFill>
                  <a:srgbClr val="202122"/>
                </a:solidFill>
                <a:effectLst/>
                <a:latin typeface="Arial" panose="020B0604020202020204" pitchFamily="34" charset="0"/>
              </a:rPr>
              <a:t>nox</a:t>
            </a:r>
            <a:r>
              <a:rPr lang="fr-FR" sz="1200" b="0" i="1" dirty="0">
                <a:solidFill>
                  <a:srgbClr val="202122"/>
                </a:solidFill>
                <a:effectLst/>
                <a:latin typeface="Arial" panose="020B0604020202020204" pitchFamily="34" charset="0"/>
              </a:rPr>
              <a:t>, </a:t>
            </a:r>
            <a:r>
              <a:rPr lang="fr-FR" sz="1200" b="0" i="1" dirty="0" err="1">
                <a:solidFill>
                  <a:srgbClr val="202122"/>
                </a:solidFill>
                <a:effectLst/>
                <a:latin typeface="Arial" panose="020B0604020202020204" pitchFamily="34" charset="0"/>
              </a:rPr>
              <a:t>noctis</a:t>
            </a:r>
            <a:r>
              <a:rPr lang="fr-FR" sz="1200" b="0" i="0" dirty="0">
                <a:solidFill>
                  <a:srgbClr val="202122"/>
                </a:solidFill>
                <a:effectLst/>
                <a:latin typeface="Arial" panose="020B0604020202020204" pitchFamily="34" charset="0"/>
              </a:rPr>
              <a:t> (nuit).</a:t>
            </a:r>
          </a:p>
          <a:p>
            <a:endParaRPr lang="fr-FR" sz="1200" b="0" i="0" dirty="0">
              <a:solidFill>
                <a:srgbClr val="202122"/>
              </a:solidFill>
              <a:effectLst/>
              <a:latin typeface="Arial" panose="020B0604020202020204" pitchFamily="34" charset="0"/>
            </a:endParaRPr>
          </a:p>
          <a:p>
            <a:r>
              <a:rPr lang="fr-FR" sz="1200" b="0" i="0" dirty="0">
                <a:solidFill>
                  <a:srgbClr val="202122"/>
                </a:solidFill>
                <a:effectLst/>
                <a:latin typeface="Arial" panose="020B0604020202020204" pitchFamily="34" charset="0"/>
              </a:rPr>
              <a:t>Le </a:t>
            </a:r>
            <a:r>
              <a:rPr lang="fr-FR" sz="1200" b="1" i="0" dirty="0">
                <a:solidFill>
                  <a:srgbClr val="202122"/>
                </a:solidFill>
                <a:effectLst/>
                <a:latin typeface="Arial" panose="020B0604020202020204" pitchFamily="34" charset="0"/>
              </a:rPr>
              <a:t>solstice</a:t>
            </a:r>
            <a:r>
              <a:rPr lang="fr-FR" sz="1200" b="0" i="0" dirty="0">
                <a:solidFill>
                  <a:srgbClr val="202122"/>
                </a:solidFill>
                <a:effectLst/>
                <a:latin typeface="Arial" panose="020B0604020202020204" pitchFamily="34" charset="0"/>
              </a:rPr>
              <a:t> est un événement </a:t>
            </a:r>
            <a:r>
              <a:rPr lang="fr-FR" sz="1200" b="0" i="0" u="none" strike="noStrike" dirty="0">
                <a:effectLst/>
                <a:latin typeface="Arial" panose="020B0604020202020204" pitchFamily="34" charset="0"/>
                <a:hlinkClick r:id="rId10" tooltip="Astronomie"/>
              </a:rPr>
              <a:t>astronomique</a:t>
            </a:r>
            <a:r>
              <a:rPr lang="fr-FR" sz="1200" b="0" i="0" dirty="0">
                <a:solidFill>
                  <a:srgbClr val="202122"/>
                </a:solidFill>
                <a:effectLst/>
                <a:latin typeface="Arial" panose="020B0604020202020204" pitchFamily="34" charset="0"/>
              </a:rPr>
              <a:t> qui se produit deux fois par an, lorsque la position apparente du soleil atteint sa plus grande inclinaison vers le nord ou vers le sud, par rapport à l'</a:t>
            </a:r>
            <a:r>
              <a:rPr lang="fr-FR" sz="1200" b="0" i="0" u="none" strike="noStrike" dirty="0">
                <a:effectLst/>
                <a:latin typeface="Arial" panose="020B0604020202020204" pitchFamily="34" charset="0"/>
                <a:hlinkClick r:id="rId11" tooltip="Équateur céleste"/>
              </a:rPr>
              <a:t>équateur céleste</a:t>
            </a:r>
            <a:r>
              <a:rPr lang="fr-FR" sz="1200" b="0" i="0" dirty="0">
                <a:solidFill>
                  <a:srgbClr val="202122"/>
                </a:solidFill>
                <a:effectLst/>
                <a:latin typeface="Arial" panose="020B0604020202020204" pitchFamily="34" charset="0"/>
              </a:rPr>
              <a:t>. Cela entraîne la durée du jour la plus longue ou la plus courte de l'année. Le nom masculin « solstice » est un </a:t>
            </a:r>
            <a:r>
              <a:rPr lang="fr-FR" sz="1200" b="0" i="0" u="none" strike="noStrike" dirty="0">
                <a:effectLst/>
                <a:latin typeface="Arial" panose="020B0604020202020204" pitchFamily="34" charset="0"/>
                <a:hlinkClick r:id="rId12" tooltip="Emprunt lexical"/>
              </a:rPr>
              <a:t>emprunt</a:t>
            </a:r>
            <a:r>
              <a:rPr lang="fr-FR" sz="1200" b="0" i="0" dirty="0">
                <a:solidFill>
                  <a:srgbClr val="202122"/>
                </a:solidFill>
                <a:effectLst/>
                <a:latin typeface="Arial" panose="020B0604020202020204" pitchFamily="34" charset="0"/>
              </a:rPr>
              <a:t> au </a:t>
            </a:r>
            <a:r>
              <a:rPr lang="fr-FR" sz="1200" b="0" i="0" u="none" strike="noStrike" dirty="0">
                <a:effectLst/>
                <a:latin typeface="Arial" panose="020B0604020202020204" pitchFamily="34" charset="0"/>
                <a:hlinkClick r:id="rId9" tooltip="Latin"/>
              </a:rPr>
              <a:t>latin</a:t>
            </a:r>
            <a:r>
              <a:rPr lang="fr-FR" sz="1200" b="0" i="0" dirty="0">
                <a:solidFill>
                  <a:srgbClr val="202122"/>
                </a:solidFill>
                <a:effectLst/>
                <a:latin typeface="Arial" panose="020B0604020202020204" pitchFamily="34" charset="0"/>
              </a:rPr>
              <a:t> </a:t>
            </a:r>
            <a:r>
              <a:rPr lang="fr-FR" sz="1200" b="0" i="1" dirty="0" err="1">
                <a:solidFill>
                  <a:srgbClr val="202122"/>
                </a:solidFill>
                <a:effectLst/>
                <a:latin typeface="Arial" panose="020B0604020202020204" pitchFamily="34" charset="0"/>
              </a:rPr>
              <a:t>solstitium</a:t>
            </a:r>
            <a:r>
              <a:rPr lang="fr-FR" sz="1200" b="0" i="0" dirty="0">
                <a:solidFill>
                  <a:srgbClr val="202122"/>
                </a:solidFill>
                <a:effectLst/>
                <a:latin typeface="Arial" panose="020B0604020202020204" pitchFamily="34" charset="0"/>
              </a:rPr>
              <a:t> (de </a:t>
            </a:r>
            <a:r>
              <a:rPr lang="fr-FR" sz="1200" b="0" i="1" dirty="0">
                <a:solidFill>
                  <a:srgbClr val="202122"/>
                </a:solidFill>
                <a:effectLst/>
                <a:latin typeface="Arial" panose="020B0604020202020204" pitchFamily="34" charset="0"/>
              </a:rPr>
              <a:t>sol</a:t>
            </a:r>
            <a:r>
              <a:rPr lang="fr-FR" sz="1200" b="0" i="0" dirty="0">
                <a:solidFill>
                  <a:srgbClr val="202122"/>
                </a:solidFill>
                <a:effectLst/>
                <a:latin typeface="Arial" panose="020B0604020202020204" pitchFamily="34" charset="0"/>
              </a:rPr>
              <a:t>, « soleil », et </a:t>
            </a:r>
            <a:r>
              <a:rPr lang="fr-FR" sz="1200" b="0" i="1" dirty="0" err="1">
                <a:solidFill>
                  <a:srgbClr val="202122"/>
                </a:solidFill>
                <a:effectLst/>
                <a:latin typeface="Arial" panose="020B0604020202020204" pitchFamily="34" charset="0"/>
              </a:rPr>
              <a:t>statum</a:t>
            </a:r>
            <a:r>
              <a:rPr lang="fr-FR" sz="1200" b="0" i="0" dirty="0">
                <a:solidFill>
                  <a:srgbClr val="202122"/>
                </a:solidFill>
                <a:effectLst/>
                <a:latin typeface="Arial" panose="020B0604020202020204" pitchFamily="34" charset="0"/>
              </a:rPr>
              <a:t> issu de </a:t>
            </a:r>
            <a:r>
              <a:rPr lang="fr-FR" sz="1200" b="0" i="1" dirty="0" err="1">
                <a:solidFill>
                  <a:srgbClr val="202122"/>
                </a:solidFill>
                <a:effectLst/>
                <a:latin typeface="Arial" panose="020B0604020202020204" pitchFamily="34" charset="0"/>
              </a:rPr>
              <a:t>stare</a:t>
            </a:r>
            <a:r>
              <a:rPr lang="fr-FR" sz="1200" b="0" i="0" dirty="0">
                <a:solidFill>
                  <a:srgbClr val="202122"/>
                </a:solidFill>
                <a:effectLst/>
                <a:latin typeface="Arial" panose="020B0604020202020204" pitchFamily="34" charset="0"/>
              </a:rPr>
              <a:t>, « se tenir debout, demeurer immobile »).</a:t>
            </a:r>
            <a:endParaRPr lang="fr-FR" sz="1000" b="1" kern="1200" dirty="0">
              <a:solidFill>
                <a:schemeClr val="tx1"/>
              </a:solidFill>
              <a:latin typeface="Comic Sans MS" pitchFamily="66" charset="0"/>
              <a:ea typeface="+mn-ea"/>
              <a:cs typeface="+mn-cs"/>
            </a:endParaRPr>
          </a:p>
          <a:p>
            <a:endParaRPr lang="fr-FR" sz="1000" b="1" kern="1200" dirty="0">
              <a:solidFill>
                <a:schemeClr val="tx1"/>
              </a:solidFill>
              <a:latin typeface="Comic Sans MS" pitchFamily="66" charset="0"/>
              <a:ea typeface="+mn-ea"/>
              <a:cs typeface="+mn-cs"/>
            </a:endParaRPr>
          </a:p>
          <a:p>
            <a:r>
              <a:rPr lang="fr-FR" sz="1000" b="1" kern="1200" dirty="0" err="1">
                <a:solidFill>
                  <a:schemeClr val="tx1"/>
                </a:solidFill>
                <a:latin typeface="Comic Sans MS" pitchFamily="66" charset="0"/>
                <a:ea typeface="+mn-ea"/>
                <a:cs typeface="+mn-cs"/>
              </a:rPr>
              <a:t>Callipe</a:t>
            </a:r>
            <a:r>
              <a:rPr lang="fr-FR" sz="1000" kern="1200" dirty="0">
                <a:solidFill>
                  <a:schemeClr val="tx1"/>
                </a:solidFill>
                <a:latin typeface="Comic Sans MS" pitchFamily="66" charset="0"/>
                <a:ea typeface="+mn-ea"/>
                <a:cs typeface="+mn-cs"/>
              </a:rPr>
              <a:t> (vers 370-330 av. J.-C.) fut un des premiers astronomes à déterminer avec précision la durée des différentes saisons. Il trouva (94, 92, 89 et 90 jours) à partir de l'équinoxe de printemps. </a:t>
            </a:r>
          </a:p>
          <a:p>
            <a:endParaRPr lang="fr-FR" sz="1000" b="1" kern="1200" dirty="0">
              <a:solidFill>
                <a:schemeClr val="tx1"/>
              </a:solidFill>
              <a:latin typeface="Comic Sans MS" pitchFamily="66" charset="0"/>
              <a:ea typeface="+mn-ea"/>
              <a:cs typeface="+mn-cs"/>
            </a:endParaRPr>
          </a:p>
          <a:p>
            <a:r>
              <a:rPr lang="fr-FR" sz="1000" b="1" kern="1200" dirty="0">
                <a:solidFill>
                  <a:schemeClr val="tx1"/>
                </a:solidFill>
                <a:latin typeface="Comic Sans MS" pitchFamily="66" charset="0"/>
                <a:ea typeface="+mn-ea"/>
                <a:cs typeface="+mn-cs"/>
              </a:rPr>
              <a:t>Hipparque</a:t>
            </a:r>
            <a:r>
              <a:rPr lang="fr-FR" sz="1000" kern="1200" dirty="0">
                <a:solidFill>
                  <a:schemeClr val="tx1"/>
                </a:solidFill>
                <a:latin typeface="Comic Sans MS" pitchFamily="66" charset="0"/>
                <a:ea typeface="+mn-ea"/>
                <a:cs typeface="+mn-cs"/>
              </a:rPr>
              <a:t> améliora ces valeurs et trouva (94 1/2, 92 1/2, 88 1/8 et 90 1/8) toujours à partir de l'équinoxe de printemps. </a:t>
            </a:r>
          </a:p>
          <a:p>
            <a:endParaRPr lang="fr-FR" sz="1000" kern="1200" dirty="0">
              <a:solidFill>
                <a:schemeClr val="tx1"/>
              </a:solidFill>
              <a:latin typeface="Comic Sans MS" pitchFamily="66" charset="0"/>
              <a:ea typeface="+mn-ea"/>
              <a:cs typeface="+mn-cs"/>
            </a:endParaRPr>
          </a:p>
          <a:p>
            <a:r>
              <a:rPr lang="fr-FR" sz="1000" kern="1200" dirty="0">
                <a:solidFill>
                  <a:schemeClr val="tx1"/>
                </a:solidFill>
                <a:latin typeface="Comic Sans MS" pitchFamily="66" charset="0"/>
                <a:ea typeface="+mn-ea"/>
                <a:cs typeface="+mn-cs"/>
              </a:rPr>
              <a:t>On remarquera que ces valeurs sont très différentes des valeurs actuelles et cela est normal. En effet, si l'on tient compte de la précession climatique, l'angle entre le périhélie et l'équinoxe de printemps était à l'époque d'Hipparque plus grand qu'actuellement. </a:t>
            </a:r>
          </a:p>
        </p:txBody>
      </p:sp>
      <p:sp>
        <p:nvSpPr>
          <p:cNvPr id="4" name="Espace réservé du numéro de diapositive 3"/>
          <p:cNvSpPr>
            <a:spLocks noGrp="1"/>
          </p:cNvSpPr>
          <p:nvPr>
            <p:ph type="sldNum" sz="quarter" idx="10"/>
          </p:nvPr>
        </p:nvSpPr>
        <p:spPr/>
        <p:txBody>
          <a:bodyPr/>
          <a:lstStyle/>
          <a:p>
            <a:fld id="{A5A53920-2DDE-44C0-97D0-018F0FBDCF9A}" type="slidenum">
              <a:rPr lang="fr-FR" smtClean="0"/>
              <a:t>15</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579C928E-4FC4-47D1-8098-A078E6F21305}" type="slidenum">
              <a:rPr lang="fr-FR" smtClean="0"/>
              <a:pPr/>
              <a:t>16</a:t>
            </a:fld>
            <a:endParaRPr lang="fr-FR"/>
          </a:p>
        </p:txBody>
      </p:sp>
    </p:spTree>
    <p:extLst>
      <p:ext uri="{BB962C8B-B14F-4D97-AF65-F5344CB8AC3E}">
        <p14:creationId xmlns:p14="http://schemas.microsoft.com/office/powerpoint/2010/main" val="1697119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latin typeface="+mn-lt"/>
                <a:ea typeface="+mn-ea"/>
                <a:cs typeface="+mn-cs"/>
              </a:rPr>
              <a:t>Une des conséquences de l’équation du temps est que si l’on représente la position du soleil dans le ciel pour une heure fixe tous les jours de l’année, alors on obtient une courbe en huit bien lissée appelée analemme. Elle représente les variations de l’équation du temps (en abscisses) en fonction de la hauteur du soleil dont les coordonnées équatoriales (déclinaison) (en ordonnées). C’est cette courbe qui est parfois représentée sur les cadrans solaires autour de la ligne du midi vrai. C’est à Jean-Paul Grandjean de </a:t>
            </a:r>
            <a:r>
              <a:rPr lang="fr-FR" sz="1200" kern="1200" dirty="0" err="1">
                <a:solidFill>
                  <a:schemeClr val="tx1"/>
                </a:solidFill>
                <a:latin typeface="+mn-lt"/>
                <a:ea typeface="+mn-ea"/>
                <a:cs typeface="+mn-cs"/>
              </a:rPr>
              <a:t>Fouchy</a:t>
            </a:r>
            <a:r>
              <a:rPr lang="fr-FR" sz="1200" kern="1200" dirty="0">
                <a:solidFill>
                  <a:schemeClr val="tx1"/>
                </a:solidFill>
                <a:latin typeface="+mn-lt"/>
                <a:ea typeface="+mn-ea"/>
                <a:cs typeface="+mn-cs"/>
              </a:rPr>
              <a:t> que l’on doit le premier tracé d’analemme autour d’une méridienne vers 1730.</a:t>
            </a:r>
          </a:p>
          <a:p>
            <a:endParaRPr lang="fr-FR" dirty="0"/>
          </a:p>
          <a:p>
            <a:r>
              <a:rPr lang="fr-FR" sz="1200" kern="1200" dirty="0">
                <a:solidFill>
                  <a:schemeClr val="tx1"/>
                </a:solidFill>
                <a:latin typeface="+mn-lt"/>
                <a:ea typeface="+mn-ea"/>
                <a:cs typeface="+mn-cs"/>
              </a:rPr>
              <a:t>De l’analemme, on peut tirer plusieurs constatations :</a:t>
            </a:r>
          </a:p>
          <a:p>
            <a:pPr lvl="0"/>
            <a:r>
              <a:rPr lang="fr-FR" sz="1200" kern="1200" dirty="0">
                <a:solidFill>
                  <a:schemeClr val="tx1"/>
                </a:solidFill>
                <a:latin typeface="+mn-lt"/>
                <a:ea typeface="+mn-ea"/>
                <a:cs typeface="+mn-cs"/>
              </a:rPr>
              <a:t>Soleil vrai et soleil moyen coïncident les 16 avril, 15 Juin, 2 septembre et 25 décembre.</a:t>
            </a:r>
          </a:p>
          <a:p>
            <a:pPr lvl="0"/>
            <a:r>
              <a:rPr lang="fr-FR" sz="1200" kern="1200" dirty="0">
                <a:solidFill>
                  <a:schemeClr val="tx1"/>
                </a:solidFill>
                <a:latin typeface="+mn-lt"/>
                <a:ea typeface="+mn-ea"/>
                <a:cs typeface="+mn-cs"/>
              </a:rPr>
              <a:t>L’écart est maximal les 11 et 12 février : 14mn 24s, et les 3 et 4 novembre : 16mn 26s.</a:t>
            </a:r>
          </a:p>
          <a:p>
            <a:pPr lvl="0"/>
            <a:r>
              <a:rPr lang="fr-FR" sz="1200" kern="1200" dirty="0">
                <a:solidFill>
                  <a:schemeClr val="tx1"/>
                </a:solidFill>
                <a:latin typeface="+mn-lt"/>
                <a:ea typeface="+mn-ea"/>
                <a:cs typeface="+mn-cs"/>
              </a:rPr>
              <a:t>A ces variations correspondent des variations de la durée du jour qui est compris entre 23h59m39s et 24h00m30s.</a:t>
            </a:r>
          </a:p>
          <a:p>
            <a:pPr lvl="0"/>
            <a:r>
              <a:rPr lang="fr-FR" sz="1200" kern="1200" dirty="0">
                <a:solidFill>
                  <a:schemeClr val="tx1"/>
                </a:solidFill>
                <a:latin typeface="+mn-lt"/>
                <a:ea typeface="+mn-ea"/>
                <a:cs typeface="+mn-cs"/>
              </a:rPr>
              <a:t>On change de date au milieu de la journée ; d’où la nécessité de définir un temps civil.</a:t>
            </a:r>
          </a:p>
          <a:p>
            <a:r>
              <a:rPr lang="fr-FR" sz="1200" b="1" kern="1200" dirty="0">
                <a:solidFill>
                  <a:schemeClr val="tx1"/>
                </a:solidFill>
                <a:latin typeface="+mn-lt"/>
                <a:ea typeface="+mn-ea"/>
                <a:cs typeface="+mn-cs"/>
              </a:rPr>
              <a:t>L’analemme est globalement indépendante du lieu</a:t>
            </a:r>
            <a:r>
              <a:rPr lang="fr-FR" sz="1200" kern="1200" dirty="0">
                <a:solidFill>
                  <a:schemeClr val="tx1"/>
                </a:solidFill>
                <a:latin typeface="+mn-lt"/>
                <a:ea typeface="+mn-ea"/>
                <a:cs typeface="+mn-cs"/>
              </a:rPr>
              <a:t>.</a:t>
            </a:r>
          </a:p>
        </p:txBody>
      </p:sp>
      <p:sp>
        <p:nvSpPr>
          <p:cNvPr id="4" name="Espace réservé du numéro de diapositive 3"/>
          <p:cNvSpPr>
            <a:spLocks noGrp="1"/>
          </p:cNvSpPr>
          <p:nvPr>
            <p:ph type="sldNum" sz="quarter" idx="10"/>
          </p:nvPr>
        </p:nvSpPr>
        <p:spPr/>
        <p:txBody>
          <a:bodyPr/>
          <a:lstStyle/>
          <a:p>
            <a:fld id="{8A5D12D7-53B4-4985-998E-A8EBA185ED10}" type="slidenum">
              <a:rPr lang="fr-FR" smtClean="0"/>
              <a:pPr/>
              <a:t>18</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effectLst/>
                <a:latin typeface="Helvetica" pitchFamily="2" charset="0"/>
              </a:rPr>
              <a:t>Lorsque le plan de l’orbite tourne avec une période de</a:t>
            </a:r>
            <a:r>
              <a:rPr lang="fr-FR" i="0" dirty="0">
                <a:effectLst/>
                <a:latin typeface="Helvetica" pitchFamily="2" charset="0"/>
              </a:rPr>
              <a:t> </a:t>
            </a:r>
            <a:r>
              <a:rPr lang="fr-FR" i="1" dirty="0">
                <a:effectLst/>
                <a:latin typeface="Helvetica" pitchFamily="2" charset="0"/>
              </a:rPr>
              <a:t>18,6 ans (régression des nœuds lunaires qui sont les intersections</a:t>
            </a:r>
            <a:r>
              <a:rPr lang="fr-FR" i="0" dirty="0">
                <a:effectLst/>
                <a:latin typeface="Helvetica" pitchFamily="2" charset="0"/>
              </a:rPr>
              <a:t> </a:t>
            </a:r>
            <a:r>
              <a:rPr lang="fr-FR" i="1" dirty="0">
                <a:effectLst/>
                <a:latin typeface="Helvetica" pitchFamily="2" charset="0"/>
              </a:rPr>
              <a:t>de l’orbite avec le plan de l’écliptique), la déclinaison extrémale</a:t>
            </a:r>
            <a:r>
              <a:rPr lang="fr-FR" i="0" dirty="0">
                <a:effectLst/>
                <a:latin typeface="Helvetica" pitchFamily="2" charset="0"/>
              </a:rPr>
              <a:t> </a:t>
            </a:r>
            <a:r>
              <a:rPr lang="fr-FR" i="1" dirty="0">
                <a:effectLst/>
                <a:latin typeface="Helvetica" pitchFamily="2" charset="0"/>
              </a:rPr>
              <a:t>de la Lune varie entre 18,5° et 28,5° (l’angle i). En 1987, la déclinaison</a:t>
            </a:r>
            <a:r>
              <a:rPr lang="fr-FR" i="0" dirty="0">
                <a:effectLst/>
                <a:latin typeface="Helvetica" pitchFamily="2" charset="0"/>
              </a:rPr>
              <a:t> </a:t>
            </a:r>
            <a:r>
              <a:rPr lang="fr-FR" i="1" dirty="0">
                <a:effectLst/>
                <a:latin typeface="Helvetica" pitchFamily="2" charset="0"/>
              </a:rPr>
              <a:t>extrémale est voisine de 28,5°, la petite boucle est visible.</a:t>
            </a:r>
            <a:r>
              <a:rPr lang="fr-FR" i="0" dirty="0">
                <a:effectLst/>
                <a:latin typeface="Helvetica" pitchFamily="2" charset="0"/>
              </a:rPr>
              <a:t> </a:t>
            </a:r>
            <a:r>
              <a:rPr lang="fr-FR" i="1" dirty="0">
                <a:effectLst/>
                <a:latin typeface="Helvetica" pitchFamily="2" charset="0"/>
              </a:rPr>
              <a:t>En janvier 1983, la déclinaison était 23,6” et la petite boucle était</a:t>
            </a:r>
            <a:r>
              <a:rPr lang="fr-FR" i="0" dirty="0">
                <a:effectLst/>
                <a:latin typeface="Helvetica" pitchFamily="2" charset="0"/>
              </a:rPr>
              <a:t> </a:t>
            </a:r>
            <a:r>
              <a:rPr lang="fr-FR" i="1" dirty="0">
                <a:effectLst/>
                <a:latin typeface="Helvetica" pitchFamily="2" charset="0"/>
              </a:rPr>
              <a:t>trop petite pour être visible.</a:t>
            </a:r>
            <a:endParaRPr lang="fr-FR" dirty="0">
              <a:effectLst/>
              <a:latin typeface="Helvetica" pitchFamily="2" charset="0"/>
            </a:endParaRP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effectLst/>
                <a:latin typeface="Helvetica" pitchFamily="2" charset="0"/>
              </a:rPr>
              <a:t>Lorsque le périgée tourne dans le plan de l’orbite, la courbe</a:t>
            </a:r>
            <a:r>
              <a:rPr lang="fr-FR" i="0" dirty="0">
                <a:effectLst/>
                <a:latin typeface="Helvetica" pitchFamily="2" charset="0"/>
              </a:rPr>
              <a:t> </a:t>
            </a:r>
            <a:r>
              <a:rPr lang="fr-FR" i="1" dirty="0">
                <a:effectLst/>
                <a:latin typeface="Helvetica" pitchFamily="2" charset="0"/>
              </a:rPr>
              <a:t>en forme de 8 perd de la symétrie et les dimensions relatives des</a:t>
            </a:r>
            <a:r>
              <a:rPr lang="fr-FR" i="0" dirty="0">
                <a:effectLst/>
                <a:latin typeface="Helvetica" pitchFamily="2" charset="0"/>
              </a:rPr>
              <a:t> </a:t>
            </a:r>
            <a:r>
              <a:rPr lang="fr-FR" i="1" dirty="0">
                <a:effectLst/>
                <a:latin typeface="Helvetica" pitchFamily="2" charset="0"/>
              </a:rPr>
              <a:t>deux boucles changent. En 1987, le périgée est voisin de la</a:t>
            </a:r>
            <a:r>
              <a:rPr lang="fr-FR" i="0" dirty="0">
                <a:effectLst/>
                <a:latin typeface="Helvetica" pitchFamily="2" charset="0"/>
              </a:rPr>
              <a:t> </a:t>
            </a:r>
            <a:r>
              <a:rPr lang="fr-FR" i="1" dirty="0">
                <a:effectLst/>
                <a:latin typeface="Helvetica" pitchFamily="2" charset="0"/>
              </a:rPr>
              <a:t>déclinaison minimale comme c’est le cas pour le Soleil. La petite</a:t>
            </a:r>
            <a:r>
              <a:rPr lang="fr-FR" i="0" dirty="0">
                <a:effectLst/>
                <a:latin typeface="Helvetica" pitchFamily="2" charset="0"/>
              </a:rPr>
              <a:t> </a:t>
            </a:r>
            <a:r>
              <a:rPr lang="fr-FR" i="1" dirty="0">
                <a:effectLst/>
                <a:latin typeface="Helvetica" pitchFamily="2" charset="0"/>
              </a:rPr>
              <a:t>boucle est en haut.</a:t>
            </a:r>
            <a:r>
              <a:rPr lang="fr-FR" i="0" dirty="0">
                <a:effectLst/>
                <a:latin typeface="Helvetica" pitchFamily="2" charset="0"/>
              </a:rPr>
              <a:t> </a:t>
            </a:r>
            <a:r>
              <a:rPr lang="fr-FR" i="1" dirty="0">
                <a:effectLst/>
                <a:latin typeface="Helvetica" pitchFamily="2" charset="0"/>
              </a:rPr>
              <a:t>Lorsque le grand axe de l’ellipse est dans le plan équatorial, l’excentricité de l’ellipse n’est plus visible. Les deux boucles ont la même taille comme pour l’orbite circulaire.</a:t>
            </a:r>
            <a:endParaRPr lang="fr-FR" dirty="0">
              <a:effectLst/>
              <a:latin typeface="Helvetica" pitchFamily="2" charset="0"/>
            </a:endParaRPr>
          </a:p>
          <a:p>
            <a:endParaRPr lang="fr-FR" dirty="0"/>
          </a:p>
          <a:p>
            <a:endParaRPr lang="fr-FR" dirty="0"/>
          </a:p>
        </p:txBody>
      </p:sp>
      <p:sp>
        <p:nvSpPr>
          <p:cNvPr id="4" name="Espace réservé du numéro de diapositive 3"/>
          <p:cNvSpPr>
            <a:spLocks noGrp="1"/>
          </p:cNvSpPr>
          <p:nvPr>
            <p:ph type="sldNum" sz="quarter" idx="5"/>
          </p:nvPr>
        </p:nvSpPr>
        <p:spPr/>
        <p:txBody>
          <a:bodyPr/>
          <a:lstStyle/>
          <a:p>
            <a:fld id="{8A5D12D7-53B4-4985-998E-A8EBA185ED10}" type="slidenum">
              <a:rPr lang="fr-FR" smtClean="0"/>
              <a:pPr/>
              <a:t>19</a:t>
            </a:fld>
            <a:endParaRPr lang="fr-FR"/>
          </a:p>
        </p:txBody>
      </p:sp>
    </p:spTree>
    <p:extLst>
      <p:ext uri="{BB962C8B-B14F-4D97-AF65-F5344CB8AC3E}">
        <p14:creationId xmlns:p14="http://schemas.microsoft.com/office/powerpoint/2010/main" val="3492119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 Soleil revient-il tous les jours au même endroit dans le ciel ? Non. </a:t>
            </a:r>
          </a:p>
          <a:p>
            <a:endParaRPr lang="fr-FR" dirty="0"/>
          </a:p>
          <a:p>
            <a:r>
              <a:rPr lang="fr-FR" dirty="0"/>
              <a:t>Une réponse meilleure et plus visuelle à cette question est un analemme, une image composite prise du même endroit au même moment au cours d'une année. L'analemme hebdomadaire présenté a été pris malgré des températures froides et des vents violents près de la station Concordia en Antarctique. </a:t>
            </a:r>
          </a:p>
          <a:p>
            <a:endParaRPr lang="fr-FR" dirty="0"/>
          </a:p>
          <a:p>
            <a:r>
              <a:rPr lang="fr-FR" dirty="0"/>
              <a:t>La position du Soleil à 16 heures a été capturée sur plusieurs jours dans l'image composite numérique, considérée comme le premier analemme construit à partir de l'Antarctique. La raison pour laquelle l'image ne montre le Soleil que de septembre à mars est que le Soleil était sous l'horizon pendant une grande partie du reste de l'année. En fait, à l’équinoxe, le Soleil se lève au pôle Sud après une absence de six mois et ne se couchera pas avant l’équinoxe suivant en mars. Inversement, le Soleil se couche au pôle Nord après six mois de lumière du jour continue. </a:t>
            </a:r>
          </a:p>
        </p:txBody>
      </p:sp>
      <p:sp>
        <p:nvSpPr>
          <p:cNvPr id="4" name="Espace réservé du numéro de diapositive 3"/>
          <p:cNvSpPr>
            <a:spLocks noGrp="1"/>
          </p:cNvSpPr>
          <p:nvPr>
            <p:ph type="sldNum" sz="quarter" idx="5"/>
          </p:nvPr>
        </p:nvSpPr>
        <p:spPr/>
        <p:txBody>
          <a:bodyPr/>
          <a:lstStyle/>
          <a:p>
            <a:fld id="{8A5D12D7-53B4-4985-998E-A8EBA185ED10}" type="slidenum">
              <a:rPr lang="fr-FR" smtClean="0"/>
              <a:pPr/>
              <a:t>21</a:t>
            </a:fld>
            <a:endParaRPr lang="fr-FR"/>
          </a:p>
        </p:txBody>
      </p:sp>
    </p:spTree>
    <p:extLst>
      <p:ext uri="{BB962C8B-B14F-4D97-AF65-F5344CB8AC3E}">
        <p14:creationId xmlns:p14="http://schemas.microsoft.com/office/powerpoint/2010/main" val="2685572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0" u="none" strike="noStrike" dirty="0">
                <a:solidFill>
                  <a:srgbClr val="000000"/>
                </a:solidFill>
                <a:effectLst/>
                <a:latin typeface="Merriweather" panose="020F0502020204030204" pitchFamily="34" charset="0"/>
              </a:rPr>
              <a:t>Pendant toute une année martienne, le rover Opportunity a pris une image du ciel de Mars à 11h02 heure locale tous les trois sols (jours martiens). Il en a résulté cet analemme martien, la courbe tracée par le déplacement du Soleil pendant une année martienne. Sur Terre, cela correspond à une période allant du 16 juillet 2006 au 2 juin 2008. Les images ont été additionnées numériquement sur cette vue au grand angle centrée sur le zénith. Le Nord est en haut de cette image panoramique réalisée fin 2007 depuis l'intérieur du cratère Victoria. Le ciel martien est occulté autour des positions successives du Soleil par souci de précision.</a:t>
            </a:r>
          </a:p>
          <a:p>
            <a:endParaRPr lang="fr-FR" b="0" i="0" u="none" strike="noStrike" dirty="0">
              <a:solidFill>
                <a:srgbClr val="000000"/>
              </a:solidFill>
              <a:effectLst/>
              <a:latin typeface="Merriweather" panose="020F0502020204030204" pitchFamily="34" charset="0"/>
            </a:endParaRPr>
          </a:p>
          <a:p>
            <a:r>
              <a:rPr lang="fr-FR" b="0" i="0" u="none" strike="noStrike" dirty="0">
                <a:solidFill>
                  <a:srgbClr val="000000"/>
                </a:solidFill>
                <a:effectLst/>
                <a:latin typeface="Merriweather" panose="020F0502020204030204" pitchFamily="34" charset="0"/>
              </a:rPr>
              <a:t>Contrairement aux analemmes réalisés depuis la Terre qui présentent une forme de 8, les analemmes martiens sont en poire. L'axe de rotation de la planète rouge est lui aussi incliné, mais son orbite est nettement plus elliptique. Aussi lorsque Mars est au plus loin du Soleil, celui-ci chemine lentement dans le ciel de la planète rouge, engendrant la partie la plus pointue de la figure. Lorsque le Soleil est au contraire relativement proche, son mouvement apparent diurne est plus rapide</a:t>
            </a:r>
            <a:endParaRPr lang="fr-FR" dirty="0"/>
          </a:p>
        </p:txBody>
      </p:sp>
      <p:sp>
        <p:nvSpPr>
          <p:cNvPr id="4" name="Espace réservé du numéro de diapositive 3"/>
          <p:cNvSpPr>
            <a:spLocks noGrp="1"/>
          </p:cNvSpPr>
          <p:nvPr>
            <p:ph type="sldNum" sz="quarter" idx="5"/>
          </p:nvPr>
        </p:nvSpPr>
        <p:spPr/>
        <p:txBody>
          <a:bodyPr/>
          <a:lstStyle/>
          <a:p>
            <a:fld id="{8A5D12D7-53B4-4985-998E-A8EBA185ED10}" type="slidenum">
              <a:rPr lang="fr-FR" smtClean="0"/>
              <a:pPr/>
              <a:t>22</a:t>
            </a:fld>
            <a:endParaRPr lang="fr-FR"/>
          </a:p>
        </p:txBody>
      </p:sp>
    </p:spTree>
    <p:extLst>
      <p:ext uri="{BB962C8B-B14F-4D97-AF65-F5344CB8AC3E}">
        <p14:creationId xmlns:p14="http://schemas.microsoft.com/office/powerpoint/2010/main" val="19164012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1200" kern="1200" dirty="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A5A53920-2DDE-44C0-97D0-018F0FBDCF9A}" type="slidenum">
              <a:rPr lang="fr-FR" smtClean="0"/>
              <a:t>24</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1588" algn="justLow" defTabSz="914400" rtl="0" eaLnBrk="1" fontAlgn="base" latinLnBrk="0" hangingPunct="1">
              <a:lnSpc>
                <a:spcPct val="100000"/>
              </a:lnSpc>
              <a:spcBef>
                <a:spcPct val="0"/>
              </a:spcBef>
              <a:spcAft>
                <a:spcPct val="0"/>
              </a:spcAft>
              <a:buClrTx/>
              <a:buSzTx/>
              <a:buFontTx/>
              <a:buNone/>
              <a:tabLst>
                <a:tab pos="1150938" algn="l"/>
              </a:tabLst>
            </a:pPr>
            <a:r>
              <a:rPr kumimoji="0" lang="fr-FR" sz="1400" b="1" i="0" u="none" strike="noStrike" cap="none" normalizeH="0" baseline="0" dirty="0">
                <a:ln>
                  <a:noFill/>
                </a:ln>
                <a:solidFill>
                  <a:srgbClr val="FFFF00"/>
                </a:solidFill>
                <a:effectLst/>
                <a:latin typeface="Times New Roman" pitchFamily="18" charset="0"/>
                <a:ea typeface="Calibri" pitchFamily="34" charset="0"/>
                <a:cs typeface="Times New Roman" pitchFamily="18" charset="0"/>
              </a:rPr>
              <a:t>i:</a:t>
            </a:r>
            <a:r>
              <a:rPr kumimoji="0" lang="fr-FR" sz="1400" b="1" i="0" u="none" strike="noStrike" cap="none" normalizeH="0" dirty="0">
                <a:ln>
                  <a:noFill/>
                </a:ln>
                <a:solidFill>
                  <a:srgbClr val="FFFF00"/>
                </a:solidFill>
                <a:effectLst/>
                <a:latin typeface="Times New Roman" pitchFamily="18" charset="0"/>
                <a:ea typeface="Calibri" pitchFamily="34" charset="0"/>
                <a:cs typeface="Times New Roman" pitchFamily="18" charset="0"/>
              </a:rPr>
              <a:t> </a:t>
            </a:r>
            <a:r>
              <a:rPr kumimoji="0" lang="fr-FR" sz="1400" b="1" i="0" u="none" strike="noStrike" cap="none" normalizeH="0" baseline="0" dirty="0">
                <a:ln>
                  <a:noFill/>
                </a:ln>
                <a:solidFill>
                  <a:srgbClr val="FFFF00"/>
                </a:solidFill>
                <a:effectLst/>
                <a:latin typeface="Times New Roman" pitchFamily="18" charset="0"/>
                <a:ea typeface="Calibri" pitchFamily="34" charset="0"/>
                <a:cs typeface="Times New Roman" pitchFamily="18" charset="0"/>
              </a:rPr>
              <a:t>inclinaison du plan de l'orbite sur l'écliptique </a:t>
            </a:r>
            <a:r>
              <a:rPr kumimoji="0" lang="fr-FR" sz="1400" b="0" i="0" u="none" strike="noStrike" cap="none" normalizeH="0" baseline="0" dirty="0">
                <a:ln>
                  <a:noFill/>
                </a:ln>
                <a:solidFill>
                  <a:srgbClr val="FFFF00"/>
                </a:solidFill>
                <a:effectLst/>
                <a:latin typeface="Times New Roman" pitchFamily="18" charset="0"/>
                <a:ea typeface="Calibri" pitchFamily="34" charset="0"/>
                <a:cs typeface="Times New Roman" pitchFamily="18" charset="0"/>
              </a:rPr>
              <a:t>:</a:t>
            </a:r>
            <a:r>
              <a:rPr kumimoji="0" lang="fr-FR" sz="14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r>
              <a:rPr kumimoji="0" lang="fr-FR" sz="1200" b="0" i="0" u="none" strike="noStrike" cap="none" normalizeH="0" baseline="0" dirty="0">
                <a:ln>
                  <a:noFill/>
                </a:ln>
                <a:solidFill>
                  <a:schemeClr val="tx1"/>
                </a:solidFill>
                <a:effectLst/>
                <a:latin typeface="Cambria Math" pitchFamily="18" charset="0"/>
                <a:ea typeface="Calibri" pitchFamily="34" charset="0"/>
                <a:cs typeface="Times New Roman" pitchFamily="18" charset="0"/>
              </a:rPr>
              <a:t>C’est l'angle que fait le plan contenant la trajectoire de l'objet avec le plan de l'écliptique (plan contenant la trajectoire de la Terre). </a:t>
            </a:r>
          </a:p>
          <a:p>
            <a:pPr marL="0" marR="0" lvl="0" indent="1588" algn="justLow" defTabSz="914400" rtl="0" eaLnBrk="1" fontAlgn="base" latinLnBrk="0" hangingPunct="1">
              <a:lnSpc>
                <a:spcPct val="100000"/>
              </a:lnSpc>
              <a:spcBef>
                <a:spcPct val="0"/>
              </a:spcBef>
              <a:spcAft>
                <a:spcPct val="0"/>
              </a:spcAft>
              <a:buClrTx/>
              <a:buSzTx/>
              <a:buFontTx/>
              <a:buNone/>
              <a:tabLst>
                <a:tab pos="1150938" algn="l"/>
              </a:tabLst>
            </a:pPr>
            <a:endParaRPr kumimoji="0" lang="fr-FR" sz="1200" b="0" i="0" u="none" strike="noStrike" cap="none" normalizeH="0" baseline="0" dirty="0">
              <a:ln>
                <a:noFill/>
              </a:ln>
              <a:solidFill>
                <a:srgbClr val="FFFF00"/>
              </a:solidFill>
              <a:effectLst/>
              <a:latin typeface="Arial" pitchFamily="34" charset="0"/>
              <a:cs typeface="Arial" pitchFamily="34" charset="0"/>
            </a:endParaRPr>
          </a:p>
          <a:p>
            <a:pPr marL="0" marR="0" lvl="0" indent="1588" algn="justLow" defTabSz="914400" rtl="0" eaLnBrk="0" fontAlgn="base" latinLnBrk="0" hangingPunct="0">
              <a:lnSpc>
                <a:spcPct val="100000"/>
              </a:lnSpc>
              <a:spcBef>
                <a:spcPct val="0"/>
              </a:spcBef>
              <a:spcAft>
                <a:spcPct val="0"/>
              </a:spcAft>
              <a:buClrTx/>
              <a:buSzTx/>
              <a:buFontTx/>
              <a:buNone/>
              <a:tabLst>
                <a:tab pos="1150938" algn="l"/>
              </a:tabLst>
            </a:pPr>
            <a:r>
              <a:rPr kumimoji="0" lang="fr-FR" sz="1400" b="1" i="0" u="none" strike="noStrike" cap="none" normalizeH="0" baseline="0" dirty="0">
                <a:ln>
                  <a:noFill/>
                </a:ln>
                <a:solidFill>
                  <a:srgbClr val="FFFF00"/>
                </a:solidFill>
                <a:effectLst/>
                <a:latin typeface="Times New Roman" pitchFamily="18" charset="0"/>
                <a:ea typeface="Calibri" pitchFamily="34" charset="0"/>
                <a:cs typeface="Times New Roman" pitchFamily="18" charset="0"/>
              </a:rPr>
              <a:t>Ω :</a:t>
            </a:r>
            <a:r>
              <a:rPr kumimoji="0" lang="fr-FR" sz="1400" b="1" i="0" u="none" strike="noStrike" cap="none" normalizeH="0" dirty="0">
                <a:ln>
                  <a:noFill/>
                </a:ln>
                <a:solidFill>
                  <a:srgbClr val="FFFF00"/>
                </a:solidFill>
                <a:effectLst/>
                <a:latin typeface="Times New Roman" pitchFamily="18" charset="0"/>
                <a:ea typeface="Calibri" pitchFamily="34" charset="0"/>
                <a:cs typeface="Times New Roman" pitchFamily="18" charset="0"/>
              </a:rPr>
              <a:t> </a:t>
            </a:r>
            <a:r>
              <a:rPr kumimoji="0" lang="fr-FR" sz="1400" b="1" i="0" u="none" strike="noStrike" cap="none" normalizeH="0" baseline="0" dirty="0">
                <a:ln>
                  <a:noFill/>
                </a:ln>
                <a:solidFill>
                  <a:srgbClr val="FFFF00"/>
                </a:solidFill>
                <a:effectLst/>
                <a:latin typeface="Times New Roman" pitchFamily="18" charset="0"/>
                <a:ea typeface="Calibri" pitchFamily="34" charset="0"/>
                <a:cs typeface="Times New Roman" pitchFamily="18" charset="0"/>
              </a:rPr>
              <a:t>longitude du </a:t>
            </a:r>
            <a:r>
              <a:rPr kumimoji="0" lang="fr-FR" sz="1400" b="1" i="0" u="none" strike="noStrike" cap="none" normalizeH="0" baseline="0" dirty="0" err="1">
                <a:ln>
                  <a:noFill/>
                </a:ln>
                <a:solidFill>
                  <a:srgbClr val="FFFF00"/>
                </a:solidFill>
                <a:effectLst/>
                <a:latin typeface="Times New Roman" pitchFamily="18" charset="0"/>
                <a:ea typeface="Calibri" pitchFamily="34" charset="0"/>
                <a:cs typeface="Times New Roman" pitchFamily="18" charset="0"/>
              </a:rPr>
              <a:t>noeud</a:t>
            </a:r>
            <a:r>
              <a:rPr kumimoji="0" lang="fr-FR" sz="1400" b="1" i="0" u="none" strike="noStrike" cap="none" normalizeH="0" baseline="0" dirty="0">
                <a:ln>
                  <a:noFill/>
                </a:ln>
                <a:solidFill>
                  <a:srgbClr val="FFFF00"/>
                </a:solidFill>
                <a:effectLst/>
                <a:latin typeface="Times New Roman" pitchFamily="18" charset="0"/>
                <a:ea typeface="Calibri" pitchFamily="34" charset="0"/>
                <a:cs typeface="Times New Roman" pitchFamily="18" charset="0"/>
              </a:rPr>
              <a:t> ascendant </a:t>
            </a:r>
            <a:r>
              <a:rPr kumimoji="0" lang="fr-FR" sz="1050" b="0" i="0" u="none" strike="noStrike" cap="none" normalizeH="0" baseline="0" dirty="0">
                <a:ln>
                  <a:noFill/>
                </a:ln>
                <a:solidFill>
                  <a:srgbClr val="FFFF00"/>
                </a:solidFill>
                <a:effectLst/>
                <a:latin typeface="Times New Roman" pitchFamily="18" charset="0"/>
                <a:ea typeface="Calibri" pitchFamily="34" charset="0"/>
                <a:cs typeface="Times New Roman" pitchFamily="18" charset="0"/>
              </a:rPr>
              <a:t>:</a:t>
            </a:r>
            <a:r>
              <a:rPr kumimoji="0" lang="fr-FR" sz="1200" b="0" i="0" u="none" strike="noStrike" cap="none" normalizeH="0" baseline="0" dirty="0">
                <a:ln>
                  <a:noFill/>
                </a:ln>
                <a:solidFill>
                  <a:schemeClr val="tx1"/>
                </a:solidFill>
                <a:effectLst/>
                <a:latin typeface="Cambria Math" pitchFamily="18" charset="0"/>
                <a:ea typeface="Calibri" pitchFamily="34" charset="0"/>
                <a:cs typeface="Times New Roman" pitchFamily="18" charset="0"/>
              </a:rPr>
              <a:t> il s'agit de l'angle formé par la ligne des </a:t>
            </a:r>
            <a:r>
              <a:rPr kumimoji="0" lang="fr-FR" sz="1200" b="0" i="0" u="none" strike="noStrike" cap="none" normalizeH="0" baseline="0" dirty="0" err="1">
                <a:ln>
                  <a:noFill/>
                </a:ln>
                <a:solidFill>
                  <a:schemeClr val="tx1"/>
                </a:solidFill>
                <a:effectLst/>
                <a:latin typeface="Cambria Math" pitchFamily="18" charset="0"/>
                <a:ea typeface="Calibri" pitchFamily="34" charset="0"/>
                <a:cs typeface="Times New Roman" pitchFamily="18" charset="0"/>
              </a:rPr>
              <a:t>noeuds</a:t>
            </a:r>
            <a:r>
              <a:rPr kumimoji="0" lang="fr-FR" sz="1200" b="0" i="0" u="none" strike="noStrike" cap="none" normalizeH="0" baseline="0" dirty="0">
                <a:ln>
                  <a:noFill/>
                </a:ln>
                <a:solidFill>
                  <a:schemeClr val="tx1"/>
                </a:solidFill>
                <a:effectLst/>
                <a:latin typeface="Cambria Math" pitchFamily="18" charset="0"/>
                <a:ea typeface="Calibri" pitchFamily="34" charset="0"/>
                <a:cs typeface="Times New Roman" pitchFamily="18" charset="0"/>
              </a:rPr>
              <a:t> et la direction du point vernal, la ligne des </a:t>
            </a:r>
            <a:r>
              <a:rPr kumimoji="0" lang="fr-FR" sz="1200" b="0" i="0" u="none" strike="noStrike" cap="none" normalizeH="0" baseline="0" dirty="0" err="1">
                <a:ln>
                  <a:noFill/>
                </a:ln>
                <a:solidFill>
                  <a:schemeClr val="tx1"/>
                </a:solidFill>
                <a:effectLst/>
                <a:latin typeface="Cambria Math" pitchFamily="18" charset="0"/>
                <a:ea typeface="Calibri" pitchFamily="34" charset="0"/>
                <a:cs typeface="Times New Roman" pitchFamily="18" charset="0"/>
              </a:rPr>
              <a:t>noeuds</a:t>
            </a:r>
            <a:r>
              <a:rPr kumimoji="0" lang="fr-FR" sz="1200" b="0" i="0" u="none" strike="noStrike" cap="none" normalizeH="0" baseline="0" dirty="0">
                <a:ln>
                  <a:noFill/>
                </a:ln>
                <a:solidFill>
                  <a:schemeClr val="tx1"/>
                </a:solidFill>
                <a:effectLst/>
                <a:latin typeface="Cambria Math" pitchFamily="18" charset="0"/>
                <a:ea typeface="Calibri" pitchFamily="34" charset="0"/>
                <a:cs typeface="Times New Roman" pitchFamily="18" charset="0"/>
              </a:rPr>
              <a:t> étant la droite à laquelle appartiennent les </a:t>
            </a:r>
            <a:r>
              <a:rPr kumimoji="0" lang="fr-FR" sz="1200" b="0" i="0" u="none" strike="noStrike" cap="none" normalizeH="0" baseline="0" dirty="0" err="1">
                <a:ln>
                  <a:noFill/>
                </a:ln>
                <a:solidFill>
                  <a:schemeClr val="tx1"/>
                </a:solidFill>
                <a:effectLst/>
                <a:latin typeface="Cambria Math" pitchFamily="18" charset="0"/>
                <a:ea typeface="Calibri" pitchFamily="34" charset="0"/>
                <a:cs typeface="Times New Roman" pitchFamily="18" charset="0"/>
              </a:rPr>
              <a:t>noeuds</a:t>
            </a:r>
            <a:r>
              <a:rPr kumimoji="0" lang="fr-FR" sz="1200" b="0" i="0" u="none" strike="noStrike" cap="none" normalizeH="0" baseline="0" dirty="0">
                <a:ln>
                  <a:noFill/>
                </a:ln>
                <a:solidFill>
                  <a:schemeClr val="tx1"/>
                </a:solidFill>
                <a:effectLst/>
                <a:latin typeface="Cambria Math" pitchFamily="18" charset="0"/>
                <a:ea typeface="Calibri" pitchFamily="34" charset="0"/>
                <a:cs typeface="Times New Roman" pitchFamily="18" charset="0"/>
              </a:rPr>
              <a:t> ascendant (1e point de croisement entre l'objet et le plan de l'écliptique) et descendant (2</a:t>
            </a:r>
            <a:r>
              <a:rPr kumimoji="0" lang="fr-FR" sz="1200" b="0" i="0" u="none" strike="noStrike" cap="none" normalizeH="0" baseline="30000" dirty="0">
                <a:ln>
                  <a:noFill/>
                </a:ln>
                <a:solidFill>
                  <a:schemeClr val="tx1"/>
                </a:solidFill>
                <a:effectLst/>
                <a:latin typeface="Cambria Math" pitchFamily="18" charset="0"/>
                <a:ea typeface="Calibri" pitchFamily="34" charset="0"/>
                <a:cs typeface="Times New Roman" pitchFamily="18" charset="0"/>
              </a:rPr>
              <a:t>ème</a:t>
            </a:r>
            <a:r>
              <a:rPr kumimoji="0" lang="fr-FR" sz="1200" b="0" i="0" u="none" strike="noStrike" cap="none" normalizeH="0" baseline="0" dirty="0">
                <a:ln>
                  <a:noFill/>
                </a:ln>
                <a:solidFill>
                  <a:schemeClr val="tx1"/>
                </a:solidFill>
                <a:effectLst/>
                <a:latin typeface="Cambria Math" pitchFamily="18" charset="0"/>
                <a:ea typeface="Calibri" pitchFamily="34" charset="0"/>
                <a:cs typeface="Times New Roman" pitchFamily="18" charset="0"/>
              </a:rPr>
              <a:t>  point de croisement) et la direction du point vernal étant la droite contenant le Soleil et le point vernal (point fixe correspondant à une position particulière du Soleil, il est utilisé en astronomie comme point de repère)</a:t>
            </a:r>
            <a:r>
              <a:rPr kumimoji="0" lang="fr-FR" sz="1200" b="0" i="0" u="none" strike="noStrike" cap="none" normalizeH="0" baseline="0" dirty="0">
                <a:ln>
                  <a:noFill/>
                </a:ln>
                <a:solidFill>
                  <a:srgbClr val="FFFF00"/>
                </a:solidFill>
                <a:effectLst/>
                <a:latin typeface="Cambria Math" pitchFamily="18" charset="0"/>
                <a:ea typeface="Calibri" pitchFamily="34" charset="0"/>
                <a:cs typeface="Times New Roman" pitchFamily="18" charset="0"/>
              </a:rPr>
              <a:t>.</a:t>
            </a:r>
            <a:r>
              <a:rPr kumimoji="0" lang="fr-FR" sz="1200" b="0" i="0" u="none" strike="noStrike" cap="none" normalizeH="0" baseline="0" dirty="0">
                <a:ln>
                  <a:noFill/>
                </a:ln>
                <a:solidFill>
                  <a:srgbClr val="FFFF00"/>
                </a:solidFill>
                <a:effectLst/>
                <a:latin typeface="Times New Roman" pitchFamily="18" charset="0"/>
                <a:ea typeface="Calibri" pitchFamily="34" charset="0"/>
                <a:cs typeface="Times New Roman" pitchFamily="18" charset="0"/>
              </a:rPr>
              <a:t> Pour la Terre, Ω = 0.</a:t>
            </a:r>
          </a:p>
          <a:p>
            <a:pPr marL="0" marR="0" lvl="0" indent="1588" algn="justLow" defTabSz="914400" rtl="0" eaLnBrk="0" fontAlgn="base" latinLnBrk="0" hangingPunct="0">
              <a:lnSpc>
                <a:spcPct val="100000"/>
              </a:lnSpc>
              <a:spcBef>
                <a:spcPct val="0"/>
              </a:spcBef>
              <a:spcAft>
                <a:spcPct val="0"/>
              </a:spcAft>
              <a:buClrTx/>
              <a:buSzTx/>
              <a:buFontTx/>
              <a:buNone/>
              <a:tabLst>
                <a:tab pos="1150938" algn="l"/>
              </a:tabLst>
            </a:pPr>
            <a:endParaRPr kumimoji="0" lang="fr-FR" sz="1200" b="0" i="0" u="none" strike="noStrike" cap="none" normalizeH="0" baseline="0" dirty="0">
              <a:ln>
                <a:noFill/>
              </a:ln>
              <a:solidFill>
                <a:srgbClr val="FFFF00"/>
              </a:solidFill>
              <a:effectLst/>
              <a:latin typeface="Arial" pitchFamily="34" charset="0"/>
              <a:cs typeface="Arial" pitchFamily="34" charset="0"/>
            </a:endParaRPr>
          </a:p>
          <a:p>
            <a:pPr lvl="0" indent="1588" algn="justLow" eaLnBrk="0" fontAlgn="base" hangingPunct="0">
              <a:spcBef>
                <a:spcPct val="0"/>
              </a:spcBef>
              <a:spcAft>
                <a:spcPct val="0"/>
              </a:spcAft>
              <a:tabLst>
                <a:tab pos="1150938" algn="l"/>
              </a:tabLst>
            </a:pPr>
            <a:r>
              <a:rPr lang="fr-FR" sz="1400" b="1" dirty="0" err="1">
                <a:solidFill>
                  <a:srgbClr val="FFFF00"/>
                </a:solidFill>
                <a:latin typeface="Cambria Math" pitchFamily="18" charset="0"/>
                <a:ea typeface="Calibri" pitchFamily="34" charset="0"/>
                <a:cs typeface="Times New Roman" pitchFamily="18" charset="0"/>
              </a:rPr>
              <a:t>ω</a:t>
            </a:r>
            <a:r>
              <a:rPr lang="fr-FR" sz="1400" b="1" dirty="0">
                <a:solidFill>
                  <a:srgbClr val="FFFF00"/>
                </a:solidFill>
                <a:latin typeface="Cambria Math" pitchFamily="18" charset="0"/>
                <a:ea typeface="Calibri" pitchFamily="34" charset="0"/>
                <a:cs typeface="Times New Roman" pitchFamily="18" charset="0"/>
              </a:rPr>
              <a:t>: </a:t>
            </a:r>
            <a:r>
              <a:rPr kumimoji="0" lang="fr-FR" sz="1400" b="1" i="0" u="none" strike="noStrike" cap="none" normalizeH="0" baseline="0" dirty="0">
                <a:ln>
                  <a:noFill/>
                </a:ln>
                <a:solidFill>
                  <a:srgbClr val="FFFF00"/>
                </a:solidFill>
                <a:effectLst/>
                <a:latin typeface="Cambria Math" pitchFamily="18" charset="0"/>
                <a:ea typeface="Calibri" pitchFamily="34" charset="0"/>
                <a:cs typeface="Times New Roman" pitchFamily="18" charset="0"/>
              </a:rPr>
              <a:t>angle </a:t>
            </a:r>
            <a:r>
              <a:rPr kumimoji="0" lang="fr-FR" sz="1400" b="1" i="0" u="none" strike="noStrike" cap="none" normalizeH="0" baseline="0" dirty="0" err="1">
                <a:ln>
                  <a:noFill/>
                </a:ln>
                <a:solidFill>
                  <a:srgbClr val="FFFF00"/>
                </a:solidFill>
                <a:effectLst/>
                <a:latin typeface="Cambria Math" pitchFamily="18" charset="0"/>
                <a:ea typeface="Calibri" pitchFamily="34" charset="0"/>
                <a:cs typeface="Times New Roman" pitchFamily="18" charset="0"/>
              </a:rPr>
              <a:t>noeud</a:t>
            </a:r>
            <a:r>
              <a:rPr kumimoji="0" lang="fr-FR" sz="1400" b="1" i="0" u="none" strike="noStrike" cap="none" normalizeH="0" baseline="0" dirty="0">
                <a:ln>
                  <a:noFill/>
                </a:ln>
                <a:solidFill>
                  <a:srgbClr val="FFFF00"/>
                </a:solidFill>
                <a:effectLst/>
                <a:latin typeface="Cambria Math" pitchFamily="18" charset="0"/>
                <a:ea typeface="Calibri" pitchFamily="34" charset="0"/>
                <a:cs typeface="Times New Roman" pitchFamily="18" charset="0"/>
              </a:rPr>
              <a:t> ascendant périhélie ou </a:t>
            </a:r>
            <a:r>
              <a:rPr kumimoji="0" lang="fr-FR" sz="1400" b="1" i="0" u="none" strike="noStrike" cap="none" normalizeH="0" baseline="0" dirty="0" err="1">
                <a:ln>
                  <a:noFill/>
                </a:ln>
                <a:solidFill>
                  <a:srgbClr val="FFFF00"/>
                </a:solidFill>
                <a:effectLst/>
                <a:latin typeface="Cambria Math" pitchFamily="18" charset="0"/>
                <a:ea typeface="Calibri" pitchFamily="34" charset="0"/>
                <a:cs typeface="Times New Roman" pitchFamily="18" charset="0"/>
              </a:rPr>
              <a:t>ϖ</a:t>
            </a:r>
            <a:r>
              <a:rPr kumimoji="0" lang="fr-FR" sz="1400" b="1" i="0" u="none" strike="noStrike" cap="none" normalizeH="0" baseline="0" dirty="0">
                <a:ln>
                  <a:noFill/>
                </a:ln>
                <a:solidFill>
                  <a:srgbClr val="FFFF00"/>
                </a:solidFill>
                <a:effectLst/>
                <a:latin typeface="Cambria Math" pitchFamily="18" charset="0"/>
                <a:ea typeface="Calibri" pitchFamily="34" charset="0"/>
                <a:cs typeface="Times New Roman" pitchFamily="18" charset="0"/>
              </a:rPr>
              <a:t>=</a:t>
            </a:r>
            <a:r>
              <a:rPr kumimoji="0" lang="fr-FR" sz="1400" b="1" i="0" u="none" strike="noStrike" cap="none" normalizeH="0" baseline="0" dirty="0" err="1">
                <a:ln>
                  <a:noFill/>
                </a:ln>
                <a:solidFill>
                  <a:srgbClr val="FFFF00"/>
                </a:solidFill>
                <a:effectLst/>
                <a:latin typeface="Cambria Math" pitchFamily="18" charset="0"/>
                <a:ea typeface="Calibri" pitchFamily="34" charset="0"/>
                <a:cs typeface="Times New Roman" pitchFamily="18" charset="0"/>
              </a:rPr>
              <a:t>ω</a:t>
            </a:r>
            <a:r>
              <a:rPr kumimoji="0" lang="fr-FR" sz="1400" b="1" i="0" u="none" strike="noStrike" cap="none" normalizeH="0" baseline="0" dirty="0">
                <a:ln>
                  <a:noFill/>
                </a:ln>
                <a:solidFill>
                  <a:srgbClr val="FFFF00"/>
                </a:solidFill>
                <a:effectLst/>
                <a:latin typeface="Cambria Math" pitchFamily="18" charset="0"/>
                <a:ea typeface="Calibri" pitchFamily="34" charset="0"/>
                <a:cs typeface="Times New Roman" pitchFamily="18" charset="0"/>
              </a:rPr>
              <a:t>+Ω :</a:t>
            </a:r>
            <a:r>
              <a:rPr kumimoji="0" lang="fr-FR" sz="1200" b="0" i="0" u="none" strike="noStrike" cap="none" normalizeH="0" baseline="0" dirty="0">
                <a:ln>
                  <a:noFill/>
                </a:ln>
                <a:solidFill>
                  <a:schemeClr val="tx1"/>
                </a:solidFill>
                <a:effectLst/>
                <a:latin typeface="Cambria Math" pitchFamily="18" charset="0"/>
                <a:ea typeface="Calibri" pitchFamily="34" charset="0"/>
                <a:cs typeface="Times New Roman" pitchFamily="18" charset="0"/>
              </a:rPr>
              <a:t>  il s'agit de l'angle formé par la ligne des </a:t>
            </a:r>
            <a:r>
              <a:rPr kumimoji="0" lang="fr-FR" sz="1200" b="0" i="0" u="none" strike="noStrike" cap="none" normalizeH="0" baseline="0" dirty="0" err="1">
                <a:ln>
                  <a:noFill/>
                </a:ln>
                <a:solidFill>
                  <a:schemeClr val="tx1"/>
                </a:solidFill>
                <a:effectLst/>
                <a:latin typeface="Cambria Math" pitchFamily="18" charset="0"/>
                <a:ea typeface="Calibri" pitchFamily="34" charset="0"/>
                <a:cs typeface="Times New Roman" pitchFamily="18" charset="0"/>
              </a:rPr>
              <a:t>noeuds</a:t>
            </a:r>
            <a:r>
              <a:rPr kumimoji="0" lang="fr-FR" sz="1200" b="0" i="0" u="none" strike="noStrike" cap="none" normalizeH="0" baseline="0" dirty="0">
                <a:ln>
                  <a:noFill/>
                </a:ln>
                <a:solidFill>
                  <a:schemeClr val="tx1"/>
                </a:solidFill>
                <a:effectLst/>
                <a:latin typeface="Cambria Math" pitchFamily="18" charset="0"/>
                <a:ea typeface="Calibri" pitchFamily="34" charset="0"/>
                <a:cs typeface="Times New Roman" pitchFamily="18" charset="0"/>
              </a:rPr>
              <a:t> et la direction du périhélie</a:t>
            </a:r>
            <a:r>
              <a:rPr lang="fr-FR" sz="1200" dirty="0">
                <a:latin typeface="Cambria Math" pitchFamily="18" charset="0"/>
                <a:ea typeface="Calibri" pitchFamily="34" charset="0"/>
                <a:cs typeface="Times New Roman" pitchFamily="18" charset="0"/>
              </a:rPr>
              <a:t>,</a:t>
            </a:r>
            <a:r>
              <a:rPr kumimoji="0" lang="fr-FR" sz="1200" b="0" i="0" u="none" strike="noStrike" cap="none" normalizeH="0" baseline="0" dirty="0">
                <a:ln>
                  <a:noFill/>
                </a:ln>
                <a:solidFill>
                  <a:schemeClr val="tx1"/>
                </a:solidFill>
                <a:effectLst/>
                <a:latin typeface="Cambria Math" pitchFamily="18" charset="0"/>
                <a:ea typeface="Calibri" pitchFamily="34" charset="0"/>
                <a:cs typeface="Times New Roman" pitchFamily="18" charset="0"/>
              </a:rPr>
              <a:t> (c'est-à-dire la droite à laquelle appartiennent le Soleil et le périhélie de la trajectoire).</a:t>
            </a:r>
          </a:p>
          <a:p>
            <a:pPr marL="0" marR="0" lvl="0" indent="1588" algn="justLow" defTabSz="914400" rtl="0" eaLnBrk="0" fontAlgn="base" latinLnBrk="0" hangingPunct="0">
              <a:lnSpc>
                <a:spcPct val="100000"/>
              </a:lnSpc>
              <a:spcBef>
                <a:spcPct val="0"/>
              </a:spcBef>
              <a:spcAft>
                <a:spcPct val="0"/>
              </a:spcAft>
              <a:buClrTx/>
              <a:buSzTx/>
              <a:buFontTx/>
              <a:buNone/>
              <a:tabLst>
                <a:tab pos="1150938" algn="l"/>
              </a:tabLst>
            </a:pPr>
            <a:endParaRPr kumimoji="0" lang="fr-FR" sz="1200" b="0" i="0" u="none" strike="noStrike" cap="none" normalizeH="0" baseline="0" dirty="0">
              <a:ln>
                <a:noFill/>
              </a:ln>
              <a:solidFill>
                <a:srgbClr val="FFFF00"/>
              </a:solidFill>
              <a:effectLst/>
              <a:latin typeface="Arial" pitchFamily="34" charset="0"/>
              <a:cs typeface="Arial" pitchFamily="34" charset="0"/>
            </a:endParaRPr>
          </a:p>
          <a:p>
            <a:pPr marL="0" marR="0" lvl="0" indent="1588" algn="justLow" defTabSz="914400" rtl="0" eaLnBrk="0" fontAlgn="base" latinLnBrk="0" hangingPunct="0">
              <a:lnSpc>
                <a:spcPct val="100000"/>
              </a:lnSpc>
              <a:spcBef>
                <a:spcPct val="0"/>
              </a:spcBef>
              <a:spcAft>
                <a:spcPct val="0"/>
              </a:spcAft>
              <a:buClrTx/>
              <a:buSzTx/>
              <a:buFontTx/>
              <a:buNone/>
              <a:tabLst>
                <a:tab pos="1150938" algn="l"/>
              </a:tabLst>
            </a:pPr>
            <a:r>
              <a:rPr kumimoji="0" lang="fr-FR" sz="1400" b="1" i="0" u="none" strike="noStrike" cap="none" normalizeH="0" baseline="0" dirty="0">
                <a:ln>
                  <a:noFill/>
                </a:ln>
                <a:solidFill>
                  <a:srgbClr val="FFFF00"/>
                </a:solidFill>
                <a:effectLst/>
                <a:latin typeface="Cambria Math" pitchFamily="18" charset="0"/>
                <a:ea typeface="Calibri" pitchFamily="34" charset="0"/>
                <a:cs typeface="Times New Roman" pitchFamily="18" charset="0"/>
              </a:rPr>
              <a:t>L: longitude vraie</a:t>
            </a:r>
            <a:endParaRPr kumimoji="0" lang="fr-FR" sz="1200" b="0" i="0" u="none" strike="noStrike" cap="none" normalizeH="0" baseline="0" dirty="0">
              <a:ln>
                <a:noFill/>
              </a:ln>
              <a:solidFill>
                <a:srgbClr val="FFFF00"/>
              </a:solidFill>
              <a:effectLst/>
              <a:latin typeface="Arial" pitchFamily="34" charset="0"/>
              <a:cs typeface="Arial" pitchFamily="34" charset="0"/>
            </a:endParaRPr>
          </a:p>
          <a:p>
            <a:pPr marL="0" marR="0" lvl="0" indent="1588" algn="justLow" defTabSz="914400" rtl="0" eaLnBrk="0" fontAlgn="base" latinLnBrk="0" hangingPunct="0">
              <a:lnSpc>
                <a:spcPct val="100000"/>
              </a:lnSpc>
              <a:spcBef>
                <a:spcPct val="0"/>
              </a:spcBef>
              <a:spcAft>
                <a:spcPct val="0"/>
              </a:spcAft>
              <a:buClrTx/>
              <a:buSzTx/>
              <a:buFontTx/>
              <a:buNone/>
              <a:tabLst>
                <a:tab pos="1150938" algn="l"/>
              </a:tabLst>
            </a:pPr>
            <a:r>
              <a:rPr kumimoji="0" lang="fr-FR" sz="1400" b="0" i="0" u="none" strike="noStrike" cap="none" normalizeH="0" baseline="0" dirty="0">
                <a:ln>
                  <a:noFill/>
                </a:ln>
                <a:solidFill>
                  <a:schemeClr val="tx1"/>
                </a:solidFill>
                <a:effectLst/>
                <a:latin typeface="Cambria Math" pitchFamily="18" charset="0"/>
                <a:ea typeface="Times New Roman" pitchFamily="18" charset="0"/>
                <a:cs typeface="Times New Roman" pitchFamily="18" charset="0"/>
              </a:rPr>
              <a:t>On utilise aussi :                 </a:t>
            </a:r>
            <a:endParaRPr kumimoji="0" lang="fr-FR" sz="2000" b="0" i="0" u="none" strike="noStrike" cap="none" normalizeH="0" baseline="0" dirty="0">
              <a:ln>
                <a:noFill/>
              </a:ln>
              <a:solidFill>
                <a:schemeClr val="tx1"/>
              </a:solidFill>
              <a:effectLst/>
              <a:latin typeface="Arial" pitchFamily="34" charset="0"/>
              <a:cs typeface="Arial"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579C928E-4FC4-47D1-8098-A078E6F21305}" type="slidenum">
              <a:rPr lang="fr-FR" smtClean="0"/>
              <a:pPr/>
              <a:t>25</a:t>
            </a:fld>
            <a:endParaRPr lang="fr-FR"/>
          </a:p>
        </p:txBody>
      </p:sp>
    </p:spTree>
    <p:extLst>
      <p:ext uri="{BB962C8B-B14F-4D97-AF65-F5344CB8AC3E}">
        <p14:creationId xmlns:p14="http://schemas.microsoft.com/office/powerpoint/2010/main" val="2657259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5819092E-C011-4825-BF8F-68233231CBE4}" type="datetimeFigureOut">
              <a:rPr lang="fr-FR" smtClean="0"/>
              <a:pPr/>
              <a:t>27/06/2024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ACB36C-C3F6-4589-91A0-707866637E90}"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5819092E-C011-4825-BF8F-68233231CBE4}" type="datetimeFigureOut">
              <a:rPr lang="fr-FR" smtClean="0"/>
              <a:pPr/>
              <a:t>27/06/2024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ACB36C-C3F6-4589-91A0-707866637E90}"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5819092E-C011-4825-BF8F-68233231CBE4}" type="datetimeFigureOut">
              <a:rPr lang="fr-FR" smtClean="0"/>
              <a:pPr/>
              <a:t>27/06/2024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ACB36C-C3F6-4589-91A0-707866637E90}"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5819092E-C011-4825-BF8F-68233231CBE4}" type="datetimeFigureOut">
              <a:rPr lang="fr-FR" smtClean="0"/>
              <a:pPr/>
              <a:t>27/06/2024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ACB36C-C3F6-4589-91A0-707866637E90}"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5819092E-C011-4825-BF8F-68233231CBE4}" type="datetimeFigureOut">
              <a:rPr lang="fr-FR" smtClean="0"/>
              <a:pPr/>
              <a:t>27/06/2024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ACB36C-C3F6-4589-91A0-707866637E90}"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5819092E-C011-4825-BF8F-68233231CBE4}" type="datetimeFigureOut">
              <a:rPr lang="fr-FR" smtClean="0"/>
              <a:pPr/>
              <a:t>27/06/2024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5ACB36C-C3F6-4589-91A0-707866637E90}"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5819092E-C011-4825-BF8F-68233231CBE4}" type="datetimeFigureOut">
              <a:rPr lang="fr-FR" smtClean="0"/>
              <a:pPr/>
              <a:t>27/06/2024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5ACB36C-C3F6-4589-91A0-707866637E90}"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2"/>
          <p:cNvSpPr>
            <a:spLocks noGrp="1"/>
          </p:cNvSpPr>
          <p:nvPr>
            <p:ph type="dt" sz="half" idx="10"/>
          </p:nvPr>
        </p:nvSpPr>
        <p:spPr/>
        <p:txBody>
          <a:bodyPr/>
          <a:lstStyle/>
          <a:p>
            <a:fld id="{5819092E-C011-4825-BF8F-68233231CBE4}" type="datetimeFigureOut">
              <a:rPr lang="fr-FR" smtClean="0"/>
              <a:pPr/>
              <a:t>27/06/2024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5ACB36C-C3F6-4589-91A0-707866637E90}"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819092E-C011-4825-BF8F-68233231CBE4}" type="datetimeFigureOut">
              <a:rPr lang="fr-FR" smtClean="0"/>
              <a:pPr/>
              <a:t>27/06/2024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5ACB36C-C3F6-4589-91A0-707866637E90}"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5819092E-C011-4825-BF8F-68233231CBE4}" type="datetimeFigureOut">
              <a:rPr lang="fr-FR" smtClean="0"/>
              <a:pPr/>
              <a:t>27/06/2024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5ACB36C-C3F6-4589-91A0-707866637E90}"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5819092E-C011-4825-BF8F-68233231CBE4}" type="datetimeFigureOut">
              <a:rPr lang="fr-FR" smtClean="0"/>
              <a:pPr/>
              <a:t>27/06/2024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5ACB36C-C3F6-4589-91A0-707866637E90}"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19092E-C011-4825-BF8F-68233231CBE4}" type="datetimeFigureOut">
              <a:rPr lang="fr-FR" smtClean="0"/>
              <a:pPr/>
              <a:t>27/06/2024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ACB36C-C3F6-4589-91A0-707866637E90}"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3.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12" Type="http://schemas.openxmlformats.org/officeDocument/2006/relationships/image" Target="../media/image64.png"/><Relationship Id="rId2" Type="http://schemas.openxmlformats.org/officeDocument/2006/relationships/image" Target="../media/image54.emf"/><Relationship Id="rId1" Type="http://schemas.openxmlformats.org/officeDocument/2006/relationships/slideLayout" Target="../slideLayouts/slideLayout7.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2.png"/><Relationship Id="rId4" Type="http://schemas.openxmlformats.org/officeDocument/2006/relationships/image" Target="../media/image56.png"/><Relationship Id="rId9" Type="http://schemas.openxmlformats.org/officeDocument/2006/relationships/image" Target="../media/image61.png"/></Relationships>
</file>

<file path=ppt/slides/_rels/slide1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15.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1.png"/><Relationship Id="rId5" Type="http://schemas.openxmlformats.org/officeDocument/2006/relationships/image" Target="../media/image70.png"/><Relationship Id="rId10" Type="http://schemas.openxmlformats.org/officeDocument/2006/relationships/image" Target="../media/image75.png"/><Relationship Id="rId4" Type="http://schemas.openxmlformats.org/officeDocument/2006/relationships/image" Target="../media/image69.png"/><Relationship Id="rId9" Type="http://schemas.openxmlformats.org/officeDocument/2006/relationships/image" Target="../media/image7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78.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77.gif"/><Relationship Id="rId5" Type="http://schemas.openxmlformats.org/officeDocument/2006/relationships/image" Target="../media/image76.tiff"/><Relationship Id="rId4"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8" Type="http://schemas.openxmlformats.org/officeDocument/2006/relationships/image" Target="../media/image85.gif"/><Relationship Id="rId3" Type="http://schemas.openxmlformats.org/officeDocument/2006/relationships/image" Target="../media/image80.jpeg"/><Relationship Id="rId7" Type="http://schemas.openxmlformats.org/officeDocument/2006/relationships/image" Target="../media/image84.gif"/><Relationship Id="rId2" Type="http://schemas.openxmlformats.org/officeDocument/2006/relationships/image" Target="../media/image79.jpeg"/><Relationship Id="rId1" Type="http://schemas.openxmlformats.org/officeDocument/2006/relationships/slideLayout" Target="../slideLayouts/slideLayout7.xml"/><Relationship Id="rId6" Type="http://schemas.openxmlformats.org/officeDocument/2006/relationships/image" Target="../media/image83.png"/><Relationship Id="rId5" Type="http://schemas.openxmlformats.org/officeDocument/2006/relationships/image" Target="../media/image82.jpeg"/><Relationship Id="rId4" Type="http://schemas.openxmlformats.org/officeDocument/2006/relationships/image" Target="../media/image81.jpeg"/></Relationships>
</file>

<file path=ppt/slides/_rels/slide18.xml.rels><?xml version="1.0" encoding="UTF-8" standalone="yes"?>
<Relationships xmlns="http://schemas.openxmlformats.org/package/2006/relationships"><Relationship Id="rId3" Type="http://schemas.openxmlformats.org/officeDocument/2006/relationships/image" Target="../media/image86.e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89.jpeg"/><Relationship Id="rId5" Type="http://schemas.openxmlformats.org/officeDocument/2006/relationships/image" Target="../media/image88.png"/><Relationship Id="rId4" Type="http://schemas.openxmlformats.org/officeDocument/2006/relationships/image" Target="../media/image87.png"/></Relationships>
</file>

<file path=ppt/slides/_rels/slide19.xml.rels><?xml version="1.0" encoding="UTF-8" standalone="yes"?>
<Relationships xmlns="http://schemas.openxmlformats.org/package/2006/relationships"><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7.png"/><Relationship Id="rId7" Type="http://schemas.openxmlformats.org/officeDocument/2006/relationships/hyperlink" Target="https://fr.wikipedia.org/wiki/Temps_solaire"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hyperlink" Target="https://fr.wikipedia.org/wiki/Excentricit%C3%A9_orbitale" TargetMode="External"/><Relationship Id="rId5" Type="http://schemas.openxmlformats.org/officeDocument/2006/relationships/hyperlink" Target="https://fr.wikipedia.org/wiki/P%C3%A9riode_de_rotation" TargetMode="External"/><Relationship Id="rId4" Type="http://schemas.openxmlformats.org/officeDocument/2006/relationships/hyperlink" Target="https://fr.wikipedia.org/wiki/Inclinaison_de_l%27axe"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image" Target="../media/image99.png"/><Relationship Id="rId7" Type="http://schemas.openxmlformats.org/officeDocument/2006/relationships/image" Target="../media/image103.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png"/></Relationships>
</file>

<file path=ppt/slides/_rels/slide25.xml.rels><?xml version="1.0" encoding="UTF-8" standalone="yes"?>
<Relationships xmlns="http://schemas.openxmlformats.org/package/2006/relationships"><Relationship Id="rId8" Type="http://schemas.openxmlformats.org/officeDocument/2006/relationships/image" Target="../media/image108.emf"/><Relationship Id="rId3" Type="http://schemas.openxmlformats.org/officeDocument/2006/relationships/image" Target="../media/image190.png"/><Relationship Id="rId7" Type="http://schemas.openxmlformats.org/officeDocument/2006/relationships/image" Target="../media/image230.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 Id="rId9" Type="http://schemas.openxmlformats.org/officeDocument/2006/relationships/image" Target="../media/image109.png"/></Relationships>
</file>

<file path=ppt/slides/_rels/slide26.xml.rels><?xml version="1.0" encoding="UTF-8" standalone="yes"?>
<Relationships xmlns="http://schemas.openxmlformats.org/package/2006/relationships"><Relationship Id="rId3" Type="http://schemas.openxmlformats.org/officeDocument/2006/relationships/image" Target="../media/image108.emf"/><Relationship Id="rId2" Type="http://schemas.openxmlformats.org/officeDocument/2006/relationships/image" Target="../media/image110.png"/><Relationship Id="rId1" Type="http://schemas.openxmlformats.org/officeDocument/2006/relationships/slideLayout" Target="../slideLayouts/slideLayout7.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s>
</file>

<file path=ppt/slides/_rels/slide27.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121.png"/><Relationship Id="rId3" Type="http://schemas.openxmlformats.org/officeDocument/2006/relationships/image" Target="../media/image116.png"/><Relationship Id="rId7" Type="http://schemas.openxmlformats.org/officeDocument/2006/relationships/image" Target="../media/image120.png"/><Relationship Id="rId12" Type="http://schemas.openxmlformats.org/officeDocument/2006/relationships/image" Target="../media/image113.png"/><Relationship Id="rId2" Type="http://schemas.openxmlformats.org/officeDocument/2006/relationships/image" Target="../media/image115.png"/><Relationship Id="rId1" Type="http://schemas.openxmlformats.org/officeDocument/2006/relationships/slideLayout" Target="../slideLayouts/slideLayout7.xml"/><Relationship Id="rId6" Type="http://schemas.openxmlformats.org/officeDocument/2006/relationships/image" Target="../media/image119.png"/><Relationship Id="rId11" Type="http://schemas.openxmlformats.org/officeDocument/2006/relationships/image" Target="../media/image112.png"/><Relationship Id="rId5" Type="http://schemas.openxmlformats.org/officeDocument/2006/relationships/image" Target="../media/image118.png"/><Relationship Id="rId10" Type="http://schemas.openxmlformats.org/officeDocument/2006/relationships/image" Target="../media/image122.emf"/><Relationship Id="rId4" Type="http://schemas.openxmlformats.org/officeDocument/2006/relationships/image" Target="../media/image117.png"/><Relationship Id="rId9" Type="http://schemas.openxmlformats.org/officeDocument/2006/relationships/image" Target="../media/image110.png"/></Relationships>
</file>

<file path=ppt/slides/_rels/slide29.xml.rels><?xml version="1.0" encoding="UTF-8" standalone="yes"?>
<Relationships xmlns="http://schemas.openxmlformats.org/package/2006/relationships"><Relationship Id="rId8" Type="http://schemas.openxmlformats.org/officeDocument/2006/relationships/image" Target="../media/image126.png"/><Relationship Id="rId3" Type="http://schemas.openxmlformats.org/officeDocument/2006/relationships/image" Target="../media/image110.png"/><Relationship Id="rId7" Type="http://schemas.openxmlformats.org/officeDocument/2006/relationships/image" Target="../media/image125.png"/><Relationship Id="rId12" Type="http://schemas.openxmlformats.org/officeDocument/2006/relationships/image" Target="../media/image112.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24.png"/><Relationship Id="rId11" Type="http://schemas.openxmlformats.org/officeDocument/2006/relationships/image" Target="../media/image129.png"/><Relationship Id="rId5" Type="http://schemas.openxmlformats.org/officeDocument/2006/relationships/image" Target="../media/image123.png"/><Relationship Id="rId10" Type="http://schemas.openxmlformats.org/officeDocument/2006/relationships/image" Target="../media/image128.png"/><Relationship Id="rId4" Type="http://schemas.openxmlformats.org/officeDocument/2006/relationships/image" Target="../media/image122.emf"/><Relationship Id="rId9" Type="http://schemas.openxmlformats.org/officeDocument/2006/relationships/image" Target="../media/image127.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png"/><Relationship Id="rId7" Type="http://schemas.openxmlformats.org/officeDocument/2006/relationships/image" Target="../media/image30.emf"/><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29.emf"/><Relationship Id="rId5" Type="http://schemas.openxmlformats.org/officeDocument/2006/relationships/image" Target="../media/image28.emf"/><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8.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9.xml.rels><?xml version="1.0" encoding="UTF-8" standalone="yes"?>
<Relationships xmlns="http://schemas.openxmlformats.org/package/2006/relationships"><Relationship Id="rId3" Type="http://schemas.openxmlformats.org/officeDocument/2006/relationships/image" Target="../media/image45.emf"/><Relationship Id="rId7" Type="http://schemas.openxmlformats.org/officeDocument/2006/relationships/image" Target="../media/image49.emf"/><Relationship Id="rId2" Type="http://schemas.openxmlformats.org/officeDocument/2006/relationships/image" Target="../media/image44.emf"/><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6631969-FCE2-E04A-0111-AC538050ABA3}"/>
              </a:ext>
            </a:extLst>
          </p:cNvPr>
          <p:cNvSpPr txBox="1"/>
          <p:nvPr/>
        </p:nvSpPr>
        <p:spPr>
          <a:xfrm>
            <a:off x="899592" y="1988840"/>
            <a:ext cx="7344816" cy="1569660"/>
          </a:xfrm>
          <a:prstGeom prst="rect">
            <a:avLst/>
          </a:prstGeom>
          <a:noFill/>
        </p:spPr>
        <p:txBody>
          <a:bodyPr wrap="square" rtlCol="0">
            <a:spAutoFit/>
          </a:bodyPr>
          <a:lstStyle/>
          <a:p>
            <a:pPr algn="ctr"/>
            <a:r>
              <a:rPr lang="fr-FR" sz="4800" b="1" dirty="0">
                <a:solidFill>
                  <a:srgbClr val="FFFF00"/>
                </a:solidFill>
              </a:rPr>
              <a:t>Mécanique newtonienne : Application en astronomie</a:t>
            </a:r>
          </a:p>
        </p:txBody>
      </p:sp>
      <p:sp>
        <p:nvSpPr>
          <p:cNvPr id="2" name="ZoneTexte 1">
            <a:extLst>
              <a:ext uri="{FF2B5EF4-FFF2-40B4-BE49-F238E27FC236}">
                <a16:creationId xmlns:a16="http://schemas.microsoft.com/office/drawing/2014/main" id="{4FDDDC45-1A3C-AB64-457B-4CE5A2A46584}"/>
              </a:ext>
            </a:extLst>
          </p:cNvPr>
          <p:cNvSpPr txBox="1"/>
          <p:nvPr/>
        </p:nvSpPr>
        <p:spPr>
          <a:xfrm>
            <a:off x="6588224" y="6237312"/>
            <a:ext cx="2736304" cy="369332"/>
          </a:xfrm>
          <a:prstGeom prst="rect">
            <a:avLst/>
          </a:prstGeom>
          <a:noFill/>
        </p:spPr>
        <p:txBody>
          <a:bodyPr wrap="square" rtlCol="0">
            <a:spAutoFit/>
          </a:bodyPr>
          <a:lstStyle/>
          <a:p>
            <a:r>
              <a:rPr lang="fr-FR" dirty="0"/>
              <a:t>Prof. Abdelhadi </a:t>
            </a:r>
            <a:r>
              <a:rPr lang="fr-FR" dirty="0" err="1"/>
              <a:t>Jabiri</a:t>
            </a:r>
            <a:endParaRPr lang="fr-FR" dirty="0"/>
          </a:p>
        </p:txBody>
      </p:sp>
    </p:spTree>
    <p:extLst>
      <p:ext uri="{BB962C8B-B14F-4D97-AF65-F5344CB8AC3E}">
        <p14:creationId xmlns:p14="http://schemas.microsoft.com/office/powerpoint/2010/main" val="830526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Samsung\Desktop\Download16.12.2014\Kepler\Kepler\ellipse.jpg"/>
          <p:cNvPicPr>
            <a:picLocks noChangeAspect="1" noChangeArrowheads="1"/>
          </p:cNvPicPr>
          <p:nvPr/>
        </p:nvPicPr>
        <p:blipFill>
          <a:blip r:embed="rId2"/>
          <a:srcRect/>
          <a:stretch>
            <a:fillRect/>
          </a:stretch>
        </p:blipFill>
        <p:spPr bwMode="auto">
          <a:xfrm>
            <a:off x="1331640" y="1090495"/>
            <a:ext cx="6768688" cy="5072098"/>
          </a:xfrm>
          <a:prstGeom prst="rect">
            <a:avLst/>
          </a:prstGeom>
          <a:noFill/>
        </p:spPr>
      </p:pic>
      <p:pic>
        <p:nvPicPr>
          <p:cNvPr id="3" name="Picture 2"/>
          <p:cNvPicPr>
            <a:picLocks noChangeAspect="1" noChangeArrowheads="1"/>
          </p:cNvPicPr>
          <p:nvPr/>
        </p:nvPicPr>
        <p:blipFill>
          <a:blip r:embed="rId3"/>
          <a:srcRect/>
          <a:stretch>
            <a:fillRect/>
          </a:stretch>
        </p:blipFill>
        <p:spPr bwMode="auto">
          <a:xfrm>
            <a:off x="-6000824" y="1714488"/>
            <a:ext cx="5399135" cy="4494415"/>
          </a:xfrm>
          <a:prstGeom prst="rect">
            <a:avLst/>
          </a:prstGeom>
          <a:noFill/>
          <a:ln w="9525">
            <a:noFill/>
            <a:miter lim="800000"/>
            <a:headEnd/>
            <a:tailEnd/>
          </a:ln>
          <a:effectLst/>
        </p:spPr>
      </p:pic>
      <p:sp>
        <p:nvSpPr>
          <p:cNvPr id="6" name="ZoneTexte 5">
            <a:extLst>
              <a:ext uri="{FF2B5EF4-FFF2-40B4-BE49-F238E27FC236}">
                <a16:creationId xmlns:a16="http://schemas.microsoft.com/office/drawing/2014/main" id="{50C8CAED-347E-AE42-0F56-E8F518C98F29}"/>
              </a:ext>
            </a:extLst>
          </p:cNvPr>
          <p:cNvSpPr txBox="1"/>
          <p:nvPr/>
        </p:nvSpPr>
        <p:spPr>
          <a:xfrm>
            <a:off x="2231740" y="260648"/>
            <a:ext cx="4680520" cy="523220"/>
          </a:xfrm>
          <a:prstGeom prst="rect">
            <a:avLst/>
          </a:prstGeom>
          <a:noFill/>
        </p:spPr>
        <p:txBody>
          <a:bodyPr wrap="square">
            <a:spAutoFit/>
          </a:bodyPr>
          <a:lstStyle/>
          <a:p>
            <a:pPr lvl="0" algn="ctr" eaLnBrk="0" fontAlgn="base" hangingPunct="0">
              <a:spcBef>
                <a:spcPct val="0"/>
              </a:spcBef>
              <a:spcAft>
                <a:spcPct val="0"/>
              </a:spcAft>
            </a:pPr>
            <a:r>
              <a:rPr kumimoji="0" lang="fr-FR" sz="2800" b="1" u="none" strike="noStrike" cap="none" normalizeH="0" baseline="0" dirty="0">
                <a:ln>
                  <a:noFill/>
                </a:ln>
                <a:solidFill>
                  <a:srgbClr val="FFFF00"/>
                </a:solidFill>
                <a:effectLst/>
                <a:latin typeface="+mj-lt"/>
                <a:ea typeface="Calibri" pitchFamily="34" charset="0"/>
                <a:cs typeface="Times New Roman" pitchFamily="18" charset="0"/>
              </a:rPr>
              <a:t>Equation de Kepler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p:nvPr/>
        </p:nvPicPr>
        <p:blipFill>
          <a:blip r:embed="rId2"/>
          <a:srcRect/>
          <a:stretch>
            <a:fillRect/>
          </a:stretch>
        </p:blipFill>
        <p:spPr bwMode="auto">
          <a:xfrm>
            <a:off x="1428728" y="1071546"/>
            <a:ext cx="6336184" cy="4572032"/>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kepler.gif"/>
          <p:cNvPicPr>
            <a:picLocks noChangeAspect="1"/>
          </p:cNvPicPr>
          <p:nvPr/>
        </p:nvPicPr>
        <p:blipFill>
          <a:blip r:embed="rId2"/>
          <a:stretch>
            <a:fillRect/>
          </a:stretch>
        </p:blipFill>
        <p:spPr>
          <a:xfrm>
            <a:off x="857224" y="857232"/>
            <a:ext cx="7416233" cy="500066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a:blip r:embed="rId2"/>
          <a:srcRect/>
          <a:stretch>
            <a:fillRect/>
          </a:stretch>
        </p:blipFill>
        <p:spPr bwMode="auto">
          <a:xfrm>
            <a:off x="0" y="-10132"/>
            <a:ext cx="4197877" cy="3171266"/>
          </a:xfrm>
          <a:prstGeom prst="rect">
            <a:avLst/>
          </a:prstGeom>
          <a:noFill/>
          <a:ln w="9525">
            <a:noFill/>
            <a:miter lim="800000"/>
            <a:headEnd/>
            <a:tailEnd/>
          </a:ln>
        </p:spPr>
      </p:pic>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307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23528" y="3328948"/>
            <a:ext cx="2863903" cy="572781"/>
          </a:xfrm>
          <a:prstGeom prst="rect">
            <a:avLst/>
          </a:prstGeom>
          <a:solidFill>
            <a:schemeClr val="tx1"/>
          </a:solidFill>
        </p:spPr>
      </p:pic>
      <p:sp>
        <p:nvSpPr>
          <p:cNvPr id="3075" name="Rectangle 3"/>
          <p:cNvSpPr>
            <a:spLocks noChangeArrowheads="1"/>
          </p:cNvSpPr>
          <p:nvPr/>
        </p:nvSpPr>
        <p:spPr bwMode="auto">
          <a:xfrm>
            <a:off x="0" y="409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chemeClr val="tx1"/>
                </a:solidFill>
                <a:effectLst/>
                <a:latin typeface="Arial" pitchFamily="34" charset="0"/>
                <a:ea typeface="Times New Roman" pitchFamily="18" charset="0"/>
                <a:cs typeface="Arial" pitchFamily="34" charset="0"/>
              </a:rPr>
              <a:t> </a:t>
            </a:r>
            <a:r>
              <a:rPr kumimoji="0" lang="fr-FR" sz="1100" b="0" i="0" u="none" strike="noStrike" cap="none" normalizeH="0" baseline="0">
                <a:ln>
                  <a:noFill/>
                </a:ln>
                <a:solidFill>
                  <a:schemeClr val="tx1"/>
                </a:solidFill>
                <a:effectLst/>
                <a:latin typeface="Arial" pitchFamily="34" charset="0"/>
                <a:cs typeface="Arial" pitchFamily="34" charset="0"/>
              </a:rPr>
              <a:t> </a:t>
            </a: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307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3076"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347864" y="3308916"/>
            <a:ext cx="500066" cy="605343"/>
          </a:xfrm>
          <a:prstGeom prst="rect">
            <a:avLst/>
          </a:prstGeom>
          <a:solidFill>
            <a:schemeClr val="tx1"/>
          </a:solidFill>
        </p:spPr>
      </p:pic>
      <p:sp>
        <p:nvSpPr>
          <p:cNvPr id="307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3078" name="Picture 6"/>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010620" y="3297983"/>
            <a:ext cx="1406930" cy="635073"/>
          </a:xfrm>
          <a:prstGeom prst="rect">
            <a:avLst/>
          </a:prstGeom>
          <a:solidFill>
            <a:schemeClr val="tx1"/>
          </a:solidFill>
        </p:spPr>
      </p:pic>
      <p:sp>
        <p:nvSpPr>
          <p:cNvPr id="308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3080" name="Picture 8"/>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914136" y="6169286"/>
            <a:ext cx="5143621" cy="500074"/>
          </a:xfrm>
          <a:prstGeom prst="rect">
            <a:avLst/>
          </a:prstGeom>
          <a:solidFill>
            <a:schemeClr val="tx1"/>
          </a:solidFill>
        </p:spPr>
      </p:pic>
      <p:sp>
        <p:nvSpPr>
          <p:cNvPr id="13" name="ZoneTexte 12"/>
          <p:cNvSpPr txBox="1"/>
          <p:nvPr/>
        </p:nvSpPr>
        <p:spPr>
          <a:xfrm>
            <a:off x="292966" y="4040403"/>
            <a:ext cx="5618846" cy="338554"/>
          </a:xfrm>
          <a:prstGeom prst="rect">
            <a:avLst/>
          </a:prstGeom>
          <a:noFill/>
        </p:spPr>
        <p:txBody>
          <a:bodyPr wrap="none" rtlCol="0">
            <a:spAutoFit/>
          </a:bodyPr>
          <a:lstStyle/>
          <a:p>
            <a:r>
              <a:rPr lang="fr-FR" sz="1600" b="1" dirty="0">
                <a:latin typeface="Comic Sans MS" panose="030F0902030302020204" pitchFamily="66" charset="0"/>
              </a:rPr>
              <a:t>Equation de Kepler dans le cas d’un mouvement elliptique:</a:t>
            </a:r>
          </a:p>
        </p:txBody>
      </p:sp>
      <p:pic>
        <p:nvPicPr>
          <p:cNvPr id="14" name="Image 13">
            <a:extLst>
              <a:ext uri="{FF2B5EF4-FFF2-40B4-BE49-F238E27FC236}">
                <a16:creationId xmlns:a16="http://schemas.microsoft.com/office/drawing/2014/main" id="{F8D600A2-D853-DB30-64B4-6E83131A7279}"/>
              </a:ext>
            </a:extLst>
          </p:cNvPr>
          <p:cNvPicPr>
            <a:picLocks noChangeAspect="1"/>
          </p:cNvPicPr>
          <p:nvPr/>
        </p:nvPicPr>
        <p:blipFill>
          <a:blip r:embed="rId7"/>
          <a:srcRect/>
          <a:stretch>
            <a:fillRect/>
          </a:stretch>
        </p:blipFill>
        <p:spPr bwMode="auto">
          <a:xfrm>
            <a:off x="5292080" y="-10132"/>
            <a:ext cx="3837607" cy="3211266"/>
          </a:xfrm>
          <a:prstGeom prst="rect">
            <a:avLst/>
          </a:prstGeom>
          <a:noFill/>
          <a:ln w="9525">
            <a:noFill/>
            <a:miter lim="800000"/>
            <a:headEnd/>
            <a:tailEnd/>
          </a:ln>
        </p:spPr>
      </p:pic>
      <p:pic>
        <p:nvPicPr>
          <p:cNvPr id="2" name="Image 1">
            <a:extLst>
              <a:ext uri="{FF2B5EF4-FFF2-40B4-BE49-F238E27FC236}">
                <a16:creationId xmlns:a16="http://schemas.microsoft.com/office/drawing/2014/main" id="{CE658753-3BB6-79B8-6573-F658E93E6B80}"/>
              </a:ext>
            </a:extLst>
          </p:cNvPr>
          <p:cNvPicPr>
            <a:picLocks noChangeAspect="1"/>
          </p:cNvPicPr>
          <p:nvPr/>
        </p:nvPicPr>
        <p:blipFill>
          <a:blip r:embed="rId8"/>
          <a:stretch>
            <a:fillRect/>
          </a:stretch>
        </p:blipFill>
        <p:spPr>
          <a:xfrm>
            <a:off x="914136" y="5473919"/>
            <a:ext cx="3970161" cy="698270"/>
          </a:xfrm>
          <a:prstGeom prst="rect">
            <a:avLst/>
          </a:prstGeom>
        </p:spPr>
      </p:pic>
      <p:pic>
        <p:nvPicPr>
          <p:cNvPr id="4" name="Image 3">
            <a:extLst>
              <a:ext uri="{FF2B5EF4-FFF2-40B4-BE49-F238E27FC236}">
                <a16:creationId xmlns:a16="http://schemas.microsoft.com/office/drawing/2014/main" id="{9A7C0847-C52D-52FE-6FE6-41BF196103D6}"/>
              </a:ext>
            </a:extLst>
          </p:cNvPr>
          <p:cNvPicPr>
            <a:picLocks noChangeAspect="1"/>
          </p:cNvPicPr>
          <p:nvPr/>
        </p:nvPicPr>
        <p:blipFill>
          <a:blip r:embed="rId9"/>
          <a:stretch>
            <a:fillRect/>
          </a:stretch>
        </p:blipFill>
        <p:spPr>
          <a:xfrm>
            <a:off x="-3924944" y="4223516"/>
            <a:ext cx="2330650" cy="526590"/>
          </a:xfrm>
          <a:prstGeom prst="rect">
            <a:avLst/>
          </a:prstGeom>
        </p:spPr>
      </p:pic>
      <p:pic>
        <p:nvPicPr>
          <p:cNvPr id="5" name="Image 4">
            <a:extLst>
              <a:ext uri="{FF2B5EF4-FFF2-40B4-BE49-F238E27FC236}">
                <a16:creationId xmlns:a16="http://schemas.microsoft.com/office/drawing/2014/main" id="{1FE38820-3ACB-5EF7-0835-7BB9F2E98DAE}"/>
              </a:ext>
            </a:extLst>
          </p:cNvPr>
          <p:cNvPicPr>
            <a:picLocks noChangeAspect="1"/>
          </p:cNvPicPr>
          <p:nvPr/>
        </p:nvPicPr>
        <p:blipFill>
          <a:blip r:embed="rId10"/>
          <a:stretch>
            <a:fillRect/>
          </a:stretch>
        </p:blipFill>
        <p:spPr>
          <a:xfrm>
            <a:off x="914136" y="4984135"/>
            <a:ext cx="4597568" cy="492596"/>
          </a:xfrm>
          <a:prstGeom prst="rect">
            <a:avLst/>
          </a:prstGeom>
        </p:spPr>
      </p:pic>
      <p:pic>
        <p:nvPicPr>
          <p:cNvPr id="6" name="Image 5">
            <a:extLst>
              <a:ext uri="{FF2B5EF4-FFF2-40B4-BE49-F238E27FC236}">
                <a16:creationId xmlns:a16="http://schemas.microsoft.com/office/drawing/2014/main" id="{6A78AD98-DA18-B247-68FF-4C8BD9ADCEBC}"/>
              </a:ext>
            </a:extLst>
          </p:cNvPr>
          <p:cNvPicPr>
            <a:picLocks noChangeAspect="1"/>
          </p:cNvPicPr>
          <p:nvPr/>
        </p:nvPicPr>
        <p:blipFill>
          <a:blip r:embed="rId11"/>
          <a:stretch>
            <a:fillRect/>
          </a:stretch>
        </p:blipFill>
        <p:spPr>
          <a:xfrm>
            <a:off x="914136" y="4560165"/>
            <a:ext cx="6615128" cy="429554"/>
          </a:xfrm>
          <a:prstGeom prst="rect">
            <a:avLst/>
          </a:prstGeom>
        </p:spPr>
      </p:pic>
      <p:pic>
        <p:nvPicPr>
          <p:cNvPr id="7" name="Image 6">
            <a:extLst>
              <a:ext uri="{FF2B5EF4-FFF2-40B4-BE49-F238E27FC236}">
                <a16:creationId xmlns:a16="http://schemas.microsoft.com/office/drawing/2014/main" id="{C8FD869A-9140-FA58-7849-49F24C56D9EB}"/>
              </a:ext>
            </a:extLst>
          </p:cNvPr>
          <p:cNvPicPr>
            <a:picLocks noChangeAspect="1"/>
          </p:cNvPicPr>
          <p:nvPr/>
        </p:nvPicPr>
        <p:blipFill>
          <a:blip r:embed="rId12"/>
          <a:stretch>
            <a:fillRect/>
          </a:stretch>
        </p:blipFill>
        <p:spPr>
          <a:xfrm>
            <a:off x="7529264" y="4560165"/>
            <a:ext cx="1219200" cy="4318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928694" y="108686"/>
            <a:ext cx="721520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a:ln>
                  <a:noFill/>
                </a:ln>
                <a:solidFill>
                  <a:srgbClr val="FFFF00"/>
                </a:solidFill>
                <a:effectLst/>
                <a:ea typeface="Calibri" pitchFamily="34" charset="0"/>
                <a:cs typeface="Times New Roman" pitchFamily="18" charset="0"/>
              </a:rPr>
              <a:t>Approche analytique à l’équation de Kepler (mouvement hyperbolique) et à l’équation de Barker (mouvement parabolique)</a:t>
            </a:r>
            <a:endParaRPr kumimoji="0" lang="fr-FR" sz="3200" b="0" i="0" u="none" strike="noStrike" cap="none" normalizeH="0" baseline="0" dirty="0">
              <a:ln>
                <a:noFill/>
              </a:ln>
              <a:solidFill>
                <a:srgbClr val="FFFF00"/>
              </a:solidFill>
              <a:effectLst/>
              <a:cs typeface="Arial" pitchFamily="34" charset="0"/>
            </a:endParaRPr>
          </a:p>
        </p:txBody>
      </p:sp>
      <p:sp>
        <p:nvSpPr>
          <p:cNvPr id="36866" name="Rectangle 2"/>
          <p:cNvSpPr>
            <a:spLocks noChangeArrowheads="1"/>
          </p:cNvSpPr>
          <p:nvPr/>
        </p:nvSpPr>
        <p:spPr bwMode="auto">
          <a:xfrm>
            <a:off x="585846" y="928670"/>
            <a:ext cx="7915244"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ea typeface="Calibri" pitchFamily="34" charset="0"/>
                <a:cs typeface="Times New Roman" pitchFamily="18" charset="0"/>
              </a:rPr>
              <a:t>Pour traiter simultanément tous les types de mouvements, il faut partir des équations initiales suivantes: :</a:t>
            </a:r>
            <a:endParaRPr kumimoji="0" lang="fr-FR" sz="2000" b="0" i="0" u="none" strike="noStrike" cap="none" normalizeH="0" baseline="0" dirty="0">
              <a:ln>
                <a:noFill/>
              </a:ln>
              <a:solidFill>
                <a:schemeClr val="tx1"/>
              </a:solidFill>
              <a:effectLst/>
              <a:cs typeface="Arial" pitchFamily="34" charset="0"/>
            </a:endParaRPr>
          </a:p>
        </p:txBody>
      </p:sp>
      <p:sp>
        <p:nvSpPr>
          <p:cNvPr id="368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6869" name="Rectangle 5"/>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36870" name="Rectangle 6"/>
          <p:cNvSpPr>
            <a:spLocks noChangeArrowheads="1"/>
          </p:cNvSpPr>
          <p:nvPr/>
        </p:nvSpPr>
        <p:spPr bwMode="auto">
          <a:xfrm>
            <a:off x="642910" y="2404584"/>
            <a:ext cx="7643866"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ea typeface="Times New Roman" pitchFamily="18" charset="0"/>
                <a:cs typeface="Times New Roman" pitchFamily="18" charset="0"/>
              </a:rPr>
              <a:t>Selon la nature de l’orbite on obtient les résultats suivants :</a:t>
            </a:r>
            <a:endParaRPr kumimoji="0" lang="fr-FR" sz="1200" b="0" i="0" u="none" strike="noStrike" cap="none" normalizeH="0" baseline="0" dirty="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fr-FR" sz="1400" b="1" i="1" u="none" strike="noStrike" cap="none" normalizeH="0" baseline="0" dirty="0">
                <a:ln>
                  <a:noFill/>
                </a:ln>
                <a:solidFill>
                  <a:schemeClr val="tx1"/>
                </a:solidFill>
                <a:effectLst/>
                <a:ea typeface="Times New Roman" pitchFamily="18" charset="0"/>
                <a:cs typeface="Times New Roman" pitchFamily="18" charset="0"/>
              </a:rPr>
              <a:t>Pour h&lt;0</a:t>
            </a:r>
            <a:r>
              <a:rPr kumimoji="0" lang="fr-FR" sz="1400" b="1" i="0" u="none" strike="noStrike" cap="none" normalizeH="0" baseline="0" dirty="0">
                <a:ln>
                  <a:noFill/>
                </a:ln>
                <a:solidFill>
                  <a:schemeClr val="tx1"/>
                </a:solidFill>
                <a:effectLst/>
                <a:ea typeface="Times New Roman" pitchFamily="18" charset="0"/>
                <a:cs typeface="Times New Roman" pitchFamily="18" charset="0"/>
              </a:rPr>
              <a:t> :</a:t>
            </a:r>
            <a:r>
              <a:rPr kumimoji="0" lang="fr-FR" sz="1400" b="0" i="0" u="none" strike="noStrike" cap="none" normalizeH="0" baseline="0" dirty="0">
                <a:ln>
                  <a:noFill/>
                </a:ln>
                <a:solidFill>
                  <a:schemeClr val="tx1"/>
                </a:solidFill>
                <a:effectLst/>
                <a:ea typeface="Times New Roman" pitchFamily="18" charset="0"/>
                <a:cs typeface="Times New Roman" pitchFamily="18" charset="0"/>
              </a:rPr>
              <a:t> on retrouve les résultats précédent du mouvement elliptique</a:t>
            </a:r>
            <a:endParaRPr kumimoji="0" lang="fr-FR" sz="1200" b="0" i="0" u="none" strike="noStrike" cap="none" normalizeH="0" baseline="0" dirty="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1" i="1" u="none" strike="noStrike" cap="none" normalizeH="0" baseline="0" dirty="0">
                <a:ln>
                  <a:noFill/>
                </a:ln>
                <a:solidFill>
                  <a:schemeClr val="tx1"/>
                </a:solidFill>
                <a:effectLst/>
                <a:ea typeface="Times New Roman" pitchFamily="18" charset="0"/>
                <a:cs typeface="Arial" pitchFamily="34" charset="0"/>
              </a:rPr>
              <a:t>Pour h&gt;0</a:t>
            </a:r>
            <a:r>
              <a:rPr kumimoji="0" lang="fr-FR" sz="1400" b="1" i="0" u="none" strike="noStrike" cap="none" normalizeH="0" baseline="0" dirty="0">
                <a:ln>
                  <a:noFill/>
                </a:ln>
                <a:solidFill>
                  <a:schemeClr val="tx1"/>
                </a:solidFill>
                <a:effectLst/>
                <a:ea typeface="Times New Roman" pitchFamily="18" charset="0"/>
                <a:cs typeface="Arial" pitchFamily="34" charset="0"/>
              </a:rPr>
              <a:t> :</a:t>
            </a:r>
            <a:r>
              <a:rPr kumimoji="0" lang="fr-FR" sz="1400" b="0" i="0" u="none" strike="noStrike" cap="none" normalizeH="0" baseline="0" dirty="0">
                <a:ln>
                  <a:noFill/>
                </a:ln>
                <a:solidFill>
                  <a:schemeClr val="tx1"/>
                </a:solidFill>
                <a:effectLst/>
                <a:ea typeface="Times New Roman" pitchFamily="18" charset="0"/>
                <a:cs typeface="Arial" pitchFamily="34" charset="0"/>
              </a:rPr>
              <a:t> L’orbite est hyperbolique:</a:t>
            </a:r>
            <a:endParaRPr kumimoji="0" lang="fr-FR" sz="2000" b="0" i="0" u="none" strike="noStrike" cap="none" normalizeH="0" baseline="0" dirty="0">
              <a:ln>
                <a:noFill/>
              </a:ln>
              <a:solidFill>
                <a:schemeClr val="tx1"/>
              </a:solidFill>
              <a:effectLst/>
              <a:cs typeface="Arial" pitchFamily="34" charset="0"/>
            </a:endParaRPr>
          </a:p>
        </p:txBody>
      </p:sp>
      <p:sp>
        <p:nvSpPr>
          <p:cNvPr id="3687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36871"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000232" y="3357562"/>
            <a:ext cx="5271895" cy="361951"/>
          </a:xfrm>
          <a:prstGeom prst="rect">
            <a:avLst/>
          </a:prstGeom>
          <a:solidFill>
            <a:schemeClr val="tx1"/>
          </a:solidFill>
        </p:spPr>
      </p:pic>
      <p:sp>
        <p:nvSpPr>
          <p:cNvPr id="10" name="Rectangle 9"/>
          <p:cNvSpPr/>
          <p:nvPr/>
        </p:nvSpPr>
        <p:spPr>
          <a:xfrm>
            <a:off x="714348" y="3857628"/>
            <a:ext cx="3182923" cy="307777"/>
          </a:xfrm>
          <a:prstGeom prst="rect">
            <a:avLst/>
          </a:prstGeom>
        </p:spPr>
        <p:txBody>
          <a:bodyPr wrap="none">
            <a:spAutoFit/>
          </a:bodyPr>
          <a:lstStyle/>
          <a:p>
            <a:r>
              <a:rPr lang="fr-FR" sz="1400" b="1" i="1" dirty="0"/>
              <a:t>Pour h=0</a:t>
            </a:r>
            <a:r>
              <a:rPr lang="fr-FR" sz="1400" b="1" dirty="0"/>
              <a:t> : (</a:t>
            </a:r>
            <a:r>
              <a:rPr lang="fr-FR" sz="1400" dirty="0"/>
              <a:t>e=1),</a:t>
            </a:r>
            <a:r>
              <a:rPr lang="fr-FR" sz="1400" b="1" dirty="0"/>
              <a:t> </a:t>
            </a:r>
            <a:r>
              <a:rPr lang="fr-FR" sz="1400" dirty="0"/>
              <a:t>l’orbite est parabolique:</a:t>
            </a:r>
          </a:p>
        </p:txBody>
      </p:sp>
      <p:sp>
        <p:nvSpPr>
          <p:cNvPr id="3687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36873"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714480" y="4437112"/>
            <a:ext cx="5638816" cy="528639"/>
          </a:xfrm>
          <a:prstGeom prst="rect">
            <a:avLst/>
          </a:prstGeom>
          <a:solidFill>
            <a:schemeClr val="tx1"/>
          </a:solidFill>
        </p:spPr>
      </p:pic>
      <p:sp>
        <p:nvSpPr>
          <p:cNvPr id="36875" name="Rectangle 11"/>
          <p:cNvSpPr>
            <a:spLocks noChangeArrowheads="1"/>
          </p:cNvSpPr>
          <p:nvPr/>
        </p:nvSpPr>
        <p:spPr bwMode="auto">
          <a:xfrm>
            <a:off x="0" y="314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a:ln>
                  <a:noFill/>
                </a:ln>
                <a:solidFill>
                  <a:schemeClr val="tx1"/>
                </a:solidFill>
                <a:effectLst/>
                <a:latin typeface="Arial" pitchFamily="34" charset="0"/>
                <a:ea typeface="Times New Roman" pitchFamily="18" charset="0"/>
                <a:cs typeface="Arial" pitchFamily="34" charset="0"/>
              </a:rPr>
              <a:t> </a:t>
            </a:r>
            <a:r>
              <a:rPr kumimoji="0" lang="fr-FR" sz="1100" b="0" i="0" u="none" strike="noStrike" cap="none" normalizeH="0" baseline="0">
                <a:ln>
                  <a:noFill/>
                </a:ln>
                <a:solidFill>
                  <a:schemeClr val="tx1"/>
                </a:solidFill>
                <a:effectLst/>
                <a:latin typeface="Arial" pitchFamily="34" charset="0"/>
                <a:cs typeface="Arial" pitchFamily="34" charset="0"/>
              </a:rPr>
              <a:t> </a:t>
            </a:r>
            <a:endParaRPr kumimoji="0" lang="fr-FR" sz="1800" b="0" i="0" u="none" strike="noStrike" cap="none" normalizeH="0" baseline="0">
              <a:ln>
                <a:noFill/>
              </a:ln>
              <a:solidFill>
                <a:schemeClr val="tx1"/>
              </a:solidFill>
              <a:effectLst/>
              <a:latin typeface="Arial" pitchFamily="34" charset="0"/>
              <a:cs typeface="Arial" pitchFamily="34" charset="0"/>
            </a:endParaRPr>
          </a:p>
        </p:txBody>
      </p:sp>
      <p:pic>
        <p:nvPicPr>
          <p:cNvPr id="2" name="Image 1">
            <a:extLst>
              <a:ext uri="{FF2B5EF4-FFF2-40B4-BE49-F238E27FC236}">
                <a16:creationId xmlns:a16="http://schemas.microsoft.com/office/drawing/2014/main" id="{08E90E6B-271C-4116-C4FB-E29FB096F4E2}"/>
              </a:ext>
            </a:extLst>
          </p:cNvPr>
          <p:cNvPicPr>
            <a:picLocks noChangeAspect="1"/>
          </p:cNvPicPr>
          <p:nvPr/>
        </p:nvPicPr>
        <p:blipFill>
          <a:blip r:embed="rId4"/>
          <a:stretch>
            <a:fillRect/>
          </a:stretch>
        </p:blipFill>
        <p:spPr>
          <a:xfrm>
            <a:off x="755576" y="1291151"/>
            <a:ext cx="3929090" cy="101899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428596" y="1106180"/>
            <a:ext cx="8429652"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88" algn="justLow"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Pour la terre tout est simple, à l’équinoxe, le soleil est au point </a:t>
            </a:r>
            <a:r>
              <a:rPr kumimoji="0" lang="fr-FR" sz="1400" b="0" i="0" u="none" strike="noStrike" cap="none" normalizeH="0" baseline="0" dirty="0">
                <a:ln>
                  <a:noFill/>
                </a:ln>
                <a:solidFill>
                  <a:schemeClr val="tx1"/>
                </a:solidFill>
                <a:effectLst/>
                <a:latin typeface="Symbol" pitchFamily="18" charset="2"/>
                <a:ea typeface="Times New Roman" pitchFamily="18" charset="0"/>
                <a:cs typeface="Times New Roman" pitchFamily="18" charset="0"/>
              </a:rPr>
              <a:t>g</a:t>
            </a:r>
            <a:r>
              <a:rPr kumimoji="0" lang="fr-FR" sz="1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et l’on connaît la position du périhélie</a:t>
            </a:r>
            <a:endParaRPr kumimoji="0" lang="fr-FR" sz="2000" b="0" i="0" u="none" strike="noStrike" cap="none" normalizeH="0" baseline="0" dirty="0">
              <a:ln>
                <a:noFill/>
              </a:ln>
              <a:solidFill>
                <a:schemeClr val="tx1"/>
              </a:solidFill>
              <a:effectLst/>
              <a:latin typeface="Times New Roman" pitchFamily="18" charset="0"/>
              <a:cs typeface="Times New Roman" pitchFamily="18" charset="0"/>
            </a:endParaRPr>
          </a:p>
        </p:txBody>
      </p:sp>
      <p:pic>
        <p:nvPicPr>
          <p:cNvPr id="25604"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243261" y="4361725"/>
            <a:ext cx="1114425" cy="219075"/>
          </a:xfrm>
          <a:prstGeom prst="rect">
            <a:avLst/>
          </a:prstGeom>
          <a:solidFill>
            <a:schemeClr val="tx1"/>
          </a:solidFill>
        </p:spPr>
      </p:pic>
      <p:pic>
        <p:nvPicPr>
          <p:cNvPr id="25603"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243261" y="4647477"/>
            <a:ext cx="1114425" cy="219075"/>
          </a:xfrm>
          <a:prstGeom prst="rect">
            <a:avLst/>
          </a:prstGeom>
          <a:solidFill>
            <a:schemeClr val="tx1"/>
          </a:solidFill>
        </p:spPr>
      </p:pic>
      <p:pic>
        <p:nvPicPr>
          <p:cNvPr id="25602" name="Picture 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9612560" y="4176032"/>
            <a:ext cx="1133475" cy="219075"/>
          </a:xfrm>
          <a:prstGeom prst="rect">
            <a:avLst/>
          </a:prstGeom>
          <a:solidFill>
            <a:schemeClr val="tx1"/>
          </a:solidFill>
        </p:spPr>
      </p:pic>
      <p:sp>
        <p:nvSpPr>
          <p:cNvPr id="25605" name="Rectangle 5"/>
          <p:cNvSpPr>
            <a:spLocks noChangeArrowheads="1"/>
          </p:cNvSpPr>
          <p:nvPr/>
        </p:nvSpPr>
        <p:spPr bwMode="auto">
          <a:xfrm>
            <a:off x="1214414" y="4356523"/>
            <a:ext cx="1714512"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88"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Solstice d’été</a:t>
            </a:r>
            <a:endParaRPr kumimoji="0" lang="fr-FR" sz="20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5606" name="Rectangle 6"/>
          <p:cNvSpPr>
            <a:spLocks noChangeArrowheads="1"/>
          </p:cNvSpPr>
          <p:nvPr/>
        </p:nvSpPr>
        <p:spPr bwMode="auto">
          <a:xfrm>
            <a:off x="1214414" y="4640862"/>
            <a:ext cx="285748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88"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Equinoxe d’automne		</a:t>
            </a:r>
            <a:endParaRPr kumimoji="0" lang="fr-FR" sz="20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5607" name="Rectangle 7"/>
          <p:cNvSpPr>
            <a:spLocks noChangeArrowheads="1"/>
          </p:cNvSpPr>
          <p:nvPr/>
        </p:nvSpPr>
        <p:spPr bwMode="auto">
          <a:xfrm rot="10800000" flipV="1">
            <a:off x="1178710" y="4924782"/>
            <a:ext cx="307180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88"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Solstice d’hiver		</a:t>
            </a:r>
            <a:endParaRPr kumimoji="0" lang="fr-FR" sz="20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11" name="Rectangle 10"/>
          <p:cNvSpPr/>
          <p:nvPr/>
        </p:nvSpPr>
        <p:spPr>
          <a:xfrm>
            <a:off x="1214414" y="4100347"/>
            <a:ext cx="1859805" cy="307777"/>
          </a:xfrm>
          <a:prstGeom prst="rect">
            <a:avLst/>
          </a:prstGeom>
        </p:spPr>
        <p:txBody>
          <a:bodyPr wrap="none">
            <a:spAutoFit/>
          </a:bodyPr>
          <a:lstStyle/>
          <a:p>
            <a:r>
              <a:rPr lang="fr-FR" sz="1400" dirty="0">
                <a:latin typeface="Times New Roman" pitchFamily="18" charset="0"/>
                <a:cs typeface="Times New Roman" pitchFamily="18" charset="0"/>
              </a:rPr>
              <a:t>Equinoxe du printemps</a:t>
            </a:r>
          </a:p>
        </p:txBody>
      </p:sp>
      <p:sp>
        <p:nvSpPr>
          <p:cNvPr id="2561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5609"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3257548" y="4147411"/>
            <a:ext cx="1028700" cy="209550"/>
          </a:xfrm>
          <a:prstGeom prst="rect">
            <a:avLst/>
          </a:prstGeom>
          <a:solidFill>
            <a:schemeClr val="tx1"/>
          </a:solidFill>
        </p:spPr>
      </p:pic>
      <p:pic>
        <p:nvPicPr>
          <p:cNvPr id="25613" name="Picture 13"/>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3084570" y="5516480"/>
            <a:ext cx="1352550" cy="219075"/>
          </a:xfrm>
          <a:prstGeom prst="rect">
            <a:avLst/>
          </a:prstGeom>
          <a:solidFill>
            <a:schemeClr val="tx1"/>
          </a:solidFill>
        </p:spPr>
      </p:pic>
      <p:pic>
        <p:nvPicPr>
          <p:cNvPr id="25612" name="Picture 12"/>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6693743" y="5505121"/>
            <a:ext cx="1190625" cy="209550"/>
          </a:xfrm>
          <a:prstGeom prst="rect">
            <a:avLst/>
          </a:prstGeom>
          <a:solidFill>
            <a:schemeClr val="tx1"/>
          </a:solidFill>
        </p:spPr>
      </p:pic>
      <p:sp>
        <p:nvSpPr>
          <p:cNvPr id="25614" name="Rectangle 14"/>
          <p:cNvSpPr>
            <a:spLocks noChangeArrowheads="1"/>
          </p:cNvSpPr>
          <p:nvPr/>
        </p:nvSpPr>
        <p:spPr bwMode="auto">
          <a:xfrm>
            <a:off x="357190" y="5468598"/>
            <a:ext cx="287311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88" algn="justLow"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Cambria Math" pitchFamily="18" charset="0"/>
                <a:ea typeface="Times New Roman" pitchFamily="18" charset="0"/>
                <a:cs typeface="Times New Roman" pitchFamily="18" charset="0"/>
              </a:rPr>
              <a:t>Pour chaque position, à partir de  </a:t>
            </a:r>
            <a:endParaRPr kumimoji="0" lang="fr-FR" sz="2000" b="0" i="0" u="none" strike="noStrike" cap="none" normalizeH="0" baseline="0" dirty="0">
              <a:ln>
                <a:noFill/>
              </a:ln>
              <a:solidFill>
                <a:schemeClr val="tx1"/>
              </a:solidFill>
              <a:effectLst/>
              <a:latin typeface="Arial" pitchFamily="34" charset="0"/>
              <a:cs typeface="Arial" pitchFamily="34" charset="0"/>
            </a:endParaRPr>
          </a:p>
        </p:txBody>
      </p:sp>
      <p:sp>
        <p:nvSpPr>
          <p:cNvPr id="25615" name="Rectangle 15"/>
          <p:cNvSpPr>
            <a:spLocks noChangeArrowheads="1"/>
          </p:cNvSpPr>
          <p:nvPr/>
        </p:nvSpPr>
        <p:spPr bwMode="auto">
          <a:xfrm>
            <a:off x="4092484" y="5468599"/>
            <a:ext cx="3071804"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88" algn="justLow"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Cambria Math" pitchFamily="18" charset="0"/>
                <a:ea typeface="Times New Roman" pitchFamily="18" charset="0"/>
                <a:cs typeface="Times New Roman" pitchFamily="18" charset="0"/>
              </a:rPr>
              <a:t>         on calcule E, M et les temps </a:t>
            </a:r>
            <a:endParaRPr kumimoji="0" lang="fr-FR" sz="2000" b="0" i="0" u="none" strike="noStrike" cap="none" normalizeH="0" baseline="0" dirty="0">
              <a:ln>
                <a:noFill/>
              </a:ln>
              <a:solidFill>
                <a:schemeClr val="tx1"/>
              </a:solidFill>
              <a:effectLst/>
              <a:latin typeface="Arial" pitchFamily="34" charset="0"/>
              <a:cs typeface="Arial" pitchFamily="34" charset="0"/>
            </a:endParaRPr>
          </a:p>
        </p:txBody>
      </p:sp>
      <p:sp>
        <p:nvSpPr>
          <p:cNvPr id="25616" name="Rectangle 16"/>
          <p:cNvSpPr>
            <a:spLocks noChangeArrowheads="1"/>
          </p:cNvSpPr>
          <p:nvPr/>
        </p:nvSpPr>
        <p:spPr bwMode="auto">
          <a:xfrm rot="10800000" flipV="1">
            <a:off x="357190" y="5714671"/>
            <a:ext cx="8215338"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88" algn="justLow"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Cambria Math" pitchFamily="18" charset="0"/>
                <a:ea typeface="Times New Roman" pitchFamily="18" charset="0"/>
                <a:cs typeface="Times New Roman" pitchFamily="18" charset="0"/>
              </a:rPr>
              <a:t>qui sont les temps de passage aux quatre positions remarquables.</a:t>
            </a:r>
            <a:endParaRPr kumimoji="0" lang="fr-FR" sz="1200" b="0" i="0" u="none" strike="noStrike" cap="none" normalizeH="0" baseline="0" dirty="0">
              <a:ln>
                <a:noFill/>
              </a:ln>
              <a:solidFill>
                <a:schemeClr val="tx1"/>
              </a:solidFill>
              <a:effectLst/>
              <a:latin typeface="Arial" pitchFamily="34" charset="0"/>
              <a:cs typeface="Arial" pitchFamily="34" charset="0"/>
            </a:endParaRPr>
          </a:p>
          <a:p>
            <a:pPr marL="0" marR="0" lvl="0" indent="1588" algn="justLow"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Cambria Math" pitchFamily="18" charset="0"/>
                <a:ea typeface="Times New Roman" pitchFamily="18" charset="0"/>
                <a:cs typeface="Times New Roman" pitchFamily="18" charset="0"/>
              </a:rPr>
              <a:t>La durée des saisons se fait par différences. Si celle-ci est négative, on ajoute 365,25 j pour rendre la valeur positive.</a:t>
            </a:r>
            <a:endParaRPr kumimoji="0" lang="fr-FR" sz="2000" b="0" i="0" u="none" strike="noStrike" cap="none" normalizeH="0" baseline="0" dirty="0">
              <a:ln>
                <a:noFill/>
              </a:ln>
              <a:solidFill>
                <a:schemeClr val="tx1"/>
              </a:solidFill>
              <a:effectLst/>
              <a:latin typeface="Arial" pitchFamily="34" charset="0"/>
              <a:cs typeface="Arial" pitchFamily="34" charset="0"/>
            </a:endParaRPr>
          </a:p>
        </p:txBody>
      </p:sp>
      <p:pic>
        <p:nvPicPr>
          <p:cNvPr id="19" name="Image 18"/>
          <p:cNvPicPr/>
          <p:nvPr/>
        </p:nvPicPr>
        <p:blipFill>
          <a:blip r:embed="rId9"/>
          <a:srcRect/>
          <a:stretch>
            <a:fillRect/>
          </a:stretch>
        </p:blipFill>
        <p:spPr bwMode="auto">
          <a:xfrm>
            <a:off x="2714612" y="1596420"/>
            <a:ext cx="3657600" cy="2409825"/>
          </a:xfrm>
          <a:prstGeom prst="rect">
            <a:avLst/>
          </a:prstGeom>
          <a:noFill/>
          <a:ln w="9525">
            <a:noFill/>
            <a:miter lim="800000"/>
            <a:headEnd/>
            <a:tailEnd/>
          </a:ln>
        </p:spPr>
      </p:pic>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049" name="Picture 1"/>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3230300" y="4956505"/>
            <a:ext cx="1009650" cy="219075"/>
          </a:xfrm>
          <a:prstGeom prst="rect">
            <a:avLst/>
          </a:prstGeom>
          <a:solidFill>
            <a:schemeClr val="tx1"/>
          </a:solidFill>
        </p:spPr>
      </p:pic>
      <p:sp>
        <p:nvSpPr>
          <p:cNvPr id="23" name="ZoneTexte 22">
            <a:extLst>
              <a:ext uri="{FF2B5EF4-FFF2-40B4-BE49-F238E27FC236}">
                <a16:creationId xmlns:a16="http://schemas.microsoft.com/office/drawing/2014/main" id="{2E846FA1-D5D6-584B-39B8-F33E5B80D1E8}"/>
              </a:ext>
            </a:extLst>
          </p:cNvPr>
          <p:cNvSpPr txBox="1"/>
          <p:nvPr/>
        </p:nvSpPr>
        <p:spPr>
          <a:xfrm>
            <a:off x="1547664" y="130248"/>
            <a:ext cx="6830282" cy="830997"/>
          </a:xfrm>
          <a:prstGeom prst="rect">
            <a:avLst/>
          </a:prstGeom>
          <a:noFill/>
        </p:spPr>
        <p:txBody>
          <a:bodyPr wrap="square">
            <a:spAutoFit/>
          </a:bodyPr>
          <a:lstStyle/>
          <a:p>
            <a:pPr lvl="0" algn="ctr" eaLnBrk="0" fontAlgn="base" hangingPunct="0">
              <a:spcBef>
                <a:spcPct val="0"/>
              </a:spcBef>
              <a:spcAft>
                <a:spcPct val="0"/>
              </a:spcAft>
            </a:pPr>
            <a:r>
              <a:rPr lang="fr-FR" sz="2400" b="1" dirty="0">
                <a:solidFill>
                  <a:srgbClr val="FFFF00"/>
                </a:solidFill>
                <a:ea typeface="Calibri" pitchFamily="34" charset="0"/>
                <a:cs typeface="Times New Roman" pitchFamily="18" charset="0"/>
              </a:rPr>
              <a:t>Positions des équinoxes et des solstices. </a:t>
            </a:r>
          </a:p>
          <a:p>
            <a:pPr lvl="0" algn="ctr" eaLnBrk="0" fontAlgn="base" hangingPunct="0">
              <a:spcBef>
                <a:spcPct val="0"/>
              </a:spcBef>
              <a:spcAft>
                <a:spcPct val="0"/>
              </a:spcAft>
            </a:pPr>
            <a:r>
              <a:rPr lang="fr-FR" sz="2400" b="1" dirty="0">
                <a:solidFill>
                  <a:srgbClr val="FFFF00"/>
                </a:solidFill>
                <a:ea typeface="Calibri" pitchFamily="34" charset="0"/>
                <a:cs typeface="Times New Roman" pitchFamily="18" charset="0"/>
              </a:rPr>
              <a:t>Durée des saisons </a:t>
            </a:r>
            <a:endParaRPr lang="fr-FR" sz="2400" dirty="0"/>
          </a:p>
        </p:txBody>
      </p:sp>
      <p:sp>
        <p:nvSpPr>
          <p:cNvPr id="22" name="ZoneTexte 21">
            <a:extLst>
              <a:ext uri="{FF2B5EF4-FFF2-40B4-BE49-F238E27FC236}">
                <a16:creationId xmlns:a16="http://schemas.microsoft.com/office/drawing/2014/main" id="{518F2222-3053-5C13-336E-F2D768A9B0D2}"/>
              </a:ext>
            </a:extLst>
          </p:cNvPr>
          <p:cNvSpPr txBox="1"/>
          <p:nvPr/>
        </p:nvSpPr>
        <p:spPr>
          <a:xfrm>
            <a:off x="-1966298" y="111904"/>
            <a:ext cx="6361423" cy="461665"/>
          </a:xfrm>
          <a:prstGeom prst="rect">
            <a:avLst/>
          </a:prstGeom>
          <a:noFill/>
        </p:spPr>
        <p:txBody>
          <a:bodyPr wrap="square">
            <a:spAutoFit/>
          </a:bodyPr>
          <a:lstStyle/>
          <a:p>
            <a:pPr lvl="0" algn="ctr" eaLnBrk="0" fontAlgn="base" hangingPunct="0">
              <a:spcBef>
                <a:spcPct val="0"/>
              </a:spcBef>
              <a:spcAft>
                <a:spcPct val="0"/>
              </a:spcAft>
            </a:pPr>
            <a:r>
              <a:rPr lang="fr-FR" sz="2400" b="1" dirty="0">
                <a:solidFill>
                  <a:srgbClr val="FFFF00"/>
                </a:solidFill>
                <a:ea typeface="Calibri" pitchFamily="34" charset="0"/>
                <a:cs typeface="Times New Roman" pitchFamily="18" charset="0"/>
              </a:rPr>
              <a:t>1</a:t>
            </a:r>
            <a:r>
              <a:rPr lang="fr-FR" sz="2400" b="1" baseline="30000" dirty="0">
                <a:solidFill>
                  <a:srgbClr val="FFFF00"/>
                </a:solidFill>
                <a:ea typeface="Calibri" pitchFamily="34" charset="0"/>
                <a:cs typeface="Times New Roman" pitchFamily="18" charset="0"/>
              </a:rPr>
              <a:t>ère</a:t>
            </a:r>
            <a:r>
              <a:rPr lang="fr-FR" sz="2400" b="1" dirty="0">
                <a:solidFill>
                  <a:srgbClr val="FFFF00"/>
                </a:solidFill>
                <a:ea typeface="Calibri" pitchFamily="34" charset="0"/>
                <a:cs typeface="Times New Roman" pitchFamily="18" charset="0"/>
              </a:rPr>
              <a:t> Application</a:t>
            </a:r>
            <a:r>
              <a:rPr lang="fr-FR" sz="2400" b="1" i="1" dirty="0">
                <a:solidFill>
                  <a:srgbClr val="FFFF00"/>
                </a:solidFill>
                <a:ea typeface="Calibri" pitchFamily="34" charset="0"/>
                <a:cs typeface="Times New Roman" pitchFamily="18" charset="0"/>
              </a:rPr>
              <a:t>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6F721360-CDDC-AD4F-AB84-B54CA371148F}"/>
              </a:ext>
            </a:extLst>
          </p:cNvPr>
          <p:cNvPicPr>
            <a:picLocks noChangeAspect="1"/>
          </p:cNvPicPr>
          <p:nvPr/>
        </p:nvPicPr>
        <p:blipFill>
          <a:blip r:embed="rId5"/>
          <a:stretch>
            <a:fillRect/>
          </a:stretch>
        </p:blipFill>
        <p:spPr>
          <a:xfrm>
            <a:off x="1259632" y="537256"/>
            <a:ext cx="7105554" cy="2133624"/>
          </a:xfrm>
          <a:prstGeom prst="rect">
            <a:avLst/>
          </a:prstGeom>
        </p:spPr>
      </p:pic>
      <p:sp>
        <p:nvSpPr>
          <p:cNvPr id="5" name="ZoneTexte 4">
            <a:extLst>
              <a:ext uri="{FF2B5EF4-FFF2-40B4-BE49-F238E27FC236}">
                <a16:creationId xmlns:a16="http://schemas.microsoft.com/office/drawing/2014/main" id="{4E98A4E0-F6A3-9F9D-9663-777D0B23E351}"/>
              </a:ext>
            </a:extLst>
          </p:cNvPr>
          <p:cNvSpPr txBox="1"/>
          <p:nvPr/>
        </p:nvSpPr>
        <p:spPr>
          <a:xfrm>
            <a:off x="-1921080" y="65503"/>
            <a:ext cx="6361423" cy="461665"/>
          </a:xfrm>
          <a:prstGeom prst="rect">
            <a:avLst/>
          </a:prstGeom>
          <a:noFill/>
        </p:spPr>
        <p:txBody>
          <a:bodyPr wrap="square">
            <a:spAutoFit/>
          </a:bodyPr>
          <a:lstStyle/>
          <a:p>
            <a:pPr lvl="0" algn="ctr" eaLnBrk="0" fontAlgn="base" hangingPunct="0">
              <a:spcBef>
                <a:spcPct val="0"/>
              </a:spcBef>
              <a:spcAft>
                <a:spcPct val="0"/>
              </a:spcAft>
            </a:pPr>
            <a:r>
              <a:rPr lang="fr-FR" sz="2400" b="1" i="1" dirty="0">
                <a:solidFill>
                  <a:srgbClr val="FFFF00"/>
                </a:solidFill>
                <a:ea typeface="Calibri" pitchFamily="34" charset="0"/>
                <a:cs typeface="Times New Roman" pitchFamily="18" charset="0"/>
              </a:rPr>
              <a:t>2</a:t>
            </a:r>
            <a:r>
              <a:rPr lang="fr-FR" sz="2400" b="1" i="1" baseline="30000" dirty="0">
                <a:solidFill>
                  <a:srgbClr val="FFFF00"/>
                </a:solidFill>
                <a:ea typeface="Calibri" pitchFamily="34" charset="0"/>
                <a:cs typeface="Times New Roman" pitchFamily="18" charset="0"/>
              </a:rPr>
              <a:t>ème</a:t>
            </a:r>
            <a:r>
              <a:rPr lang="fr-FR" sz="2400" b="1" i="1" dirty="0">
                <a:solidFill>
                  <a:srgbClr val="FFFF00"/>
                </a:solidFill>
                <a:ea typeface="Calibri" pitchFamily="34" charset="0"/>
                <a:cs typeface="Times New Roman" pitchFamily="18" charset="0"/>
              </a:rPr>
              <a:t> Application : </a:t>
            </a:r>
          </a:p>
        </p:txBody>
      </p:sp>
      <p:pic>
        <p:nvPicPr>
          <p:cNvPr id="6" name="Picture 2">
            <a:extLst>
              <a:ext uri="{FF2B5EF4-FFF2-40B4-BE49-F238E27FC236}">
                <a16:creationId xmlns:a16="http://schemas.microsoft.com/office/drawing/2014/main" id="{5A5504BF-7548-26CF-142F-59636A29F8C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88624" y="3621934"/>
            <a:ext cx="3763058" cy="193573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1">
            <a:extLst>
              <a:ext uri="{FF2B5EF4-FFF2-40B4-BE49-F238E27FC236}">
                <a16:creationId xmlns:a16="http://schemas.microsoft.com/office/drawing/2014/main" id="{A850F10F-C19F-BFBE-3304-1A8B38154B92}"/>
              </a:ext>
            </a:extLst>
          </p:cNvPr>
          <p:cNvSpPr>
            <a:spLocks noChangeArrowheads="1"/>
          </p:cNvSpPr>
          <p:nvPr/>
        </p:nvSpPr>
        <p:spPr bwMode="auto">
          <a:xfrm>
            <a:off x="159002" y="2774825"/>
            <a:ext cx="2952328"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mj-lt"/>
                <a:ea typeface="Calibri" pitchFamily="34" charset="0"/>
                <a:cs typeface="Times New Roman" pitchFamily="18" charset="0"/>
              </a:rPr>
              <a:t>En astronomie, on s’intéresse à la durée de rotation de la terre relativement aux étoiles fixes et non pas au soleil. Il est mesuré en jours sidéraux, qui séparent deux passages consécutifs d’une même étoile au même méridien. Un jour sidéral est à peu près 4minutes (3mn 56s) plus court qu’un jour solaire, à cause de 1° de rotation terrestre supplémentaire dans le jour solaire. La terre orbite autour du soleil et au cours d’une journée, elle parcourt 1° (360°/365,25 ≈ 1°/jour)). Donc en 24h la direction face au soleil change d’environ 1°. La terre doit effectuer 361°/24h pour que le soleil semble avoir parcouru 360° dans le ciel.</a:t>
            </a:r>
          </a:p>
        </p:txBody>
      </p:sp>
      <p:pic>
        <p:nvPicPr>
          <p:cNvPr id="9" name="Sidereal Day versus Solar Day.mp4" descr="Sidereal Day versus Solar Day.mp4">
            <a:hlinkClick r:id="" action="ppaction://media"/>
            <a:extLst>
              <a:ext uri="{FF2B5EF4-FFF2-40B4-BE49-F238E27FC236}">
                <a16:creationId xmlns:a16="http://schemas.microsoft.com/office/drawing/2014/main" id="{6C93F865-E543-96C1-AED3-A13CC0F72EDF}"/>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3111330" y="2924944"/>
            <a:ext cx="6012530" cy="3672408"/>
          </a:xfrm>
          <a:prstGeom prst="rect">
            <a:avLst/>
          </a:prstGeom>
        </p:spPr>
      </p:pic>
    </p:spTree>
    <p:extLst>
      <p:ext uri="{BB962C8B-B14F-4D97-AF65-F5344CB8AC3E}">
        <p14:creationId xmlns:p14="http://schemas.microsoft.com/office/powerpoint/2010/main" val="318211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3576"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9"/>
                                        </p:tgtEl>
                                      </p:cBhvr>
                                    </p:cmd>
                                  </p:childTnLst>
                                </p:cTn>
                              </p:par>
                            </p:childTnLst>
                          </p:cTn>
                        </p:par>
                      </p:childTnLst>
                    </p:cTn>
                  </p:par>
                </p:childTnLst>
              </p:cTn>
              <p:nextCondLst>
                <p:cond evt="onClick" delay="0">
                  <p:tgtEl>
                    <p:spTgt spid="9"/>
                  </p:tgtEl>
                </p:cond>
              </p:nextCondLst>
            </p:seq>
            <p:video>
              <p:cMediaNode vol="80000">
                <p:cTn id="12" fill="hold" display="0">
                  <p:stCondLst>
                    <p:cond delay="indefinite"/>
                  </p:stCondLst>
                </p:cTn>
                <p:tgtEl>
                  <p:spTgt spid="9"/>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A80939D2-4F5E-0D51-8C98-9D7F3AD6B20A}"/>
              </a:ext>
            </a:extLst>
          </p:cNvPr>
          <p:cNvSpPr txBox="1"/>
          <p:nvPr/>
        </p:nvSpPr>
        <p:spPr>
          <a:xfrm>
            <a:off x="899592" y="476672"/>
            <a:ext cx="4032448" cy="461665"/>
          </a:xfrm>
          <a:prstGeom prst="rect">
            <a:avLst/>
          </a:prstGeom>
          <a:noFill/>
        </p:spPr>
        <p:txBody>
          <a:bodyPr wrap="square">
            <a:spAutoFit/>
          </a:bodyPr>
          <a:lstStyle/>
          <a:p>
            <a:r>
              <a:rPr lang="fr-FR" sz="2400" b="1" dirty="0">
                <a:solidFill>
                  <a:srgbClr val="FFFF00"/>
                </a:solidFill>
                <a:ea typeface="Calibri" pitchFamily="34" charset="0"/>
                <a:cs typeface="Times New Roman" pitchFamily="18" charset="0"/>
              </a:rPr>
              <a:t>Equation du temps </a:t>
            </a:r>
            <a:endParaRPr lang="fr-FR" sz="2400" dirty="0"/>
          </a:p>
        </p:txBody>
      </p:sp>
      <p:sp>
        <p:nvSpPr>
          <p:cNvPr id="3" name="ZoneTexte 2">
            <a:extLst>
              <a:ext uri="{FF2B5EF4-FFF2-40B4-BE49-F238E27FC236}">
                <a16:creationId xmlns:a16="http://schemas.microsoft.com/office/drawing/2014/main" id="{E1C165F5-65F9-D3B1-1703-CCC5F0FC9B8B}"/>
              </a:ext>
            </a:extLst>
          </p:cNvPr>
          <p:cNvSpPr txBox="1"/>
          <p:nvPr/>
        </p:nvSpPr>
        <p:spPr>
          <a:xfrm>
            <a:off x="-1861431" y="51774"/>
            <a:ext cx="6361423" cy="461665"/>
          </a:xfrm>
          <a:prstGeom prst="rect">
            <a:avLst/>
          </a:prstGeom>
          <a:noFill/>
        </p:spPr>
        <p:txBody>
          <a:bodyPr wrap="square">
            <a:spAutoFit/>
          </a:bodyPr>
          <a:lstStyle/>
          <a:p>
            <a:pPr lvl="0" algn="ctr" eaLnBrk="0" fontAlgn="base" hangingPunct="0">
              <a:spcBef>
                <a:spcPct val="0"/>
              </a:spcBef>
              <a:spcAft>
                <a:spcPct val="0"/>
              </a:spcAft>
            </a:pPr>
            <a:r>
              <a:rPr lang="fr-FR" sz="2400" b="1" i="1" dirty="0">
                <a:solidFill>
                  <a:srgbClr val="FFFF00"/>
                </a:solidFill>
                <a:ea typeface="Calibri" pitchFamily="34" charset="0"/>
                <a:cs typeface="Times New Roman" pitchFamily="18" charset="0"/>
              </a:rPr>
              <a:t>2</a:t>
            </a:r>
            <a:r>
              <a:rPr lang="fr-FR" sz="2400" b="1" i="1" baseline="30000" dirty="0">
                <a:solidFill>
                  <a:srgbClr val="FFFF00"/>
                </a:solidFill>
                <a:ea typeface="Calibri" pitchFamily="34" charset="0"/>
                <a:cs typeface="Times New Roman" pitchFamily="18" charset="0"/>
              </a:rPr>
              <a:t>ème</a:t>
            </a:r>
            <a:r>
              <a:rPr lang="fr-FR" sz="2400" b="1" i="1" dirty="0">
                <a:solidFill>
                  <a:srgbClr val="FFFF00"/>
                </a:solidFill>
                <a:ea typeface="Calibri" pitchFamily="34" charset="0"/>
                <a:cs typeface="Times New Roman" pitchFamily="18" charset="0"/>
              </a:rPr>
              <a:t> Application : </a:t>
            </a:r>
          </a:p>
        </p:txBody>
      </p:sp>
      <p:pic>
        <p:nvPicPr>
          <p:cNvPr id="4" name="Image 3" descr="index.jpg">
            <a:extLst>
              <a:ext uri="{FF2B5EF4-FFF2-40B4-BE49-F238E27FC236}">
                <a16:creationId xmlns:a16="http://schemas.microsoft.com/office/drawing/2014/main" id="{788525AE-9A24-E47C-7856-7CDED114CC01}"/>
              </a:ext>
            </a:extLst>
          </p:cNvPr>
          <p:cNvPicPr>
            <a:picLocks noChangeAspect="1"/>
          </p:cNvPicPr>
          <p:nvPr/>
        </p:nvPicPr>
        <p:blipFill>
          <a:blip r:embed="rId2"/>
          <a:stretch>
            <a:fillRect/>
          </a:stretch>
        </p:blipFill>
        <p:spPr>
          <a:xfrm>
            <a:off x="6401031" y="0"/>
            <a:ext cx="2792331" cy="1892239"/>
          </a:xfrm>
          <a:prstGeom prst="rect">
            <a:avLst/>
          </a:prstGeom>
        </p:spPr>
      </p:pic>
      <p:pic>
        <p:nvPicPr>
          <p:cNvPr id="5" name="Picture 4" descr="http://www.tice92.ac-versailles.fr/defi-temps-2010/IMG/jpg/Cadran_solaire_horizontal_06.jpg">
            <a:extLst>
              <a:ext uri="{FF2B5EF4-FFF2-40B4-BE49-F238E27FC236}">
                <a16:creationId xmlns:a16="http://schemas.microsoft.com/office/drawing/2014/main" id="{DCC9CC54-8D02-957F-9643-BB8EE09FA8A5}"/>
              </a:ext>
            </a:extLst>
          </p:cNvPr>
          <p:cNvPicPr>
            <a:picLocks noChangeAspect="1" noChangeArrowheads="1"/>
          </p:cNvPicPr>
          <p:nvPr/>
        </p:nvPicPr>
        <p:blipFill>
          <a:blip r:embed="rId3"/>
          <a:srcRect/>
          <a:stretch>
            <a:fillRect/>
          </a:stretch>
        </p:blipFill>
        <p:spPr bwMode="auto">
          <a:xfrm>
            <a:off x="6407843" y="1892240"/>
            <a:ext cx="2792331" cy="2064182"/>
          </a:xfrm>
          <a:prstGeom prst="rect">
            <a:avLst/>
          </a:prstGeom>
          <a:noFill/>
        </p:spPr>
      </p:pic>
      <p:pic>
        <p:nvPicPr>
          <p:cNvPr id="6" name="Picture 2" descr="C:\Users\Samsung\AppData\Local\Temp\IMG_20130101_022729.jpg">
            <a:extLst>
              <a:ext uri="{FF2B5EF4-FFF2-40B4-BE49-F238E27FC236}">
                <a16:creationId xmlns:a16="http://schemas.microsoft.com/office/drawing/2014/main" id="{948CAEFC-27D2-3EAF-DE10-72C6F278FBB8}"/>
              </a:ext>
            </a:extLst>
          </p:cNvPr>
          <p:cNvPicPr>
            <a:picLocks noChangeAspect="1" noChangeArrowheads="1"/>
          </p:cNvPicPr>
          <p:nvPr/>
        </p:nvPicPr>
        <p:blipFill>
          <a:blip r:embed="rId4" cstate="print"/>
          <a:srcRect/>
          <a:stretch>
            <a:fillRect/>
          </a:stretch>
        </p:blipFill>
        <p:spPr bwMode="auto">
          <a:xfrm>
            <a:off x="36905" y="954375"/>
            <a:ext cx="3637215" cy="2727911"/>
          </a:xfrm>
          <a:prstGeom prst="rect">
            <a:avLst/>
          </a:prstGeom>
          <a:noFill/>
        </p:spPr>
      </p:pic>
      <p:pic>
        <p:nvPicPr>
          <p:cNvPr id="8" name="Picture 6" descr="http://cadrans-solaires.scg.ulaval.ca/v08-08-04/images/0/040-CNQC-009.jpg">
            <a:extLst>
              <a:ext uri="{FF2B5EF4-FFF2-40B4-BE49-F238E27FC236}">
                <a16:creationId xmlns:a16="http://schemas.microsoft.com/office/drawing/2014/main" id="{80A3F9A8-52CA-8FBB-47AF-E1BD3E3EF794}"/>
              </a:ext>
            </a:extLst>
          </p:cNvPr>
          <p:cNvPicPr>
            <a:picLocks noChangeAspect="1" noChangeArrowheads="1"/>
          </p:cNvPicPr>
          <p:nvPr/>
        </p:nvPicPr>
        <p:blipFill>
          <a:blip r:embed="rId5"/>
          <a:srcRect/>
          <a:stretch>
            <a:fillRect/>
          </a:stretch>
        </p:blipFill>
        <p:spPr bwMode="auto">
          <a:xfrm>
            <a:off x="3680932" y="-1"/>
            <a:ext cx="2726911" cy="3954524"/>
          </a:xfrm>
          <a:prstGeom prst="rect">
            <a:avLst/>
          </a:prstGeom>
          <a:noFill/>
        </p:spPr>
      </p:pic>
      <p:sp>
        <p:nvSpPr>
          <p:cNvPr id="10" name="ZoneTexte 9">
            <a:extLst>
              <a:ext uri="{FF2B5EF4-FFF2-40B4-BE49-F238E27FC236}">
                <a16:creationId xmlns:a16="http://schemas.microsoft.com/office/drawing/2014/main" id="{C5994D3F-0871-A55F-E879-D44709A0CB1C}"/>
              </a:ext>
            </a:extLst>
          </p:cNvPr>
          <p:cNvSpPr txBox="1"/>
          <p:nvPr/>
        </p:nvSpPr>
        <p:spPr>
          <a:xfrm>
            <a:off x="1081730" y="3634688"/>
            <a:ext cx="1620252" cy="369332"/>
          </a:xfrm>
          <a:prstGeom prst="rect">
            <a:avLst/>
          </a:prstGeom>
          <a:noFill/>
        </p:spPr>
        <p:txBody>
          <a:bodyPr wrap="none" rtlCol="0">
            <a:spAutoFit/>
          </a:bodyPr>
          <a:lstStyle/>
          <a:p>
            <a:r>
              <a:rPr lang="fr-FR" dirty="0"/>
              <a:t>E(t) = TSM- TSV</a:t>
            </a:r>
          </a:p>
        </p:txBody>
      </p:sp>
      <p:pic>
        <p:nvPicPr>
          <p:cNvPr id="11" name="Image 10">
            <a:extLst>
              <a:ext uri="{FF2B5EF4-FFF2-40B4-BE49-F238E27FC236}">
                <a16:creationId xmlns:a16="http://schemas.microsoft.com/office/drawing/2014/main" id="{169D2478-5E30-28BB-7616-A0BFFDB3F8C3}"/>
              </a:ext>
            </a:extLst>
          </p:cNvPr>
          <p:cNvPicPr/>
          <p:nvPr/>
        </p:nvPicPr>
        <p:blipFill>
          <a:blip r:embed="rId6"/>
          <a:srcRect/>
          <a:stretch>
            <a:fillRect/>
          </a:stretch>
        </p:blipFill>
        <p:spPr bwMode="auto">
          <a:xfrm>
            <a:off x="-41369" y="3956422"/>
            <a:ext cx="5220072" cy="2901577"/>
          </a:xfrm>
          <a:prstGeom prst="rect">
            <a:avLst/>
          </a:prstGeom>
          <a:noFill/>
          <a:ln w="9525">
            <a:noFill/>
            <a:miter lim="800000"/>
            <a:headEnd/>
            <a:tailEnd/>
          </a:ln>
        </p:spPr>
      </p:pic>
      <p:sp>
        <p:nvSpPr>
          <p:cNvPr id="12" name="Rectangle 1">
            <a:extLst>
              <a:ext uri="{FF2B5EF4-FFF2-40B4-BE49-F238E27FC236}">
                <a16:creationId xmlns:a16="http://schemas.microsoft.com/office/drawing/2014/main" id="{7FE7F406-E79F-D678-D73C-441C24F7CBE8}"/>
              </a:ext>
            </a:extLst>
          </p:cNvPr>
          <p:cNvSpPr>
            <a:spLocks noChangeArrowheads="1"/>
          </p:cNvSpPr>
          <p:nvPr/>
        </p:nvSpPr>
        <p:spPr bwMode="auto">
          <a:xfrm>
            <a:off x="5178703" y="5752108"/>
            <a:ext cx="3816424" cy="9387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100" b="0" i="0" u="none" strike="noStrike" cap="none" normalizeH="0" baseline="0" dirty="0">
                <a:ln>
                  <a:noFill/>
                </a:ln>
                <a:effectLst/>
                <a:latin typeface="+mj-lt"/>
                <a:ea typeface="Calibri" pitchFamily="34" charset="0"/>
                <a:cs typeface="Times New Roman" pitchFamily="18" charset="0"/>
              </a:rPr>
              <a:t>L'équation du temps est la combinaison de deux effets:</a:t>
            </a: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fr-FR" sz="1100" b="0" i="0" u="none" strike="noStrike" cap="none" normalizeH="0" baseline="0" dirty="0">
              <a:ln>
                <a:noFill/>
              </a:ln>
              <a:effectLst/>
              <a:latin typeface="+mj-l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1100" b="0" i="0" u="none" strike="noStrike" cap="none" normalizeH="0" baseline="0" dirty="0">
                <a:ln>
                  <a:noFill/>
                </a:ln>
                <a:effectLst/>
                <a:latin typeface="+mj-lt"/>
                <a:ea typeface="OpenSymbol"/>
                <a:cs typeface="Times New Roman" pitchFamily="18" charset="0"/>
              </a:rPr>
              <a:t>   ● </a:t>
            </a:r>
            <a:r>
              <a:rPr kumimoji="0" lang="fr-FR" sz="1100" b="0" i="0" u="none" strike="noStrike" cap="none" normalizeH="0" baseline="0" dirty="0">
                <a:ln>
                  <a:noFill/>
                </a:ln>
                <a:effectLst/>
                <a:latin typeface="+mj-lt"/>
                <a:ea typeface="Calibri" pitchFamily="34" charset="0"/>
                <a:cs typeface="Times New Roman" pitchFamily="18" charset="0"/>
              </a:rPr>
              <a:t>Ellipticité de l'orbite terrestre (équation du centre)</a:t>
            </a:r>
            <a:endParaRPr kumimoji="0" lang="fr-FR" sz="1100" b="0" i="0" u="none" strike="noStrike" cap="none" normalizeH="0" baseline="0" dirty="0">
              <a:ln>
                <a:noFill/>
              </a:ln>
              <a:effectLst/>
              <a:latin typeface="+mj-l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lang="fr-FR" sz="1100" dirty="0">
                <a:latin typeface="+mj-lt"/>
                <a:ea typeface="OpenSymbol"/>
                <a:cs typeface="Times New Roman" pitchFamily="18" charset="0"/>
              </a:rPr>
              <a:t>   </a:t>
            </a:r>
            <a:r>
              <a:rPr kumimoji="0" lang="fr-FR" sz="1100" b="0" i="0" u="none" strike="noStrike" cap="none" normalizeH="0" baseline="0" dirty="0">
                <a:ln>
                  <a:noFill/>
                </a:ln>
                <a:effectLst/>
                <a:latin typeface="+mj-lt"/>
                <a:ea typeface="OpenSymbol"/>
                <a:cs typeface="Times New Roman" pitchFamily="18" charset="0"/>
              </a:rPr>
              <a:t>● </a:t>
            </a:r>
            <a:r>
              <a:rPr kumimoji="0" lang="fr-FR" sz="1100" b="0" i="0" u="none" strike="noStrike" cap="none" normalizeH="0" baseline="0" dirty="0">
                <a:ln>
                  <a:noFill/>
                </a:ln>
                <a:effectLst/>
                <a:latin typeface="+mj-lt"/>
                <a:ea typeface="Calibri" pitchFamily="34" charset="0"/>
                <a:cs typeface="Times New Roman" pitchFamily="18" charset="0"/>
              </a:rPr>
              <a:t>Inclinaison de l'axe de rotation de la Terre sur le plan de l'orbite (réduction à l'équateur)</a:t>
            </a:r>
            <a:endParaRPr kumimoji="0" lang="fr-FR" sz="1100" b="0" i="0" u="none" strike="noStrike" cap="none" normalizeH="0" baseline="0" dirty="0">
              <a:ln>
                <a:noFill/>
              </a:ln>
              <a:effectLst/>
              <a:latin typeface="+mj-lt"/>
              <a:cs typeface="Arial" pitchFamily="34" charset="0"/>
            </a:endParaRPr>
          </a:p>
        </p:txBody>
      </p:sp>
      <p:pic>
        <p:nvPicPr>
          <p:cNvPr id="13" name="Picture 2" descr="http://bin.sensegates.com/s/A/x/i/Axialtilt.gif">
            <a:extLst>
              <a:ext uri="{FF2B5EF4-FFF2-40B4-BE49-F238E27FC236}">
                <a16:creationId xmlns:a16="http://schemas.microsoft.com/office/drawing/2014/main" id="{97EAADBB-D07E-4EB3-41BC-9AC581C87502}"/>
              </a:ext>
            </a:extLst>
          </p:cNvPr>
          <p:cNvPicPr>
            <a:picLocks noChangeAspect="1" noChangeArrowheads="1"/>
          </p:cNvPicPr>
          <p:nvPr/>
        </p:nvPicPr>
        <p:blipFill>
          <a:blip r:embed="rId7"/>
          <a:srcRect/>
          <a:stretch>
            <a:fillRect/>
          </a:stretch>
        </p:blipFill>
        <p:spPr bwMode="auto">
          <a:xfrm>
            <a:off x="7479138" y="3954523"/>
            <a:ext cx="1656184" cy="1747830"/>
          </a:xfrm>
          <a:prstGeom prst="rect">
            <a:avLst/>
          </a:prstGeom>
          <a:noFill/>
        </p:spPr>
      </p:pic>
      <p:pic>
        <p:nvPicPr>
          <p:cNvPr id="14" name="Picture 4" descr="Aphélie Périhélie Terre Soleil.gif">
            <a:extLst>
              <a:ext uri="{FF2B5EF4-FFF2-40B4-BE49-F238E27FC236}">
                <a16:creationId xmlns:a16="http://schemas.microsoft.com/office/drawing/2014/main" id="{11FADCB1-C932-316E-DE31-F0A2673FB434}"/>
              </a:ext>
            </a:extLst>
          </p:cNvPr>
          <p:cNvPicPr>
            <a:picLocks noChangeAspect="1" noChangeArrowheads="1"/>
          </p:cNvPicPr>
          <p:nvPr/>
        </p:nvPicPr>
        <p:blipFill>
          <a:blip r:embed="rId8"/>
          <a:srcRect/>
          <a:stretch>
            <a:fillRect/>
          </a:stretch>
        </p:blipFill>
        <p:spPr bwMode="auto">
          <a:xfrm>
            <a:off x="5178703" y="3954523"/>
            <a:ext cx="2300435" cy="1753903"/>
          </a:xfrm>
          <a:prstGeom prst="rect">
            <a:avLst/>
          </a:prstGeom>
          <a:noFill/>
        </p:spPr>
      </p:pic>
    </p:spTree>
    <p:extLst>
      <p:ext uri="{BB962C8B-B14F-4D97-AF65-F5344CB8AC3E}">
        <p14:creationId xmlns:p14="http://schemas.microsoft.com/office/powerpoint/2010/main" val="16252957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p:nvPr/>
        </p:nvPicPr>
        <p:blipFill>
          <a:blip r:embed="rId3"/>
          <a:srcRect/>
          <a:stretch>
            <a:fillRect/>
          </a:stretch>
        </p:blipFill>
        <p:spPr bwMode="auto">
          <a:xfrm>
            <a:off x="0" y="-96986"/>
            <a:ext cx="4860032" cy="5645158"/>
          </a:xfrm>
          <a:prstGeom prst="rect">
            <a:avLst/>
          </a:prstGeom>
          <a:noFill/>
          <a:ln w="9525">
            <a:noFill/>
            <a:miter lim="800000"/>
            <a:headEnd/>
            <a:tailEnd/>
          </a:ln>
        </p:spPr>
      </p:pic>
      <p:pic>
        <p:nvPicPr>
          <p:cNvPr id="3" name="Image 2"/>
          <p:cNvPicPr/>
          <p:nvPr/>
        </p:nvPicPr>
        <p:blipFill>
          <a:blip r:embed="rId4"/>
          <a:srcRect/>
          <a:stretch>
            <a:fillRect/>
          </a:stretch>
        </p:blipFill>
        <p:spPr bwMode="auto">
          <a:xfrm>
            <a:off x="4714876" y="0"/>
            <a:ext cx="4429124" cy="6858000"/>
          </a:xfrm>
          <a:prstGeom prst="rect">
            <a:avLst/>
          </a:prstGeom>
          <a:noFill/>
          <a:ln w="9525">
            <a:noFill/>
            <a:miter lim="800000"/>
            <a:headEnd/>
            <a:tailEnd/>
          </a:ln>
        </p:spPr>
      </p:pic>
      <p:sp>
        <p:nvSpPr>
          <p:cNvPr id="4" name="Rectangle 3"/>
          <p:cNvSpPr/>
          <p:nvPr/>
        </p:nvSpPr>
        <p:spPr>
          <a:xfrm>
            <a:off x="345314" y="5696846"/>
            <a:ext cx="3998248" cy="1015663"/>
          </a:xfrm>
          <a:prstGeom prst="rect">
            <a:avLst/>
          </a:prstGeom>
        </p:spPr>
        <p:txBody>
          <a:bodyPr wrap="square">
            <a:spAutoFit/>
          </a:bodyPr>
          <a:lstStyle/>
          <a:p>
            <a:pPr algn="just"/>
            <a:r>
              <a:rPr lang="fr-FR" sz="1200" dirty="0"/>
              <a:t>Concrétisation de l'équation du temps dans le ciel. La courbe en huit (droite) montre l'effet de l'équation du temps. Des images du Soleil superposés prises le matin à la même heure (gauche). Analemme photographié par Anthony </a:t>
            </a:r>
            <a:r>
              <a:rPr lang="fr-FR" sz="1200" dirty="0" err="1"/>
              <a:t>Ayiomamitis</a:t>
            </a:r>
            <a:r>
              <a:rPr lang="fr-FR" sz="1200" dirty="0"/>
              <a:t> à Athènes, du 7 janvier au 20 décembre 2003.</a:t>
            </a:r>
          </a:p>
        </p:txBody>
      </p:sp>
      <p:pic>
        <p:nvPicPr>
          <p:cNvPr id="1027" name="Picture 3"/>
          <p:cNvPicPr>
            <a:picLocks noChangeAspect="1" noChangeArrowheads="1"/>
          </p:cNvPicPr>
          <p:nvPr/>
        </p:nvPicPr>
        <p:blipFill>
          <a:blip r:embed="rId5"/>
          <a:srcRect/>
          <a:stretch>
            <a:fillRect/>
          </a:stretch>
        </p:blipFill>
        <p:spPr bwMode="auto">
          <a:xfrm>
            <a:off x="-4598382" y="-96986"/>
            <a:ext cx="4572000" cy="5524500"/>
          </a:xfrm>
          <a:prstGeom prst="rect">
            <a:avLst/>
          </a:prstGeom>
          <a:noFill/>
          <a:ln w="9525">
            <a:noFill/>
            <a:miter lim="800000"/>
            <a:headEnd/>
            <a:tailEnd/>
          </a:ln>
          <a:effectLst/>
        </p:spPr>
      </p:pic>
      <p:sp>
        <p:nvSpPr>
          <p:cNvPr id="7" name="Rectangle 6"/>
          <p:cNvSpPr/>
          <p:nvPr/>
        </p:nvSpPr>
        <p:spPr>
          <a:xfrm>
            <a:off x="-4071998" y="5857892"/>
            <a:ext cx="3354380" cy="369332"/>
          </a:xfrm>
          <a:prstGeom prst="rect">
            <a:avLst/>
          </a:prstGeom>
        </p:spPr>
        <p:txBody>
          <a:bodyPr wrap="none">
            <a:spAutoFit/>
          </a:bodyPr>
          <a:lstStyle/>
          <a:p>
            <a:r>
              <a:rPr lang="fr-FR" dirty="0">
                <a:solidFill>
                  <a:schemeClr val="bg1"/>
                </a:solidFill>
              </a:rPr>
              <a:t>analemme sur Terre, vu d’Ukraine</a:t>
            </a:r>
          </a:p>
        </p:txBody>
      </p:sp>
      <p:pic>
        <p:nvPicPr>
          <p:cNvPr id="2050" name="Picture 2" descr="E:\Téléchargement non triés\Non triés_1\Analemma_pattern_in_the_sky.jpg"/>
          <p:cNvPicPr>
            <a:picLocks noChangeAspect="1" noChangeArrowheads="1"/>
          </p:cNvPicPr>
          <p:nvPr/>
        </p:nvPicPr>
        <p:blipFill>
          <a:blip r:embed="rId6"/>
          <a:srcRect/>
          <a:stretch>
            <a:fillRect/>
          </a:stretch>
        </p:blipFill>
        <p:spPr bwMode="auto">
          <a:xfrm>
            <a:off x="10188624" y="404664"/>
            <a:ext cx="3786214" cy="2260600"/>
          </a:xfrm>
          <a:prstGeom prst="rect">
            <a:avLst/>
          </a:prstGeom>
          <a:noFill/>
        </p:spPr>
      </p:pic>
      <p:cxnSp>
        <p:nvCxnSpPr>
          <p:cNvPr id="6" name="Connecteur droit 5">
            <a:extLst>
              <a:ext uri="{FF2B5EF4-FFF2-40B4-BE49-F238E27FC236}">
                <a16:creationId xmlns:a16="http://schemas.microsoft.com/office/drawing/2014/main" id="{C38C2266-2373-C92A-7D27-FF55B8D86A84}"/>
              </a:ext>
            </a:extLst>
          </p:cNvPr>
          <p:cNvCxnSpPr>
            <a:cxnSpLocks/>
          </p:cNvCxnSpPr>
          <p:nvPr/>
        </p:nvCxnSpPr>
        <p:spPr>
          <a:xfrm>
            <a:off x="7668344" y="3575480"/>
            <a:ext cx="0" cy="3165888"/>
          </a:xfrm>
          <a:prstGeom prst="line">
            <a:avLst/>
          </a:prstGeom>
          <a:ln>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1" name="Connecteur droit 10">
            <a:extLst>
              <a:ext uri="{FF2B5EF4-FFF2-40B4-BE49-F238E27FC236}">
                <a16:creationId xmlns:a16="http://schemas.microsoft.com/office/drawing/2014/main" id="{43573F5B-1922-B6E1-794D-DFBBF745ACDB}"/>
              </a:ext>
            </a:extLst>
          </p:cNvPr>
          <p:cNvCxnSpPr>
            <a:cxnSpLocks/>
          </p:cNvCxnSpPr>
          <p:nvPr/>
        </p:nvCxnSpPr>
        <p:spPr>
          <a:xfrm>
            <a:off x="5983645" y="3575480"/>
            <a:ext cx="0" cy="3165888"/>
          </a:xfrm>
          <a:prstGeom prst="line">
            <a:avLst/>
          </a:prstGeom>
          <a:ln>
            <a:solidFill>
              <a:srgbClr val="0070C0"/>
            </a:solidFill>
            <a:prstDash val="dash"/>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15" name="Connecteur droit 14">
            <a:extLst>
              <a:ext uri="{FF2B5EF4-FFF2-40B4-BE49-F238E27FC236}">
                <a16:creationId xmlns:a16="http://schemas.microsoft.com/office/drawing/2014/main" id="{53ECB960-17F5-2596-C985-0451BB2E6B2C}"/>
              </a:ext>
            </a:extLst>
          </p:cNvPr>
          <p:cNvCxnSpPr>
            <a:cxnSpLocks/>
          </p:cNvCxnSpPr>
          <p:nvPr/>
        </p:nvCxnSpPr>
        <p:spPr>
          <a:xfrm>
            <a:off x="5652120" y="836712"/>
            <a:ext cx="2948232" cy="0"/>
          </a:xfrm>
          <a:prstGeom prst="line">
            <a:avLst/>
          </a:prstGeom>
          <a:ln>
            <a:solidFill>
              <a:srgbClr val="FF0000"/>
            </a:solidFill>
            <a:prstDash val="dash"/>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19" name="Connecteur droit 18">
            <a:extLst>
              <a:ext uri="{FF2B5EF4-FFF2-40B4-BE49-F238E27FC236}">
                <a16:creationId xmlns:a16="http://schemas.microsoft.com/office/drawing/2014/main" id="{54F2CA0A-FCF0-B37D-9540-D0936046261D}"/>
              </a:ext>
            </a:extLst>
          </p:cNvPr>
          <p:cNvCxnSpPr>
            <a:cxnSpLocks/>
          </p:cNvCxnSpPr>
          <p:nvPr/>
        </p:nvCxnSpPr>
        <p:spPr>
          <a:xfrm>
            <a:off x="5845047" y="6021288"/>
            <a:ext cx="2948232" cy="0"/>
          </a:xfrm>
          <a:prstGeom prst="line">
            <a:avLst/>
          </a:prstGeom>
          <a:ln>
            <a:solidFill>
              <a:srgbClr val="FF0000"/>
            </a:solidFill>
            <a:prstDash val="dash"/>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18" name="Connecteur droit avec flèche 17">
            <a:extLst>
              <a:ext uri="{FF2B5EF4-FFF2-40B4-BE49-F238E27FC236}">
                <a16:creationId xmlns:a16="http://schemas.microsoft.com/office/drawing/2014/main" id="{86D27A58-0E37-4973-B535-3F7606F3A789}"/>
              </a:ext>
            </a:extLst>
          </p:cNvPr>
          <p:cNvCxnSpPr>
            <a:cxnSpLocks/>
          </p:cNvCxnSpPr>
          <p:nvPr/>
        </p:nvCxnSpPr>
        <p:spPr>
          <a:xfrm>
            <a:off x="8162370" y="836712"/>
            <a:ext cx="7082" cy="5184576"/>
          </a:xfrm>
          <a:prstGeom prst="straightConnector1">
            <a:avLst/>
          </a:prstGeom>
          <a:ln>
            <a:solidFill>
              <a:srgbClr val="FF0000"/>
            </a:solidFill>
            <a:prstDash val="dash"/>
            <a:headEnd type="arrow" w="med" len="med"/>
            <a:tailEnd type="arrow" w="med" len="med"/>
          </a:ln>
        </p:spPr>
        <p:style>
          <a:lnRef idx="2">
            <a:schemeClr val="dk1"/>
          </a:lnRef>
          <a:fillRef idx="0">
            <a:schemeClr val="dk1"/>
          </a:fillRef>
          <a:effectRef idx="1">
            <a:schemeClr val="dk1"/>
          </a:effectRef>
          <a:fontRef idx="minor">
            <a:schemeClr val="tx1"/>
          </a:fontRef>
        </p:style>
      </p:cxnSp>
      <p:sp>
        <p:nvSpPr>
          <p:cNvPr id="21" name="ZoneTexte 20">
            <a:extLst>
              <a:ext uri="{FF2B5EF4-FFF2-40B4-BE49-F238E27FC236}">
                <a16:creationId xmlns:a16="http://schemas.microsoft.com/office/drawing/2014/main" id="{5E6BCCF4-A688-1F50-BC8D-CC11E6FB79C9}"/>
              </a:ext>
            </a:extLst>
          </p:cNvPr>
          <p:cNvSpPr txBox="1"/>
          <p:nvPr/>
        </p:nvSpPr>
        <p:spPr>
          <a:xfrm rot="16200000">
            <a:off x="6693581" y="3356751"/>
            <a:ext cx="3378653" cy="276999"/>
          </a:xfrm>
          <a:prstGeom prst="rect">
            <a:avLst/>
          </a:prstGeom>
          <a:noFill/>
        </p:spPr>
        <p:txBody>
          <a:bodyPr wrap="square" rtlCol="0">
            <a:spAutoFit/>
          </a:bodyPr>
          <a:lstStyle/>
          <a:p>
            <a:pPr algn="ctr"/>
            <a:r>
              <a:rPr lang="fr-FR" sz="1200" dirty="0">
                <a:solidFill>
                  <a:srgbClr val="FF0000"/>
                </a:solidFill>
              </a:rPr>
              <a:t>Effet de                   l’inclinaison</a:t>
            </a:r>
          </a:p>
        </p:txBody>
      </p:sp>
      <p:cxnSp>
        <p:nvCxnSpPr>
          <p:cNvPr id="24" name="Connecteur droit avec flèche 23">
            <a:extLst>
              <a:ext uri="{FF2B5EF4-FFF2-40B4-BE49-F238E27FC236}">
                <a16:creationId xmlns:a16="http://schemas.microsoft.com/office/drawing/2014/main" id="{B36988B9-1067-5F0B-1AC9-B69457138000}"/>
              </a:ext>
            </a:extLst>
          </p:cNvPr>
          <p:cNvCxnSpPr>
            <a:cxnSpLocks/>
          </p:cNvCxnSpPr>
          <p:nvPr/>
        </p:nvCxnSpPr>
        <p:spPr>
          <a:xfrm flipH="1">
            <a:off x="5957816" y="6309320"/>
            <a:ext cx="1710528" cy="0"/>
          </a:xfrm>
          <a:prstGeom prst="straightConnector1">
            <a:avLst/>
          </a:prstGeom>
          <a:ln>
            <a:solidFill>
              <a:srgbClr val="0070C0"/>
            </a:solidFill>
            <a:headEnd type="arrow" w="med" len="med"/>
            <a:tailEnd type="arrow" w="med" len="med"/>
          </a:ln>
        </p:spPr>
        <p:style>
          <a:lnRef idx="2">
            <a:schemeClr val="dk1"/>
          </a:lnRef>
          <a:fillRef idx="0">
            <a:schemeClr val="dk1"/>
          </a:fillRef>
          <a:effectRef idx="1">
            <a:schemeClr val="dk1"/>
          </a:effectRef>
          <a:fontRef idx="minor">
            <a:schemeClr val="tx1"/>
          </a:fontRef>
        </p:style>
      </p:cxnSp>
      <p:sp>
        <p:nvSpPr>
          <p:cNvPr id="25" name="ZoneTexte 24">
            <a:extLst>
              <a:ext uri="{FF2B5EF4-FFF2-40B4-BE49-F238E27FC236}">
                <a16:creationId xmlns:a16="http://schemas.microsoft.com/office/drawing/2014/main" id="{30C37407-C9B9-0C93-CE72-5259CB3182E7}"/>
              </a:ext>
            </a:extLst>
          </p:cNvPr>
          <p:cNvSpPr txBox="1"/>
          <p:nvPr/>
        </p:nvSpPr>
        <p:spPr>
          <a:xfrm>
            <a:off x="5983645" y="6348182"/>
            <a:ext cx="1684699" cy="276999"/>
          </a:xfrm>
          <a:prstGeom prst="rect">
            <a:avLst/>
          </a:prstGeom>
          <a:noFill/>
          <a:ln>
            <a:noFill/>
          </a:ln>
        </p:spPr>
        <p:txBody>
          <a:bodyPr wrap="square" rtlCol="0">
            <a:spAutoFit/>
          </a:bodyPr>
          <a:lstStyle/>
          <a:p>
            <a:pPr algn="ctr"/>
            <a:r>
              <a:rPr lang="fr-FR" sz="1200" dirty="0">
                <a:solidFill>
                  <a:srgbClr val="0070C0"/>
                </a:solidFill>
              </a:rPr>
              <a:t>Effet de  l’excentricité</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ABF1AE6F-8519-FFC4-1ABA-1870178809F7}"/>
              </a:ext>
            </a:extLst>
          </p:cNvPr>
          <p:cNvSpPr txBox="1"/>
          <p:nvPr/>
        </p:nvSpPr>
        <p:spPr>
          <a:xfrm>
            <a:off x="9188463" y="3732459"/>
            <a:ext cx="4284212" cy="1077218"/>
          </a:xfrm>
          <a:prstGeom prst="rect">
            <a:avLst/>
          </a:prstGeom>
          <a:noFill/>
        </p:spPr>
        <p:txBody>
          <a:bodyPr wrap="square">
            <a:spAutoFit/>
          </a:bodyPr>
          <a:lstStyle/>
          <a:p>
            <a:pPr algn="just"/>
            <a:r>
              <a:rPr lang="fr-FR" sz="800" dirty="0">
                <a:solidFill>
                  <a:schemeClr val="bg1"/>
                </a:solidFill>
                <a:effectLst/>
                <a:latin typeface="Arial" panose="020B0604020202020204" pitchFamily="34" charset="0"/>
                <a:cs typeface="Arial" panose="020B0604020202020204" pitchFamily="34" charset="0"/>
              </a:rPr>
              <a:t>L’orbite de la Lune est une ellipse, la Terre étant l’un des</a:t>
            </a:r>
            <a:r>
              <a:rPr lang="fr-FR" sz="800" dirty="0">
                <a:solidFill>
                  <a:schemeClr val="bg1"/>
                </a:solidFill>
                <a:latin typeface="Arial" panose="020B0604020202020204" pitchFamily="34" charset="0"/>
                <a:cs typeface="Arial" panose="020B0604020202020204" pitchFamily="34" charset="0"/>
              </a:rPr>
              <a:t> </a:t>
            </a:r>
            <a:r>
              <a:rPr lang="fr-FR" sz="800" dirty="0">
                <a:solidFill>
                  <a:schemeClr val="bg1"/>
                </a:solidFill>
                <a:effectLst/>
                <a:latin typeface="Arial" panose="020B0604020202020204" pitchFamily="34" charset="0"/>
                <a:cs typeface="Arial" panose="020B0604020202020204" pitchFamily="34" charset="0"/>
              </a:rPr>
              <a:t>foyers. Pour une ellipse, le</a:t>
            </a:r>
            <a:r>
              <a:rPr lang="fr-FR" sz="800" dirty="0">
                <a:solidFill>
                  <a:schemeClr val="bg1"/>
                </a:solidFill>
                <a:latin typeface="Arial" panose="020B0604020202020204" pitchFamily="34" charset="0"/>
                <a:cs typeface="Arial" panose="020B0604020202020204" pitchFamily="34" charset="0"/>
              </a:rPr>
              <a:t> </a:t>
            </a:r>
            <a:r>
              <a:rPr lang="fr-FR" sz="800" dirty="0">
                <a:solidFill>
                  <a:schemeClr val="bg1"/>
                </a:solidFill>
                <a:effectLst/>
                <a:latin typeface="Arial" panose="020B0604020202020204" pitchFamily="34" charset="0"/>
                <a:cs typeface="Arial" panose="020B0604020202020204" pitchFamily="34" charset="0"/>
              </a:rPr>
              <a:t>mouvement suit la loi des aires (seconde loi de Kepler). La</a:t>
            </a:r>
            <a:r>
              <a:rPr lang="fr-FR" sz="800" dirty="0">
                <a:solidFill>
                  <a:schemeClr val="bg1"/>
                </a:solidFill>
                <a:latin typeface="Arial" panose="020B0604020202020204" pitchFamily="34" charset="0"/>
                <a:cs typeface="Arial" panose="020B0604020202020204" pitchFamily="34" charset="0"/>
              </a:rPr>
              <a:t> </a:t>
            </a:r>
            <a:r>
              <a:rPr lang="fr-FR" sz="800" dirty="0">
                <a:solidFill>
                  <a:schemeClr val="bg1"/>
                </a:solidFill>
                <a:effectLst/>
                <a:latin typeface="Arial" panose="020B0604020202020204" pitchFamily="34" charset="0"/>
                <a:cs typeface="Arial" panose="020B0604020202020204" pitchFamily="34" charset="0"/>
              </a:rPr>
              <a:t>vitesse est plus grande au périgée que la vitesse moyenne, donc</a:t>
            </a:r>
            <a:r>
              <a:rPr lang="fr-FR" sz="800" dirty="0">
                <a:solidFill>
                  <a:schemeClr val="bg1"/>
                </a:solidFill>
                <a:latin typeface="Arial" panose="020B0604020202020204" pitchFamily="34" charset="0"/>
                <a:cs typeface="Arial" panose="020B0604020202020204" pitchFamily="34" charset="0"/>
              </a:rPr>
              <a:t> </a:t>
            </a:r>
            <a:r>
              <a:rPr lang="fr-FR" sz="800" dirty="0">
                <a:solidFill>
                  <a:schemeClr val="bg1"/>
                </a:solidFill>
                <a:effectLst/>
                <a:latin typeface="Arial" panose="020B0604020202020204" pitchFamily="34" charset="0"/>
                <a:cs typeface="Arial" panose="020B0604020202020204" pitchFamily="34" charset="0"/>
              </a:rPr>
              <a:t>la boucle devient plus grande. </a:t>
            </a:r>
          </a:p>
          <a:p>
            <a:pPr algn="just"/>
            <a:endParaRPr lang="fr-FR" sz="800" dirty="0">
              <a:solidFill>
                <a:schemeClr val="bg1"/>
              </a:solidFill>
              <a:effectLst/>
              <a:latin typeface="Arial" panose="020B0604020202020204" pitchFamily="34" charset="0"/>
              <a:cs typeface="Arial" panose="020B0604020202020204" pitchFamily="34" charset="0"/>
            </a:endParaRPr>
          </a:p>
          <a:p>
            <a:pPr algn="just"/>
            <a:r>
              <a:rPr lang="fr-FR" sz="800" dirty="0">
                <a:solidFill>
                  <a:schemeClr val="bg1"/>
                </a:solidFill>
                <a:effectLst/>
                <a:latin typeface="Arial" panose="020B0604020202020204" pitchFamily="34" charset="0"/>
                <a:cs typeface="Arial" panose="020B0604020202020204" pitchFamily="34" charset="0"/>
              </a:rPr>
              <a:t>L’inclinaison i joue un rôle important dans la forme de la</a:t>
            </a:r>
            <a:r>
              <a:rPr lang="fr-FR" sz="800" dirty="0">
                <a:solidFill>
                  <a:schemeClr val="bg1"/>
                </a:solidFill>
                <a:latin typeface="Arial" panose="020B0604020202020204" pitchFamily="34" charset="0"/>
                <a:cs typeface="Arial" panose="020B0604020202020204" pitchFamily="34" charset="0"/>
              </a:rPr>
              <a:t> </a:t>
            </a:r>
            <a:r>
              <a:rPr lang="fr-FR" sz="800" dirty="0">
                <a:solidFill>
                  <a:schemeClr val="bg1"/>
                </a:solidFill>
                <a:effectLst/>
                <a:latin typeface="Arial" panose="020B0604020202020204" pitchFamily="34" charset="0"/>
                <a:cs typeface="Arial" panose="020B0604020202020204" pitchFamily="34" charset="0"/>
              </a:rPr>
              <a:t>courbe : l’effet d’excentricité est d’autant plus grand que l’inclinaison</a:t>
            </a:r>
            <a:r>
              <a:rPr lang="fr-FR" sz="800" dirty="0">
                <a:solidFill>
                  <a:schemeClr val="bg1"/>
                </a:solidFill>
                <a:latin typeface="Arial" panose="020B0604020202020204" pitchFamily="34" charset="0"/>
                <a:cs typeface="Arial" panose="020B0604020202020204" pitchFamily="34" charset="0"/>
              </a:rPr>
              <a:t> </a:t>
            </a:r>
            <a:r>
              <a:rPr lang="fr-FR" sz="800" dirty="0">
                <a:solidFill>
                  <a:schemeClr val="bg1"/>
                </a:solidFill>
                <a:effectLst/>
                <a:latin typeface="Arial" panose="020B0604020202020204" pitchFamily="34" charset="0"/>
                <a:cs typeface="Arial" panose="020B0604020202020204" pitchFamily="34" charset="0"/>
              </a:rPr>
              <a:t>est faible. </a:t>
            </a:r>
            <a:r>
              <a:rPr lang="fr-FR" sz="800" dirty="0">
                <a:solidFill>
                  <a:schemeClr val="bg1"/>
                </a:solidFill>
                <a:latin typeface="Arial" panose="020B0604020202020204" pitchFamily="34" charset="0"/>
                <a:cs typeface="Arial" panose="020B0604020202020204" pitchFamily="34" charset="0"/>
              </a:rPr>
              <a:t>N</a:t>
            </a:r>
            <a:r>
              <a:rPr lang="fr-FR" sz="800" dirty="0">
                <a:solidFill>
                  <a:schemeClr val="bg1"/>
                </a:solidFill>
                <a:effectLst/>
                <a:latin typeface="Arial" panose="020B0604020202020204" pitchFamily="34" charset="0"/>
                <a:cs typeface="Arial" panose="020B0604020202020204" pitchFamily="34" charset="0"/>
              </a:rPr>
              <a:t>ous comparons pour une même</a:t>
            </a:r>
            <a:r>
              <a:rPr lang="fr-FR" sz="800" dirty="0">
                <a:solidFill>
                  <a:schemeClr val="bg1"/>
                </a:solidFill>
                <a:latin typeface="Arial" panose="020B0604020202020204" pitchFamily="34" charset="0"/>
                <a:cs typeface="Arial" panose="020B0604020202020204" pitchFamily="34" charset="0"/>
              </a:rPr>
              <a:t> </a:t>
            </a:r>
            <a:r>
              <a:rPr lang="fr-FR" sz="800" dirty="0">
                <a:solidFill>
                  <a:schemeClr val="bg1"/>
                </a:solidFill>
                <a:effectLst/>
                <a:latin typeface="Arial" panose="020B0604020202020204" pitchFamily="34" charset="0"/>
                <a:cs typeface="Arial" panose="020B0604020202020204" pitchFamily="34" charset="0"/>
              </a:rPr>
              <a:t>excentricité de l’orbite, la Lune vue de la Terre (i = 28,</a:t>
            </a:r>
            <a:r>
              <a:rPr lang="fr-FR" sz="800" dirty="0">
                <a:solidFill>
                  <a:schemeClr val="bg1"/>
                </a:solidFill>
                <a:latin typeface="Arial" panose="020B0604020202020204" pitchFamily="34" charset="0"/>
                <a:cs typeface="Arial" panose="020B0604020202020204" pitchFamily="34" charset="0"/>
              </a:rPr>
              <a:t>5</a:t>
            </a:r>
            <a:r>
              <a:rPr lang="fr-FR" sz="800" dirty="0">
                <a:solidFill>
                  <a:schemeClr val="bg1"/>
                </a:solidFill>
                <a:effectLst/>
                <a:latin typeface="Arial" panose="020B0604020202020204" pitchFamily="34" charset="0"/>
                <a:cs typeface="Arial" panose="020B0604020202020204" pitchFamily="34" charset="0"/>
              </a:rPr>
              <a:t>°) à la</a:t>
            </a:r>
            <a:r>
              <a:rPr lang="fr-FR" sz="800" dirty="0">
                <a:solidFill>
                  <a:schemeClr val="bg1"/>
                </a:solidFill>
                <a:latin typeface="Arial" panose="020B0604020202020204" pitchFamily="34" charset="0"/>
                <a:cs typeface="Arial" panose="020B0604020202020204" pitchFamily="34" charset="0"/>
              </a:rPr>
              <a:t> </a:t>
            </a:r>
            <a:r>
              <a:rPr lang="fr-FR" sz="800" dirty="0">
                <a:solidFill>
                  <a:schemeClr val="bg1"/>
                </a:solidFill>
                <a:effectLst/>
                <a:latin typeface="Arial" panose="020B0604020202020204" pitchFamily="34" charset="0"/>
                <a:cs typeface="Arial" panose="020B0604020202020204" pitchFamily="34" charset="0"/>
              </a:rPr>
              <a:t>Terre vue de la Lune (i = 7°) (Figure 5 a et b).</a:t>
            </a:r>
          </a:p>
        </p:txBody>
      </p:sp>
      <p:pic>
        <p:nvPicPr>
          <p:cNvPr id="8" name="Image 7">
            <a:extLst>
              <a:ext uri="{FF2B5EF4-FFF2-40B4-BE49-F238E27FC236}">
                <a16:creationId xmlns:a16="http://schemas.microsoft.com/office/drawing/2014/main" id="{C1F74F18-BDE1-0C6E-6700-49E3B356F7D3}"/>
              </a:ext>
            </a:extLst>
          </p:cNvPr>
          <p:cNvPicPr>
            <a:picLocks noChangeAspect="1"/>
          </p:cNvPicPr>
          <p:nvPr/>
        </p:nvPicPr>
        <p:blipFill>
          <a:blip r:embed="rId3"/>
          <a:stretch>
            <a:fillRect/>
          </a:stretch>
        </p:blipFill>
        <p:spPr>
          <a:xfrm>
            <a:off x="-52851" y="-27384"/>
            <a:ext cx="3895128" cy="2903587"/>
          </a:xfrm>
          <a:prstGeom prst="rect">
            <a:avLst/>
          </a:prstGeom>
        </p:spPr>
      </p:pic>
      <p:pic>
        <p:nvPicPr>
          <p:cNvPr id="9" name="Image 8">
            <a:extLst>
              <a:ext uri="{FF2B5EF4-FFF2-40B4-BE49-F238E27FC236}">
                <a16:creationId xmlns:a16="http://schemas.microsoft.com/office/drawing/2014/main" id="{3C1A0E38-577B-482C-93B3-0025D4FFF26C}"/>
              </a:ext>
            </a:extLst>
          </p:cNvPr>
          <p:cNvPicPr>
            <a:picLocks noChangeAspect="1"/>
          </p:cNvPicPr>
          <p:nvPr/>
        </p:nvPicPr>
        <p:blipFill>
          <a:blip r:embed="rId4"/>
          <a:stretch>
            <a:fillRect/>
          </a:stretch>
        </p:blipFill>
        <p:spPr>
          <a:xfrm>
            <a:off x="-5298836" y="2348880"/>
            <a:ext cx="4820771" cy="4147821"/>
          </a:xfrm>
          <a:prstGeom prst="rect">
            <a:avLst/>
          </a:prstGeom>
        </p:spPr>
      </p:pic>
      <p:sp>
        <p:nvSpPr>
          <p:cNvPr id="11" name="ZoneTexte 10">
            <a:extLst>
              <a:ext uri="{FF2B5EF4-FFF2-40B4-BE49-F238E27FC236}">
                <a16:creationId xmlns:a16="http://schemas.microsoft.com/office/drawing/2014/main" id="{199B6482-DF1A-1F08-819F-45FFE2868C14}"/>
              </a:ext>
            </a:extLst>
          </p:cNvPr>
          <p:cNvSpPr txBox="1"/>
          <p:nvPr/>
        </p:nvSpPr>
        <p:spPr>
          <a:xfrm>
            <a:off x="9188463" y="5050151"/>
            <a:ext cx="4284212" cy="1446550"/>
          </a:xfrm>
          <a:prstGeom prst="rect">
            <a:avLst/>
          </a:prstGeom>
          <a:noFill/>
        </p:spPr>
        <p:txBody>
          <a:bodyPr wrap="square">
            <a:spAutoFit/>
          </a:bodyPr>
          <a:lstStyle/>
          <a:p>
            <a:pPr algn="just"/>
            <a:r>
              <a:rPr lang="fr-FR" sz="800" dirty="0">
                <a:solidFill>
                  <a:schemeClr val="bg1"/>
                </a:solidFill>
                <a:effectLst/>
                <a:latin typeface="Helvetica" pitchFamily="2" charset="0"/>
              </a:rPr>
              <a:t>Lorsque le plan de l’orbite tourne avec une période de 18,6 ans (régression des nœuds lunaires qui sont les intersections de l’orbite avec le plan de l’écliptique), la déclinaison extrémale de la Lune varie entre 18,5° et 28,5° (l’angle i). En 1987, la déclinaison extrémale est voisine de 28,5°, la petite boucle est visible. En janvier 1983, la déclinaison était 23,6” et la petite boucle était trop petite pour être visible.</a:t>
            </a:r>
            <a:endParaRPr lang="fr-FR" sz="800" dirty="0">
              <a:solidFill>
                <a:schemeClr val="bg1"/>
              </a:solidFill>
              <a:latin typeface="Helvetica" pitchFamily="2" charset="0"/>
            </a:endParaRPr>
          </a:p>
          <a:p>
            <a:pPr algn="just"/>
            <a:endParaRPr lang="fr-FR" sz="800" dirty="0">
              <a:solidFill>
                <a:schemeClr val="bg1"/>
              </a:solidFill>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FR" sz="800" dirty="0">
                <a:solidFill>
                  <a:schemeClr val="bg1"/>
                </a:solidFill>
                <a:effectLst/>
                <a:latin typeface="Helvetica" pitchFamily="2" charset="0"/>
              </a:rPr>
              <a:t>Lorsque le périgée tourne dans le plan de l’orbite, la courbe en forme de 8 perd de la symétrie et les dimensions relatives des deux boucles changent. En 1987, le périgée est voisin de la déclinaison minimale comme c’est le cas pour le Soleil. La petite boucle est en haut. Lorsque le grand axe de l’ellipse est dans le plan équatorial, l’excentricité de l’ellipse n’est plus visible. Les deux boucles ont la même taille comme pour l’orbite circulaire.</a:t>
            </a:r>
          </a:p>
        </p:txBody>
      </p:sp>
      <p:sp>
        <p:nvSpPr>
          <p:cNvPr id="2" name="Rectangle 1">
            <a:extLst>
              <a:ext uri="{FF2B5EF4-FFF2-40B4-BE49-F238E27FC236}">
                <a16:creationId xmlns:a16="http://schemas.microsoft.com/office/drawing/2014/main" id="{E13CC42A-82AC-BCBB-28F1-A9EA5F487068}"/>
              </a:ext>
            </a:extLst>
          </p:cNvPr>
          <p:cNvSpPr/>
          <p:nvPr/>
        </p:nvSpPr>
        <p:spPr>
          <a:xfrm>
            <a:off x="3619558" y="-4370"/>
            <a:ext cx="980750" cy="29035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a:extLst>
              <a:ext uri="{FF2B5EF4-FFF2-40B4-BE49-F238E27FC236}">
                <a16:creationId xmlns:a16="http://schemas.microsoft.com/office/drawing/2014/main" id="{8935D6F3-6A4F-22EB-5A12-F3C682D06F77}"/>
              </a:ext>
            </a:extLst>
          </p:cNvPr>
          <p:cNvSpPr/>
          <p:nvPr/>
        </p:nvSpPr>
        <p:spPr>
          <a:xfrm>
            <a:off x="4571390" y="4005064"/>
            <a:ext cx="1612427" cy="29035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a:extLst>
              <a:ext uri="{FF2B5EF4-FFF2-40B4-BE49-F238E27FC236}">
                <a16:creationId xmlns:a16="http://schemas.microsoft.com/office/drawing/2014/main" id="{9B060566-B142-3054-C673-14A3316CD9AD}"/>
              </a:ext>
            </a:extLst>
          </p:cNvPr>
          <p:cNvPicPr>
            <a:picLocks noChangeAspect="1"/>
          </p:cNvPicPr>
          <p:nvPr/>
        </p:nvPicPr>
        <p:blipFill>
          <a:blip r:embed="rId5"/>
          <a:stretch>
            <a:fillRect/>
          </a:stretch>
        </p:blipFill>
        <p:spPr>
          <a:xfrm>
            <a:off x="-52850" y="2710179"/>
            <a:ext cx="4875877" cy="4147821"/>
          </a:xfrm>
          <a:prstGeom prst="rect">
            <a:avLst/>
          </a:prstGeom>
        </p:spPr>
      </p:pic>
      <p:pic>
        <p:nvPicPr>
          <p:cNvPr id="12" name="Image 11">
            <a:extLst>
              <a:ext uri="{FF2B5EF4-FFF2-40B4-BE49-F238E27FC236}">
                <a16:creationId xmlns:a16="http://schemas.microsoft.com/office/drawing/2014/main" id="{3FC1C3EF-AE05-7DFF-357F-D9B00ECDFF74}"/>
              </a:ext>
            </a:extLst>
          </p:cNvPr>
          <p:cNvPicPr>
            <a:picLocks noChangeAspect="1"/>
          </p:cNvPicPr>
          <p:nvPr/>
        </p:nvPicPr>
        <p:blipFill>
          <a:blip r:embed="rId6"/>
          <a:stretch>
            <a:fillRect/>
          </a:stretch>
        </p:blipFill>
        <p:spPr>
          <a:xfrm>
            <a:off x="4600308" y="-4370"/>
            <a:ext cx="4556726" cy="4005064"/>
          </a:xfrm>
          <a:prstGeom prst="rect">
            <a:avLst/>
          </a:prstGeom>
        </p:spPr>
      </p:pic>
      <p:pic>
        <p:nvPicPr>
          <p:cNvPr id="6" name="Image 5">
            <a:extLst>
              <a:ext uri="{FF2B5EF4-FFF2-40B4-BE49-F238E27FC236}">
                <a16:creationId xmlns:a16="http://schemas.microsoft.com/office/drawing/2014/main" id="{85155C22-7C62-1FEA-3837-3216C539D119}"/>
              </a:ext>
            </a:extLst>
          </p:cNvPr>
          <p:cNvPicPr>
            <a:picLocks noChangeAspect="1"/>
          </p:cNvPicPr>
          <p:nvPr/>
        </p:nvPicPr>
        <p:blipFill>
          <a:blip r:embed="rId7"/>
          <a:stretch>
            <a:fillRect/>
          </a:stretch>
        </p:blipFill>
        <p:spPr>
          <a:xfrm>
            <a:off x="5469107" y="3939129"/>
            <a:ext cx="2983934" cy="2918871"/>
          </a:xfrm>
          <a:prstGeom prst="rect">
            <a:avLst/>
          </a:prstGeom>
        </p:spPr>
      </p:pic>
      <p:sp>
        <p:nvSpPr>
          <p:cNvPr id="15" name="Rectangle 14">
            <a:extLst>
              <a:ext uri="{FF2B5EF4-FFF2-40B4-BE49-F238E27FC236}">
                <a16:creationId xmlns:a16="http://schemas.microsoft.com/office/drawing/2014/main" id="{DF6C0F74-8338-7D28-BD7B-F793F4C52311}"/>
              </a:ext>
            </a:extLst>
          </p:cNvPr>
          <p:cNvSpPr/>
          <p:nvPr/>
        </p:nvSpPr>
        <p:spPr>
          <a:xfrm>
            <a:off x="8447197" y="3967686"/>
            <a:ext cx="738756" cy="29035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822466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hape 7">
            <a:extLst>
              <a:ext uri="{FF2B5EF4-FFF2-40B4-BE49-F238E27FC236}">
                <a16:creationId xmlns:a16="http://schemas.microsoft.com/office/drawing/2014/main" id="{C4D67955-E437-5DE3-508E-F50EA6383CCA}"/>
              </a:ext>
            </a:extLst>
          </p:cNvPr>
          <p:cNvSpPr/>
          <p:nvPr/>
        </p:nvSpPr>
        <p:spPr>
          <a:xfrm>
            <a:off x="577160" y="2211871"/>
            <a:ext cx="553565" cy="438587"/>
          </a:xfrm>
          <a:prstGeom prst="roundRect">
            <a:avLst>
              <a:gd name="adj" fmla="val 26667"/>
            </a:avLst>
          </a:prstGeom>
          <a:solidFill>
            <a:srgbClr val="EDEDED"/>
          </a:solidFill>
          <a:ln/>
        </p:spPr>
      </p:sp>
      <p:sp>
        <p:nvSpPr>
          <p:cNvPr id="42" name="Shape 7">
            <a:extLst>
              <a:ext uri="{FF2B5EF4-FFF2-40B4-BE49-F238E27FC236}">
                <a16:creationId xmlns:a16="http://schemas.microsoft.com/office/drawing/2014/main" id="{87313F0B-1984-A285-98CA-822EE7738000}"/>
              </a:ext>
            </a:extLst>
          </p:cNvPr>
          <p:cNvSpPr/>
          <p:nvPr/>
        </p:nvSpPr>
        <p:spPr>
          <a:xfrm>
            <a:off x="599628" y="4509120"/>
            <a:ext cx="553565" cy="438587"/>
          </a:xfrm>
          <a:prstGeom prst="roundRect">
            <a:avLst>
              <a:gd name="adj" fmla="val 26667"/>
            </a:avLst>
          </a:prstGeom>
          <a:solidFill>
            <a:srgbClr val="EDEDED"/>
          </a:solidFill>
          <a:ln/>
        </p:spPr>
      </p:sp>
      <p:sp>
        <p:nvSpPr>
          <p:cNvPr id="15" name="Shape 7">
            <a:extLst>
              <a:ext uri="{FF2B5EF4-FFF2-40B4-BE49-F238E27FC236}">
                <a16:creationId xmlns:a16="http://schemas.microsoft.com/office/drawing/2014/main" id="{6545FFD6-5160-EED1-09BE-356AB1423851}"/>
              </a:ext>
            </a:extLst>
          </p:cNvPr>
          <p:cNvSpPr/>
          <p:nvPr/>
        </p:nvSpPr>
        <p:spPr>
          <a:xfrm>
            <a:off x="586607" y="3395498"/>
            <a:ext cx="553565" cy="438587"/>
          </a:xfrm>
          <a:prstGeom prst="roundRect">
            <a:avLst>
              <a:gd name="adj" fmla="val 26667"/>
            </a:avLst>
          </a:prstGeom>
          <a:solidFill>
            <a:srgbClr val="EDEDED"/>
          </a:solidFill>
          <a:ln/>
        </p:spPr>
      </p:sp>
      <p:sp>
        <p:nvSpPr>
          <p:cNvPr id="29" name="Text 4">
            <a:extLst>
              <a:ext uri="{FF2B5EF4-FFF2-40B4-BE49-F238E27FC236}">
                <a16:creationId xmlns:a16="http://schemas.microsoft.com/office/drawing/2014/main" id="{6DA05D38-A073-E0FE-1673-0F9820D11550}"/>
              </a:ext>
            </a:extLst>
          </p:cNvPr>
          <p:cNvSpPr/>
          <p:nvPr/>
        </p:nvSpPr>
        <p:spPr>
          <a:xfrm>
            <a:off x="836600" y="2304469"/>
            <a:ext cx="79623" cy="260301"/>
          </a:xfrm>
          <a:prstGeom prst="rect">
            <a:avLst/>
          </a:prstGeom>
          <a:noFill/>
          <a:ln/>
        </p:spPr>
        <p:txBody>
          <a:bodyPr wrap="none" rtlCol="0" anchor="t"/>
          <a:lstStyle/>
          <a:p>
            <a:pPr algn="ctr">
              <a:lnSpc>
                <a:spcPts val="2051"/>
              </a:lnSpc>
            </a:pPr>
            <a:r>
              <a:rPr lang="en-US" sz="2800" b="1" kern="0" spc="-16" dirty="0">
                <a:solidFill>
                  <a:schemeClr val="bg1"/>
                </a:solidFill>
                <a:latin typeface="Montserrat" pitchFamily="34" charset="0"/>
                <a:ea typeface="Montserrat" pitchFamily="34" charset="-122"/>
                <a:cs typeface="Montserrat" pitchFamily="34" charset="-120"/>
              </a:rPr>
              <a:t>1</a:t>
            </a:r>
            <a:endParaRPr lang="en-US" sz="2800" dirty="0">
              <a:solidFill>
                <a:schemeClr val="bg1"/>
              </a:solidFill>
            </a:endParaRPr>
          </a:p>
        </p:txBody>
      </p:sp>
      <p:sp>
        <p:nvSpPr>
          <p:cNvPr id="30" name="Text 5">
            <a:extLst>
              <a:ext uri="{FF2B5EF4-FFF2-40B4-BE49-F238E27FC236}">
                <a16:creationId xmlns:a16="http://schemas.microsoft.com/office/drawing/2014/main" id="{BC55C9F3-81F0-C22E-281E-D27B43B40716}"/>
              </a:ext>
            </a:extLst>
          </p:cNvPr>
          <p:cNvSpPr/>
          <p:nvPr/>
        </p:nvSpPr>
        <p:spPr>
          <a:xfrm>
            <a:off x="1165158" y="2276872"/>
            <a:ext cx="6935234" cy="305015"/>
          </a:xfrm>
          <a:prstGeom prst="rect">
            <a:avLst/>
          </a:prstGeom>
          <a:noFill/>
          <a:ln/>
        </p:spPr>
        <p:txBody>
          <a:bodyPr wrap="square" rtlCol="0" anchor="t"/>
          <a:lstStyle/>
          <a:p>
            <a:pPr>
              <a:lnSpc>
                <a:spcPts val="1709"/>
              </a:lnSpc>
            </a:pPr>
            <a:r>
              <a:rPr lang="en-US" sz="2000" b="1" kern="0" spc="-14" dirty="0" err="1">
                <a:latin typeface="Montserrat" pitchFamily="34" charset="0"/>
                <a:ea typeface="Montserrat" pitchFamily="34" charset="-122"/>
                <a:cs typeface="Montserrat" pitchFamily="34" charset="-120"/>
              </a:rPr>
              <a:t>Modélisation</a:t>
            </a:r>
            <a:r>
              <a:rPr lang="en-US" sz="2000" b="1" kern="0" spc="-14" dirty="0">
                <a:latin typeface="Montserrat" pitchFamily="34" charset="0"/>
                <a:ea typeface="Montserrat" pitchFamily="34" charset="-122"/>
                <a:cs typeface="Montserrat" pitchFamily="34" charset="-120"/>
              </a:rPr>
              <a:t> du </a:t>
            </a:r>
            <a:r>
              <a:rPr lang="en-US" sz="2000" b="1" kern="0" spc="-14" dirty="0" err="1">
                <a:latin typeface="Montserrat" pitchFamily="34" charset="0"/>
                <a:ea typeface="Montserrat" pitchFamily="34" charset="-122"/>
                <a:cs typeface="Montserrat" pitchFamily="34" charset="-120"/>
              </a:rPr>
              <a:t>mouvement</a:t>
            </a:r>
            <a:r>
              <a:rPr lang="en-US" sz="2000" b="1" kern="0" spc="-14" dirty="0">
                <a:latin typeface="Montserrat" pitchFamily="34" charset="0"/>
                <a:ea typeface="Montserrat" pitchFamily="34" charset="-122"/>
                <a:cs typeface="Montserrat" pitchFamily="34" charset="-120"/>
              </a:rPr>
              <a:t> des corps </a:t>
            </a:r>
            <a:r>
              <a:rPr lang="en-US" sz="2000" b="1" kern="0" spc="-14" dirty="0" err="1">
                <a:latin typeface="Montserrat" pitchFamily="34" charset="0"/>
                <a:ea typeface="Montserrat" pitchFamily="34" charset="-122"/>
                <a:cs typeface="Montserrat" pitchFamily="34" charset="-120"/>
              </a:rPr>
              <a:t>célestes</a:t>
            </a:r>
            <a:r>
              <a:rPr lang="en-US" sz="2000" b="1" kern="0" spc="-14" dirty="0">
                <a:latin typeface="Montserrat" pitchFamily="34" charset="0"/>
                <a:ea typeface="Montserrat" pitchFamily="34" charset="-122"/>
                <a:cs typeface="Montserrat" pitchFamily="34" charset="-120"/>
              </a:rPr>
              <a:t> : </a:t>
            </a:r>
            <a:endParaRPr lang="en-US" sz="2000" dirty="0"/>
          </a:p>
        </p:txBody>
      </p:sp>
      <p:sp>
        <p:nvSpPr>
          <p:cNvPr id="31" name="Text 8">
            <a:extLst>
              <a:ext uri="{FF2B5EF4-FFF2-40B4-BE49-F238E27FC236}">
                <a16:creationId xmlns:a16="http://schemas.microsoft.com/office/drawing/2014/main" id="{6C961063-FD66-54AA-40FC-8C13E6B36524}"/>
              </a:ext>
            </a:extLst>
          </p:cNvPr>
          <p:cNvSpPr/>
          <p:nvPr/>
        </p:nvSpPr>
        <p:spPr>
          <a:xfrm>
            <a:off x="808157" y="3484642"/>
            <a:ext cx="120849" cy="260301"/>
          </a:xfrm>
          <a:prstGeom prst="rect">
            <a:avLst/>
          </a:prstGeom>
          <a:noFill/>
          <a:ln/>
        </p:spPr>
        <p:txBody>
          <a:bodyPr wrap="none" rtlCol="0" anchor="t"/>
          <a:lstStyle/>
          <a:p>
            <a:pPr algn="ctr">
              <a:lnSpc>
                <a:spcPts val="2051"/>
              </a:lnSpc>
            </a:pPr>
            <a:r>
              <a:rPr lang="en-US" sz="2800" b="1" kern="0" spc="-16" dirty="0">
                <a:solidFill>
                  <a:schemeClr val="bg1"/>
                </a:solidFill>
                <a:latin typeface="Montserrat" pitchFamily="34" charset="0"/>
                <a:ea typeface="Montserrat" pitchFamily="34" charset="-122"/>
                <a:cs typeface="Montserrat" pitchFamily="34" charset="-120"/>
              </a:rPr>
              <a:t>2</a:t>
            </a:r>
            <a:endParaRPr lang="en-US" sz="2800" dirty="0">
              <a:solidFill>
                <a:schemeClr val="bg1"/>
              </a:solidFill>
            </a:endParaRPr>
          </a:p>
        </p:txBody>
      </p:sp>
      <p:sp>
        <p:nvSpPr>
          <p:cNvPr id="32" name="Text 9">
            <a:extLst>
              <a:ext uri="{FF2B5EF4-FFF2-40B4-BE49-F238E27FC236}">
                <a16:creationId xmlns:a16="http://schemas.microsoft.com/office/drawing/2014/main" id="{5326DE00-F059-5F8B-A56C-41186563B31F}"/>
              </a:ext>
            </a:extLst>
          </p:cNvPr>
          <p:cNvSpPr/>
          <p:nvPr/>
        </p:nvSpPr>
        <p:spPr>
          <a:xfrm>
            <a:off x="1149317" y="3429000"/>
            <a:ext cx="4718827" cy="433983"/>
          </a:xfrm>
          <a:prstGeom prst="rect">
            <a:avLst/>
          </a:prstGeom>
          <a:noFill/>
          <a:ln/>
        </p:spPr>
        <p:txBody>
          <a:bodyPr wrap="square" rtlCol="0" anchor="t"/>
          <a:lstStyle/>
          <a:p>
            <a:pPr>
              <a:lnSpc>
                <a:spcPts val="1709"/>
              </a:lnSpc>
            </a:pPr>
            <a:r>
              <a:rPr lang="en-US" sz="2000" b="1" kern="0" spc="-14" dirty="0">
                <a:latin typeface="Montserrat" pitchFamily="34" charset="0"/>
                <a:ea typeface="Montserrat" pitchFamily="34" charset="-122"/>
                <a:cs typeface="Montserrat" pitchFamily="34" charset="-120"/>
              </a:rPr>
              <a:t>Calcul des trajectoires orbitales</a:t>
            </a:r>
            <a:endParaRPr lang="en-US" sz="2000" dirty="0"/>
          </a:p>
        </p:txBody>
      </p:sp>
      <p:sp>
        <p:nvSpPr>
          <p:cNvPr id="33" name="Text 10">
            <a:extLst>
              <a:ext uri="{FF2B5EF4-FFF2-40B4-BE49-F238E27FC236}">
                <a16:creationId xmlns:a16="http://schemas.microsoft.com/office/drawing/2014/main" id="{617DF5A4-CC08-992D-3068-936B3A5720BE}"/>
              </a:ext>
            </a:extLst>
          </p:cNvPr>
          <p:cNvSpPr/>
          <p:nvPr/>
        </p:nvSpPr>
        <p:spPr>
          <a:xfrm>
            <a:off x="1167606" y="3740249"/>
            <a:ext cx="7678901" cy="624855"/>
          </a:xfrm>
          <a:prstGeom prst="rect">
            <a:avLst/>
          </a:prstGeom>
          <a:noFill/>
          <a:ln/>
        </p:spPr>
        <p:txBody>
          <a:bodyPr wrap="square" rtlCol="0" anchor="t"/>
          <a:lstStyle/>
          <a:p>
            <a:pPr>
              <a:lnSpc>
                <a:spcPts val="1640"/>
              </a:lnSpc>
            </a:pPr>
            <a:r>
              <a:rPr lang="en-US" sz="1600" dirty="0">
                <a:latin typeface="Source Sans Pro" pitchFamily="34" charset="0"/>
                <a:ea typeface="Source Sans Pro" pitchFamily="34" charset="-122"/>
                <a:cs typeface="Source Sans Pro" pitchFamily="34" charset="-120"/>
              </a:rPr>
              <a:t>La mécanique newtonienne fournit les équations nécessaires pour calculer les orbites complexes des corps célestes.</a:t>
            </a:r>
            <a:endParaRPr lang="en-US" sz="1600" dirty="0"/>
          </a:p>
        </p:txBody>
      </p:sp>
      <p:sp>
        <p:nvSpPr>
          <p:cNvPr id="34" name="Text 12">
            <a:extLst>
              <a:ext uri="{FF2B5EF4-FFF2-40B4-BE49-F238E27FC236}">
                <a16:creationId xmlns:a16="http://schemas.microsoft.com/office/drawing/2014/main" id="{B4788E48-71E9-4D5E-A600-DBC0593A5AD9}"/>
              </a:ext>
            </a:extLst>
          </p:cNvPr>
          <p:cNvSpPr/>
          <p:nvPr/>
        </p:nvSpPr>
        <p:spPr>
          <a:xfrm>
            <a:off x="794928" y="4620254"/>
            <a:ext cx="121295" cy="260301"/>
          </a:xfrm>
          <a:prstGeom prst="rect">
            <a:avLst/>
          </a:prstGeom>
          <a:noFill/>
          <a:ln/>
        </p:spPr>
        <p:txBody>
          <a:bodyPr wrap="none" rtlCol="0" anchor="t"/>
          <a:lstStyle/>
          <a:p>
            <a:pPr algn="ctr">
              <a:lnSpc>
                <a:spcPts val="2051"/>
              </a:lnSpc>
            </a:pPr>
            <a:r>
              <a:rPr lang="en-US" sz="2800" b="1" kern="0" spc="-16" dirty="0">
                <a:solidFill>
                  <a:schemeClr val="bg1"/>
                </a:solidFill>
                <a:latin typeface="Montserrat" pitchFamily="34" charset="0"/>
                <a:ea typeface="Montserrat" pitchFamily="34" charset="-122"/>
                <a:cs typeface="Montserrat" pitchFamily="34" charset="-120"/>
              </a:rPr>
              <a:t>3</a:t>
            </a:r>
            <a:endParaRPr lang="en-US" sz="2800" dirty="0">
              <a:solidFill>
                <a:schemeClr val="bg1"/>
              </a:solidFill>
            </a:endParaRPr>
          </a:p>
        </p:txBody>
      </p:sp>
      <p:sp>
        <p:nvSpPr>
          <p:cNvPr id="35" name="Text 13">
            <a:extLst>
              <a:ext uri="{FF2B5EF4-FFF2-40B4-BE49-F238E27FC236}">
                <a16:creationId xmlns:a16="http://schemas.microsoft.com/office/drawing/2014/main" id="{B23CA603-D284-ECFA-2083-A794E05E34D8}"/>
              </a:ext>
            </a:extLst>
          </p:cNvPr>
          <p:cNvSpPr/>
          <p:nvPr/>
        </p:nvSpPr>
        <p:spPr>
          <a:xfrm>
            <a:off x="1165158" y="4581128"/>
            <a:ext cx="3982641" cy="216991"/>
          </a:xfrm>
          <a:prstGeom prst="rect">
            <a:avLst/>
          </a:prstGeom>
          <a:noFill/>
          <a:ln/>
        </p:spPr>
        <p:txBody>
          <a:bodyPr wrap="none" rtlCol="0" anchor="t"/>
          <a:lstStyle/>
          <a:p>
            <a:pPr>
              <a:lnSpc>
                <a:spcPts val="1709"/>
              </a:lnSpc>
            </a:pPr>
            <a:r>
              <a:rPr lang="en-US" sz="2000" b="1" kern="0" spc="-14" dirty="0">
                <a:latin typeface="Montserrat" pitchFamily="34" charset="0"/>
                <a:ea typeface="Montserrat" pitchFamily="34" charset="-122"/>
                <a:cs typeface="Montserrat" pitchFamily="34" charset="-120"/>
              </a:rPr>
              <a:t>Explication des phénomènes astronomiques</a:t>
            </a:r>
            <a:endParaRPr lang="en-US" sz="2000" dirty="0"/>
          </a:p>
        </p:txBody>
      </p:sp>
      <p:sp>
        <p:nvSpPr>
          <p:cNvPr id="36" name="Text 14">
            <a:extLst>
              <a:ext uri="{FF2B5EF4-FFF2-40B4-BE49-F238E27FC236}">
                <a16:creationId xmlns:a16="http://schemas.microsoft.com/office/drawing/2014/main" id="{60FECC00-832A-C41A-94DE-6B0E838D88B1}"/>
              </a:ext>
            </a:extLst>
          </p:cNvPr>
          <p:cNvSpPr/>
          <p:nvPr/>
        </p:nvSpPr>
        <p:spPr>
          <a:xfrm>
            <a:off x="1176346" y="4941168"/>
            <a:ext cx="7644126" cy="416570"/>
          </a:xfrm>
          <a:prstGeom prst="rect">
            <a:avLst/>
          </a:prstGeom>
          <a:noFill/>
          <a:ln/>
        </p:spPr>
        <p:txBody>
          <a:bodyPr wrap="square" rtlCol="0" anchor="t"/>
          <a:lstStyle/>
          <a:p>
            <a:pPr algn="just">
              <a:lnSpc>
                <a:spcPts val="1640"/>
              </a:lnSpc>
            </a:pPr>
            <a:r>
              <a:rPr lang="en-US" sz="1600" dirty="0">
                <a:latin typeface="Source Sans Pro" pitchFamily="34" charset="0"/>
                <a:ea typeface="Source Sans Pro" pitchFamily="34" charset="-122"/>
                <a:cs typeface="Source Sans Pro" pitchFamily="34" charset="-120"/>
              </a:rPr>
              <a:t>Elle offre un cadre théorique solide pour expliquer des événements tels que les marées, les éclipses et les mouvements des petits corps (</a:t>
            </a:r>
            <a:r>
              <a:rPr lang="en-US" sz="1600" dirty="0" err="1">
                <a:latin typeface="Source Sans Pro" pitchFamily="34" charset="0"/>
                <a:ea typeface="Source Sans Pro" pitchFamily="34" charset="-122"/>
                <a:cs typeface="Source Sans Pro" pitchFamily="34" charset="-120"/>
              </a:rPr>
              <a:t>asteroides</a:t>
            </a:r>
            <a:r>
              <a:rPr lang="en-US" sz="1600" dirty="0">
                <a:latin typeface="Source Sans Pro" pitchFamily="34" charset="0"/>
                <a:ea typeface="Source Sans Pro" pitchFamily="34" charset="-122"/>
                <a:cs typeface="Source Sans Pro" pitchFamily="34" charset="-120"/>
              </a:rPr>
              <a:t> et </a:t>
            </a:r>
            <a:r>
              <a:rPr lang="en-US" sz="1600" dirty="0" err="1">
                <a:latin typeface="Source Sans Pro" pitchFamily="34" charset="0"/>
                <a:ea typeface="Source Sans Pro" pitchFamily="34" charset="-122"/>
                <a:cs typeface="Source Sans Pro" pitchFamily="34" charset="-120"/>
              </a:rPr>
              <a:t>comètes</a:t>
            </a:r>
            <a:r>
              <a:rPr lang="en-US" sz="1600" dirty="0">
                <a:latin typeface="Source Sans Pro" pitchFamily="34" charset="0"/>
                <a:ea typeface="Source Sans Pro" pitchFamily="34" charset="-122"/>
                <a:cs typeface="Source Sans Pro" pitchFamily="34" charset="-120"/>
              </a:rPr>
              <a:t>).</a:t>
            </a:r>
            <a:endParaRPr lang="en-US" sz="1600" dirty="0"/>
          </a:p>
        </p:txBody>
      </p:sp>
      <p:sp>
        <p:nvSpPr>
          <p:cNvPr id="37" name="Text 3">
            <a:extLst>
              <a:ext uri="{FF2B5EF4-FFF2-40B4-BE49-F238E27FC236}">
                <a16:creationId xmlns:a16="http://schemas.microsoft.com/office/drawing/2014/main" id="{372B224D-FF0C-ECE1-A855-1F336F442E55}"/>
              </a:ext>
            </a:extLst>
          </p:cNvPr>
          <p:cNvSpPr/>
          <p:nvPr/>
        </p:nvSpPr>
        <p:spPr>
          <a:xfrm>
            <a:off x="382897" y="1000271"/>
            <a:ext cx="8378206" cy="833140"/>
          </a:xfrm>
          <a:prstGeom prst="rect">
            <a:avLst/>
          </a:prstGeom>
          <a:noFill/>
          <a:ln/>
        </p:spPr>
        <p:txBody>
          <a:bodyPr wrap="square" rtlCol="0" anchor="t"/>
          <a:lstStyle/>
          <a:p>
            <a:pPr algn="just">
              <a:lnSpc>
                <a:spcPts val="1640"/>
              </a:lnSpc>
            </a:pPr>
            <a:r>
              <a:rPr lang="en-US" sz="1600" dirty="0">
                <a:latin typeface="Source Sans Pro" pitchFamily="34" charset="0"/>
                <a:ea typeface="Source Sans Pro" pitchFamily="34" charset="-122"/>
                <a:cs typeface="Source Sans Pro" pitchFamily="34" charset="-120"/>
              </a:rPr>
              <a:t>La mécanique newtonienne, développée par le célèbre </a:t>
            </a:r>
            <a:r>
              <a:rPr lang="en-US" sz="1600" dirty="0" err="1">
                <a:latin typeface="Source Sans Pro" pitchFamily="34" charset="0"/>
                <a:ea typeface="Source Sans Pro" pitchFamily="34" charset="-122"/>
                <a:cs typeface="Source Sans Pro" pitchFamily="34" charset="-120"/>
              </a:rPr>
              <a:t>physicien</a:t>
            </a:r>
            <a:r>
              <a:rPr lang="en-US" sz="1600" dirty="0">
                <a:latin typeface="Source Sans Pro" pitchFamily="34" charset="0"/>
                <a:ea typeface="Source Sans Pro" pitchFamily="34" charset="-122"/>
                <a:cs typeface="Source Sans Pro" pitchFamily="34" charset="-120"/>
              </a:rPr>
              <a:t> Isaac Newton, est un cadre fondamental pour comprendre le mouvement des objets dans l'univers. Cette théorie révolutionnaire a jeté les bases de notre compréhension de l'astronomie et de la physique classique.</a:t>
            </a:r>
            <a:endParaRPr lang="en-US" sz="1600" dirty="0"/>
          </a:p>
        </p:txBody>
      </p:sp>
      <p:sp>
        <p:nvSpPr>
          <p:cNvPr id="38" name="ZoneTexte 37">
            <a:extLst>
              <a:ext uri="{FF2B5EF4-FFF2-40B4-BE49-F238E27FC236}">
                <a16:creationId xmlns:a16="http://schemas.microsoft.com/office/drawing/2014/main" id="{E9D71480-2641-3DEB-F83C-6523562339E5}"/>
              </a:ext>
            </a:extLst>
          </p:cNvPr>
          <p:cNvSpPr txBox="1"/>
          <p:nvPr/>
        </p:nvSpPr>
        <p:spPr>
          <a:xfrm>
            <a:off x="1259632" y="2628840"/>
            <a:ext cx="7501471" cy="512128"/>
          </a:xfrm>
          <a:prstGeom prst="rect">
            <a:avLst/>
          </a:prstGeom>
          <a:noFill/>
        </p:spPr>
        <p:txBody>
          <a:bodyPr wrap="square">
            <a:spAutoFit/>
          </a:bodyPr>
          <a:lstStyle/>
          <a:p>
            <a:pPr algn="just">
              <a:lnSpc>
                <a:spcPts val="1640"/>
              </a:lnSpc>
            </a:pPr>
            <a:r>
              <a:rPr lang="en-US" sz="1600" dirty="0">
                <a:latin typeface="Source Sans Pro" pitchFamily="34" charset="0"/>
                <a:ea typeface="Source Sans Pro" pitchFamily="34" charset="-122"/>
                <a:cs typeface="Source Sans Pro" pitchFamily="34" charset="-120"/>
              </a:rPr>
              <a:t>Les </a:t>
            </a:r>
            <a:r>
              <a:rPr lang="en-US" sz="1600" dirty="0" err="1">
                <a:latin typeface="Source Sans Pro" pitchFamily="34" charset="0"/>
                <a:ea typeface="Source Sans Pro" pitchFamily="34" charset="-122"/>
                <a:cs typeface="Source Sans Pro" pitchFamily="34" charset="-120"/>
              </a:rPr>
              <a:t>lois</a:t>
            </a:r>
            <a:r>
              <a:rPr lang="en-US" sz="1600" dirty="0">
                <a:latin typeface="Source Sans Pro" pitchFamily="34" charset="0"/>
                <a:ea typeface="Source Sans Pro" pitchFamily="34" charset="-122"/>
                <a:cs typeface="Source Sans Pro" pitchFamily="34" charset="-120"/>
              </a:rPr>
              <a:t> de Newton </a:t>
            </a:r>
            <a:r>
              <a:rPr lang="en-US" sz="1600" dirty="0" err="1">
                <a:latin typeface="Source Sans Pro" pitchFamily="34" charset="0"/>
                <a:ea typeface="Source Sans Pro" pitchFamily="34" charset="-122"/>
                <a:cs typeface="Source Sans Pro" pitchFamily="34" charset="-120"/>
              </a:rPr>
              <a:t>permettent</a:t>
            </a:r>
            <a:r>
              <a:rPr lang="en-US" sz="1600" dirty="0">
                <a:latin typeface="Source Sans Pro" pitchFamily="34" charset="0"/>
                <a:ea typeface="Source Sans Pro" pitchFamily="34" charset="-122"/>
                <a:cs typeface="Source Sans Pro" pitchFamily="34" charset="-120"/>
              </a:rPr>
              <a:t> de </a:t>
            </a:r>
            <a:r>
              <a:rPr lang="en-US" sz="1600" dirty="0" err="1">
                <a:latin typeface="Source Sans Pro" pitchFamily="34" charset="0"/>
                <a:ea typeface="Source Sans Pro" pitchFamily="34" charset="-122"/>
                <a:cs typeface="Source Sans Pro" pitchFamily="34" charset="-120"/>
              </a:rPr>
              <a:t>prédire</a:t>
            </a:r>
            <a:r>
              <a:rPr lang="en-US" sz="1600" dirty="0">
                <a:latin typeface="Source Sans Pro" pitchFamily="34" charset="0"/>
                <a:ea typeface="Source Sans Pro" pitchFamily="34" charset="-122"/>
                <a:cs typeface="Source Sans Pro" pitchFamily="34" charset="-120"/>
              </a:rPr>
              <a:t> avec </a:t>
            </a:r>
            <a:r>
              <a:rPr lang="en-US" sz="1600" dirty="0" err="1">
                <a:latin typeface="Source Sans Pro" pitchFamily="34" charset="0"/>
                <a:ea typeface="Source Sans Pro" pitchFamily="34" charset="-122"/>
                <a:cs typeface="Source Sans Pro" pitchFamily="34" charset="-120"/>
              </a:rPr>
              <a:t>précision</a:t>
            </a:r>
            <a:r>
              <a:rPr lang="en-US" sz="1600" dirty="0">
                <a:latin typeface="Source Sans Pro" pitchFamily="34" charset="0"/>
                <a:ea typeface="Source Sans Pro" pitchFamily="34" charset="-122"/>
                <a:cs typeface="Source Sans Pro" pitchFamily="34" charset="-120"/>
              </a:rPr>
              <a:t> le </a:t>
            </a:r>
            <a:r>
              <a:rPr lang="en-US" sz="1600" dirty="0" err="1">
                <a:latin typeface="Source Sans Pro" pitchFamily="34" charset="0"/>
                <a:ea typeface="Source Sans Pro" pitchFamily="34" charset="-122"/>
                <a:cs typeface="Source Sans Pro" pitchFamily="34" charset="-120"/>
              </a:rPr>
              <a:t>mouvement</a:t>
            </a:r>
            <a:r>
              <a:rPr lang="en-US" sz="1600" dirty="0">
                <a:latin typeface="Source Sans Pro" pitchFamily="34" charset="0"/>
                <a:ea typeface="Source Sans Pro" pitchFamily="34" charset="-122"/>
                <a:cs typeface="Source Sans Pro" pitchFamily="34" charset="-120"/>
              </a:rPr>
              <a:t> des </a:t>
            </a:r>
            <a:r>
              <a:rPr lang="en-US" sz="1600" dirty="0" err="1">
                <a:latin typeface="Source Sans Pro" pitchFamily="34" charset="0"/>
                <a:ea typeface="Source Sans Pro" pitchFamily="34" charset="-122"/>
                <a:cs typeface="Source Sans Pro" pitchFamily="34" charset="-120"/>
              </a:rPr>
              <a:t>planètes</a:t>
            </a:r>
            <a:r>
              <a:rPr lang="en-US" sz="1600" dirty="0">
                <a:latin typeface="Source Sans Pro" pitchFamily="34" charset="0"/>
                <a:ea typeface="Source Sans Pro" pitchFamily="34" charset="-122"/>
                <a:cs typeface="Source Sans Pro" pitchFamily="34" charset="-120"/>
              </a:rPr>
              <a:t>, des étoiles et </a:t>
            </a:r>
            <a:r>
              <a:rPr lang="en-US" sz="1600" dirty="0" err="1">
                <a:latin typeface="Source Sans Pro" pitchFamily="34" charset="0"/>
                <a:ea typeface="Source Sans Pro" pitchFamily="34" charset="-122"/>
                <a:cs typeface="Source Sans Pro" pitchFamily="34" charset="-120"/>
              </a:rPr>
              <a:t>d'autres</a:t>
            </a:r>
            <a:r>
              <a:rPr lang="en-US" sz="1600" dirty="0">
                <a:latin typeface="Source Sans Pro" pitchFamily="34" charset="0"/>
                <a:ea typeface="Source Sans Pro" pitchFamily="34" charset="-122"/>
                <a:cs typeface="Source Sans Pro" pitchFamily="34" charset="-120"/>
              </a:rPr>
              <a:t> </a:t>
            </a:r>
            <a:r>
              <a:rPr lang="en-US" sz="1600" dirty="0" err="1">
                <a:latin typeface="Source Sans Pro" pitchFamily="34" charset="0"/>
                <a:ea typeface="Source Sans Pro" pitchFamily="34" charset="-122"/>
                <a:cs typeface="Source Sans Pro" pitchFamily="34" charset="-120"/>
              </a:rPr>
              <a:t>objets</a:t>
            </a:r>
            <a:r>
              <a:rPr lang="en-US" sz="1600" dirty="0">
                <a:latin typeface="Source Sans Pro" pitchFamily="34" charset="0"/>
                <a:ea typeface="Source Sans Pro" pitchFamily="34" charset="-122"/>
                <a:cs typeface="Source Sans Pro" pitchFamily="34" charset="-120"/>
              </a:rPr>
              <a:t> </a:t>
            </a:r>
            <a:r>
              <a:rPr lang="en-US" sz="1600" dirty="0" err="1">
                <a:latin typeface="Source Sans Pro" pitchFamily="34" charset="0"/>
                <a:ea typeface="Source Sans Pro" pitchFamily="34" charset="-122"/>
                <a:cs typeface="Source Sans Pro" pitchFamily="34" charset="-120"/>
              </a:rPr>
              <a:t>astronomiques</a:t>
            </a:r>
            <a:r>
              <a:rPr lang="en-US" sz="1600" dirty="0">
                <a:latin typeface="Source Sans Pro" pitchFamily="34" charset="0"/>
                <a:ea typeface="Source Sans Pro" pitchFamily="34" charset="-122"/>
                <a:cs typeface="Source Sans Pro" pitchFamily="34" charset="-120"/>
              </a:rPr>
              <a:t>.</a:t>
            </a:r>
            <a:endParaRPr lang="en-US" sz="1600" dirty="0"/>
          </a:p>
        </p:txBody>
      </p:sp>
      <p:pic>
        <p:nvPicPr>
          <p:cNvPr id="39" name="Image 0" descr="preencoded.png">
            <a:extLst>
              <a:ext uri="{FF2B5EF4-FFF2-40B4-BE49-F238E27FC236}">
                <a16:creationId xmlns:a16="http://schemas.microsoft.com/office/drawing/2014/main" id="{E96CEC67-85C7-BD9C-A56E-1DE5472C574B}"/>
              </a:ext>
            </a:extLst>
          </p:cNvPr>
          <p:cNvPicPr>
            <a:picLocks noChangeAspect="1"/>
          </p:cNvPicPr>
          <p:nvPr/>
        </p:nvPicPr>
        <p:blipFill>
          <a:blip r:embed="rId2"/>
          <a:stretch>
            <a:fillRect/>
          </a:stretch>
        </p:blipFill>
        <p:spPr>
          <a:xfrm>
            <a:off x="3965646" y="6092358"/>
            <a:ext cx="347142" cy="347142"/>
          </a:xfrm>
          <a:prstGeom prst="rect">
            <a:avLst/>
          </a:prstGeom>
        </p:spPr>
      </p:pic>
      <p:pic>
        <p:nvPicPr>
          <p:cNvPr id="40" name="Image 1" descr="preencoded.png">
            <a:extLst>
              <a:ext uri="{FF2B5EF4-FFF2-40B4-BE49-F238E27FC236}">
                <a16:creationId xmlns:a16="http://schemas.microsoft.com/office/drawing/2014/main" id="{78B78C29-1687-B195-9609-E873AD723061}"/>
              </a:ext>
            </a:extLst>
          </p:cNvPr>
          <p:cNvPicPr>
            <a:picLocks noChangeAspect="1"/>
          </p:cNvPicPr>
          <p:nvPr/>
        </p:nvPicPr>
        <p:blipFill>
          <a:blip r:embed="rId3"/>
          <a:stretch>
            <a:fillRect/>
          </a:stretch>
        </p:blipFill>
        <p:spPr>
          <a:xfrm>
            <a:off x="4765470" y="6083943"/>
            <a:ext cx="347142" cy="347142"/>
          </a:xfrm>
          <a:prstGeom prst="rect">
            <a:avLst/>
          </a:prstGeom>
        </p:spPr>
      </p:pic>
      <p:pic>
        <p:nvPicPr>
          <p:cNvPr id="41" name="Image 2" descr="preencoded.png">
            <a:extLst>
              <a:ext uri="{FF2B5EF4-FFF2-40B4-BE49-F238E27FC236}">
                <a16:creationId xmlns:a16="http://schemas.microsoft.com/office/drawing/2014/main" id="{6DFCE620-E521-AF14-AE4B-16A3E7F463D6}"/>
              </a:ext>
            </a:extLst>
          </p:cNvPr>
          <p:cNvPicPr>
            <a:picLocks noChangeAspect="1"/>
          </p:cNvPicPr>
          <p:nvPr/>
        </p:nvPicPr>
        <p:blipFill>
          <a:blip r:embed="rId4"/>
          <a:stretch>
            <a:fillRect/>
          </a:stretch>
        </p:blipFill>
        <p:spPr>
          <a:xfrm>
            <a:off x="5521002" y="6021288"/>
            <a:ext cx="347142" cy="347142"/>
          </a:xfrm>
          <a:prstGeom prst="rect">
            <a:avLst/>
          </a:prstGeom>
        </p:spPr>
      </p:pic>
      <p:pic>
        <p:nvPicPr>
          <p:cNvPr id="18" name="Image 17">
            <a:extLst>
              <a:ext uri="{FF2B5EF4-FFF2-40B4-BE49-F238E27FC236}">
                <a16:creationId xmlns:a16="http://schemas.microsoft.com/office/drawing/2014/main" id="{4C282B00-3B81-D4DB-6E83-39751A9298D4}"/>
              </a:ext>
            </a:extLst>
          </p:cNvPr>
          <p:cNvPicPr>
            <a:picLocks noChangeAspect="1"/>
          </p:cNvPicPr>
          <p:nvPr/>
        </p:nvPicPr>
        <p:blipFill>
          <a:blip r:embed="rId5"/>
          <a:stretch>
            <a:fillRect/>
          </a:stretch>
        </p:blipFill>
        <p:spPr>
          <a:xfrm>
            <a:off x="9540552" y="652650"/>
            <a:ext cx="9144000" cy="5924282"/>
          </a:xfrm>
          <a:prstGeom prst="rect">
            <a:avLst/>
          </a:prstGeom>
        </p:spPr>
      </p:pic>
    </p:spTree>
    <p:extLst>
      <p:ext uri="{BB962C8B-B14F-4D97-AF65-F5344CB8AC3E}">
        <p14:creationId xmlns:p14="http://schemas.microsoft.com/office/powerpoint/2010/main" val="1541382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p:nvPr/>
        </p:nvPicPr>
        <p:blipFill>
          <a:blip r:embed="rId2"/>
          <a:srcRect/>
          <a:stretch>
            <a:fillRect/>
          </a:stretch>
        </p:blipFill>
        <p:spPr bwMode="auto">
          <a:xfrm>
            <a:off x="1785918" y="642918"/>
            <a:ext cx="5705475" cy="3099270"/>
          </a:xfrm>
          <a:prstGeom prst="rect">
            <a:avLst/>
          </a:prstGeom>
          <a:noFill/>
          <a:ln w="9525">
            <a:noFill/>
            <a:miter lim="800000"/>
            <a:headEnd/>
            <a:tailEnd/>
          </a:ln>
        </p:spPr>
      </p:pic>
      <p:sp>
        <p:nvSpPr>
          <p:cNvPr id="1025" name="Rectangle 1"/>
          <p:cNvSpPr>
            <a:spLocks noChangeArrowheads="1"/>
          </p:cNvSpPr>
          <p:nvPr/>
        </p:nvSpPr>
        <p:spPr bwMode="auto">
          <a:xfrm>
            <a:off x="285752" y="4506077"/>
            <a:ext cx="8501090"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1400" u="none" strike="noStrike" cap="none" normalizeH="0" baseline="0" dirty="0">
                <a:ln>
                  <a:noFill/>
                </a:ln>
                <a:solidFill>
                  <a:schemeClr val="tx1"/>
                </a:solidFill>
                <a:effectLst/>
                <a:latin typeface="Comic Sans MS" panose="030F0902030302020204" pitchFamily="66" charset="0"/>
                <a:ea typeface="Calibri" pitchFamily="34" charset="0"/>
                <a:cs typeface="Times New Roman" pitchFamily="18" charset="0"/>
              </a:rPr>
              <a:t>Il est aussi possible de construire des analogues de l’analemme pour différents temps dans la journée. </a:t>
            </a:r>
            <a:r>
              <a:rPr lang="fr-FR" sz="1400" u="none" strike="noStrike" dirty="0">
                <a:effectLst/>
                <a:latin typeface="Comic Sans MS" panose="030F0902030302020204" pitchFamily="66" charset="0"/>
                <a:cs typeface="Arial" panose="020B0604020202020204" pitchFamily="34" charset="0"/>
              </a:rPr>
              <a:t>Son orientation dépend de l’heure locale à laquelle on la réalise, le matin elle est penchée vers la gauche, vers midi elle est complètement droite et elle penche vers la droite l’après-midi</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sz="1400" u="none" strike="noStrike" cap="none" normalizeH="0" baseline="0" dirty="0">
              <a:ln>
                <a:noFill/>
              </a:ln>
              <a:solidFill>
                <a:schemeClr val="tx1"/>
              </a:solidFill>
              <a:effectLst/>
              <a:latin typeface="Comic Sans MS" panose="030F0902030302020204"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sz="1400" u="none" strike="noStrike" cap="none" normalizeH="0" baseline="0" dirty="0">
                <a:ln>
                  <a:noFill/>
                </a:ln>
                <a:solidFill>
                  <a:schemeClr val="tx1"/>
                </a:solidFill>
                <a:effectLst/>
                <a:latin typeface="Comic Sans MS" panose="030F0902030302020204" pitchFamily="66" charset="0"/>
                <a:ea typeface="Calibri" pitchFamily="34" charset="0"/>
                <a:cs typeface="Times New Roman" pitchFamily="18" charset="0"/>
              </a:rPr>
              <a:t>Les variations à très long terme – induites par la précession et autres mouvements connus de très longue période affectant la rotation de la Terre -  sont susceptibles de faire changer la forme de l’analemme. </a:t>
            </a:r>
            <a:endParaRPr kumimoji="0" lang="fr-FR" sz="1400" u="none" strike="noStrike" cap="none" normalizeH="0" baseline="0" dirty="0">
              <a:ln>
                <a:noFill/>
              </a:ln>
              <a:solidFill>
                <a:schemeClr val="tx1"/>
              </a:solidFill>
              <a:effectLst/>
              <a:latin typeface="Comic Sans MS" panose="030F0902030302020204" pitchFamily="66"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B6CBB4F2-1FD0-74C7-913F-D6ACE1407120}"/>
              </a:ext>
            </a:extLst>
          </p:cNvPr>
          <p:cNvPicPr>
            <a:picLocks noChangeAspect="1"/>
          </p:cNvPicPr>
          <p:nvPr/>
        </p:nvPicPr>
        <p:blipFill>
          <a:blip r:embed="rId3"/>
          <a:stretch>
            <a:fillRect/>
          </a:stretch>
        </p:blipFill>
        <p:spPr>
          <a:xfrm>
            <a:off x="0" y="3873"/>
            <a:ext cx="9144000" cy="6858000"/>
          </a:xfrm>
          <a:prstGeom prst="rect">
            <a:avLst/>
          </a:prstGeom>
        </p:spPr>
      </p:pic>
      <p:sp>
        <p:nvSpPr>
          <p:cNvPr id="4" name="ZoneTexte 3">
            <a:extLst>
              <a:ext uri="{FF2B5EF4-FFF2-40B4-BE49-F238E27FC236}">
                <a16:creationId xmlns:a16="http://schemas.microsoft.com/office/drawing/2014/main" id="{39E680F6-110E-CDB1-BD8E-133ACDD8A647}"/>
              </a:ext>
            </a:extLst>
          </p:cNvPr>
          <p:cNvSpPr txBox="1"/>
          <p:nvPr/>
        </p:nvSpPr>
        <p:spPr>
          <a:xfrm>
            <a:off x="179512" y="188640"/>
            <a:ext cx="3960440" cy="2554545"/>
          </a:xfrm>
          <a:prstGeom prst="rect">
            <a:avLst/>
          </a:prstGeom>
          <a:noFill/>
        </p:spPr>
        <p:txBody>
          <a:bodyPr wrap="square">
            <a:spAutoFit/>
          </a:bodyPr>
          <a:lstStyle/>
          <a:p>
            <a:pPr algn="just"/>
            <a:r>
              <a:rPr lang="fr-FR" sz="1000" dirty="0">
                <a:latin typeface="+mj-lt"/>
                <a:cs typeface="Arial" panose="020B0604020202020204" pitchFamily="34" charset="0"/>
              </a:rPr>
              <a:t>Le Soleil revient-il tous les jours au même endroit dans le ciel ? Non. </a:t>
            </a:r>
          </a:p>
          <a:p>
            <a:pPr algn="just"/>
            <a:endParaRPr lang="fr-FR" sz="1000" dirty="0">
              <a:latin typeface="+mj-lt"/>
              <a:cs typeface="Arial" panose="020B0604020202020204" pitchFamily="34" charset="0"/>
            </a:endParaRPr>
          </a:p>
          <a:p>
            <a:pPr algn="just"/>
            <a:r>
              <a:rPr lang="fr-FR" sz="1000" dirty="0">
                <a:latin typeface="+mj-lt"/>
                <a:cs typeface="Arial" panose="020B0604020202020204" pitchFamily="34" charset="0"/>
              </a:rPr>
              <a:t>Une réponse meilleure et plus visuelle à cette question est un analemme, une image composite prise du même endroit au même moment au cours d'une année. L'analemme hebdomadaire présenté a été pris malgré des températures froides et des vents violents près de la station Concordia en Antarctique. </a:t>
            </a:r>
          </a:p>
          <a:p>
            <a:pPr algn="just"/>
            <a:endParaRPr lang="fr-FR" sz="1000" dirty="0">
              <a:latin typeface="+mj-lt"/>
              <a:cs typeface="Arial" panose="020B0604020202020204" pitchFamily="34" charset="0"/>
            </a:endParaRPr>
          </a:p>
          <a:p>
            <a:pPr algn="just"/>
            <a:r>
              <a:rPr lang="fr-FR" sz="1000" dirty="0">
                <a:latin typeface="+mj-lt"/>
                <a:cs typeface="Arial" panose="020B0604020202020204" pitchFamily="34" charset="0"/>
              </a:rPr>
              <a:t>La position du Soleil à 16 heures a été capturée sur plusieurs jours dans l'image composite numérique, considérée comme le premier analemme construit à partir de l'Antarctique. La raison pour laquelle l'image ne montre le Soleil que de septembre à mars est que le Soleil était sous l'horizon pendant une grande partie du reste de l'année. En fait, à l’équinoxe, le Soleil se lève au pôle Sud après une absence de six mois et ne se couchera pas avant l’équinoxe suivant en mars. Inversement, le Soleil se couche au pôle Nord après six mois de lumière du jour continue.</a:t>
            </a:r>
          </a:p>
        </p:txBody>
      </p:sp>
    </p:spTree>
    <p:extLst>
      <p:ext uri="{BB962C8B-B14F-4D97-AF65-F5344CB8AC3E}">
        <p14:creationId xmlns:p14="http://schemas.microsoft.com/office/powerpoint/2010/main" val="38093584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36512" y="1"/>
            <a:ext cx="5760640" cy="4800533"/>
          </a:xfrm>
          <a:prstGeom prst="rect">
            <a:avLst/>
          </a:prstGeom>
          <a:noFill/>
          <a:ln w="9525">
            <a:noFill/>
            <a:miter lim="800000"/>
            <a:headEnd/>
            <a:tailEnd/>
          </a:ln>
          <a:effectLst/>
        </p:spPr>
      </p:pic>
      <p:sp>
        <p:nvSpPr>
          <p:cNvPr id="3" name="Rectangle 2"/>
          <p:cNvSpPr/>
          <p:nvPr/>
        </p:nvSpPr>
        <p:spPr>
          <a:xfrm>
            <a:off x="-13077" y="4869160"/>
            <a:ext cx="9193589" cy="400110"/>
          </a:xfrm>
          <a:prstGeom prst="rect">
            <a:avLst/>
          </a:prstGeom>
        </p:spPr>
        <p:txBody>
          <a:bodyPr wrap="square">
            <a:spAutoFit/>
          </a:bodyPr>
          <a:lstStyle/>
          <a:p>
            <a:pPr algn="ctr"/>
            <a:r>
              <a:rPr lang="fr-FR" sz="1000" dirty="0">
                <a:solidFill>
                  <a:srgbClr val="FFFF00"/>
                </a:solidFill>
                <a:latin typeface="Times New Roman" pitchFamily="18" charset="0"/>
                <a:cs typeface="Times New Roman" pitchFamily="18" charset="0"/>
              </a:rPr>
              <a:t>Analemme sur Mars, observé par la sonde Mars </a:t>
            </a:r>
            <a:r>
              <a:rPr lang="fr-FR" sz="1000" dirty="0" err="1">
                <a:solidFill>
                  <a:srgbClr val="FFFF00"/>
                </a:solidFill>
                <a:latin typeface="Times New Roman" pitchFamily="18" charset="0"/>
                <a:cs typeface="Times New Roman" pitchFamily="18" charset="0"/>
              </a:rPr>
              <a:t>Pathfinder</a:t>
            </a:r>
            <a:r>
              <a:rPr lang="fr-FR" sz="1000" dirty="0">
                <a:solidFill>
                  <a:srgbClr val="FFFF00"/>
                </a:solidFill>
                <a:latin typeface="Times New Roman" pitchFamily="18" charset="0"/>
                <a:cs typeface="Times New Roman" pitchFamily="18" charset="0"/>
              </a:rPr>
              <a:t>. </a:t>
            </a:r>
          </a:p>
          <a:p>
            <a:pPr algn="ctr"/>
            <a:r>
              <a:rPr lang="fr-FR" sz="1000" dirty="0">
                <a:solidFill>
                  <a:srgbClr val="FFFF00"/>
                </a:solidFill>
                <a:latin typeface="Times New Roman" pitchFamily="18" charset="0"/>
                <a:cs typeface="Times New Roman" pitchFamily="18" charset="0"/>
              </a:rPr>
              <a:t>Sources : image de V. </a:t>
            </a:r>
            <a:r>
              <a:rPr lang="fr-FR" sz="1000" dirty="0" err="1">
                <a:solidFill>
                  <a:srgbClr val="FFFF00"/>
                </a:solidFill>
                <a:latin typeface="Times New Roman" pitchFamily="18" charset="0"/>
                <a:cs typeface="Times New Roman" pitchFamily="18" charset="0"/>
              </a:rPr>
              <a:t>Rumyantsev</a:t>
            </a:r>
            <a:r>
              <a:rPr lang="fr-FR" sz="1000" dirty="0">
                <a:solidFill>
                  <a:srgbClr val="FFFF00"/>
                </a:solidFill>
                <a:latin typeface="Times New Roman" pitchFamily="18" charset="0"/>
                <a:cs typeface="Times New Roman" pitchFamily="18" charset="0"/>
              </a:rPr>
              <a:t>, </a:t>
            </a:r>
            <a:r>
              <a:rPr lang="fr-FR" sz="1000" dirty="0" err="1">
                <a:solidFill>
                  <a:srgbClr val="FFFF00"/>
                </a:solidFill>
                <a:latin typeface="Times New Roman" pitchFamily="18" charset="0"/>
                <a:cs typeface="Times New Roman" pitchFamily="18" charset="0"/>
              </a:rPr>
              <a:t>Crimean</a:t>
            </a:r>
            <a:r>
              <a:rPr lang="fr-FR" sz="1000" dirty="0">
                <a:solidFill>
                  <a:srgbClr val="FFFF00"/>
                </a:solidFill>
                <a:latin typeface="Times New Roman" pitchFamily="18" charset="0"/>
                <a:cs typeface="Times New Roman" pitchFamily="18" charset="0"/>
              </a:rPr>
              <a:t> </a:t>
            </a:r>
            <a:r>
              <a:rPr lang="fr-FR" sz="1000" dirty="0" err="1">
                <a:solidFill>
                  <a:srgbClr val="FFFF00"/>
                </a:solidFill>
                <a:latin typeface="Times New Roman" pitchFamily="18" charset="0"/>
                <a:cs typeface="Times New Roman" pitchFamily="18" charset="0"/>
              </a:rPr>
              <a:t>Astronomical</a:t>
            </a:r>
            <a:r>
              <a:rPr lang="fr-FR" sz="1000" dirty="0">
                <a:solidFill>
                  <a:srgbClr val="FFFF00"/>
                </a:solidFill>
                <a:latin typeface="Times New Roman" pitchFamily="18" charset="0"/>
                <a:cs typeface="Times New Roman" pitchFamily="18" charset="0"/>
              </a:rPr>
              <a:t> </a:t>
            </a:r>
            <a:r>
              <a:rPr lang="fr-FR" sz="1000" dirty="0" err="1">
                <a:solidFill>
                  <a:srgbClr val="FFFF00"/>
                </a:solidFill>
                <a:latin typeface="Times New Roman" pitchFamily="18" charset="0"/>
                <a:cs typeface="Times New Roman" pitchFamily="18" charset="0"/>
              </a:rPr>
              <a:t>Observatory</a:t>
            </a:r>
            <a:r>
              <a:rPr lang="fr-FR" sz="1000" dirty="0">
                <a:solidFill>
                  <a:srgbClr val="FFFF00"/>
                </a:solidFill>
                <a:latin typeface="Times New Roman" pitchFamily="18" charset="0"/>
                <a:cs typeface="Times New Roman" pitchFamily="18" charset="0"/>
              </a:rPr>
              <a:t>. Mars : 30 décembre 2006.</a:t>
            </a:r>
          </a:p>
        </p:txBody>
      </p:sp>
      <p:sp>
        <p:nvSpPr>
          <p:cNvPr id="5" name="ZoneTexte 4">
            <a:extLst>
              <a:ext uri="{FF2B5EF4-FFF2-40B4-BE49-F238E27FC236}">
                <a16:creationId xmlns:a16="http://schemas.microsoft.com/office/drawing/2014/main" id="{75C6C335-CAFA-E573-D443-698B8641B3F1}"/>
              </a:ext>
            </a:extLst>
          </p:cNvPr>
          <p:cNvSpPr txBox="1"/>
          <p:nvPr/>
        </p:nvSpPr>
        <p:spPr>
          <a:xfrm>
            <a:off x="107505" y="5301208"/>
            <a:ext cx="8856984" cy="861774"/>
          </a:xfrm>
          <a:prstGeom prst="rect">
            <a:avLst/>
          </a:prstGeom>
          <a:noFill/>
        </p:spPr>
        <p:txBody>
          <a:bodyPr wrap="square">
            <a:spAutoFit/>
          </a:bodyPr>
          <a:lstStyle/>
          <a:p>
            <a:pPr algn="just"/>
            <a:r>
              <a:rPr lang="fr-FR" sz="1000" b="0" i="0" u="none" strike="noStrike" dirty="0">
                <a:effectLst/>
                <a:latin typeface="open sans" panose="020B0606030504020204" pitchFamily="34" charset="0"/>
              </a:rPr>
              <a:t>Sur Mars il faut prendre une photo tous les jours pendant presque deux ans pour obtenir cet analemme du soleil en forme de poire ou de goutte d’eau :</a:t>
            </a:r>
            <a:r>
              <a:rPr lang="fr-FR" sz="1000" b="0" i="0" u="none" strike="noStrike" dirty="0">
                <a:effectLst/>
                <a:latin typeface="Arial" panose="020B0604020202020204" pitchFamily="34" charset="0"/>
              </a:rPr>
              <a:t>Mars possède une </a:t>
            </a:r>
            <a:r>
              <a:rPr lang="fr-FR" sz="1000" b="0" i="0" dirty="0">
                <a:effectLst/>
                <a:latin typeface="Arial" panose="020B0604020202020204" pitchFamily="34" charset="0"/>
                <a:hlinkClick r:id="rId4" tooltip="Inclinaison de l'axe">
                  <a:extLst>
                    <a:ext uri="{A12FA001-AC4F-418D-AE19-62706E023703}">
                      <ahyp:hlinkClr xmlns:ahyp="http://schemas.microsoft.com/office/drawing/2018/hyperlinkcolor" val="tx"/>
                    </a:ext>
                  </a:extLst>
                </a:hlinkClick>
              </a:rPr>
              <a:t>inclinaison</a:t>
            </a:r>
            <a:r>
              <a:rPr lang="fr-FR" sz="1000" b="0" i="0" u="none" strike="noStrike" dirty="0">
                <a:effectLst/>
                <a:latin typeface="Arial" panose="020B0604020202020204" pitchFamily="34" charset="0"/>
              </a:rPr>
              <a:t> de son axe et une </a:t>
            </a:r>
            <a:r>
              <a:rPr lang="fr-FR" sz="1000" b="0" i="0" dirty="0">
                <a:effectLst/>
                <a:latin typeface="Arial" panose="020B0604020202020204" pitchFamily="34" charset="0"/>
                <a:hlinkClick r:id="rId5" tooltip="Période de rotation">
                  <a:extLst>
                    <a:ext uri="{A12FA001-AC4F-418D-AE19-62706E023703}">
                      <ahyp:hlinkClr xmlns:ahyp="http://schemas.microsoft.com/office/drawing/2018/hyperlinkcolor" val="tx"/>
                    </a:ext>
                  </a:extLst>
                </a:hlinkClick>
              </a:rPr>
              <a:t>période de rotation</a:t>
            </a:r>
            <a:r>
              <a:rPr lang="fr-FR" sz="1000" b="0" i="0" u="none" strike="noStrike" dirty="0">
                <a:effectLst/>
                <a:latin typeface="Arial" panose="020B0604020202020204" pitchFamily="34" charset="0"/>
              </a:rPr>
              <a:t> similaires à celles de la Terre et connait donc quatre saisons et une durée du jour similaire. Son année en revanche est presque deux fois plus longue que celle de la Terre et son </a:t>
            </a:r>
            <a:r>
              <a:rPr lang="fr-FR" sz="1000" b="0" i="0" dirty="0">
                <a:effectLst/>
                <a:latin typeface="Arial" panose="020B0604020202020204" pitchFamily="34" charset="0"/>
                <a:hlinkClick r:id="rId6" tooltip="Excentricité orbitale">
                  <a:extLst>
                    <a:ext uri="{A12FA001-AC4F-418D-AE19-62706E023703}">
                      <ahyp:hlinkClr xmlns:ahyp="http://schemas.microsoft.com/office/drawing/2018/hyperlinkcolor" val="tx"/>
                    </a:ext>
                  </a:extLst>
                </a:hlinkClick>
              </a:rPr>
              <a:t>excentricité</a:t>
            </a:r>
            <a:r>
              <a:rPr lang="fr-FR" sz="1000" b="0" i="0" u="none" strike="noStrike" dirty="0">
                <a:effectLst/>
                <a:latin typeface="Arial" panose="020B0604020202020204" pitchFamily="34" charset="0"/>
              </a:rPr>
              <a:t> est considérablement plus grande : la durée des différentes saisons martiennes est donc complètement différente et le </a:t>
            </a:r>
            <a:r>
              <a:rPr lang="fr-FR" sz="1000" b="0" i="0" dirty="0">
                <a:effectLst/>
                <a:latin typeface="Arial" panose="020B0604020202020204" pitchFamily="34" charset="0"/>
                <a:hlinkClick r:id="rId7" tooltip="Temps solaire">
                  <a:extLst>
                    <a:ext uri="{A12FA001-AC4F-418D-AE19-62706E023703}">
                      <ahyp:hlinkClr xmlns:ahyp="http://schemas.microsoft.com/office/drawing/2018/hyperlinkcolor" val="tx"/>
                    </a:ext>
                  </a:extLst>
                </a:hlinkClick>
              </a:rPr>
              <a:t>temps solaire</a:t>
            </a:r>
            <a:r>
              <a:rPr lang="fr-FR" sz="1000" b="0" i="0" u="none" strike="noStrike" dirty="0">
                <a:effectLst/>
                <a:latin typeface="Arial" panose="020B0604020202020204" pitchFamily="34" charset="0"/>
              </a:rPr>
              <a:t> apparent est plus susceptible de diverger du temps solaire moyen que sur Terre.</a:t>
            </a:r>
            <a:endParaRPr lang="fr-FR" sz="1000" dirty="0"/>
          </a:p>
        </p:txBody>
      </p:sp>
      <p:pic>
        <p:nvPicPr>
          <p:cNvPr id="6" name="Image 5">
            <a:extLst>
              <a:ext uri="{FF2B5EF4-FFF2-40B4-BE49-F238E27FC236}">
                <a16:creationId xmlns:a16="http://schemas.microsoft.com/office/drawing/2014/main" id="{60AE5C40-2B8A-84C5-FBFA-B72A5A640647}"/>
              </a:ext>
            </a:extLst>
          </p:cNvPr>
          <p:cNvPicPr>
            <a:picLocks noChangeAspect="1"/>
          </p:cNvPicPr>
          <p:nvPr/>
        </p:nvPicPr>
        <p:blipFill>
          <a:blip r:embed="rId8"/>
          <a:stretch>
            <a:fillRect/>
          </a:stretch>
        </p:blipFill>
        <p:spPr>
          <a:xfrm>
            <a:off x="5690050" y="-1"/>
            <a:ext cx="3453950" cy="4797153"/>
          </a:xfrm>
          <a:prstGeom prst="rect">
            <a:avLst/>
          </a:prstGeom>
        </p:spPr>
      </p:pic>
      <p:sp>
        <p:nvSpPr>
          <p:cNvPr id="9" name="ZoneTexte 8">
            <a:extLst>
              <a:ext uri="{FF2B5EF4-FFF2-40B4-BE49-F238E27FC236}">
                <a16:creationId xmlns:a16="http://schemas.microsoft.com/office/drawing/2014/main" id="{56C0D527-078D-47F3-5C08-3994EEB6AED2}"/>
              </a:ext>
            </a:extLst>
          </p:cNvPr>
          <p:cNvSpPr txBox="1"/>
          <p:nvPr/>
        </p:nvSpPr>
        <p:spPr>
          <a:xfrm>
            <a:off x="107503" y="6115362"/>
            <a:ext cx="8856984" cy="553998"/>
          </a:xfrm>
          <a:prstGeom prst="rect">
            <a:avLst/>
          </a:prstGeom>
          <a:noFill/>
        </p:spPr>
        <p:txBody>
          <a:bodyPr wrap="square">
            <a:spAutoFit/>
          </a:bodyPr>
          <a:lstStyle/>
          <a:p>
            <a:pPr algn="just"/>
            <a:r>
              <a:rPr lang="fr-FR" sz="1000" b="0" i="0" u="none" strike="noStrike" dirty="0">
                <a:effectLst/>
                <a:latin typeface="open sans" panose="020B0606030504020204" pitchFamily="34" charset="0"/>
              </a:rPr>
              <a:t>Depuis Neptune, Uranus et Saturne, les analemmes sont aussi des figures de 8 comme sur la Terre, une des boucles de celle de Saturne étant tellement petite qu’elle ressemble plus à une goutte d’eau.</a:t>
            </a:r>
            <a:endParaRPr lang="fr-FR" sz="1000" b="0" i="0" u="none" strike="noStrike" dirty="0">
              <a:effectLst/>
              <a:latin typeface="Comic Sans MS" panose="030F0902030302020204" pitchFamily="66" charset="0"/>
            </a:endParaRPr>
          </a:p>
          <a:p>
            <a:pPr algn="just"/>
            <a:r>
              <a:rPr lang="fr-FR" sz="1000" b="0" i="0" u="none" strike="noStrike" dirty="0">
                <a:effectLst/>
                <a:latin typeface="open sans" panose="020B0606030504020204" pitchFamily="34" charset="0"/>
              </a:rPr>
              <a:t>Sur Jupiter on obtient une ellipse toute simple, de même que sur Vénus.</a:t>
            </a:r>
            <a:endParaRPr lang="fr-FR" sz="1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ZoneTexte 2">
                <a:extLst>
                  <a:ext uri="{FF2B5EF4-FFF2-40B4-BE49-F238E27FC236}">
                    <a16:creationId xmlns:a16="http://schemas.microsoft.com/office/drawing/2014/main" id="{2ACE526B-EA2F-74D9-9322-2AB41DFB9635}"/>
                  </a:ext>
                </a:extLst>
              </p:cNvPr>
              <p:cNvSpPr txBox="1"/>
              <p:nvPr/>
            </p:nvSpPr>
            <p:spPr>
              <a:xfrm>
                <a:off x="395536" y="788501"/>
                <a:ext cx="8496944" cy="5280997"/>
              </a:xfrm>
              <a:prstGeom prst="rect">
                <a:avLst/>
              </a:prstGeom>
              <a:noFill/>
            </p:spPr>
            <p:txBody>
              <a:bodyPr wrap="square">
                <a:spAutoFit/>
              </a:bodyPr>
              <a:lstStyle/>
              <a:p>
                <a:pPr algn="just"/>
                <a:r>
                  <a:rPr lang="fr-FR" sz="1600" dirty="0"/>
                  <a:t>Equation</a:t>
                </a:r>
                <a:r>
                  <a:rPr lang="fr-FR" sz="1600" kern="1200" dirty="0">
                    <a:solidFill>
                      <a:schemeClr val="tx1"/>
                    </a:solidFill>
                    <a:latin typeface="+mn-lt"/>
                    <a:ea typeface="+mn-ea"/>
                    <a:cs typeface="+mn-cs"/>
                  </a:rPr>
                  <a:t> de Kepler reliant l’anomalie excentrique E et l’anomalie moyenne M :</a:t>
                </a:r>
                <a:r>
                  <a:rPr lang="fr-FR" sz="1600" kern="1200" baseline="0" dirty="0">
                    <a:solidFill>
                      <a:schemeClr val="tx1"/>
                    </a:solidFill>
                    <a:latin typeface="+mn-lt"/>
                    <a:ea typeface="+mn-ea"/>
                    <a:cs typeface="+mn-cs"/>
                  </a:rPr>
                  <a:t>    </a:t>
                </a:r>
              </a:p>
              <a:p>
                <a:pPr algn="ctr"/>
                <a:r>
                  <a:rPr lang="fr-FR" sz="1600" kern="1200" dirty="0">
                    <a:solidFill>
                      <a:schemeClr val="tx1"/>
                    </a:solidFill>
                    <a:latin typeface="+mn-lt"/>
                    <a:ea typeface="+mn-ea"/>
                    <a:cs typeface="+mn-cs"/>
                  </a:rPr>
                  <a:t>E = M + e sin E      </a:t>
                </a:r>
              </a:p>
              <a:p>
                <a:pPr algn="just"/>
                <a:r>
                  <a:rPr lang="fr-FR" sz="1600" kern="1200" dirty="0">
                    <a:solidFill>
                      <a:schemeClr val="tx1"/>
                    </a:solidFill>
                    <a:latin typeface="+mn-lt"/>
                    <a:ea typeface="+mn-ea"/>
                    <a:cs typeface="+mn-cs"/>
                  </a:rPr>
                  <a:t>où e est l’excentricité de l’orbite. </a:t>
                </a:r>
              </a:p>
              <a:p>
                <a:pPr algn="just"/>
                <a:endParaRPr lang="fr-FR" sz="1600" kern="1200" dirty="0">
                  <a:solidFill>
                    <a:schemeClr val="tx1"/>
                  </a:solidFill>
                  <a:latin typeface="+mn-lt"/>
                  <a:ea typeface="+mn-ea"/>
                  <a:cs typeface="+mn-cs"/>
                </a:endParaRPr>
              </a:p>
              <a:p>
                <a:pPr algn="just"/>
                <a:r>
                  <a:rPr lang="fr-FR" sz="1600" kern="1200" dirty="0">
                    <a:solidFill>
                      <a:schemeClr val="tx1"/>
                    </a:solidFill>
                    <a:latin typeface="+mn-lt"/>
                    <a:ea typeface="+mn-ea"/>
                    <a:cs typeface="+mn-cs"/>
                  </a:rPr>
                  <a:t>Le théorème d’inversion de Lagrange permet d’exprimer E sous forme d’une série dans laquelle n’interviennent que e et M:</a:t>
                </a:r>
              </a:p>
              <a:p>
                <a:pPr algn="ctr"/>
                <a:r>
                  <a:rPr lang="fr-FR" sz="1600" i="0" kern="1200" dirty="0">
                    <a:solidFill>
                      <a:schemeClr val="tx1"/>
                    </a:solidFill>
                    <a:effectLst/>
                    <a:latin typeface="+mn-lt"/>
                    <a:ea typeface="+mn-ea"/>
                    <a:cs typeface="+mn-cs"/>
                  </a:rPr>
                  <a:t>E </a:t>
                </a:r>
                <a14:m>
                  <m:oMath xmlns:m="http://schemas.openxmlformats.org/officeDocument/2006/math">
                    <m:r>
                      <a:rPr lang="fr-FR" sz="1600" kern="1200">
                        <a:solidFill>
                          <a:schemeClr val="tx1"/>
                        </a:solidFill>
                        <a:effectLst/>
                        <a:latin typeface="Cambria Math" panose="02040503050406030204" pitchFamily="18" charset="0"/>
                        <a:ea typeface="+mn-ea"/>
                        <a:cs typeface="+mn-cs"/>
                      </a:rPr>
                      <m:t>≈</m:t>
                    </m:r>
                    <m:r>
                      <a:rPr lang="fr-FR" sz="1600" i="1" kern="1200">
                        <a:solidFill>
                          <a:schemeClr val="tx1"/>
                        </a:solidFill>
                        <a:effectLst/>
                        <a:latin typeface="Cambria Math" panose="02040503050406030204" pitchFamily="18" charset="0"/>
                        <a:ea typeface="+mn-ea"/>
                        <a:cs typeface="+mn-cs"/>
                      </a:rPr>
                      <m:t>𝑀</m:t>
                    </m:r>
                    <m:r>
                      <a:rPr lang="fr-FR" sz="1600" kern="1200">
                        <a:solidFill>
                          <a:schemeClr val="tx1"/>
                        </a:solidFill>
                        <a:effectLst/>
                        <a:latin typeface="Cambria Math" panose="02040503050406030204" pitchFamily="18" charset="0"/>
                        <a:ea typeface="+mn-ea"/>
                        <a:cs typeface="+mn-cs"/>
                      </a:rPr>
                      <m:t>+</m:t>
                    </m:r>
                    <m:d>
                      <m:dPr>
                        <m:ctrlPr>
                          <a:rPr lang="fr-MA" sz="1600" i="1" kern="1200">
                            <a:solidFill>
                              <a:schemeClr val="tx1"/>
                            </a:solidFill>
                            <a:effectLst/>
                            <a:latin typeface="Cambria Math" panose="02040503050406030204" pitchFamily="18" charset="0"/>
                            <a:ea typeface="+mn-ea"/>
                            <a:cs typeface="+mn-cs"/>
                          </a:rPr>
                        </m:ctrlPr>
                      </m:dPr>
                      <m:e>
                        <m:r>
                          <a:rPr lang="fr-FR" sz="1600" i="1" kern="1200">
                            <a:solidFill>
                              <a:schemeClr val="tx1"/>
                            </a:solidFill>
                            <a:effectLst/>
                            <a:latin typeface="Cambria Math" panose="02040503050406030204" pitchFamily="18" charset="0"/>
                            <a:ea typeface="+mn-ea"/>
                            <a:cs typeface="+mn-cs"/>
                          </a:rPr>
                          <m:t>𝑒</m:t>
                        </m:r>
                        <m:r>
                          <a:rPr lang="fr-FR" sz="1600" i="1" kern="1200">
                            <a:solidFill>
                              <a:schemeClr val="tx1"/>
                            </a:solidFill>
                            <a:effectLst/>
                            <a:latin typeface="Cambria Math" panose="02040503050406030204" pitchFamily="18" charset="0"/>
                            <a:ea typeface="+mn-ea"/>
                            <a:cs typeface="+mn-cs"/>
                          </a:rPr>
                          <m:t>−</m:t>
                        </m:r>
                        <m:f>
                          <m:fPr>
                            <m:ctrlPr>
                              <a:rPr lang="fr-MA" sz="1600" i="1" kern="1200">
                                <a:solidFill>
                                  <a:schemeClr val="tx1"/>
                                </a:solidFill>
                                <a:effectLst/>
                                <a:latin typeface="Cambria Math" panose="02040503050406030204" pitchFamily="18" charset="0"/>
                                <a:ea typeface="+mn-ea"/>
                                <a:cs typeface="+mn-cs"/>
                              </a:rPr>
                            </m:ctrlPr>
                          </m:fPr>
                          <m:num>
                            <m:sSup>
                              <m:sSupPr>
                                <m:ctrlPr>
                                  <a:rPr lang="fr-MA" sz="1600" i="1" kern="1200">
                                    <a:solidFill>
                                      <a:schemeClr val="tx1"/>
                                    </a:solidFill>
                                    <a:effectLst/>
                                    <a:latin typeface="Cambria Math" panose="02040503050406030204" pitchFamily="18" charset="0"/>
                                    <a:ea typeface="+mn-ea"/>
                                    <a:cs typeface="+mn-cs"/>
                                  </a:rPr>
                                </m:ctrlPr>
                              </m:sSupPr>
                              <m:e>
                                <m:r>
                                  <a:rPr lang="fr-FR" sz="1600" i="1" kern="1200">
                                    <a:solidFill>
                                      <a:schemeClr val="tx1"/>
                                    </a:solidFill>
                                    <a:effectLst/>
                                    <a:latin typeface="Cambria Math" panose="02040503050406030204" pitchFamily="18" charset="0"/>
                                    <a:ea typeface="+mn-ea"/>
                                    <a:cs typeface="+mn-cs"/>
                                  </a:rPr>
                                  <m:t>𝑒</m:t>
                                </m:r>
                              </m:e>
                              <m:sup>
                                <m:r>
                                  <a:rPr lang="fr-FR" sz="1600" kern="1200">
                                    <a:solidFill>
                                      <a:schemeClr val="tx1"/>
                                    </a:solidFill>
                                    <a:effectLst/>
                                    <a:latin typeface="Cambria Math" panose="02040503050406030204" pitchFamily="18" charset="0"/>
                                    <a:ea typeface="+mn-ea"/>
                                    <a:cs typeface="+mn-cs"/>
                                  </a:rPr>
                                  <m:t>3</m:t>
                                </m:r>
                              </m:sup>
                            </m:sSup>
                          </m:num>
                          <m:den>
                            <m:r>
                              <a:rPr lang="fr-FR" sz="1600" kern="1200">
                                <a:solidFill>
                                  <a:schemeClr val="tx1"/>
                                </a:solidFill>
                                <a:effectLst/>
                                <a:latin typeface="Cambria Math" panose="02040503050406030204" pitchFamily="18" charset="0"/>
                                <a:ea typeface="+mn-ea"/>
                                <a:cs typeface="+mn-cs"/>
                              </a:rPr>
                              <m:t>8</m:t>
                            </m:r>
                          </m:den>
                        </m:f>
                      </m:e>
                    </m:d>
                    <m:func>
                      <m:funcPr>
                        <m:ctrlPr>
                          <a:rPr lang="fr-MA" sz="1600" i="1" kern="1200">
                            <a:solidFill>
                              <a:schemeClr val="tx1"/>
                            </a:solidFill>
                            <a:effectLst/>
                            <a:latin typeface="Cambria Math" panose="02040503050406030204" pitchFamily="18" charset="0"/>
                            <a:ea typeface="+mn-ea"/>
                            <a:cs typeface="+mn-cs"/>
                          </a:rPr>
                        </m:ctrlPr>
                      </m:funcPr>
                      <m:fName>
                        <m:r>
                          <m:rPr>
                            <m:sty m:val="p"/>
                          </m:rPr>
                          <a:rPr lang="fr-FR" sz="1600" i="0" kern="1200">
                            <a:solidFill>
                              <a:schemeClr val="tx1"/>
                            </a:solidFill>
                            <a:effectLst/>
                            <a:latin typeface="Cambria Math" panose="02040503050406030204" pitchFamily="18" charset="0"/>
                            <a:ea typeface="+mn-ea"/>
                            <a:cs typeface="+mn-cs"/>
                          </a:rPr>
                          <m:t>sin</m:t>
                        </m:r>
                      </m:fName>
                      <m:e>
                        <m:r>
                          <a:rPr lang="fr-FR" sz="1600" i="1" kern="1200">
                            <a:solidFill>
                              <a:schemeClr val="tx1"/>
                            </a:solidFill>
                            <a:effectLst/>
                            <a:latin typeface="Cambria Math" panose="02040503050406030204" pitchFamily="18" charset="0"/>
                            <a:ea typeface="+mn-ea"/>
                            <a:cs typeface="+mn-cs"/>
                          </a:rPr>
                          <m:t>𝑀</m:t>
                        </m:r>
                        <m:r>
                          <a:rPr lang="fr-FR" sz="1600" kern="1200">
                            <a:solidFill>
                              <a:schemeClr val="tx1"/>
                            </a:solidFill>
                            <a:effectLst/>
                            <a:latin typeface="Cambria Math" panose="02040503050406030204" pitchFamily="18" charset="0"/>
                            <a:ea typeface="+mn-ea"/>
                            <a:cs typeface="+mn-cs"/>
                          </a:rPr>
                          <m:t>+</m:t>
                        </m:r>
                        <m:f>
                          <m:fPr>
                            <m:ctrlPr>
                              <a:rPr lang="fr-MA" sz="1600" i="1" kern="1200">
                                <a:solidFill>
                                  <a:schemeClr val="tx1"/>
                                </a:solidFill>
                                <a:effectLst/>
                                <a:latin typeface="Cambria Math" panose="02040503050406030204" pitchFamily="18" charset="0"/>
                                <a:ea typeface="+mn-ea"/>
                                <a:cs typeface="+mn-cs"/>
                              </a:rPr>
                            </m:ctrlPr>
                          </m:fPr>
                          <m:num>
                            <m:sSup>
                              <m:sSupPr>
                                <m:ctrlPr>
                                  <a:rPr lang="fr-MA" sz="1600" i="1" kern="1200">
                                    <a:solidFill>
                                      <a:schemeClr val="tx1"/>
                                    </a:solidFill>
                                    <a:effectLst/>
                                    <a:latin typeface="Cambria Math" panose="02040503050406030204" pitchFamily="18" charset="0"/>
                                    <a:ea typeface="+mn-ea"/>
                                    <a:cs typeface="+mn-cs"/>
                                  </a:rPr>
                                </m:ctrlPr>
                              </m:sSupPr>
                              <m:e>
                                <m:r>
                                  <a:rPr lang="fr-FR" sz="1600" i="1" kern="1200">
                                    <a:solidFill>
                                      <a:schemeClr val="tx1"/>
                                    </a:solidFill>
                                    <a:effectLst/>
                                    <a:latin typeface="Cambria Math" panose="02040503050406030204" pitchFamily="18" charset="0"/>
                                    <a:ea typeface="+mn-ea"/>
                                    <a:cs typeface="+mn-cs"/>
                                  </a:rPr>
                                  <m:t>𝑒</m:t>
                                </m:r>
                              </m:e>
                              <m:sup>
                                <m:r>
                                  <a:rPr lang="fr-FR" sz="1600" kern="1200">
                                    <a:solidFill>
                                      <a:schemeClr val="tx1"/>
                                    </a:solidFill>
                                    <a:effectLst/>
                                    <a:latin typeface="Cambria Math" panose="02040503050406030204" pitchFamily="18" charset="0"/>
                                    <a:ea typeface="+mn-ea"/>
                                    <a:cs typeface="+mn-cs"/>
                                  </a:rPr>
                                  <m:t>2</m:t>
                                </m:r>
                              </m:sup>
                            </m:sSup>
                          </m:num>
                          <m:den>
                            <m:r>
                              <a:rPr lang="fr-FR" sz="1600" kern="1200">
                                <a:solidFill>
                                  <a:schemeClr val="tx1"/>
                                </a:solidFill>
                                <a:effectLst/>
                                <a:latin typeface="Cambria Math" panose="02040503050406030204" pitchFamily="18" charset="0"/>
                                <a:ea typeface="+mn-ea"/>
                                <a:cs typeface="+mn-cs"/>
                              </a:rPr>
                              <m:t>2</m:t>
                            </m:r>
                          </m:den>
                        </m:f>
                        <m:func>
                          <m:funcPr>
                            <m:ctrlPr>
                              <a:rPr lang="fr-MA" sz="1600" i="1" kern="1200">
                                <a:solidFill>
                                  <a:schemeClr val="tx1"/>
                                </a:solidFill>
                                <a:effectLst/>
                                <a:latin typeface="Cambria Math" panose="02040503050406030204" pitchFamily="18" charset="0"/>
                                <a:ea typeface="+mn-ea"/>
                                <a:cs typeface="+mn-cs"/>
                              </a:rPr>
                            </m:ctrlPr>
                          </m:funcPr>
                          <m:fName>
                            <m:r>
                              <m:rPr>
                                <m:sty m:val="p"/>
                              </m:rPr>
                              <a:rPr lang="fr-FR" sz="1600" i="0" kern="1200">
                                <a:solidFill>
                                  <a:schemeClr val="tx1"/>
                                </a:solidFill>
                                <a:effectLst/>
                                <a:latin typeface="Cambria Math" panose="02040503050406030204" pitchFamily="18" charset="0"/>
                                <a:ea typeface="+mn-ea"/>
                                <a:cs typeface="+mn-cs"/>
                              </a:rPr>
                              <m:t>sin</m:t>
                            </m:r>
                          </m:fName>
                          <m:e>
                            <m:r>
                              <a:rPr lang="fr-FR" sz="1600" kern="1200">
                                <a:solidFill>
                                  <a:schemeClr val="tx1"/>
                                </a:solidFill>
                                <a:effectLst/>
                                <a:latin typeface="Cambria Math" panose="02040503050406030204" pitchFamily="18" charset="0"/>
                                <a:ea typeface="+mn-ea"/>
                                <a:cs typeface="+mn-cs"/>
                              </a:rPr>
                              <m:t>(2</m:t>
                            </m:r>
                            <m:r>
                              <a:rPr lang="fr-FR" sz="1600" i="1" kern="1200">
                                <a:solidFill>
                                  <a:schemeClr val="tx1"/>
                                </a:solidFill>
                                <a:effectLst/>
                                <a:latin typeface="Cambria Math" panose="02040503050406030204" pitchFamily="18" charset="0"/>
                                <a:ea typeface="+mn-ea"/>
                                <a:cs typeface="+mn-cs"/>
                              </a:rPr>
                              <m:t>𝑀</m:t>
                            </m:r>
                            <m:r>
                              <a:rPr lang="fr-FR" sz="1600" kern="1200">
                                <a:solidFill>
                                  <a:schemeClr val="tx1"/>
                                </a:solidFill>
                                <a:effectLst/>
                                <a:latin typeface="Cambria Math" panose="02040503050406030204" pitchFamily="18" charset="0"/>
                                <a:ea typeface="+mn-ea"/>
                                <a:cs typeface="+mn-cs"/>
                              </a:rPr>
                              <m:t>)</m:t>
                            </m:r>
                          </m:e>
                        </m:func>
                        <m:r>
                          <a:rPr lang="fr-FR" sz="1600" kern="1200">
                            <a:solidFill>
                              <a:schemeClr val="tx1"/>
                            </a:solidFill>
                            <a:effectLst/>
                            <a:latin typeface="Cambria Math" panose="02040503050406030204" pitchFamily="18" charset="0"/>
                            <a:ea typeface="+mn-ea"/>
                            <a:cs typeface="+mn-cs"/>
                          </a:rPr>
                          <m:t>+</m:t>
                        </m:r>
                        <m:f>
                          <m:fPr>
                            <m:ctrlPr>
                              <a:rPr lang="fr-MA" sz="1600" i="1" kern="1200">
                                <a:solidFill>
                                  <a:schemeClr val="tx1"/>
                                </a:solidFill>
                                <a:effectLst/>
                                <a:latin typeface="Cambria Math" panose="02040503050406030204" pitchFamily="18" charset="0"/>
                                <a:ea typeface="+mn-ea"/>
                                <a:cs typeface="+mn-cs"/>
                              </a:rPr>
                            </m:ctrlPr>
                          </m:fPr>
                          <m:num>
                            <m:r>
                              <a:rPr lang="fr-FR" sz="1600" kern="1200">
                                <a:solidFill>
                                  <a:schemeClr val="tx1"/>
                                </a:solidFill>
                                <a:effectLst/>
                                <a:latin typeface="Cambria Math" panose="02040503050406030204" pitchFamily="18" charset="0"/>
                                <a:ea typeface="+mn-ea"/>
                                <a:cs typeface="+mn-cs"/>
                              </a:rPr>
                              <m:t>3</m:t>
                            </m:r>
                          </m:num>
                          <m:den>
                            <m:r>
                              <a:rPr lang="fr-FR" sz="1600" kern="1200">
                                <a:solidFill>
                                  <a:schemeClr val="tx1"/>
                                </a:solidFill>
                                <a:effectLst/>
                                <a:latin typeface="Cambria Math" panose="02040503050406030204" pitchFamily="18" charset="0"/>
                                <a:ea typeface="+mn-ea"/>
                                <a:cs typeface="+mn-cs"/>
                              </a:rPr>
                              <m:t>8</m:t>
                            </m:r>
                          </m:den>
                        </m:f>
                        <m:sSup>
                          <m:sSupPr>
                            <m:ctrlPr>
                              <a:rPr lang="fr-MA" sz="1600" i="1" kern="1200">
                                <a:solidFill>
                                  <a:schemeClr val="tx1"/>
                                </a:solidFill>
                                <a:effectLst/>
                                <a:latin typeface="Cambria Math" panose="02040503050406030204" pitchFamily="18" charset="0"/>
                                <a:ea typeface="+mn-ea"/>
                                <a:cs typeface="+mn-cs"/>
                              </a:rPr>
                            </m:ctrlPr>
                          </m:sSupPr>
                          <m:e>
                            <m:r>
                              <a:rPr lang="fr-FR" sz="1600" i="1" kern="1200">
                                <a:solidFill>
                                  <a:schemeClr val="tx1"/>
                                </a:solidFill>
                                <a:effectLst/>
                                <a:latin typeface="Cambria Math" panose="02040503050406030204" pitchFamily="18" charset="0"/>
                                <a:ea typeface="+mn-ea"/>
                                <a:cs typeface="+mn-cs"/>
                              </a:rPr>
                              <m:t>𝑒</m:t>
                            </m:r>
                          </m:e>
                          <m:sup>
                            <m:r>
                              <a:rPr lang="fr-FR" sz="1600" kern="1200">
                                <a:solidFill>
                                  <a:schemeClr val="tx1"/>
                                </a:solidFill>
                                <a:effectLst/>
                                <a:latin typeface="Cambria Math" panose="02040503050406030204" pitchFamily="18" charset="0"/>
                                <a:ea typeface="+mn-ea"/>
                                <a:cs typeface="+mn-cs"/>
                              </a:rPr>
                              <m:t>3</m:t>
                            </m:r>
                          </m:sup>
                        </m:sSup>
                        <m:r>
                          <m:rPr>
                            <m:sty m:val="p"/>
                          </m:rPr>
                          <a:rPr lang="fr-FR" sz="1600" i="0" kern="1200">
                            <a:solidFill>
                              <a:schemeClr val="tx1"/>
                            </a:solidFill>
                            <a:effectLst/>
                            <a:latin typeface="Cambria Math" panose="02040503050406030204" pitchFamily="18" charset="0"/>
                            <a:ea typeface="+mn-ea"/>
                            <a:cs typeface="+mn-cs"/>
                          </a:rPr>
                          <m:t>sin</m:t>
                        </m:r>
                        <m:r>
                          <a:rPr lang="fr-FR" sz="1600" kern="1200">
                            <a:solidFill>
                              <a:schemeClr val="tx1"/>
                            </a:solidFill>
                            <a:effectLst/>
                            <a:latin typeface="Cambria Math" panose="02040503050406030204" pitchFamily="18" charset="0"/>
                            <a:ea typeface="+mn-ea"/>
                            <a:cs typeface="+mn-cs"/>
                          </a:rPr>
                          <m:t>(3</m:t>
                        </m:r>
                        <m:r>
                          <a:rPr lang="fr-FR" sz="1600" i="1" kern="1200">
                            <a:solidFill>
                              <a:schemeClr val="tx1"/>
                            </a:solidFill>
                            <a:effectLst/>
                            <a:latin typeface="Cambria Math" panose="02040503050406030204" pitchFamily="18" charset="0"/>
                            <a:ea typeface="+mn-ea"/>
                            <a:cs typeface="+mn-cs"/>
                          </a:rPr>
                          <m:t>𝑀</m:t>
                        </m:r>
                        <m:r>
                          <a:rPr lang="fr-FR" sz="1600" kern="1200">
                            <a:solidFill>
                              <a:schemeClr val="tx1"/>
                            </a:solidFill>
                            <a:effectLst/>
                            <a:latin typeface="Cambria Math" panose="02040503050406030204" pitchFamily="18" charset="0"/>
                            <a:ea typeface="+mn-ea"/>
                            <a:cs typeface="+mn-cs"/>
                          </a:rPr>
                          <m:t>)</m:t>
                        </m:r>
                      </m:e>
                    </m:func>
                  </m:oMath>
                </a14:m>
                <a:r>
                  <a:rPr lang="fr-MA" sz="1600" dirty="0">
                    <a:effectLst/>
                  </a:rPr>
                  <a:t> </a:t>
                </a:r>
                <a:endParaRPr lang="fr-FR" sz="1600" kern="1200" baseline="0" dirty="0">
                  <a:solidFill>
                    <a:schemeClr val="tx1"/>
                  </a:solidFill>
                  <a:latin typeface="+mn-lt"/>
                  <a:ea typeface="+mn-ea"/>
                  <a:cs typeface="+mn-cs"/>
                </a:endParaRPr>
              </a:p>
              <a:p>
                <a:pPr algn="just"/>
                <a:endParaRPr lang="fr-FR" sz="1600" kern="1200" baseline="0" dirty="0">
                  <a:solidFill>
                    <a:schemeClr val="tx1"/>
                  </a:solidFill>
                  <a:latin typeface="+mn-lt"/>
                  <a:ea typeface="+mn-ea"/>
                  <a:cs typeface="+mn-cs"/>
                </a:endParaRPr>
              </a:p>
              <a:p>
                <a:pPr algn="just"/>
                <a:r>
                  <a:rPr lang="fr-FR" sz="1600" kern="1200" dirty="0">
                    <a:solidFill>
                      <a:schemeClr val="tx1"/>
                    </a:solidFill>
                    <a:latin typeface="+mn-lt"/>
                    <a:ea typeface="+mn-ea"/>
                    <a:cs typeface="+mn-cs"/>
                  </a:rPr>
                  <a:t>On peut donc obtenir l’anomalie excentrique à partir de l’anomalie moyenne ainsi que</a:t>
                </a:r>
                <a:r>
                  <a:rPr lang="fr-FR" sz="1600" kern="1200" baseline="0" dirty="0">
                    <a:solidFill>
                      <a:schemeClr val="tx1"/>
                    </a:solidFill>
                    <a:latin typeface="+mn-lt"/>
                    <a:ea typeface="+mn-ea"/>
                    <a:cs typeface="+mn-cs"/>
                  </a:rPr>
                  <a:t> </a:t>
                </a:r>
                <a:r>
                  <a:rPr lang="fr-FR" sz="1600" kern="1200" dirty="0">
                    <a:solidFill>
                      <a:schemeClr val="tx1"/>
                    </a:solidFill>
                    <a:latin typeface="+mn-lt"/>
                    <a:ea typeface="+mn-ea"/>
                    <a:cs typeface="+mn-cs"/>
                  </a:rPr>
                  <a:t>l’anomalie vraie υ à partir de l’anomalie excentrique:</a:t>
                </a:r>
              </a:p>
              <a:p>
                <a:pPr marL="0" marR="0" lvl="0" indent="0" algn="just"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r>
                        <a:rPr lang="fr-FR" sz="1600" i="1" kern="1200" smtClean="0">
                          <a:solidFill>
                            <a:schemeClr val="tx1"/>
                          </a:solidFill>
                          <a:effectLst/>
                          <a:latin typeface="Cambria Math" panose="02040503050406030204" pitchFamily="18" charset="0"/>
                          <a:ea typeface="+mn-ea"/>
                          <a:cs typeface="+mn-cs"/>
                        </a:rPr>
                        <m:t>𝑡𝑔</m:t>
                      </m:r>
                      <m:f>
                        <m:fPr>
                          <m:ctrlPr>
                            <a:rPr lang="fr-MA" sz="1600" i="1" kern="1200">
                              <a:solidFill>
                                <a:schemeClr val="tx1"/>
                              </a:solidFill>
                              <a:effectLst/>
                              <a:latin typeface="Cambria Math" panose="02040503050406030204" pitchFamily="18" charset="0"/>
                              <a:ea typeface="+mn-ea"/>
                              <a:cs typeface="+mn-cs"/>
                            </a:rPr>
                          </m:ctrlPr>
                        </m:fPr>
                        <m:num>
                          <m:r>
                            <a:rPr lang="fr-FR" sz="1600" i="1" kern="1200">
                              <a:solidFill>
                                <a:schemeClr val="tx1"/>
                              </a:solidFill>
                              <a:effectLst/>
                              <a:latin typeface="Cambria Math" panose="02040503050406030204" pitchFamily="18" charset="0"/>
                              <a:ea typeface="+mn-ea"/>
                              <a:cs typeface="+mn-cs"/>
                            </a:rPr>
                            <m:t>𝜈</m:t>
                          </m:r>
                        </m:num>
                        <m:den>
                          <m:r>
                            <a:rPr lang="fr-FR" sz="1600" kern="1200">
                              <a:solidFill>
                                <a:schemeClr val="tx1"/>
                              </a:solidFill>
                              <a:effectLst/>
                              <a:latin typeface="Cambria Math" panose="02040503050406030204" pitchFamily="18" charset="0"/>
                              <a:ea typeface="+mn-ea"/>
                              <a:cs typeface="+mn-cs"/>
                            </a:rPr>
                            <m:t>2</m:t>
                          </m:r>
                        </m:den>
                      </m:f>
                      <m:r>
                        <a:rPr lang="fr-FR" sz="1600" kern="1200">
                          <a:solidFill>
                            <a:schemeClr val="tx1"/>
                          </a:solidFill>
                          <a:effectLst/>
                          <a:latin typeface="Cambria Math" panose="02040503050406030204" pitchFamily="18" charset="0"/>
                          <a:ea typeface="+mn-ea"/>
                          <a:cs typeface="+mn-cs"/>
                        </a:rPr>
                        <m:t>=</m:t>
                      </m:r>
                      <m:rad>
                        <m:radPr>
                          <m:degHide m:val="on"/>
                          <m:ctrlPr>
                            <a:rPr lang="fr-MA" sz="1600" i="1" kern="1200">
                              <a:solidFill>
                                <a:schemeClr val="tx1"/>
                              </a:solidFill>
                              <a:effectLst/>
                              <a:latin typeface="Cambria Math" panose="02040503050406030204" pitchFamily="18" charset="0"/>
                              <a:ea typeface="+mn-ea"/>
                              <a:cs typeface="+mn-cs"/>
                            </a:rPr>
                          </m:ctrlPr>
                        </m:radPr>
                        <m:deg/>
                        <m:e>
                          <m:f>
                            <m:fPr>
                              <m:ctrlPr>
                                <a:rPr lang="fr-MA" sz="1600" i="1" kern="1200">
                                  <a:solidFill>
                                    <a:schemeClr val="tx1"/>
                                  </a:solidFill>
                                  <a:effectLst/>
                                  <a:latin typeface="Cambria Math" panose="02040503050406030204" pitchFamily="18" charset="0"/>
                                  <a:ea typeface="+mn-ea"/>
                                  <a:cs typeface="+mn-cs"/>
                                </a:rPr>
                              </m:ctrlPr>
                            </m:fPr>
                            <m:num>
                              <m:r>
                                <a:rPr lang="fr-FR" sz="1600" kern="1200">
                                  <a:solidFill>
                                    <a:schemeClr val="tx1"/>
                                  </a:solidFill>
                                  <a:effectLst/>
                                  <a:latin typeface="Cambria Math" panose="02040503050406030204" pitchFamily="18" charset="0"/>
                                  <a:ea typeface="+mn-ea"/>
                                  <a:cs typeface="+mn-cs"/>
                                </a:rPr>
                                <m:t>1+</m:t>
                              </m:r>
                              <m:r>
                                <a:rPr lang="fr-FR" sz="1600" i="1" kern="1200">
                                  <a:solidFill>
                                    <a:schemeClr val="tx1"/>
                                  </a:solidFill>
                                  <a:effectLst/>
                                  <a:latin typeface="Cambria Math" panose="02040503050406030204" pitchFamily="18" charset="0"/>
                                  <a:ea typeface="+mn-ea"/>
                                  <a:cs typeface="+mn-cs"/>
                                </a:rPr>
                                <m:t>𝑒</m:t>
                              </m:r>
                            </m:num>
                            <m:den>
                              <m:r>
                                <a:rPr lang="fr-FR" sz="1600" kern="1200">
                                  <a:solidFill>
                                    <a:schemeClr val="tx1"/>
                                  </a:solidFill>
                                  <a:effectLst/>
                                  <a:latin typeface="Cambria Math" panose="02040503050406030204" pitchFamily="18" charset="0"/>
                                  <a:ea typeface="+mn-ea"/>
                                  <a:cs typeface="+mn-cs"/>
                                </a:rPr>
                                <m:t>1</m:t>
                              </m:r>
                              <m:r>
                                <a:rPr lang="fr-FR" sz="1600" i="1" kern="1200">
                                  <a:solidFill>
                                    <a:schemeClr val="tx1"/>
                                  </a:solidFill>
                                  <a:effectLst/>
                                  <a:latin typeface="Cambria Math" panose="02040503050406030204" pitchFamily="18" charset="0"/>
                                  <a:ea typeface="+mn-ea"/>
                                  <a:cs typeface="+mn-cs"/>
                                </a:rPr>
                                <m:t>−</m:t>
                              </m:r>
                              <m:r>
                                <a:rPr lang="fr-FR" sz="1600" i="1" kern="1200">
                                  <a:solidFill>
                                    <a:schemeClr val="tx1"/>
                                  </a:solidFill>
                                  <a:effectLst/>
                                  <a:latin typeface="Cambria Math" panose="02040503050406030204" pitchFamily="18" charset="0"/>
                                  <a:ea typeface="+mn-ea"/>
                                  <a:cs typeface="+mn-cs"/>
                                </a:rPr>
                                <m:t>𝑒</m:t>
                              </m:r>
                            </m:den>
                          </m:f>
                        </m:e>
                      </m:rad>
                      <m:r>
                        <a:rPr lang="fr-FR" sz="1600" kern="1200">
                          <a:solidFill>
                            <a:schemeClr val="tx1"/>
                          </a:solidFill>
                          <a:effectLst/>
                          <a:latin typeface="Cambria Math" panose="02040503050406030204" pitchFamily="18" charset="0"/>
                          <a:ea typeface="+mn-ea"/>
                          <a:cs typeface="+mn-cs"/>
                        </a:rPr>
                        <m:t> </m:t>
                      </m:r>
                      <m:r>
                        <a:rPr lang="fr-FR" sz="1600" i="1" kern="1200">
                          <a:solidFill>
                            <a:schemeClr val="tx1"/>
                          </a:solidFill>
                          <a:effectLst/>
                          <a:latin typeface="Cambria Math" panose="02040503050406030204" pitchFamily="18" charset="0"/>
                          <a:ea typeface="+mn-ea"/>
                          <a:cs typeface="+mn-cs"/>
                        </a:rPr>
                        <m:t>𝑡𝑔</m:t>
                      </m:r>
                      <m:f>
                        <m:fPr>
                          <m:ctrlPr>
                            <a:rPr lang="fr-MA" sz="1600" i="1" kern="1200">
                              <a:solidFill>
                                <a:schemeClr val="tx1"/>
                              </a:solidFill>
                              <a:effectLst/>
                              <a:latin typeface="Cambria Math" panose="02040503050406030204" pitchFamily="18" charset="0"/>
                              <a:ea typeface="+mn-ea"/>
                              <a:cs typeface="+mn-cs"/>
                            </a:rPr>
                          </m:ctrlPr>
                        </m:fPr>
                        <m:num>
                          <m:r>
                            <a:rPr lang="fr-FR" sz="1600" i="1" kern="1200">
                              <a:solidFill>
                                <a:schemeClr val="tx1"/>
                              </a:solidFill>
                              <a:effectLst/>
                              <a:latin typeface="Cambria Math" panose="02040503050406030204" pitchFamily="18" charset="0"/>
                              <a:ea typeface="+mn-ea"/>
                              <a:cs typeface="+mn-cs"/>
                            </a:rPr>
                            <m:t>𝐸</m:t>
                          </m:r>
                        </m:num>
                        <m:den>
                          <m:r>
                            <a:rPr lang="fr-FR" sz="1600" kern="1200">
                              <a:solidFill>
                                <a:schemeClr val="tx1"/>
                              </a:solidFill>
                              <a:effectLst/>
                              <a:latin typeface="Cambria Math" panose="02040503050406030204" pitchFamily="18" charset="0"/>
                              <a:ea typeface="+mn-ea"/>
                              <a:cs typeface="+mn-cs"/>
                            </a:rPr>
                            <m:t>2</m:t>
                          </m:r>
                        </m:den>
                      </m:f>
                    </m:oMath>
                  </m:oMathPara>
                </a14:m>
                <a:endParaRPr lang="fr-MA" sz="1600" kern="1200" dirty="0">
                  <a:solidFill>
                    <a:schemeClr val="tx1"/>
                  </a:solidFill>
                  <a:effectLst/>
                  <a:latin typeface="+mn-lt"/>
                  <a:ea typeface="+mn-ea"/>
                  <a:cs typeface="+mn-cs"/>
                </a:endParaRPr>
              </a:p>
              <a:p>
                <a:pPr algn="just"/>
                <a:r>
                  <a:rPr lang="fr-FR" sz="1600" kern="1200" dirty="0">
                    <a:solidFill>
                      <a:schemeClr val="tx1"/>
                    </a:solidFill>
                    <a:effectLst/>
                    <a:latin typeface="+mn-lt"/>
                    <a:ea typeface="+mn-ea"/>
                    <a:cs typeface="+mn-cs"/>
                  </a:rPr>
                  <a:t>On peut l’exprimer sous forme d’un développement limité en e :</a:t>
                </a:r>
                <a:endParaRPr lang="fr-MA" sz="1600" kern="1200" dirty="0">
                  <a:solidFill>
                    <a:schemeClr val="tx1"/>
                  </a:solidFill>
                  <a:effectLst/>
                  <a:latin typeface="+mn-lt"/>
                  <a:ea typeface="+mn-ea"/>
                  <a:cs typeface="+mn-cs"/>
                </a:endParaRPr>
              </a:p>
              <a:p>
                <a:pPr algn="just"/>
                <a14:m>
                  <m:oMathPara xmlns:m="http://schemas.openxmlformats.org/officeDocument/2006/math">
                    <m:oMathParaPr>
                      <m:jc m:val="center"/>
                    </m:oMathParaPr>
                    <m:oMath xmlns:m="http://schemas.openxmlformats.org/officeDocument/2006/math">
                      <m:r>
                        <a:rPr lang="fr-FR" sz="1600" i="1" kern="1200">
                          <a:solidFill>
                            <a:schemeClr val="tx1"/>
                          </a:solidFill>
                          <a:effectLst/>
                          <a:latin typeface="Cambria Math" panose="02040503050406030204" pitchFamily="18" charset="0"/>
                          <a:ea typeface="+mn-ea"/>
                          <a:cs typeface="+mn-cs"/>
                        </a:rPr>
                        <m:t>𝜐</m:t>
                      </m:r>
                      <m:r>
                        <a:rPr lang="fr-FR" sz="1600" kern="1200">
                          <a:solidFill>
                            <a:schemeClr val="tx1"/>
                          </a:solidFill>
                          <a:effectLst/>
                          <a:latin typeface="Cambria Math" panose="02040503050406030204" pitchFamily="18" charset="0"/>
                          <a:ea typeface="+mn-ea"/>
                          <a:cs typeface="+mn-cs"/>
                        </a:rPr>
                        <m:t>=</m:t>
                      </m:r>
                      <m:r>
                        <a:rPr lang="fr-FR" sz="1600" i="1" kern="1200">
                          <a:solidFill>
                            <a:schemeClr val="tx1"/>
                          </a:solidFill>
                          <a:effectLst/>
                          <a:latin typeface="Cambria Math" panose="02040503050406030204" pitchFamily="18" charset="0"/>
                          <a:ea typeface="+mn-ea"/>
                          <a:cs typeface="+mn-cs"/>
                        </a:rPr>
                        <m:t>𝐸</m:t>
                      </m:r>
                      <m:r>
                        <a:rPr lang="fr-FR" sz="1600" kern="1200">
                          <a:solidFill>
                            <a:schemeClr val="tx1"/>
                          </a:solidFill>
                          <a:effectLst/>
                          <a:latin typeface="Cambria Math" panose="02040503050406030204" pitchFamily="18" charset="0"/>
                          <a:ea typeface="+mn-ea"/>
                          <a:cs typeface="+mn-cs"/>
                        </a:rPr>
                        <m:t>+</m:t>
                      </m:r>
                      <m:d>
                        <m:dPr>
                          <m:ctrlPr>
                            <a:rPr lang="fr-MA" sz="1600" i="1" kern="1200">
                              <a:solidFill>
                                <a:schemeClr val="tx1"/>
                              </a:solidFill>
                              <a:effectLst/>
                              <a:latin typeface="Cambria Math" panose="02040503050406030204" pitchFamily="18" charset="0"/>
                              <a:ea typeface="+mn-ea"/>
                              <a:cs typeface="+mn-cs"/>
                            </a:rPr>
                          </m:ctrlPr>
                        </m:dPr>
                        <m:e>
                          <m:r>
                            <a:rPr lang="fr-FR" sz="1600" i="1" kern="1200">
                              <a:solidFill>
                                <a:schemeClr val="tx1"/>
                              </a:solidFill>
                              <a:effectLst/>
                              <a:latin typeface="Cambria Math" panose="02040503050406030204" pitchFamily="18" charset="0"/>
                              <a:ea typeface="+mn-ea"/>
                              <a:cs typeface="+mn-cs"/>
                            </a:rPr>
                            <m:t>𝑒</m:t>
                          </m:r>
                          <m:r>
                            <a:rPr lang="fr-FR" sz="1600" kern="1200">
                              <a:solidFill>
                                <a:schemeClr val="tx1"/>
                              </a:solidFill>
                              <a:effectLst/>
                              <a:latin typeface="Cambria Math" panose="02040503050406030204" pitchFamily="18" charset="0"/>
                              <a:ea typeface="+mn-ea"/>
                              <a:cs typeface="+mn-cs"/>
                            </a:rPr>
                            <m:t>+</m:t>
                          </m:r>
                          <m:f>
                            <m:fPr>
                              <m:ctrlPr>
                                <a:rPr lang="fr-MA" sz="1600" i="1" kern="1200">
                                  <a:solidFill>
                                    <a:schemeClr val="tx1"/>
                                  </a:solidFill>
                                  <a:effectLst/>
                                  <a:latin typeface="Cambria Math" panose="02040503050406030204" pitchFamily="18" charset="0"/>
                                  <a:ea typeface="+mn-ea"/>
                                  <a:cs typeface="+mn-cs"/>
                                </a:rPr>
                              </m:ctrlPr>
                            </m:fPr>
                            <m:num>
                              <m:sSup>
                                <m:sSupPr>
                                  <m:ctrlPr>
                                    <a:rPr lang="fr-MA" sz="1600" i="1" kern="1200">
                                      <a:solidFill>
                                        <a:schemeClr val="tx1"/>
                                      </a:solidFill>
                                      <a:effectLst/>
                                      <a:latin typeface="Cambria Math" panose="02040503050406030204" pitchFamily="18" charset="0"/>
                                      <a:ea typeface="+mn-ea"/>
                                      <a:cs typeface="+mn-cs"/>
                                    </a:rPr>
                                  </m:ctrlPr>
                                </m:sSupPr>
                                <m:e>
                                  <m:r>
                                    <a:rPr lang="fr-FR" sz="1600" i="1" kern="1200">
                                      <a:solidFill>
                                        <a:schemeClr val="tx1"/>
                                      </a:solidFill>
                                      <a:effectLst/>
                                      <a:latin typeface="Cambria Math" panose="02040503050406030204" pitchFamily="18" charset="0"/>
                                      <a:ea typeface="+mn-ea"/>
                                      <a:cs typeface="+mn-cs"/>
                                    </a:rPr>
                                    <m:t>𝑒</m:t>
                                  </m:r>
                                </m:e>
                                <m:sup>
                                  <m:r>
                                    <a:rPr lang="fr-FR" sz="1600" kern="1200">
                                      <a:solidFill>
                                        <a:schemeClr val="tx1"/>
                                      </a:solidFill>
                                      <a:effectLst/>
                                      <a:latin typeface="Cambria Math" panose="02040503050406030204" pitchFamily="18" charset="0"/>
                                      <a:ea typeface="+mn-ea"/>
                                      <a:cs typeface="+mn-cs"/>
                                    </a:rPr>
                                    <m:t>3</m:t>
                                  </m:r>
                                </m:sup>
                              </m:sSup>
                            </m:num>
                            <m:den>
                              <m:r>
                                <a:rPr lang="fr-FR" sz="1600" kern="1200">
                                  <a:solidFill>
                                    <a:schemeClr val="tx1"/>
                                  </a:solidFill>
                                  <a:effectLst/>
                                  <a:latin typeface="Cambria Math" panose="02040503050406030204" pitchFamily="18" charset="0"/>
                                  <a:ea typeface="+mn-ea"/>
                                  <a:cs typeface="+mn-cs"/>
                                </a:rPr>
                                <m:t>4</m:t>
                              </m:r>
                            </m:den>
                          </m:f>
                        </m:e>
                      </m:d>
                      <m:func>
                        <m:funcPr>
                          <m:ctrlPr>
                            <a:rPr lang="fr-MA" sz="1600" i="1" kern="1200">
                              <a:solidFill>
                                <a:schemeClr val="tx1"/>
                              </a:solidFill>
                              <a:effectLst/>
                              <a:latin typeface="Cambria Math" panose="02040503050406030204" pitchFamily="18" charset="0"/>
                              <a:ea typeface="+mn-ea"/>
                              <a:cs typeface="+mn-cs"/>
                            </a:rPr>
                          </m:ctrlPr>
                        </m:funcPr>
                        <m:fName>
                          <m:r>
                            <m:rPr>
                              <m:sty m:val="p"/>
                            </m:rPr>
                            <a:rPr lang="fr-FR" sz="1600" kern="1200">
                              <a:solidFill>
                                <a:schemeClr val="tx1"/>
                              </a:solidFill>
                              <a:effectLst/>
                              <a:latin typeface="Cambria Math" panose="02040503050406030204" pitchFamily="18" charset="0"/>
                              <a:ea typeface="+mn-ea"/>
                              <a:cs typeface="+mn-cs"/>
                            </a:rPr>
                            <m:t>sin</m:t>
                          </m:r>
                        </m:fName>
                        <m:e>
                          <m:r>
                            <a:rPr lang="fr-FR" sz="1600" i="1" kern="1200">
                              <a:solidFill>
                                <a:schemeClr val="tx1"/>
                              </a:solidFill>
                              <a:effectLst/>
                              <a:latin typeface="Cambria Math" panose="02040503050406030204" pitchFamily="18" charset="0"/>
                              <a:ea typeface="+mn-ea"/>
                              <a:cs typeface="+mn-cs"/>
                            </a:rPr>
                            <m:t>𝐸</m:t>
                          </m:r>
                          <m:r>
                            <a:rPr lang="fr-FR" sz="1600" kern="1200">
                              <a:solidFill>
                                <a:schemeClr val="tx1"/>
                              </a:solidFill>
                              <a:effectLst/>
                              <a:latin typeface="Cambria Math" panose="02040503050406030204" pitchFamily="18" charset="0"/>
                              <a:ea typeface="+mn-ea"/>
                              <a:cs typeface="+mn-cs"/>
                            </a:rPr>
                            <m:t>+</m:t>
                          </m:r>
                          <m:f>
                            <m:fPr>
                              <m:ctrlPr>
                                <a:rPr lang="fr-MA" sz="1600" i="1" kern="1200">
                                  <a:solidFill>
                                    <a:schemeClr val="tx1"/>
                                  </a:solidFill>
                                  <a:effectLst/>
                                  <a:latin typeface="Cambria Math" panose="02040503050406030204" pitchFamily="18" charset="0"/>
                                  <a:ea typeface="+mn-ea"/>
                                  <a:cs typeface="+mn-cs"/>
                                </a:rPr>
                              </m:ctrlPr>
                            </m:fPr>
                            <m:num>
                              <m:sSup>
                                <m:sSupPr>
                                  <m:ctrlPr>
                                    <a:rPr lang="fr-MA" sz="1600" i="1" kern="1200">
                                      <a:solidFill>
                                        <a:schemeClr val="tx1"/>
                                      </a:solidFill>
                                      <a:effectLst/>
                                      <a:latin typeface="Cambria Math" panose="02040503050406030204" pitchFamily="18" charset="0"/>
                                      <a:ea typeface="+mn-ea"/>
                                      <a:cs typeface="+mn-cs"/>
                                    </a:rPr>
                                  </m:ctrlPr>
                                </m:sSupPr>
                                <m:e>
                                  <m:r>
                                    <a:rPr lang="fr-FR" sz="1600" i="1" kern="1200">
                                      <a:solidFill>
                                        <a:schemeClr val="tx1"/>
                                      </a:solidFill>
                                      <a:effectLst/>
                                      <a:latin typeface="Cambria Math" panose="02040503050406030204" pitchFamily="18" charset="0"/>
                                      <a:ea typeface="+mn-ea"/>
                                      <a:cs typeface="+mn-cs"/>
                                    </a:rPr>
                                    <m:t>𝑒</m:t>
                                  </m:r>
                                </m:e>
                                <m:sup>
                                  <m:r>
                                    <a:rPr lang="fr-FR" sz="1600" kern="1200">
                                      <a:solidFill>
                                        <a:schemeClr val="tx1"/>
                                      </a:solidFill>
                                      <a:effectLst/>
                                      <a:latin typeface="Cambria Math" panose="02040503050406030204" pitchFamily="18" charset="0"/>
                                      <a:ea typeface="+mn-ea"/>
                                      <a:cs typeface="+mn-cs"/>
                                    </a:rPr>
                                    <m:t>2</m:t>
                                  </m:r>
                                </m:sup>
                              </m:sSup>
                            </m:num>
                            <m:den>
                              <m:r>
                                <a:rPr lang="fr-FR" sz="1600" kern="1200">
                                  <a:solidFill>
                                    <a:schemeClr val="tx1"/>
                                  </a:solidFill>
                                  <a:effectLst/>
                                  <a:latin typeface="Cambria Math" panose="02040503050406030204" pitchFamily="18" charset="0"/>
                                  <a:ea typeface="+mn-ea"/>
                                  <a:cs typeface="+mn-cs"/>
                                </a:rPr>
                                <m:t>4</m:t>
                              </m:r>
                            </m:den>
                          </m:f>
                          <m:func>
                            <m:funcPr>
                              <m:ctrlPr>
                                <a:rPr lang="fr-MA" sz="1600" i="1" kern="1200">
                                  <a:solidFill>
                                    <a:schemeClr val="tx1"/>
                                  </a:solidFill>
                                  <a:effectLst/>
                                  <a:latin typeface="Cambria Math" panose="02040503050406030204" pitchFamily="18" charset="0"/>
                                  <a:ea typeface="+mn-ea"/>
                                  <a:cs typeface="+mn-cs"/>
                                </a:rPr>
                              </m:ctrlPr>
                            </m:funcPr>
                            <m:fName>
                              <m:r>
                                <m:rPr>
                                  <m:sty m:val="p"/>
                                </m:rPr>
                                <a:rPr lang="fr-FR" sz="1600" kern="1200">
                                  <a:solidFill>
                                    <a:schemeClr val="tx1"/>
                                  </a:solidFill>
                                  <a:effectLst/>
                                  <a:latin typeface="Cambria Math" panose="02040503050406030204" pitchFamily="18" charset="0"/>
                                  <a:ea typeface="+mn-ea"/>
                                  <a:cs typeface="+mn-cs"/>
                                </a:rPr>
                                <m:t>sin</m:t>
                              </m:r>
                            </m:fName>
                            <m:e>
                              <m:r>
                                <a:rPr lang="fr-FR" sz="1600" kern="1200">
                                  <a:solidFill>
                                    <a:schemeClr val="tx1"/>
                                  </a:solidFill>
                                  <a:effectLst/>
                                  <a:latin typeface="Cambria Math" panose="02040503050406030204" pitchFamily="18" charset="0"/>
                                  <a:ea typeface="+mn-ea"/>
                                  <a:cs typeface="+mn-cs"/>
                                </a:rPr>
                                <m:t>2</m:t>
                              </m:r>
                              <m:r>
                                <a:rPr lang="fr-FR" sz="1600" i="1" kern="1200">
                                  <a:solidFill>
                                    <a:schemeClr val="tx1"/>
                                  </a:solidFill>
                                  <a:effectLst/>
                                  <a:latin typeface="Cambria Math" panose="02040503050406030204" pitchFamily="18" charset="0"/>
                                  <a:ea typeface="+mn-ea"/>
                                  <a:cs typeface="+mn-cs"/>
                                </a:rPr>
                                <m:t>𝐸</m:t>
                              </m:r>
                              <m:r>
                                <a:rPr lang="fr-FR" sz="1600" kern="1200">
                                  <a:solidFill>
                                    <a:schemeClr val="tx1"/>
                                  </a:solidFill>
                                  <a:effectLst/>
                                  <a:latin typeface="Cambria Math" panose="02040503050406030204" pitchFamily="18" charset="0"/>
                                  <a:ea typeface="+mn-ea"/>
                                  <a:cs typeface="+mn-cs"/>
                                </a:rPr>
                                <m:t>+</m:t>
                              </m:r>
                              <m:f>
                                <m:fPr>
                                  <m:ctrlPr>
                                    <a:rPr lang="fr-MA" sz="1600" i="1" kern="1200">
                                      <a:solidFill>
                                        <a:schemeClr val="tx1"/>
                                      </a:solidFill>
                                      <a:effectLst/>
                                      <a:latin typeface="Cambria Math" panose="02040503050406030204" pitchFamily="18" charset="0"/>
                                      <a:ea typeface="+mn-ea"/>
                                      <a:cs typeface="+mn-cs"/>
                                    </a:rPr>
                                  </m:ctrlPr>
                                </m:fPr>
                                <m:num>
                                  <m:sSup>
                                    <m:sSupPr>
                                      <m:ctrlPr>
                                        <a:rPr lang="fr-MA" sz="1600" i="1" kern="1200">
                                          <a:solidFill>
                                            <a:schemeClr val="tx1"/>
                                          </a:solidFill>
                                          <a:effectLst/>
                                          <a:latin typeface="Cambria Math" panose="02040503050406030204" pitchFamily="18" charset="0"/>
                                          <a:ea typeface="+mn-ea"/>
                                          <a:cs typeface="+mn-cs"/>
                                        </a:rPr>
                                      </m:ctrlPr>
                                    </m:sSupPr>
                                    <m:e>
                                      <m:r>
                                        <a:rPr lang="fr-FR" sz="1600" i="1" kern="1200">
                                          <a:solidFill>
                                            <a:schemeClr val="tx1"/>
                                          </a:solidFill>
                                          <a:effectLst/>
                                          <a:latin typeface="Cambria Math" panose="02040503050406030204" pitchFamily="18" charset="0"/>
                                          <a:ea typeface="+mn-ea"/>
                                          <a:cs typeface="+mn-cs"/>
                                        </a:rPr>
                                        <m:t>𝑒</m:t>
                                      </m:r>
                                    </m:e>
                                    <m:sup>
                                      <m:r>
                                        <a:rPr lang="fr-FR" sz="1600" kern="1200">
                                          <a:solidFill>
                                            <a:schemeClr val="tx1"/>
                                          </a:solidFill>
                                          <a:effectLst/>
                                          <a:latin typeface="Cambria Math" panose="02040503050406030204" pitchFamily="18" charset="0"/>
                                          <a:ea typeface="+mn-ea"/>
                                          <a:cs typeface="+mn-cs"/>
                                        </a:rPr>
                                        <m:t>3</m:t>
                                      </m:r>
                                    </m:sup>
                                  </m:sSup>
                                </m:num>
                                <m:den>
                                  <m:r>
                                    <a:rPr lang="fr-FR" sz="1600" kern="1200">
                                      <a:solidFill>
                                        <a:schemeClr val="tx1"/>
                                      </a:solidFill>
                                      <a:effectLst/>
                                      <a:latin typeface="Cambria Math" panose="02040503050406030204" pitchFamily="18" charset="0"/>
                                      <a:ea typeface="+mn-ea"/>
                                      <a:cs typeface="+mn-cs"/>
                                    </a:rPr>
                                    <m:t>12</m:t>
                                  </m:r>
                                </m:den>
                              </m:f>
                              <m:func>
                                <m:funcPr>
                                  <m:ctrlPr>
                                    <a:rPr lang="fr-MA" sz="1600" i="1" kern="1200">
                                      <a:solidFill>
                                        <a:schemeClr val="tx1"/>
                                      </a:solidFill>
                                      <a:effectLst/>
                                      <a:latin typeface="Cambria Math" panose="02040503050406030204" pitchFamily="18" charset="0"/>
                                      <a:ea typeface="+mn-ea"/>
                                      <a:cs typeface="+mn-cs"/>
                                    </a:rPr>
                                  </m:ctrlPr>
                                </m:funcPr>
                                <m:fName>
                                  <m:r>
                                    <m:rPr>
                                      <m:sty m:val="p"/>
                                    </m:rPr>
                                    <a:rPr lang="fr-FR" sz="1600" kern="1200">
                                      <a:solidFill>
                                        <a:schemeClr val="tx1"/>
                                      </a:solidFill>
                                      <a:effectLst/>
                                      <a:latin typeface="Cambria Math" panose="02040503050406030204" pitchFamily="18" charset="0"/>
                                      <a:ea typeface="+mn-ea"/>
                                      <a:cs typeface="+mn-cs"/>
                                    </a:rPr>
                                    <m:t>sin</m:t>
                                  </m:r>
                                </m:fName>
                                <m:e>
                                  <m:r>
                                    <a:rPr lang="fr-FR" sz="1600" kern="1200">
                                      <a:solidFill>
                                        <a:schemeClr val="tx1"/>
                                      </a:solidFill>
                                      <a:effectLst/>
                                      <a:latin typeface="Cambria Math" panose="02040503050406030204" pitchFamily="18" charset="0"/>
                                      <a:ea typeface="+mn-ea"/>
                                      <a:cs typeface="+mn-cs"/>
                                    </a:rPr>
                                    <m:t>3</m:t>
                                  </m:r>
                                  <m:r>
                                    <a:rPr lang="fr-FR" sz="1600" i="1" kern="1200">
                                      <a:solidFill>
                                        <a:schemeClr val="tx1"/>
                                      </a:solidFill>
                                      <a:effectLst/>
                                      <a:latin typeface="Cambria Math" panose="02040503050406030204" pitchFamily="18" charset="0"/>
                                      <a:ea typeface="+mn-ea"/>
                                      <a:cs typeface="+mn-cs"/>
                                    </a:rPr>
                                    <m:t>𝐸</m:t>
                                  </m:r>
                                </m:e>
                              </m:func>
                            </m:e>
                          </m:func>
                        </m:e>
                      </m:func>
                    </m:oMath>
                  </m:oMathPara>
                </a14:m>
                <a:endParaRPr lang="fr-MA" sz="1600" kern="1200" dirty="0">
                  <a:solidFill>
                    <a:schemeClr val="tx1"/>
                  </a:solidFill>
                  <a:effectLst/>
                  <a:latin typeface="+mn-lt"/>
                  <a:ea typeface="+mn-ea"/>
                  <a:cs typeface="+mn-cs"/>
                </a:endParaRPr>
              </a:p>
              <a:p>
                <a:pPr algn="just"/>
                <a:r>
                  <a:rPr lang="fr-FR" sz="1600" dirty="0"/>
                  <a:t>E</a:t>
                </a:r>
                <a:r>
                  <a:rPr lang="fr-FR" sz="1600" kern="1200" dirty="0">
                    <a:solidFill>
                      <a:schemeClr val="tx1"/>
                    </a:solidFill>
                    <a:effectLst/>
                    <a:latin typeface="+mn-lt"/>
                    <a:ea typeface="+mn-ea"/>
                    <a:cs typeface="+mn-cs"/>
                  </a:rPr>
                  <a:t>n combinant les deux relations, on arrive donc à calculer directement l’anomalie vraie en fonction de l’anomalie moyenne :</a:t>
                </a:r>
                <a:endParaRPr lang="fr-MA" sz="1600" kern="1200" dirty="0">
                  <a:solidFill>
                    <a:schemeClr val="tx1"/>
                  </a:solidFill>
                  <a:effectLst/>
                  <a:latin typeface="+mn-lt"/>
                  <a:ea typeface="+mn-ea"/>
                  <a:cs typeface="+mn-cs"/>
                </a:endParaRPr>
              </a:p>
              <a:p>
                <a:pPr algn="just"/>
                <a14:m>
                  <m:oMathPara xmlns:m="http://schemas.openxmlformats.org/officeDocument/2006/math">
                    <m:oMathParaPr>
                      <m:jc m:val="center"/>
                    </m:oMathParaPr>
                    <m:oMath xmlns:m="http://schemas.openxmlformats.org/officeDocument/2006/math">
                      <m:r>
                        <a:rPr lang="fr-FR" sz="1600" i="1" kern="1200">
                          <a:solidFill>
                            <a:schemeClr val="tx1"/>
                          </a:solidFill>
                          <a:effectLst/>
                          <a:latin typeface="Cambria Math" panose="02040503050406030204" pitchFamily="18" charset="0"/>
                          <a:ea typeface="+mn-ea"/>
                          <a:cs typeface="+mn-cs"/>
                        </a:rPr>
                        <m:t>𝜐</m:t>
                      </m:r>
                      <m:r>
                        <a:rPr lang="fr-FR" sz="1600" kern="1200">
                          <a:solidFill>
                            <a:schemeClr val="tx1"/>
                          </a:solidFill>
                          <a:effectLst/>
                          <a:latin typeface="Cambria Math" panose="02040503050406030204" pitchFamily="18" charset="0"/>
                          <a:ea typeface="+mn-ea"/>
                          <a:cs typeface="+mn-cs"/>
                        </a:rPr>
                        <m:t>=</m:t>
                      </m:r>
                      <m:r>
                        <a:rPr lang="fr-FR" sz="1600" i="1" kern="1200">
                          <a:solidFill>
                            <a:schemeClr val="tx1"/>
                          </a:solidFill>
                          <a:effectLst/>
                          <a:latin typeface="Cambria Math" panose="02040503050406030204" pitchFamily="18" charset="0"/>
                          <a:ea typeface="+mn-ea"/>
                          <a:cs typeface="+mn-cs"/>
                        </a:rPr>
                        <m:t>𝑀</m:t>
                      </m:r>
                      <m:r>
                        <a:rPr lang="fr-FR" sz="1600" kern="1200">
                          <a:solidFill>
                            <a:schemeClr val="tx1"/>
                          </a:solidFill>
                          <a:effectLst/>
                          <a:latin typeface="Cambria Math" panose="02040503050406030204" pitchFamily="18" charset="0"/>
                          <a:ea typeface="+mn-ea"/>
                          <a:cs typeface="+mn-cs"/>
                        </a:rPr>
                        <m:t>+</m:t>
                      </m:r>
                      <m:d>
                        <m:dPr>
                          <m:ctrlPr>
                            <a:rPr lang="fr-MA" sz="1600" i="1" kern="1200">
                              <a:solidFill>
                                <a:schemeClr val="tx1"/>
                              </a:solidFill>
                              <a:effectLst/>
                              <a:latin typeface="Cambria Math" panose="02040503050406030204" pitchFamily="18" charset="0"/>
                              <a:ea typeface="+mn-ea"/>
                              <a:cs typeface="+mn-cs"/>
                            </a:rPr>
                          </m:ctrlPr>
                        </m:dPr>
                        <m:e>
                          <m:r>
                            <a:rPr lang="fr-FR" sz="1600" kern="1200">
                              <a:solidFill>
                                <a:schemeClr val="tx1"/>
                              </a:solidFill>
                              <a:effectLst/>
                              <a:latin typeface="Cambria Math" panose="02040503050406030204" pitchFamily="18" charset="0"/>
                              <a:ea typeface="+mn-ea"/>
                              <a:cs typeface="+mn-cs"/>
                            </a:rPr>
                            <m:t>2</m:t>
                          </m:r>
                          <m:r>
                            <a:rPr lang="fr-FR" sz="1600" i="1" kern="1200">
                              <a:solidFill>
                                <a:schemeClr val="tx1"/>
                              </a:solidFill>
                              <a:effectLst/>
                              <a:latin typeface="Cambria Math" panose="02040503050406030204" pitchFamily="18" charset="0"/>
                              <a:ea typeface="+mn-ea"/>
                              <a:cs typeface="+mn-cs"/>
                            </a:rPr>
                            <m:t>𝑒</m:t>
                          </m:r>
                          <m:r>
                            <a:rPr lang="fr-FR" sz="1600" i="1" kern="1200">
                              <a:solidFill>
                                <a:schemeClr val="tx1"/>
                              </a:solidFill>
                              <a:effectLst/>
                              <a:latin typeface="Cambria Math" panose="02040503050406030204" pitchFamily="18" charset="0"/>
                              <a:ea typeface="+mn-ea"/>
                              <a:cs typeface="+mn-cs"/>
                            </a:rPr>
                            <m:t>−</m:t>
                          </m:r>
                          <m:f>
                            <m:fPr>
                              <m:ctrlPr>
                                <a:rPr lang="fr-MA" sz="1600" i="1" kern="1200">
                                  <a:solidFill>
                                    <a:schemeClr val="tx1"/>
                                  </a:solidFill>
                                  <a:effectLst/>
                                  <a:latin typeface="Cambria Math" panose="02040503050406030204" pitchFamily="18" charset="0"/>
                                  <a:ea typeface="+mn-ea"/>
                                  <a:cs typeface="+mn-cs"/>
                                </a:rPr>
                              </m:ctrlPr>
                            </m:fPr>
                            <m:num>
                              <m:sSup>
                                <m:sSupPr>
                                  <m:ctrlPr>
                                    <a:rPr lang="fr-MA" sz="1600" i="1" kern="1200">
                                      <a:solidFill>
                                        <a:schemeClr val="tx1"/>
                                      </a:solidFill>
                                      <a:effectLst/>
                                      <a:latin typeface="Cambria Math" panose="02040503050406030204" pitchFamily="18" charset="0"/>
                                      <a:ea typeface="+mn-ea"/>
                                      <a:cs typeface="+mn-cs"/>
                                    </a:rPr>
                                  </m:ctrlPr>
                                </m:sSupPr>
                                <m:e>
                                  <m:r>
                                    <a:rPr lang="fr-FR" sz="1600" i="1" kern="1200">
                                      <a:solidFill>
                                        <a:schemeClr val="tx1"/>
                                      </a:solidFill>
                                      <a:effectLst/>
                                      <a:latin typeface="Cambria Math" panose="02040503050406030204" pitchFamily="18" charset="0"/>
                                      <a:ea typeface="+mn-ea"/>
                                      <a:cs typeface="+mn-cs"/>
                                    </a:rPr>
                                    <m:t>𝑒</m:t>
                                  </m:r>
                                </m:e>
                                <m:sup>
                                  <m:r>
                                    <a:rPr lang="fr-FR" sz="1600" kern="1200">
                                      <a:solidFill>
                                        <a:schemeClr val="tx1"/>
                                      </a:solidFill>
                                      <a:effectLst/>
                                      <a:latin typeface="Cambria Math" panose="02040503050406030204" pitchFamily="18" charset="0"/>
                                      <a:ea typeface="+mn-ea"/>
                                      <a:cs typeface="+mn-cs"/>
                                    </a:rPr>
                                    <m:t>3</m:t>
                                  </m:r>
                                </m:sup>
                              </m:sSup>
                            </m:num>
                            <m:den>
                              <m:r>
                                <a:rPr lang="fr-FR" sz="1600" kern="1200">
                                  <a:solidFill>
                                    <a:schemeClr val="tx1"/>
                                  </a:solidFill>
                                  <a:effectLst/>
                                  <a:latin typeface="Cambria Math" panose="02040503050406030204" pitchFamily="18" charset="0"/>
                                  <a:ea typeface="+mn-ea"/>
                                  <a:cs typeface="+mn-cs"/>
                                </a:rPr>
                                <m:t>4</m:t>
                              </m:r>
                            </m:den>
                          </m:f>
                        </m:e>
                      </m:d>
                      <m:func>
                        <m:funcPr>
                          <m:ctrlPr>
                            <a:rPr lang="fr-MA" sz="1600" i="1" kern="1200">
                              <a:solidFill>
                                <a:schemeClr val="tx1"/>
                              </a:solidFill>
                              <a:effectLst/>
                              <a:latin typeface="Cambria Math" panose="02040503050406030204" pitchFamily="18" charset="0"/>
                              <a:ea typeface="+mn-ea"/>
                              <a:cs typeface="+mn-cs"/>
                            </a:rPr>
                          </m:ctrlPr>
                        </m:funcPr>
                        <m:fName>
                          <m:r>
                            <m:rPr>
                              <m:sty m:val="p"/>
                            </m:rPr>
                            <a:rPr lang="fr-FR" sz="1600" kern="1200">
                              <a:solidFill>
                                <a:schemeClr val="tx1"/>
                              </a:solidFill>
                              <a:effectLst/>
                              <a:latin typeface="Cambria Math" panose="02040503050406030204" pitchFamily="18" charset="0"/>
                              <a:ea typeface="+mn-ea"/>
                              <a:cs typeface="+mn-cs"/>
                            </a:rPr>
                            <m:t>sin</m:t>
                          </m:r>
                        </m:fName>
                        <m:e>
                          <m:r>
                            <a:rPr lang="fr-FR" sz="1600" i="1" kern="1200">
                              <a:solidFill>
                                <a:schemeClr val="tx1"/>
                              </a:solidFill>
                              <a:effectLst/>
                              <a:latin typeface="Cambria Math" panose="02040503050406030204" pitchFamily="18" charset="0"/>
                              <a:ea typeface="+mn-ea"/>
                              <a:cs typeface="+mn-cs"/>
                            </a:rPr>
                            <m:t>𝑀</m:t>
                          </m:r>
                          <m:r>
                            <a:rPr lang="fr-FR" sz="1600" kern="1200">
                              <a:solidFill>
                                <a:schemeClr val="tx1"/>
                              </a:solidFill>
                              <a:effectLst/>
                              <a:latin typeface="Cambria Math" panose="02040503050406030204" pitchFamily="18" charset="0"/>
                              <a:ea typeface="+mn-ea"/>
                              <a:cs typeface="+mn-cs"/>
                            </a:rPr>
                            <m:t>+</m:t>
                          </m:r>
                          <m:d>
                            <m:dPr>
                              <m:ctrlPr>
                                <a:rPr lang="fr-MA" sz="1600" i="1" kern="1200">
                                  <a:solidFill>
                                    <a:schemeClr val="tx1"/>
                                  </a:solidFill>
                                  <a:effectLst/>
                                  <a:latin typeface="Cambria Math" panose="02040503050406030204" pitchFamily="18" charset="0"/>
                                  <a:ea typeface="+mn-ea"/>
                                  <a:cs typeface="+mn-cs"/>
                                </a:rPr>
                              </m:ctrlPr>
                            </m:dPr>
                            <m:e>
                              <m:f>
                                <m:fPr>
                                  <m:ctrlPr>
                                    <a:rPr lang="fr-MA" sz="1600" i="1" kern="1200">
                                      <a:solidFill>
                                        <a:schemeClr val="tx1"/>
                                      </a:solidFill>
                                      <a:effectLst/>
                                      <a:latin typeface="Cambria Math" panose="02040503050406030204" pitchFamily="18" charset="0"/>
                                      <a:ea typeface="+mn-ea"/>
                                      <a:cs typeface="+mn-cs"/>
                                    </a:rPr>
                                  </m:ctrlPr>
                                </m:fPr>
                                <m:num>
                                  <m:r>
                                    <a:rPr lang="fr-FR" sz="1600" kern="1200">
                                      <a:solidFill>
                                        <a:schemeClr val="tx1"/>
                                      </a:solidFill>
                                      <a:effectLst/>
                                      <a:latin typeface="Cambria Math" panose="02040503050406030204" pitchFamily="18" charset="0"/>
                                      <a:ea typeface="+mn-ea"/>
                                      <a:cs typeface="+mn-cs"/>
                                    </a:rPr>
                                    <m:t>5</m:t>
                                  </m:r>
                                </m:num>
                                <m:den>
                                  <m:r>
                                    <a:rPr lang="fr-FR" sz="1600" kern="1200">
                                      <a:solidFill>
                                        <a:schemeClr val="tx1"/>
                                      </a:solidFill>
                                      <a:effectLst/>
                                      <a:latin typeface="Cambria Math" panose="02040503050406030204" pitchFamily="18" charset="0"/>
                                      <a:ea typeface="+mn-ea"/>
                                      <a:cs typeface="+mn-cs"/>
                                    </a:rPr>
                                    <m:t>4</m:t>
                                  </m:r>
                                </m:den>
                              </m:f>
                            </m:e>
                          </m:d>
                          <m:sSup>
                            <m:sSupPr>
                              <m:ctrlPr>
                                <a:rPr lang="fr-MA" sz="1600" i="1" kern="1200">
                                  <a:solidFill>
                                    <a:schemeClr val="tx1"/>
                                  </a:solidFill>
                                  <a:effectLst/>
                                  <a:latin typeface="Cambria Math" panose="02040503050406030204" pitchFamily="18" charset="0"/>
                                  <a:ea typeface="+mn-ea"/>
                                  <a:cs typeface="+mn-cs"/>
                                </a:rPr>
                              </m:ctrlPr>
                            </m:sSupPr>
                            <m:e>
                              <m:r>
                                <a:rPr lang="fr-FR" sz="1600" i="1" kern="1200">
                                  <a:solidFill>
                                    <a:schemeClr val="tx1"/>
                                  </a:solidFill>
                                  <a:effectLst/>
                                  <a:latin typeface="Cambria Math" panose="02040503050406030204" pitchFamily="18" charset="0"/>
                                  <a:ea typeface="+mn-ea"/>
                                  <a:cs typeface="+mn-cs"/>
                                </a:rPr>
                                <m:t>𝑒</m:t>
                              </m:r>
                            </m:e>
                            <m:sup>
                              <m:r>
                                <a:rPr lang="fr-FR" sz="1600" kern="1200">
                                  <a:solidFill>
                                    <a:schemeClr val="tx1"/>
                                  </a:solidFill>
                                  <a:effectLst/>
                                  <a:latin typeface="Cambria Math" panose="02040503050406030204" pitchFamily="18" charset="0"/>
                                  <a:ea typeface="+mn-ea"/>
                                  <a:cs typeface="+mn-cs"/>
                                </a:rPr>
                                <m:t>2</m:t>
                              </m:r>
                            </m:sup>
                          </m:sSup>
                          <m:func>
                            <m:funcPr>
                              <m:ctrlPr>
                                <a:rPr lang="fr-MA" sz="1600" i="1" kern="1200">
                                  <a:solidFill>
                                    <a:schemeClr val="tx1"/>
                                  </a:solidFill>
                                  <a:effectLst/>
                                  <a:latin typeface="Cambria Math" panose="02040503050406030204" pitchFamily="18" charset="0"/>
                                  <a:ea typeface="+mn-ea"/>
                                  <a:cs typeface="+mn-cs"/>
                                </a:rPr>
                              </m:ctrlPr>
                            </m:funcPr>
                            <m:fName>
                              <m:r>
                                <m:rPr>
                                  <m:sty m:val="p"/>
                                </m:rPr>
                                <a:rPr lang="fr-FR" sz="1600" kern="1200">
                                  <a:solidFill>
                                    <a:schemeClr val="tx1"/>
                                  </a:solidFill>
                                  <a:effectLst/>
                                  <a:latin typeface="Cambria Math" panose="02040503050406030204" pitchFamily="18" charset="0"/>
                                  <a:ea typeface="+mn-ea"/>
                                  <a:cs typeface="+mn-cs"/>
                                </a:rPr>
                                <m:t>sin</m:t>
                              </m:r>
                            </m:fName>
                            <m:e>
                              <m:r>
                                <a:rPr lang="fr-FR" sz="1600" kern="1200">
                                  <a:solidFill>
                                    <a:schemeClr val="tx1"/>
                                  </a:solidFill>
                                  <a:effectLst/>
                                  <a:latin typeface="Cambria Math" panose="02040503050406030204" pitchFamily="18" charset="0"/>
                                  <a:ea typeface="+mn-ea"/>
                                  <a:cs typeface="+mn-cs"/>
                                </a:rPr>
                                <m:t>2</m:t>
                              </m:r>
                              <m:r>
                                <a:rPr lang="fr-FR" sz="1600" i="1" kern="1200">
                                  <a:solidFill>
                                    <a:schemeClr val="tx1"/>
                                  </a:solidFill>
                                  <a:effectLst/>
                                  <a:latin typeface="Cambria Math" panose="02040503050406030204" pitchFamily="18" charset="0"/>
                                  <a:ea typeface="+mn-ea"/>
                                  <a:cs typeface="+mn-cs"/>
                                </a:rPr>
                                <m:t>𝑀</m:t>
                              </m:r>
                              <m:r>
                                <a:rPr lang="fr-FR" sz="1600" kern="1200">
                                  <a:solidFill>
                                    <a:schemeClr val="tx1"/>
                                  </a:solidFill>
                                  <a:effectLst/>
                                  <a:latin typeface="Cambria Math" panose="02040503050406030204" pitchFamily="18" charset="0"/>
                                  <a:ea typeface="+mn-ea"/>
                                  <a:cs typeface="+mn-cs"/>
                                </a:rPr>
                                <m:t>+</m:t>
                              </m:r>
                              <m:d>
                                <m:dPr>
                                  <m:ctrlPr>
                                    <a:rPr lang="fr-MA" sz="1600" i="1" kern="1200">
                                      <a:solidFill>
                                        <a:schemeClr val="tx1"/>
                                      </a:solidFill>
                                      <a:effectLst/>
                                      <a:latin typeface="Cambria Math" panose="02040503050406030204" pitchFamily="18" charset="0"/>
                                      <a:ea typeface="+mn-ea"/>
                                      <a:cs typeface="+mn-cs"/>
                                    </a:rPr>
                                  </m:ctrlPr>
                                </m:dPr>
                                <m:e>
                                  <m:f>
                                    <m:fPr>
                                      <m:ctrlPr>
                                        <a:rPr lang="fr-MA" sz="1600" i="1" kern="1200">
                                          <a:solidFill>
                                            <a:schemeClr val="tx1"/>
                                          </a:solidFill>
                                          <a:effectLst/>
                                          <a:latin typeface="Cambria Math" panose="02040503050406030204" pitchFamily="18" charset="0"/>
                                          <a:ea typeface="+mn-ea"/>
                                          <a:cs typeface="+mn-cs"/>
                                        </a:rPr>
                                      </m:ctrlPr>
                                    </m:fPr>
                                    <m:num>
                                      <m:r>
                                        <a:rPr lang="fr-FR" sz="1600" kern="1200">
                                          <a:solidFill>
                                            <a:schemeClr val="tx1"/>
                                          </a:solidFill>
                                          <a:effectLst/>
                                          <a:latin typeface="Cambria Math" panose="02040503050406030204" pitchFamily="18" charset="0"/>
                                          <a:ea typeface="+mn-ea"/>
                                          <a:cs typeface="+mn-cs"/>
                                        </a:rPr>
                                        <m:t>13</m:t>
                                      </m:r>
                                    </m:num>
                                    <m:den>
                                      <m:r>
                                        <a:rPr lang="fr-FR" sz="1600" kern="1200">
                                          <a:solidFill>
                                            <a:schemeClr val="tx1"/>
                                          </a:solidFill>
                                          <a:effectLst/>
                                          <a:latin typeface="Cambria Math" panose="02040503050406030204" pitchFamily="18" charset="0"/>
                                          <a:ea typeface="+mn-ea"/>
                                          <a:cs typeface="+mn-cs"/>
                                        </a:rPr>
                                        <m:t>12</m:t>
                                      </m:r>
                                    </m:den>
                                  </m:f>
                                </m:e>
                              </m:d>
                              <m:sSup>
                                <m:sSupPr>
                                  <m:ctrlPr>
                                    <a:rPr lang="fr-MA" sz="1600" i="1" kern="1200">
                                      <a:solidFill>
                                        <a:schemeClr val="tx1"/>
                                      </a:solidFill>
                                      <a:effectLst/>
                                      <a:latin typeface="Cambria Math" panose="02040503050406030204" pitchFamily="18" charset="0"/>
                                      <a:ea typeface="+mn-ea"/>
                                      <a:cs typeface="+mn-cs"/>
                                    </a:rPr>
                                  </m:ctrlPr>
                                </m:sSupPr>
                                <m:e>
                                  <m:r>
                                    <a:rPr lang="fr-FR" sz="1600" i="1" kern="1200">
                                      <a:solidFill>
                                        <a:schemeClr val="tx1"/>
                                      </a:solidFill>
                                      <a:effectLst/>
                                      <a:latin typeface="Cambria Math" panose="02040503050406030204" pitchFamily="18" charset="0"/>
                                      <a:ea typeface="+mn-ea"/>
                                      <a:cs typeface="+mn-cs"/>
                                    </a:rPr>
                                    <m:t>𝑒</m:t>
                                  </m:r>
                                </m:e>
                                <m:sup>
                                  <m:r>
                                    <a:rPr lang="fr-FR" sz="1600" kern="1200">
                                      <a:solidFill>
                                        <a:schemeClr val="tx1"/>
                                      </a:solidFill>
                                      <a:effectLst/>
                                      <a:latin typeface="Cambria Math" panose="02040503050406030204" pitchFamily="18" charset="0"/>
                                      <a:ea typeface="+mn-ea"/>
                                      <a:cs typeface="+mn-cs"/>
                                    </a:rPr>
                                    <m:t>3</m:t>
                                  </m:r>
                                </m:sup>
                              </m:sSup>
                              <m:func>
                                <m:funcPr>
                                  <m:ctrlPr>
                                    <a:rPr lang="fr-MA" sz="1600" i="1" kern="1200">
                                      <a:solidFill>
                                        <a:schemeClr val="tx1"/>
                                      </a:solidFill>
                                      <a:effectLst/>
                                      <a:latin typeface="Cambria Math" panose="02040503050406030204" pitchFamily="18" charset="0"/>
                                      <a:ea typeface="+mn-ea"/>
                                      <a:cs typeface="+mn-cs"/>
                                    </a:rPr>
                                  </m:ctrlPr>
                                </m:funcPr>
                                <m:fName>
                                  <m:r>
                                    <m:rPr>
                                      <m:sty m:val="p"/>
                                    </m:rPr>
                                    <a:rPr lang="fr-FR" sz="1600" kern="1200">
                                      <a:solidFill>
                                        <a:schemeClr val="tx1"/>
                                      </a:solidFill>
                                      <a:effectLst/>
                                      <a:latin typeface="Cambria Math" panose="02040503050406030204" pitchFamily="18" charset="0"/>
                                      <a:ea typeface="+mn-ea"/>
                                      <a:cs typeface="+mn-cs"/>
                                    </a:rPr>
                                    <m:t>sin</m:t>
                                  </m:r>
                                </m:fName>
                                <m:e>
                                  <m:r>
                                    <a:rPr lang="fr-FR" sz="1600" kern="1200">
                                      <a:solidFill>
                                        <a:schemeClr val="tx1"/>
                                      </a:solidFill>
                                      <a:effectLst/>
                                      <a:latin typeface="Cambria Math" panose="02040503050406030204" pitchFamily="18" charset="0"/>
                                      <a:ea typeface="+mn-ea"/>
                                      <a:cs typeface="+mn-cs"/>
                                    </a:rPr>
                                    <m:t>3</m:t>
                                  </m:r>
                                  <m:r>
                                    <a:rPr lang="fr-FR" sz="1600" i="1" kern="1200">
                                      <a:solidFill>
                                        <a:schemeClr val="tx1"/>
                                      </a:solidFill>
                                      <a:effectLst/>
                                      <a:latin typeface="Cambria Math" panose="02040503050406030204" pitchFamily="18" charset="0"/>
                                      <a:ea typeface="+mn-ea"/>
                                      <a:cs typeface="+mn-cs"/>
                                    </a:rPr>
                                    <m:t>𝑀</m:t>
                                  </m:r>
                                </m:e>
                              </m:func>
                            </m:e>
                          </m:func>
                        </m:e>
                      </m:func>
                    </m:oMath>
                  </m:oMathPara>
                </a14:m>
                <a:endParaRPr lang="fr-FR" sz="1600" dirty="0"/>
              </a:p>
            </p:txBody>
          </p:sp>
        </mc:Choice>
        <mc:Fallback xmlns="">
          <p:sp>
            <p:nvSpPr>
              <p:cNvPr id="3" name="ZoneTexte 2">
                <a:extLst>
                  <a:ext uri="{FF2B5EF4-FFF2-40B4-BE49-F238E27FC236}">
                    <a16:creationId xmlns:a16="http://schemas.microsoft.com/office/drawing/2014/main" id="{2ACE526B-EA2F-74D9-9322-2AB41DFB9635}"/>
                  </a:ext>
                </a:extLst>
              </p:cNvPr>
              <p:cNvSpPr txBox="1">
                <a:spLocks noRot="1" noChangeAspect="1" noMove="1" noResize="1" noEditPoints="1" noAdjustHandles="1" noChangeArrowheads="1" noChangeShapeType="1" noTextEdit="1"/>
              </p:cNvSpPr>
              <p:nvPr/>
            </p:nvSpPr>
            <p:spPr>
              <a:xfrm>
                <a:off x="395536" y="788501"/>
                <a:ext cx="8496944" cy="5280997"/>
              </a:xfrm>
              <a:prstGeom prst="rect">
                <a:avLst/>
              </a:prstGeom>
              <a:blipFill>
                <a:blip r:embed="rId2"/>
                <a:stretch>
                  <a:fillRect l="-448" t="-239" r="-299"/>
                </a:stretch>
              </a:blipFill>
            </p:spPr>
            <p:txBody>
              <a:bodyPr/>
              <a:lstStyle/>
              <a:p>
                <a:r>
                  <a:rPr lang="fr-FR">
                    <a:noFill/>
                  </a:rPr>
                  <a:t> </a:t>
                </a:r>
              </a:p>
            </p:txBody>
          </p:sp>
        </mc:Fallback>
      </mc:AlternateContent>
      <p:sp>
        <p:nvSpPr>
          <p:cNvPr id="5" name="ZoneTexte 4">
            <a:extLst>
              <a:ext uri="{FF2B5EF4-FFF2-40B4-BE49-F238E27FC236}">
                <a16:creationId xmlns:a16="http://schemas.microsoft.com/office/drawing/2014/main" id="{BBFE08A3-7A44-8BB3-FB57-9028C177ECD5}"/>
              </a:ext>
            </a:extLst>
          </p:cNvPr>
          <p:cNvSpPr txBox="1"/>
          <p:nvPr/>
        </p:nvSpPr>
        <p:spPr>
          <a:xfrm>
            <a:off x="2267744" y="189799"/>
            <a:ext cx="4032448" cy="461665"/>
          </a:xfrm>
          <a:prstGeom prst="rect">
            <a:avLst/>
          </a:prstGeom>
          <a:noFill/>
        </p:spPr>
        <p:txBody>
          <a:bodyPr wrap="square">
            <a:spAutoFit/>
          </a:bodyPr>
          <a:lstStyle/>
          <a:p>
            <a:pPr algn="ctr"/>
            <a:r>
              <a:rPr lang="fr-FR" sz="2400" b="1" dirty="0">
                <a:solidFill>
                  <a:srgbClr val="FFFF00"/>
                </a:solidFill>
                <a:ea typeface="Calibri" pitchFamily="34" charset="0"/>
                <a:cs typeface="Times New Roman" pitchFamily="18" charset="0"/>
              </a:rPr>
              <a:t>2- Equation du temps  (Suite)</a:t>
            </a:r>
            <a:endParaRPr lang="fr-FR" sz="2400" dirty="0"/>
          </a:p>
        </p:txBody>
      </p:sp>
      <p:sp>
        <p:nvSpPr>
          <p:cNvPr id="4" name="ZoneTexte 3">
            <a:extLst>
              <a:ext uri="{FF2B5EF4-FFF2-40B4-BE49-F238E27FC236}">
                <a16:creationId xmlns:a16="http://schemas.microsoft.com/office/drawing/2014/main" id="{5BBEA4FA-0D24-D5C1-D3DF-86EA6A923AB8}"/>
              </a:ext>
            </a:extLst>
          </p:cNvPr>
          <p:cNvSpPr txBox="1"/>
          <p:nvPr/>
        </p:nvSpPr>
        <p:spPr>
          <a:xfrm>
            <a:off x="-1727287" y="189800"/>
            <a:ext cx="6361423" cy="461665"/>
          </a:xfrm>
          <a:prstGeom prst="rect">
            <a:avLst/>
          </a:prstGeom>
          <a:noFill/>
        </p:spPr>
        <p:txBody>
          <a:bodyPr wrap="square">
            <a:spAutoFit/>
          </a:bodyPr>
          <a:lstStyle/>
          <a:p>
            <a:pPr lvl="0" algn="ctr" eaLnBrk="0" fontAlgn="base" hangingPunct="0">
              <a:spcBef>
                <a:spcPct val="0"/>
              </a:spcBef>
              <a:spcAft>
                <a:spcPct val="0"/>
              </a:spcAft>
            </a:pPr>
            <a:r>
              <a:rPr lang="fr-FR" sz="2400" b="1" i="1" dirty="0">
                <a:solidFill>
                  <a:srgbClr val="FFFF00"/>
                </a:solidFill>
                <a:ea typeface="Calibri" pitchFamily="34" charset="0"/>
                <a:cs typeface="Times New Roman" pitchFamily="18" charset="0"/>
              </a:rPr>
              <a:t>Application : </a:t>
            </a:r>
          </a:p>
        </p:txBody>
      </p:sp>
    </p:spTree>
    <p:extLst>
      <p:ext uri="{BB962C8B-B14F-4D97-AF65-F5344CB8AC3E}">
        <p14:creationId xmlns:p14="http://schemas.microsoft.com/office/powerpoint/2010/main" val="34159401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428596" y="2583919"/>
            <a:ext cx="4572032" cy="22852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12700" algn="justLow" fontAlgn="base">
              <a:spcBef>
                <a:spcPct val="0"/>
              </a:spcBef>
              <a:spcAft>
                <a:spcPct val="0"/>
              </a:spcAft>
            </a:pPr>
            <a:r>
              <a:rPr lang="fr-FR" sz="1200" b="1" dirty="0">
                <a:solidFill>
                  <a:srgbClr val="FFFF00"/>
                </a:solidFill>
                <a:latin typeface="+mj-lt"/>
                <a:cs typeface="Times New Roman" pitchFamily="18" charset="0"/>
              </a:rPr>
              <a:t>Correction du à l’obliquité</a:t>
            </a:r>
          </a:p>
          <a:p>
            <a:pPr indent="152400" algn="justLow" fontAlgn="base">
              <a:spcBef>
                <a:spcPct val="0"/>
              </a:spcBef>
              <a:spcAft>
                <a:spcPct val="0"/>
              </a:spcAft>
            </a:pPr>
            <a:endParaRPr lang="fr-FR" sz="1200" b="1" dirty="0">
              <a:solidFill>
                <a:srgbClr val="FFFF00"/>
              </a:solidFill>
              <a:latin typeface="+mj-lt"/>
              <a:cs typeface="Times New Roman" pitchFamily="18" charset="0"/>
            </a:endParaRPr>
          </a:p>
          <a:p>
            <a:pPr indent="152400" algn="justLow" fontAlgn="base">
              <a:spcBef>
                <a:spcPct val="0"/>
              </a:spcBef>
              <a:spcAft>
                <a:spcPct val="0"/>
              </a:spcAft>
            </a:pPr>
            <a:r>
              <a:rPr lang="fr-FR" sz="1200" dirty="0"/>
              <a:t>La correction due à l’inclinaison est aussi appelé réduction à l’équateur. Elle exprime le décalage entre la longitude écliptique du Soleil et son ascension droite. Son intensité dépend de l’écart du soleil au point vernal.  Il est également possible – en utilisant les développements limités des fonctions trigonométriques – d’obtenir une relation exprimant l’amplitude R de cette correction, en fonction de la longitude écliptique du soleil l=υ+ω et l’obliquité </a:t>
            </a:r>
            <a:r>
              <a:rPr lang="fr-FR" sz="1200" dirty="0">
                <a:latin typeface="Symbol" pitchFamily="18" charset="2"/>
              </a:rPr>
              <a:t>e.</a:t>
            </a:r>
            <a:r>
              <a:rPr lang="fr-FR" sz="1200" dirty="0"/>
              <a:t> </a:t>
            </a:r>
          </a:p>
          <a:p>
            <a:pPr indent="152400" algn="justLow" fontAlgn="base">
              <a:spcBef>
                <a:spcPct val="0"/>
              </a:spcBef>
              <a:spcAft>
                <a:spcPct val="0"/>
              </a:spcAft>
            </a:pPr>
            <a:r>
              <a:rPr lang="fr-FR" sz="1200" dirty="0"/>
              <a:t>L'expression obtenue est: </a:t>
            </a:r>
          </a:p>
          <a:p>
            <a:pPr indent="152400" algn="justLow" fontAlgn="base">
              <a:spcBef>
                <a:spcPct val="0"/>
              </a:spcBef>
              <a:spcAft>
                <a:spcPct val="0"/>
              </a:spcAft>
            </a:pPr>
            <a:endParaRPr kumimoji="0" lang="fr-FR" sz="1200" b="1" i="0" u="none" strike="noStrike" cap="none" normalizeH="0" baseline="0" dirty="0">
              <a:ln>
                <a:noFill/>
              </a:ln>
              <a:solidFill>
                <a:srgbClr val="FFFF00"/>
              </a:solidFill>
              <a:effectLst/>
              <a:latin typeface="+mj-lt"/>
              <a:cs typeface="Times New Roman" pitchFamily="18" charset="0"/>
            </a:endParaRPr>
          </a:p>
          <a:p>
            <a:pPr marL="0" marR="0" lvl="0" indent="152400" algn="justLow" defTabSz="914400" rtl="0" eaLnBrk="0" fontAlgn="base" latinLnBrk="0" hangingPunct="0">
              <a:lnSpc>
                <a:spcPct val="100000"/>
              </a:lnSpc>
              <a:spcBef>
                <a:spcPct val="0"/>
              </a:spcBef>
              <a:spcAft>
                <a:spcPct val="0"/>
              </a:spcAft>
              <a:buClrTx/>
              <a:buSzTx/>
              <a:buFontTx/>
              <a:buNone/>
              <a:tabLst/>
            </a:pPr>
            <a:endParaRPr kumimoji="0" lang="fr-FR" sz="1050" b="0" i="0" u="none" strike="noStrike" cap="none" normalizeH="0" baseline="0" dirty="0">
              <a:ln>
                <a:noFill/>
              </a:ln>
              <a:solidFill>
                <a:schemeClr val="tx1"/>
              </a:solidFill>
              <a:effectLst/>
              <a:latin typeface="Cambria Math" pitchFamily="18" charset="0"/>
              <a:ea typeface="Calibri" pitchFamily="34" charset="0"/>
              <a:cs typeface="Times New Roman" pitchFamily="18" charset="0"/>
            </a:endParaRPr>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969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28596" y="4572008"/>
            <a:ext cx="4572032" cy="492567"/>
          </a:xfrm>
          <a:prstGeom prst="rect">
            <a:avLst/>
          </a:prstGeom>
          <a:solidFill>
            <a:schemeClr val="tx1"/>
          </a:solidFill>
        </p:spPr>
      </p:pic>
      <p:sp>
        <p:nvSpPr>
          <p:cNvPr id="29699" name="Rectangle 3"/>
          <p:cNvSpPr>
            <a:spLocks noChangeArrowheads="1"/>
          </p:cNvSpPr>
          <p:nvPr/>
        </p:nvSpPr>
        <p:spPr bwMode="auto">
          <a:xfrm>
            <a:off x="357158" y="5214950"/>
            <a:ext cx="3679341"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mj-lt"/>
                <a:ea typeface="Calibri" pitchFamily="34" charset="0"/>
                <a:cs typeface="Times New Roman" pitchFamily="18" charset="0"/>
              </a:rPr>
              <a:t>En tenant compte du fait que </a:t>
            </a:r>
            <a:r>
              <a:rPr kumimoji="0" lang="fr-FR" sz="1400" b="0" i="0" u="none" strike="noStrike" cap="none" normalizeH="0" baseline="0" dirty="0">
                <a:ln>
                  <a:noFill/>
                </a:ln>
                <a:solidFill>
                  <a:schemeClr val="tx1"/>
                </a:solidFill>
                <a:effectLst/>
                <a:latin typeface="Symbol" pitchFamily="18" charset="2"/>
                <a:ea typeface="Calibri" pitchFamily="34" charset="0"/>
                <a:cs typeface="Times New Roman" pitchFamily="18" charset="0"/>
              </a:rPr>
              <a:t>e</a:t>
            </a:r>
            <a:r>
              <a:rPr kumimoji="0" lang="fr-FR" sz="1400" b="0" i="0" u="none" strike="noStrike" cap="none" normalizeH="0" baseline="0" dirty="0">
                <a:ln>
                  <a:noFill/>
                </a:ln>
                <a:solidFill>
                  <a:schemeClr val="tx1"/>
                </a:solidFill>
                <a:effectLst/>
                <a:latin typeface="+mj-lt"/>
                <a:ea typeface="Calibri" pitchFamily="34" charset="0"/>
                <a:cs typeface="Times New Roman" pitchFamily="18" charset="0"/>
              </a:rPr>
              <a:t> =23°27’, il vient :</a:t>
            </a:r>
            <a:endParaRPr kumimoji="0" lang="fr-FR" sz="2000" b="0" i="0" u="none" strike="noStrike" cap="none" normalizeH="0" baseline="0" dirty="0">
              <a:ln>
                <a:noFill/>
              </a:ln>
              <a:solidFill>
                <a:schemeClr val="tx1"/>
              </a:solidFill>
              <a:effectLst/>
              <a:latin typeface="+mj-lt"/>
              <a:cs typeface="Arial" pitchFamily="34" charset="0"/>
            </a:endParaRPr>
          </a:p>
        </p:txBody>
      </p:sp>
      <p:sp>
        <p:nvSpPr>
          <p:cNvPr id="29701"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9700"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267744" y="5723433"/>
            <a:ext cx="4806296" cy="297855"/>
          </a:xfrm>
          <a:prstGeom prst="rect">
            <a:avLst/>
          </a:prstGeom>
          <a:solidFill>
            <a:schemeClr val="tx1"/>
          </a:solidFill>
        </p:spPr>
      </p:pic>
      <p:sp>
        <p:nvSpPr>
          <p:cNvPr id="29702" name="Rectangle 6"/>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29703" name="Rectangle 7"/>
          <p:cNvSpPr>
            <a:spLocks noChangeArrowheads="1"/>
          </p:cNvSpPr>
          <p:nvPr/>
        </p:nvSpPr>
        <p:spPr bwMode="auto">
          <a:xfrm>
            <a:off x="357158" y="5715016"/>
            <a:ext cx="1858907"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mj-lt"/>
                <a:ea typeface="Times New Roman" pitchFamily="18" charset="0"/>
                <a:cs typeface="Times New Roman" pitchFamily="18" charset="0"/>
              </a:rPr>
              <a:t>Finalement on obtient:</a:t>
            </a:r>
            <a:endParaRPr kumimoji="0" lang="fr-FR" sz="2000" b="0" i="0" u="none" strike="noStrike" cap="none" normalizeH="0" baseline="0" dirty="0">
              <a:ln>
                <a:noFill/>
              </a:ln>
              <a:solidFill>
                <a:schemeClr val="tx1"/>
              </a:solidFill>
              <a:effectLst/>
              <a:latin typeface="+mj-lt"/>
              <a:cs typeface="Arial" pitchFamily="34" charset="0"/>
            </a:endParaRPr>
          </a:p>
        </p:txBody>
      </p:sp>
      <p:sp>
        <p:nvSpPr>
          <p:cNvPr id="29704" name="Rectangle 8"/>
          <p:cNvSpPr>
            <a:spLocks noChangeArrowheads="1"/>
          </p:cNvSpPr>
          <p:nvPr/>
        </p:nvSpPr>
        <p:spPr bwMode="auto">
          <a:xfrm>
            <a:off x="357158" y="6099595"/>
            <a:ext cx="7286676"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a:ln>
                  <a:noFill/>
                </a:ln>
                <a:solidFill>
                  <a:srgbClr val="FFC000"/>
                </a:solidFill>
                <a:effectLst/>
                <a:latin typeface="+mj-lt"/>
                <a:ea typeface="Times New Roman" pitchFamily="18" charset="0"/>
                <a:cs typeface="Times New Roman" pitchFamily="18" charset="0"/>
              </a:rPr>
              <a:t>                        </a:t>
            </a:r>
            <a:r>
              <a:rPr kumimoji="0" lang="fr-FR" sz="2000" b="1" i="0" u="none" strike="noStrike" cap="none" normalizeH="0" baseline="0" dirty="0">
                <a:ln>
                  <a:noFill/>
                </a:ln>
                <a:solidFill>
                  <a:srgbClr val="FFC000"/>
                </a:solidFill>
                <a:effectLst/>
                <a:latin typeface="+mj-lt"/>
                <a:ea typeface="Times New Roman" pitchFamily="18" charset="0"/>
                <a:cs typeface="Times New Roman" pitchFamily="18" charset="0"/>
              </a:rPr>
              <a:t>    Equation du temps = C + R</a:t>
            </a:r>
            <a:r>
              <a:rPr kumimoji="0" lang="fr-FR" sz="1400" b="0" i="0" u="none" strike="noStrike" cap="none" normalizeH="0" baseline="0" dirty="0">
                <a:ln>
                  <a:noFill/>
                </a:ln>
                <a:solidFill>
                  <a:schemeClr val="tx1"/>
                </a:solidFill>
                <a:effectLst/>
                <a:latin typeface="+mj-lt"/>
                <a:ea typeface="Times New Roman" pitchFamily="18" charset="0"/>
                <a:cs typeface="Times New Roman" pitchFamily="18" charset="0"/>
              </a:rPr>
              <a:t> </a:t>
            </a:r>
            <a:endParaRPr kumimoji="0" lang="fr-FR" sz="1200" b="0" i="0" u="none" strike="noStrike" cap="none" normalizeH="0" baseline="0" dirty="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mj-lt"/>
                <a:ea typeface="Times New Roman" pitchFamily="18" charset="0"/>
                <a:cs typeface="Times New Roman" pitchFamily="18" charset="0"/>
              </a:rPr>
              <a:t>où C et R sont exprimées en degré</a:t>
            </a:r>
            <a:endParaRPr kumimoji="0" lang="fr-FR" sz="2000" b="0" i="0" u="none" strike="noStrike" cap="none" normalizeH="0" baseline="0" dirty="0">
              <a:ln>
                <a:noFill/>
              </a:ln>
              <a:solidFill>
                <a:schemeClr val="tx1"/>
              </a:solidFill>
              <a:effectLst/>
              <a:latin typeface="+mj-lt"/>
              <a:cs typeface="Arial" pitchFamily="34" charset="0"/>
            </a:endParaRPr>
          </a:p>
        </p:txBody>
      </p:sp>
      <p:pic>
        <p:nvPicPr>
          <p:cNvPr id="1026" name="Picture 2"/>
          <p:cNvPicPr>
            <a:picLocks noChangeAspect="1" noChangeArrowheads="1"/>
          </p:cNvPicPr>
          <p:nvPr/>
        </p:nvPicPr>
        <p:blipFill>
          <a:blip r:embed="rId5"/>
          <a:srcRect/>
          <a:stretch>
            <a:fillRect/>
          </a:stretch>
        </p:blipFill>
        <p:spPr bwMode="auto">
          <a:xfrm>
            <a:off x="5929322" y="2643182"/>
            <a:ext cx="3000396" cy="2846761"/>
          </a:xfrm>
          <a:prstGeom prst="rect">
            <a:avLst/>
          </a:prstGeom>
          <a:noFill/>
          <a:ln w="9525">
            <a:noFill/>
            <a:miter lim="800000"/>
            <a:headEnd/>
            <a:tailEnd/>
          </a:ln>
          <a:effectLst/>
        </p:spPr>
      </p:pic>
      <p:sp>
        <p:nvSpPr>
          <p:cNvPr id="13" name="Rectangle 12"/>
          <p:cNvSpPr/>
          <p:nvPr/>
        </p:nvSpPr>
        <p:spPr>
          <a:xfrm>
            <a:off x="428595" y="879099"/>
            <a:ext cx="8429684" cy="261610"/>
          </a:xfrm>
          <a:prstGeom prst="rect">
            <a:avLst/>
          </a:prstGeom>
        </p:spPr>
        <p:txBody>
          <a:bodyPr wrap="square">
            <a:spAutoFit/>
          </a:bodyPr>
          <a:lstStyle/>
          <a:p>
            <a:pPr indent="12700" algn="justLow" fontAlgn="base">
              <a:spcBef>
                <a:spcPct val="0"/>
              </a:spcBef>
              <a:spcAft>
                <a:spcPct val="0"/>
              </a:spcAft>
            </a:pPr>
            <a:r>
              <a:rPr lang="fr-FR" sz="1100" b="1" dirty="0">
                <a:solidFill>
                  <a:srgbClr val="FFFF00"/>
                </a:solidFill>
                <a:latin typeface="+mj-lt"/>
                <a:ea typeface="Calibri" pitchFamily="34" charset="0"/>
                <a:cs typeface="Arial" pitchFamily="34" charset="0"/>
              </a:rPr>
              <a:t>Correction du à l’excentricité </a:t>
            </a:r>
            <a:endParaRPr lang="fr-FR" sz="1100" dirty="0">
              <a:solidFill>
                <a:srgbClr val="FFFF00"/>
              </a:solidFill>
              <a:latin typeface="+mj-lt"/>
              <a:cs typeface="Arial" pitchFamily="34" charset="0"/>
            </a:endParaRPr>
          </a:p>
        </p:txBody>
      </p:sp>
      <p:sp>
        <p:nvSpPr>
          <p:cNvPr id="22" name="Rectangle 26"/>
          <p:cNvSpPr>
            <a:spLocks noChangeArrowheads="1"/>
          </p:cNvSpPr>
          <p:nvPr/>
        </p:nvSpPr>
        <p:spPr bwMode="auto">
          <a:xfrm>
            <a:off x="428595" y="1192396"/>
            <a:ext cx="3991285"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dirty="0">
                <a:ln>
                  <a:noFill/>
                </a:ln>
                <a:solidFill>
                  <a:schemeClr val="tx1"/>
                </a:solidFill>
                <a:effectLst/>
                <a:latin typeface="+mj-lt"/>
                <a:ea typeface="Calibri" pitchFamily="34" charset="0"/>
                <a:cs typeface="Times New Roman" pitchFamily="18" charset="0"/>
              </a:rPr>
              <a:t>La correction due à l’excentricité (souvent notée C) est donc :</a:t>
            </a:r>
            <a:endParaRPr kumimoji="0" lang="fr-FR" b="0" i="0" u="none" strike="noStrike" cap="none" normalizeH="0" baseline="0" dirty="0">
              <a:ln>
                <a:noFill/>
              </a:ln>
              <a:solidFill>
                <a:schemeClr val="tx1"/>
              </a:solidFill>
              <a:effectLst/>
              <a:latin typeface="+mj-lt"/>
              <a:cs typeface="Arial" pitchFamily="34" charset="0"/>
            </a:endParaRPr>
          </a:p>
        </p:txBody>
      </p:sp>
      <p:sp>
        <p:nvSpPr>
          <p:cNvPr id="23" name="Rectangle 28"/>
          <p:cNvSpPr>
            <a:spLocks noChangeArrowheads="1"/>
          </p:cNvSpPr>
          <p:nvPr/>
        </p:nvSpPr>
        <p:spPr bwMode="auto">
          <a:xfrm>
            <a:off x="2000231" y="1530499"/>
            <a:ext cx="107157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C = υ – M =</a:t>
            </a: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pic>
        <p:nvPicPr>
          <p:cNvPr id="24" name="Picture 27"/>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928925" y="1459061"/>
            <a:ext cx="3892699" cy="385763"/>
          </a:xfrm>
          <a:prstGeom prst="rect">
            <a:avLst/>
          </a:prstGeom>
          <a:solidFill>
            <a:schemeClr val="tx1"/>
          </a:solidFill>
        </p:spPr>
      </p:pic>
      <p:sp>
        <p:nvSpPr>
          <p:cNvPr id="25" name="Rectangle 31"/>
          <p:cNvSpPr>
            <a:spLocks noChangeArrowheads="1"/>
          </p:cNvSpPr>
          <p:nvPr/>
        </p:nvSpPr>
        <p:spPr bwMode="auto">
          <a:xfrm>
            <a:off x="428596" y="1868220"/>
            <a:ext cx="864399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dirty="0">
                <a:ln>
                  <a:noFill/>
                </a:ln>
                <a:effectLst/>
                <a:latin typeface="+mj-lt"/>
                <a:ea typeface="Calibri" pitchFamily="34" charset="0"/>
                <a:cs typeface="Times New Roman" pitchFamily="18" charset="0"/>
              </a:rPr>
              <a:t>Soit encore, en remplaçant l’excentricité par sa valeur (e= 0.01671), on trouve des coefficients en radian que l’on convertit en degré en multipliant par </a:t>
            </a:r>
            <a:endParaRPr kumimoji="0" lang="fr-FR" b="0" i="0" u="none" strike="noStrike" cap="none" normalizeH="0" baseline="0" dirty="0">
              <a:ln>
                <a:noFill/>
              </a:ln>
              <a:effectLst/>
              <a:latin typeface="+mj-lt"/>
              <a:cs typeface="Arial" pitchFamily="34" charset="0"/>
            </a:endParaRPr>
          </a:p>
        </p:txBody>
      </p:sp>
      <p:sp>
        <p:nvSpPr>
          <p:cNvPr id="26" name="Rectangle 34"/>
          <p:cNvSpPr>
            <a:spLocks noChangeArrowheads="1"/>
          </p:cNvSpPr>
          <p:nvPr/>
        </p:nvSpPr>
        <p:spPr bwMode="auto">
          <a:xfrm>
            <a:off x="1782427" y="2200508"/>
            <a:ext cx="989373"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dirty="0">
                <a:ln>
                  <a:noFill/>
                </a:ln>
                <a:solidFill>
                  <a:schemeClr val="tx1"/>
                </a:solidFill>
                <a:effectLst/>
                <a:latin typeface="Cambria Math" pitchFamily="18" charset="0"/>
                <a:ea typeface="Calibri" pitchFamily="34" charset="0"/>
                <a:cs typeface="Times New Roman" pitchFamily="18" charset="0"/>
              </a:rPr>
              <a:t>C = υ – M = </a:t>
            </a:r>
            <a:endParaRPr kumimoji="0" lang="fr-FR" b="0" i="0" u="none" strike="noStrike" cap="none" normalizeH="0" baseline="0" dirty="0">
              <a:ln>
                <a:noFill/>
              </a:ln>
              <a:solidFill>
                <a:schemeClr val="tx1"/>
              </a:solidFill>
              <a:effectLst/>
              <a:latin typeface="Arial" pitchFamily="34" charset="0"/>
              <a:cs typeface="Arial" pitchFamily="34" charset="0"/>
            </a:endParaRPr>
          </a:p>
        </p:txBody>
      </p:sp>
      <p:pic>
        <p:nvPicPr>
          <p:cNvPr id="27" name="Picture 33"/>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714612" y="2230575"/>
            <a:ext cx="3857653" cy="261939"/>
          </a:xfrm>
          <a:prstGeom prst="rect">
            <a:avLst/>
          </a:prstGeom>
          <a:solidFill>
            <a:schemeClr val="tx1"/>
          </a:solidFill>
        </p:spPr>
      </p:pic>
      <p:pic>
        <p:nvPicPr>
          <p:cNvPr id="28" name="Picture 36"/>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7631289" y="2185869"/>
            <a:ext cx="1285884" cy="272433"/>
          </a:xfrm>
          <a:prstGeom prst="rect">
            <a:avLst/>
          </a:prstGeom>
          <a:solidFill>
            <a:schemeClr val="tx1"/>
          </a:solidFill>
        </p:spPr>
      </p:pic>
      <p:sp>
        <p:nvSpPr>
          <p:cNvPr id="29" name="Rectangle 28"/>
          <p:cNvSpPr/>
          <p:nvPr/>
        </p:nvSpPr>
        <p:spPr>
          <a:xfrm>
            <a:off x="7092280" y="2196902"/>
            <a:ext cx="593881" cy="276999"/>
          </a:xfrm>
          <a:prstGeom prst="rect">
            <a:avLst/>
          </a:prstGeom>
        </p:spPr>
        <p:txBody>
          <a:bodyPr wrap="none">
            <a:spAutoFit/>
          </a:bodyPr>
          <a:lstStyle/>
          <a:p>
            <a:r>
              <a:rPr lang="fr-FR" sz="1200" dirty="0"/>
              <a:t>Avec : </a:t>
            </a:r>
          </a:p>
        </p:txBody>
      </p:sp>
      <p:sp>
        <p:nvSpPr>
          <p:cNvPr id="30" name="ZoneTexte 29">
            <a:extLst>
              <a:ext uri="{FF2B5EF4-FFF2-40B4-BE49-F238E27FC236}">
                <a16:creationId xmlns:a16="http://schemas.microsoft.com/office/drawing/2014/main" id="{7EF265F3-CBAC-D0E7-3D18-10477649F801}"/>
              </a:ext>
            </a:extLst>
          </p:cNvPr>
          <p:cNvSpPr txBox="1"/>
          <p:nvPr/>
        </p:nvSpPr>
        <p:spPr>
          <a:xfrm>
            <a:off x="3166431" y="-27384"/>
            <a:ext cx="4248472" cy="461665"/>
          </a:xfrm>
          <a:prstGeom prst="rect">
            <a:avLst/>
          </a:prstGeom>
          <a:noFill/>
        </p:spPr>
        <p:txBody>
          <a:bodyPr wrap="square">
            <a:spAutoFit/>
          </a:bodyPr>
          <a:lstStyle/>
          <a:p>
            <a:pPr algn="ctr"/>
            <a:r>
              <a:rPr lang="fr-FR" sz="2400" b="1" dirty="0">
                <a:solidFill>
                  <a:srgbClr val="FFFF00"/>
                </a:solidFill>
                <a:ea typeface="Calibri" pitchFamily="34" charset="0"/>
                <a:cs typeface="Times New Roman" pitchFamily="18" charset="0"/>
              </a:rPr>
              <a:t>2- Equation du temps (Suite) </a:t>
            </a:r>
            <a:endParaRPr lang="fr-FR" sz="2400" dirty="0"/>
          </a:p>
        </p:txBody>
      </p:sp>
      <p:sp>
        <p:nvSpPr>
          <p:cNvPr id="31" name="ZoneTexte 30">
            <a:extLst>
              <a:ext uri="{FF2B5EF4-FFF2-40B4-BE49-F238E27FC236}">
                <a16:creationId xmlns:a16="http://schemas.microsoft.com/office/drawing/2014/main" id="{D6474987-18F6-8109-78A1-045F0E128474}"/>
              </a:ext>
            </a:extLst>
          </p:cNvPr>
          <p:cNvSpPr txBox="1"/>
          <p:nvPr/>
        </p:nvSpPr>
        <p:spPr>
          <a:xfrm>
            <a:off x="-828600" y="24"/>
            <a:ext cx="6361423" cy="461665"/>
          </a:xfrm>
          <a:prstGeom prst="rect">
            <a:avLst/>
          </a:prstGeom>
          <a:noFill/>
        </p:spPr>
        <p:txBody>
          <a:bodyPr wrap="square">
            <a:spAutoFit/>
          </a:bodyPr>
          <a:lstStyle/>
          <a:p>
            <a:pPr lvl="0" algn="ctr" eaLnBrk="0" fontAlgn="base" hangingPunct="0">
              <a:spcBef>
                <a:spcPct val="0"/>
              </a:spcBef>
              <a:spcAft>
                <a:spcPct val="0"/>
              </a:spcAft>
            </a:pPr>
            <a:r>
              <a:rPr lang="fr-FR" sz="2400" b="1" i="1" dirty="0">
                <a:solidFill>
                  <a:srgbClr val="FFFF00"/>
                </a:solidFill>
                <a:ea typeface="Calibri" pitchFamily="34" charset="0"/>
                <a:cs typeface="Times New Roman" pitchFamily="18" charset="0"/>
              </a:rPr>
              <a:t>Application : </a:t>
            </a:r>
          </a:p>
        </p:txBody>
      </p:sp>
      <p:sp>
        <p:nvSpPr>
          <p:cNvPr id="32" name="ZoneTexte 31">
            <a:extLst>
              <a:ext uri="{FF2B5EF4-FFF2-40B4-BE49-F238E27FC236}">
                <a16:creationId xmlns:a16="http://schemas.microsoft.com/office/drawing/2014/main" id="{6DF6E9A8-541E-9305-552C-8DC777A9355B}"/>
              </a:ext>
            </a:extLst>
          </p:cNvPr>
          <p:cNvSpPr txBox="1"/>
          <p:nvPr/>
        </p:nvSpPr>
        <p:spPr>
          <a:xfrm>
            <a:off x="428595" y="569459"/>
            <a:ext cx="8175853" cy="276999"/>
          </a:xfrm>
          <a:prstGeom prst="rect">
            <a:avLst/>
          </a:prstGeom>
          <a:noFill/>
        </p:spPr>
        <p:txBody>
          <a:bodyPr wrap="square">
            <a:spAutoFit/>
          </a:bodyPr>
          <a:lstStyle/>
          <a:p>
            <a:pPr algn="just"/>
            <a:r>
              <a:rPr lang="fr-FR" sz="1200" dirty="0">
                <a:latin typeface="+mj-lt"/>
              </a:rPr>
              <a:t>Equation</a:t>
            </a:r>
            <a:r>
              <a:rPr lang="fr-FR" sz="1200" kern="1200" dirty="0">
                <a:solidFill>
                  <a:schemeClr val="tx1"/>
                </a:solidFill>
                <a:latin typeface="+mj-lt"/>
                <a:ea typeface="+mn-ea"/>
                <a:cs typeface="+mn-cs"/>
              </a:rPr>
              <a:t> de Kepler reliant l’anomalie excentrique E et l’anomalie moyenne M :</a:t>
            </a:r>
            <a:r>
              <a:rPr lang="fr-FR" sz="1200" kern="1200" baseline="0" dirty="0">
                <a:solidFill>
                  <a:schemeClr val="tx1"/>
                </a:solidFill>
                <a:latin typeface="+mj-lt"/>
                <a:ea typeface="+mn-ea"/>
                <a:cs typeface="+mn-cs"/>
              </a:rPr>
              <a:t>    </a:t>
            </a:r>
            <a:r>
              <a:rPr lang="fr-FR" sz="1200" kern="1200" dirty="0">
                <a:solidFill>
                  <a:schemeClr val="tx1"/>
                </a:solidFill>
                <a:latin typeface="+mj-lt"/>
                <a:ea typeface="+mn-ea"/>
                <a:cs typeface="+mn-cs"/>
              </a:rPr>
              <a:t>E = M + e sin 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214346" y="185718"/>
            <a:ext cx="8643934" cy="10464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tab pos="450850" algn="l"/>
                <a:tab pos="900113" algn="l"/>
              </a:tabLst>
            </a:pPr>
            <a:r>
              <a:rPr kumimoji="0" lang="fr-FR" b="1" i="0" u="none" strike="noStrike" cap="none" normalizeH="0" baseline="0" dirty="0">
                <a:ln>
                  <a:noFill/>
                </a:ln>
                <a:solidFill>
                  <a:srgbClr val="FFFF00"/>
                </a:solidFill>
                <a:effectLst/>
                <a:latin typeface="+mj-lt"/>
                <a:ea typeface="Calibri" pitchFamily="34" charset="0"/>
                <a:cs typeface="Times New Roman" pitchFamily="18" charset="0"/>
              </a:rPr>
              <a:t>Mouvement perturbé</a:t>
            </a:r>
          </a:p>
          <a:p>
            <a:pPr marL="0" marR="0" lvl="0" indent="0" algn="justLow" defTabSz="914400" rtl="0" eaLnBrk="1" fontAlgn="base" latinLnBrk="0" hangingPunct="1">
              <a:lnSpc>
                <a:spcPct val="100000"/>
              </a:lnSpc>
              <a:spcBef>
                <a:spcPct val="0"/>
              </a:spcBef>
              <a:spcAft>
                <a:spcPct val="0"/>
              </a:spcAft>
              <a:buClrTx/>
              <a:buSzTx/>
              <a:buFontTx/>
              <a:buChar char="•"/>
              <a:tabLst>
                <a:tab pos="450850" algn="l"/>
                <a:tab pos="900113" algn="l"/>
              </a:tabLst>
            </a:pPr>
            <a:endParaRPr kumimoji="0" lang="fr-FR" sz="1600" b="0" i="0" u="none" strike="noStrike" cap="none" normalizeH="0" baseline="0" dirty="0">
              <a:ln>
                <a:noFill/>
              </a:ln>
              <a:solidFill>
                <a:srgbClr val="FFFF00"/>
              </a:solidFill>
              <a:effectLst/>
              <a:latin typeface="+mj-lt"/>
              <a:cs typeface="Arial" pitchFamily="34" charset="0"/>
            </a:endParaRPr>
          </a:p>
          <a:p>
            <a:pPr marL="0" marR="0" lvl="0" indent="0" algn="justLow" defTabSz="914400" rtl="0" eaLnBrk="0" fontAlgn="base" latinLnBrk="0" hangingPunct="0">
              <a:lnSpc>
                <a:spcPct val="100000"/>
              </a:lnSpc>
              <a:spcBef>
                <a:spcPct val="0"/>
              </a:spcBef>
              <a:spcAft>
                <a:spcPct val="0"/>
              </a:spcAft>
              <a:buClrTx/>
              <a:buSzTx/>
              <a:tabLst>
                <a:tab pos="450850" algn="l"/>
                <a:tab pos="900113" algn="l"/>
              </a:tabLst>
            </a:pPr>
            <a:r>
              <a:rPr kumimoji="0" lang="fr-FR" sz="1400" b="0" i="0" u="none" strike="noStrike" cap="none" normalizeH="0" baseline="0" dirty="0">
                <a:ln>
                  <a:noFill/>
                </a:ln>
                <a:solidFill>
                  <a:schemeClr val="tx1"/>
                </a:solidFill>
                <a:effectLst/>
                <a:latin typeface="+mj-lt"/>
                <a:ea typeface="Times New Roman" pitchFamily="18" charset="0"/>
                <a:cs typeface="Times New Roman" pitchFamily="18" charset="0"/>
              </a:rPr>
              <a:t>En vertu de la loi de Newton, chaque planète (i) subit de la part du soleil et des 7 autres planètes une force d’attraction de la forme :</a:t>
            </a:r>
            <a:endParaRPr kumimoji="0" lang="fr-FR" sz="2000" b="0" i="0" u="none" strike="noStrike" cap="none" normalizeH="0" baseline="0" dirty="0">
              <a:ln>
                <a:noFill/>
              </a:ln>
              <a:solidFill>
                <a:schemeClr val="tx1"/>
              </a:solidFill>
              <a:effectLst/>
              <a:latin typeface="+mj-lt"/>
              <a:cs typeface="Arial" pitchFamily="34" charset="0"/>
            </a:endParaRPr>
          </a:p>
        </p:txBody>
      </p:sp>
      <p:sp>
        <p:nvSpPr>
          <p:cNvPr id="2253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22532" name="Rectangle 4"/>
          <p:cNvSpPr>
            <a:spLocks noChangeArrowheads="1"/>
          </p:cNvSpPr>
          <p:nvPr/>
        </p:nvSpPr>
        <p:spPr bwMode="auto">
          <a:xfrm>
            <a:off x="0" y="1019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0850" algn="l"/>
                <a:tab pos="900113" algn="l"/>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22533" name="Rectangle 5"/>
              <p:cNvSpPr>
                <a:spLocks noChangeArrowheads="1"/>
              </p:cNvSpPr>
              <p:nvPr/>
            </p:nvSpPr>
            <p:spPr bwMode="auto">
              <a:xfrm>
                <a:off x="285720" y="2280406"/>
                <a:ext cx="8643934" cy="5005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Low" fontAlgn="base">
                  <a:spcBef>
                    <a:spcPct val="0"/>
                  </a:spcBef>
                  <a:spcAft>
                    <a:spcPct val="0"/>
                  </a:spcAft>
                  <a:buFontTx/>
                  <a:buChar char="•"/>
                  <a:tabLst>
                    <a:tab pos="450850" algn="l"/>
                    <a:tab pos="900113" algn="l"/>
                  </a:tabLst>
                </a:pPr>
                <a:r>
                  <a:rPr lang="fr-FR" sz="1200" dirty="0"/>
                  <a:t>Où m</a:t>
                </a:r>
                <a:r>
                  <a:rPr lang="fr-FR" sz="1200" baseline="-25000" dirty="0"/>
                  <a:t>i</a:t>
                </a:r>
                <a:r>
                  <a:rPr lang="fr-FR" sz="1200" dirty="0"/>
                  <a:t> masse de la planète i, M</a:t>
                </a:r>
                <a:r>
                  <a:rPr lang="fr-FR" sz="1200" baseline="-25000" dirty="0"/>
                  <a:t>⊙</a:t>
                </a:r>
                <a:r>
                  <a:rPr lang="fr-FR" sz="1200" dirty="0"/>
                  <a:t> masse du soleil, </a:t>
                </a:r>
                <a14:m>
                  <m:oMath xmlns:m="http://schemas.openxmlformats.org/officeDocument/2006/math">
                    <m:sSub>
                      <m:sSubPr>
                        <m:ctrlPr>
                          <a:rPr lang="fr-FR" sz="1200" i="1" baseline="-25000">
                            <a:latin typeface="Cambria Math" panose="02040503050406030204" pitchFamily="18" charset="0"/>
                          </a:rPr>
                        </m:ctrlPr>
                      </m:sSubPr>
                      <m:e>
                        <m:r>
                          <a:rPr lang="fr-FR" sz="1200" i="1" baseline="-25000">
                            <a:latin typeface="Cambria Math" panose="02040503050406030204" pitchFamily="18" charset="0"/>
                          </a:rPr>
                          <m:t>𝑟</m:t>
                        </m:r>
                      </m:e>
                      <m:sub>
                        <m:r>
                          <a:rPr lang="fr-FR" sz="1200" i="1" baseline="-25000">
                            <a:latin typeface="Cambria Math" panose="02040503050406030204" pitchFamily="18" charset="0"/>
                          </a:rPr>
                          <m:t>𝑖</m:t>
                        </m:r>
                        <m:r>
                          <a:rPr lang="fr-FR" sz="1200">
                            <a:latin typeface="Cambria Math" panose="02040503050406030204" pitchFamily="18" charset="0"/>
                          </a:rPr>
                          <m:t>⊙</m:t>
                        </m:r>
                      </m:sub>
                    </m:sSub>
                  </m:oMath>
                </a14:m>
                <a:r>
                  <a:rPr lang="fr-FR" sz="1200" dirty="0"/>
                  <a:t> la distance entre la planète i et le soleil et </a:t>
                </a:r>
                <a:r>
                  <a:rPr lang="fr-FR" sz="1200" dirty="0" err="1"/>
                  <a:t>r</a:t>
                </a:r>
                <a:r>
                  <a:rPr lang="fr-FR" sz="1200" baseline="-25000" dirty="0" err="1"/>
                  <a:t>ij</a:t>
                </a:r>
                <a:r>
                  <a:rPr lang="fr-FR" sz="1200" dirty="0"/>
                  <a:t> la distance entre les planètes i et j.</a:t>
                </a:r>
              </a:p>
              <a:p>
                <a:pPr marL="0" marR="0" lvl="0" indent="0" algn="justLow" defTabSz="914400" rtl="0" eaLnBrk="1" fontAlgn="base" latinLnBrk="0" hangingPunct="1">
                  <a:lnSpc>
                    <a:spcPct val="100000"/>
                  </a:lnSpc>
                  <a:spcBef>
                    <a:spcPct val="0"/>
                  </a:spcBef>
                  <a:spcAft>
                    <a:spcPct val="0"/>
                  </a:spcAft>
                  <a:buClrTx/>
                  <a:buSzTx/>
                  <a:buFontTx/>
                  <a:buChar char="•"/>
                  <a:tabLst>
                    <a:tab pos="450850" algn="l"/>
                    <a:tab pos="900113" algn="l"/>
                  </a:tabLst>
                </a:pPr>
                <a:endParaRPr kumimoji="0" lang="fr-FR" sz="1400" b="0" i="0" u="none" strike="noStrike" cap="none" normalizeH="0" baseline="0" dirty="0">
                  <a:ln>
                    <a:noFill/>
                  </a:ln>
                  <a:solidFill>
                    <a:schemeClr val="tx1"/>
                  </a:solidFill>
                  <a:effectLst/>
                  <a:cs typeface="Arial" pitchFamily="34" charset="0"/>
                </a:endParaRPr>
              </a:p>
            </p:txBody>
          </p:sp>
        </mc:Choice>
        <mc:Fallback xmlns="">
          <p:sp>
            <p:nvSpPr>
              <p:cNvPr id="22533" name="Rectangle 5"/>
              <p:cNvSpPr>
                <a:spLocks noRot="1" noChangeAspect="1" noMove="1" noResize="1" noEditPoints="1" noAdjustHandles="1" noChangeArrowheads="1" noChangeShapeType="1" noTextEdit="1"/>
              </p:cNvSpPr>
              <p:nvPr/>
            </p:nvSpPr>
            <p:spPr bwMode="auto">
              <a:xfrm>
                <a:off x="285720" y="2280406"/>
                <a:ext cx="8643934" cy="500522"/>
              </a:xfrm>
              <a:prstGeom prst="rect">
                <a:avLst/>
              </a:prstGeom>
              <a:blipFill>
                <a:blip r:embed="rId3"/>
                <a:stretch>
                  <a:fillRect/>
                </a:stretch>
              </a:blipFill>
              <a:ln w="9525">
                <a:noFill/>
                <a:miter lim="800000"/>
                <a:headEnd/>
                <a:tailEnd/>
              </a:ln>
              <a:effectLst/>
            </p:spPr>
            <p:txBody>
              <a:bodyPr/>
              <a:lstStyle/>
              <a:p>
                <a:r>
                  <a:rPr lang="fr-FR">
                    <a:noFill/>
                  </a:rPr>
                  <a:t> </a:t>
                </a:r>
              </a:p>
            </p:txBody>
          </p:sp>
        </mc:Fallback>
      </mc:AlternateContent>
      <p:sp>
        <p:nvSpPr>
          <p:cNvPr id="22535" name="Rectangle 7"/>
          <p:cNvSpPr>
            <a:spLocks noChangeArrowheads="1"/>
          </p:cNvSpPr>
          <p:nvPr/>
        </p:nvSpPr>
        <p:spPr bwMode="auto">
          <a:xfrm>
            <a:off x="285720" y="2571744"/>
            <a:ext cx="857256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tab pos="450850" algn="l"/>
                <a:tab pos="900113" algn="l"/>
              </a:tabLst>
            </a:pPr>
            <a:r>
              <a:rPr kumimoji="0" lang="fr-FR" sz="1200" b="0" i="0" u="none" strike="noStrike" cap="none" normalizeH="0" baseline="0" dirty="0">
                <a:ln>
                  <a:noFill/>
                </a:ln>
                <a:solidFill>
                  <a:schemeClr val="tx1"/>
                </a:solidFill>
                <a:effectLst/>
                <a:ea typeface="Times New Roman" pitchFamily="18" charset="0"/>
                <a:cs typeface="Times New Roman" pitchFamily="18" charset="0"/>
              </a:rPr>
              <a:t>Dans ces conditions le problème est séparé en 7 problèmes de 2 corps obéissant aux lois de Kepler. </a:t>
            </a:r>
            <a:r>
              <a:rPr kumimoji="0" lang="fr-FR" sz="1200" b="0" i="0" u="none" strike="noStrike" cap="none" normalizeH="0" baseline="0" dirty="0">
                <a:ln>
                  <a:noFill/>
                </a:ln>
                <a:solidFill>
                  <a:schemeClr val="tx1"/>
                </a:solidFill>
                <a:effectLst/>
                <a:ea typeface="Calibri" pitchFamily="34" charset="0"/>
                <a:cs typeface="Times New Roman" pitchFamily="18" charset="0"/>
              </a:rPr>
              <a:t>L’équation du mouvement elliptique s’écrit :</a:t>
            </a:r>
            <a:endParaRPr kumimoji="0" lang="fr-FR" sz="1800" b="0" i="0" u="none" strike="noStrike" cap="none" normalizeH="0" baseline="0" dirty="0">
              <a:ln>
                <a:noFill/>
              </a:ln>
              <a:solidFill>
                <a:schemeClr val="tx1"/>
              </a:solidFill>
              <a:effectLst/>
              <a:cs typeface="Arial" pitchFamily="34" charset="0"/>
            </a:endParaRPr>
          </a:p>
        </p:txBody>
      </p:sp>
      <p:sp>
        <p:nvSpPr>
          <p:cNvPr id="22537"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pic>
        <p:nvPicPr>
          <p:cNvPr id="22536"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847034" y="2928934"/>
            <a:ext cx="2439346" cy="500066"/>
          </a:xfrm>
          <a:prstGeom prst="rect">
            <a:avLst/>
          </a:prstGeom>
          <a:solidFill>
            <a:schemeClr val="tx1"/>
          </a:solidFill>
        </p:spPr>
      </p:pic>
      <p:sp>
        <p:nvSpPr>
          <p:cNvPr id="22538" name="Rectangle 10"/>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0850" algn="l"/>
                <a:tab pos="900113" algn="l"/>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22539" name="Rectangle 11"/>
          <p:cNvSpPr>
            <a:spLocks noChangeArrowheads="1"/>
          </p:cNvSpPr>
          <p:nvPr/>
        </p:nvSpPr>
        <p:spPr bwMode="auto">
          <a:xfrm>
            <a:off x="214314" y="3571876"/>
            <a:ext cx="864396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tab pos="450850" algn="l"/>
                <a:tab pos="900113" algn="l"/>
              </a:tabLst>
            </a:pPr>
            <a:r>
              <a:rPr kumimoji="0" lang="fr-FR" sz="1200" b="0" i="0" u="none" strike="noStrike" cap="none" normalizeH="0" baseline="0" dirty="0">
                <a:ln>
                  <a:noFill/>
                </a:ln>
                <a:solidFill>
                  <a:schemeClr val="tx1"/>
                </a:solidFill>
                <a:effectLst/>
                <a:ea typeface="Times New Roman" pitchFamily="18" charset="0"/>
                <a:cs typeface="Times New Roman" pitchFamily="18" charset="0"/>
              </a:rPr>
              <a:t>Dans le cas de la planète terre, en plus de l’action des autres planètes il faut tenir compte de celle de la lune. Dans ce qui suit, on va étudier uniquement le cas d’une seule force perturbatrice. L’ajout d’accélération supplémentaire génère des perturbations de l’orbite elliptique et l’équation du mouvement s’écrit :</a:t>
            </a:r>
            <a:endParaRPr kumimoji="0" lang="fr-FR" sz="1800" b="0" i="0" u="none" strike="noStrike" cap="none" normalizeH="0" baseline="0" dirty="0">
              <a:ln>
                <a:noFill/>
              </a:ln>
              <a:solidFill>
                <a:schemeClr val="tx1"/>
              </a:solidFill>
              <a:effectLst/>
              <a:cs typeface="Arial" pitchFamily="34" charset="0"/>
            </a:endParaRPr>
          </a:p>
        </p:txBody>
      </p:sp>
      <p:sp>
        <p:nvSpPr>
          <p:cNvPr id="22541"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pic>
        <p:nvPicPr>
          <p:cNvPr id="22540" name="Picture 1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91371" y="4316712"/>
            <a:ext cx="4939676" cy="500066"/>
          </a:xfrm>
          <a:prstGeom prst="rect">
            <a:avLst/>
          </a:prstGeom>
          <a:solidFill>
            <a:schemeClr val="tx1"/>
          </a:solidFill>
        </p:spPr>
      </p:pic>
      <p:sp>
        <p:nvSpPr>
          <p:cNvPr id="22542" name="Rectangle 14"/>
          <p:cNvSpPr>
            <a:spLocks noChangeArrowheads="1"/>
          </p:cNvSpPr>
          <p:nvPr/>
        </p:nvSpPr>
        <p:spPr bwMode="auto">
          <a:xfrm>
            <a:off x="0" y="1000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0850" algn="l"/>
                <a:tab pos="900113" algn="l"/>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22544" name="Rectangle 16"/>
          <p:cNvSpPr>
            <a:spLocks noChangeArrowheads="1"/>
          </p:cNvSpPr>
          <p:nvPr/>
        </p:nvSpPr>
        <p:spPr bwMode="auto">
          <a:xfrm>
            <a:off x="286302" y="5177042"/>
            <a:ext cx="1837426"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r>
              <a:rPr kumimoji="0" lang="fr-FR" sz="1200" b="0" i="0" u="none" strike="noStrike" cap="none" normalizeH="0" baseline="0" dirty="0">
                <a:ln>
                  <a:noFill/>
                </a:ln>
                <a:solidFill>
                  <a:schemeClr val="tx1"/>
                </a:solidFill>
                <a:effectLst/>
                <a:ea typeface="Times New Roman" pitchFamily="18" charset="0"/>
                <a:cs typeface="Times New Roman" pitchFamily="18" charset="0"/>
              </a:rPr>
              <a:t>Les éléments képlériens (</a:t>
            </a:r>
            <a:endParaRPr kumimoji="0" lang="fr-FR" sz="1800" b="0" i="0" u="none" strike="noStrike" cap="none" normalizeH="0" baseline="0" dirty="0">
              <a:ln>
                <a:noFill/>
              </a:ln>
              <a:solidFill>
                <a:schemeClr val="tx1"/>
              </a:solidFill>
              <a:effectLst/>
              <a:cs typeface="Arial" pitchFamily="34" charset="0"/>
            </a:endParaRPr>
          </a:p>
        </p:txBody>
      </p:sp>
      <p:pic>
        <p:nvPicPr>
          <p:cNvPr id="22543" name="Picture 1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006248" y="5120369"/>
            <a:ext cx="2143130" cy="428626"/>
          </a:xfrm>
          <a:prstGeom prst="rect">
            <a:avLst/>
          </a:prstGeom>
          <a:solidFill>
            <a:schemeClr val="tx1"/>
          </a:solidFill>
        </p:spPr>
      </p:pic>
      <p:sp>
        <p:nvSpPr>
          <p:cNvPr id="22545" name="Rectangle 17"/>
          <p:cNvSpPr>
            <a:spLocks noChangeArrowheads="1"/>
          </p:cNvSpPr>
          <p:nvPr/>
        </p:nvSpPr>
        <p:spPr bwMode="auto">
          <a:xfrm>
            <a:off x="329271" y="5548528"/>
            <a:ext cx="7929586"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450850" algn="l"/>
                <a:tab pos="900113" algn="l"/>
              </a:tabLst>
            </a:pPr>
            <a:r>
              <a:rPr kumimoji="0" lang="fr-FR" sz="1200" b="0" i="0" u="none" strike="noStrike" cap="none" normalizeH="0" baseline="0" dirty="0">
                <a:ln>
                  <a:noFill/>
                </a:ln>
                <a:solidFill>
                  <a:schemeClr val="tx1"/>
                </a:solidFill>
                <a:effectLst/>
                <a:ea typeface="Times New Roman" pitchFamily="18" charset="0"/>
                <a:cs typeface="Times New Roman" pitchFamily="18" charset="0"/>
              </a:rPr>
              <a:t>dépendants du temps sous la forme des équations de Gauss. </a:t>
            </a:r>
            <a:endParaRPr kumimoji="0" lang="fr-FR" sz="1800" b="0" i="0" u="none" strike="noStrike" cap="none" normalizeH="0" baseline="0" dirty="0">
              <a:ln>
                <a:noFill/>
              </a:ln>
              <a:solidFill>
                <a:schemeClr val="tx1"/>
              </a:solidFill>
              <a:effectLst/>
              <a:cs typeface="Arial" pitchFamily="34" charset="0"/>
            </a:endParaRPr>
          </a:p>
        </p:txBody>
      </p:sp>
      <p:sp>
        <p:nvSpPr>
          <p:cNvPr id="19" name="Rectangle 17"/>
          <p:cNvSpPr>
            <a:spLocks noChangeArrowheads="1"/>
          </p:cNvSpPr>
          <p:nvPr/>
        </p:nvSpPr>
        <p:spPr bwMode="auto">
          <a:xfrm>
            <a:off x="364592" y="5813930"/>
            <a:ext cx="7929586"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450850" algn="l"/>
                <a:tab pos="900113" algn="l"/>
              </a:tabLst>
            </a:pPr>
            <a:r>
              <a:rPr kumimoji="0" lang="fr-FR" sz="1200" b="0" i="0" u="none" strike="noStrike" cap="none" normalizeH="0" baseline="0" dirty="0">
                <a:ln>
                  <a:noFill/>
                </a:ln>
                <a:solidFill>
                  <a:schemeClr val="tx1"/>
                </a:solidFill>
                <a:effectLst/>
                <a:ea typeface="Times New Roman" pitchFamily="18" charset="0"/>
                <a:cs typeface="Times New Roman" pitchFamily="18" charset="0"/>
              </a:rPr>
              <a:t>On les appelle alors éléments osculateurs.</a:t>
            </a:r>
            <a:endParaRPr kumimoji="0" lang="fr-FR" sz="1800" b="0" i="0" u="none" strike="noStrike" cap="none" normalizeH="0" baseline="0" dirty="0">
              <a:ln>
                <a:noFill/>
              </a:ln>
              <a:solidFill>
                <a:schemeClr val="tx1"/>
              </a:solidFill>
              <a:effectLst/>
              <a:cs typeface="Arial" pitchFamily="34" charset="0"/>
            </a:endParaRPr>
          </a:p>
        </p:txBody>
      </p:sp>
      <p:sp>
        <p:nvSpPr>
          <p:cNvPr id="51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5123" name="Rectangle 3"/>
          <p:cNvSpPr>
            <a:spLocks noChangeArrowheads="1"/>
          </p:cNvSpPr>
          <p:nvPr/>
        </p:nvSpPr>
        <p:spPr bwMode="auto">
          <a:xfrm>
            <a:off x="0" y="1019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0850" algn="l"/>
                <a:tab pos="900113" algn="l"/>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22" name="ZoneTexte 21">
                <a:extLst>
                  <a:ext uri="{FF2B5EF4-FFF2-40B4-BE49-F238E27FC236}">
                    <a16:creationId xmlns:a16="http://schemas.microsoft.com/office/drawing/2014/main" id="{2BD95FC2-0EEB-A14B-A310-0A1CADA41ECF}"/>
                  </a:ext>
                </a:extLst>
              </p:cNvPr>
              <p:cNvSpPr txBox="1"/>
              <p:nvPr/>
            </p:nvSpPr>
            <p:spPr>
              <a:xfrm>
                <a:off x="467544" y="1196752"/>
                <a:ext cx="8390736" cy="900824"/>
              </a:xfrm>
              <a:prstGeom prst="rect">
                <a:avLst/>
              </a:prstGeom>
              <a:solidFill>
                <a:schemeClr val="tx1"/>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fr-FR" i="1" smtClean="0">
                              <a:solidFill>
                                <a:schemeClr val="bg1"/>
                              </a:solidFill>
                              <a:latin typeface="Cambria Math" panose="02040503050406030204" pitchFamily="18" charset="0"/>
                            </a:rPr>
                          </m:ctrlPr>
                        </m:sSubPr>
                        <m:e>
                          <m:acc>
                            <m:accPr>
                              <m:chr m:val="⃗"/>
                              <m:ctrlPr>
                                <a:rPr lang="fr-FR" i="1">
                                  <a:solidFill>
                                    <a:schemeClr val="bg1"/>
                                  </a:solidFill>
                                  <a:latin typeface="Cambria Math" panose="02040503050406030204" pitchFamily="18" charset="0"/>
                                </a:rPr>
                              </m:ctrlPr>
                            </m:accPr>
                            <m:e>
                              <m:r>
                                <a:rPr lang="fr-FR" i="1">
                                  <a:solidFill>
                                    <a:schemeClr val="bg1"/>
                                  </a:solidFill>
                                  <a:latin typeface="Cambria Math" panose="02040503050406030204" pitchFamily="18" charset="0"/>
                                </a:rPr>
                                <m:t>𝐹</m:t>
                              </m:r>
                            </m:e>
                          </m:acc>
                        </m:e>
                        <m:sub>
                          <m:r>
                            <a:rPr lang="fr-FR" i="1">
                              <a:solidFill>
                                <a:schemeClr val="bg1"/>
                              </a:solidFill>
                              <a:latin typeface="Cambria Math" panose="02040503050406030204" pitchFamily="18" charset="0"/>
                            </a:rPr>
                            <m:t>𝑖</m:t>
                          </m:r>
                        </m:sub>
                      </m:sSub>
                      <m:r>
                        <a:rPr lang="fr-FR" i="0">
                          <a:solidFill>
                            <a:schemeClr val="bg1"/>
                          </a:solidFill>
                          <a:latin typeface="Cambria Math" panose="02040503050406030204" pitchFamily="18" charset="0"/>
                        </a:rPr>
                        <m:t>=</m:t>
                      </m:r>
                      <m:sSub>
                        <m:sSubPr>
                          <m:ctrlPr>
                            <a:rPr lang="fr-FR" i="1">
                              <a:solidFill>
                                <a:schemeClr val="bg1"/>
                              </a:solidFill>
                              <a:latin typeface="Cambria Math" panose="02040503050406030204" pitchFamily="18" charset="0"/>
                            </a:rPr>
                          </m:ctrlPr>
                        </m:sSubPr>
                        <m:e>
                          <m:sSub>
                            <m:sSubPr>
                              <m:ctrlPr>
                                <a:rPr lang="fr-FR" i="1">
                                  <a:solidFill>
                                    <a:schemeClr val="bg1"/>
                                  </a:solidFill>
                                  <a:latin typeface="Cambria Math" panose="02040503050406030204" pitchFamily="18" charset="0"/>
                                </a:rPr>
                              </m:ctrlPr>
                            </m:sSubPr>
                            <m:e>
                              <m:acc>
                                <m:accPr>
                                  <m:chr m:val="⃗"/>
                                  <m:ctrlPr>
                                    <a:rPr lang="fr-FR" i="1">
                                      <a:solidFill>
                                        <a:schemeClr val="bg1"/>
                                      </a:solidFill>
                                      <a:latin typeface="Cambria Math" panose="02040503050406030204" pitchFamily="18" charset="0"/>
                                    </a:rPr>
                                  </m:ctrlPr>
                                </m:accPr>
                                <m:e>
                                  <m:r>
                                    <a:rPr lang="fr-FR" i="1">
                                      <a:solidFill>
                                        <a:schemeClr val="bg1"/>
                                      </a:solidFill>
                                      <a:latin typeface="Cambria Math" panose="02040503050406030204" pitchFamily="18" charset="0"/>
                                    </a:rPr>
                                    <m:t>𝐹</m:t>
                                  </m:r>
                                </m:e>
                              </m:acc>
                            </m:e>
                            <m:sub>
                              <m:r>
                                <a:rPr lang="fr-FR" i="1">
                                  <a:solidFill>
                                    <a:schemeClr val="bg1"/>
                                  </a:solidFill>
                                  <a:latin typeface="Cambria Math" panose="02040503050406030204" pitchFamily="18" charset="0"/>
                                </a:rPr>
                                <m:t>𝐾𝑒𝑝𝑙𝑒𝑟𝑖</m:t>
                              </m:r>
                              <m:r>
                                <a:rPr lang="fr-FR" i="0">
                                  <a:solidFill>
                                    <a:schemeClr val="bg1"/>
                                  </a:solidFill>
                                  <a:latin typeface="Cambria Math" panose="02040503050406030204" pitchFamily="18" charset="0"/>
                                </a:rPr>
                                <m:t>è</m:t>
                              </m:r>
                              <m:r>
                                <a:rPr lang="fr-FR" i="1">
                                  <a:solidFill>
                                    <a:schemeClr val="bg1"/>
                                  </a:solidFill>
                                  <a:latin typeface="Cambria Math" panose="02040503050406030204" pitchFamily="18" charset="0"/>
                                </a:rPr>
                                <m:t>𝑛𝑛𝑒</m:t>
                              </m:r>
                            </m:sub>
                          </m:sSub>
                          <m:r>
                            <a:rPr lang="fr-FR" i="0">
                              <a:solidFill>
                                <a:schemeClr val="bg1"/>
                              </a:solidFill>
                              <a:latin typeface="Cambria Math" panose="02040503050406030204" pitchFamily="18" charset="0"/>
                            </a:rPr>
                            <m:t>+</m:t>
                          </m:r>
                          <m:sSub>
                            <m:sSubPr>
                              <m:ctrlPr>
                                <a:rPr lang="fr-FR" i="1">
                                  <a:solidFill>
                                    <a:schemeClr val="bg1"/>
                                  </a:solidFill>
                                  <a:latin typeface="Cambria Math" panose="02040503050406030204" pitchFamily="18" charset="0"/>
                                </a:rPr>
                              </m:ctrlPr>
                            </m:sSubPr>
                            <m:e>
                              <m:acc>
                                <m:accPr>
                                  <m:chr m:val="⃗"/>
                                  <m:ctrlPr>
                                    <a:rPr lang="fr-FR" i="1">
                                      <a:solidFill>
                                        <a:schemeClr val="bg1"/>
                                      </a:solidFill>
                                      <a:latin typeface="Cambria Math" panose="02040503050406030204" pitchFamily="18" charset="0"/>
                                    </a:rPr>
                                  </m:ctrlPr>
                                </m:accPr>
                                <m:e>
                                  <m:r>
                                    <a:rPr lang="fr-FR" i="1">
                                      <a:solidFill>
                                        <a:schemeClr val="bg1"/>
                                      </a:solidFill>
                                      <a:latin typeface="Cambria Math" panose="02040503050406030204" pitchFamily="18" charset="0"/>
                                    </a:rPr>
                                    <m:t>𝐹</m:t>
                                  </m:r>
                                </m:e>
                              </m:acc>
                            </m:e>
                            <m:sub>
                              <m:r>
                                <a:rPr lang="fr-FR" i="1">
                                  <a:solidFill>
                                    <a:schemeClr val="bg1"/>
                                  </a:solidFill>
                                  <a:latin typeface="Cambria Math" panose="02040503050406030204" pitchFamily="18" charset="0"/>
                                </a:rPr>
                                <m:t>𝑃𝑒𝑟𝑡𝑢𝑟𝑏𝑎𝑡𝑟𝑖𝑐𝑒𝑠</m:t>
                              </m:r>
                            </m:sub>
                          </m:sSub>
                          <m:r>
                            <a:rPr lang="fr-FR" i="0">
                              <a:solidFill>
                                <a:schemeClr val="bg1"/>
                              </a:solidFill>
                              <a:latin typeface="Cambria Math" panose="02040503050406030204" pitchFamily="18" charset="0"/>
                            </a:rPr>
                            <m:t>=</m:t>
                          </m:r>
                          <m:sSub>
                            <m:sSubPr>
                              <m:ctrlPr>
                                <a:rPr lang="fr-FR" i="1">
                                  <a:solidFill>
                                    <a:schemeClr val="bg1"/>
                                  </a:solidFill>
                                  <a:latin typeface="Cambria Math" panose="02040503050406030204" pitchFamily="18" charset="0"/>
                                </a:rPr>
                              </m:ctrlPr>
                            </m:sSubPr>
                            <m:e>
                              <m:acc>
                                <m:accPr>
                                  <m:chr m:val="⃗"/>
                                  <m:ctrlPr>
                                    <a:rPr lang="fr-FR" i="1">
                                      <a:solidFill>
                                        <a:schemeClr val="bg1"/>
                                      </a:solidFill>
                                      <a:latin typeface="Cambria Math" panose="02040503050406030204" pitchFamily="18" charset="0"/>
                                    </a:rPr>
                                  </m:ctrlPr>
                                </m:accPr>
                                <m:e>
                                  <m:r>
                                    <a:rPr lang="fr-FR" i="1">
                                      <a:solidFill>
                                        <a:schemeClr val="bg1"/>
                                      </a:solidFill>
                                      <a:latin typeface="Cambria Math" panose="02040503050406030204" pitchFamily="18" charset="0"/>
                                    </a:rPr>
                                    <m:t>𝐹</m:t>
                                  </m:r>
                                </m:e>
                              </m:acc>
                            </m:e>
                            <m:sub>
                              <m:r>
                                <a:rPr lang="fr-FR" i="1">
                                  <a:solidFill>
                                    <a:schemeClr val="bg1"/>
                                  </a:solidFill>
                                  <a:latin typeface="Cambria Math" panose="02040503050406030204" pitchFamily="18" charset="0"/>
                                </a:rPr>
                                <m:t>𝑖</m:t>
                              </m:r>
                              <m:r>
                                <a:rPr lang="fr-FR" i="0">
                                  <a:solidFill>
                                    <a:schemeClr val="bg1"/>
                                  </a:solidFill>
                                  <a:latin typeface="Cambria Math" panose="02040503050406030204" pitchFamily="18" charset="0"/>
                                </a:rPr>
                                <m:t>⊙</m:t>
                              </m:r>
                            </m:sub>
                          </m:sSub>
                          <m:r>
                            <a:rPr lang="fr-FR" i="0">
                              <a:solidFill>
                                <a:schemeClr val="bg1"/>
                              </a:solidFill>
                              <a:latin typeface="Cambria Math" panose="02040503050406030204" pitchFamily="18" charset="0"/>
                            </a:rPr>
                            <m:t>+</m:t>
                          </m:r>
                          <m:acc>
                            <m:accPr>
                              <m:chr m:val="⃗"/>
                              <m:ctrlPr>
                                <a:rPr lang="fr-FR" i="1">
                                  <a:solidFill>
                                    <a:schemeClr val="bg1"/>
                                  </a:solidFill>
                                  <a:latin typeface="Cambria Math" panose="02040503050406030204" pitchFamily="18" charset="0"/>
                                </a:rPr>
                              </m:ctrlPr>
                            </m:accPr>
                            <m:e>
                              <m:r>
                                <a:rPr lang="fr-FR" i="1">
                                  <a:solidFill>
                                    <a:schemeClr val="bg1"/>
                                  </a:solidFill>
                                  <a:latin typeface="Cambria Math" panose="02040503050406030204" pitchFamily="18" charset="0"/>
                                </a:rPr>
                                <m:t>𝐹</m:t>
                              </m:r>
                            </m:e>
                          </m:acc>
                        </m:e>
                        <m:sub>
                          <m:r>
                            <a:rPr lang="fr-FR" i="1">
                              <a:solidFill>
                                <a:schemeClr val="bg1"/>
                              </a:solidFill>
                              <a:latin typeface="Cambria Math" panose="02040503050406030204" pitchFamily="18" charset="0"/>
                            </a:rPr>
                            <m:t>𝑖𝑗</m:t>
                          </m:r>
                        </m:sub>
                      </m:sSub>
                      <m:r>
                        <a:rPr lang="fr-FR" i="0">
                          <a:solidFill>
                            <a:schemeClr val="bg1"/>
                          </a:solidFill>
                          <a:latin typeface="Cambria Math" panose="02040503050406030204" pitchFamily="18" charset="0"/>
                        </a:rPr>
                        <m:t>=</m:t>
                      </m:r>
                      <m:r>
                        <a:rPr lang="fr-FR" i="1">
                          <a:solidFill>
                            <a:schemeClr val="bg1"/>
                          </a:solidFill>
                          <a:latin typeface="Cambria Math" panose="02040503050406030204" pitchFamily="18" charset="0"/>
                        </a:rPr>
                        <m:t>𝐺</m:t>
                      </m:r>
                      <m:sSub>
                        <m:sSubPr>
                          <m:ctrlPr>
                            <a:rPr lang="fr-FR" i="1">
                              <a:solidFill>
                                <a:schemeClr val="bg1"/>
                              </a:solidFill>
                              <a:latin typeface="Cambria Math" panose="02040503050406030204" pitchFamily="18" charset="0"/>
                            </a:rPr>
                          </m:ctrlPr>
                        </m:sSubPr>
                        <m:e>
                          <m:r>
                            <a:rPr lang="fr-FR" i="1">
                              <a:solidFill>
                                <a:schemeClr val="bg1"/>
                              </a:solidFill>
                              <a:latin typeface="Cambria Math" panose="02040503050406030204" pitchFamily="18" charset="0"/>
                            </a:rPr>
                            <m:t>𝑀</m:t>
                          </m:r>
                        </m:e>
                        <m:sub>
                          <m:r>
                            <a:rPr lang="fr-FR" i="0">
                              <a:solidFill>
                                <a:schemeClr val="bg1"/>
                              </a:solidFill>
                              <a:latin typeface="Cambria Math" panose="02040503050406030204" pitchFamily="18" charset="0"/>
                            </a:rPr>
                            <m:t>⊙</m:t>
                          </m:r>
                        </m:sub>
                      </m:sSub>
                      <m:sSub>
                        <m:sSubPr>
                          <m:ctrlPr>
                            <a:rPr lang="fr-FR" i="1">
                              <a:solidFill>
                                <a:schemeClr val="bg1"/>
                              </a:solidFill>
                              <a:latin typeface="Cambria Math" panose="02040503050406030204" pitchFamily="18" charset="0"/>
                            </a:rPr>
                          </m:ctrlPr>
                        </m:sSubPr>
                        <m:e>
                          <m:r>
                            <a:rPr lang="fr-FR" i="1">
                              <a:solidFill>
                                <a:schemeClr val="bg1"/>
                              </a:solidFill>
                              <a:latin typeface="Cambria Math" panose="02040503050406030204" pitchFamily="18" charset="0"/>
                            </a:rPr>
                            <m:t>𝑚</m:t>
                          </m:r>
                        </m:e>
                        <m:sub>
                          <m:r>
                            <a:rPr lang="fr-FR" i="1">
                              <a:solidFill>
                                <a:schemeClr val="bg1"/>
                              </a:solidFill>
                              <a:latin typeface="Cambria Math" panose="02040503050406030204" pitchFamily="18" charset="0"/>
                            </a:rPr>
                            <m:t>𝑖</m:t>
                          </m:r>
                        </m:sub>
                      </m:sSub>
                      <m:f>
                        <m:fPr>
                          <m:ctrlPr>
                            <a:rPr lang="fr-FR" i="1">
                              <a:solidFill>
                                <a:schemeClr val="bg1"/>
                              </a:solidFill>
                              <a:latin typeface="Cambria Math" panose="02040503050406030204" pitchFamily="18" charset="0"/>
                            </a:rPr>
                          </m:ctrlPr>
                        </m:fPr>
                        <m:num>
                          <m:sSub>
                            <m:sSubPr>
                              <m:ctrlPr>
                                <a:rPr lang="fr-FR" i="1">
                                  <a:solidFill>
                                    <a:schemeClr val="bg1"/>
                                  </a:solidFill>
                                  <a:latin typeface="Cambria Math" panose="02040503050406030204" pitchFamily="18" charset="0"/>
                                </a:rPr>
                              </m:ctrlPr>
                            </m:sSubPr>
                            <m:e>
                              <m:acc>
                                <m:accPr>
                                  <m:chr m:val="⃗"/>
                                  <m:ctrlPr>
                                    <a:rPr lang="fr-FR" i="1">
                                      <a:solidFill>
                                        <a:schemeClr val="bg1"/>
                                      </a:solidFill>
                                      <a:latin typeface="Cambria Math" panose="02040503050406030204" pitchFamily="18" charset="0"/>
                                    </a:rPr>
                                  </m:ctrlPr>
                                </m:accPr>
                                <m:e>
                                  <m:r>
                                    <a:rPr lang="fr-FR" i="1">
                                      <a:solidFill>
                                        <a:schemeClr val="bg1"/>
                                      </a:solidFill>
                                      <a:latin typeface="Cambria Math" panose="02040503050406030204" pitchFamily="18" charset="0"/>
                                    </a:rPr>
                                    <m:t>𝑟</m:t>
                                  </m:r>
                                </m:e>
                              </m:acc>
                            </m:e>
                            <m:sub>
                              <m:r>
                                <a:rPr lang="fr-FR" i="1">
                                  <a:solidFill>
                                    <a:schemeClr val="bg1"/>
                                  </a:solidFill>
                                  <a:latin typeface="Cambria Math" panose="02040503050406030204" pitchFamily="18" charset="0"/>
                                </a:rPr>
                                <m:t>𝑖</m:t>
                              </m:r>
                              <m:r>
                                <a:rPr lang="fr-FR" i="0">
                                  <a:solidFill>
                                    <a:schemeClr val="bg1"/>
                                  </a:solidFill>
                                  <a:latin typeface="Cambria Math" panose="02040503050406030204" pitchFamily="18" charset="0"/>
                                </a:rPr>
                                <m:t>⊙</m:t>
                              </m:r>
                            </m:sub>
                          </m:sSub>
                        </m:num>
                        <m:den>
                          <m:sSubSup>
                            <m:sSubSupPr>
                              <m:ctrlPr>
                                <a:rPr lang="fr-FR" i="1">
                                  <a:solidFill>
                                    <a:schemeClr val="bg1"/>
                                  </a:solidFill>
                                  <a:latin typeface="Cambria Math" panose="02040503050406030204" pitchFamily="18" charset="0"/>
                                </a:rPr>
                              </m:ctrlPr>
                            </m:sSubSupPr>
                            <m:e>
                              <m:r>
                                <a:rPr lang="fr-FR" i="1">
                                  <a:solidFill>
                                    <a:schemeClr val="bg1"/>
                                  </a:solidFill>
                                  <a:latin typeface="Cambria Math" panose="02040503050406030204" pitchFamily="18" charset="0"/>
                                </a:rPr>
                                <m:t>𝑟</m:t>
                              </m:r>
                            </m:e>
                            <m:sub>
                              <m:r>
                                <a:rPr lang="fr-FR" i="1">
                                  <a:solidFill>
                                    <a:schemeClr val="bg1"/>
                                  </a:solidFill>
                                  <a:latin typeface="Cambria Math" panose="02040503050406030204" pitchFamily="18" charset="0"/>
                                </a:rPr>
                                <m:t>𝑖</m:t>
                              </m:r>
                              <m:r>
                                <a:rPr lang="fr-FR" i="0">
                                  <a:solidFill>
                                    <a:schemeClr val="bg1"/>
                                  </a:solidFill>
                                  <a:latin typeface="Cambria Math" panose="02040503050406030204" pitchFamily="18" charset="0"/>
                                </a:rPr>
                                <m:t>⊙</m:t>
                              </m:r>
                            </m:sub>
                            <m:sup>
                              <m:r>
                                <a:rPr lang="fr-FR" i="0">
                                  <a:solidFill>
                                    <a:schemeClr val="bg1"/>
                                  </a:solidFill>
                                  <a:latin typeface="Cambria Math" panose="02040503050406030204" pitchFamily="18" charset="0"/>
                                </a:rPr>
                                <m:t>3</m:t>
                              </m:r>
                            </m:sup>
                          </m:sSubSup>
                        </m:den>
                      </m:f>
                      <m:r>
                        <a:rPr lang="fr-FR" i="0">
                          <a:solidFill>
                            <a:schemeClr val="bg1"/>
                          </a:solidFill>
                          <a:latin typeface="Cambria Math" panose="02040503050406030204" pitchFamily="18" charset="0"/>
                        </a:rPr>
                        <m:t>+</m:t>
                      </m:r>
                      <m:r>
                        <a:rPr lang="fr-FR" i="1">
                          <a:solidFill>
                            <a:schemeClr val="bg1"/>
                          </a:solidFill>
                          <a:latin typeface="Cambria Math" panose="02040503050406030204" pitchFamily="18" charset="0"/>
                        </a:rPr>
                        <m:t>𝐺</m:t>
                      </m:r>
                      <m:sSub>
                        <m:sSubPr>
                          <m:ctrlPr>
                            <a:rPr lang="fr-FR" i="1">
                              <a:solidFill>
                                <a:schemeClr val="bg1"/>
                              </a:solidFill>
                              <a:latin typeface="Cambria Math" panose="02040503050406030204" pitchFamily="18" charset="0"/>
                            </a:rPr>
                          </m:ctrlPr>
                        </m:sSubPr>
                        <m:e>
                          <m:r>
                            <a:rPr lang="fr-FR" i="1">
                              <a:solidFill>
                                <a:schemeClr val="bg1"/>
                              </a:solidFill>
                              <a:latin typeface="Cambria Math" panose="02040503050406030204" pitchFamily="18" charset="0"/>
                            </a:rPr>
                            <m:t>𝑚</m:t>
                          </m:r>
                        </m:e>
                        <m:sub>
                          <m:r>
                            <a:rPr lang="fr-FR" i="1">
                              <a:solidFill>
                                <a:schemeClr val="bg1"/>
                              </a:solidFill>
                              <a:latin typeface="Cambria Math" panose="02040503050406030204" pitchFamily="18" charset="0"/>
                            </a:rPr>
                            <m:t>𝑖</m:t>
                          </m:r>
                        </m:sub>
                      </m:sSub>
                      <m:nary>
                        <m:naryPr>
                          <m:chr m:val="∑"/>
                          <m:limLoc m:val="undOvr"/>
                          <m:ctrlPr>
                            <a:rPr lang="fr-FR" i="1">
                              <a:solidFill>
                                <a:schemeClr val="bg1"/>
                              </a:solidFill>
                              <a:latin typeface="Cambria Math" panose="02040503050406030204" pitchFamily="18" charset="0"/>
                            </a:rPr>
                          </m:ctrlPr>
                        </m:naryPr>
                        <m:sub>
                          <m:r>
                            <a:rPr lang="fr-FR" i="1">
                              <a:solidFill>
                                <a:schemeClr val="bg1"/>
                              </a:solidFill>
                              <a:latin typeface="Cambria Math" panose="02040503050406030204" pitchFamily="18" charset="0"/>
                            </a:rPr>
                            <m:t>𝑗</m:t>
                          </m:r>
                          <m:r>
                            <a:rPr lang="fr-FR" i="0">
                              <a:solidFill>
                                <a:schemeClr val="bg1"/>
                              </a:solidFill>
                              <a:latin typeface="Cambria Math" panose="02040503050406030204" pitchFamily="18" charset="0"/>
                            </a:rPr>
                            <m:t>=1</m:t>
                          </m:r>
                        </m:sub>
                        <m:sup>
                          <m:r>
                            <a:rPr lang="fr-FR" i="0">
                              <a:solidFill>
                                <a:schemeClr val="bg1"/>
                              </a:solidFill>
                              <a:latin typeface="Cambria Math" panose="02040503050406030204" pitchFamily="18" charset="0"/>
                            </a:rPr>
                            <m:t>7</m:t>
                          </m:r>
                        </m:sup>
                        <m:e>
                          <m:sSub>
                            <m:sSubPr>
                              <m:ctrlPr>
                                <a:rPr lang="fr-FR" i="1">
                                  <a:solidFill>
                                    <a:schemeClr val="bg1"/>
                                  </a:solidFill>
                                  <a:latin typeface="Cambria Math" panose="02040503050406030204" pitchFamily="18" charset="0"/>
                                </a:rPr>
                              </m:ctrlPr>
                            </m:sSubPr>
                            <m:e>
                              <m:r>
                                <a:rPr lang="fr-FR" i="1">
                                  <a:solidFill>
                                    <a:schemeClr val="bg1"/>
                                  </a:solidFill>
                                  <a:latin typeface="Cambria Math" panose="02040503050406030204" pitchFamily="18" charset="0"/>
                                </a:rPr>
                                <m:t>𝑚</m:t>
                              </m:r>
                            </m:e>
                            <m:sub>
                              <m:r>
                                <a:rPr lang="fr-FR" i="1">
                                  <a:solidFill>
                                    <a:schemeClr val="bg1"/>
                                  </a:solidFill>
                                  <a:latin typeface="Cambria Math" panose="02040503050406030204" pitchFamily="18" charset="0"/>
                                </a:rPr>
                                <m:t>𝑗</m:t>
                              </m:r>
                            </m:sub>
                          </m:sSub>
                          <m:f>
                            <m:fPr>
                              <m:ctrlPr>
                                <a:rPr lang="fr-FR" i="1">
                                  <a:solidFill>
                                    <a:schemeClr val="bg1"/>
                                  </a:solidFill>
                                  <a:latin typeface="Cambria Math" panose="02040503050406030204" pitchFamily="18" charset="0"/>
                                </a:rPr>
                              </m:ctrlPr>
                            </m:fPr>
                            <m:num>
                              <m:sSub>
                                <m:sSubPr>
                                  <m:ctrlPr>
                                    <a:rPr lang="fr-FR" i="1">
                                      <a:solidFill>
                                        <a:schemeClr val="bg1"/>
                                      </a:solidFill>
                                      <a:latin typeface="Cambria Math" panose="02040503050406030204" pitchFamily="18" charset="0"/>
                                    </a:rPr>
                                  </m:ctrlPr>
                                </m:sSubPr>
                                <m:e>
                                  <m:acc>
                                    <m:accPr>
                                      <m:chr m:val="⃗"/>
                                      <m:ctrlPr>
                                        <a:rPr lang="fr-FR" i="1">
                                          <a:solidFill>
                                            <a:schemeClr val="bg1"/>
                                          </a:solidFill>
                                          <a:latin typeface="Cambria Math" panose="02040503050406030204" pitchFamily="18" charset="0"/>
                                        </a:rPr>
                                      </m:ctrlPr>
                                    </m:accPr>
                                    <m:e>
                                      <m:r>
                                        <a:rPr lang="fr-FR" i="1">
                                          <a:solidFill>
                                            <a:schemeClr val="bg1"/>
                                          </a:solidFill>
                                          <a:latin typeface="Cambria Math" panose="02040503050406030204" pitchFamily="18" charset="0"/>
                                        </a:rPr>
                                        <m:t>𝑟</m:t>
                                      </m:r>
                                    </m:e>
                                  </m:acc>
                                </m:e>
                                <m:sub>
                                  <m:r>
                                    <a:rPr lang="fr-FR" i="1">
                                      <a:solidFill>
                                        <a:schemeClr val="bg1"/>
                                      </a:solidFill>
                                      <a:latin typeface="Cambria Math" panose="02040503050406030204" pitchFamily="18" charset="0"/>
                                    </a:rPr>
                                    <m:t>𝑖𝑗</m:t>
                                  </m:r>
                                </m:sub>
                              </m:sSub>
                            </m:num>
                            <m:den>
                              <m:sSubSup>
                                <m:sSubSupPr>
                                  <m:ctrlPr>
                                    <a:rPr lang="fr-FR" i="1">
                                      <a:solidFill>
                                        <a:schemeClr val="bg1"/>
                                      </a:solidFill>
                                      <a:latin typeface="Cambria Math" panose="02040503050406030204" pitchFamily="18" charset="0"/>
                                    </a:rPr>
                                  </m:ctrlPr>
                                </m:sSubSupPr>
                                <m:e>
                                  <m:r>
                                    <a:rPr lang="fr-FR" i="1">
                                      <a:solidFill>
                                        <a:schemeClr val="bg1"/>
                                      </a:solidFill>
                                      <a:latin typeface="Cambria Math" panose="02040503050406030204" pitchFamily="18" charset="0"/>
                                    </a:rPr>
                                    <m:t>𝑟</m:t>
                                  </m:r>
                                </m:e>
                                <m:sub>
                                  <m:r>
                                    <a:rPr lang="fr-FR" i="1">
                                      <a:solidFill>
                                        <a:schemeClr val="bg1"/>
                                      </a:solidFill>
                                      <a:latin typeface="Cambria Math" panose="02040503050406030204" pitchFamily="18" charset="0"/>
                                    </a:rPr>
                                    <m:t>𝑖𝑗</m:t>
                                  </m:r>
                                </m:sub>
                                <m:sup>
                                  <m:r>
                                    <a:rPr lang="fr-FR" i="0">
                                      <a:solidFill>
                                        <a:schemeClr val="bg1"/>
                                      </a:solidFill>
                                      <a:latin typeface="Cambria Math" panose="02040503050406030204" pitchFamily="18" charset="0"/>
                                    </a:rPr>
                                    <m:t>3</m:t>
                                  </m:r>
                                </m:sup>
                              </m:sSubSup>
                            </m:den>
                          </m:f>
                        </m:e>
                      </m:nary>
                    </m:oMath>
                  </m:oMathPara>
                </a14:m>
                <a:endParaRPr lang="fr-FR" dirty="0">
                  <a:solidFill>
                    <a:schemeClr val="bg1"/>
                  </a:solidFill>
                </a:endParaRPr>
              </a:p>
            </p:txBody>
          </p:sp>
        </mc:Choice>
        <mc:Fallback xmlns="">
          <p:sp>
            <p:nvSpPr>
              <p:cNvPr id="22" name="ZoneTexte 21">
                <a:extLst>
                  <a:ext uri="{FF2B5EF4-FFF2-40B4-BE49-F238E27FC236}">
                    <a16:creationId xmlns:a16="http://schemas.microsoft.com/office/drawing/2014/main" id="{2BD95FC2-0EEB-A14B-A310-0A1CADA41ECF}"/>
                  </a:ext>
                </a:extLst>
              </p:cNvPr>
              <p:cNvSpPr txBox="1">
                <a:spLocks noRot="1" noChangeAspect="1" noMove="1" noResize="1" noEditPoints="1" noAdjustHandles="1" noChangeArrowheads="1" noChangeShapeType="1" noTextEdit="1"/>
              </p:cNvSpPr>
              <p:nvPr/>
            </p:nvSpPr>
            <p:spPr>
              <a:xfrm>
                <a:off x="467544" y="1196752"/>
                <a:ext cx="8390736" cy="900824"/>
              </a:xfrm>
              <a:prstGeom prst="rect">
                <a:avLst/>
              </a:prstGeom>
              <a:blipFill>
                <a:blip r:embed="rId7"/>
                <a:stretch>
                  <a:fillRect t="-91667" b="-140278"/>
                </a:stretch>
              </a:blipFill>
            </p:spPr>
            <p:txBody>
              <a:bodyPr/>
              <a:lstStyle/>
              <a:p>
                <a:r>
                  <a:rPr lang="fr-FR">
                    <a:noFill/>
                  </a:rPr>
                  <a:t> </a:t>
                </a:r>
              </a:p>
            </p:txBody>
          </p:sp>
        </mc:Fallback>
      </mc:AlternateContent>
      <p:pic>
        <p:nvPicPr>
          <p:cNvPr id="21" name="Image 20">
            <a:extLst>
              <a:ext uri="{FF2B5EF4-FFF2-40B4-BE49-F238E27FC236}">
                <a16:creationId xmlns:a16="http://schemas.microsoft.com/office/drawing/2014/main" id="{9A49C5C8-316E-BB39-2113-F62C1F6AB7D9}"/>
              </a:ext>
            </a:extLst>
          </p:cNvPr>
          <p:cNvPicPr/>
          <p:nvPr/>
        </p:nvPicPr>
        <p:blipFill>
          <a:blip r:embed="rId8"/>
          <a:srcRect/>
          <a:stretch>
            <a:fillRect/>
          </a:stretch>
        </p:blipFill>
        <p:spPr bwMode="auto">
          <a:xfrm>
            <a:off x="10046220" y="3604217"/>
            <a:ext cx="3635183" cy="2780147"/>
          </a:xfrm>
          <a:prstGeom prst="rect">
            <a:avLst/>
          </a:prstGeom>
          <a:noFill/>
          <a:ln w="9525">
            <a:noFill/>
            <a:miter lim="800000"/>
            <a:headEnd/>
            <a:tailEnd/>
          </a:ln>
        </p:spPr>
      </p:pic>
      <p:sp>
        <p:nvSpPr>
          <p:cNvPr id="23" name="ZoneTexte 22">
            <a:extLst>
              <a:ext uri="{FF2B5EF4-FFF2-40B4-BE49-F238E27FC236}">
                <a16:creationId xmlns:a16="http://schemas.microsoft.com/office/drawing/2014/main" id="{587084BA-6954-1EB5-3A59-862602C5F751}"/>
              </a:ext>
            </a:extLst>
          </p:cNvPr>
          <p:cNvSpPr txBox="1"/>
          <p:nvPr/>
        </p:nvSpPr>
        <p:spPr>
          <a:xfrm>
            <a:off x="4143372" y="5202841"/>
            <a:ext cx="4572000" cy="276999"/>
          </a:xfrm>
          <a:prstGeom prst="rect">
            <a:avLst/>
          </a:prstGeom>
          <a:noFill/>
        </p:spPr>
        <p:txBody>
          <a:bodyPr wrap="square">
            <a:spAutoFit/>
          </a:bodyPr>
          <a:lstStyle/>
          <a:p>
            <a:r>
              <a:rPr kumimoji="0" lang="fr-FR" sz="1200" b="0" i="0" u="none" strike="noStrike" cap="none" normalizeH="0" baseline="0" dirty="0">
                <a:ln>
                  <a:noFill/>
                </a:ln>
                <a:solidFill>
                  <a:schemeClr val="tx1"/>
                </a:solidFill>
                <a:effectLst/>
                <a:ea typeface="Times New Roman" pitchFamily="18" charset="0"/>
                <a:cs typeface="Times New Roman" pitchFamily="18" charset="0"/>
              </a:rPr>
              <a:t>deviennent </a:t>
            </a:r>
            <a:endParaRPr lang="fr-FR" sz="1200" dirty="0"/>
          </a:p>
        </p:txBody>
      </p:sp>
      <p:pic>
        <p:nvPicPr>
          <p:cNvPr id="24" name="Picture 2">
            <a:extLst>
              <a:ext uri="{FF2B5EF4-FFF2-40B4-BE49-F238E27FC236}">
                <a16:creationId xmlns:a16="http://schemas.microsoft.com/office/drawing/2014/main" id="{BA94100E-80D5-D138-4B19-0EB85CFFA3A1}"/>
              </a:ext>
            </a:extLst>
          </p:cNvPr>
          <p:cNvPicPr>
            <a:picLocks noChangeAspect="1" noChangeArrowheads="1"/>
          </p:cNvPicPr>
          <p:nvPr/>
        </p:nvPicPr>
        <p:blipFill>
          <a:blip r:embed="rId9"/>
          <a:srcRect/>
          <a:stretch>
            <a:fillRect/>
          </a:stretch>
        </p:blipFill>
        <p:spPr bwMode="auto">
          <a:xfrm>
            <a:off x="5826355" y="4102686"/>
            <a:ext cx="3326183" cy="2755314"/>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1409A48-23B9-EC6A-AF81-E307177EE693}"/>
              </a:ext>
            </a:extLst>
          </p:cNvPr>
          <p:cNvSpPr/>
          <p:nvPr/>
        </p:nvSpPr>
        <p:spPr>
          <a:xfrm>
            <a:off x="0" y="2899826"/>
            <a:ext cx="9144000" cy="395817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4" name="Image 3">
            <a:extLst>
              <a:ext uri="{FF2B5EF4-FFF2-40B4-BE49-F238E27FC236}">
                <a16:creationId xmlns:a16="http://schemas.microsoft.com/office/drawing/2014/main" id="{3870B3D8-823F-20BE-264A-57EC3F825458}"/>
              </a:ext>
            </a:extLst>
          </p:cNvPr>
          <p:cNvPicPr/>
          <p:nvPr/>
        </p:nvPicPr>
        <p:blipFill>
          <a:blip r:embed="rId2"/>
          <a:srcRect/>
          <a:stretch>
            <a:fillRect/>
          </a:stretch>
        </p:blipFill>
        <p:spPr bwMode="auto">
          <a:xfrm>
            <a:off x="4967536" y="0"/>
            <a:ext cx="4176464" cy="3102068"/>
          </a:xfrm>
          <a:prstGeom prst="rect">
            <a:avLst/>
          </a:prstGeom>
          <a:noFill/>
          <a:ln w="9525">
            <a:noFill/>
            <a:miter lim="800000"/>
            <a:headEnd/>
            <a:tailEnd/>
          </a:ln>
        </p:spPr>
      </p:pic>
      <p:pic>
        <p:nvPicPr>
          <p:cNvPr id="2" name="Image 1">
            <a:extLst>
              <a:ext uri="{FF2B5EF4-FFF2-40B4-BE49-F238E27FC236}">
                <a16:creationId xmlns:a16="http://schemas.microsoft.com/office/drawing/2014/main" id="{D448D8D3-D7B9-9837-1283-2EE48D6424E7}"/>
              </a:ext>
            </a:extLst>
          </p:cNvPr>
          <p:cNvPicPr/>
          <p:nvPr/>
        </p:nvPicPr>
        <p:blipFill>
          <a:blip r:embed="rId3"/>
          <a:srcRect/>
          <a:stretch>
            <a:fillRect/>
          </a:stretch>
        </p:blipFill>
        <p:spPr bwMode="auto">
          <a:xfrm>
            <a:off x="0" y="-27384"/>
            <a:ext cx="5148064" cy="3717032"/>
          </a:xfrm>
          <a:prstGeom prst="rect">
            <a:avLst/>
          </a:prstGeom>
          <a:noFill/>
          <a:ln w="9525">
            <a:noFill/>
            <a:miter lim="800000"/>
            <a:headEnd/>
            <a:tailEnd/>
          </a:ln>
        </p:spPr>
      </p:pic>
      <p:pic>
        <p:nvPicPr>
          <p:cNvPr id="10" name="Image 9">
            <a:extLst>
              <a:ext uri="{FF2B5EF4-FFF2-40B4-BE49-F238E27FC236}">
                <a16:creationId xmlns:a16="http://schemas.microsoft.com/office/drawing/2014/main" id="{EFB097E9-BC1B-6332-4AE0-D4388D645088}"/>
              </a:ext>
            </a:extLst>
          </p:cNvPr>
          <p:cNvPicPr>
            <a:picLocks noChangeAspect="1"/>
          </p:cNvPicPr>
          <p:nvPr/>
        </p:nvPicPr>
        <p:blipFill>
          <a:blip r:embed="rId4"/>
          <a:stretch>
            <a:fillRect/>
          </a:stretch>
        </p:blipFill>
        <p:spPr>
          <a:xfrm>
            <a:off x="719572" y="3740321"/>
            <a:ext cx="7704856" cy="2987264"/>
          </a:xfrm>
          <a:prstGeom prst="rect">
            <a:avLst/>
          </a:prstGeom>
        </p:spPr>
      </p:pic>
      <p:pic>
        <p:nvPicPr>
          <p:cNvPr id="5" name="Picture 6">
            <a:extLst>
              <a:ext uri="{FF2B5EF4-FFF2-40B4-BE49-F238E27FC236}">
                <a16:creationId xmlns:a16="http://schemas.microsoft.com/office/drawing/2014/main" id="{0273DD3A-297E-4E99-1221-D28730DBA2D3}"/>
              </a:ext>
            </a:extLst>
          </p:cNvPr>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609997" y="3425089"/>
            <a:ext cx="2156878" cy="371383"/>
          </a:xfrm>
          <a:prstGeom prst="rect">
            <a:avLst/>
          </a:prstGeom>
          <a:solidFill>
            <a:schemeClr val="tx1"/>
          </a:solidFill>
        </p:spPr>
      </p:pic>
      <p:pic>
        <p:nvPicPr>
          <p:cNvPr id="6" name="Picture 19">
            <a:extLst>
              <a:ext uri="{FF2B5EF4-FFF2-40B4-BE49-F238E27FC236}">
                <a16:creationId xmlns:a16="http://schemas.microsoft.com/office/drawing/2014/main" id="{3DCAE015-F684-821A-4686-7691A274FF38}"/>
              </a:ext>
            </a:extLst>
          </p:cNvPr>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6627336" y="3802789"/>
            <a:ext cx="2156878" cy="357190"/>
          </a:xfrm>
          <a:prstGeom prst="rect">
            <a:avLst/>
          </a:prstGeom>
          <a:solidFill>
            <a:schemeClr val="tx1"/>
          </a:solidFill>
        </p:spPr>
      </p:pic>
    </p:spTree>
    <p:extLst>
      <p:ext uri="{BB962C8B-B14F-4D97-AF65-F5344CB8AC3E}">
        <p14:creationId xmlns:p14="http://schemas.microsoft.com/office/powerpoint/2010/main" val="28455037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B1D608DE-5D4A-E88B-F51D-CC071FAD2CD9}"/>
              </a:ext>
            </a:extLst>
          </p:cNvPr>
          <p:cNvPicPr>
            <a:picLocks noChangeAspect="1"/>
          </p:cNvPicPr>
          <p:nvPr/>
        </p:nvPicPr>
        <p:blipFill>
          <a:blip r:embed="rId2"/>
          <a:stretch>
            <a:fillRect/>
          </a:stretch>
        </p:blipFill>
        <p:spPr>
          <a:xfrm>
            <a:off x="-36512" y="-392272"/>
            <a:ext cx="9180512" cy="7250272"/>
          </a:xfrm>
          <a:prstGeom prst="rect">
            <a:avLst/>
          </a:prstGeom>
        </p:spPr>
      </p:pic>
    </p:spTree>
    <p:extLst>
      <p:ext uri="{BB962C8B-B14F-4D97-AF65-F5344CB8AC3E}">
        <p14:creationId xmlns:p14="http://schemas.microsoft.com/office/powerpoint/2010/main" val="7739670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57A2EE2-65A6-2093-8092-665E5AB8A17B}"/>
              </a:ext>
            </a:extLst>
          </p:cNvPr>
          <p:cNvSpPr/>
          <p:nvPr/>
        </p:nvSpPr>
        <p:spPr>
          <a:xfrm>
            <a:off x="-1" y="1124744"/>
            <a:ext cx="9152463" cy="573325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6633" name="Picture 9"/>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51520" y="1268760"/>
            <a:ext cx="5648325" cy="600075"/>
          </a:xfrm>
          <a:prstGeom prst="rect">
            <a:avLst/>
          </a:prstGeom>
          <a:solidFill>
            <a:schemeClr val="tx1"/>
          </a:solidFill>
        </p:spPr>
      </p:pic>
      <p:pic>
        <p:nvPicPr>
          <p:cNvPr id="26632" name="Picture 8"/>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51520" y="1863849"/>
            <a:ext cx="5610225" cy="619125"/>
          </a:xfrm>
          <a:prstGeom prst="rect">
            <a:avLst/>
          </a:prstGeom>
          <a:solidFill>
            <a:schemeClr val="tx1"/>
          </a:solidFill>
        </p:spPr>
      </p:pic>
      <p:pic>
        <p:nvPicPr>
          <p:cNvPr id="26631"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61814" y="2454580"/>
            <a:ext cx="5638031" cy="600075"/>
          </a:xfrm>
          <a:prstGeom prst="rect">
            <a:avLst/>
          </a:prstGeom>
          <a:solidFill>
            <a:schemeClr val="tx1"/>
          </a:solidFill>
        </p:spPr>
      </p:pic>
      <p:pic>
        <p:nvPicPr>
          <p:cNvPr id="26630" name="Picture 6"/>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62470" y="3024376"/>
            <a:ext cx="5657850" cy="600075"/>
          </a:xfrm>
          <a:prstGeom prst="rect">
            <a:avLst/>
          </a:prstGeom>
          <a:solidFill>
            <a:schemeClr val="tx1"/>
          </a:solidFill>
        </p:spPr>
      </p:pic>
      <p:pic>
        <p:nvPicPr>
          <p:cNvPr id="26629" name="Picture 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61814" y="3624451"/>
            <a:ext cx="5972175" cy="1219200"/>
          </a:xfrm>
          <a:prstGeom prst="rect">
            <a:avLst/>
          </a:prstGeom>
          <a:solidFill>
            <a:schemeClr val="tx1"/>
          </a:solidFill>
        </p:spPr>
      </p:pic>
      <p:pic>
        <p:nvPicPr>
          <p:cNvPr id="26628" name="Picture 4"/>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61814" y="4843651"/>
            <a:ext cx="5972175" cy="1238250"/>
          </a:xfrm>
          <a:prstGeom prst="rect">
            <a:avLst/>
          </a:prstGeom>
          <a:solidFill>
            <a:schemeClr val="tx1"/>
          </a:solidFill>
        </p:spPr>
      </p:pic>
      <mc:AlternateContent xmlns:mc="http://schemas.openxmlformats.org/markup-compatibility/2006">
        <mc:Choice xmlns:a14="http://schemas.microsoft.com/office/drawing/2010/main" Requires="a14">
          <p:sp>
            <p:nvSpPr>
              <p:cNvPr id="18" name="Rectangle 17"/>
              <p:cNvSpPr/>
              <p:nvPr/>
            </p:nvSpPr>
            <p:spPr>
              <a:xfrm>
                <a:off x="251520" y="637234"/>
                <a:ext cx="2167773" cy="326949"/>
              </a:xfrm>
              <a:prstGeom prst="rect">
                <a:avLst/>
              </a:prstGeom>
            </p:spPr>
            <p:txBody>
              <a:bodyPr wrap="none">
                <a:spAutoFit/>
              </a:bodyPr>
              <a:lstStyle/>
              <a:p>
                <a:r>
                  <a:rPr lang="fr-FR" sz="1400" dirty="0"/>
                  <a:t>Dans le repère (</a:t>
                </a:r>
                <a14:m>
                  <m:oMath xmlns:m="http://schemas.openxmlformats.org/officeDocument/2006/math">
                    <m:sSub>
                      <m:sSubPr>
                        <m:ctrlPr>
                          <a:rPr lang="fr-FR" sz="1400" i="1" smtClean="0">
                            <a:latin typeface="Cambria Math" panose="02040503050406030204" pitchFamily="18" charset="0"/>
                          </a:rPr>
                        </m:ctrlPr>
                      </m:sSubPr>
                      <m:e>
                        <m:acc>
                          <m:accPr>
                            <m:chr m:val="⃗"/>
                            <m:ctrlPr>
                              <a:rPr lang="fr-FR" sz="1400" i="1" smtClean="0">
                                <a:latin typeface="Cambria Math" panose="02040503050406030204" pitchFamily="18" charset="0"/>
                              </a:rPr>
                            </m:ctrlPr>
                          </m:accPr>
                          <m:e>
                            <m:r>
                              <a:rPr lang="fr-FR" sz="1400" b="0" i="1" smtClean="0">
                                <a:latin typeface="Cambria Math" panose="02040503050406030204" pitchFamily="18" charset="0"/>
                              </a:rPr>
                              <m:t>𝑒</m:t>
                            </m:r>
                          </m:e>
                        </m:acc>
                      </m:e>
                      <m:sub>
                        <m:r>
                          <a:rPr lang="fr-FR" sz="1400" b="0" i="1" smtClean="0">
                            <a:latin typeface="Cambria Math" panose="02040503050406030204" pitchFamily="18" charset="0"/>
                          </a:rPr>
                          <m:t>𝑇</m:t>
                        </m:r>
                      </m:sub>
                    </m:sSub>
                    <m:r>
                      <a:rPr lang="fr-FR" sz="1400" b="0" i="1" smtClean="0">
                        <a:latin typeface="Cambria Math" panose="02040503050406030204" pitchFamily="18" charset="0"/>
                      </a:rPr>
                      <m:t>,</m:t>
                    </m:r>
                    <m:sSub>
                      <m:sSubPr>
                        <m:ctrlPr>
                          <a:rPr lang="fr-FR" sz="1400" b="0" i="1" smtClean="0">
                            <a:latin typeface="Cambria Math" panose="02040503050406030204" pitchFamily="18" charset="0"/>
                          </a:rPr>
                        </m:ctrlPr>
                      </m:sSubPr>
                      <m:e>
                        <m:acc>
                          <m:accPr>
                            <m:chr m:val="⃗"/>
                            <m:ctrlPr>
                              <a:rPr lang="fr-FR" sz="1400" b="0" i="1" smtClean="0">
                                <a:latin typeface="Cambria Math" panose="02040503050406030204" pitchFamily="18" charset="0"/>
                              </a:rPr>
                            </m:ctrlPr>
                          </m:accPr>
                          <m:e>
                            <m:r>
                              <a:rPr lang="fr-FR" sz="1400" b="0" i="1" smtClean="0">
                                <a:latin typeface="Cambria Math" panose="02040503050406030204" pitchFamily="18" charset="0"/>
                              </a:rPr>
                              <m:t>𝑒</m:t>
                            </m:r>
                          </m:e>
                        </m:acc>
                      </m:e>
                      <m:sub>
                        <m:r>
                          <a:rPr lang="fr-FR" sz="1400" b="0" i="1" smtClean="0">
                            <a:latin typeface="Cambria Math" panose="02040503050406030204" pitchFamily="18" charset="0"/>
                          </a:rPr>
                          <m:t>𝑁</m:t>
                        </m:r>
                      </m:sub>
                    </m:sSub>
                    <m:r>
                      <a:rPr lang="fr-FR" sz="1400" b="0" i="1" smtClean="0">
                        <a:latin typeface="Cambria Math" panose="02040503050406030204" pitchFamily="18" charset="0"/>
                      </a:rPr>
                      <m:t>, </m:t>
                    </m:r>
                    <m:sSub>
                      <m:sSubPr>
                        <m:ctrlPr>
                          <a:rPr lang="fr-FR" sz="1400" b="0" i="1" smtClean="0">
                            <a:latin typeface="Cambria Math" panose="02040503050406030204" pitchFamily="18" charset="0"/>
                          </a:rPr>
                        </m:ctrlPr>
                      </m:sSubPr>
                      <m:e>
                        <m:acc>
                          <m:accPr>
                            <m:chr m:val="⃗"/>
                            <m:ctrlPr>
                              <a:rPr lang="fr-FR" sz="1400" b="0" i="1" smtClean="0">
                                <a:latin typeface="Cambria Math" panose="02040503050406030204" pitchFamily="18" charset="0"/>
                              </a:rPr>
                            </m:ctrlPr>
                          </m:accPr>
                          <m:e>
                            <m:r>
                              <a:rPr lang="fr-FR" sz="1400" b="0" i="1" smtClean="0">
                                <a:latin typeface="Cambria Math" panose="02040503050406030204" pitchFamily="18" charset="0"/>
                              </a:rPr>
                              <m:t>𝑒</m:t>
                            </m:r>
                          </m:e>
                        </m:acc>
                      </m:e>
                      <m:sub>
                        <m:r>
                          <a:rPr lang="fr-FR" sz="1400" b="0" i="1" smtClean="0">
                            <a:latin typeface="Cambria Math" panose="02040503050406030204" pitchFamily="18" charset="0"/>
                            <a:ea typeface="Cambria Math" panose="02040503050406030204" pitchFamily="18" charset="0"/>
                          </a:rPr>
                          <m:t>𝜑</m:t>
                        </m:r>
                      </m:sub>
                    </m:sSub>
                    <m:r>
                      <a:rPr lang="fr-FR" sz="1400" b="0" i="1" smtClean="0">
                        <a:latin typeface="Cambria Math" panose="02040503050406030204" pitchFamily="18" charset="0"/>
                      </a:rPr>
                      <m:t>):</m:t>
                    </m:r>
                  </m:oMath>
                </a14:m>
                <a:endParaRPr lang="fr-FR" sz="1400" dirty="0"/>
              </a:p>
            </p:txBody>
          </p:sp>
        </mc:Choice>
        <mc:Fallback>
          <p:sp>
            <p:nvSpPr>
              <p:cNvPr id="18" name="Rectangle 17"/>
              <p:cNvSpPr>
                <a:spLocks noRot="1" noChangeAspect="1" noMove="1" noResize="1" noEditPoints="1" noAdjustHandles="1" noChangeArrowheads="1" noChangeShapeType="1" noTextEdit="1"/>
              </p:cNvSpPr>
              <p:nvPr/>
            </p:nvSpPr>
            <p:spPr>
              <a:xfrm>
                <a:off x="251520" y="637234"/>
                <a:ext cx="2167773" cy="326949"/>
              </a:xfrm>
              <a:prstGeom prst="rect">
                <a:avLst/>
              </a:prstGeom>
              <a:blipFill>
                <a:blip r:embed="rId8"/>
                <a:stretch>
                  <a:fillRect l="-581" t="-7692" b="-15385"/>
                </a:stretch>
              </a:blipFill>
            </p:spPr>
            <p:txBody>
              <a:bodyPr/>
              <a:lstStyle/>
              <a:p>
                <a:r>
                  <a:rPr lang="fr-FR">
                    <a:noFill/>
                  </a:rPr>
                  <a:t> </a:t>
                </a:r>
              </a:p>
            </p:txBody>
          </p:sp>
        </mc:Fallback>
      </mc:AlternateContent>
      <p:pic>
        <p:nvPicPr>
          <p:cNvPr id="11" name="Image 10"/>
          <p:cNvPicPr/>
          <p:nvPr/>
        </p:nvPicPr>
        <p:blipFill>
          <a:blip r:embed="rId9"/>
          <a:srcRect/>
          <a:stretch>
            <a:fillRect/>
          </a:stretch>
        </p:blipFill>
        <p:spPr bwMode="auto">
          <a:xfrm>
            <a:off x="5861745" y="1268760"/>
            <a:ext cx="3290718" cy="2016534"/>
          </a:xfrm>
          <a:prstGeom prst="rect">
            <a:avLst/>
          </a:prstGeom>
          <a:noFill/>
          <a:ln w="9525">
            <a:noFill/>
            <a:miter lim="800000"/>
            <a:headEnd/>
            <a:tailEnd/>
          </a:ln>
        </p:spPr>
      </p:pic>
      <p:pic>
        <p:nvPicPr>
          <p:cNvPr id="12" name="Image 11"/>
          <p:cNvPicPr/>
          <p:nvPr/>
        </p:nvPicPr>
        <p:blipFill>
          <a:blip r:embed="rId10"/>
          <a:srcRect/>
          <a:stretch>
            <a:fillRect/>
          </a:stretch>
        </p:blipFill>
        <p:spPr bwMode="auto">
          <a:xfrm>
            <a:off x="5676665" y="3987939"/>
            <a:ext cx="3478154" cy="2486025"/>
          </a:xfrm>
          <a:prstGeom prst="rect">
            <a:avLst/>
          </a:prstGeom>
          <a:noFill/>
          <a:ln w="9525">
            <a:noFill/>
            <a:miter lim="800000"/>
            <a:headEnd/>
            <a:tailEnd/>
          </a:ln>
        </p:spPr>
      </p:pic>
      <p:pic>
        <p:nvPicPr>
          <p:cNvPr id="13" name="Picture 6"/>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13356976" y="4582416"/>
            <a:ext cx="2428892" cy="418220"/>
          </a:xfrm>
          <a:prstGeom prst="rect">
            <a:avLst/>
          </a:prstGeom>
          <a:solidFill>
            <a:schemeClr val="tx1"/>
          </a:solidFill>
        </p:spPr>
      </p:pic>
      <p:pic>
        <p:nvPicPr>
          <p:cNvPr id="14" name="Picture 19"/>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13356976" y="5230952"/>
            <a:ext cx="2525405" cy="418220"/>
          </a:xfrm>
          <a:prstGeom prst="rect">
            <a:avLst/>
          </a:prstGeom>
          <a:solidFill>
            <a:schemeClr val="tx1"/>
          </a:solidFill>
        </p:spPr>
      </p:pic>
      <p:sp>
        <p:nvSpPr>
          <p:cNvPr id="15" name="Rectangle 14"/>
          <p:cNvSpPr/>
          <p:nvPr/>
        </p:nvSpPr>
        <p:spPr>
          <a:xfrm>
            <a:off x="3309988" y="180328"/>
            <a:ext cx="2060629" cy="369332"/>
          </a:xfrm>
          <a:prstGeom prst="rect">
            <a:avLst/>
          </a:prstGeom>
        </p:spPr>
        <p:txBody>
          <a:bodyPr wrap="none">
            <a:spAutoFit/>
          </a:bodyPr>
          <a:lstStyle/>
          <a:p>
            <a:pPr lvl="0" algn="just" fontAlgn="base">
              <a:spcBef>
                <a:spcPct val="0"/>
              </a:spcBef>
              <a:spcAft>
                <a:spcPct val="0"/>
              </a:spcAft>
              <a:tabLst>
                <a:tab pos="450850" algn="l"/>
                <a:tab pos="900113" algn="l"/>
              </a:tabLst>
            </a:pPr>
            <a:r>
              <a:rPr lang="fr-FR" b="1" dirty="0">
                <a:solidFill>
                  <a:srgbClr val="FFFF00"/>
                </a:solidFill>
                <a:latin typeface="Cambria Math" pitchFamily="18" charset="0"/>
                <a:ea typeface="Calibri" pitchFamily="34" charset="0"/>
                <a:cs typeface="Times New Roman" pitchFamily="18" charset="0"/>
              </a:rPr>
              <a:t>Equations de Gauss</a:t>
            </a:r>
            <a:endParaRPr lang="fr-FR" sz="1400" b="1" dirty="0">
              <a:solidFill>
                <a:srgbClr val="FFFF00"/>
              </a:solidFill>
              <a:latin typeface="Arial" pitchFamily="34" charset="0"/>
              <a:cs typeface="Arial" pitchFamily="34" charset="0"/>
            </a:endParaRPr>
          </a:p>
        </p:txBody>
      </p:sp>
      <p:pic>
        <p:nvPicPr>
          <p:cNvPr id="17" name="Picture 19">
            <a:extLst>
              <a:ext uri="{FF2B5EF4-FFF2-40B4-BE49-F238E27FC236}">
                <a16:creationId xmlns:a16="http://schemas.microsoft.com/office/drawing/2014/main" id="{21FA5EE0-7600-402D-9634-B6B9BBD42FDF}"/>
              </a:ext>
            </a:extLst>
          </p:cNvPr>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3521907" y="756991"/>
            <a:ext cx="2156878" cy="357190"/>
          </a:xfrm>
          <a:prstGeom prst="rect">
            <a:avLst/>
          </a:prstGeom>
          <a:solidFill>
            <a:schemeClr val="tx1"/>
          </a:solid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C9A67BD-72F1-7FBE-BB80-C42E93DD29BB}"/>
              </a:ext>
            </a:extLst>
          </p:cNvPr>
          <p:cNvSpPr/>
          <p:nvPr/>
        </p:nvSpPr>
        <p:spPr>
          <a:xfrm>
            <a:off x="-1" y="1152128"/>
            <a:ext cx="9152463" cy="573325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Image 13">
            <a:extLst>
              <a:ext uri="{FF2B5EF4-FFF2-40B4-BE49-F238E27FC236}">
                <a16:creationId xmlns:a16="http://schemas.microsoft.com/office/drawing/2014/main" id="{9EB4B28A-D3E4-C9F7-3D0C-AB188A4C5998}"/>
              </a:ext>
            </a:extLst>
          </p:cNvPr>
          <p:cNvPicPr/>
          <p:nvPr/>
        </p:nvPicPr>
        <p:blipFill>
          <a:blip r:embed="rId3"/>
          <a:srcRect/>
          <a:stretch>
            <a:fillRect/>
          </a:stretch>
        </p:blipFill>
        <p:spPr bwMode="auto">
          <a:xfrm>
            <a:off x="5853282" y="1152128"/>
            <a:ext cx="3290718" cy="2016534"/>
          </a:xfrm>
          <a:prstGeom prst="rect">
            <a:avLst/>
          </a:prstGeom>
          <a:noFill/>
          <a:ln w="9525">
            <a:noFill/>
            <a:miter lim="800000"/>
            <a:headEnd/>
            <a:tailEnd/>
          </a:ln>
        </p:spPr>
      </p:pic>
      <p:pic>
        <p:nvPicPr>
          <p:cNvPr id="16" name="Image 15">
            <a:extLst>
              <a:ext uri="{FF2B5EF4-FFF2-40B4-BE49-F238E27FC236}">
                <a16:creationId xmlns:a16="http://schemas.microsoft.com/office/drawing/2014/main" id="{77EF6F59-026E-D14F-AAF0-1D24CA938366}"/>
              </a:ext>
            </a:extLst>
          </p:cNvPr>
          <p:cNvPicPr/>
          <p:nvPr/>
        </p:nvPicPr>
        <p:blipFill>
          <a:blip r:embed="rId4"/>
          <a:srcRect/>
          <a:stretch>
            <a:fillRect/>
          </a:stretch>
        </p:blipFill>
        <p:spPr bwMode="auto">
          <a:xfrm>
            <a:off x="5665846" y="3488995"/>
            <a:ext cx="3478154" cy="2486025"/>
          </a:xfrm>
          <a:prstGeom prst="rect">
            <a:avLst/>
          </a:prstGeom>
          <a:noFill/>
          <a:ln w="9525">
            <a:noFill/>
            <a:miter lim="800000"/>
            <a:headEnd/>
            <a:tailEnd/>
          </a:ln>
        </p:spPr>
      </p:pic>
      <p:sp>
        <p:nvSpPr>
          <p:cNvPr id="8" name="Rectangle 7"/>
          <p:cNvSpPr/>
          <p:nvPr/>
        </p:nvSpPr>
        <p:spPr>
          <a:xfrm>
            <a:off x="2843808" y="145122"/>
            <a:ext cx="2060629" cy="369332"/>
          </a:xfrm>
          <a:prstGeom prst="rect">
            <a:avLst/>
          </a:prstGeom>
        </p:spPr>
        <p:txBody>
          <a:bodyPr wrap="none">
            <a:spAutoFit/>
          </a:bodyPr>
          <a:lstStyle/>
          <a:p>
            <a:pPr lvl="0" algn="just" fontAlgn="base">
              <a:spcBef>
                <a:spcPct val="0"/>
              </a:spcBef>
              <a:spcAft>
                <a:spcPct val="0"/>
              </a:spcAft>
              <a:tabLst>
                <a:tab pos="450850" algn="l"/>
                <a:tab pos="900113" algn="l"/>
              </a:tabLst>
            </a:pPr>
            <a:r>
              <a:rPr lang="fr-FR" b="1" dirty="0">
                <a:solidFill>
                  <a:srgbClr val="FFFF00"/>
                </a:solidFill>
                <a:latin typeface="Cambria Math" pitchFamily="18" charset="0"/>
                <a:ea typeface="Calibri" pitchFamily="34" charset="0"/>
                <a:cs typeface="Times New Roman" pitchFamily="18" charset="0"/>
              </a:rPr>
              <a:t>Equations de Gauss</a:t>
            </a:r>
            <a:endParaRPr lang="fr-FR" sz="1400" b="1" dirty="0">
              <a:solidFill>
                <a:srgbClr val="FFFF00"/>
              </a:solidFill>
              <a:latin typeface="Arial" pitchFamily="34" charset="0"/>
              <a:cs typeface="Arial" pitchFamily="34" charset="0"/>
            </a:endParaRPr>
          </a:p>
        </p:txBody>
      </p:sp>
      <mc:AlternateContent xmlns:mc="http://schemas.openxmlformats.org/markup-compatibility/2006">
        <mc:Choice xmlns:a14="http://schemas.microsoft.com/office/drawing/2010/main" Requires="a14">
          <p:sp>
            <p:nvSpPr>
              <p:cNvPr id="12" name="Rectangle 11">
                <a:extLst>
                  <a:ext uri="{FF2B5EF4-FFF2-40B4-BE49-F238E27FC236}">
                    <a16:creationId xmlns:a16="http://schemas.microsoft.com/office/drawing/2014/main" id="{85C29012-E827-7C11-BBEF-37F26341EACC}"/>
                  </a:ext>
                </a:extLst>
              </p:cNvPr>
              <p:cNvSpPr/>
              <p:nvPr/>
            </p:nvSpPr>
            <p:spPr>
              <a:xfrm>
                <a:off x="323528" y="556807"/>
                <a:ext cx="2167773" cy="326949"/>
              </a:xfrm>
              <a:prstGeom prst="rect">
                <a:avLst/>
              </a:prstGeom>
            </p:spPr>
            <p:txBody>
              <a:bodyPr wrap="none">
                <a:spAutoFit/>
              </a:bodyPr>
              <a:lstStyle/>
              <a:p>
                <a:r>
                  <a:rPr lang="fr-FR" sz="1400" dirty="0"/>
                  <a:t>Dans le repère (</a:t>
                </a:r>
                <a14:m>
                  <m:oMath xmlns:m="http://schemas.openxmlformats.org/officeDocument/2006/math">
                    <m:sSub>
                      <m:sSubPr>
                        <m:ctrlPr>
                          <a:rPr lang="fr-FR" sz="1400" i="1" smtClean="0">
                            <a:latin typeface="Cambria Math" panose="02040503050406030204" pitchFamily="18" charset="0"/>
                          </a:rPr>
                        </m:ctrlPr>
                      </m:sSubPr>
                      <m:e>
                        <m:acc>
                          <m:accPr>
                            <m:chr m:val="⃗"/>
                            <m:ctrlPr>
                              <a:rPr lang="fr-FR" sz="1400" i="1" smtClean="0">
                                <a:latin typeface="Cambria Math" panose="02040503050406030204" pitchFamily="18" charset="0"/>
                              </a:rPr>
                            </m:ctrlPr>
                          </m:accPr>
                          <m:e>
                            <m:r>
                              <a:rPr lang="fr-FR" sz="1400" b="0" i="1" smtClean="0">
                                <a:latin typeface="Cambria Math" panose="02040503050406030204" pitchFamily="18" charset="0"/>
                              </a:rPr>
                              <m:t>𝑒</m:t>
                            </m:r>
                          </m:e>
                        </m:acc>
                      </m:e>
                      <m:sub>
                        <m:r>
                          <a:rPr lang="fr-FR" sz="1400" b="0" i="1" smtClean="0">
                            <a:latin typeface="Cambria Math" panose="02040503050406030204" pitchFamily="18" charset="0"/>
                          </a:rPr>
                          <m:t>𝑟</m:t>
                        </m:r>
                      </m:sub>
                    </m:sSub>
                    <m:r>
                      <a:rPr lang="fr-FR" sz="1400" b="0" i="1" smtClean="0">
                        <a:latin typeface="Cambria Math" panose="02040503050406030204" pitchFamily="18" charset="0"/>
                      </a:rPr>
                      <m:t>,</m:t>
                    </m:r>
                    <m:sSub>
                      <m:sSubPr>
                        <m:ctrlPr>
                          <a:rPr lang="fr-FR" sz="1400" b="0" i="1" smtClean="0">
                            <a:latin typeface="Cambria Math" panose="02040503050406030204" pitchFamily="18" charset="0"/>
                          </a:rPr>
                        </m:ctrlPr>
                      </m:sSubPr>
                      <m:e>
                        <m:acc>
                          <m:accPr>
                            <m:chr m:val="⃗"/>
                            <m:ctrlPr>
                              <a:rPr lang="fr-FR" sz="1400" b="0" i="1" smtClean="0">
                                <a:latin typeface="Cambria Math" panose="02040503050406030204" pitchFamily="18" charset="0"/>
                              </a:rPr>
                            </m:ctrlPr>
                          </m:accPr>
                          <m:e>
                            <m:r>
                              <a:rPr lang="fr-FR" sz="1400" b="0" i="1" smtClean="0">
                                <a:latin typeface="Cambria Math" panose="02040503050406030204" pitchFamily="18" charset="0"/>
                              </a:rPr>
                              <m:t>𝑒</m:t>
                            </m:r>
                          </m:e>
                        </m:acc>
                      </m:e>
                      <m:sub>
                        <m:r>
                          <a:rPr lang="fr-FR" sz="1400" b="0" i="1" smtClean="0">
                            <a:latin typeface="Cambria Math" panose="02040503050406030204" pitchFamily="18" charset="0"/>
                            <a:ea typeface="Cambria Math" panose="02040503050406030204" pitchFamily="18" charset="0"/>
                          </a:rPr>
                          <m:t>𝜆</m:t>
                        </m:r>
                      </m:sub>
                    </m:sSub>
                    <m:r>
                      <a:rPr lang="fr-FR" sz="1400" b="0" i="1" smtClean="0">
                        <a:latin typeface="Cambria Math" panose="02040503050406030204" pitchFamily="18" charset="0"/>
                      </a:rPr>
                      <m:t>, </m:t>
                    </m:r>
                    <m:sSub>
                      <m:sSubPr>
                        <m:ctrlPr>
                          <a:rPr lang="fr-FR" sz="1400" b="0" i="1" smtClean="0">
                            <a:latin typeface="Cambria Math" panose="02040503050406030204" pitchFamily="18" charset="0"/>
                          </a:rPr>
                        </m:ctrlPr>
                      </m:sSubPr>
                      <m:e>
                        <m:acc>
                          <m:accPr>
                            <m:chr m:val="⃗"/>
                            <m:ctrlPr>
                              <a:rPr lang="fr-FR" sz="1400" b="0" i="1" smtClean="0">
                                <a:latin typeface="Cambria Math" panose="02040503050406030204" pitchFamily="18" charset="0"/>
                              </a:rPr>
                            </m:ctrlPr>
                          </m:accPr>
                          <m:e>
                            <m:r>
                              <a:rPr lang="fr-FR" sz="1400" b="0" i="1" smtClean="0">
                                <a:latin typeface="Cambria Math" panose="02040503050406030204" pitchFamily="18" charset="0"/>
                              </a:rPr>
                              <m:t>𝑒</m:t>
                            </m:r>
                          </m:e>
                        </m:acc>
                      </m:e>
                      <m:sub>
                        <m:r>
                          <a:rPr lang="fr-FR" sz="1400" b="0" i="1" smtClean="0">
                            <a:latin typeface="Cambria Math" panose="02040503050406030204" pitchFamily="18" charset="0"/>
                            <a:ea typeface="Cambria Math" panose="02040503050406030204" pitchFamily="18" charset="0"/>
                          </a:rPr>
                          <m:t>𝜑</m:t>
                        </m:r>
                      </m:sub>
                    </m:sSub>
                    <m:r>
                      <a:rPr lang="fr-FR" sz="1400" b="0" i="1" smtClean="0">
                        <a:latin typeface="Cambria Math" panose="02040503050406030204" pitchFamily="18" charset="0"/>
                      </a:rPr>
                      <m:t>):</m:t>
                    </m:r>
                  </m:oMath>
                </a14:m>
                <a:endParaRPr lang="fr-FR" sz="1400" dirty="0"/>
              </a:p>
            </p:txBody>
          </p:sp>
        </mc:Choice>
        <mc:Fallback>
          <p:sp>
            <p:nvSpPr>
              <p:cNvPr id="12" name="Rectangle 11">
                <a:extLst>
                  <a:ext uri="{FF2B5EF4-FFF2-40B4-BE49-F238E27FC236}">
                    <a16:creationId xmlns:a16="http://schemas.microsoft.com/office/drawing/2014/main" id="{85C29012-E827-7C11-BBEF-37F26341EACC}"/>
                  </a:ext>
                </a:extLst>
              </p:cNvPr>
              <p:cNvSpPr>
                <a:spLocks noRot="1" noChangeAspect="1" noMove="1" noResize="1" noEditPoints="1" noAdjustHandles="1" noChangeArrowheads="1" noChangeShapeType="1" noTextEdit="1"/>
              </p:cNvSpPr>
              <p:nvPr/>
            </p:nvSpPr>
            <p:spPr>
              <a:xfrm>
                <a:off x="323528" y="556807"/>
                <a:ext cx="2167773" cy="326949"/>
              </a:xfrm>
              <a:prstGeom prst="rect">
                <a:avLst/>
              </a:prstGeom>
              <a:blipFill>
                <a:blip r:embed="rId5"/>
                <a:stretch>
                  <a:fillRect l="-581" t="-3704" b="-11111"/>
                </a:stretch>
              </a:blipFill>
            </p:spPr>
            <p:txBody>
              <a:bodyPr/>
              <a:lstStyle/>
              <a:p>
                <a:r>
                  <a:rPr lang="fr-FR">
                    <a:noFill/>
                  </a:rPr>
                  <a:t> </a:t>
                </a:r>
              </a:p>
            </p:txBody>
          </p:sp>
        </mc:Fallback>
      </mc:AlternateContent>
      <p:pic>
        <p:nvPicPr>
          <p:cNvPr id="25606" name="Picture 6"/>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28597" y="1247600"/>
            <a:ext cx="5727580" cy="741240"/>
          </a:xfrm>
          <a:prstGeom prst="rect">
            <a:avLst/>
          </a:prstGeom>
          <a:solidFill>
            <a:schemeClr val="tx1"/>
          </a:solidFill>
        </p:spPr>
      </p:pic>
      <p:pic>
        <p:nvPicPr>
          <p:cNvPr id="25605" name="Picture 5"/>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428596" y="2132856"/>
            <a:ext cx="5147383" cy="693163"/>
          </a:xfrm>
          <a:prstGeom prst="rect">
            <a:avLst/>
          </a:prstGeom>
          <a:solidFill>
            <a:schemeClr val="tx1"/>
          </a:solidFill>
        </p:spPr>
      </p:pic>
      <p:pic>
        <p:nvPicPr>
          <p:cNvPr id="25604" name="Picture 4"/>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428597" y="2955862"/>
            <a:ext cx="5302662" cy="689162"/>
          </a:xfrm>
          <a:prstGeom prst="rect">
            <a:avLst/>
          </a:prstGeom>
          <a:solidFill>
            <a:schemeClr val="tx1"/>
          </a:solidFill>
        </p:spPr>
      </p:pic>
      <p:pic>
        <p:nvPicPr>
          <p:cNvPr id="25603" name="Picture 3"/>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428596" y="3807931"/>
            <a:ext cx="5567023" cy="701189"/>
          </a:xfrm>
          <a:prstGeom prst="rect">
            <a:avLst/>
          </a:prstGeom>
          <a:solidFill>
            <a:schemeClr val="tx1"/>
          </a:solidFill>
        </p:spPr>
      </p:pic>
      <p:pic>
        <p:nvPicPr>
          <p:cNvPr id="25602" name="Picture 2"/>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428596" y="4732008"/>
            <a:ext cx="5744069" cy="713216"/>
          </a:xfrm>
          <a:prstGeom prst="rect">
            <a:avLst/>
          </a:prstGeom>
          <a:solidFill>
            <a:schemeClr val="tx1"/>
          </a:solidFill>
        </p:spPr>
      </p:pic>
      <p:pic>
        <p:nvPicPr>
          <p:cNvPr id="25601" name="Picture 1"/>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428598" y="5740119"/>
            <a:ext cx="6244891" cy="713216"/>
          </a:xfrm>
          <a:prstGeom prst="rect">
            <a:avLst/>
          </a:prstGeom>
          <a:solidFill>
            <a:schemeClr val="tx1"/>
          </a:solidFill>
        </p:spPr>
      </p:pic>
      <p:pic>
        <p:nvPicPr>
          <p:cNvPr id="19" name="Picture 6">
            <a:extLst>
              <a:ext uri="{FF2B5EF4-FFF2-40B4-BE49-F238E27FC236}">
                <a16:creationId xmlns:a16="http://schemas.microsoft.com/office/drawing/2014/main" id="{FDF7BD69-9368-56CC-7349-6CF789C3115F}"/>
              </a:ext>
            </a:extLst>
          </p:cNvPr>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3852685" y="764773"/>
            <a:ext cx="2156878" cy="371383"/>
          </a:xfrm>
          <a:prstGeom prst="rect">
            <a:avLst/>
          </a:prstGeom>
          <a:solidFill>
            <a:schemeClr val="tx1"/>
          </a:solid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9" name="Rectangle 15"/>
          <p:cNvSpPr>
            <a:spLocks noChangeArrowheads="1"/>
          </p:cNvSpPr>
          <p:nvPr/>
        </p:nvSpPr>
        <p:spPr bwMode="auto">
          <a:xfrm>
            <a:off x="285720" y="272457"/>
            <a:ext cx="857249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a:ln>
                  <a:noFill/>
                </a:ln>
                <a:solidFill>
                  <a:schemeClr val="tx1"/>
                </a:solidFill>
                <a:effectLst/>
                <a:ea typeface="Calibri" pitchFamily="34" charset="0"/>
                <a:cs typeface="Times New Roman" pitchFamily="18" charset="0"/>
              </a:rPr>
              <a:t>Soit P un objet céleste de masse m en mouvement autour du point fixe O et subissant une accélération centrale  telle que:</a:t>
            </a:r>
            <a:endParaRPr kumimoji="0" lang="fr-FR" sz="2800" b="0" i="0" u="none" strike="noStrike" cap="none" normalizeH="0" baseline="0" dirty="0">
              <a:ln>
                <a:noFill/>
              </a:ln>
              <a:solidFill>
                <a:schemeClr val="tx1"/>
              </a:solidFill>
              <a:effectLst/>
              <a:cs typeface="Arial" pitchFamily="34" charset="0"/>
            </a:endParaRPr>
          </a:p>
        </p:txBody>
      </p:sp>
      <p:sp>
        <p:nvSpPr>
          <p:cNvPr id="1129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1290" name="Picture 2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643306" y="642918"/>
            <a:ext cx="3214710" cy="674515"/>
          </a:xfrm>
          <a:prstGeom prst="rect">
            <a:avLst/>
          </a:prstGeom>
          <a:solidFill>
            <a:schemeClr val="tx1"/>
          </a:solidFill>
        </p:spPr>
      </p:pic>
      <p:pic>
        <p:nvPicPr>
          <p:cNvPr id="11294" name="Picture 30"/>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000496" y="1404925"/>
            <a:ext cx="335281" cy="523877"/>
          </a:xfrm>
          <a:prstGeom prst="rect">
            <a:avLst/>
          </a:prstGeom>
          <a:solidFill>
            <a:schemeClr val="tx1"/>
          </a:solidFill>
        </p:spPr>
      </p:pic>
      <p:pic>
        <p:nvPicPr>
          <p:cNvPr id="11293" name="Picture 2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569725" y="1495413"/>
            <a:ext cx="645217" cy="361951"/>
          </a:xfrm>
          <a:prstGeom prst="rect">
            <a:avLst/>
          </a:prstGeom>
          <a:solidFill>
            <a:schemeClr val="tx1"/>
          </a:solidFill>
        </p:spPr>
      </p:pic>
      <p:pic>
        <p:nvPicPr>
          <p:cNvPr id="11292" name="Picture 28"/>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214942" y="1428736"/>
            <a:ext cx="500066" cy="560074"/>
          </a:xfrm>
          <a:prstGeom prst="rect">
            <a:avLst/>
          </a:prstGeom>
          <a:solidFill>
            <a:schemeClr val="tx1"/>
          </a:solidFill>
        </p:spPr>
      </p:pic>
      <p:sp>
        <p:nvSpPr>
          <p:cNvPr id="11295" name="Rectangle 3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1297" name="Rectangle 3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chemeClr val="tx1"/>
                </a:solidFill>
                <a:effectLst/>
                <a:latin typeface="Times New Roman" pitchFamily="18" charset="0"/>
                <a:ea typeface="Calibri" pitchFamily="34" charset="0"/>
                <a:cs typeface="Times New Roman" pitchFamily="18" charset="0"/>
              </a:rPr>
              <a:t> </a:t>
            </a: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11298" name="Rectangle 34"/>
          <p:cNvSpPr>
            <a:spLocks noChangeArrowheads="1"/>
          </p:cNvSpPr>
          <p:nvPr/>
        </p:nvSpPr>
        <p:spPr bwMode="auto">
          <a:xfrm>
            <a:off x="0" y="723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100" b="0" i="0" u="none" strike="noStrike" cap="none" normalizeH="0" baseline="0">
                <a:ln>
                  <a:noFill/>
                </a:ln>
                <a:solidFill>
                  <a:schemeClr val="tx1"/>
                </a:solidFill>
                <a:effectLst/>
                <a:latin typeface="Arial" pitchFamily="34" charset="0"/>
                <a:cs typeface="Arial" pitchFamily="34" charset="0"/>
              </a:rPr>
              <a:t> </a:t>
            </a: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11299" name="Rectangle 35"/>
          <p:cNvSpPr>
            <a:spLocks noChangeArrowheads="1"/>
          </p:cNvSpPr>
          <p:nvPr/>
        </p:nvSpPr>
        <p:spPr bwMode="auto">
          <a:xfrm>
            <a:off x="357158" y="1835056"/>
            <a:ext cx="850112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 typeface="Symbol" pitchFamily="18" charset="2"/>
              <a:buChar char="m"/>
              <a:tabLst/>
            </a:pPr>
            <a:r>
              <a:rPr kumimoji="0" lang="fr-FR" i="1" u="none" strike="noStrike" cap="none" normalizeH="0" baseline="0" dirty="0">
                <a:ln>
                  <a:noFill/>
                </a:ln>
                <a:solidFill>
                  <a:schemeClr val="tx1"/>
                </a:solidFill>
                <a:effectLst/>
                <a:ea typeface="Calibri" pitchFamily="34" charset="0"/>
                <a:cs typeface="Times New Roman" pitchFamily="18" charset="0"/>
              </a:rPr>
              <a:t>= GM = constante,</a:t>
            </a:r>
            <a:r>
              <a:rPr kumimoji="0" lang="fr-FR" i="1" u="none" strike="noStrike" cap="none" normalizeH="0" dirty="0">
                <a:ln>
                  <a:noFill/>
                </a:ln>
                <a:solidFill>
                  <a:schemeClr val="tx1"/>
                </a:solidFill>
                <a:effectLst/>
                <a:ea typeface="Calibri" pitchFamily="34" charset="0"/>
                <a:cs typeface="Times New Roman" pitchFamily="18" charset="0"/>
              </a:rPr>
              <a:t>                </a:t>
            </a:r>
            <a:endParaRPr kumimoji="0" lang="fr-FR" i="1" u="none" strike="noStrike" cap="none" normalizeH="0" baseline="0" dirty="0">
              <a:ln>
                <a:noFill/>
              </a:ln>
              <a:solidFill>
                <a:schemeClr val="tx1"/>
              </a:solidFill>
              <a:effectLst/>
              <a:ea typeface="Calibri" pitchFamily="34"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tabLst/>
            </a:pPr>
            <a:endParaRPr kumimoji="0" lang="fr-FR" i="1" u="none" strike="noStrike" cap="none" normalizeH="0" baseline="0" dirty="0">
              <a:ln>
                <a:noFill/>
              </a:ln>
              <a:solidFill>
                <a:schemeClr val="tx1"/>
              </a:solidFill>
              <a:effectLst/>
              <a:ea typeface="Calibri" pitchFamily="34"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tabLst/>
            </a:pPr>
            <a:endParaRPr lang="fr-FR" i="1" dirty="0">
              <a:ea typeface="Calibri" pitchFamily="34"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tabLst/>
            </a:pPr>
            <a:endParaRPr lang="fr-FR" i="1" dirty="0">
              <a:ea typeface="Calibri" pitchFamily="34"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tabLst/>
            </a:pPr>
            <a:r>
              <a:rPr kumimoji="0" lang="fr-FR" i="1" u="none" strike="noStrike" cap="none" normalizeH="0" baseline="0" dirty="0">
                <a:ln>
                  <a:noFill/>
                </a:ln>
                <a:solidFill>
                  <a:schemeClr val="tx1"/>
                </a:solidFill>
                <a:effectLst/>
                <a:ea typeface="Calibri" pitchFamily="34" charset="0"/>
                <a:cs typeface="Times New Roman" pitchFamily="18" charset="0"/>
              </a:rPr>
              <a:t>ℓ prend trois valeurs discrètes (-1, 0, +1), permet de traiter à la fois le cas:</a:t>
            </a:r>
          </a:p>
          <a:p>
            <a:pPr marL="0" marR="0" lvl="0" indent="0" algn="justLow" defTabSz="914400" rtl="0" eaLnBrk="1" fontAlgn="base" latinLnBrk="0" hangingPunct="1">
              <a:lnSpc>
                <a:spcPct val="100000"/>
              </a:lnSpc>
              <a:spcBef>
                <a:spcPct val="0"/>
              </a:spcBef>
              <a:spcAft>
                <a:spcPct val="0"/>
              </a:spcAft>
              <a:buClrTx/>
              <a:buSzTx/>
              <a:buFontTx/>
              <a:buNone/>
              <a:tabLst/>
            </a:pPr>
            <a:r>
              <a:rPr lang="fr-FR" i="1" dirty="0">
                <a:ea typeface="Calibri" pitchFamily="34" charset="0"/>
                <a:cs typeface="Times New Roman" pitchFamily="18" charset="0"/>
              </a:rPr>
              <a:t>		* </a:t>
            </a:r>
            <a:r>
              <a:rPr kumimoji="0" lang="fr-FR" i="1" u="none" strike="noStrike" cap="none" normalizeH="0" baseline="0" dirty="0">
                <a:ln>
                  <a:noFill/>
                </a:ln>
                <a:solidFill>
                  <a:schemeClr val="tx1"/>
                </a:solidFill>
                <a:effectLst/>
                <a:ea typeface="Calibri" pitchFamily="34" charset="0"/>
                <a:cs typeface="Times New Roman" pitchFamily="18" charset="0"/>
              </a:rPr>
              <a:t>attractif (ℓ= -1)</a:t>
            </a:r>
          </a:p>
          <a:p>
            <a:pPr marL="0" marR="0" lvl="0" indent="0" algn="justLow" defTabSz="914400" rtl="0" eaLnBrk="1" fontAlgn="base" latinLnBrk="0" hangingPunct="1">
              <a:lnSpc>
                <a:spcPct val="100000"/>
              </a:lnSpc>
              <a:spcBef>
                <a:spcPct val="0"/>
              </a:spcBef>
              <a:spcAft>
                <a:spcPct val="0"/>
              </a:spcAft>
              <a:buClrTx/>
              <a:buSzTx/>
              <a:buFontTx/>
              <a:buNone/>
              <a:tabLst/>
            </a:pPr>
            <a:r>
              <a:rPr lang="fr-FR" i="1" dirty="0">
                <a:ea typeface="Calibri" pitchFamily="34" charset="0"/>
                <a:cs typeface="Times New Roman" pitchFamily="18" charset="0"/>
              </a:rPr>
              <a:t>		*</a:t>
            </a:r>
            <a:r>
              <a:rPr kumimoji="0" lang="fr-FR" i="1" u="none" strike="noStrike" cap="none" normalizeH="0" baseline="0" dirty="0">
                <a:ln>
                  <a:noFill/>
                </a:ln>
                <a:solidFill>
                  <a:schemeClr val="tx1"/>
                </a:solidFill>
                <a:effectLst/>
                <a:ea typeface="Calibri" pitchFamily="34" charset="0"/>
                <a:cs typeface="Times New Roman" pitchFamily="18" charset="0"/>
              </a:rPr>
              <a:t> le cas répulsif (ℓ= +1)</a:t>
            </a:r>
          </a:p>
          <a:p>
            <a:pPr marL="0" marR="0" lvl="0" indent="0" algn="justLow" defTabSz="914400" rtl="0" eaLnBrk="1" fontAlgn="base" latinLnBrk="0" hangingPunct="1">
              <a:lnSpc>
                <a:spcPct val="100000"/>
              </a:lnSpc>
              <a:spcBef>
                <a:spcPct val="0"/>
              </a:spcBef>
              <a:spcAft>
                <a:spcPct val="0"/>
              </a:spcAft>
              <a:buClrTx/>
              <a:buSzTx/>
              <a:buFontTx/>
              <a:buNone/>
              <a:tabLst/>
            </a:pPr>
            <a:r>
              <a:rPr lang="fr-FR" i="1" dirty="0">
                <a:ea typeface="Calibri" pitchFamily="34" charset="0"/>
                <a:cs typeface="Times New Roman" pitchFamily="18" charset="0"/>
              </a:rPr>
              <a:t>		* </a:t>
            </a:r>
            <a:r>
              <a:rPr kumimoji="0" lang="fr-FR" i="1" u="none" strike="noStrike" cap="none" normalizeH="0" baseline="0" dirty="0">
                <a:ln>
                  <a:noFill/>
                </a:ln>
                <a:solidFill>
                  <a:schemeClr val="tx1"/>
                </a:solidFill>
                <a:effectLst/>
                <a:ea typeface="Calibri" pitchFamily="34" charset="0"/>
                <a:cs typeface="Times New Roman" pitchFamily="18" charset="0"/>
              </a:rPr>
              <a:t>le cas sans accélération (ℓ=0).</a:t>
            </a:r>
            <a:endParaRPr kumimoji="0" lang="fr-FR" sz="2800" i="0" u="none" strike="noStrike" cap="none" normalizeH="0" baseline="0" dirty="0">
              <a:ln>
                <a:noFill/>
              </a:ln>
              <a:solidFill>
                <a:schemeClr val="tx1"/>
              </a:solidFill>
              <a:effectLst/>
              <a:cs typeface="Arial" pitchFamily="34" charset="0"/>
            </a:endParaRPr>
          </a:p>
        </p:txBody>
      </p:sp>
      <p:sp>
        <p:nvSpPr>
          <p:cNvPr id="57" name="ZoneTexte 56"/>
          <p:cNvSpPr txBox="1"/>
          <p:nvPr/>
        </p:nvSpPr>
        <p:spPr>
          <a:xfrm>
            <a:off x="357158" y="4345552"/>
            <a:ext cx="2824235" cy="369332"/>
          </a:xfrm>
          <a:prstGeom prst="rect">
            <a:avLst/>
          </a:prstGeom>
          <a:noFill/>
        </p:spPr>
        <p:txBody>
          <a:bodyPr wrap="none" rtlCol="0">
            <a:spAutoFit/>
          </a:bodyPr>
          <a:lstStyle/>
          <a:p>
            <a:r>
              <a:rPr lang="fr-FR" dirty="0"/>
              <a:t>L’ équation du mouvement :</a:t>
            </a:r>
          </a:p>
        </p:txBody>
      </p:sp>
      <p:sp>
        <p:nvSpPr>
          <p:cNvPr id="11320" name="Rectangle 5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1319" name="Picture 55"/>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3214678" y="4244026"/>
            <a:ext cx="3071834" cy="756610"/>
          </a:xfrm>
          <a:prstGeom prst="rect">
            <a:avLst/>
          </a:prstGeom>
          <a:solidFill>
            <a:schemeClr val="tx1"/>
          </a:solidFill>
        </p:spPr>
      </p:pic>
      <p:sp>
        <p:nvSpPr>
          <p:cNvPr id="11321" name="Rectangle 57"/>
          <p:cNvSpPr>
            <a:spLocks noChangeArrowheads="1"/>
          </p:cNvSpPr>
          <p:nvPr/>
        </p:nvSpPr>
        <p:spPr bwMode="auto">
          <a:xfrm>
            <a:off x="357158" y="4934562"/>
            <a:ext cx="8501122"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a:ln>
                  <a:noFill/>
                </a:ln>
                <a:solidFill>
                  <a:schemeClr val="tx1"/>
                </a:solidFill>
                <a:effectLst/>
                <a:ea typeface="Times New Roman" pitchFamily="18" charset="0"/>
                <a:cs typeface="Times New Roman" pitchFamily="18" charset="0"/>
              </a:rPr>
              <a:t>Les solutions sont alors de deux types :</a:t>
            </a:r>
            <a:endParaRPr kumimoji="0" lang="fr-FR" b="0" i="0" u="none" strike="noStrike" cap="none" normalizeH="0" baseline="0" dirty="0">
              <a:ln>
                <a:noFill/>
              </a:ln>
              <a:solidFill>
                <a:schemeClr val="tx1"/>
              </a:solidFill>
              <a:effectLs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pPr>
            <a:r>
              <a:rPr kumimoji="0" lang="fr-FR" b="0" i="0" u="none" strike="noStrike" cap="none" normalizeH="0" baseline="0" dirty="0">
                <a:ln>
                  <a:noFill/>
                </a:ln>
                <a:solidFill>
                  <a:schemeClr val="tx1"/>
                </a:solidFill>
                <a:effectLst/>
                <a:ea typeface="Calibri" pitchFamily="34" charset="0"/>
                <a:cs typeface="Times New Roman" pitchFamily="18" charset="0"/>
              </a:rPr>
              <a:t>Soit u=0, l’objet P est à l’infini</a:t>
            </a:r>
            <a:endParaRPr kumimoji="0" lang="fr-FR" b="0" i="0" u="none" strike="noStrike" cap="none" normalizeH="0" baseline="0" dirty="0">
              <a:ln>
                <a:noFill/>
              </a:ln>
              <a:solidFill>
                <a:schemeClr val="tx1"/>
              </a:solidFill>
              <a:effectLs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pPr>
            <a:r>
              <a:rPr kumimoji="0" lang="fr-FR" b="0" i="0" u="none" strike="noStrike" cap="none" normalizeH="0" baseline="0" dirty="0">
                <a:ln>
                  <a:noFill/>
                </a:ln>
                <a:solidFill>
                  <a:schemeClr val="tx1"/>
                </a:solidFill>
                <a:effectLst/>
                <a:ea typeface="Calibri" pitchFamily="34" charset="0"/>
                <a:cs typeface="Times New Roman" pitchFamily="18" charset="0"/>
              </a:rPr>
              <a:t>Soit on cherche la solution de l’équation différentielle du 2</a:t>
            </a:r>
            <a:r>
              <a:rPr kumimoji="0" lang="fr-FR" b="0" i="0" u="none" strike="noStrike" cap="none" normalizeH="0" baseline="30000" dirty="0">
                <a:ln>
                  <a:noFill/>
                </a:ln>
                <a:solidFill>
                  <a:schemeClr val="tx1"/>
                </a:solidFill>
                <a:effectLst/>
                <a:ea typeface="Calibri" pitchFamily="34" charset="0"/>
                <a:cs typeface="Times New Roman" pitchFamily="18" charset="0"/>
              </a:rPr>
              <a:t>ème</a:t>
            </a:r>
            <a:r>
              <a:rPr kumimoji="0" lang="fr-FR" b="0" i="0" u="none" strike="noStrike" cap="none" normalizeH="0" baseline="0" dirty="0">
                <a:ln>
                  <a:noFill/>
                </a:ln>
                <a:solidFill>
                  <a:schemeClr val="tx1"/>
                </a:solidFill>
                <a:effectLst/>
                <a:ea typeface="Calibri" pitchFamily="34" charset="0"/>
                <a:cs typeface="Times New Roman" pitchFamily="18" charset="0"/>
              </a:rPr>
              <a:t> ordre :</a:t>
            </a:r>
            <a:endParaRPr kumimoji="0" lang="fr-FR" b="0" i="0" u="none" strike="noStrike" cap="none" normalizeH="0" baseline="0" dirty="0">
              <a:ln>
                <a:noFill/>
              </a:ln>
              <a:solidFill>
                <a:schemeClr val="tx1"/>
              </a:solidFill>
              <a:effectLst/>
              <a:cs typeface="Arial" pitchFamily="34" charset="0"/>
            </a:endParaRPr>
          </a:p>
        </p:txBody>
      </p:sp>
      <p:sp>
        <p:nvSpPr>
          <p:cNvPr id="11323" name="Rectangle 5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1322" name="Picture 58"/>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3786182" y="5923660"/>
            <a:ext cx="1857388" cy="648612"/>
          </a:xfrm>
          <a:prstGeom prst="rect">
            <a:avLst/>
          </a:prstGeom>
          <a:solidFill>
            <a:schemeClr val="tx1"/>
          </a:solidFill>
        </p:spPr>
      </p:pic>
      <p:sp>
        <p:nvSpPr>
          <p:cNvPr id="11325" name="Rectangle 6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1324" name="Picture 60"/>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7715272" y="4299547"/>
            <a:ext cx="571504" cy="558213"/>
          </a:xfrm>
          <a:prstGeom prst="rect">
            <a:avLst/>
          </a:prstGeom>
          <a:solidFill>
            <a:schemeClr val="tx1"/>
          </a:solidFill>
        </p:spPr>
      </p:pic>
      <p:sp>
        <p:nvSpPr>
          <p:cNvPr id="11327" name="Rectangle 6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1330" name="Picture 66"/>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428596" y="2285992"/>
            <a:ext cx="155865" cy="381003"/>
          </a:xfrm>
          <a:prstGeom prst="rect">
            <a:avLst/>
          </a:prstGeom>
          <a:solidFill>
            <a:schemeClr val="tx1"/>
          </a:solidFill>
        </p:spPr>
      </p:pic>
      <p:sp>
        <p:nvSpPr>
          <p:cNvPr id="11332" name="Rectangle 68"/>
          <p:cNvSpPr>
            <a:spLocks noChangeArrowheads="1"/>
          </p:cNvSpPr>
          <p:nvPr/>
        </p:nvSpPr>
        <p:spPr bwMode="auto">
          <a:xfrm>
            <a:off x="500034" y="2285992"/>
            <a:ext cx="3000364"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chemeClr val="tx1"/>
                </a:solidFill>
                <a:effectLst/>
                <a:ea typeface="CMMI12" charset="-128"/>
                <a:cs typeface="Times New Roman" pitchFamily="18" charset="0"/>
              </a:rPr>
              <a:t> </a:t>
            </a:r>
            <a:r>
              <a:rPr kumimoji="0" lang="fr-FR" sz="1600" b="0" i="0" u="none" strike="noStrike" cap="none" normalizeH="0" baseline="0" dirty="0">
                <a:ln>
                  <a:noFill/>
                </a:ln>
                <a:solidFill>
                  <a:schemeClr val="tx1"/>
                </a:solidFill>
                <a:effectLst/>
                <a:ea typeface="Calibri" pitchFamily="34" charset="0"/>
                <a:cs typeface="Times New Roman" pitchFamily="18" charset="0"/>
              </a:rPr>
              <a:t>étant le vecteur unitaire radial </a:t>
            </a:r>
            <a:endParaRPr kumimoji="0" lang="fr-FR" sz="2400" b="0" i="0" u="none" strike="noStrike" cap="none" normalizeH="0" baseline="0" dirty="0">
              <a:ln>
                <a:noFill/>
              </a:ln>
              <a:solidFill>
                <a:schemeClr val="tx1"/>
              </a:solidFill>
              <a:effectLst/>
              <a:cs typeface="Arial" pitchFamily="34" charset="0"/>
            </a:endParaRPr>
          </a:p>
        </p:txBody>
      </p:sp>
      <p:sp>
        <p:nvSpPr>
          <p:cNvPr id="74" name="ZoneTexte 73"/>
          <p:cNvSpPr txBox="1"/>
          <p:nvPr/>
        </p:nvSpPr>
        <p:spPr>
          <a:xfrm>
            <a:off x="6858016" y="4357694"/>
            <a:ext cx="606576" cy="369332"/>
          </a:xfrm>
          <a:prstGeom prst="rect">
            <a:avLst/>
          </a:prstGeom>
          <a:noFill/>
        </p:spPr>
        <p:txBody>
          <a:bodyPr wrap="none" rtlCol="0">
            <a:spAutoFit/>
          </a:bodyPr>
          <a:lstStyle/>
          <a:p>
            <a:r>
              <a:rPr lang="fr-FR" dirty="0"/>
              <a:t>avec</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6133F6FB-994B-3BE7-F7A5-9DD44A9F9A0E}"/>
              </a:ext>
            </a:extLst>
          </p:cNvPr>
          <p:cNvSpPr txBox="1"/>
          <p:nvPr/>
        </p:nvSpPr>
        <p:spPr>
          <a:xfrm>
            <a:off x="2267744" y="2348880"/>
            <a:ext cx="4608512" cy="1754326"/>
          </a:xfrm>
          <a:prstGeom prst="rect">
            <a:avLst/>
          </a:prstGeom>
          <a:noFill/>
        </p:spPr>
        <p:txBody>
          <a:bodyPr wrap="square" rtlCol="0">
            <a:spAutoFit/>
          </a:bodyPr>
          <a:lstStyle/>
          <a:p>
            <a:pPr algn="ctr"/>
            <a:r>
              <a:rPr lang="fr-FR" sz="5400" b="1" dirty="0"/>
              <a:t>Merci pour votre attention</a:t>
            </a:r>
          </a:p>
        </p:txBody>
      </p:sp>
    </p:spTree>
    <p:extLst>
      <p:ext uri="{BB962C8B-B14F-4D97-AF65-F5344CB8AC3E}">
        <p14:creationId xmlns:p14="http://schemas.microsoft.com/office/powerpoint/2010/main" val="3642828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483680" y="428604"/>
            <a:ext cx="83746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chemeClr val="tx1"/>
                </a:solidFill>
                <a:effectLst/>
                <a:ea typeface="Times New Roman" pitchFamily="18" charset="0"/>
                <a:cs typeface="Times New Roman" pitchFamily="18" charset="0"/>
              </a:rPr>
              <a:t>L’équation </a:t>
            </a:r>
            <a:r>
              <a:rPr lang="fr-FR" sz="1600" dirty="0">
                <a:ea typeface="Times New Roman" pitchFamily="18" charset="0"/>
                <a:cs typeface="Times New Roman" pitchFamily="18" charset="0"/>
              </a:rPr>
              <a:t>                                             </a:t>
            </a:r>
            <a:r>
              <a:rPr kumimoji="0" lang="fr-FR" sz="1600" b="0" i="0" u="none" strike="noStrike" cap="none" normalizeH="0" baseline="0" dirty="0">
                <a:ln>
                  <a:noFill/>
                </a:ln>
                <a:solidFill>
                  <a:schemeClr val="tx1"/>
                </a:solidFill>
                <a:effectLst/>
                <a:ea typeface="Times New Roman" pitchFamily="18" charset="0"/>
                <a:cs typeface="Times New Roman" pitchFamily="18" charset="0"/>
              </a:rPr>
              <a:t> se résout facilement en cherchant des solutions de la forme :</a:t>
            </a:r>
            <a:endParaRPr kumimoji="0" lang="fr-FR" sz="2400" b="0" i="0" u="none" strike="noStrike" cap="none" normalizeH="0" baseline="0" dirty="0">
              <a:ln>
                <a:noFill/>
              </a:ln>
              <a:solidFill>
                <a:schemeClr val="tx1"/>
              </a:solidFill>
              <a:effectLst/>
              <a:cs typeface="Arial" pitchFamily="34" charset="0"/>
            </a:endParaRPr>
          </a:p>
        </p:txBody>
      </p:sp>
      <p:pic>
        <p:nvPicPr>
          <p:cNvPr id="3" name="Picture 58"/>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71604" y="285728"/>
            <a:ext cx="1857388" cy="648612"/>
          </a:xfrm>
          <a:prstGeom prst="rect">
            <a:avLst/>
          </a:prstGeom>
          <a:solidFill>
            <a:schemeClr val="tx1"/>
          </a:solidFill>
        </p:spPr>
      </p:pic>
      <p:sp>
        <p:nvSpPr>
          <p:cNvPr id="2969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9698"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00166" y="1071546"/>
            <a:ext cx="5429288" cy="428628"/>
          </a:xfrm>
          <a:prstGeom prst="rect">
            <a:avLst/>
          </a:prstGeom>
          <a:solidFill>
            <a:schemeClr val="tx1"/>
          </a:solidFill>
        </p:spPr>
      </p:pic>
      <p:sp>
        <p:nvSpPr>
          <p:cNvPr id="29700" name="Rectangle 4"/>
          <p:cNvSpPr>
            <a:spLocks noChangeArrowheads="1"/>
          </p:cNvSpPr>
          <p:nvPr/>
        </p:nvSpPr>
        <p:spPr bwMode="auto">
          <a:xfrm>
            <a:off x="0" y="285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chemeClr val="tx1"/>
                </a:solidFill>
                <a:effectLst/>
                <a:latin typeface="Arial" pitchFamily="34" charset="0"/>
                <a:ea typeface="Times New Roman" pitchFamily="18" charset="0"/>
                <a:cs typeface="Arial" pitchFamily="34" charset="0"/>
              </a:rPr>
              <a:t>  </a:t>
            </a: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29701" name="Rectangle 5"/>
          <p:cNvSpPr>
            <a:spLocks noChangeArrowheads="1"/>
          </p:cNvSpPr>
          <p:nvPr/>
        </p:nvSpPr>
        <p:spPr bwMode="auto">
          <a:xfrm>
            <a:off x="428596" y="1500174"/>
            <a:ext cx="2970557"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a:ln>
                  <a:noFill/>
                </a:ln>
                <a:solidFill>
                  <a:schemeClr val="tx1"/>
                </a:solidFill>
                <a:effectLst/>
                <a:ea typeface="Times New Roman" pitchFamily="18" charset="0"/>
                <a:cs typeface="Times New Roman" pitchFamily="18" charset="0"/>
              </a:rPr>
              <a:t>qu’on peut mettre sous la forme :</a:t>
            </a:r>
            <a:endParaRPr kumimoji="0" lang="fr-FR" sz="1600" b="0" i="0" u="none" strike="noStrike" cap="none" normalizeH="0" baseline="0">
              <a:ln>
                <a:noFill/>
              </a:ln>
              <a:solidFill>
                <a:schemeClr val="tx1"/>
              </a:solidFill>
              <a:effectLst/>
              <a:cs typeface="Arial" pitchFamily="34" charset="0"/>
            </a:endParaRPr>
          </a:p>
        </p:txBody>
      </p:sp>
      <p:sp>
        <p:nvSpPr>
          <p:cNvPr id="2970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2970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9704"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000364" y="2681286"/>
            <a:ext cx="2451501" cy="676276"/>
          </a:xfrm>
          <a:prstGeom prst="rect">
            <a:avLst/>
          </a:prstGeom>
          <a:solidFill>
            <a:schemeClr val="tx1"/>
          </a:solidFill>
        </p:spPr>
      </p:pic>
      <p:sp>
        <p:nvSpPr>
          <p:cNvPr id="13" name="Flèche droite à entaille 12"/>
          <p:cNvSpPr/>
          <p:nvPr/>
        </p:nvSpPr>
        <p:spPr>
          <a:xfrm>
            <a:off x="1928794" y="2786058"/>
            <a:ext cx="714380" cy="357190"/>
          </a:xfrm>
          <a:prstGeom prst="notched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9708" name="Picture 1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14348" y="3857628"/>
            <a:ext cx="642942" cy="506146"/>
          </a:xfrm>
          <a:prstGeom prst="rect">
            <a:avLst/>
          </a:prstGeom>
          <a:solidFill>
            <a:schemeClr val="tx1"/>
          </a:solidFill>
        </p:spPr>
      </p:pic>
      <p:pic>
        <p:nvPicPr>
          <p:cNvPr id="29706" name="Picture 1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714348" y="4357694"/>
            <a:ext cx="1246679" cy="390526"/>
          </a:xfrm>
          <a:prstGeom prst="rect">
            <a:avLst/>
          </a:prstGeom>
          <a:solidFill>
            <a:schemeClr val="tx1"/>
          </a:solidFill>
        </p:spPr>
      </p:pic>
      <p:sp>
        <p:nvSpPr>
          <p:cNvPr id="29709" name="Rectangle 13"/>
          <p:cNvSpPr>
            <a:spLocks noChangeArrowheads="1"/>
          </p:cNvSpPr>
          <p:nvPr/>
        </p:nvSpPr>
        <p:spPr bwMode="auto">
          <a:xfrm>
            <a:off x="285720" y="3429000"/>
            <a:ext cx="1643074"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a:ln>
                  <a:noFill/>
                </a:ln>
                <a:solidFill>
                  <a:schemeClr val="tx1"/>
                </a:solidFill>
                <a:effectLst/>
                <a:ea typeface="Times New Roman" pitchFamily="18" charset="0"/>
                <a:cs typeface="Times New Roman" pitchFamily="18" charset="0"/>
              </a:rPr>
              <a:t>En posant :  </a:t>
            </a:r>
            <a:endParaRPr kumimoji="0" lang="fr-FR" sz="2400" b="0" i="0" u="none" strike="noStrike" cap="none" normalizeH="0" baseline="0">
              <a:ln>
                <a:noFill/>
              </a:ln>
              <a:solidFill>
                <a:schemeClr val="tx1"/>
              </a:solidFill>
              <a:effectLst/>
              <a:cs typeface="Arial" pitchFamily="34" charset="0"/>
            </a:endParaRPr>
          </a:p>
        </p:txBody>
      </p:sp>
      <p:sp>
        <p:nvSpPr>
          <p:cNvPr id="29710" name="Rectangle 14"/>
          <p:cNvSpPr>
            <a:spLocks noChangeArrowheads="1"/>
          </p:cNvSpPr>
          <p:nvPr/>
        </p:nvSpPr>
        <p:spPr bwMode="auto">
          <a:xfrm>
            <a:off x="1357290" y="4000504"/>
            <a:ext cx="378621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chemeClr val="tx1"/>
                </a:solidFill>
                <a:effectLst/>
                <a:ea typeface="Times New Roman" pitchFamily="18" charset="0"/>
                <a:cs typeface="Times New Roman" pitchFamily="18" charset="0"/>
              </a:rPr>
              <a:t>p</a:t>
            </a:r>
            <a:r>
              <a:rPr kumimoji="0" lang="fr-FR" b="0" i="0" u="none" strike="noStrike" cap="none" normalizeH="0" baseline="0" dirty="0">
                <a:ln>
                  <a:noFill/>
                </a:ln>
                <a:solidFill>
                  <a:schemeClr val="tx1"/>
                </a:solidFill>
                <a:effectLst/>
                <a:ea typeface="Times New Roman" pitchFamily="18" charset="0"/>
                <a:cs typeface="Times New Roman" pitchFamily="18" charset="0"/>
              </a:rPr>
              <a:t> </a:t>
            </a:r>
            <a:r>
              <a:rPr kumimoji="0" lang="fr-FR" sz="1600" b="0" i="0" u="none" strike="noStrike" cap="none" normalizeH="0" baseline="0" dirty="0">
                <a:ln>
                  <a:noFill/>
                </a:ln>
                <a:solidFill>
                  <a:schemeClr val="tx1"/>
                </a:solidFill>
                <a:effectLst/>
                <a:ea typeface="Times New Roman" pitchFamily="18" charset="0"/>
                <a:cs typeface="Times New Roman" pitchFamily="18" charset="0"/>
              </a:rPr>
              <a:t>étant nommé le paramètre de la conique, </a:t>
            </a:r>
            <a:endParaRPr kumimoji="0" lang="fr-FR" sz="2400" b="0" i="0" u="none" strike="noStrike" cap="none" normalizeH="0" baseline="0" dirty="0">
              <a:ln>
                <a:noFill/>
              </a:ln>
              <a:solidFill>
                <a:schemeClr val="tx1"/>
              </a:solidFill>
              <a:effectLst/>
              <a:cs typeface="Arial" pitchFamily="34" charset="0"/>
            </a:endParaRPr>
          </a:p>
        </p:txBody>
      </p:sp>
      <p:sp>
        <p:nvSpPr>
          <p:cNvPr id="29712" name="Rectangle 16"/>
          <p:cNvSpPr>
            <a:spLocks noChangeArrowheads="1"/>
          </p:cNvSpPr>
          <p:nvPr/>
        </p:nvSpPr>
        <p:spPr bwMode="auto">
          <a:xfrm>
            <a:off x="571472" y="4357694"/>
            <a:ext cx="7786742"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chemeClr val="tx1"/>
                </a:solidFill>
                <a:effectLst/>
                <a:ea typeface="Times New Roman" pitchFamily="18" charset="0"/>
                <a:cs typeface="Times New Roman" pitchFamily="18" charset="0"/>
              </a:rPr>
              <a:t>                        ,      :</a:t>
            </a:r>
            <a:r>
              <a:rPr kumimoji="0" lang="fr-FR" sz="1600" b="0" i="0" u="none" strike="noStrike" cap="none" normalizeH="0" dirty="0">
                <a:ln>
                  <a:noFill/>
                </a:ln>
                <a:solidFill>
                  <a:schemeClr val="tx1"/>
                </a:solidFill>
                <a:effectLst/>
                <a:ea typeface="Times New Roman" pitchFamily="18" charset="0"/>
                <a:cs typeface="Times New Roman" pitchFamily="18" charset="0"/>
              </a:rPr>
              <a:t> </a:t>
            </a:r>
            <a:r>
              <a:rPr kumimoji="0" lang="fr-FR" sz="1600" b="0" i="0" u="none" strike="noStrike" cap="none" normalizeH="0" baseline="0" dirty="0">
                <a:ln>
                  <a:noFill/>
                </a:ln>
                <a:solidFill>
                  <a:schemeClr val="tx1"/>
                </a:solidFill>
                <a:effectLst/>
                <a:ea typeface="Times New Roman" pitchFamily="18" charset="0"/>
                <a:cs typeface="Times New Roman" pitchFamily="18" charset="0"/>
              </a:rPr>
              <a:t>ν étant nommé </a:t>
            </a:r>
            <a:r>
              <a:rPr kumimoji="0" lang="fr-FR" sz="1600" b="1" i="0" u="none" strike="noStrike" cap="none" normalizeH="0" baseline="0" dirty="0">
                <a:ln>
                  <a:noFill/>
                </a:ln>
                <a:solidFill>
                  <a:schemeClr val="tx1"/>
                </a:solidFill>
                <a:effectLst/>
                <a:ea typeface="Times New Roman" pitchFamily="18" charset="0"/>
                <a:cs typeface="Times New Roman" pitchFamily="18" charset="0"/>
              </a:rPr>
              <a:t>l’anomalie vraie</a:t>
            </a:r>
            <a:r>
              <a:rPr kumimoji="0" lang="fr-FR" sz="1600" b="0" i="0" u="none" strike="noStrike" cap="none" normalizeH="0" baseline="0" dirty="0">
                <a:ln>
                  <a:noFill/>
                </a:ln>
                <a:solidFill>
                  <a:schemeClr val="tx1"/>
                </a:solidFill>
                <a:effectLst/>
                <a:ea typeface="Times New Roman" pitchFamily="18" charset="0"/>
                <a:cs typeface="Times New Roman" pitchFamily="18" charset="0"/>
              </a:rPr>
              <a:t>.</a:t>
            </a: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fr-FR" sz="1600" b="0" i="0" u="none" strike="noStrike" cap="none" normalizeH="0" baseline="0" dirty="0">
              <a:ln>
                <a:noFill/>
              </a:ln>
              <a:solidFill>
                <a:schemeClr val="tx1"/>
              </a:solidFill>
              <a:effectLs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dirty="0">
                <a:ln>
                  <a:noFill/>
                </a:ln>
                <a:solidFill>
                  <a:schemeClr val="tx1"/>
                </a:solidFill>
                <a:effectLst/>
                <a:ea typeface="Times New Roman" pitchFamily="18" charset="0"/>
                <a:cs typeface="Times New Roman" pitchFamily="18" charset="0"/>
              </a:rPr>
              <a:t>On obtient l’équation d’une conique en coordonnée polaire dont l’origine O est l’un des foyers, p est le paramètre, e est l’excentricité:</a:t>
            </a:r>
            <a:endParaRPr kumimoji="0" lang="fr-FR" sz="1600" b="0" i="0" u="none" strike="noStrike" cap="none" normalizeH="0" baseline="0" dirty="0">
              <a:ln>
                <a:noFill/>
              </a:ln>
              <a:solidFill>
                <a:schemeClr val="tx1"/>
              </a:solidFill>
              <a:effectLst/>
              <a:cs typeface="Arial" pitchFamily="34" charset="0"/>
            </a:endParaRPr>
          </a:p>
        </p:txBody>
      </p:sp>
      <p:sp>
        <p:nvSpPr>
          <p:cNvPr id="29714"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9713" name="Picture 17"/>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3112679" y="5572140"/>
            <a:ext cx="2745205" cy="509589"/>
          </a:xfrm>
          <a:prstGeom prst="rect">
            <a:avLst/>
          </a:prstGeom>
          <a:solidFill>
            <a:schemeClr val="tx1"/>
          </a:solidFill>
        </p:spPr>
      </p:pic>
      <p:sp>
        <p:nvSpPr>
          <p:cNvPr id="29715" name="Rectangle 1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chemeClr val="tx1"/>
                </a:solidFill>
                <a:effectLst/>
                <a:latin typeface="Arial" pitchFamily="34" charset="0"/>
                <a:ea typeface="Times New Roman" pitchFamily="18" charset="0"/>
                <a:cs typeface="Arial" pitchFamily="34" charset="0"/>
              </a:rPr>
              <a:t> </a:t>
            </a:r>
            <a:r>
              <a:rPr kumimoji="0" lang="fr-FR" sz="1100" b="0" i="0" u="none" strike="noStrike" cap="none" normalizeH="0" baseline="0">
                <a:ln>
                  <a:noFill/>
                </a:ln>
                <a:solidFill>
                  <a:schemeClr val="tx1"/>
                </a:solidFill>
                <a:effectLst/>
                <a:latin typeface="Arial" pitchFamily="34" charset="0"/>
                <a:cs typeface="Arial" pitchFamily="34" charset="0"/>
              </a:rPr>
              <a:t> </a:t>
            </a: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29716" name="Rectangle 20"/>
          <p:cNvSpPr>
            <a:spLocks noChangeArrowheads="1"/>
          </p:cNvSpPr>
          <p:nvPr/>
        </p:nvSpPr>
        <p:spPr bwMode="auto">
          <a:xfrm>
            <a:off x="574772" y="6162280"/>
            <a:ext cx="5854616"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chemeClr val="tx1"/>
                </a:solidFill>
                <a:effectLst/>
                <a:ea typeface="Times New Roman" pitchFamily="18" charset="0"/>
                <a:cs typeface="Times New Roman" pitchFamily="18" charset="0"/>
              </a:rPr>
              <a:t>Les grandeurs </a:t>
            </a:r>
            <a:r>
              <a:rPr kumimoji="0" lang="fr-FR" sz="1600" b="0" i="1" u="none" strike="noStrike" cap="none" normalizeH="0" baseline="0" dirty="0">
                <a:ln>
                  <a:noFill/>
                </a:ln>
                <a:solidFill>
                  <a:schemeClr val="tx1"/>
                </a:solidFill>
                <a:effectLst/>
                <a:ea typeface="Times New Roman" pitchFamily="18" charset="0"/>
                <a:cs typeface="Times New Roman" pitchFamily="18" charset="0"/>
              </a:rPr>
              <a:t>e </a:t>
            </a:r>
            <a:r>
              <a:rPr kumimoji="0" lang="fr-FR" sz="1600" b="0" i="0" u="none" strike="noStrike" cap="none" normalizeH="0" baseline="0" dirty="0">
                <a:ln>
                  <a:noFill/>
                </a:ln>
                <a:solidFill>
                  <a:schemeClr val="tx1"/>
                </a:solidFill>
                <a:effectLst/>
                <a:ea typeface="Times New Roman" pitchFamily="18" charset="0"/>
                <a:cs typeface="Times New Roman" pitchFamily="18" charset="0"/>
              </a:rPr>
              <a:t>et</a:t>
            </a:r>
            <a:r>
              <a:rPr kumimoji="0" lang="fr-FR" sz="1600" b="0" i="1" u="none" strike="noStrike" cap="none" normalizeH="0" baseline="0" dirty="0">
                <a:ln>
                  <a:noFill/>
                </a:ln>
                <a:solidFill>
                  <a:schemeClr val="tx1"/>
                </a:solidFill>
                <a:effectLst/>
                <a:ea typeface="Times New Roman" pitchFamily="18" charset="0"/>
                <a:cs typeface="Times New Roman" pitchFamily="18" charset="0"/>
              </a:rPr>
              <a:t> </a:t>
            </a:r>
            <a:r>
              <a:rPr kumimoji="0" lang="fr-FR" sz="1600" b="0" i="1" u="none" strike="noStrike" cap="none" normalizeH="0" baseline="0" dirty="0" err="1">
                <a:ln>
                  <a:noFill/>
                </a:ln>
                <a:solidFill>
                  <a:schemeClr val="tx1"/>
                </a:solidFill>
                <a:effectLst/>
                <a:latin typeface="Symbol" pitchFamily="18" charset="2"/>
                <a:ea typeface="Times New Roman" pitchFamily="18" charset="0"/>
                <a:cs typeface="Times New Roman" pitchFamily="18" charset="0"/>
              </a:rPr>
              <a:t>q</a:t>
            </a:r>
            <a:r>
              <a:rPr kumimoji="0" lang="fr-FR" sz="1600" b="0" i="1" u="none" strike="noStrike" cap="none" normalizeH="0" baseline="-30000" dirty="0" err="1">
                <a:ln>
                  <a:noFill/>
                </a:ln>
                <a:solidFill>
                  <a:schemeClr val="tx1"/>
                </a:solidFill>
                <a:effectLst/>
                <a:ea typeface="Times New Roman" pitchFamily="18" charset="0"/>
                <a:cs typeface="Times New Roman" pitchFamily="18" charset="0"/>
              </a:rPr>
              <a:t>o</a:t>
            </a:r>
            <a:r>
              <a:rPr kumimoji="0" lang="fr-FR" sz="1600" b="0" i="0" u="none" strike="noStrike" cap="none" normalizeH="0" baseline="0" dirty="0">
                <a:ln>
                  <a:noFill/>
                </a:ln>
                <a:solidFill>
                  <a:schemeClr val="tx1"/>
                </a:solidFill>
                <a:effectLst/>
                <a:ea typeface="Times New Roman" pitchFamily="18" charset="0"/>
                <a:cs typeface="Times New Roman" pitchFamily="18" charset="0"/>
              </a:rPr>
              <a:t> seront déterminées par les conditions initiales.</a:t>
            </a:r>
            <a:endParaRPr kumimoji="0" lang="fr-FR" sz="1600" b="0" i="0" u="none" strike="noStrike" cap="none" normalizeH="0" baseline="0" dirty="0">
              <a:ln>
                <a:noFill/>
              </a:ln>
              <a:solidFill>
                <a:schemeClr val="tx1"/>
              </a:solidFill>
              <a:effectLst/>
              <a:cs typeface="Arial" pitchFamily="34" charset="0"/>
            </a:endParaRPr>
          </a:p>
        </p:txBody>
      </p:sp>
      <p:sp>
        <p:nvSpPr>
          <p:cNvPr id="225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99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39937" name="Picture 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500166" y="1857364"/>
            <a:ext cx="5617042" cy="614364"/>
          </a:xfrm>
          <a:prstGeom prst="rect">
            <a:avLst/>
          </a:prstGeom>
          <a:solidFill>
            <a:schemeClr val="tx1"/>
          </a:solid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71654" y="3404780"/>
            <a:ext cx="277215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tabLst/>
            </a:pPr>
            <a:r>
              <a:rPr kumimoji="0" lang="fr-FR" sz="2400" b="1" i="1" u="none" strike="noStrike" cap="none" normalizeH="0" baseline="0" dirty="0">
                <a:ln>
                  <a:noFill/>
                </a:ln>
                <a:solidFill>
                  <a:srgbClr val="FFFF00"/>
                </a:solidFill>
                <a:effectLst/>
                <a:ea typeface="Times New Roman" pitchFamily="18" charset="0"/>
                <a:cs typeface="Times New Roman" pitchFamily="18" charset="0"/>
              </a:rPr>
              <a:t>* Cas répulsif : ℓ=+1</a:t>
            </a:r>
            <a:endParaRPr kumimoji="0" lang="fr-FR" sz="2400" b="0" i="1" u="none" strike="noStrike" cap="none" normalizeH="0" baseline="0" dirty="0">
              <a:ln>
                <a:noFill/>
              </a:ln>
              <a:solidFill>
                <a:srgbClr val="FFFF00"/>
              </a:solidFill>
              <a:effectLst/>
              <a:cs typeface="Arial" pitchFamily="34" charset="0"/>
            </a:endParaRPr>
          </a:p>
        </p:txBody>
      </p:sp>
      <p:sp>
        <p:nvSpPr>
          <p:cNvPr id="31746" name="Rectangle 2"/>
          <p:cNvSpPr>
            <a:spLocks noChangeArrowheads="1"/>
          </p:cNvSpPr>
          <p:nvPr/>
        </p:nvSpPr>
        <p:spPr bwMode="auto">
          <a:xfrm>
            <a:off x="139877" y="4022822"/>
            <a:ext cx="2475229"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chemeClr val="tx1"/>
                </a:solidFill>
                <a:effectLst/>
                <a:ea typeface="Times New Roman" pitchFamily="18" charset="0"/>
                <a:cs typeface="Times New Roman" pitchFamily="18" charset="0"/>
              </a:rPr>
              <a:t>L’équation de la trajectoire est :</a:t>
            </a:r>
            <a:endParaRPr kumimoji="0" lang="fr-FR" sz="1400" b="0" i="0" u="none" strike="noStrike" cap="none" normalizeH="0" baseline="0">
              <a:ln>
                <a:noFill/>
              </a:ln>
              <a:solidFill>
                <a:schemeClr val="tx1"/>
              </a:solidFill>
              <a:effectLst/>
              <a:cs typeface="Arial" pitchFamily="34" charset="0"/>
            </a:endParaRPr>
          </a:p>
        </p:txBody>
      </p:sp>
      <p:sp>
        <p:nvSpPr>
          <p:cNvPr id="317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31747"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515332" y="3998980"/>
            <a:ext cx="1912110" cy="451172"/>
          </a:xfrm>
          <a:prstGeom prst="rect">
            <a:avLst/>
          </a:prstGeom>
          <a:solidFill>
            <a:schemeClr val="tx1"/>
          </a:solidFill>
        </p:spPr>
      </p:pic>
      <p:sp>
        <p:nvSpPr>
          <p:cNvPr id="31749" name="Rectangle 5"/>
          <p:cNvSpPr>
            <a:spLocks noChangeArrowheads="1"/>
          </p:cNvSpPr>
          <p:nvPr/>
        </p:nvSpPr>
        <p:spPr bwMode="auto">
          <a:xfrm>
            <a:off x="457200" y="10096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31750" name="Rectangle 6"/>
          <p:cNvSpPr>
            <a:spLocks noChangeArrowheads="1"/>
          </p:cNvSpPr>
          <p:nvPr/>
        </p:nvSpPr>
        <p:spPr bwMode="auto">
          <a:xfrm>
            <a:off x="103835" y="4663506"/>
            <a:ext cx="3643306"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ea typeface="Times New Roman" pitchFamily="18" charset="0"/>
                <a:cs typeface="Times New Roman" pitchFamily="18" charset="0"/>
              </a:rPr>
              <a:t>La valeur de l’excentricité est :</a:t>
            </a:r>
            <a:endParaRPr kumimoji="0" lang="fr-FR" sz="1400" b="0" i="0" u="none" strike="noStrike" cap="none" normalizeH="0" baseline="0" dirty="0">
              <a:ln>
                <a:noFill/>
              </a:ln>
              <a:solidFill>
                <a:schemeClr val="tx1"/>
              </a:solidFill>
              <a:effectLst/>
              <a:cs typeface="Arial" pitchFamily="34" charset="0"/>
            </a:endParaRPr>
          </a:p>
        </p:txBody>
      </p:sp>
      <p:pic>
        <p:nvPicPr>
          <p:cNvPr id="31751" name="Picture 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513550" y="4545885"/>
            <a:ext cx="1900563" cy="543018"/>
          </a:xfrm>
          <a:prstGeom prst="rect">
            <a:avLst/>
          </a:prstGeom>
          <a:solidFill>
            <a:schemeClr val="tx1"/>
          </a:solidFill>
        </p:spPr>
      </p:pic>
      <p:sp>
        <p:nvSpPr>
          <p:cNvPr id="31753" name="Rectangle 9"/>
          <p:cNvSpPr>
            <a:spLocks noChangeArrowheads="1"/>
          </p:cNvSpPr>
          <p:nvPr/>
        </p:nvSpPr>
        <p:spPr bwMode="auto">
          <a:xfrm>
            <a:off x="457200" y="1028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31755" name="Rectangle 11"/>
          <p:cNvSpPr>
            <a:spLocks noChangeArrowheads="1"/>
          </p:cNvSpPr>
          <p:nvPr/>
        </p:nvSpPr>
        <p:spPr bwMode="auto">
          <a:xfrm>
            <a:off x="179512" y="5286467"/>
            <a:ext cx="321471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400" b="1" i="1" u="none" strike="noStrike" cap="none" normalizeH="0" baseline="0" dirty="0">
                <a:ln>
                  <a:noFill/>
                </a:ln>
                <a:solidFill>
                  <a:schemeClr val="tx1"/>
                </a:solidFill>
                <a:effectLst/>
                <a:ea typeface="Times New Roman" pitchFamily="18" charset="0"/>
                <a:cs typeface="Times New Roman" pitchFamily="18" charset="0"/>
              </a:rPr>
              <a:t>e &gt; 1</a:t>
            </a:r>
            <a:r>
              <a:rPr kumimoji="0" lang="fr-FR" sz="1400" b="0" i="0" u="none" strike="noStrike" cap="none" normalizeH="0" baseline="0" dirty="0">
                <a:ln>
                  <a:noFill/>
                </a:ln>
                <a:solidFill>
                  <a:schemeClr val="tx1"/>
                </a:solidFill>
                <a:effectLst/>
                <a:ea typeface="Times New Roman" pitchFamily="18" charset="0"/>
                <a:cs typeface="Times New Roman" pitchFamily="18" charset="0"/>
              </a:rPr>
              <a:t> puisque la quantité </a:t>
            </a:r>
            <a:endParaRPr kumimoji="0" lang="fr-FR" sz="1400" b="0" i="0" u="none" strike="noStrike" cap="none" normalizeH="0" baseline="0" dirty="0">
              <a:ln>
                <a:noFill/>
              </a:ln>
              <a:solidFill>
                <a:schemeClr val="tx1"/>
              </a:solidFill>
              <a:effectLst/>
              <a:cs typeface="Arial" pitchFamily="34" charset="0"/>
            </a:endParaRPr>
          </a:p>
        </p:txBody>
      </p:sp>
      <p:pic>
        <p:nvPicPr>
          <p:cNvPr id="31754" name="Picture 10"/>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183292" y="5229200"/>
            <a:ext cx="660516" cy="354904"/>
          </a:xfrm>
          <a:prstGeom prst="rect">
            <a:avLst/>
          </a:prstGeom>
          <a:solidFill>
            <a:schemeClr val="tx1"/>
          </a:solidFill>
        </p:spPr>
      </p:pic>
      <p:sp>
        <p:nvSpPr>
          <p:cNvPr id="31756" name="Rectangle 12"/>
          <p:cNvSpPr>
            <a:spLocks noChangeArrowheads="1"/>
          </p:cNvSpPr>
          <p:nvPr/>
        </p:nvSpPr>
        <p:spPr bwMode="auto">
          <a:xfrm>
            <a:off x="179512" y="5341396"/>
            <a:ext cx="864538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ea typeface="Times New Roman" pitchFamily="18" charset="0"/>
                <a:cs typeface="Times New Roman" pitchFamily="18" charset="0"/>
              </a:rPr>
              <a:t>                                                                  est dans ce cas toujours positive.</a:t>
            </a:r>
            <a:r>
              <a:rPr kumimoji="0" lang="fr-FR" sz="1400" b="0" i="1" u="none" strike="noStrike" cap="none" normalizeH="0" baseline="0" dirty="0">
                <a:ln>
                  <a:noFill/>
                </a:ln>
                <a:solidFill>
                  <a:schemeClr val="tx1"/>
                </a:solidFill>
                <a:effectLst/>
                <a:ea typeface="Times New Roman" pitchFamily="18" charset="0"/>
                <a:cs typeface="Times New Roman" pitchFamily="18" charset="0"/>
              </a:rPr>
              <a:t> r</a:t>
            </a:r>
            <a:r>
              <a:rPr kumimoji="0" lang="fr-FR" sz="1400" b="0" i="0" u="none" strike="noStrike" cap="none" normalizeH="0" baseline="0" dirty="0">
                <a:ln>
                  <a:noFill/>
                </a:ln>
                <a:solidFill>
                  <a:schemeClr val="tx1"/>
                </a:solidFill>
                <a:effectLst/>
                <a:ea typeface="Times New Roman" pitchFamily="18" charset="0"/>
                <a:cs typeface="Times New Roman" pitchFamily="18" charset="0"/>
              </a:rPr>
              <a:t> peut atteindre une valeur infinie car son dénominateur peut s’annuler. L</a:t>
            </a:r>
            <a:r>
              <a:rPr kumimoji="0" lang="fr-FR" sz="1400" b="0" i="0" u="none" strike="noStrike" cap="none" normalizeH="0" baseline="0" dirty="0">
                <a:ln>
                  <a:noFill/>
                </a:ln>
                <a:solidFill>
                  <a:schemeClr val="tx1"/>
                </a:solidFill>
                <a:effectLst/>
                <a:ea typeface="Calibri" pitchFamily="34" charset="0"/>
                <a:cs typeface="Times New Roman" pitchFamily="18" charset="0"/>
              </a:rPr>
              <a:t>a vitesse est suffisamment grande, de sorte que l’objet céleste sera dévié par le champ de force sur </a:t>
            </a:r>
            <a:r>
              <a:rPr kumimoji="0" lang="fr-FR" sz="1400" b="1" i="1" u="none" strike="noStrike" cap="none" normalizeH="0" baseline="0" dirty="0">
                <a:ln>
                  <a:noFill/>
                </a:ln>
                <a:solidFill>
                  <a:schemeClr val="tx1"/>
                </a:solidFill>
                <a:effectLst/>
                <a:ea typeface="Calibri" pitchFamily="34" charset="0"/>
                <a:cs typeface="Times New Roman" pitchFamily="18" charset="0"/>
              </a:rPr>
              <a:t>une hyperbole</a:t>
            </a:r>
            <a:r>
              <a:rPr kumimoji="0" lang="fr-FR" sz="1400" b="0" i="0" u="none" strike="noStrike" cap="none" normalizeH="0" baseline="0" dirty="0">
                <a:ln>
                  <a:noFill/>
                </a:ln>
                <a:solidFill>
                  <a:schemeClr val="tx1"/>
                </a:solidFill>
                <a:effectLst/>
                <a:ea typeface="Calibri" pitchFamily="34" charset="0"/>
                <a:cs typeface="Times New Roman" pitchFamily="18" charset="0"/>
              </a:rPr>
              <a:t> de foyer O et poursuivra sa route sur une des droites asymptotiques. Il s’agit ici de la branche qui tourne sa concavité vers l’origine. Ce cas ne se rencontre pas avec les interactions gravitationnelles. </a:t>
            </a:r>
            <a:endParaRPr kumimoji="0" lang="fr-FR" sz="1400" b="0" i="0" u="none" strike="noStrike" cap="none" normalizeH="0" baseline="0" dirty="0">
              <a:ln>
                <a:noFill/>
              </a:ln>
              <a:solidFill>
                <a:schemeClr val="tx1"/>
              </a:solidFill>
              <a:effectLst/>
              <a:cs typeface="Arial" pitchFamily="34" charset="0"/>
            </a:endParaRPr>
          </a:p>
        </p:txBody>
      </p:sp>
      <p:sp>
        <p:nvSpPr>
          <p:cNvPr id="20" name="Rectangle 1">
            <a:extLst>
              <a:ext uri="{FF2B5EF4-FFF2-40B4-BE49-F238E27FC236}">
                <a16:creationId xmlns:a16="http://schemas.microsoft.com/office/drawing/2014/main" id="{80B1912A-2042-06F1-15EB-9E7A14DF1684}"/>
              </a:ext>
            </a:extLst>
          </p:cNvPr>
          <p:cNvSpPr>
            <a:spLocks noChangeArrowheads="1"/>
          </p:cNvSpPr>
          <p:nvPr/>
        </p:nvSpPr>
        <p:spPr bwMode="auto">
          <a:xfrm>
            <a:off x="107504" y="361239"/>
            <a:ext cx="389877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tabLst/>
            </a:pPr>
            <a:r>
              <a:rPr kumimoji="0" lang="fr-FR" sz="2400" b="1" i="0" u="none" strike="noStrike" cap="none" normalizeH="0" baseline="0" dirty="0">
                <a:ln>
                  <a:noFill/>
                </a:ln>
                <a:solidFill>
                  <a:srgbClr val="FFFF00"/>
                </a:solidFill>
                <a:effectLst/>
                <a:ea typeface="Calibri" pitchFamily="34" charset="0"/>
                <a:cs typeface="Times New Roman" pitchFamily="18" charset="0"/>
              </a:rPr>
              <a:t>* Cas sans accélération : ℓ= 0</a:t>
            </a:r>
            <a:endParaRPr kumimoji="0" lang="fr-FR" sz="3600" b="0" i="0" u="none" strike="noStrike" cap="none" normalizeH="0" baseline="0" dirty="0">
              <a:ln>
                <a:noFill/>
              </a:ln>
              <a:solidFill>
                <a:srgbClr val="FFFF00"/>
              </a:solidFill>
              <a:effectLst/>
              <a:cs typeface="Arial" pitchFamily="34" charset="0"/>
            </a:endParaRPr>
          </a:p>
        </p:txBody>
      </p:sp>
      <p:sp>
        <p:nvSpPr>
          <p:cNvPr id="21" name="Rectangle 20">
            <a:extLst>
              <a:ext uri="{FF2B5EF4-FFF2-40B4-BE49-F238E27FC236}">
                <a16:creationId xmlns:a16="http://schemas.microsoft.com/office/drawing/2014/main" id="{EFBE350A-A2FD-1411-FAE7-1626B02D29E3}"/>
              </a:ext>
            </a:extLst>
          </p:cNvPr>
          <p:cNvSpPr>
            <a:spLocks noChangeArrowheads="1"/>
          </p:cNvSpPr>
          <p:nvPr/>
        </p:nvSpPr>
        <p:spPr bwMode="auto">
          <a:xfrm>
            <a:off x="179512" y="1341425"/>
            <a:ext cx="2475229"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ea typeface="Times New Roman" pitchFamily="18" charset="0"/>
                <a:cs typeface="Times New Roman" pitchFamily="18" charset="0"/>
              </a:rPr>
              <a:t>L’équation de la trajectoire est :</a:t>
            </a:r>
            <a:endParaRPr kumimoji="0" lang="fr-FR" sz="1400" b="0" i="0" u="none" strike="noStrike" cap="none" normalizeH="0" baseline="0" dirty="0">
              <a:ln>
                <a:noFill/>
              </a:ln>
              <a:solidFill>
                <a:schemeClr val="tx1"/>
              </a:solidFill>
              <a:effectLst/>
              <a:cs typeface="Arial" pitchFamily="34" charset="0"/>
            </a:endParaRPr>
          </a:p>
        </p:txBody>
      </p:sp>
      <p:sp>
        <p:nvSpPr>
          <p:cNvPr id="22" name="Rectangle 6">
            <a:extLst>
              <a:ext uri="{FF2B5EF4-FFF2-40B4-BE49-F238E27FC236}">
                <a16:creationId xmlns:a16="http://schemas.microsoft.com/office/drawing/2014/main" id="{6C957F15-D0AC-0AF1-B6C2-2605A9A719B2}"/>
              </a:ext>
            </a:extLst>
          </p:cNvPr>
          <p:cNvSpPr>
            <a:spLocks noChangeArrowheads="1"/>
          </p:cNvSpPr>
          <p:nvPr/>
        </p:nvSpPr>
        <p:spPr bwMode="auto">
          <a:xfrm>
            <a:off x="139877" y="1987499"/>
            <a:ext cx="3643306"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ea typeface="Times New Roman" pitchFamily="18" charset="0"/>
                <a:cs typeface="Times New Roman" pitchFamily="18" charset="0"/>
              </a:rPr>
              <a:t>La valeur de l’excentricité est :</a:t>
            </a:r>
            <a:endParaRPr kumimoji="0" lang="fr-FR" sz="1400" b="0" i="0" u="none" strike="noStrike" cap="none" normalizeH="0" baseline="0" dirty="0">
              <a:ln>
                <a:noFill/>
              </a:ln>
              <a:solidFill>
                <a:schemeClr val="tx1"/>
              </a:solidFill>
              <a:effectLst/>
              <a:cs typeface="Arial" pitchFamily="34" charset="0"/>
            </a:endParaRPr>
          </a:p>
        </p:txBody>
      </p:sp>
      <p:pic>
        <p:nvPicPr>
          <p:cNvPr id="23" name="Picture 2">
            <a:extLst>
              <a:ext uri="{FF2B5EF4-FFF2-40B4-BE49-F238E27FC236}">
                <a16:creationId xmlns:a16="http://schemas.microsoft.com/office/drawing/2014/main" id="{3AC554DE-C96C-7E4F-2D1A-86A396538023}"/>
              </a:ext>
            </a:extLst>
          </p:cNvPr>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571033" y="1270381"/>
            <a:ext cx="2628147" cy="475200"/>
          </a:xfrm>
          <a:prstGeom prst="rect">
            <a:avLst/>
          </a:prstGeom>
          <a:solidFill>
            <a:schemeClr val="tx1"/>
          </a:solidFill>
        </p:spPr>
      </p:pic>
      <p:pic>
        <p:nvPicPr>
          <p:cNvPr id="24" name="Picture 4">
            <a:extLst>
              <a:ext uri="{FF2B5EF4-FFF2-40B4-BE49-F238E27FC236}">
                <a16:creationId xmlns:a16="http://schemas.microsoft.com/office/drawing/2014/main" id="{053C4E06-00F6-3415-2AB3-4D5039D75A1C}"/>
              </a:ext>
            </a:extLst>
          </p:cNvPr>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461882" y="1895008"/>
            <a:ext cx="607089" cy="520362"/>
          </a:xfrm>
          <a:prstGeom prst="rect">
            <a:avLst/>
          </a:prstGeom>
          <a:solidFill>
            <a:schemeClr val="tx1"/>
          </a:solidFill>
        </p:spPr>
      </p:pic>
      <p:sp>
        <p:nvSpPr>
          <p:cNvPr id="25" name="Rectangle 7">
            <a:extLst>
              <a:ext uri="{FF2B5EF4-FFF2-40B4-BE49-F238E27FC236}">
                <a16:creationId xmlns:a16="http://schemas.microsoft.com/office/drawing/2014/main" id="{18127D10-C202-38F6-CBB6-CD8A26DE8FB2}"/>
              </a:ext>
            </a:extLst>
          </p:cNvPr>
          <p:cNvSpPr>
            <a:spLocks noChangeArrowheads="1"/>
          </p:cNvSpPr>
          <p:nvPr/>
        </p:nvSpPr>
        <p:spPr bwMode="auto">
          <a:xfrm>
            <a:off x="143839" y="2427334"/>
            <a:ext cx="504322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ea typeface="Times New Roman" pitchFamily="18" charset="0"/>
                <a:cs typeface="Times New Roman" pitchFamily="18" charset="0"/>
              </a:rPr>
              <a:t>Le produit </a:t>
            </a:r>
            <a:r>
              <a:rPr kumimoji="0" lang="fr-FR" sz="1400" b="0" i="1" u="none" strike="noStrike" cap="none" normalizeH="0" baseline="0" dirty="0">
                <a:ln>
                  <a:noFill/>
                </a:ln>
                <a:solidFill>
                  <a:schemeClr val="tx1"/>
                </a:solidFill>
                <a:effectLst/>
                <a:ea typeface="Times New Roman" pitchFamily="18" charset="0"/>
                <a:cs typeface="Times New Roman" pitchFamily="18" charset="0"/>
              </a:rPr>
              <a:t>(r cos(</a:t>
            </a:r>
            <a:r>
              <a:rPr kumimoji="0" lang="fr-FR" sz="1400" b="0" i="1" u="none" strike="noStrike" cap="none" normalizeH="0" baseline="0" dirty="0">
                <a:ln>
                  <a:noFill/>
                </a:ln>
                <a:solidFill>
                  <a:schemeClr val="tx1"/>
                </a:solidFill>
                <a:effectLst/>
                <a:latin typeface="Symbol" pitchFamily="18" charset="2"/>
                <a:ea typeface="Times New Roman" pitchFamily="18" charset="0"/>
                <a:cs typeface="Times New Roman" pitchFamily="18" charset="0"/>
              </a:rPr>
              <a:t>q-</a:t>
            </a:r>
            <a:r>
              <a:rPr kumimoji="0" lang="fr-FR" sz="1400" b="0" i="1" u="none" strike="noStrike" cap="none" normalizeH="0" baseline="0" dirty="0" err="1">
                <a:ln>
                  <a:noFill/>
                </a:ln>
                <a:solidFill>
                  <a:schemeClr val="tx1"/>
                </a:solidFill>
                <a:effectLst/>
                <a:latin typeface="Symbol" pitchFamily="18" charset="2"/>
                <a:ea typeface="Times New Roman" pitchFamily="18" charset="0"/>
                <a:cs typeface="Times New Roman" pitchFamily="18" charset="0"/>
              </a:rPr>
              <a:t>q</a:t>
            </a:r>
            <a:r>
              <a:rPr kumimoji="0" lang="fr-FR" sz="1400" b="0" i="1" u="none" strike="noStrike" cap="none" normalizeH="0" baseline="-30000" dirty="0" err="1">
                <a:ln>
                  <a:noFill/>
                </a:ln>
                <a:solidFill>
                  <a:schemeClr val="tx1"/>
                </a:solidFill>
                <a:effectLst/>
                <a:ea typeface="Times New Roman" pitchFamily="18" charset="0"/>
                <a:cs typeface="Times New Roman" pitchFamily="18" charset="0"/>
              </a:rPr>
              <a:t>o</a:t>
            </a:r>
            <a:r>
              <a:rPr kumimoji="0" lang="fr-FR" sz="1400" b="0" i="1" u="none" strike="noStrike" cap="none" normalizeH="0" baseline="0" dirty="0">
                <a:ln>
                  <a:noFill/>
                </a:ln>
                <a:solidFill>
                  <a:schemeClr val="tx1"/>
                </a:solidFill>
                <a:effectLst/>
                <a:ea typeface="Times New Roman" pitchFamily="18" charset="0"/>
                <a:cs typeface="Times New Roman" pitchFamily="18" charset="0"/>
              </a:rPr>
              <a:t>))</a:t>
            </a:r>
            <a:r>
              <a:rPr kumimoji="0" lang="fr-FR" sz="1400" b="0" i="0" u="none" strike="noStrike" cap="none" normalizeH="0" baseline="0" dirty="0">
                <a:ln>
                  <a:noFill/>
                </a:ln>
                <a:solidFill>
                  <a:schemeClr val="tx1"/>
                </a:solidFill>
                <a:effectLst/>
                <a:ea typeface="Times New Roman" pitchFamily="18" charset="0"/>
                <a:cs typeface="Times New Roman" pitchFamily="18" charset="0"/>
              </a:rPr>
              <a:t> est constant : c’est l’équation d’une droite en coordonnées polaires. La trajectoire d’un point qui n’est soumis à aucune action est bien une droite parcourue à vitesse constante. </a:t>
            </a:r>
            <a:endParaRPr kumimoji="0" lang="fr-FR" sz="2000" b="0" i="0" u="none" strike="noStrike" cap="none" normalizeH="0" baseline="0" dirty="0">
              <a:ln>
                <a:noFill/>
              </a:ln>
              <a:solidFill>
                <a:schemeClr val="tx1"/>
              </a:solidFill>
              <a:effectLst/>
              <a:cs typeface="Arial" pitchFamily="34" charset="0"/>
            </a:endParaRPr>
          </a:p>
        </p:txBody>
      </p:sp>
      <p:pic>
        <p:nvPicPr>
          <p:cNvPr id="28" name="Image 27">
            <a:extLst>
              <a:ext uri="{FF2B5EF4-FFF2-40B4-BE49-F238E27FC236}">
                <a16:creationId xmlns:a16="http://schemas.microsoft.com/office/drawing/2014/main" id="{019E51B5-6796-D299-6D5B-7C69083D5A3B}"/>
              </a:ext>
            </a:extLst>
          </p:cNvPr>
          <p:cNvPicPr/>
          <p:nvPr/>
        </p:nvPicPr>
        <p:blipFill>
          <a:blip r:embed="rId7"/>
          <a:srcRect/>
          <a:stretch>
            <a:fillRect/>
          </a:stretch>
        </p:blipFill>
        <p:spPr bwMode="auto">
          <a:xfrm>
            <a:off x="5391201" y="972075"/>
            <a:ext cx="3573287" cy="3286148"/>
          </a:xfrm>
          <a:prstGeom prst="rect">
            <a:avLst/>
          </a:prstGeom>
          <a:noFill/>
          <a:ln w="9525">
            <a:noFill/>
            <a:miter lim="800000"/>
            <a:headEnd/>
            <a:tailEnd/>
          </a:ln>
        </p:spPr>
      </p:pic>
      <p:sp>
        <p:nvSpPr>
          <p:cNvPr id="31" name="ZoneTexte 30">
            <a:extLst>
              <a:ext uri="{FF2B5EF4-FFF2-40B4-BE49-F238E27FC236}">
                <a16:creationId xmlns:a16="http://schemas.microsoft.com/office/drawing/2014/main" id="{C5A897FD-9204-7EF9-0E80-D32C72FCD147}"/>
              </a:ext>
            </a:extLst>
          </p:cNvPr>
          <p:cNvSpPr txBox="1"/>
          <p:nvPr/>
        </p:nvSpPr>
        <p:spPr>
          <a:xfrm>
            <a:off x="300585" y="3768848"/>
            <a:ext cx="2399207" cy="307777"/>
          </a:xfrm>
          <a:prstGeom prst="rect">
            <a:avLst/>
          </a:prstGeom>
          <a:noFill/>
        </p:spPr>
        <p:txBody>
          <a:bodyPr wrap="square">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dirty="0">
                <a:ln>
                  <a:noFill/>
                </a:ln>
                <a:solidFill>
                  <a:srgbClr val="FFFF00"/>
                </a:solidFill>
                <a:effectLst/>
                <a:ea typeface="Times New Roman" pitchFamily="18" charset="0"/>
                <a:cs typeface="Times New Roman" pitchFamily="18" charset="0"/>
              </a:rPr>
              <a:t>hyperbole – branche convexe. </a:t>
            </a:r>
            <a:endParaRPr lang="fr-FR" sz="1400" b="1" dirty="0">
              <a:solidFill>
                <a:srgbClr val="FFFF00"/>
              </a:solidFill>
              <a:cs typeface="Times New Roman" pitchFamily="18" charset="0"/>
            </a:endParaRPr>
          </a:p>
        </p:txBody>
      </p:sp>
      <p:sp>
        <p:nvSpPr>
          <p:cNvPr id="33" name="ZoneTexte 32">
            <a:extLst>
              <a:ext uri="{FF2B5EF4-FFF2-40B4-BE49-F238E27FC236}">
                <a16:creationId xmlns:a16="http://schemas.microsoft.com/office/drawing/2014/main" id="{1BD73ACB-C3E3-1785-AB07-933D51E1E2C3}"/>
              </a:ext>
            </a:extLst>
          </p:cNvPr>
          <p:cNvSpPr txBox="1"/>
          <p:nvPr/>
        </p:nvSpPr>
        <p:spPr>
          <a:xfrm>
            <a:off x="376573" y="723281"/>
            <a:ext cx="887039" cy="307777"/>
          </a:xfrm>
          <a:prstGeom prst="rect">
            <a:avLst/>
          </a:prstGeom>
          <a:noFill/>
        </p:spPr>
        <p:txBody>
          <a:bodyPr wrap="square">
            <a:spAutoFit/>
          </a:bodyPr>
          <a:lstStyle/>
          <a:p>
            <a:r>
              <a:rPr lang="fr-FR" sz="1400" b="1" dirty="0">
                <a:solidFill>
                  <a:srgbClr val="FFFF00"/>
                </a:solidFill>
                <a:ea typeface="Times New Roman" pitchFamily="18" charset="0"/>
                <a:cs typeface="Times New Roman" pitchFamily="18" charset="0"/>
              </a:rPr>
              <a:t>D</a:t>
            </a:r>
            <a:r>
              <a:rPr kumimoji="0" lang="fr-FR" sz="1400" b="1" i="0" u="none" strike="noStrike" cap="none" normalizeH="0" baseline="0" dirty="0">
                <a:ln>
                  <a:noFill/>
                </a:ln>
                <a:solidFill>
                  <a:srgbClr val="FFFF00"/>
                </a:solidFill>
                <a:effectLst/>
                <a:ea typeface="Times New Roman" pitchFamily="18" charset="0"/>
                <a:cs typeface="Times New Roman" pitchFamily="18" charset="0"/>
              </a:rPr>
              <a:t>roite</a:t>
            </a:r>
            <a:endParaRPr lang="fr-FR" sz="1400" b="1" dirty="0">
              <a:solidFill>
                <a:srgbClr val="FFFF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467519" y="978913"/>
            <a:ext cx="2488053"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ea typeface="Times New Roman" pitchFamily="18" charset="0"/>
                <a:cs typeface="Times New Roman" pitchFamily="18" charset="0"/>
              </a:rPr>
              <a:t>L’équation de la trajectoire est</a:t>
            </a:r>
            <a:r>
              <a:rPr kumimoji="0" lang="fr-FR" sz="1600" b="0" i="0" u="none" strike="noStrike" cap="none" normalizeH="0" baseline="0" dirty="0">
                <a:ln>
                  <a:noFill/>
                </a:ln>
                <a:solidFill>
                  <a:schemeClr val="tx1"/>
                </a:solidFill>
                <a:effectLst/>
                <a:ea typeface="Times New Roman" pitchFamily="18" charset="0"/>
                <a:cs typeface="Times New Roman" pitchFamily="18" charset="0"/>
              </a:rPr>
              <a:t> :</a:t>
            </a:r>
            <a:endParaRPr kumimoji="0" lang="fr-FR" sz="1600" b="0" i="0" u="none" strike="noStrike" cap="none" normalizeH="0" baseline="0" dirty="0">
              <a:ln>
                <a:noFill/>
              </a:ln>
              <a:solidFill>
                <a:schemeClr val="tx1"/>
              </a:solidFill>
              <a:effectLst/>
              <a:cs typeface="Arial" pitchFamily="34" charset="0"/>
            </a:endParaRPr>
          </a:p>
        </p:txBody>
      </p:sp>
      <p:sp>
        <p:nvSpPr>
          <p:cNvPr id="4" name="Rectangle 6"/>
          <p:cNvSpPr>
            <a:spLocks noChangeArrowheads="1"/>
          </p:cNvSpPr>
          <p:nvPr/>
        </p:nvSpPr>
        <p:spPr bwMode="auto">
          <a:xfrm>
            <a:off x="500066" y="1643050"/>
            <a:ext cx="3643306"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ea typeface="Times New Roman" pitchFamily="18" charset="0"/>
                <a:cs typeface="Times New Roman" pitchFamily="18" charset="0"/>
              </a:rPr>
              <a:t>La valeur de l’excentricité est :</a:t>
            </a:r>
            <a:endParaRPr kumimoji="0" lang="fr-FR" sz="1400" b="0" i="0" u="none" strike="noStrike" cap="none" normalizeH="0" baseline="0" dirty="0">
              <a:ln>
                <a:noFill/>
              </a:ln>
              <a:solidFill>
                <a:schemeClr val="tx1"/>
              </a:solidFill>
              <a:effectLst/>
              <a:cs typeface="Arial" pitchFamily="34" charset="0"/>
            </a:endParaRPr>
          </a:p>
        </p:txBody>
      </p:sp>
      <p:sp>
        <p:nvSpPr>
          <p:cNvPr id="7" name="Rectangle 6"/>
          <p:cNvSpPr/>
          <p:nvPr/>
        </p:nvSpPr>
        <p:spPr>
          <a:xfrm>
            <a:off x="171713" y="63126"/>
            <a:ext cx="2900089" cy="461665"/>
          </a:xfrm>
          <a:prstGeom prst="rect">
            <a:avLst/>
          </a:prstGeom>
        </p:spPr>
        <p:txBody>
          <a:bodyPr wrap="none">
            <a:spAutoFit/>
          </a:bodyPr>
          <a:lstStyle/>
          <a:p>
            <a:pPr lvl="0" algn="justLow" fontAlgn="base">
              <a:spcBef>
                <a:spcPct val="0"/>
              </a:spcBef>
              <a:spcAft>
                <a:spcPct val="0"/>
              </a:spcAft>
            </a:pPr>
            <a:r>
              <a:rPr lang="fr-FR" sz="2400" b="1" i="1" dirty="0">
                <a:solidFill>
                  <a:srgbClr val="FFFF00"/>
                </a:solidFill>
                <a:ea typeface="Times New Roman" pitchFamily="18" charset="0"/>
                <a:cs typeface="Times New Roman" pitchFamily="18" charset="0"/>
              </a:rPr>
              <a:t>* Cas attractif : ℓ = -1</a:t>
            </a:r>
            <a:endParaRPr lang="fr-FR" sz="2400" i="1" dirty="0">
              <a:solidFill>
                <a:srgbClr val="FFFF00"/>
              </a:solidFill>
              <a:cs typeface="Arial" pitchFamily="34" charset="0"/>
            </a:endParaRPr>
          </a:p>
        </p:txBody>
      </p:sp>
      <p:sp>
        <p:nvSpPr>
          <p:cNvPr id="327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3276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955572" y="930166"/>
            <a:ext cx="1857388" cy="496152"/>
          </a:xfrm>
          <a:prstGeom prst="rect">
            <a:avLst/>
          </a:prstGeom>
          <a:solidFill>
            <a:schemeClr val="tx1"/>
          </a:solidFill>
        </p:spPr>
      </p:pic>
      <p:sp>
        <p:nvSpPr>
          <p:cNvPr id="32772" name="Rectangle 4"/>
          <p:cNvSpPr>
            <a:spLocks noChangeArrowheads="1"/>
          </p:cNvSpPr>
          <p:nvPr/>
        </p:nvSpPr>
        <p:spPr bwMode="auto">
          <a:xfrm>
            <a:off x="0" y="0"/>
            <a:ext cx="314324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fr-FR"/>
          </a:p>
        </p:txBody>
      </p:sp>
      <p:pic>
        <p:nvPicPr>
          <p:cNvPr id="3277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29958" y="1513609"/>
            <a:ext cx="1857389" cy="537666"/>
          </a:xfrm>
          <a:prstGeom prst="rect">
            <a:avLst/>
          </a:prstGeom>
          <a:solidFill>
            <a:schemeClr val="tx1"/>
          </a:solidFill>
        </p:spPr>
      </p:pic>
      <p:sp>
        <p:nvSpPr>
          <p:cNvPr id="3277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chemeClr val="tx1"/>
                </a:solidFill>
                <a:effectLst/>
                <a:latin typeface="Arial" pitchFamily="34" charset="0"/>
                <a:ea typeface="Times New Roman" pitchFamily="18" charset="0"/>
                <a:cs typeface="Arial" pitchFamily="34" charset="0"/>
              </a:rPr>
              <a:t> </a:t>
            </a:r>
            <a:endParaRPr kumimoji="0" lang="fr-FR" sz="1800" b="0" i="0" u="none" strike="noStrike" cap="none" normalizeH="0" baseline="0">
              <a:ln>
                <a:noFill/>
              </a:ln>
              <a:solidFill>
                <a:schemeClr val="tx1"/>
              </a:solidFill>
              <a:effectLst/>
              <a:latin typeface="Arial" pitchFamily="34" charset="0"/>
              <a:cs typeface="Arial" pitchFamily="34" charset="0"/>
            </a:endParaRPr>
          </a:p>
        </p:txBody>
      </p:sp>
      <p:pic>
        <p:nvPicPr>
          <p:cNvPr id="32774" name="Picture 6"/>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71472" y="2071678"/>
            <a:ext cx="785818" cy="507759"/>
          </a:xfrm>
          <a:prstGeom prst="rect">
            <a:avLst/>
          </a:prstGeom>
          <a:solidFill>
            <a:schemeClr val="tx1"/>
          </a:solidFill>
        </p:spPr>
      </p:pic>
      <p:sp>
        <p:nvSpPr>
          <p:cNvPr id="32776" name="Rectangle 8"/>
          <p:cNvSpPr>
            <a:spLocks noChangeArrowheads="1"/>
          </p:cNvSpPr>
          <p:nvPr/>
        </p:nvSpPr>
        <p:spPr bwMode="auto">
          <a:xfrm>
            <a:off x="0" y="400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chemeClr val="tx1"/>
                </a:solidFill>
                <a:effectLst/>
                <a:latin typeface="Arial" pitchFamily="34" charset="0"/>
                <a:ea typeface="Times New Roman" pitchFamily="18" charset="0"/>
                <a:cs typeface="Arial" pitchFamily="34" charset="0"/>
              </a:rPr>
              <a:t> </a:t>
            </a:r>
            <a:r>
              <a:rPr kumimoji="0" lang="fr-FR" sz="1100" b="0" i="0" u="none" strike="noStrike" cap="none" normalizeH="0" baseline="0">
                <a:ln>
                  <a:noFill/>
                </a:ln>
                <a:solidFill>
                  <a:schemeClr val="tx1"/>
                </a:solidFill>
                <a:effectLst/>
                <a:latin typeface="Arial" pitchFamily="34" charset="0"/>
                <a:cs typeface="Arial" pitchFamily="34" charset="0"/>
              </a:rPr>
              <a:t> </a:t>
            </a: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16" name="Rectangle 15"/>
          <p:cNvSpPr/>
          <p:nvPr/>
        </p:nvSpPr>
        <p:spPr>
          <a:xfrm>
            <a:off x="1357290" y="2071678"/>
            <a:ext cx="3324052" cy="369332"/>
          </a:xfrm>
          <a:prstGeom prst="rect">
            <a:avLst/>
          </a:prstGeom>
        </p:spPr>
        <p:txBody>
          <a:bodyPr wrap="none">
            <a:spAutoFit/>
          </a:bodyPr>
          <a:lstStyle/>
          <a:p>
            <a:r>
              <a:rPr lang="fr-FR" i="1" dirty="0"/>
              <a:t>:</a:t>
            </a:r>
            <a:r>
              <a:rPr lang="fr-FR" sz="1400" i="1" dirty="0"/>
              <a:t> vitesse de libération (ou vitesse d’évasion)</a:t>
            </a:r>
            <a:endParaRPr lang="fr-FR" sz="1400" dirty="0"/>
          </a:p>
        </p:txBody>
      </p:sp>
      <p:sp>
        <p:nvSpPr>
          <p:cNvPr id="32777" name="Rectangle 9"/>
          <p:cNvSpPr>
            <a:spLocks noChangeArrowheads="1"/>
          </p:cNvSpPr>
          <p:nvPr/>
        </p:nvSpPr>
        <p:spPr bwMode="auto">
          <a:xfrm>
            <a:off x="357158" y="5715016"/>
            <a:ext cx="271464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tabLst/>
            </a:pPr>
            <a:r>
              <a:rPr kumimoji="0" lang="fr-FR" sz="1200" b="0" i="0" u="none" strike="noStrike" cap="none" normalizeH="0" baseline="0" dirty="0">
                <a:ln>
                  <a:noFill/>
                </a:ln>
                <a:solidFill>
                  <a:schemeClr val="tx1"/>
                </a:solidFill>
                <a:effectLst/>
                <a:ea typeface="Times New Roman" pitchFamily="18" charset="0"/>
                <a:cs typeface="Times New Roman" pitchFamily="18" charset="0"/>
              </a:rPr>
              <a:t>Si V &gt; </a:t>
            </a:r>
            <a:r>
              <a:rPr kumimoji="0" lang="fr-FR" sz="1200" b="0" i="0" u="none" strike="noStrike" cap="none" normalizeH="0" baseline="0" dirty="0" err="1">
                <a:ln>
                  <a:noFill/>
                </a:ln>
                <a:solidFill>
                  <a:schemeClr val="tx1"/>
                </a:solidFill>
                <a:effectLst/>
                <a:ea typeface="Times New Roman" pitchFamily="18" charset="0"/>
                <a:cs typeface="Times New Roman" pitchFamily="18" charset="0"/>
              </a:rPr>
              <a:t>V</a:t>
            </a:r>
            <a:r>
              <a:rPr kumimoji="0" lang="fr-FR" sz="1200" b="0" i="1" u="none" strike="noStrike" cap="none" normalizeH="0" baseline="-30000" dirty="0" err="1">
                <a:ln>
                  <a:noFill/>
                </a:ln>
                <a:solidFill>
                  <a:schemeClr val="tx1"/>
                </a:solidFill>
                <a:effectLst/>
                <a:ea typeface="Times New Roman" pitchFamily="18" charset="0"/>
                <a:cs typeface="Times New Roman" pitchFamily="18" charset="0"/>
              </a:rPr>
              <a:t>l</a:t>
            </a:r>
            <a:r>
              <a:rPr kumimoji="0" lang="fr-FR" sz="1200" b="0" i="0" u="none" strike="noStrike" cap="none" normalizeH="0" baseline="0" dirty="0">
                <a:ln>
                  <a:noFill/>
                </a:ln>
                <a:solidFill>
                  <a:schemeClr val="tx1"/>
                </a:solidFill>
                <a:effectLst/>
                <a:ea typeface="Times New Roman" pitchFamily="18" charset="0"/>
                <a:cs typeface="Times New Roman" pitchFamily="18" charset="0"/>
              </a:rPr>
              <a:t>, alors </a:t>
            </a:r>
            <a:r>
              <a:rPr kumimoji="0" lang="fr-FR" sz="1200" b="1" i="1" u="none" strike="noStrike" cap="none" normalizeH="0" baseline="0" dirty="0">
                <a:ln>
                  <a:noFill/>
                </a:ln>
                <a:solidFill>
                  <a:schemeClr val="tx1"/>
                </a:solidFill>
                <a:effectLst/>
                <a:ea typeface="Times New Roman" pitchFamily="18" charset="0"/>
                <a:cs typeface="Times New Roman" pitchFamily="18" charset="0"/>
              </a:rPr>
              <a:t>e &gt; 1 : hyperbole</a:t>
            </a:r>
            <a:r>
              <a:rPr kumimoji="0" lang="fr-FR" sz="1200" b="0" i="0" u="none" strike="noStrike" cap="none" normalizeH="0" baseline="0" dirty="0">
                <a:ln>
                  <a:noFill/>
                </a:ln>
                <a:solidFill>
                  <a:schemeClr val="tx1"/>
                </a:solidFill>
                <a:effectLst/>
                <a:ea typeface="Times New Roman" pitchFamily="18" charset="0"/>
                <a:cs typeface="Times New Roman" pitchFamily="18" charset="0"/>
              </a:rPr>
              <a:t> de foyer F. Il s’agit ici de la branche qui tourne sa concavité vers l’origine O, puisque la force est attractive.</a:t>
            </a:r>
            <a:endParaRPr kumimoji="0" lang="fr-FR" b="0" i="0" u="none" strike="noStrike" cap="none" normalizeH="0" baseline="0" dirty="0">
              <a:ln>
                <a:noFill/>
              </a:ln>
              <a:solidFill>
                <a:schemeClr val="tx1"/>
              </a:solidFill>
              <a:effectLst/>
              <a:cs typeface="Arial" pitchFamily="34" charset="0"/>
            </a:endParaRPr>
          </a:p>
        </p:txBody>
      </p:sp>
      <p:pic>
        <p:nvPicPr>
          <p:cNvPr id="18" name="Image 17"/>
          <p:cNvPicPr/>
          <p:nvPr/>
        </p:nvPicPr>
        <p:blipFill>
          <a:blip r:embed="rId5"/>
          <a:srcRect/>
          <a:stretch>
            <a:fillRect/>
          </a:stretch>
        </p:blipFill>
        <p:spPr bwMode="auto">
          <a:xfrm>
            <a:off x="428596" y="2714620"/>
            <a:ext cx="2643206" cy="2928957"/>
          </a:xfrm>
          <a:prstGeom prst="rect">
            <a:avLst/>
          </a:prstGeom>
          <a:noFill/>
          <a:ln w="9525">
            <a:noFill/>
            <a:miter lim="800000"/>
            <a:headEnd/>
            <a:tailEnd/>
          </a:ln>
        </p:spPr>
      </p:pic>
      <p:sp>
        <p:nvSpPr>
          <p:cNvPr id="32778" name="Rectangle 10"/>
          <p:cNvSpPr>
            <a:spLocks noChangeArrowheads="1"/>
          </p:cNvSpPr>
          <p:nvPr/>
        </p:nvSpPr>
        <p:spPr bwMode="auto">
          <a:xfrm>
            <a:off x="3143240" y="5715016"/>
            <a:ext cx="264320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tabLst/>
            </a:pPr>
            <a:r>
              <a:rPr kumimoji="0" lang="fr-FR" sz="1200" b="0" i="0" u="none" strike="noStrike" cap="none" normalizeH="0" baseline="0" dirty="0">
                <a:ln>
                  <a:noFill/>
                </a:ln>
                <a:solidFill>
                  <a:schemeClr val="tx1"/>
                </a:solidFill>
                <a:effectLst/>
                <a:ea typeface="Times New Roman" pitchFamily="18" charset="0"/>
                <a:cs typeface="Times New Roman" pitchFamily="18" charset="0"/>
              </a:rPr>
              <a:t>Si V = </a:t>
            </a:r>
            <a:r>
              <a:rPr kumimoji="0" lang="fr-FR" sz="1200" b="0" i="0" u="none" strike="noStrike" cap="none" normalizeH="0" baseline="0" dirty="0" err="1">
                <a:ln>
                  <a:noFill/>
                </a:ln>
                <a:solidFill>
                  <a:schemeClr val="tx1"/>
                </a:solidFill>
                <a:effectLst/>
                <a:ea typeface="Times New Roman" pitchFamily="18" charset="0"/>
                <a:cs typeface="Times New Roman" pitchFamily="18" charset="0"/>
              </a:rPr>
              <a:t>V</a:t>
            </a:r>
            <a:r>
              <a:rPr kumimoji="0" lang="fr-FR" sz="1200" b="0" i="1" u="none" strike="noStrike" cap="none" normalizeH="0" baseline="-30000" dirty="0" err="1">
                <a:ln>
                  <a:noFill/>
                </a:ln>
                <a:solidFill>
                  <a:schemeClr val="tx1"/>
                </a:solidFill>
                <a:effectLst/>
                <a:ea typeface="Times New Roman" pitchFamily="18" charset="0"/>
                <a:cs typeface="Times New Roman" pitchFamily="18" charset="0"/>
              </a:rPr>
              <a:t>l</a:t>
            </a:r>
            <a:r>
              <a:rPr kumimoji="0" lang="fr-FR" sz="1200" b="0" i="0" u="none" strike="noStrike" cap="none" normalizeH="0" baseline="0" dirty="0">
                <a:ln>
                  <a:noFill/>
                </a:ln>
                <a:solidFill>
                  <a:schemeClr val="tx1"/>
                </a:solidFill>
                <a:effectLst/>
                <a:ea typeface="Times New Roman" pitchFamily="18" charset="0"/>
                <a:cs typeface="Times New Roman" pitchFamily="18" charset="0"/>
              </a:rPr>
              <a:t>, alors </a:t>
            </a:r>
            <a:r>
              <a:rPr kumimoji="0" lang="fr-FR" sz="1200" b="1" i="1" u="none" strike="noStrike" cap="none" normalizeH="0" baseline="0" dirty="0">
                <a:ln>
                  <a:noFill/>
                </a:ln>
                <a:solidFill>
                  <a:schemeClr val="tx1"/>
                </a:solidFill>
                <a:effectLst/>
                <a:ea typeface="Times New Roman" pitchFamily="18" charset="0"/>
                <a:cs typeface="Times New Roman" pitchFamily="18" charset="0"/>
              </a:rPr>
              <a:t>e = 1</a:t>
            </a:r>
            <a:r>
              <a:rPr kumimoji="0" lang="fr-FR" sz="1200" b="0" i="0" u="none" strike="noStrike" cap="none" normalizeH="0" baseline="0" dirty="0">
                <a:ln>
                  <a:noFill/>
                </a:ln>
                <a:solidFill>
                  <a:schemeClr val="tx1"/>
                </a:solidFill>
                <a:effectLst/>
                <a:ea typeface="Times New Roman" pitchFamily="18" charset="0"/>
                <a:cs typeface="Times New Roman" pitchFamily="18" charset="0"/>
              </a:rPr>
              <a:t> : la vitesse de l’objet céleste n’est pas assez grande ; il s’écrasera sur l’astre au foyer en décrivant une </a:t>
            </a:r>
            <a:r>
              <a:rPr kumimoji="0" lang="fr-FR" sz="1200" b="1" i="1" u="none" strike="noStrike" cap="none" normalizeH="0" baseline="0" dirty="0">
                <a:ln>
                  <a:noFill/>
                </a:ln>
                <a:solidFill>
                  <a:schemeClr val="tx1"/>
                </a:solidFill>
                <a:effectLst/>
                <a:ea typeface="Times New Roman" pitchFamily="18" charset="0"/>
                <a:cs typeface="Times New Roman" pitchFamily="18" charset="0"/>
              </a:rPr>
              <a:t>parabole</a:t>
            </a:r>
            <a:r>
              <a:rPr kumimoji="0" lang="fr-FR" sz="1200" b="0" i="0" u="none" strike="noStrike" cap="none" normalizeH="0" baseline="0" dirty="0">
                <a:ln>
                  <a:noFill/>
                </a:ln>
                <a:solidFill>
                  <a:schemeClr val="tx1"/>
                </a:solidFill>
                <a:effectLst/>
                <a:ea typeface="Times New Roman" pitchFamily="18" charset="0"/>
                <a:cs typeface="Times New Roman" pitchFamily="18" charset="0"/>
              </a:rPr>
              <a:t>.</a:t>
            </a:r>
            <a:endParaRPr kumimoji="0" lang="fr-FR" sz="1200" b="0" i="0" u="none" strike="noStrike" cap="none" normalizeH="0" baseline="0" dirty="0">
              <a:ln>
                <a:noFill/>
              </a:ln>
              <a:solidFill>
                <a:schemeClr val="tx1"/>
              </a:solidFill>
              <a:effectLst/>
              <a:cs typeface="Arial" pitchFamily="34" charset="0"/>
            </a:endParaRPr>
          </a:p>
        </p:txBody>
      </p:sp>
      <p:pic>
        <p:nvPicPr>
          <p:cNvPr id="20" name="Image 19"/>
          <p:cNvPicPr/>
          <p:nvPr/>
        </p:nvPicPr>
        <p:blipFill>
          <a:blip r:embed="rId6"/>
          <a:srcRect/>
          <a:stretch>
            <a:fillRect/>
          </a:stretch>
        </p:blipFill>
        <p:spPr bwMode="auto">
          <a:xfrm>
            <a:off x="3143240" y="2714620"/>
            <a:ext cx="2571768" cy="2928958"/>
          </a:xfrm>
          <a:prstGeom prst="rect">
            <a:avLst/>
          </a:prstGeom>
          <a:noFill/>
          <a:ln w="9525">
            <a:noFill/>
            <a:miter lim="800000"/>
            <a:headEnd/>
            <a:tailEnd/>
          </a:ln>
        </p:spPr>
      </p:pic>
      <p:sp>
        <p:nvSpPr>
          <p:cNvPr id="32779" name="Rectangle 11"/>
          <p:cNvSpPr>
            <a:spLocks noChangeArrowheads="1"/>
          </p:cNvSpPr>
          <p:nvPr/>
        </p:nvSpPr>
        <p:spPr bwMode="auto">
          <a:xfrm>
            <a:off x="5786478" y="5715016"/>
            <a:ext cx="335752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tabLst/>
            </a:pPr>
            <a:r>
              <a:rPr kumimoji="0" lang="fr-FR" sz="1200" b="0" i="0" u="none" strike="noStrike" cap="none" normalizeH="0" baseline="0" dirty="0">
                <a:ln>
                  <a:noFill/>
                </a:ln>
                <a:solidFill>
                  <a:schemeClr val="tx1"/>
                </a:solidFill>
                <a:effectLst/>
                <a:ea typeface="Times New Roman" pitchFamily="18" charset="0"/>
                <a:cs typeface="Times New Roman" pitchFamily="18" charset="0"/>
              </a:rPr>
              <a:t>Si V &lt; </a:t>
            </a:r>
            <a:r>
              <a:rPr kumimoji="0" lang="fr-FR" sz="1200" b="0" i="0" u="none" strike="noStrike" cap="none" normalizeH="0" baseline="0" dirty="0" err="1">
                <a:ln>
                  <a:noFill/>
                </a:ln>
                <a:solidFill>
                  <a:schemeClr val="tx1"/>
                </a:solidFill>
                <a:effectLst/>
                <a:ea typeface="Times New Roman" pitchFamily="18" charset="0"/>
                <a:cs typeface="Times New Roman" pitchFamily="18" charset="0"/>
              </a:rPr>
              <a:t>V</a:t>
            </a:r>
            <a:r>
              <a:rPr kumimoji="0" lang="fr-FR" sz="1200" b="0" i="1" u="none" strike="noStrike" cap="none" normalizeH="0" baseline="-30000" dirty="0" err="1">
                <a:ln>
                  <a:noFill/>
                </a:ln>
                <a:solidFill>
                  <a:schemeClr val="tx1"/>
                </a:solidFill>
                <a:effectLst/>
                <a:ea typeface="Times New Roman" pitchFamily="18" charset="0"/>
                <a:cs typeface="Times New Roman" pitchFamily="18" charset="0"/>
              </a:rPr>
              <a:t>l</a:t>
            </a:r>
            <a:r>
              <a:rPr kumimoji="0" lang="fr-FR" sz="1200" b="0" i="0" u="none" strike="noStrike" cap="none" normalizeH="0" baseline="0" dirty="0">
                <a:ln>
                  <a:noFill/>
                </a:ln>
                <a:solidFill>
                  <a:schemeClr val="tx1"/>
                </a:solidFill>
                <a:effectLst/>
                <a:ea typeface="Times New Roman" pitchFamily="18" charset="0"/>
                <a:cs typeface="Times New Roman" pitchFamily="18" charset="0"/>
              </a:rPr>
              <a:t>, alors </a:t>
            </a:r>
            <a:r>
              <a:rPr kumimoji="0" lang="fr-FR" sz="1200" b="1" i="0" u="none" strike="noStrike" cap="none" normalizeH="0" baseline="0" dirty="0">
                <a:ln>
                  <a:noFill/>
                </a:ln>
                <a:solidFill>
                  <a:schemeClr val="tx1"/>
                </a:solidFill>
                <a:effectLst/>
                <a:ea typeface="Times New Roman" pitchFamily="18" charset="0"/>
                <a:cs typeface="Times New Roman" pitchFamily="18" charset="0"/>
              </a:rPr>
              <a:t>e &lt; 1</a:t>
            </a:r>
            <a:r>
              <a:rPr kumimoji="0" lang="fr-FR" sz="1200" b="0" i="0" u="none" strike="noStrike" cap="none" normalizeH="0" baseline="0" dirty="0">
                <a:ln>
                  <a:noFill/>
                </a:ln>
                <a:solidFill>
                  <a:schemeClr val="tx1"/>
                </a:solidFill>
                <a:effectLst/>
                <a:ea typeface="Times New Roman" pitchFamily="18" charset="0"/>
                <a:cs typeface="Times New Roman" pitchFamily="18" charset="0"/>
              </a:rPr>
              <a:t> : </a:t>
            </a:r>
            <a:r>
              <a:rPr lang="fr-FR" sz="1200" dirty="0">
                <a:ea typeface="Times New Roman" pitchFamily="18" charset="0"/>
                <a:cs typeface="Times New Roman" pitchFamily="18" charset="0"/>
              </a:rPr>
              <a:t>L’o</a:t>
            </a:r>
            <a:r>
              <a:rPr kumimoji="0" lang="fr-FR" sz="1200" b="0" i="0" u="none" strike="noStrike" cap="none" normalizeH="0" baseline="0" dirty="0">
                <a:ln>
                  <a:noFill/>
                </a:ln>
                <a:solidFill>
                  <a:schemeClr val="tx1"/>
                </a:solidFill>
                <a:effectLst/>
                <a:ea typeface="Times New Roman" pitchFamily="18" charset="0"/>
                <a:cs typeface="Times New Roman" pitchFamily="18" charset="0"/>
              </a:rPr>
              <a:t>bjet céleste</a:t>
            </a:r>
            <a:r>
              <a:rPr kumimoji="0" lang="fr-FR" sz="1200" b="0" i="0" u="none" strike="noStrike" cap="none" normalizeH="0" dirty="0">
                <a:ln>
                  <a:noFill/>
                </a:ln>
                <a:solidFill>
                  <a:schemeClr val="tx1"/>
                </a:solidFill>
                <a:effectLst/>
                <a:ea typeface="Times New Roman" pitchFamily="18" charset="0"/>
                <a:cs typeface="Times New Roman" pitchFamily="18" charset="0"/>
              </a:rPr>
              <a:t> </a:t>
            </a:r>
            <a:r>
              <a:rPr kumimoji="0" lang="fr-FR" sz="1200" b="0" i="0" u="none" strike="noStrike" cap="none" normalizeH="0" baseline="0" dirty="0">
                <a:ln>
                  <a:noFill/>
                </a:ln>
                <a:solidFill>
                  <a:schemeClr val="tx1"/>
                </a:solidFill>
                <a:effectLst/>
                <a:ea typeface="Times New Roman" pitchFamily="18" charset="0"/>
                <a:cs typeface="Times New Roman" pitchFamily="18" charset="0"/>
              </a:rPr>
              <a:t>entrera en orbite sur une </a:t>
            </a:r>
            <a:r>
              <a:rPr kumimoji="0" lang="fr-FR" sz="1200" b="1" i="0" u="none" strike="noStrike" cap="none" normalizeH="0" baseline="0" dirty="0">
                <a:ln>
                  <a:noFill/>
                </a:ln>
                <a:solidFill>
                  <a:schemeClr val="tx1"/>
                </a:solidFill>
                <a:effectLst/>
                <a:ea typeface="Times New Roman" pitchFamily="18" charset="0"/>
                <a:cs typeface="Times New Roman" pitchFamily="18" charset="0"/>
              </a:rPr>
              <a:t>ellipse</a:t>
            </a:r>
            <a:r>
              <a:rPr kumimoji="0" lang="fr-FR" sz="1200" b="0" i="0" u="none" strike="noStrike" cap="none" normalizeH="0" baseline="0" dirty="0">
                <a:ln>
                  <a:noFill/>
                </a:ln>
                <a:solidFill>
                  <a:schemeClr val="tx1"/>
                </a:solidFill>
                <a:effectLst/>
                <a:ea typeface="Times New Roman" pitchFamily="18" charset="0"/>
                <a:cs typeface="Times New Roman" pitchFamily="18" charset="0"/>
              </a:rPr>
              <a:t> autour de l’astre au foyer  sa vitesse déterminera les valeurs de a et b de l’ellipse. </a:t>
            </a:r>
            <a:endParaRPr kumimoji="0" lang="fr-FR" b="0" i="0" u="none" strike="noStrike" cap="none" normalizeH="0" baseline="0" dirty="0">
              <a:ln>
                <a:noFill/>
              </a:ln>
              <a:solidFill>
                <a:schemeClr val="tx1"/>
              </a:solidFill>
              <a:effectLst/>
              <a:cs typeface="Arial" pitchFamily="34" charset="0"/>
            </a:endParaRPr>
          </a:p>
        </p:txBody>
      </p:sp>
      <p:pic>
        <p:nvPicPr>
          <p:cNvPr id="22" name="Image 21"/>
          <p:cNvPicPr/>
          <p:nvPr/>
        </p:nvPicPr>
        <p:blipFill>
          <a:blip r:embed="rId7"/>
          <a:srcRect/>
          <a:stretch>
            <a:fillRect/>
          </a:stretch>
        </p:blipFill>
        <p:spPr bwMode="auto">
          <a:xfrm>
            <a:off x="5857884" y="2714620"/>
            <a:ext cx="3128964" cy="2928958"/>
          </a:xfrm>
          <a:prstGeom prst="rect">
            <a:avLst/>
          </a:prstGeom>
          <a:noFill/>
          <a:ln w="9525">
            <a:noFill/>
            <a:miter lim="800000"/>
            <a:headEnd/>
            <a:tailEnd/>
          </a:ln>
        </p:spPr>
      </p:pic>
      <p:pic>
        <p:nvPicPr>
          <p:cNvPr id="21" name="Picture 2" descr="C:\Users\Samsung\Desktop\Download16.12.2014\Kepler\Kepler\images3.jpg">
            <a:extLst>
              <a:ext uri="{FF2B5EF4-FFF2-40B4-BE49-F238E27FC236}">
                <a16:creationId xmlns:a16="http://schemas.microsoft.com/office/drawing/2014/main" id="{7233B80E-B055-52BD-EEC2-42839F4B4181}"/>
              </a:ext>
            </a:extLst>
          </p:cNvPr>
          <p:cNvPicPr>
            <a:picLocks noChangeAspect="1" noChangeArrowheads="1"/>
          </p:cNvPicPr>
          <p:nvPr/>
        </p:nvPicPr>
        <p:blipFill>
          <a:blip r:embed="rId8"/>
          <a:srcRect/>
          <a:stretch>
            <a:fillRect/>
          </a:stretch>
        </p:blipFill>
        <p:spPr bwMode="auto">
          <a:xfrm>
            <a:off x="6243911" y="1"/>
            <a:ext cx="2900089" cy="2667046"/>
          </a:xfrm>
          <a:prstGeom prst="rect">
            <a:avLst/>
          </a:prstGeom>
          <a:noFill/>
        </p:spPr>
      </p:pic>
      <p:sp>
        <p:nvSpPr>
          <p:cNvPr id="23" name="ZoneTexte 22">
            <a:extLst>
              <a:ext uri="{FF2B5EF4-FFF2-40B4-BE49-F238E27FC236}">
                <a16:creationId xmlns:a16="http://schemas.microsoft.com/office/drawing/2014/main" id="{4A99A59A-CDEC-0129-2995-6A06861051FD}"/>
              </a:ext>
            </a:extLst>
          </p:cNvPr>
          <p:cNvSpPr txBox="1"/>
          <p:nvPr/>
        </p:nvSpPr>
        <p:spPr>
          <a:xfrm>
            <a:off x="357933" y="390973"/>
            <a:ext cx="5814540" cy="523220"/>
          </a:xfrm>
          <a:prstGeom prst="rect">
            <a:avLst/>
          </a:prstGeom>
          <a:noFill/>
        </p:spPr>
        <p:txBody>
          <a:bodyPr wrap="square">
            <a:spAutoFit/>
          </a:bodyPr>
          <a:lstStyle/>
          <a:p>
            <a:r>
              <a:rPr lang="fr-FR" sz="1400" b="1" dirty="0">
                <a:solidFill>
                  <a:srgbClr val="FFFF00"/>
                </a:solidFill>
                <a:ea typeface="Times New Roman" pitchFamily="18" charset="0"/>
                <a:cs typeface="Arial" pitchFamily="34" charset="0"/>
              </a:rPr>
              <a:t>H</a:t>
            </a:r>
            <a:r>
              <a:rPr kumimoji="0" lang="fr-FR" sz="1400" b="1" i="0" u="none" strike="noStrike" cap="none" normalizeH="0" baseline="0" dirty="0">
                <a:ln>
                  <a:noFill/>
                </a:ln>
                <a:solidFill>
                  <a:srgbClr val="FFFF00"/>
                </a:solidFill>
                <a:effectLst/>
                <a:ea typeface="Times New Roman" pitchFamily="18" charset="0"/>
                <a:cs typeface="Arial" pitchFamily="34" charset="0"/>
              </a:rPr>
              <a:t>yperbole – Branche concave, parabole, ellipse, cercle, dans cet ordre en se rapprochant de O. </a:t>
            </a:r>
            <a:endParaRPr lang="fr-FR" sz="1400" b="1" dirty="0">
              <a:solidFill>
                <a:srgbClr val="FFFF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500034" y="1052736"/>
            <a:ext cx="5222135"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chemeClr val="tx1"/>
                </a:solidFill>
                <a:effectLst/>
                <a:ea typeface="Calibri" pitchFamily="34" charset="0"/>
                <a:cs typeface="Times New Roman" pitchFamily="18" charset="0"/>
              </a:rPr>
              <a:t>Considérons un objet céleste soumis à l’action d’une force attractive  </a:t>
            </a:r>
            <a:endParaRPr kumimoji="0" lang="fr-FR" sz="2000" b="0" i="0" u="none" strike="noStrike" cap="none" normalizeH="0" baseline="0">
              <a:ln>
                <a:noFill/>
              </a:ln>
              <a:solidFill>
                <a:schemeClr val="tx1"/>
              </a:solidFill>
              <a:effectLst/>
              <a:cs typeface="Arial" pitchFamily="34" charset="0"/>
            </a:endParaRPr>
          </a:p>
        </p:txBody>
      </p:sp>
      <p:pic>
        <p:nvPicPr>
          <p:cNvPr id="921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641354" y="980728"/>
            <a:ext cx="154782" cy="371478"/>
          </a:xfrm>
          <a:prstGeom prst="rect">
            <a:avLst/>
          </a:prstGeom>
          <a:solidFill>
            <a:schemeClr val="tx1"/>
          </a:solidFill>
        </p:spPr>
      </p:pic>
      <p:sp>
        <p:nvSpPr>
          <p:cNvPr id="9219" name="Rectangle 3"/>
          <p:cNvSpPr>
            <a:spLocks noChangeArrowheads="1"/>
          </p:cNvSpPr>
          <p:nvPr/>
        </p:nvSpPr>
        <p:spPr bwMode="auto">
          <a:xfrm>
            <a:off x="5715008" y="1052736"/>
            <a:ext cx="1214446"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ea typeface="Times New Roman" pitchFamily="18" charset="0"/>
                <a:cs typeface="Times New Roman" pitchFamily="18" charset="0"/>
              </a:rPr>
              <a:t>   tel que : </a:t>
            </a:r>
            <a:endParaRPr kumimoji="0" lang="fr-FR" sz="2000" b="0" i="0" u="none" strike="noStrike" cap="none" normalizeH="0" baseline="0" dirty="0">
              <a:ln>
                <a:noFill/>
              </a:ln>
              <a:solidFill>
                <a:schemeClr val="tx1"/>
              </a:solidFill>
              <a:effectLst/>
              <a:cs typeface="Arial" pitchFamily="34" charset="0"/>
            </a:endParaRPr>
          </a:p>
        </p:txBody>
      </p:sp>
      <p:sp>
        <p:nvSpPr>
          <p:cNvPr id="922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9224" name="Rectangle 8"/>
          <p:cNvSpPr>
            <a:spLocks noChangeArrowheads="1"/>
          </p:cNvSpPr>
          <p:nvPr/>
        </p:nvSpPr>
        <p:spPr bwMode="auto">
          <a:xfrm>
            <a:off x="0" y="1047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9225" name="Rectangle 9"/>
          <p:cNvSpPr>
            <a:spLocks noChangeArrowheads="1"/>
          </p:cNvSpPr>
          <p:nvPr/>
        </p:nvSpPr>
        <p:spPr bwMode="auto">
          <a:xfrm>
            <a:off x="500034" y="2060848"/>
            <a:ext cx="8572496"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ea typeface="Calibri" pitchFamily="34" charset="0"/>
                <a:cs typeface="Times New Roman" pitchFamily="18" charset="0"/>
              </a:rPr>
              <a:t>On peut écrire l’énergie potentielle E</a:t>
            </a:r>
            <a:r>
              <a:rPr kumimoji="0" lang="fr-FR" b="0" i="0" u="none" strike="noStrike" cap="none" normalizeH="0" baseline="-30000" dirty="0">
                <a:ln>
                  <a:noFill/>
                </a:ln>
                <a:solidFill>
                  <a:schemeClr val="tx1"/>
                </a:solidFill>
                <a:effectLst/>
                <a:ea typeface="Calibri" pitchFamily="34" charset="0"/>
                <a:cs typeface="Times New Roman" pitchFamily="18" charset="0"/>
              </a:rPr>
              <a:t>p</a:t>
            </a:r>
            <a:r>
              <a:rPr kumimoji="0" lang="fr-FR" sz="1400" b="0" i="0" u="none" strike="noStrike" cap="none" normalizeH="0" baseline="0" dirty="0">
                <a:ln>
                  <a:noFill/>
                </a:ln>
                <a:solidFill>
                  <a:schemeClr val="tx1"/>
                </a:solidFill>
                <a:effectLst/>
                <a:ea typeface="Calibri" pitchFamily="34" charset="0"/>
                <a:cs typeface="Times New Roman" pitchFamily="18" charset="0"/>
              </a:rPr>
              <a:t> du système </a:t>
            </a:r>
            <a:r>
              <a:rPr lang="fr-FR" sz="1400" dirty="0">
                <a:ea typeface="Calibri" pitchFamily="34" charset="0"/>
                <a:cs typeface="Times New Roman" pitchFamily="18" charset="0"/>
              </a:rPr>
              <a:t>(</a:t>
            </a:r>
            <a:r>
              <a:rPr kumimoji="0" lang="fr-FR" sz="1400" b="0" i="0" u="none" strike="noStrike" cap="none" normalizeH="0" baseline="0" dirty="0">
                <a:ln>
                  <a:noFill/>
                </a:ln>
                <a:solidFill>
                  <a:schemeClr val="tx1"/>
                </a:solidFill>
                <a:effectLst/>
                <a:ea typeface="Calibri" pitchFamily="34" charset="0"/>
                <a:cs typeface="Times New Roman" pitchFamily="18" charset="0"/>
              </a:rPr>
              <a:t>potentiel gravitationnel</a:t>
            </a:r>
            <a:r>
              <a:rPr kumimoji="0" lang="fr-FR" sz="1400" b="0" i="0" u="none" strike="noStrike" cap="none" normalizeH="0" dirty="0">
                <a:ln>
                  <a:noFill/>
                </a:ln>
                <a:solidFill>
                  <a:schemeClr val="tx1"/>
                </a:solidFill>
                <a:effectLst/>
                <a:ea typeface="Calibri" pitchFamily="34" charset="0"/>
                <a:cs typeface="Times New Roman" pitchFamily="18" charset="0"/>
              </a:rPr>
              <a:t> </a:t>
            </a:r>
            <a:r>
              <a:rPr kumimoji="0" lang="fr-FR" sz="1400" b="0" i="0" u="none" strike="noStrike" cap="none" normalizeH="0" baseline="0" dirty="0">
                <a:ln>
                  <a:noFill/>
                </a:ln>
                <a:solidFill>
                  <a:schemeClr val="tx1"/>
                </a:solidFill>
                <a:effectLst/>
                <a:ea typeface="Calibri" pitchFamily="34" charset="0"/>
                <a:cs typeface="Times New Roman" pitchFamily="18" charset="0"/>
              </a:rPr>
              <a:t>U) comme :</a:t>
            </a:r>
            <a:endParaRPr kumimoji="0" lang="fr-FR" sz="2000" b="0" i="0" u="none" strike="noStrike" cap="none" normalizeH="0" baseline="0" dirty="0">
              <a:ln>
                <a:noFill/>
              </a:ln>
              <a:solidFill>
                <a:schemeClr val="tx1"/>
              </a:solidFill>
              <a:effectLst/>
              <a:cs typeface="Arial" pitchFamily="34" charset="0"/>
            </a:endParaRPr>
          </a:p>
        </p:txBody>
      </p:sp>
      <p:sp>
        <p:nvSpPr>
          <p:cNvPr id="922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9228" name="Rectangle 12"/>
          <p:cNvSpPr>
            <a:spLocks noChangeArrowheads="1"/>
          </p:cNvSpPr>
          <p:nvPr/>
        </p:nvSpPr>
        <p:spPr bwMode="auto">
          <a:xfrm>
            <a:off x="0" y="981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pic>
        <p:nvPicPr>
          <p:cNvPr id="9231" name="Picture 1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331640" y="3347699"/>
            <a:ext cx="3098699" cy="544573"/>
          </a:xfrm>
          <a:prstGeom prst="rect">
            <a:avLst/>
          </a:prstGeom>
          <a:solidFill>
            <a:schemeClr val="tx1"/>
          </a:solidFill>
        </p:spPr>
      </p:pic>
      <p:sp>
        <p:nvSpPr>
          <p:cNvPr id="9232"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9234" name="Rectangle 18"/>
          <p:cNvSpPr>
            <a:spLocks noChangeArrowheads="1"/>
          </p:cNvSpPr>
          <p:nvPr/>
        </p:nvSpPr>
        <p:spPr bwMode="auto">
          <a:xfrm>
            <a:off x="0" y="1114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9235" name="Rectangle 19"/>
          <p:cNvSpPr>
            <a:spLocks noChangeArrowheads="1"/>
          </p:cNvSpPr>
          <p:nvPr/>
        </p:nvSpPr>
        <p:spPr bwMode="auto">
          <a:xfrm>
            <a:off x="500034" y="3995642"/>
            <a:ext cx="9011891"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ea typeface="Times New Roman" pitchFamily="18" charset="0"/>
                <a:cs typeface="Times New Roman" pitchFamily="18" charset="0"/>
              </a:rPr>
              <a:t>En tenant compte de l’expression de l’excentricité dans le cas attractif (</a:t>
            </a:r>
            <a:r>
              <a:rPr kumimoji="0" lang="fr-FR" sz="1400" b="0" i="0" u="none" strike="noStrike" cap="none" normalizeH="0" baseline="0" dirty="0">
                <a:ln>
                  <a:noFill/>
                </a:ln>
                <a:solidFill>
                  <a:schemeClr val="tx1"/>
                </a:solidFill>
                <a:effectLst/>
                <a:ea typeface="Calibri" pitchFamily="34" charset="0"/>
                <a:cs typeface="Times New Roman" pitchFamily="18" charset="0"/>
              </a:rPr>
              <a:t>ℓ= -1),</a:t>
            </a:r>
            <a:r>
              <a:rPr kumimoji="0" lang="fr-FR" sz="1400" b="1" i="0" u="none" strike="noStrike" cap="none" normalizeH="0" baseline="0" dirty="0">
                <a:ln>
                  <a:noFill/>
                </a:ln>
                <a:solidFill>
                  <a:schemeClr val="tx1"/>
                </a:solidFill>
                <a:effectLst/>
                <a:ea typeface="Calibri" pitchFamily="34" charset="0"/>
                <a:cs typeface="Times New Roman" pitchFamily="18" charset="0"/>
              </a:rPr>
              <a:t> </a:t>
            </a:r>
            <a:r>
              <a:rPr kumimoji="0" lang="fr-FR" sz="1400" b="0" i="0" u="none" strike="noStrike" cap="none" normalizeH="0" baseline="0" dirty="0">
                <a:ln>
                  <a:noFill/>
                </a:ln>
                <a:solidFill>
                  <a:schemeClr val="tx1"/>
                </a:solidFill>
                <a:effectLst/>
                <a:ea typeface="Times New Roman" pitchFamily="18" charset="0"/>
                <a:cs typeface="Times New Roman" pitchFamily="18" charset="0"/>
              </a:rPr>
              <a:t>on montre que :</a:t>
            </a:r>
            <a:r>
              <a:rPr kumimoji="0" lang="fr-FR" sz="1600" b="0" i="0" u="none" strike="noStrike" cap="none" normalizeH="0" baseline="0" dirty="0">
                <a:ln>
                  <a:noFill/>
                </a:ln>
                <a:solidFill>
                  <a:schemeClr val="tx1"/>
                </a:solidFill>
                <a:effectLst/>
                <a:ea typeface="Times New Roman" pitchFamily="18" charset="0"/>
                <a:cs typeface="Times New Roman" pitchFamily="18" charset="0"/>
              </a:rPr>
              <a:t>                                    </a:t>
            </a:r>
            <a:endParaRPr kumimoji="0" lang="fr-FR" sz="2000" b="0" i="0" u="none" strike="noStrike" cap="none" normalizeH="0" baseline="0" dirty="0">
              <a:ln>
                <a:noFill/>
              </a:ln>
              <a:solidFill>
                <a:schemeClr val="tx1"/>
              </a:solidFill>
              <a:effectLst/>
              <a:cs typeface="Arial" pitchFamily="34" charset="0"/>
            </a:endParaRPr>
          </a:p>
        </p:txBody>
      </p:sp>
      <p:pic>
        <p:nvPicPr>
          <p:cNvPr id="9236" name="Picture 20"/>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555776" y="4395122"/>
            <a:ext cx="3609139" cy="731162"/>
          </a:xfrm>
          <a:prstGeom prst="rect">
            <a:avLst/>
          </a:prstGeom>
          <a:solidFill>
            <a:schemeClr val="tx1"/>
          </a:solidFill>
        </p:spPr>
      </p:pic>
      <p:sp>
        <p:nvSpPr>
          <p:cNvPr id="9238" name="Rectangle 22"/>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9239" name="Rectangle 23"/>
          <p:cNvSpPr>
            <a:spLocks noChangeArrowheads="1"/>
          </p:cNvSpPr>
          <p:nvPr/>
        </p:nvSpPr>
        <p:spPr bwMode="auto">
          <a:xfrm>
            <a:off x="500034" y="5211777"/>
            <a:ext cx="8215370"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175" algn="justLow"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ea typeface="Times New Roman" pitchFamily="18" charset="0"/>
                <a:cs typeface="Times New Roman" pitchFamily="18" charset="0"/>
              </a:rPr>
              <a:t>Malgré que l’énergie totale est constant, il dépend de l’excentricité e :</a:t>
            </a:r>
            <a:endParaRPr kumimoji="0" lang="fr-FR" sz="1200" b="0" i="0" u="none" strike="noStrike" cap="none" normalizeH="0" baseline="0" dirty="0">
              <a:ln>
                <a:noFill/>
              </a:ln>
              <a:solidFill>
                <a:schemeClr val="tx1"/>
              </a:solidFill>
              <a:effectLst/>
              <a:cs typeface="Arial" pitchFamily="34" charset="0"/>
            </a:endParaRPr>
          </a:p>
          <a:p>
            <a:pPr lvl="2" algn="justLow" eaLnBrk="0" fontAlgn="base" hangingPunct="0">
              <a:spcBef>
                <a:spcPct val="0"/>
              </a:spcBef>
              <a:spcAft>
                <a:spcPct val="0"/>
              </a:spcAft>
              <a:buFontTx/>
              <a:buChar char="•"/>
            </a:pPr>
            <a:r>
              <a:rPr kumimoji="0" lang="fr-FR" sz="1400" b="0" i="0" u="none" strike="noStrike" cap="none" normalizeH="0" baseline="0" dirty="0">
                <a:ln>
                  <a:noFill/>
                </a:ln>
                <a:solidFill>
                  <a:schemeClr val="tx1"/>
                </a:solidFill>
                <a:effectLst/>
                <a:ea typeface="Times New Roman" pitchFamily="18" charset="0"/>
                <a:cs typeface="Times New Roman" pitchFamily="18" charset="0"/>
              </a:rPr>
              <a:t>Si e &gt; 1 alors </a:t>
            </a:r>
            <a:r>
              <a:rPr kumimoji="0" lang="fr-FR" sz="1400" b="0" i="1" u="none" strike="noStrike" cap="none" normalizeH="0" baseline="0" dirty="0">
                <a:ln>
                  <a:noFill/>
                </a:ln>
                <a:solidFill>
                  <a:schemeClr val="tx1"/>
                </a:solidFill>
                <a:effectLst/>
                <a:ea typeface="Times New Roman" pitchFamily="18" charset="0"/>
                <a:cs typeface="Times New Roman" pitchFamily="18" charset="0"/>
              </a:rPr>
              <a:t>E</a:t>
            </a:r>
            <a:r>
              <a:rPr kumimoji="0" lang="fr-FR" b="0" i="1" u="none" strike="noStrike" cap="none" normalizeH="0" baseline="-30000" dirty="0">
                <a:ln>
                  <a:noFill/>
                </a:ln>
                <a:solidFill>
                  <a:schemeClr val="tx1"/>
                </a:solidFill>
                <a:effectLst/>
                <a:ea typeface="Times New Roman" pitchFamily="18" charset="0"/>
                <a:cs typeface="Times New Roman" pitchFamily="18" charset="0"/>
              </a:rPr>
              <a:t>t</a:t>
            </a:r>
            <a:r>
              <a:rPr kumimoji="0" lang="fr-FR" sz="1400" b="0" i="0" u="none" strike="noStrike" cap="none" normalizeH="0" baseline="0" dirty="0">
                <a:ln>
                  <a:noFill/>
                </a:ln>
                <a:solidFill>
                  <a:schemeClr val="tx1"/>
                </a:solidFill>
                <a:effectLst/>
                <a:ea typeface="Times New Roman" pitchFamily="18" charset="0"/>
                <a:cs typeface="Times New Roman" pitchFamily="18" charset="0"/>
              </a:rPr>
              <a:t> &gt; 0 , la trajectoire est une hyperbole.</a:t>
            </a:r>
            <a:endParaRPr kumimoji="0" lang="fr-FR" sz="1200" b="0" i="0" u="none" strike="noStrike" cap="none" normalizeH="0" baseline="0" dirty="0">
              <a:ln>
                <a:noFill/>
              </a:ln>
              <a:solidFill>
                <a:schemeClr val="tx1"/>
              </a:solidFill>
              <a:effectLst/>
              <a:cs typeface="Arial" pitchFamily="34" charset="0"/>
            </a:endParaRPr>
          </a:p>
          <a:p>
            <a:pPr lvl="2" algn="justLow" eaLnBrk="0" fontAlgn="base" hangingPunct="0">
              <a:spcBef>
                <a:spcPct val="0"/>
              </a:spcBef>
              <a:spcAft>
                <a:spcPct val="0"/>
              </a:spcAft>
              <a:buFontTx/>
              <a:buChar char="•"/>
            </a:pPr>
            <a:r>
              <a:rPr kumimoji="0" lang="fr-FR" sz="1400" b="0" i="0" u="none" strike="noStrike" cap="none" normalizeH="0" baseline="0" dirty="0">
                <a:ln>
                  <a:noFill/>
                </a:ln>
                <a:solidFill>
                  <a:schemeClr val="tx1"/>
                </a:solidFill>
                <a:effectLst/>
                <a:ea typeface="Times New Roman" pitchFamily="18" charset="0"/>
                <a:cs typeface="Times New Roman" pitchFamily="18" charset="0"/>
              </a:rPr>
              <a:t>Si e = 1 alors </a:t>
            </a:r>
            <a:r>
              <a:rPr kumimoji="0" lang="fr-FR" sz="1400" b="0" i="1" u="none" strike="noStrike" cap="none" normalizeH="0" baseline="0" dirty="0">
                <a:ln>
                  <a:noFill/>
                </a:ln>
                <a:solidFill>
                  <a:schemeClr val="tx1"/>
                </a:solidFill>
                <a:effectLst/>
                <a:ea typeface="Times New Roman" pitchFamily="18" charset="0"/>
                <a:cs typeface="Times New Roman" pitchFamily="18" charset="0"/>
              </a:rPr>
              <a:t>E</a:t>
            </a:r>
            <a:r>
              <a:rPr kumimoji="0" lang="fr-FR" b="0" i="1" u="none" strike="noStrike" cap="none" normalizeH="0" baseline="-30000" dirty="0">
                <a:ln>
                  <a:noFill/>
                </a:ln>
                <a:solidFill>
                  <a:schemeClr val="tx1"/>
                </a:solidFill>
                <a:effectLst/>
                <a:ea typeface="Times New Roman" pitchFamily="18" charset="0"/>
                <a:cs typeface="Times New Roman" pitchFamily="18" charset="0"/>
              </a:rPr>
              <a:t>t</a:t>
            </a:r>
            <a:r>
              <a:rPr kumimoji="0" lang="fr-FR" sz="1400" b="0" i="0" u="none" strike="noStrike" cap="none" normalizeH="0" baseline="0" dirty="0">
                <a:ln>
                  <a:noFill/>
                </a:ln>
                <a:solidFill>
                  <a:schemeClr val="tx1"/>
                </a:solidFill>
                <a:effectLst/>
                <a:ea typeface="Times New Roman" pitchFamily="18" charset="0"/>
                <a:cs typeface="Times New Roman" pitchFamily="18" charset="0"/>
              </a:rPr>
              <a:t> = 0, la trajectoire est une parabole</a:t>
            </a:r>
            <a:endParaRPr kumimoji="0" lang="fr-FR" sz="1200" b="0" i="0" u="none" strike="noStrike" cap="none" normalizeH="0" baseline="0" dirty="0">
              <a:ln>
                <a:noFill/>
              </a:ln>
              <a:solidFill>
                <a:schemeClr val="tx1"/>
              </a:solidFill>
              <a:effectLst/>
              <a:cs typeface="Arial" pitchFamily="34" charset="0"/>
            </a:endParaRPr>
          </a:p>
          <a:p>
            <a:pPr lvl="2" algn="justLow" eaLnBrk="0" fontAlgn="base" hangingPunct="0">
              <a:spcBef>
                <a:spcPct val="0"/>
              </a:spcBef>
              <a:spcAft>
                <a:spcPct val="0"/>
              </a:spcAft>
              <a:buFontTx/>
              <a:buChar char="•"/>
            </a:pPr>
            <a:r>
              <a:rPr kumimoji="0" lang="fr-FR" sz="1400" b="0" i="0" u="none" strike="noStrike" cap="none" normalizeH="0" baseline="0" dirty="0">
                <a:ln>
                  <a:noFill/>
                </a:ln>
                <a:solidFill>
                  <a:schemeClr val="tx1"/>
                </a:solidFill>
                <a:effectLst/>
                <a:ea typeface="Times New Roman" pitchFamily="18" charset="0"/>
                <a:cs typeface="Times New Roman" pitchFamily="18" charset="0"/>
              </a:rPr>
              <a:t>Si e &lt; 1 alors </a:t>
            </a:r>
            <a:r>
              <a:rPr kumimoji="0" lang="fr-FR" sz="1400" b="0" i="1" u="none" strike="noStrike" cap="none" normalizeH="0" baseline="0" dirty="0">
                <a:ln>
                  <a:noFill/>
                </a:ln>
                <a:solidFill>
                  <a:schemeClr val="tx1"/>
                </a:solidFill>
                <a:effectLst/>
                <a:ea typeface="Times New Roman" pitchFamily="18" charset="0"/>
                <a:cs typeface="Times New Roman" pitchFamily="18" charset="0"/>
              </a:rPr>
              <a:t>E</a:t>
            </a:r>
            <a:r>
              <a:rPr kumimoji="0" lang="fr-FR" b="0" i="1" u="none" strike="noStrike" cap="none" normalizeH="0" baseline="-30000" dirty="0">
                <a:ln>
                  <a:noFill/>
                </a:ln>
                <a:solidFill>
                  <a:schemeClr val="tx1"/>
                </a:solidFill>
                <a:effectLst/>
                <a:ea typeface="Times New Roman" pitchFamily="18" charset="0"/>
                <a:cs typeface="Times New Roman" pitchFamily="18" charset="0"/>
              </a:rPr>
              <a:t>t</a:t>
            </a:r>
            <a:r>
              <a:rPr kumimoji="0" lang="fr-FR" sz="1400" b="0" i="0" u="none" strike="noStrike" cap="none" normalizeH="0" baseline="0" dirty="0">
                <a:ln>
                  <a:noFill/>
                </a:ln>
                <a:solidFill>
                  <a:schemeClr val="tx1"/>
                </a:solidFill>
                <a:effectLst/>
                <a:ea typeface="Times New Roman" pitchFamily="18" charset="0"/>
                <a:cs typeface="Times New Roman" pitchFamily="18" charset="0"/>
              </a:rPr>
              <a:t> &lt; 0, la trajectoire est une ellipse</a:t>
            </a:r>
          </a:p>
          <a:p>
            <a:pPr lvl="2" algn="justLow" eaLnBrk="0" fontAlgn="base" hangingPunct="0">
              <a:spcBef>
                <a:spcPct val="0"/>
              </a:spcBef>
              <a:spcAft>
                <a:spcPct val="0"/>
              </a:spcAft>
              <a:buFontTx/>
              <a:buChar char="•"/>
            </a:pPr>
            <a:r>
              <a:rPr lang="fr-FR" sz="1400" dirty="0">
                <a:ea typeface="Times New Roman" pitchFamily="18" charset="0"/>
                <a:cs typeface="Times New Roman" pitchFamily="18" charset="0"/>
              </a:rPr>
              <a:t>Si e = 0 alors la trajectoire est un </a:t>
            </a:r>
            <a:r>
              <a:rPr lang="fr-FR" sz="1400" dirty="0">
                <a:solidFill>
                  <a:srgbClr val="FFFF00"/>
                </a:solidFill>
                <a:ea typeface="Times New Roman" pitchFamily="18" charset="0"/>
                <a:cs typeface="Times New Roman" pitchFamily="18" charset="0"/>
              </a:rPr>
              <a:t>cercle </a:t>
            </a:r>
            <a:r>
              <a:rPr lang="fr-FR" sz="1400" b="1" dirty="0">
                <a:solidFill>
                  <a:srgbClr val="FFFF00"/>
                </a:solidFill>
                <a:ea typeface="Times New Roman" pitchFamily="18" charset="0"/>
                <a:cs typeface="Times New Roman" pitchFamily="18" charset="0"/>
              </a:rPr>
              <a:t>(cas particulier d’une ellipse)</a:t>
            </a:r>
            <a:r>
              <a:rPr lang="fr-FR" sz="1400" dirty="0">
                <a:solidFill>
                  <a:srgbClr val="FFFF00"/>
                </a:solidFill>
                <a:ea typeface="Times New Roman" pitchFamily="18" charset="0"/>
                <a:cs typeface="Times New Roman" pitchFamily="18" charset="0"/>
              </a:rPr>
              <a:t>.</a:t>
            </a:r>
            <a:endParaRPr lang="fr-FR" sz="1400" dirty="0">
              <a:solidFill>
                <a:srgbClr val="FFFF00"/>
              </a:solidFill>
              <a:cs typeface="Arial" pitchFamily="34" charset="0"/>
            </a:endParaRPr>
          </a:p>
        </p:txBody>
      </p:sp>
      <p:sp>
        <p:nvSpPr>
          <p:cNvPr id="25" name="ZoneTexte 24"/>
          <p:cNvSpPr txBox="1"/>
          <p:nvPr/>
        </p:nvSpPr>
        <p:spPr>
          <a:xfrm>
            <a:off x="4572000" y="2564904"/>
            <a:ext cx="300082" cy="369332"/>
          </a:xfrm>
          <a:prstGeom prst="rect">
            <a:avLst/>
          </a:prstGeom>
          <a:noFill/>
        </p:spPr>
        <p:txBody>
          <a:bodyPr wrap="none" rtlCol="0">
            <a:spAutoFit/>
          </a:bodyPr>
          <a:lstStyle/>
          <a:p>
            <a:r>
              <a:rPr lang="fr-FR" dirty="0"/>
              <a:t>=</a:t>
            </a:r>
          </a:p>
        </p:txBody>
      </p:sp>
      <p:sp>
        <p:nvSpPr>
          <p:cNvPr id="102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0243" name="Rectangle 3"/>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chemeClr val="tx1"/>
                </a:solidFill>
                <a:effectLst/>
                <a:latin typeface="Arial" pitchFamily="34" charset="0"/>
                <a:ea typeface="Times New Roman" pitchFamily="18" charset="0"/>
                <a:cs typeface="Arial" pitchFamily="34" charset="0"/>
              </a:rPr>
              <a:t> </a:t>
            </a:r>
            <a:r>
              <a:rPr kumimoji="0" lang="fr-FR" sz="1100" b="0" i="0" u="none" strike="noStrike" cap="none" normalizeH="0" baseline="0">
                <a:ln>
                  <a:noFill/>
                </a:ln>
                <a:solidFill>
                  <a:schemeClr val="tx1"/>
                </a:solidFill>
                <a:effectLst/>
                <a:latin typeface="Arial" pitchFamily="34" charset="0"/>
                <a:cs typeface="Arial" pitchFamily="34" charset="0"/>
              </a:rPr>
              <a:t> </a:t>
            </a: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1024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0246" name="Rectangle 6"/>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chemeClr val="tx1"/>
                </a:solidFill>
                <a:effectLst/>
                <a:latin typeface="Arial" pitchFamily="34" charset="0"/>
                <a:ea typeface="Times New Roman" pitchFamily="18" charset="0"/>
                <a:cs typeface="Arial" pitchFamily="34" charset="0"/>
              </a:rPr>
              <a:t>  </a:t>
            </a: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1024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0249" name="Picture 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857488" y="2492896"/>
            <a:ext cx="2909182" cy="600308"/>
          </a:xfrm>
          <a:prstGeom prst="rect">
            <a:avLst/>
          </a:prstGeom>
          <a:solidFill>
            <a:schemeClr val="tx1"/>
          </a:solidFill>
        </p:spPr>
      </p:pic>
      <p:sp>
        <p:nvSpPr>
          <p:cNvPr id="10251" name="Rectangle 11"/>
          <p:cNvSpPr>
            <a:spLocks noChangeArrowheads="1"/>
          </p:cNvSpPr>
          <p:nvPr/>
        </p:nvSpPr>
        <p:spPr bwMode="auto">
          <a:xfrm>
            <a:off x="0" y="981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33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33793" name="Picture 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857488" y="1484784"/>
            <a:ext cx="2602116" cy="447676"/>
          </a:xfrm>
          <a:prstGeom prst="rect">
            <a:avLst/>
          </a:prstGeom>
          <a:solidFill>
            <a:schemeClr val="tx1"/>
          </a:solidFill>
        </p:spPr>
      </p:pic>
      <p:sp>
        <p:nvSpPr>
          <p:cNvPr id="33795" name="Rectangle 3"/>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chemeClr val="tx1"/>
                </a:solidFill>
                <a:effectLst/>
                <a:latin typeface="Arial" pitchFamily="34" charset="0"/>
                <a:ea typeface="Times New Roman" pitchFamily="18" charset="0"/>
                <a:cs typeface="Arial" pitchFamily="34" charset="0"/>
              </a:rPr>
              <a:t>   </a:t>
            </a: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3" name="ZoneTexte 2">
            <a:extLst>
              <a:ext uri="{FF2B5EF4-FFF2-40B4-BE49-F238E27FC236}">
                <a16:creationId xmlns:a16="http://schemas.microsoft.com/office/drawing/2014/main" id="{B7794CDD-4A1B-C650-E3B0-8A5D88613799}"/>
              </a:ext>
            </a:extLst>
          </p:cNvPr>
          <p:cNvSpPr txBox="1"/>
          <p:nvPr/>
        </p:nvSpPr>
        <p:spPr>
          <a:xfrm>
            <a:off x="2555776" y="347040"/>
            <a:ext cx="3456384" cy="523220"/>
          </a:xfrm>
          <a:prstGeom prst="rect">
            <a:avLst/>
          </a:prstGeom>
          <a:noFill/>
        </p:spPr>
        <p:txBody>
          <a:bodyPr wrap="square" rtlCol="0">
            <a:spAutoFit/>
          </a:bodyPr>
          <a:lstStyle/>
          <a:p>
            <a:pPr algn="ctr"/>
            <a:r>
              <a:rPr lang="fr-FR" sz="2800" b="1" dirty="0">
                <a:solidFill>
                  <a:srgbClr val="FFFF00"/>
                </a:solidFill>
              </a:rPr>
              <a:t>Etude énergétique </a:t>
            </a:r>
          </a:p>
        </p:txBody>
      </p:sp>
      <p:pic>
        <p:nvPicPr>
          <p:cNvPr id="2" name="Image 1">
            <a:extLst>
              <a:ext uri="{FF2B5EF4-FFF2-40B4-BE49-F238E27FC236}">
                <a16:creationId xmlns:a16="http://schemas.microsoft.com/office/drawing/2014/main" id="{D13CE4ED-2519-65AC-6E6A-F0D37FDCEA81}"/>
              </a:ext>
            </a:extLst>
          </p:cNvPr>
          <p:cNvPicPr>
            <a:picLocks noChangeAspect="1"/>
          </p:cNvPicPr>
          <p:nvPr/>
        </p:nvPicPr>
        <p:blipFill>
          <a:blip r:embed="rId7"/>
          <a:stretch>
            <a:fillRect/>
          </a:stretch>
        </p:blipFill>
        <p:spPr>
          <a:xfrm>
            <a:off x="4422203" y="3336038"/>
            <a:ext cx="1454066" cy="55623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0476" y="357657"/>
            <a:ext cx="5983048" cy="523220"/>
          </a:xfrm>
          <a:prstGeom prst="rect">
            <a:avLst/>
          </a:prstGeom>
        </p:spPr>
        <p:txBody>
          <a:bodyPr wrap="none">
            <a:spAutoFit/>
          </a:bodyPr>
          <a:lstStyle/>
          <a:p>
            <a:r>
              <a:rPr lang="fr-FR" sz="2800" b="1" dirty="0">
                <a:solidFill>
                  <a:srgbClr val="FFFF00"/>
                </a:solidFill>
              </a:rPr>
              <a:t>Objet céleste en mouvement elliptique</a:t>
            </a:r>
            <a:endParaRPr lang="fr-FR" sz="2800" dirty="0">
              <a:solidFill>
                <a:srgbClr val="FFFF00"/>
              </a:solidFill>
            </a:endParaRPr>
          </a:p>
        </p:txBody>
      </p:sp>
      <p:sp>
        <p:nvSpPr>
          <p:cNvPr id="3" name="ZoneTexte 2"/>
          <p:cNvSpPr txBox="1"/>
          <p:nvPr/>
        </p:nvSpPr>
        <p:spPr>
          <a:xfrm>
            <a:off x="571472" y="1231445"/>
            <a:ext cx="1203278" cy="369332"/>
          </a:xfrm>
          <a:prstGeom prst="rect">
            <a:avLst/>
          </a:prstGeom>
          <a:noFill/>
        </p:spPr>
        <p:txBody>
          <a:bodyPr wrap="none" rtlCol="0">
            <a:spAutoFit/>
          </a:bodyPr>
          <a:lstStyle/>
          <a:p>
            <a:r>
              <a:rPr lang="fr-FR" dirty="0"/>
              <a:t>La vitesse: </a:t>
            </a:r>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7171" name="Rectangle 3"/>
          <p:cNvSpPr>
            <a:spLocks noChangeArrowheads="1"/>
          </p:cNvSpPr>
          <p:nvPr/>
        </p:nvSpPr>
        <p:spPr bwMode="auto">
          <a:xfrm>
            <a:off x="0" y="400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chemeClr val="tx1"/>
                </a:solidFill>
                <a:effectLst/>
                <a:latin typeface="Arial" pitchFamily="34" charset="0"/>
                <a:ea typeface="Times New Roman" pitchFamily="18" charset="0"/>
                <a:cs typeface="Arial" pitchFamily="34" charset="0"/>
              </a:rPr>
              <a:t> </a:t>
            </a:r>
            <a:r>
              <a:rPr kumimoji="0" lang="fr-FR" sz="1100" b="0" i="0" u="none" strike="noStrike" cap="none" normalizeH="0" baseline="0">
                <a:ln>
                  <a:noFill/>
                </a:ln>
                <a:solidFill>
                  <a:schemeClr val="tx1"/>
                </a:solidFill>
                <a:effectLst/>
                <a:latin typeface="Arial" pitchFamily="34" charset="0"/>
                <a:cs typeface="Arial" pitchFamily="34" charset="0"/>
              </a:rPr>
              <a:t> </a:t>
            </a: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717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7174" name="Rectangle 6"/>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chemeClr val="tx1"/>
                </a:solidFill>
                <a:effectLst/>
                <a:latin typeface="Arial" pitchFamily="34" charset="0"/>
                <a:ea typeface="Times New Roman" pitchFamily="18" charset="0"/>
                <a:cs typeface="Arial" pitchFamily="34" charset="0"/>
              </a:rPr>
              <a:t> </a:t>
            </a:r>
            <a:r>
              <a:rPr kumimoji="0" lang="fr-FR" sz="1100" b="0" i="0" u="none" strike="noStrike" cap="none" normalizeH="0" baseline="0">
                <a:ln>
                  <a:noFill/>
                </a:ln>
                <a:solidFill>
                  <a:schemeClr val="tx1"/>
                </a:solidFill>
                <a:effectLst/>
                <a:latin typeface="Arial" pitchFamily="34" charset="0"/>
                <a:cs typeface="Arial" pitchFamily="34" charset="0"/>
              </a:rPr>
              <a:t> </a:t>
            </a: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10" name="ZoneTexte 9"/>
          <p:cNvSpPr txBox="1"/>
          <p:nvPr/>
        </p:nvSpPr>
        <p:spPr>
          <a:xfrm>
            <a:off x="571472" y="2031496"/>
            <a:ext cx="1093056" cy="369332"/>
          </a:xfrm>
          <a:prstGeom prst="rect">
            <a:avLst/>
          </a:prstGeom>
          <a:noFill/>
        </p:spPr>
        <p:txBody>
          <a:bodyPr wrap="none" rtlCol="0">
            <a:spAutoFit/>
          </a:bodyPr>
          <a:lstStyle/>
          <a:p>
            <a:r>
              <a:rPr lang="fr-FR" dirty="0"/>
              <a:t>Le rayon :</a:t>
            </a:r>
          </a:p>
        </p:txBody>
      </p:sp>
      <p:sp>
        <p:nvSpPr>
          <p:cNvPr id="11" name="Rectangle 10"/>
          <p:cNvSpPr/>
          <p:nvPr/>
        </p:nvSpPr>
        <p:spPr>
          <a:xfrm>
            <a:off x="571472" y="2839084"/>
            <a:ext cx="1498359" cy="369332"/>
          </a:xfrm>
          <a:prstGeom prst="rect">
            <a:avLst/>
          </a:prstGeom>
        </p:spPr>
        <p:txBody>
          <a:bodyPr wrap="none">
            <a:spAutoFit/>
          </a:bodyPr>
          <a:lstStyle/>
          <a:p>
            <a:r>
              <a:rPr lang="fr-FR" dirty="0"/>
              <a:t>Au périastre : </a:t>
            </a:r>
          </a:p>
        </p:txBody>
      </p:sp>
      <p:sp>
        <p:nvSpPr>
          <p:cNvPr id="717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717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7177" name="Picture 9"/>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071670" y="2636912"/>
            <a:ext cx="5743129" cy="742951"/>
          </a:xfrm>
          <a:prstGeom prst="rect">
            <a:avLst/>
          </a:prstGeom>
          <a:solidFill>
            <a:schemeClr val="tx1"/>
          </a:solidFill>
        </p:spPr>
      </p:pic>
      <p:sp>
        <p:nvSpPr>
          <p:cNvPr id="7179" name="Rectangle 11"/>
          <p:cNvSpPr>
            <a:spLocks noChangeArrowheads="1"/>
          </p:cNvSpPr>
          <p:nvPr/>
        </p:nvSpPr>
        <p:spPr bwMode="auto">
          <a:xfrm>
            <a:off x="457200" y="1209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17" name="Rectangle 16"/>
          <p:cNvSpPr/>
          <p:nvPr/>
        </p:nvSpPr>
        <p:spPr>
          <a:xfrm>
            <a:off x="571472" y="3699675"/>
            <a:ext cx="1401409" cy="369332"/>
          </a:xfrm>
          <a:prstGeom prst="rect">
            <a:avLst/>
          </a:prstGeom>
        </p:spPr>
        <p:txBody>
          <a:bodyPr wrap="none">
            <a:spAutoFit/>
          </a:bodyPr>
          <a:lstStyle/>
          <a:p>
            <a:r>
              <a:rPr lang="fr-FR" dirty="0"/>
              <a:t>A l’apoastre :</a:t>
            </a:r>
          </a:p>
        </p:txBody>
      </p:sp>
      <p:sp>
        <p:nvSpPr>
          <p:cNvPr id="718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7180" name="Picture 1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069831" y="3501008"/>
            <a:ext cx="5944572" cy="741600"/>
          </a:xfrm>
          <a:prstGeom prst="rect">
            <a:avLst/>
          </a:prstGeom>
          <a:solidFill>
            <a:schemeClr val="tx1"/>
          </a:solidFill>
        </p:spPr>
      </p:pic>
      <p:sp>
        <p:nvSpPr>
          <p:cNvPr id="7182" name="Rectangle 14"/>
          <p:cNvSpPr>
            <a:spLocks noChangeArrowheads="1"/>
          </p:cNvSpPr>
          <p:nvPr/>
        </p:nvSpPr>
        <p:spPr bwMode="auto">
          <a:xfrm>
            <a:off x="571472" y="4625112"/>
            <a:ext cx="2709075"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a:ln>
                  <a:noFill/>
                </a:ln>
                <a:solidFill>
                  <a:schemeClr val="tx1"/>
                </a:solidFill>
                <a:effectLst/>
                <a:ea typeface="Calibri" pitchFamily="34" charset="0"/>
                <a:cs typeface="Times New Roman" pitchFamily="18" charset="0"/>
              </a:rPr>
              <a:t>On en déduit les relations :</a:t>
            </a:r>
            <a:endParaRPr kumimoji="0" lang="fr-FR" sz="2800" b="0" i="0" u="none" strike="noStrike" cap="none" normalizeH="0" baseline="0" dirty="0">
              <a:ln>
                <a:noFill/>
              </a:ln>
              <a:solidFill>
                <a:schemeClr val="tx1"/>
              </a:solidFill>
              <a:effectLst/>
              <a:cs typeface="Arial" pitchFamily="34" charset="0"/>
            </a:endParaRPr>
          </a:p>
        </p:txBody>
      </p:sp>
      <p:sp>
        <p:nvSpPr>
          <p:cNvPr id="718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7183" name="Picture 1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80476" y="5220454"/>
            <a:ext cx="3920389" cy="877699"/>
          </a:xfrm>
          <a:prstGeom prst="rect">
            <a:avLst/>
          </a:prstGeom>
          <a:solidFill>
            <a:schemeClr val="tx1"/>
          </a:solidFill>
        </p:spPr>
      </p:pic>
      <p:sp>
        <p:nvSpPr>
          <p:cNvPr id="7185" name="Rectangle 17"/>
          <p:cNvSpPr>
            <a:spLocks noChangeArrowheads="1"/>
          </p:cNvSpPr>
          <p:nvPr/>
        </p:nvSpPr>
        <p:spPr bwMode="auto">
          <a:xfrm>
            <a:off x="0" y="1028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sp>
        <p:nvSpPr>
          <p:cNvPr id="7188"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7190" name="Rectangle 2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7191" name="Rectangle 23"/>
          <p:cNvSpPr>
            <a:spLocks noChangeArrowheads="1"/>
          </p:cNvSpPr>
          <p:nvPr/>
        </p:nvSpPr>
        <p:spPr bwMode="auto">
          <a:xfrm>
            <a:off x="0" y="12668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a:ln>
                <a:noFill/>
              </a:ln>
              <a:solidFill>
                <a:schemeClr val="tx1"/>
              </a:solidFill>
              <a:effectLst/>
              <a:latin typeface="Arial" pitchFamily="34" charset="0"/>
              <a:cs typeface="Arial" pitchFamily="34" charset="0"/>
            </a:endParaRPr>
          </a:p>
        </p:txBody>
      </p:sp>
      <p:pic>
        <p:nvPicPr>
          <p:cNvPr id="5" name="Image 4">
            <a:extLst>
              <a:ext uri="{FF2B5EF4-FFF2-40B4-BE49-F238E27FC236}">
                <a16:creationId xmlns:a16="http://schemas.microsoft.com/office/drawing/2014/main" id="{DDC372F8-FACF-B88C-4F61-2F7ABFC40483}"/>
              </a:ext>
            </a:extLst>
          </p:cNvPr>
          <p:cNvPicPr>
            <a:picLocks noChangeAspect="1"/>
          </p:cNvPicPr>
          <p:nvPr/>
        </p:nvPicPr>
        <p:blipFill>
          <a:blip r:embed="rId5"/>
          <a:stretch>
            <a:fillRect/>
          </a:stretch>
        </p:blipFill>
        <p:spPr>
          <a:xfrm>
            <a:off x="2069831" y="1052736"/>
            <a:ext cx="6599647" cy="756573"/>
          </a:xfrm>
          <a:prstGeom prst="rect">
            <a:avLst/>
          </a:prstGeom>
        </p:spPr>
      </p:pic>
      <p:pic>
        <p:nvPicPr>
          <p:cNvPr id="4" name="Image 3">
            <a:extLst>
              <a:ext uri="{FF2B5EF4-FFF2-40B4-BE49-F238E27FC236}">
                <a16:creationId xmlns:a16="http://schemas.microsoft.com/office/drawing/2014/main" id="{F7C21BE5-D0B3-63DD-EE47-F62BAC78F6CB}"/>
              </a:ext>
            </a:extLst>
          </p:cNvPr>
          <p:cNvPicPr>
            <a:picLocks noChangeAspect="1"/>
          </p:cNvPicPr>
          <p:nvPr/>
        </p:nvPicPr>
        <p:blipFill>
          <a:blip r:embed="rId6"/>
          <a:stretch>
            <a:fillRect/>
          </a:stretch>
        </p:blipFill>
        <p:spPr>
          <a:xfrm>
            <a:off x="2069831" y="1916832"/>
            <a:ext cx="1384300" cy="609600"/>
          </a:xfrm>
          <a:prstGeom prst="rect">
            <a:avLst/>
          </a:prstGeom>
        </p:spPr>
      </p:pic>
      <p:pic>
        <p:nvPicPr>
          <p:cNvPr id="26" name="Picture 8">
            <a:extLst>
              <a:ext uri="{FF2B5EF4-FFF2-40B4-BE49-F238E27FC236}">
                <a16:creationId xmlns:a16="http://schemas.microsoft.com/office/drawing/2014/main" id="{8B291FA9-DAA8-BF66-2D39-DAC690ABD62B}"/>
              </a:ext>
            </a:extLst>
          </p:cNvPr>
          <p:cNvPicPr>
            <a:picLocks noChangeAspect="1" noChangeArrowheads="1"/>
          </p:cNvPicPr>
          <p:nvPr/>
        </p:nvPicPr>
        <p:blipFill>
          <a:blip r:embed="rId7"/>
          <a:srcRect/>
          <a:stretch>
            <a:fillRect/>
          </a:stretch>
        </p:blipFill>
        <p:spPr bwMode="auto">
          <a:xfrm>
            <a:off x="6156175" y="4365104"/>
            <a:ext cx="2987825" cy="2536832"/>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a:blip r:embed="rId2"/>
          <a:srcRect/>
          <a:stretch>
            <a:fillRect/>
          </a:stretch>
        </p:blipFill>
        <p:spPr bwMode="auto">
          <a:xfrm>
            <a:off x="928662" y="726956"/>
            <a:ext cx="3643338" cy="1938340"/>
          </a:xfrm>
          <a:prstGeom prst="rect">
            <a:avLst/>
          </a:prstGeom>
          <a:noFill/>
          <a:ln w="9525">
            <a:noFill/>
            <a:miter lim="800000"/>
            <a:headEnd/>
            <a:tailEnd/>
          </a:ln>
        </p:spPr>
      </p:pic>
      <p:pic>
        <p:nvPicPr>
          <p:cNvPr id="4" name="Image 3"/>
          <p:cNvPicPr/>
          <p:nvPr/>
        </p:nvPicPr>
        <p:blipFill>
          <a:blip r:embed="rId3"/>
          <a:srcRect/>
          <a:stretch>
            <a:fillRect/>
          </a:stretch>
        </p:blipFill>
        <p:spPr bwMode="auto">
          <a:xfrm>
            <a:off x="5572132" y="441204"/>
            <a:ext cx="2457450" cy="2555748"/>
          </a:xfrm>
          <a:prstGeom prst="rect">
            <a:avLst/>
          </a:prstGeom>
          <a:noFill/>
          <a:ln w="9525">
            <a:noFill/>
            <a:miter lim="800000"/>
            <a:headEnd/>
            <a:tailEnd/>
          </a:ln>
        </p:spPr>
      </p:pic>
      <p:pic>
        <p:nvPicPr>
          <p:cNvPr id="5123"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786049" y="2928934"/>
            <a:ext cx="4191029" cy="571504"/>
          </a:xfrm>
          <a:prstGeom prst="rect">
            <a:avLst/>
          </a:prstGeom>
          <a:solidFill>
            <a:schemeClr val="tx1"/>
          </a:solidFill>
        </p:spPr>
      </p:pic>
      <p:pic>
        <p:nvPicPr>
          <p:cNvPr id="5122" name="Picture 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786050" y="3714752"/>
            <a:ext cx="1428760" cy="434231"/>
          </a:xfrm>
          <a:prstGeom prst="rect">
            <a:avLst/>
          </a:prstGeom>
          <a:solidFill>
            <a:schemeClr val="tx1"/>
          </a:solidFill>
        </p:spPr>
      </p:pic>
      <p:pic>
        <p:nvPicPr>
          <p:cNvPr id="5121" name="Picture 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643438" y="3643314"/>
            <a:ext cx="1357322" cy="531126"/>
          </a:xfrm>
          <a:prstGeom prst="rect">
            <a:avLst/>
          </a:prstGeom>
          <a:solidFill>
            <a:schemeClr val="tx1"/>
          </a:solidFill>
        </p:spPr>
      </p:pic>
      <p:sp>
        <p:nvSpPr>
          <p:cNvPr id="5124" name="Rectangle 4"/>
          <p:cNvSpPr>
            <a:spLocks noChangeArrowheads="1"/>
          </p:cNvSpPr>
          <p:nvPr/>
        </p:nvSpPr>
        <p:spPr bwMode="auto">
          <a:xfrm>
            <a:off x="571472" y="3000372"/>
            <a:ext cx="221457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tabLst/>
            </a:pPr>
            <a:r>
              <a:rPr kumimoji="0" lang="fr-FR" b="0" i="0" u="none" strike="noStrike" cap="none" normalizeH="0" baseline="0" dirty="0">
                <a:ln>
                  <a:noFill/>
                </a:ln>
                <a:solidFill>
                  <a:schemeClr val="tx1"/>
                </a:solidFill>
                <a:effectLst/>
                <a:ea typeface="Times New Roman" pitchFamily="18" charset="0"/>
                <a:cs typeface="Times New Roman" pitchFamily="18" charset="0"/>
              </a:rPr>
              <a:t>La vitesse </a:t>
            </a:r>
            <a:r>
              <a:rPr kumimoji="0" lang="fr-FR" b="0" i="1" u="none" strike="noStrike" cap="none" normalizeH="0" baseline="0" dirty="0">
                <a:ln>
                  <a:noFill/>
                </a:ln>
                <a:solidFill>
                  <a:schemeClr val="tx1"/>
                </a:solidFill>
                <a:effectLst/>
                <a:ea typeface="Times New Roman" pitchFamily="18" charset="0"/>
                <a:cs typeface="Times New Roman" pitchFamily="18" charset="0"/>
              </a:rPr>
              <a:t>v </a:t>
            </a:r>
            <a:r>
              <a:rPr kumimoji="0" lang="fr-FR" b="0" i="0" u="none" strike="noStrike" cap="none" normalizeH="0" baseline="0" dirty="0">
                <a:ln>
                  <a:noFill/>
                </a:ln>
                <a:solidFill>
                  <a:schemeClr val="tx1"/>
                </a:solidFill>
                <a:effectLst/>
                <a:ea typeface="Times New Roman" pitchFamily="18" charset="0"/>
                <a:cs typeface="Times New Roman" pitchFamily="18" charset="0"/>
              </a:rPr>
              <a:t>tel que : </a:t>
            </a:r>
            <a:endParaRPr kumimoji="0" lang="fr-FR" sz="2800" b="0" i="0" u="none" strike="noStrike" cap="none" normalizeH="0" baseline="0" dirty="0">
              <a:ln>
                <a:noFill/>
              </a:ln>
              <a:solidFill>
                <a:schemeClr val="tx1"/>
              </a:solidFill>
              <a:effectLst/>
              <a:cs typeface="Arial" pitchFamily="34" charset="0"/>
            </a:endParaRPr>
          </a:p>
        </p:txBody>
      </p:sp>
      <p:sp>
        <p:nvSpPr>
          <p:cNvPr id="5125" name="Rectangle 5"/>
          <p:cNvSpPr>
            <a:spLocks noChangeArrowheads="1"/>
          </p:cNvSpPr>
          <p:nvPr/>
        </p:nvSpPr>
        <p:spPr bwMode="auto">
          <a:xfrm rot="10800000" flipV="1">
            <a:off x="571472" y="3714752"/>
            <a:ext cx="221457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a:ln>
                  <a:noFill/>
                </a:ln>
                <a:solidFill>
                  <a:schemeClr val="tx1"/>
                </a:solidFill>
                <a:effectLst/>
                <a:ea typeface="Times New Roman" pitchFamily="18" charset="0"/>
                <a:cs typeface="Arial" pitchFamily="34" charset="0"/>
              </a:rPr>
              <a:t>La période T tel que : </a:t>
            </a:r>
            <a:endParaRPr kumimoji="0" lang="fr-FR" sz="2800" b="0" i="0" u="none" strike="noStrike" cap="none" normalizeH="0" baseline="0" dirty="0">
              <a:ln>
                <a:noFill/>
              </a:ln>
              <a:solidFill>
                <a:schemeClr val="tx1"/>
              </a:solidFill>
              <a:effectLst/>
              <a:cs typeface="Arial" pitchFamily="34" charset="0"/>
            </a:endParaRPr>
          </a:p>
        </p:txBody>
      </p:sp>
      <p:sp>
        <p:nvSpPr>
          <p:cNvPr id="5126" name="Rectangle 6"/>
          <p:cNvSpPr>
            <a:spLocks noChangeArrowheads="1"/>
          </p:cNvSpPr>
          <p:nvPr/>
        </p:nvSpPr>
        <p:spPr bwMode="auto">
          <a:xfrm>
            <a:off x="4214810" y="3794943"/>
            <a:ext cx="142876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1200" b="0" i="0" u="none" strike="noStrike" cap="none" normalizeH="0" baseline="0" dirty="0">
                <a:ln>
                  <a:noFill/>
                </a:ln>
                <a:solidFill>
                  <a:schemeClr val="tx1"/>
                </a:solidFill>
                <a:effectLst/>
                <a:latin typeface="Cambria Math" pitchFamily="18" charset="0"/>
                <a:ea typeface="Times New Roman" pitchFamily="18" charset="0"/>
                <a:cs typeface="Times New Roman" pitchFamily="18" charset="0"/>
              </a:rPr>
              <a:t>⇛     </a:t>
            </a: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pic>
        <p:nvPicPr>
          <p:cNvPr id="11" name="Image 10"/>
          <p:cNvPicPr/>
          <p:nvPr/>
        </p:nvPicPr>
        <p:blipFill>
          <a:blip r:embed="rId7"/>
          <a:srcRect/>
          <a:stretch>
            <a:fillRect/>
          </a:stretch>
        </p:blipFill>
        <p:spPr bwMode="auto">
          <a:xfrm>
            <a:off x="6000760" y="4302253"/>
            <a:ext cx="3179752" cy="2555747"/>
          </a:xfrm>
          <a:prstGeom prst="rect">
            <a:avLst/>
          </a:prstGeom>
          <a:noFill/>
          <a:ln w="9525">
            <a:noFill/>
            <a:miter lim="800000"/>
            <a:headEnd/>
            <a:tailEnd/>
          </a:ln>
        </p:spPr>
      </p:pic>
      <p:sp>
        <p:nvSpPr>
          <p:cNvPr id="5127" name="Rectangle 7"/>
          <p:cNvSpPr>
            <a:spLocks noChangeArrowheads="1"/>
          </p:cNvSpPr>
          <p:nvPr/>
        </p:nvSpPr>
        <p:spPr bwMode="auto">
          <a:xfrm>
            <a:off x="428628" y="4286256"/>
            <a:ext cx="5072066" cy="22775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dirty="0">
                <a:ln>
                  <a:noFill/>
                </a:ln>
                <a:solidFill>
                  <a:schemeClr val="tx1"/>
                </a:solidFill>
                <a:effectLst/>
                <a:ea typeface="Calibri" pitchFamily="34" charset="0"/>
                <a:cs typeface="Times New Roman" pitchFamily="18" charset="0"/>
              </a:rPr>
              <a:t> Conditions pour que le satellite soit géostationnaire</a:t>
            </a:r>
            <a:endParaRPr kumimoji="0" lang="fr-FR" sz="1200" b="0" i="0" u="none" strike="noStrike" cap="none" normalizeH="0" baseline="0" dirty="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fr-FR" sz="1400" b="0" i="0" u="none" strike="noStrike" cap="none" normalizeH="0" baseline="0" dirty="0">
                <a:ln>
                  <a:noFill/>
                </a:ln>
                <a:solidFill>
                  <a:schemeClr val="tx1"/>
                </a:solidFill>
                <a:effectLst/>
                <a:ea typeface="Calibri" pitchFamily="34" charset="0"/>
                <a:cs typeface="Times New Roman" pitchFamily="18" charset="0"/>
              </a:rPr>
              <a:t>Le mouvement du satellite doit se faire sur une trajectoire circulaire de centre celui de la</a:t>
            </a:r>
            <a:r>
              <a:rPr kumimoji="0" lang="fr-FR" sz="1600" b="1" i="0" u="none" strike="noStrike" cap="none" normalizeH="0" baseline="0" dirty="0">
                <a:ln>
                  <a:noFill/>
                </a:ln>
                <a:solidFill>
                  <a:schemeClr val="tx1"/>
                </a:solidFill>
                <a:effectLst/>
                <a:ea typeface="Calibri" pitchFamily="34" charset="0"/>
                <a:cs typeface="Times New Roman" pitchFamily="18" charset="0"/>
              </a:rPr>
              <a:t> </a:t>
            </a:r>
            <a:r>
              <a:rPr kumimoji="0" lang="fr-FR" sz="1400" b="0" i="0" u="none" strike="noStrike" cap="none" normalizeH="0" baseline="0" dirty="0">
                <a:ln>
                  <a:noFill/>
                </a:ln>
                <a:solidFill>
                  <a:schemeClr val="tx1"/>
                </a:solidFill>
                <a:effectLst/>
                <a:ea typeface="Calibri" pitchFamily="34" charset="0"/>
                <a:cs typeface="Times New Roman" pitchFamily="18" charset="0"/>
              </a:rPr>
              <a:t>Terre. Le plan de la trajectoire est l’équateur céleste.</a:t>
            </a:r>
            <a:endParaRPr kumimoji="0" lang="fr-FR" sz="1200" b="0" i="0" u="none" strike="noStrike" cap="none" normalizeH="0" baseline="0" dirty="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fr-FR" sz="1400" b="0" i="0" u="none" strike="noStrike" cap="none" normalizeH="0" baseline="0" dirty="0">
                <a:ln>
                  <a:noFill/>
                </a:ln>
                <a:solidFill>
                  <a:schemeClr val="tx1"/>
                </a:solidFill>
                <a:effectLst/>
                <a:ea typeface="Calibri" pitchFamily="34" charset="0"/>
                <a:cs typeface="Times New Roman" pitchFamily="18" charset="0"/>
              </a:rPr>
              <a:t>La période du satellite géostationnaire doit coïncider avec celle de la rotation de la Terre sur elle-même,</a:t>
            </a:r>
            <a:r>
              <a:rPr kumimoji="0" lang="fr-FR" sz="1400" b="0" i="0" u="none" strike="noStrike" cap="none" normalizeH="0" baseline="0" dirty="0">
                <a:ln>
                  <a:noFill/>
                </a:ln>
                <a:solidFill>
                  <a:schemeClr val="tx1"/>
                </a:solidFill>
                <a:effectLst/>
                <a:ea typeface="Calibri" pitchFamily="34" charset="0"/>
                <a:cs typeface="CambriaMath"/>
              </a:rPr>
              <a:t> </a:t>
            </a:r>
            <a:r>
              <a:rPr kumimoji="0" lang="fr-FR" sz="1400" b="0" i="0" u="none" strike="noStrike" cap="none" normalizeH="0" baseline="0" dirty="0">
                <a:ln>
                  <a:noFill/>
                </a:ln>
                <a:solidFill>
                  <a:schemeClr val="tx1"/>
                </a:solidFill>
                <a:effectLst/>
                <a:ea typeface="Calibri" pitchFamily="34" charset="0"/>
                <a:cs typeface="Times New Roman" pitchFamily="18" charset="0"/>
              </a:rPr>
              <a:t>(jour sidéral). Pour que cette dernière condition soit réalisée, il faut que le satellite évolue à une altitude bien déterminée : h = 36000 km.</a:t>
            </a:r>
            <a:endParaRPr kumimoji="0" lang="fr-FR" sz="1200" b="0" i="0" u="none" strike="noStrike" cap="none" normalizeH="0" baseline="0" dirty="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fr-FR" sz="1400" b="0" i="0" u="none" strike="noStrike" cap="none" normalizeH="0" baseline="0" dirty="0">
                <a:ln>
                  <a:noFill/>
                </a:ln>
                <a:solidFill>
                  <a:schemeClr val="tx1"/>
                </a:solidFill>
                <a:effectLst/>
                <a:ea typeface="Calibri" pitchFamily="34" charset="0"/>
                <a:cs typeface="Times New Roman" pitchFamily="18" charset="0"/>
              </a:rPr>
              <a:t>Le sens du mouvement doit être le même que celui de la rotation de la Terre autour de l'axe des pôles.</a:t>
            </a:r>
            <a:endParaRPr kumimoji="0" lang="fr-FR" sz="2000" b="0" i="0" u="none" strike="noStrike" cap="none" normalizeH="0" baseline="0" dirty="0">
              <a:ln>
                <a:noFill/>
              </a:ln>
              <a:solidFill>
                <a:schemeClr val="tx1"/>
              </a:solidFill>
              <a:effectLst/>
              <a:cs typeface="Arial" pitchFamily="34" charset="0"/>
            </a:endParaRPr>
          </a:p>
        </p:txBody>
      </p:sp>
      <p:sp>
        <p:nvSpPr>
          <p:cNvPr id="14" name="ZoneTexte 13">
            <a:extLst>
              <a:ext uri="{FF2B5EF4-FFF2-40B4-BE49-F238E27FC236}">
                <a16:creationId xmlns:a16="http://schemas.microsoft.com/office/drawing/2014/main" id="{3D206FB2-E00E-DA7B-E8E8-389B804EB6C4}"/>
              </a:ext>
            </a:extLst>
          </p:cNvPr>
          <p:cNvSpPr txBox="1"/>
          <p:nvPr/>
        </p:nvSpPr>
        <p:spPr>
          <a:xfrm>
            <a:off x="755576" y="25460"/>
            <a:ext cx="7663963" cy="523220"/>
          </a:xfrm>
          <a:prstGeom prst="rect">
            <a:avLst/>
          </a:prstGeom>
          <a:noFill/>
        </p:spPr>
        <p:txBody>
          <a:bodyPr wrap="square">
            <a:spAutoFit/>
          </a:bodyPr>
          <a:lstStyle/>
          <a:p>
            <a:pPr lvl="0" algn="ctr" eaLnBrk="0" fontAlgn="base" hangingPunct="0">
              <a:spcBef>
                <a:spcPct val="0"/>
              </a:spcBef>
              <a:spcAft>
                <a:spcPct val="0"/>
              </a:spcAft>
            </a:pPr>
            <a:r>
              <a:rPr kumimoji="0" lang="fr-FR" sz="2800" b="1" i="1" u="none" strike="noStrike" cap="none" normalizeH="0" baseline="0" dirty="0">
                <a:ln>
                  <a:noFill/>
                </a:ln>
                <a:solidFill>
                  <a:srgbClr val="FFFF00"/>
                </a:solidFill>
                <a:effectLst/>
                <a:latin typeface="+mj-lt"/>
                <a:ea typeface="Calibri" pitchFamily="34" charset="0"/>
                <a:cs typeface="Times New Roman" pitchFamily="18" charset="0"/>
              </a:rPr>
              <a:t>Orbites circulaires – Applications aux satellites</a:t>
            </a:r>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19982</TotalTime>
  <Words>4004</Words>
  <Application>Microsoft Macintosh PowerPoint</Application>
  <PresentationFormat>Affichage à l'écran (4:3)</PresentationFormat>
  <Paragraphs>241</Paragraphs>
  <Slides>30</Slides>
  <Notes>10</Notes>
  <HiddenSlides>3</HiddenSlides>
  <MMClips>1</MMClips>
  <ScaleCrop>false</ScaleCrop>
  <HeadingPairs>
    <vt:vector size="6" baseType="variant">
      <vt:variant>
        <vt:lpstr>Polices utilisées</vt:lpstr>
      </vt:variant>
      <vt:variant>
        <vt:i4>11</vt:i4>
      </vt:variant>
      <vt:variant>
        <vt:lpstr>Thème</vt:lpstr>
      </vt:variant>
      <vt:variant>
        <vt:i4>1</vt:i4>
      </vt:variant>
      <vt:variant>
        <vt:lpstr>Titres des diapositives</vt:lpstr>
      </vt:variant>
      <vt:variant>
        <vt:i4>30</vt:i4>
      </vt:variant>
    </vt:vector>
  </HeadingPairs>
  <TitlesOfParts>
    <vt:vector size="42" baseType="lpstr">
      <vt:lpstr>Arial</vt:lpstr>
      <vt:lpstr>Calibri</vt:lpstr>
      <vt:lpstr>Cambria Math</vt:lpstr>
      <vt:lpstr>Comic Sans MS</vt:lpstr>
      <vt:lpstr>Helvetica</vt:lpstr>
      <vt:lpstr>Merriweather</vt:lpstr>
      <vt:lpstr>Montserrat</vt:lpstr>
      <vt:lpstr>open sans</vt:lpstr>
      <vt:lpstr>Source Sans Pro</vt:lpstr>
      <vt:lpstr>Symbol</vt:lpstr>
      <vt:lpstr>Times New Roman</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Samsung</dc:creator>
  <cp:lastModifiedBy>Microsoft Office User</cp:lastModifiedBy>
  <cp:revision>230</cp:revision>
  <cp:lastPrinted>2024-07-03T16:31:25Z</cp:lastPrinted>
  <dcterms:created xsi:type="dcterms:W3CDTF">2014-12-12T16:31:44Z</dcterms:created>
  <dcterms:modified xsi:type="dcterms:W3CDTF">2024-07-08T15:59:37Z</dcterms:modified>
</cp:coreProperties>
</file>