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88" r:id="rId5"/>
  </p:sldMasterIdLst>
  <p:notesMasterIdLst>
    <p:notesMasterId r:id="rId37"/>
  </p:notesMasterIdLst>
  <p:sldIdLst>
    <p:sldId id="5972" r:id="rId6"/>
    <p:sldId id="5944" r:id="rId7"/>
    <p:sldId id="6021" r:id="rId8"/>
    <p:sldId id="6028" r:id="rId9"/>
    <p:sldId id="6029" r:id="rId10"/>
    <p:sldId id="6037" r:id="rId11"/>
    <p:sldId id="6030" r:id="rId12"/>
    <p:sldId id="6031" r:id="rId13"/>
    <p:sldId id="6034" r:id="rId14"/>
    <p:sldId id="6038" r:id="rId15"/>
    <p:sldId id="6033" r:id="rId16"/>
    <p:sldId id="6035" r:id="rId17"/>
    <p:sldId id="6045" r:id="rId18"/>
    <p:sldId id="6040" r:id="rId19"/>
    <p:sldId id="6039" r:id="rId20"/>
    <p:sldId id="6041" r:id="rId21"/>
    <p:sldId id="6043" r:id="rId22"/>
    <p:sldId id="6049" r:id="rId23"/>
    <p:sldId id="6042" r:id="rId24"/>
    <p:sldId id="6044" r:id="rId25"/>
    <p:sldId id="6046" r:id="rId26"/>
    <p:sldId id="6047" r:id="rId27"/>
    <p:sldId id="6048" r:id="rId28"/>
    <p:sldId id="6054" r:id="rId29"/>
    <p:sldId id="6052" r:id="rId30"/>
    <p:sldId id="6050" r:id="rId31"/>
    <p:sldId id="6053" r:id="rId32"/>
    <p:sldId id="6051" r:id="rId33"/>
    <p:sldId id="6055" r:id="rId34"/>
    <p:sldId id="6056" r:id="rId35"/>
    <p:sldId id="278" r:id="rId36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57" userDrawn="1">
          <p15:clr>
            <a:srgbClr val="A4A3A4"/>
          </p15:clr>
        </p15:guide>
        <p15:guide id="4" pos="1890" userDrawn="1">
          <p15:clr>
            <a:srgbClr val="A4A3A4"/>
          </p15:clr>
        </p15:guide>
        <p15:guide id="12" orient="horz" pos="300" userDrawn="1">
          <p15:clr>
            <a:srgbClr val="A4A3A4"/>
          </p15:clr>
        </p15:guide>
        <p15:guide id="15" pos="2298" userDrawn="1">
          <p15:clr>
            <a:srgbClr val="A4A3A4"/>
          </p15:clr>
        </p15:guide>
        <p15:guide id="16" pos="755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orient="horz" pos="38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ECECEC"/>
    <a:srgbClr val="F0F0FF"/>
    <a:srgbClr val="F6F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16" autoAdjust="0"/>
    <p:restoredTop sz="96589" autoAdjust="0"/>
  </p:normalViewPr>
  <p:slideViewPr>
    <p:cSldViewPr>
      <p:cViewPr>
        <p:scale>
          <a:sx n="75" d="100"/>
          <a:sy n="75" d="100"/>
        </p:scale>
        <p:origin x="1254" y="708"/>
      </p:cViewPr>
      <p:guideLst>
        <p:guide pos="257"/>
        <p:guide pos="1890"/>
        <p:guide orient="horz" pos="300"/>
        <p:guide pos="2298"/>
        <p:guide pos="7559"/>
        <p:guide orient="horz" pos="391"/>
        <p:guide orient="horz" pos="2160"/>
        <p:guide orient="horz" pos="388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3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2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6">
            <a:extLst>
              <a:ext uri="{FF2B5EF4-FFF2-40B4-BE49-F238E27FC236}">
                <a16:creationId xmlns:a16="http://schemas.microsoft.com/office/drawing/2014/main" id="{FD71D78E-78DF-4820-A349-76681C04638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C1FE6411-AD71-42DA-BB5A-086187264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147631DD-37CE-45C1-9707-0A90ED7D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2B18D657-CA54-4E2D-81F4-01AD20C84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  <p:sp>
        <p:nvSpPr>
          <p:cNvPr id="12" name="Date Placeholder 6">
            <a:extLst>
              <a:ext uri="{FF2B5EF4-FFF2-40B4-BE49-F238E27FC236}">
                <a16:creationId xmlns:a16="http://schemas.microsoft.com/office/drawing/2014/main" id="{98A86B1C-9A1B-45AC-8578-5CF7DC3F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FB3EE110-9AF8-497B-960F-8D3792C252E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4" name="Date Placeholder 6">
            <a:extLst>
              <a:ext uri="{FF2B5EF4-FFF2-40B4-BE49-F238E27FC236}">
                <a16:creationId xmlns:a16="http://schemas.microsoft.com/office/drawing/2014/main" id="{24C852D4-AF5C-40ED-BC87-654658CA021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FEDAD5EA-1EC6-417E-B303-FBFD755B2F4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2" name="Date Placeholder 6">
            <a:extLst>
              <a:ext uri="{FF2B5EF4-FFF2-40B4-BE49-F238E27FC236}">
                <a16:creationId xmlns:a16="http://schemas.microsoft.com/office/drawing/2014/main" id="{91C3D145-A258-4399-8949-83CC5C96403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7C3E5B41-8CF3-4A26-A98B-93784D6CD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CFB347EA-CB58-4917-80A1-A51D912CA799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6651413-6B26-4134-9B93-79043E889E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A2C340-5134-4805-9DEC-C72A8324CD3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7A99EF1-5585-4DEF-8D57-EC4234918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993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8DD4-907D-4248-B572-B2C8D10D9DB7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94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056843B8-F4BE-4D99-B3DC-B7CEB2041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4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08AE4-0A8F-4C04-BE95-5A3BEADEE0A1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773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629F-6630-4A4B-BD39-4DFA11AC7825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411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7B82-2EED-43A1-B433-E344C2592D31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54538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B142A5-40B9-417B-8832-4AC158FB8C05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Seismic Beahviour of Shielding Blocks at CERN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82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A1B30-989B-4F71-B7EE-5D918E70830F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3932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4994-0BF6-4CDD-BD6E-252B1FBCAF0F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2117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ED1F3-F64B-4490-B5B0-D84382681277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61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19E48D-3876-4307-9AFF-7323F4D2157A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7990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D44AB6-A578-4B13-9F66-655DDFF5C9E6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191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86367682-9170-4B06-B353-6D4BB2D672F5}" type="datetime1">
              <a:rPr lang="fr-CH" smtClean="0"/>
              <a:t>30.05.2024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3" y="6408000"/>
            <a:ext cx="97264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Luca Sironi 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A52FDA-82F9-471C-BE49-37E91C77C39B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31927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1E93438-8F2A-4D1B-8F40-B68BC46DD8CB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1921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134891C-E1BD-41C6-8988-6F6AC004612E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06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CECDA80-884A-4B78-82F1-6670356648BC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50896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EA8A66F-FFCE-4509-8B35-9245C834662C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070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3DB79F-A617-4F93-9122-CB33B328DAB5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83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8469-462A-49C7-8FF6-012C7A44312A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663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4901-1FD6-4EBB-9EDD-8EC87F0CE74B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7226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93F6-1057-492A-8FF4-8F4734A1A410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Seismic Beahviour of Shielding Blocks at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91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9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08D9913B-507F-418D-8FF9-BAF7EFF2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BFA0DCFE-4D2F-4E73-A7A2-5E3B9C9DC2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8545CB24-DBA9-4E8C-8FB3-5DE0BE12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290EA1AF-C680-481B-B0AE-C92B1CE0B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E678FDE7-FA63-4828-9B28-C79EEA372AF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E0F652E9-BB76-4817-A67D-744A467B01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BACD88B3-8A4E-474A-BDF3-F4339F24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BFCE9D93-22CC-413C-A4E5-0EC309EFB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2" name="Date Placeholder 6">
            <a:extLst>
              <a:ext uri="{FF2B5EF4-FFF2-40B4-BE49-F238E27FC236}">
                <a16:creationId xmlns:a16="http://schemas.microsoft.com/office/drawing/2014/main" id="{FC9566B7-E017-4BC1-93E8-9373E2A3BCE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113E822C-72E7-447D-8FC8-C077625E4C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Date Placeholder 6">
            <a:extLst>
              <a:ext uri="{FF2B5EF4-FFF2-40B4-BE49-F238E27FC236}">
                <a16:creationId xmlns:a16="http://schemas.microsoft.com/office/drawing/2014/main" id="{8A223BC4-A602-47ED-862F-16267DCDA47E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BCD1094-68A9-4E1D-A15D-14AAA1399C5E}" type="datetime1">
              <a:rPr lang="fr-CH" smtClean="0"/>
              <a:t>30.05.2024</a:t>
            </a:fld>
            <a:endParaRPr lang="en-US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8783F5F8-B2FD-421F-81CA-0E6AFDB2B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4.emf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26ED3F-9143-4110-8DF4-94E1B5BE95CC}"/>
              </a:ext>
            </a:extLst>
          </p:cNvPr>
          <p:cNvSpPr/>
          <p:nvPr userDrawn="1"/>
        </p:nvSpPr>
        <p:spPr>
          <a:xfrm>
            <a:off x="1055440" y="6385916"/>
            <a:ext cx="778578" cy="211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E915294-CB46-4EAE-B33A-F573FE9268F1}" type="datetime1">
              <a:rPr lang="fr-CH" smtClean="0"/>
              <a:t>30.05.2024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3" y="6408000"/>
            <a:ext cx="9726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Luca Sironi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6FF5BB3-5B4D-41F6-94E5-95E52880C66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23686" y="6347321"/>
            <a:ext cx="1117400" cy="3431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fr-CH" sz="900" dirty="0">
                <a:latin typeface="+mj-lt"/>
              </a:rPr>
              <a:t>    SCE-SAM-TG</a:t>
            </a:r>
            <a:endParaRPr lang="en-US" sz="900" dirty="0"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109B16E-2115-4643-A758-0B3584FFEDAB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Seismic </a:t>
            </a:r>
            <a:r>
              <a:rPr lang="en-GB" dirty="0" err="1"/>
              <a:t>Beahviour</a:t>
            </a:r>
            <a:r>
              <a:rPr lang="en-GB" dirty="0"/>
              <a:t> of Shielding Blocks at CERN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1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tmp"/><Relationship Id="rId5" Type="http://schemas.openxmlformats.org/officeDocument/2006/relationships/image" Target="../media/image22.tmp"/><Relationship Id="rId4" Type="http://schemas.openxmlformats.org/officeDocument/2006/relationships/image" Target="../media/image21.tm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tmp"/><Relationship Id="rId4" Type="http://schemas.openxmlformats.org/officeDocument/2006/relationships/image" Target="../media/image27.tm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pt.slideshare.net/meeraspillai/slide-38257492/11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tmp"/><Relationship Id="rId5" Type="http://schemas.openxmlformats.org/officeDocument/2006/relationships/image" Target="../media/image11.tmp"/><Relationship Id="rId4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8" y="3429000"/>
            <a:ext cx="11376024" cy="1800200"/>
          </a:xfrm>
        </p:spPr>
        <p:txBody>
          <a:bodyPr/>
          <a:lstStyle/>
          <a:p>
            <a:pPr>
              <a:defRPr/>
            </a:pPr>
            <a:r>
              <a:rPr lang="en-GB" sz="5400" kern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SCE Seminars 2024</a:t>
            </a:r>
            <a:br>
              <a:rPr lang="en-GB" sz="54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kern="1400" dirty="0">
                <a:latin typeface="+mn-lt"/>
                <a:cs typeface="Times New Roman" panose="02020603050405020304" pitchFamily="18" charset="0"/>
              </a:rPr>
              <a:t>Lean Green Belt Certification </a:t>
            </a:r>
            <a:br>
              <a:rPr lang="en-GB" sz="48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kern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Lean office project / Civil engineering design office</a:t>
            </a:r>
            <a:r>
              <a:rPr lang="en-GB" sz="32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32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0" i="1" kern="1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sz="32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32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28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sz="3200" kern="1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fr-CH" sz="2400" i="1" dirty="0">
              <a:latin typeface="+mn-lt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373216"/>
            <a:ext cx="11376026" cy="57606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dirty="0"/>
              <a:t>Raul Fernandez Ortega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800" dirty="0"/>
              <a:t>05</a:t>
            </a:r>
            <a:r>
              <a:rPr lang="fr-CH" sz="1800" baseline="30000" dirty="0"/>
              <a:t>th  </a:t>
            </a:r>
            <a:r>
              <a:rPr lang="fr-CH" sz="1800" dirty="0"/>
              <a:t>June 2024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26855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6C2888A7-13BC-7215-A1FD-72BE137E7135}"/>
              </a:ext>
            </a:extLst>
          </p:cNvPr>
          <p:cNvSpPr txBox="1">
            <a:spLocks/>
          </p:cNvSpPr>
          <p:nvPr/>
        </p:nvSpPr>
        <p:spPr bwMode="auto">
          <a:xfrm>
            <a:off x="560388" y="485056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Initial status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B90741-23CC-9821-DC54-28608D3694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81" r="15050" b="15029"/>
          <a:stretch/>
        </p:blipFill>
        <p:spPr>
          <a:xfrm>
            <a:off x="1919536" y="1340768"/>
            <a:ext cx="5230822" cy="40684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CB7B6B-B829-3BA3-28AC-E6E96FF1480A}"/>
              </a:ext>
            </a:extLst>
          </p:cNvPr>
          <p:cNvSpPr txBox="1"/>
          <p:nvPr/>
        </p:nvSpPr>
        <p:spPr bwMode="auto">
          <a:xfrm>
            <a:off x="8544272" y="3198167"/>
            <a:ext cx="2263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FF0000"/>
                </a:solidFill>
              </a:rPr>
              <a:t>LEAN=CLEAN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76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Project challenges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B2246C-5560-C4CE-76F6-D8AB7B2CCB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494982"/>
              </p:ext>
            </p:extLst>
          </p:nvPr>
        </p:nvGraphicFramePr>
        <p:xfrm>
          <a:off x="191344" y="1052736"/>
          <a:ext cx="11809311" cy="43484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3034776112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3978677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Challenges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713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réponse initial aux demandeurs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72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traitement des dossiers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79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Reduction du nombre des dossiers en cours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801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Réduire le nombre  maximum d’itérations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265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Optimisation des visites sur place et autres déplacements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710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Standardisation des études/solutions pour des éléments récurrentes et réduction de la variabilité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76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Information automatisée pour les reports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152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Arborescence DFS / EDMS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994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Enregistrement de l’information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548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Simplification et réduction du nombre et du temp des réunions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82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699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825490D-F474-AE8E-7206-F9848D93B01E}"/>
              </a:ext>
            </a:extLst>
          </p:cNvPr>
          <p:cNvSpPr txBox="1">
            <a:spLocks/>
          </p:cNvSpPr>
          <p:nvPr/>
        </p:nvSpPr>
        <p:spPr bwMode="auto">
          <a:xfrm>
            <a:off x="560388" y="485056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Development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A605C3-2BA6-554E-C17F-54F13EF61E39}"/>
              </a:ext>
            </a:extLst>
          </p:cNvPr>
          <p:cNvSpPr txBox="1"/>
          <p:nvPr/>
        </p:nvSpPr>
        <p:spPr>
          <a:xfrm>
            <a:off x="623392" y="1336666"/>
            <a:ext cx="8262414" cy="3206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00"/>
              </a:lnSpc>
            </a:pPr>
            <a:r>
              <a:rPr lang="en-GB" sz="2400" dirty="0">
                <a:solidFill>
                  <a:srgbClr val="000000"/>
                </a:solidFill>
                <a:latin typeface="Cooper Hewitt"/>
              </a:rPr>
              <a:t>Analysis of the workflow (VSM)</a:t>
            </a:r>
          </a:p>
        </p:txBody>
      </p:sp>
      <p:pic>
        <p:nvPicPr>
          <p:cNvPr id="6" name="Picture 5" descr="A diagram of a civil service&#10;&#10;Description automatically generated with medium confidence">
            <a:extLst>
              <a:ext uri="{FF2B5EF4-FFF2-40B4-BE49-F238E27FC236}">
                <a16:creationId xmlns:a16="http://schemas.microsoft.com/office/drawing/2014/main" id="{16AB68D9-E9B8-DC24-ECCD-2EE3A6973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2032205"/>
            <a:ext cx="7468011" cy="391784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B916FAC-7CCA-C11A-A8AF-CA1F6A172F73}"/>
              </a:ext>
            </a:extLst>
          </p:cNvPr>
          <p:cNvSpPr/>
          <p:nvPr/>
        </p:nvSpPr>
        <p:spPr>
          <a:xfrm>
            <a:off x="8710568" y="2353823"/>
            <a:ext cx="2353984" cy="710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Request/Info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13FCCC1-DE81-9434-AD77-620631262FDD}"/>
              </a:ext>
            </a:extLst>
          </p:cNvPr>
          <p:cNvSpPr/>
          <p:nvPr/>
        </p:nvSpPr>
        <p:spPr>
          <a:xfrm>
            <a:off x="8710568" y="3280626"/>
            <a:ext cx="2353984" cy="710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Visit/complementary info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C45E577-8483-C64B-B467-1EA021DFC78E}"/>
              </a:ext>
            </a:extLst>
          </p:cNvPr>
          <p:cNvSpPr/>
          <p:nvPr/>
        </p:nvSpPr>
        <p:spPr>
          <a:xfrm>
            <a:off x="8710568" y="4207429"/>
            <a:ext cx="2353984" cy="710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Etude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D01AC1-C566-A3DB-488E-FD846994D99F}"/>
              </a:ext>
            </a:extLst>
          </p:cNvPr>
          <p:cNvSpPr/>
          <p:nvPr/>
        </p:nvSpPr>
        <p:spPr>
          <a:xfrm>
            <a:off x="8710568" y="5094764"/>
            <a:ext cx="2353984" cy="7105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Results &amp; record of info</a:t>
            </a:r>
          </a:p>
        </p:txBody>
      </p:sp>
    </p:spTree>
    <p:extLst>
      <p:ext uri="{BB962C8B-B14F-4D97-AF65-F5344CB8AC3E}">
        <p14:creationId xmlns:p14="http://schemas.microsoft.com/office/powerpoint/2010/main" val="3597772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Project challenges -&gt; Objectives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B2246C-5560-C4CE-76F6-D8AB7B2CCB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190212"/>
              </p:ext>
            </p:extLst>
          </p:nvPr>
        </p:nvGraphicFramePr>
        <p:xfrm>
          <a:off x="191344" y="1052736"/>
          <a:ext cx="11809311" cy="48869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3034776112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3978677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Challenges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Objectives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713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réponse initial aux demandeurs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Première réponse/contact &lt;48 h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72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traitement des dossiers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Retard par rapport aux prévisions &lt;20% temps sur &lt;20% dossiers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79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Reduction du nombre des dossiers en cours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&lt;20 dossiers en cours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801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Réduire le nombre  maximum d’itérations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Max 2 itérations sur dossiers standards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265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Optimisation des visites sur place et autres déplacements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Groupement des visites. Reduction du temp des déplacements (20%)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710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Standardisation des études/solutions pour des éléments récurrentes et réduction de la variabilité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Standards pour les éléments courantes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76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Information automatisée pour les reports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Reports automatiques depuis service desk (80%)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152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Arborescence EDMS / DFS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Créer une nouvelle arborescence EDMS et DFS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994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Enregistrement de l’information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Enregistrer les dossiers long terme sur EDMS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548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Simplification et réduction du nombre et du temp des réunions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Reduction des nombres des réunions et durée (20%)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829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839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CDCF10-8F0D-AA7D-24D6-79990DF07D61}"/>
              </a:ext>
            </a:extLst>
          </p:cNvPr>
          <p:cNvSpPr txBox="1"/>
          <p:nvPr/>
        </p:nvSpPr>
        <p:spPr bwMode="auto">
          <a:xfrm>
            <a:off x="1055440" y="2091114"/>
            <a:ext cx="9433048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service -&gt; management of that part of the service via Tickets only 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group/department -&gt; interaction and collaboration for similar objectives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-&gt; establishment of global working routings affecting different departments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CAB0EFD7-D8C8-B668-7CB8-C5378CF26995}"/>
              </a:ext>
            </a:extLst>
          </p:cNvPr>
          <p:cNvSpPr txBox="1"/>
          <p:nvPr/>
        </p:nvSpPr>
        <p:spPr bwMode="auto">
          <a:xfrm>
            <a:off x="551384" y="790237"/>
            <a:ext cx="8262414" cy="693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en-GB" sz="3600" b="1" dirty="0">
                <a:latin typeface="Calibri" panose="020F0502020204030204" pitchFamily="34" charset="0"/>
                <a:cs typeface="+mj-cs"/>
              </a:rPr>
              <a:t>PDCA-SDCA – Main decisions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411333D6-EDC7-A878-949A-B6CAE2275A55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Development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05DF39-381C-AF1E-A2AA-81DD46D1032A}"/>
              </a:ext>
            </a:extLst>
          </p:cNvPr>
          <p:cNvSpPr txBox="1"/>
          <p:nvPr/>
        </p:nvSpPr>
        <p:spPr bwMode="auto">
          <a:xfrm>
            <a:off x="8400256" y="2091114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CHANGEMENT DE PARADIGME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39EC6-345B-5B89-AD3E-CCCEACB5DA85}"/>
              </a:ext>
            </a:extLst>
          </p:cNvPr>
          <p:cNvSpPr txBox="1"/>
          <p:nvPr/>
        </p:nvSpPr>
        <p:spPr bwMode="auto">
          <a:xfrm>
            <a:off x="2495600" y="4444059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ADAPTATION DU PROGRAMME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21BAED-6651-D286-7692-2ABB75AECE12}"/>
              </a:ext>
            </a:extLst>
          </p:cNvPr>
          <p:cNvSpPr txBox="1"/>
          <p:nvPr/>
        </p:nvSpPr>
        <p:spPr bwMode="auto">
          <a:xfrm>
            <a:off x="5094906" y="3613943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COLLABORATION TRANSVERSAL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4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5174D20-348B-50EF-3FA4-7C111D276747}"/>
              </a:ext>
            </a:extLst>
          </p:cNvPr>
          <p:cNvSpPr txBox="1"/>
          <p:nvPr/>
        </p:nvSpPr>
        <p:spPr>
          <a:xfrm>
            <a:off x="551384" y="790237"/>
            <a:ext cx="8262414" cy="693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fr-CH" sz="3600" b="1" dirty="0">
                <a:latin typeface="Calibri" panose="020F0502020204030204" pitchFamily="34" charset="0"/>
                <a:cs typeface="+mj-cs"/>
              </a:rPr>
              <a:t>PDCA-SDCA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F1EA368-A4B1-7380-323D-1CFEC3EF9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426" y="1912035"/>
            <a:ext cx="4230177" cy="2182234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208AB1C-3538-8A4D-5B4D-AE53D22F3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112" y="790237"/>
            <a:ext cx="4860000" cy="54750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A12C2-8450-2E59-5280-5D55BE1E8238}"/>
              </a:ext>
            </a:extLst>
          </p:cNvPr>
          <p:cNvSpPr txBox="1"/>
          <p:nvPr/>
        </p:nvSpPr>
        <p:spPr>
          <a:xfrm>
            <a:off x="1996205" y="4261849"/>
            <a:ext cx="40785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Criteria to choose the standards: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Common activity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Repetitive tasks/recurrent activity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Standard conditions (loads, geometries)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Standardizable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83992224-8E98-4085-776E-67586702BCA9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6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14F835-DFC3-5BB2-D75D-1ABD86970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4622281"/>
            <a:ext cx="8534400" cy="15031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3C59EE-0B18-79BE-8C2E-C619F2F830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484145"/>
            <a:ext cx="6420455" cy="31149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8FCD90-9F49-9E87-7BD7-54C98D10B922}"/>
              </a:ext>
            </a:extLst>
          </p:cNvPr>
          <p:cNvSpPr txBox="1"/>
          <p:nvPr/>
        </p:nvSpPr>
        <p:spPr bwMode="auto">
          <a:xfrm>
            <a:off x="551384" y="790237"/>
            <a:ext cx="8262414" cy="6939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fr-CH" sz="3600" b="1" dirty="0">
                <a:latin typeface="Calibri" panose="020F0502020204030204" pitchFamily="34" charset="0"/>
                <a:cs typeface="+mj-cs"/>
              </a:rPr>
              <a:t>PDCA-SDCA follow up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10ABE16F-65A0-43DE-E4D3-D354FD7948E0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766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 descr="A screenshot of a document&#10;&#10;Description automatically generated">
            <a:extLst>
              <a:ext uri="{FF2B5EF4-FFF2-40B4-BE49-F238E27FC236}">
                <a16:creationId xmlns:a16="http://schemas.microsoft.com/office/drawing/2014/main" id="{B22E2B2E-3EBE-F067-1CAD-03546BFFE6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61"/>
          <a:stretch/>
        </p:blipFill>
        <p:spPr>
          <a:xfrm>
            <a:off x="603920" y="696997"/>
            <a:ext cx="3600000" cy="1965999"/>
          </a:xfrm>
          <a:prstGeom prst="rect">
            <a:avLst/>
          </a:prstGeom>
        </p:spPr>
      </p:pic>
      <p:pic>
        <p:nvPicPr>
          <p:cNvPr id="3" name="Picture 2" descr="A screenshot of a document&#10;&#10;Description automatically generated">
            <a:extLst>
              <a:ext uri="{FF2B5EF4-FFF2-40B4-BE49-F238E27FC236}">
                <a16:creationId xmlns:a16="http://schemas.microsoft.com/office/drawing/2014/main" id="{93BB6B96-90DF-5D26-B6BA-A2D58FC5F0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85"/>
          <a:stretch/>
        </p:blipFill>
        <p:spPr>
          <a:xfrm>
            <a:off x="3575720" y="1269269"/>
            <a:ext cx="3600000" cy="2037129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878F360-6D0A-5CAB-49FE-FCA1415FDB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4"/>
          <a:stretch/>
        </p:blipFill>
        <p:spPr>
          <a:xfrm>
            <a:off x="6333452" y="1679996"/>
            <a:ext cx="3600000" cy="1965999"/>
          </a:xfrm>
          <a:prstGeom prst="rect">
            <a:avLst/>
          </a:prstGeom>
        </p:spPr>
      </p:pic>
      <p:pic>
        <p:nvPicPr>
          <p:cNvPr id="5" name="Picture 4" descr="A screenshot of a technical standard for steel stairs&#10;&#10;Description automatically generated">
            <a:extLst>
              <a:ext uri="{FF2B5EF4-FFF2-40B4-BE49-F238E27FC236}">
                <a16:creationId xmlns:a16="http://schemas.microsoft.com/office/drawing/2014/main" id="{AA47EDEF-1331-1BFD-EED3-F7DB8C9D39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96" y="2891597"/>
            <a:ext cx="3240000" cy="3416911"/>
          </a:xfrm>
          <a:prstGeom prst="rect">
            <a:avLst/>
          </a:prstGeom>
        </p:spPr>
      </p:pic>
      <p:pic>
        <p:nvPicPr>
          <p:cNvPr id="6" name="Picture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BF295E10-BA89-7F12-F4DD-A28A3B2E45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78" y="4444298"/>
            <a:ext cx="3792846" cy="10082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97046A-CFD5-3F7D-CB4F-B52B1F9303AC}"/>
              </a:ext>
            </a:extLst>
          </p:cNvPr>
          <p:cNvSpPr txBox="1"/>
          <p:nvPr/>
        </p:nvSpPr>
        <p:spPr>
          <a:xfrm>
            <a:off x="6265701" y="4622787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On </a:t>
            </a:r>
            <a:r>
              <a:rPr lang="fr-CH" dirty="0" err="1">
                <a:solidFill>
                  <a:srgbClr val="FF0000"/>
                </a:solidFill>
              </a:rPr>
              <a:t>going</a:t>
            </a:r>
            <a:r>
              <a:rPr lang="fr-CH" dirty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497FCFA-DD9E-0858-6CC9-FE6F4BFA01F0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83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CEA56A2A-2E61-9469-D9DC-9955B1E553B2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</a:t>
            </a:r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5115829-C0A2-C8DD-6A72-A7CC2D44E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577" y="1124744"/>
            <a:ext cx="8610600" cy="438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761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41A956-DD82-A0EA-D0F9-619112CFE464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(patrimony)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3BE834C-224E-3AB0-4926-340B65150CC8}"/>
              </a:ext>
            </a:extLst>
          </p:cNvPr>
          <p:cNvGrpSpPr/>
          <p:nvPr/>
        </p:nvGrpSpPr>
        <p:grpSpPr>
          <a:xfrm>
            <a:off x="1041124" y="1019971"/>
            <a:ext cx="4186575" cy="5060069"/>
            <a:chOff x="457199" y="1762468"/>
            <a:chExt cx="4186575" cy="5060069"/>
          </a:xfrm>
        </p:grpSpPr>
        <p:pic>
          <p:nvPicPr>
            <p:cNvPr id="5" name="Picture 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83003D9-A580-878E-EC0F-A3D626235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774" y="4086025"/>
              <a:ext cx="3240000" cy="273651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6" name="Picture 5" descr="A screenshot of a document&#10;&#10;Description automatically generated">
              <a:extLst>
                <a:ext uri="{FF2B5EF4-FFF2-40B4-BE49-F238E27FC236}">
                  <a16:creationId xmlns:a16="http://schemas.microsoft.com/office/drawing/2014/main" id="{E21CF838-EAF0-FB4A-53B6-0E5751C90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9" y="1762468"/>
              <a:ext cx="3240000" cy="315672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0E9104A-865D-8D77-456C-7B4F6206D03C}"/>
              </a:ext>
            </a:extLst>
          </p:cNvPr>
          <p:cNvGrpSpPr/>
          <p:nvPr/>
        </p:nvGrpSpPr>
        <p:grpSpPr>
          <a:xfrm>
            <a:off x="5879976" y="1365926"/>
            <a:ext cx="4253446" cy="4403833"/>
            <a:chOff x="4717012" y="1863429"/>
            <a:chExt cx="4253446" cy="4403833"/>
          </a:xfrm>
        </p:grpSpPr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ABCFCAF-FBD0-47D0-023A-B7284B7C1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7012" y="1863429"/>
              <a:ext cx="3240000" cy="268664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0" name="Picture 9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05820CD3-ADA6-E6F8-23C1-4425D3EDA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0458" y="4641299"/>
              <a:ext cx="3240000" cy="162596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755361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it-IT" dirty="0">
                <a:solidFill>
                  <a:srgbClr val="0033A0"/>
                </a:solidFill>
              </a:rPr>
              <a:t>Agenda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95DB8F-B828-CA85-7B31-3C7064C6E69C}"/>
              </a:ext>
            </a:extLst>
          </p:cNvPr>
          <p:cNvSpPr txBox="1"/>
          <p:nvPr/>
        </p:nvSpPr>
        <p:spPr bwMode="auto">
          <a:xfrm>
            <a:off x="1091753" y="1772816"/>
            <a:ext cx="96490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</a:rPr>
              <a:t>Presentation of the civil engineering design office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Presentation of the Lean project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Scope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Team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Tools</a:t>
            </a:r>
          </a:p>
          <a:p>
            <a:pPr marL="742950" lvl="1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Planning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Defis -&gt; objectives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Initial status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Project development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Final status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Benefits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Unsolved objectives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Calibri" panose="020F0502020204030204" pitchFamily="34" charset="0"/>
              </a:rPr>
              <a:t>Next steps</a:t>
            </a:r>
            <a:endParaRPr lang="en-GB" sz="1600" dirty="0">
              <a:solidFill>
                <a:srgbClr val="00B0F0"/>
              </a:solidFill>
              <a:latin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816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2D76380F-AFF8-04DA-2850-325C1EDC1978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(Admin)</a:t>
            </a:r>
            <a:endParaRPr lang="en-US" dirty="0"/>
          </a:p>
        </p:txBody>
      </p:sp>
      <p:pic>
        <p:nvPicPr>
          <p:cNvPr id="3" name="Picture 2" descr="A diagram of a diagram&#10;&#10;Description automatically generated">
            <a:extLst>
              <a:ext uri="{FF2B5EF4-FFF2-40B4-BE49-F238E27FC236}">
                <a16:creationId xmlns:a16="http://schemas.microsoft.com/office/drawing/2014/main" id="{F298D31B-3E6C-7A94-B864-2BD152C061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844824"/>
            <a:ext cx="4785057" cy="2626326"/>
          </a:xfrm>
          <a:prstGeom prst="rect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E98D4454-F4C5-60D9-384E-1D859964DE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8" t="12143" r="40238" b="15769"/>
          <a:stretch/>
        </p:blipFill>
        <p:spPr bwMode="auto">
          <a:xfrm>
            <a:off x="372999" y="992653"/>
            <a:ext cx="2988423" cy="51291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BBA90C-C068-4FBC-22B5-23AA82DA2E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810" t="27139" r="27109" b="45961"/>
          <a:stretch/>
        </p:blipFill>
        <p:spPr>
          <a:xfrm>
            <a:off x="3363332" y="1986512"/>
            <a:ext cx="2988423" cy="24937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F57BF3-F69A-EA55-7980-2F3B33920D6A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3361422" y="992653"/>
            <a:ext cx="1496122" cy="993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D0E4E0D-F5F5-E0F1-EE77-C781E6EA19D9}"/>
              </a:ext>
            </a:extLst>
          </p:cNvPr>
          <p:cNvCxnSpPr>
            <a:endCxn id="5" idx="2"/>
          </p:cNvCxnSpPr>
          <p:nvPr/>
        </p:nvCxnSpPr>
        <p:spPr>
          <a:xfrm flipV="1">
            <a:off x="3361422" y="4480278"/>
            <a:ext cx="1496122" cy="1641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4742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DB543E-56BB-32AA-FCF4-85CB6C046986}"/>
              </a:ext>
            </a:extLst>
          </p:cNvPr>
          <p:cNvSpPr txBox="1"/>
          <p:nvPr/>
        </p:nvSpPr>
        <p:spPr>
          <a:xfrm>
            <a:off x="1360143" y="1016554"/>
            <a:ext cx="41754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Establishment of a </a:t>
            </a:r>
            <a:r>
              <a:rPr lang="en-GB" b="1" dirty="0"/>
              <a:t>standardized procedure </a:t>
            </a:r>
            <a:r>
              <a:rPr lang="en-GB" dirty="0"/>
              <a:t>as part of the reorganization efforts for DFS and EDMS platforms.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procedure extends to include the </a:t>
            </a:r>
            <a:r>
              <a:rPr lang="en-GB" b="1" dirty="0" err="1"/>
              <a:t>CERNBox</a:t>
            </a:r>
            <a:r>
              <a:rPr lang="en-GB" b="1" dirty="0"/>
              <a:t>/EOS </a:t>
            </a:r>
            <a:r>
              <a:rPr lang="en-GB" dirty="0"/>
              <a:t>platform, detailing the </a:t>
            </a:r>
            <a:r>
              <a:rPr lang="en-GB" b="1" dirty="0"/>
              <a:t>steps </a:t>
            </a:r>
            <a:r>
              <a:rPr lang="en-GB" dirty="0"/>
              <a:t>required to </a:t>
            </a:r>
            <a:r>
              <a:rPr lang="en-GB" b="1" dirty="0"/>
              <a:t>grant access </a:t>
            </a:r>
            <a:r>
              <a:rPr lang="en-GB" dirty="0"/>
              <a:t>to relevant persons.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developed procedure is </a:t>
            </a:r>
            <a:r>
              <a:rPr lang="en-GB" b="1" dirty="0"/>
              <a:t>comprehensive</a:t>
            </a:r>
            <a:r>
              <a:rPr lang="en-GB" dirty="0"/>
              <a:t>, covering the necessary steps and outlining </a:t>
            </a:r>
            <a:r>
              <a:rPr lang="en-GB" b="1" dirty="0"/>
              <a:t>access policies </a:t>
            </a:r>
            <a:r>
              <a:rPr lang="en-GB" dirty="0"/>
              <a:t>proposed by the SCE-SAM-DO section.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Access levels </a:t>
            </a:r>
            <a:r>
              <a:rPr lang="en-GB" dirty="0"/>
              <a:t>including read, write, and edit are addressed within the procedure to ensure </a:t>
            </a:r>
            <a:r>
              <a:rPr lang="en-GB" b="1" dirty="0"/>
              <a:t>clarity </a:t>
            </a:r>
            <a:r>
              <a:rPr lang="en-GB" dirty="0"/>
              <a:t>and </a:t>
            </a:r>
            <a:r>
              <a:rPr lang="en-GB" b="1" dirty="0"/>
              <a:t>consistency</a:t>
            </a:r>
            <a:r>
              <a:rPr lang="en-GB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AFABAB-A330-F0B0-CCE3-6496C14F4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00061"/>
            <a:ext cx="4631054" cy="4457878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E4AF59CF-011A-410D-83D7-5D1716DE344B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(Admin)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81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6045A72F-7AE0-8E03-A22A-EFA0D2BB059B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(DD)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FD76B4-9929-7A19-2797-9AC80D039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81" y="3880031"/>
            <a:ext cx="2667000" cy="21022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179ADD-2242-7C16-78A3-FE3ACC898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081" y="1479928"/>
            <a:ext cx="1667857" cy="1562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68D20F-2EE1-F71B-9DAF-7CF019E55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478" y="3613528"/>
            <a:ext cx="2785205" cy="23687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DDB0E1-A753-00FB-9E29-B2840C33D1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3555" y="3626022"/>
            <a:ext cx="1780355" cy="2387609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DFBE98F5-E20A-B7DE-E472-28A1FC97C473}"/>
              </a:ext>
            </a:extLst>
          </p:cNvPr>
          <p:cNvSpPr txBox="1"/>
          <p:nvPr/>
        </p:nvSpPr>
        <p:spPr>
          <a:xfrm>
            <a:off x="1297078" y="1784728"/>
            <a:ext cx="903291" cy="648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en-US" sz="2000" dirty="0">
                <a:solidFill>
                  <a:srgbClr val="000000"/>
                </a:solidFill>
                <a:latin typeface="Cooper Hewitt"/>
              </a:rPr>
              <a:t>AVANT</a:t>
            </a:r>
            <a:endParaRPr lang="en-US" sz="240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FEE1250D-BE6C-49B5-D7FA-B6E4F302F865}"/>
              </a:ext>
            </a:extLst>
          </p:cNvPr>
          <p:cNvSpPr txBox="1"/>
          <p:nvPr/>
        </p:nvSpPr>
        <p:spPr>
          <a:xfrm>
            <a:off x="1285789" y="4451105"/>
            <a:ext cx="903291" cy="648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en-US" sz="2000" dirty="0">
                <a:solidFill>
                  <a:srgbClr val="000000"/>
                </a:solidFill>
                <a:latin typeface="Cooper Hewitt"/>
              </a:rPr>
              <a:t>APRÈS</a:t>
            </a:r>
            <a:endParaRPr lang="en-US" sz="240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id="{0E9D51C5-E878-513B-738F-2170695FE249}"/>
              </a:ext>
            </a:extLst>
          </p:cNvPr>
          <p:cNvSpPr txBox="1"/>
          <p:nvPr/>
        </p:nvSpPr>
        <p:spPr>
          <a:xfrm>
            <a:off x="3935760" y="837132"/>
            <a:ext cx="5008389" cy="8617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0000"/>
                </a:solidFill>
                <a:latin typeface="Cooper Hewitt"/>
              </a:rPr>
              <a:t>Revue des données et indications du point de vue ingénieur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0000"/>
                </a:solidFill>
                <a:latin typeface="Cooper Hewitt"/>
              </a:rPr>
              <a:t>Compléments des infos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0000"/>
                </a:solidFill>
                <a:latin typeface="Cooper Hewitt"/>
              </a:rPr>
              <a:t>Ajouts de détails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0000"/>
                </a:solidFill>
                <a:latin typeface="Cooper Hewitt"/>
              </a:rPr>
              <a:t>Ajout d’instruction/explications pour le contenu des NOTAS</a:t>
            </a:r>
          </a:p>
        </p:txBody>
      </p: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CCA48C18-D9DC-C014-9CD0-9156B580FBCB}"/>
              </a:ext>
            </a:extLst>
          </p:cNvPr>
          <p:cNvSpPr/>
          <p:nvPr/>
        </p:nvSpPr>
        <p:spPr>
          <a:xfrm>
            <a:off x="1427082" y="2775328"/>
            <a:ext cx="490125" cy="1752600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11E6092E-7825-C2CC-2D66-5DA59AAECF87}"/>
              </a:ext>
            </a:extLst>
          </p:cNvPr>
          <p:cNvSpPr txBox="1"/>
          <p:nvPr/>
        </p:nvSpPr>
        <p:spPr>
          <a:xfrm>
            <a:off x="2312312" y="3042225"/>
            <a:ext cx="1455468" cy="3231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Exemple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</a:p>
          <a:p>
            <a:pPr algn="ctr"/>
            <a:r>
              <a:rPr lang="en-US" sz="1050" dirty="0">
                <a:solidFill>
                  <a:srgbClr val="000000"/>
                </a:solidFill>
                <a:latin typeface="Cooper Hewitt"/>
              </a:rPr>
              <a:t>Nota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réseaux</a:t>
            </a:r>
            <a:endParaRPr lang="en-US" sz="105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589F053A-9DF1-C53B-906F-758893830559}"/>
              </a:ext>
            </a:extLst>
          </p:cNvPr>
          <p:cNvSpPr txBox="1"/>
          <p:nvPr/>
        </p:nvSpPr>
        <p:spPr>
          <a:xfrm>
            <a:off x="4631450" y="3014337"/>
            <a:ext cx="2222811" cy="3231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Exemple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</a:p>
          <a:p>
            <a:pPr algn="ctr"/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Notas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structure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métallique</a:t>
            </a:r>
            <a:endParaRPr lang="en-US" sz="105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FA2C05E7-0AD9-768E-3D8E-5A82D6586705}"/>
              </a:ext>
            </a:extLst>
          </p:cNvPr>
          <p:cNvSpPr txBox="1"/>
          <p:nvPr/>
        </p:nvSpPr>
        <p:spPr>
          <a:xfrm>
            <a:off x="7852972" y="6013631"/>
            <a:ext cx="2222811" cy="3231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Exemple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</a:p>
          <a:p>
            <a:pPr algn="ctr"/>
            <a:r>
              <a:rPr lang="en-US" sz="1050" dirty="0">
                <a:solidFill>
                  <a:srgbClr val="000000"/>
                </a:solidFill>
                <a:latin typeface="Cooper Hewitt"/>
              </a:rPr>
              <a:t>Nouveaux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détails</a:t>
            </a:r>
            <a:endParaRPr lang="en-US" sz="105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272964D7-1408-D100-79A0-30D466347765}"/>
              </a:ext>
            </a:extLst>
          </p:cNvPr>
          <p:cNvSpPr txBox="1"/>
          <p:nvPr/>
        </p:nvSpPr>
        <p:spPr>
          <a:xfrm>
            <a:off x="4666446" y="5982254"/>
            <a:ext cx="2222811" cy="3231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Exemple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</a:p>
          <a:p>
            <a:pPr algn="ctr"/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Notas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structure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métallique</a:t>
            </a:r>
            <a:endParaRPr lang="en-US" sz="105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443E505F-FCD4-2882-90D5-7F2C2D77A569}"/>
              </a:ext>
            </a:extLst>
          </p:cNvPr>
          <p:cNvSpPr txBox="1"/>
          <p:nvPr/>
        </p:nvSpPr>
        <p:spPr>
          <a:xfrm>
            <a:off x="2189081" y="5982353"/>
            <a:ext cx="1455468" cy="3231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Exemple</a:t>
            </a:r>
            <a:r>
              <a:rPr lang="en-US" sz="1050" dirty="0">
                <a:solidFill>
                  <a:srgbClr val="000000"/>
                </a:solidFill>
                <a:latin typeface="Cooper Hewitt"/>
              </a:rPr>
              <a:t> </a:t>
            </a:r>
          </a:p>
          <a:p>
            <a:pPr algn="ctr"/>
            <a:r>
              <a:rPr lang="en-US" sz="1050" dirty="0">
                <a:solidFill>
                  <a:srgbClr val="000000"/>
                </a:solidFill>
                <a:latin typeface="Cooper Hewitt"/>
              </a:rPr>
              <a:t>Nota </a:t>
            </a:r>
            <a:r>
              <a:rPr lang="en-US" sz="1050" dirty="0" err="1">
                <a:solidFill>
                  <a:srgbClr val="000000"/>
                </a:solidFill>
                <a:latin typeface="Cooper Hewitt"/>
              </a:rPr>
              <a:t>réseaux</a:t>
            </a:r>
            <a:endParaRPr lang="en-US" sz="1050" dirty="0">
              <a:solidFill>
                <a:srgbClr val="000000"/>
              </a:solidFill>
              <a:latin typeface="Cooper Hewit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EE0EBA6-29C9-024A-9A5B-4605BF290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094" y="1847511"/>
            <a:ext cx="1462502" cy="8980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0FCB30-7150-46B9-B625-4FA5B99A95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2855" y="1756630"/>
            <a:ext cx="1543165" cy="1114834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AB6F1A7-5D05-899E-7A50-0A2D6CE41ED6}"/>
              </a:ext>
            </a:extLst>
          </p:cNvPr>
          <p:cNvCxnSpPr>
            <a:cxnSpLocks/>
          </p:cNvCxnSpPr>
          <p:nvPr/>
        </p:nvCxnSpPr>
        <p:spPr>
          <a:xfrm>
            <a:off x="2063552" y="3429000"/>
            <a:ext cx="758442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571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2E3462-F749-95B4-ADA5-59EAB58A1EC3}"/>
              </a:ext>
            </a:extLst>
          </p:cNvPr>
          <p:cNvGrpSpPr/>
          <p:nvPr/>
        </p:nvGrpSpPr>
        <p:grpSpPr>
          <a:xfrm>
            <a:off x="2850373" y="1525949"/>
            <a:ext cx="3320520" cy="4056377"/>
            <a:chOff x="851851" y="2664696"/>
            <a:chExt cx="3320520" cy="343130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79FA959-AD1E-E0C2-9DAA-8BCF8AD5FDDC}"/>
                </a:ext>
              </a:extLst>
            </p:cNvPr>
            <p:cNvSpPr/>
            <p:nvPr/>
          </p:nvSpPr>
          <p:spPr>
            <a:xfrm>
              <a:off x="851851" y="2664696"/>
              <a:ext cx="2057400" cy="62606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Demande de réservations au génie civil</a:t>
              </a:r>
              <a:endParaRPr lang="fr-FR" sz="1400" dirty="0"/>
            </a:p>
          </p:txBody>
        </p:sp>
        <p:sp>
          <p:nvSpPr>
            <p:cNvPr id="4" name="Arrow: Down 3">
              <a:extLst>
                <a:ext uri="{FF2B5EF4-FFF2-40B4-BE49-F238E27FC236}">
                  <a16:creationId xmlns:a16="http://schemas.microsoft.com/office/drawing/2014/main" id="{A9F67E45-4F16-6937-D5C3-7A37FB1C4B8B}"/>
                </a:ext>
              </a:extLst>
            </p:cNvPr>
            <p:cNvSpPr/>
            <p:nvPr/>
          </p:nvSpPr>
          <p:spPr>
            <a:xfrm>
              <a:off x="1700284" y="3355408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D89028B-C499-9508-7A45-418C0B12EF95}"/>
                </a:ext>
              </a:extLst>
            </p:cNvPr>
            <p:cNvSpPr/>
            <p:nvPr/>
          </p:nvSpPr>
          <p:spPr>
            <a:xfrm>
              <a:off x="851851" y="3701628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Réponse du génie civil</a:t>
              </a:r>
              <a:endParaRPr lang="fr-FR" sz="14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2E394-3901-E133-98FD-5A73D3CC984B}"/>
                </a:ext>
              </a:extLst>
            </p:cNvPr>
            <p:cNvSpPr/>
            <p:nvPr/>
          </p:nvSpPr>
          <p:spPr>
            <a:xfrm>
              <a:off x="851851" y="4552595"/>
              <a:ext cx="2057400" cy="69243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Création des réservations</a:t>
              </a:r>
            </a:p>
            <a:p>
              <a:pPr algn="ctr"/>
              <a:r>
                <a:rPr lang="fr-CH" sz="1400" dirty="0"/>
                <a:t>Et des plans</a:t>
              </a:r>
              <a:endParaRPr lang="fr-FR" sz="14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FD4317C-F770-F3E9-56E1-08CB1E9A90CB}"/>
                </a:ext>
              </a:extLst>
            </p:cNvPr>
            <p:cNvSpPr/>
            <p:nvPr/>
          </p:nvSpPr>
          <p:spPr>
            <a:xfrm>
              <a:off x="865398" y="5638800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Réalisation des travaux</a:t>
              </a:r>
              <a:endParaRPr lang="fr-FR" sz="1400" dirty="0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F4E00857-9F60-99A4-1847-95930B1A751D}"/>
                </a:ext>
              </a:extLst>
            </p:cNvPr>
            <p:cNvSpPr/>
            <p:nvPr/>
          </p:nvSpPr>
          <p:spPr>
            <a:xfrm>
              <a:off x="1690051" y="4251961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4AB83A26-A0C0-53FF-82C2-1A7634941906}"/>
                </a:ext>
              </a:extLst>
            </p:cNvPr>
            <p:cNvSpPr/>
            <p:nvPr/>
          </p:nvSpPr>
          <p:spPr>
            <a:xfrm>
              <a:off x="1690051" y="5262494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Arrow: Curved Left 10">
              <a:extLst>
                <a:ext uri="{FF2B5EF4-FFF2-40B4-BE49-F238E27FC236}">
                  <a16:creationId xmlns:a16="http://schemas.microsoft.com/office/drawing/2014/main" id="{172EDF16-FEFF-6F34-4DE9-7E7B989EE319}"/>
                </a:ext>
              </a:extLst>
            </p:cNvPr>
            <p:cNvSpPr/>
            <p:nvPr/>
          </p:nvSpPr>
          <p:spPr>
            <a:xfrm rot="10800000" flipH="1">
              <a:off x="3095724" y="2749128"/>
              <a:ext cx="499327" cy="1285236"/>
            </a:xfrm>
            <a:prstGeom prst="curvedLeftArrow">
              <a:avLst>
                <a:gd name="adj1" fmla="val 21750"/>
                <a:gd name="adj2" fmla="val 62592"/>
                <a:gd name="adj3" fmla="val 32596"/>
              </a:avLst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F879CF-D090-E1CA-038B-2DE7044D6769}"/>
                </a:ext>
              </a:extLst>
            </p:cNvPr>
            <p:cNvSpPr/>
            <p:nvPr/>
          </p:nvSpPr>
          <p:spPr>
            <a:xfrm>
              <a:off x="3017731" y="3249049"/>
              <a:ext cx="1154640" cy="402167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Refus avec justification </a:t>
              </a:r>
              <a:endParaRPr lang="fr-FR" sz="1400" dirty="0"/>
            </a:p>
          </p:txBody>
        </p:sp>
      </p:grpSp>
      <p:sp>
        <p:nvSpPr>
          <p:cNvPr id="13" name="TextBox 4">
            <a:extLst>
              <a:ext uri="{FF2B5EF4-FFF2-40B4-BE49-F238E27FC236}">
                <a16:creationId xmlns:a16="http://schemas.microsoft.com/office/drawing/2014/main" id="{47CCBF82-821D-99B2-57C6-35EBD85D10FE}"/>
              </a:ext>
            </a:extLst>
          </p:cNvPr>
          <p:cNvSpPr txBox="1"/>
          <p:nvPr/>
        </p:nvSpPr>
        <p:spPr>
          <a:xfrm>
            <a:off x="2972994" y="643849"/>
            <a:ext cx="3140196" cy="648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en-US" sz="2000" dirty="0">
                <a:solidFill>
                  <a:srgbClr val="000000"/>
                </a:solidFill>
                <a:latin typeface="Cooper Hewitt"/>
              </a:rPr>
              <a:t>Flux petits </a:t>
            </a:r>
            <a:r>
              <a:rPr lang="en-US" sz="2000" dirty="0" err="1">
                <a:solidFill>
                  <a:srgbClr val="000000"/>
                </a:solidFill>
                <a:latin typeface="Cooper Hewitt"/>
              </a:rPr>
              <a:t>projets</a:t>
            </a:r>
            <a:endParaRPr lang="en-US" sz="2400" dirty="0">
              <a:solidFill>
                <a:srgbClr val="000000"/>
              </a:solidFill>
              <a:latin typeface="Cooper Hewitt"/>
            </a:endParaRP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E2C6027B-2733-3A78-A361-489CB44C45B0}"/>
              </a:ext>
            </a:extLst>
          </p:cNvPr>
          <p:cNvSpPr txBox="1"/>
          <p:nvPr/>
        </p:nvSpPr>
        <p:spPr>
          <a:xfrm>
            <a:off x="7183574" y="310243"/>
            <a:ext cx="3140196" cy="6481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77"/>
              </a:lnSpc>
            </a:pPr>
            <a:r>
              <a:rPr lang="en-US" sz="2000" dirty="0">
                <a:solidFill>
                  <a:srgbClr val="000000"/>
                </a:solidFill>
                <a:latin typeface="Cooper Hewitt"/>
              </a:rPr>
              <a:t>Flux </a:t>
            </a:r>
            <a:r>
              <a:rPr lang="en-US" sz="2000" dirty="0" err="1">
                <a:solidFill>
                  <a:srgbClr val="000000"/>
                </a:solidFill>
                <a:latin typeface="Cooper Hewitt"/>
              </a:rPr>
              <a:t>autres</a:t>
            </a:r>
            <a:r>
              <a:rPr lang="en-US" sz="2000" dirty="0">
                <a:solidFill>
                  <a:srgbClr val="000000"/>
                </a:solidFill>
                <a:latin typeface="Cooper Hewit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oper Hewitt"/>
              </a:rPr>
              <a:t>projets</a:t>
            </a:r>
            <a:endParaRPr lang="en-US" sz="2400" dirty="0">
              <a:solidFill>
                <a:srgbClr val="000000"/>
              </a:solidFill>
              <a:latin typeface="Cooper Hewit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45C1BA-D39F-8311-DB1E-2521AE3366D5}"/>
              </a:ext>
            </a:extLst>
          </p:cNvPr>
          <p:cNvGrpSpPr/>
          <p:nvPr/>
        </p:nvGrpSpPr>
        <p:grpSpPr>
          <a:xfrm>
            <a:off x="7183574" y="992548"/>
            <a:ext cx="3390802" cy="5323836"/>
            <a:chOff x="5134503" y="1762764"/>
            <a:chExt cx="3390802" cy="532383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6005D86-A7D4-9155-3DD1-8321B530E53D}"/>
                </a:ext>
              </a:extLst>
            </p:cNvPr>
            <p:cNvSpPr/>
            <p:nvPr/>
          </p:nvSpPr>
          <p:spPr>
            <a:xfrm>
              <a:off x="5156516" y="1762764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Modélisation par les services techniques</a:t>
              </a:r>
              <a:endParaRPr lang="fr-FR" sz="1400" dirty="0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C659DAD9-E127-AE5E-6956-70FD7987CCB4}"/>
                </a:ext>
              </a:extLst>
            </p:cNvPr>
            <p:cNvSpPr/>
            <p:nvPr/>
          </p:nvSpPr>
          <p:spPr>
            <a:xfrm>
              <a:off x="5994716" y="2296164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2540CBB-E3D2-9300-1CB3-A56AB05E4804}"/>
                </a:ext>
              </a:extLst>
            </p:cNvPr>
            <p:cNvSpPr/>
            <p:nvPr/>
          </p:nvSpPr>
          <p:spPr>
            <a:xfrm>
              <a:off x="5156516" y="2715264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Coordination technique</a:t>
              </a:r>
              <a:endParaRPr lang="fr-FR" sz="140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594FFB-8FEE-F296-7ABD-D2A13322C176}"/>
                </a:ext>
              </a:extLst>
            </p:cNvPr>
            <p:cNvSpPr/>
            <p:nvPr/>
          </p:nvSpPr>
          <p:spPr>
            <a:xfrm>
              <a:off x="5156516" y="3631888"/>
              <a:ext cx="2057400" cy="56112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Demande de réservations au génie civil</a:t>
              </a:r>
              <a:endParaRPr lang="fr-FR" sz="1400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9E3C843-9384-F13E-AAD4-CF2F0A1C9590}"/>
                </a:ext>
              </a:extLst>
            </p:cNvPr>
            <p:cNvSpPr/>
            <p:nvPr/>
          </p:nvSpPr>
          <p:spPr>
            <a:xfrm>
              <a:off x="5170063" y="4652436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Réponse du génie civil</a:t>
              </a:r>
              <a:endParaRPr lang="fr-FR" sz="1400" dirty="0"/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5096BE88-5D22-234F-A585-39C0E842899A}"/>
                </a:ext>
              </a:extLst>
            </p:cNvPr>
            <p:cNvSpPr/>
            <p:nvPr/>
          </p:nvSpPr>
          <p:spPr>
            <a:xfrm>
              <a:off x="5994716" y="3265597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D93265C9-FD6D-389C-B9A3-4F2564A8FCCD}"/>
                </a:ext>
              </a:extLst>
            </p:cNvPr>
            <p:cNvSpPr/>
            <p:nvPr/>
          </p:nvSpPr>
          <p:spPr>
            <a:xfrm>
              <a:off x="5994716" y="4223178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F6E85D2-501B-DE5A-32D9-F26A5E724D8C}"/>
                </a:ext>
              </a:extLst>
            </p:cNvPr>
            <p:cNvSpPr/>
            <p:nvPr/>
          </p:nvSpPr>
          <p:spPr>
            <a:xfrm>
              <a:off x="5134503" y="5524815"/>
              <a:ext cx="2057400" cy="72919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Création des réservations</a:t>
              </a:r>
            </a:p>
            <a:p>
              <a:pPr algn="ctr"/>
              <a:r>
                <a:rPr lang="fr-CH" sz="1400" dirty="0"/>
                <a:t>Et des plans</a:t>
              </a:r>
              <a:endParaRPr lang="fr-FR" sz="140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B46BE00-1826-AF27-A5B1-916207439241}"/>
                </a:ext>
              </a:extLst>
            </p:cNvPr>
            <p:cNvSpPr/>
            <p:nvPr/>
          </p:nvSpPr>
          <p:spPr>
            <a:xfrm>
              <a:off x="5148050" y="6629400"/>
              <a:ext cx="2057400" cy="4572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Réalisation des travaux</a:t>
              </a:r>
              <a:endParaRPr lang="fr-FR" sz="1400" dirty="0"/>
            </a:p>
          </p:txBody>
        </p: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C72777CC-3171-C53A-A5EB-E01D13EB42D0}"/>
                </a:ext>
              </a:extLst>
            </p:cNvPr>
            <p:cNvSpPr/>
            <p:nvPr/>
          </p:nvSpPr>
          <p:spPr>
            <a:xfrm>
              <a:off x="5972703" y="5242561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4228E70B-AEC9-7E6C-BF58-E757E5B1DB7E}"/>
                </a:ext>
              </a:extLst>
            </p:cNvPr>
            <p:cNvSpPr/>
            <p:nvPr/>
          </p:nvSpPr>
          <p:spPr>
            <a:xfrm>
              <a:off x="5972703" y="6200142"/>
              <a:ext cx="381000" cy="304800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Arrow: Curved Left 26">
              <a:extLst>
                <a:ext uri="{FF2B5EF4-FFF2-40B4-BE49-F238E27FC236}">
                  <a16:creationId xmlns:a16="http://schemas.microsoft.com/office/drawing/2014/main" id="{0278AD50-AB1F-33BF-EC52-7C0F00ACF3D8}"/>
                </a:ext>
              </a:extLst>
            </p:cNvPr>
            <p:cNvSpPr/>
            <p:nvPr/>
          </p:nvSpPr>
          <p:spPr>
            <a:xfrm rot="10800000" flipH="1">
              <a:off x="7448658" y="1800908"/>
              <a:ext cx="499327" cy="3102988"/>
            </a:xfrm>
            <a:prstGeom prst="curvedLeftArrow">
              <a:avLst>
                <a:gd name="adj1" fmla="val 21750"/>
                <a:gd name="adj2" fmla="val 62592"/>
                <a:gd name="adj3" fmla="val 32596"/>
              </a:avLst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B018B9D-3542-41CD-6551-390C71416369}"/>
                </a:ext>
              </a:extLst>
            </p:cNvPr>
            <p:cNvSpPr/>
            <p:nvPr/>
          </p:nvSpPr>
          <p:spPr>
            <a:xfrm>
              <a:off x="7370665" y="2929071"/>
              <a:ext cx="1154640" cy="970966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Refus avec justification </a:t>
              </a:r>
              <a:endParaRPr lang="fr-FR" sz="1400" dirty="0"/>
            </a:p>
          </p:txBody>
        </p:sp>
      </p:grpSp>
      <p:sp>
        <p:nvSpPr>
          <p:cNvPr id="29" name="Title 2">
            <a:extLst>
              <a:ext uri="{FF2B5EF4-FFF2-40B4-BE49-F238E27FC236}">
                <a16:creationId xmlns:a16="http://schemas.microsoft.com/office/drawing/2014/main" id="{73B98F88-6AAB-9F3D-BE59-36A0A0725D43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684088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(DD+IN+EN dept)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281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 descr="A document with text and images&#10;&#10;Description automatically generated with medium confidence">
            <a:extLst>
              <a:ext uri="{FF2B5EF4-FFF2-40B4-BE49-F238E27FC236}">
                <a16:creationId xmlns:a16="http://schemas.microsoft.com/office/drawing/2014/main" id="{0324C0C2-D71E-163B-3370-9575D4906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348" y="1651984"/>
            <a:ext cx="4147471" cy="3768762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pic>
        <p:nvPicPr>
          <p:cNvPr id="3" name="Picture 2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7560DE67-1BD7-BD73-1A04-98FCF31FC9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270984"/>
            <a:ext cx="4318452" cy="4572478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2D646333-F729-39A8-EAC5-094EF5ECDAF8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 (SAM-CE)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448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 descr="A room with a desk and shelves&#10;&#10;Description automatically generated">
            <a:extLst>
              <a:ext uri="{FF2B5EF4-FFF2-40B4-BE49-F238E27FC236}">
                <a16:creationId xmlns:a16="http://schemas.microsoft.com/office/drawing/2014/main" id="{CFEE91B1-8F3D-2C55-BD63-9B0016E76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289169"/>
            <a:ext cx="6248400" cy="427966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A4CDE9-CA84-5276-1C65-8D0D5E5151EB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Standards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9F03E3-C3CF-EEF0-4204-6BCE17D78526}"/>
              </a:ext>
            </a:extLst>
          </p:cNvPr>
          <p:cNvSpPr txBox="1"/>
          <p:nvPr/>
        </p:nvSpPr>
        <p:spPr bwMode="auto">
          <a:xfrm>
            <a:off x="8996567" y="3095558"/>
            <a:ext cx="2263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FF0000"/>
                </a:solidFill>
              </a:rPr>
              <a:t>LEAN=CLEAN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04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D6B82C2-E6C6-FA7A-501F-486C80E87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751698"/>
              </p:ext>
            </p:extLst>
          </p:nvPr>
        </p:nvGraphicFramePr>
        <p:xfrm>
          <a:off x="191344" y="1052736"/>
          <a:ext cx="11809311" cy="48869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6120680">
                  <a:extLst>
                    <a:ext uri="{9D8B030D-6E8A-4147-A177-3AD203B41FA5}">
                      <a16:colId xmlns:a16="http://schemas.microsoft.com/office/drawing/2014/main" val="3034776112"/>
                    </a:ext>
                  </a:extLst>
                </a:gridCol>
                <a:gridCol w="5688631">
                  <a:extLst>
                    <a:ext uri="{9D8B030D-6E8A-4147-A177-3AD203B41FA5}">
                      <a16:colId xmlns:a16="http://schemas.microsoft.com/office/drawing/2014/main" val="39786774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Challenges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Objectives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713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réponse initial aux demandeurs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00B05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Première réponse/contact &lt;48 h</a:t>
                      </a:r>
                      <a:endParaRPr lang="en-GB" sz="1800" kern="100" dirty="0">
                        <a:solidFill>
                          <a:srgbClr val="00B05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872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Temps de traitement des dossiers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Retard par rapport aux prévisions &lt;20% temps sur &lt;20% dossiers</a:t>
                      </a:r>
                      <a:endParaRPr lang="en-GB" sz="1800" kern="100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79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Reduction du nombre des dossiers en cours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00B05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&lt;20 dossiers en cours</a:t>
                      </a:r>
                      <a:endParaRPr lang="en-GB" sz="1800" kern="100" dirty="0">
                        <a:solidFill>
                          <a:srgbClr val="00B05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801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Réduire le nombre  maximum d’itérations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00B05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Max 2 itérations sur dossiers standards</a:t>
                      </a:r>
                      <a:endParaRPr lang="en-GB" sz="1800" kern="100" dirty="0">
                        <a:solidFill>
                          <a:srgbClr val="00B05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265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Optimisation des visites sur place et autres déplacements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00B05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Groupement des visites. Reduction du temp des déplacements (20%)</a:t>
                      </a:r>
                      <a:endParaRPr lang="en-GB" sz="1800" kern="100" dirty="0">
                        <a:solidFill>
                          <a:srgbClr val="00B05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710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Standardisation des études/solutions pour des éléments récurrentes et réduction de la variabilité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FFC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Standards pour les éléments courantes</a:t>
                      </a:r>
                      <a:endParaRPr lang="en-GB" sz="1800" kern="100" dirty="0">
                        <a:solidFill>
                          <a:srgbClr val="FFC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76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Information automatisée pour les reports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FFC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Reports automatiques depuis service desk (80%)</a:t>
                      </a:r>
                      <a:endParaRPr lang="en-GB" sz="1800" kern="100" dirty="0">
                        <a:solidFill>
                          <a:srgbClr val="FFC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152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Arborescence EDMS / DFS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00B05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Créer une nouvelle arborescence EDMS et DFS</a:t>
                      </a:r>
                      <a:endParaRPr lang="en-GB" sz="1800" kern="100" dirty="0">
                        <a:solidFill>
                          <a:srgbClr val="00B05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994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Enregistrement de l’information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FFC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Enregistrer les dossiers long terme sur EDMS</a:t>
                      </a:r>
                      <a:endParaRPr lang="en-GB" sz="1800" kern="100" dirty="0">
                        <a:solidFill>
                          <a:srgbClr val="FFC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548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kern="100" dirty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  <a:ea typeface="Calibri" panose="020F0502020204030204" pitchFamily="34" charset="0"/>
                          <a:cs typeface="Calibri Light" panose="020F0302020204030204" pitchFamily="34" charset="0"/>
                        </a:rPr>
                        <a:t>Simplification et réduction du nombre et du temp des réunions</a:t>
                      </a:r>
                      <a:endParaRPr lang="en-GB" sz="1800" kern="100" dirty="0">
                        <a:solidFill>
                          <a:schemeClr val="dk1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kern="100" dirty="0">
                          <a:solidFill>
                            <a:srgbClr val="FFC00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Reduction des nombres des réunions et durée (20%)</a:t>
                      </a:r>
                      <a:endParaRPr lang="en-GB" sz="1800" kern="100" dirty="0">
                        <a:solidFill>
                          <a:srgbClr val="FFC00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38294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2DE0FE3-F3BD-3B0B-7CD1-90D8F30C27A5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Objectives accomplished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10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4E557-14D0-CCF6-40F6-62AEF19FB0E5}"/>
              </a:ext>
            </a:extLst>
          </p:cNvPr>
          <p:cNvSpPr txBox="1"/>
          <p:nvPr/>
        </p:nvSpPr>
        <p:spPr>
          <a:xfrm>
            <a:off x="246996" y="764704"/>
            <a:ext cx="11609644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dirty="0"/>
          </a:p>
          <a:p>
            <a:r>
              <a:rPr lang="en-GB" sz="1400" dirty="0"/>
              <a:t>Support for new colleagues using these services (time saved in the onboarding of a new person using these services -&gt; minimum saved time 3-5 days per new hire -&gt; </a:t>
            </a:r>
            <a:r>
              <a:rPr lang="en-GB" sz="1400" b="1" u="sng" dirty="0"/>
              <a:t>minimum 24 hours/year</a:t>
            </a:r>
            <a:r>
              <a:rPr lang="en-GB" sz="1400" dirty="0"/>
              <a:t>):</a:t>
            </a:r>
          </a:p>
          <a:p>
            <a:endParaRPr lang="en-GB" sz="1400" dirty="0"/>
          </a:p>
          <a:p>
            <a:r>
              <a:rPr lang="en-GB" sz="1400" dirty="0"/>
              <a:t>Clarification of actions defined in the standards (ex. Patrimony sdca)</a:t>
            </a:r>
          </a:p>
          <a:p>
            <a:r>
              <a:rPr lang="en-GB" sz="1400" dirty="0"/>
              <a:t>Clarification of roles and responsibilities (who does what) (ex. SCE sdca)</a:t>
            </a:r>
          </a:p>
          <a:p>
            <a:r>
              <a:rPr lang="en-GB" sz="1400" dirty="0"/>
              <a:t>Assistance in various administrative processes (information management, organization, etc.) (ex. Admin sdca)</a:t>
            </a:r>
          </a:p>
          <a:p>
            <a:r>
              <a:rPr lang="en-GB" sz="1400" dirty="0"/>
              <a:t>Reduction of iterations to get the best/right solution (ex. DD-SCE sdca</a:t>
            </a:r>
          </a:p>
          <a:p>
            <a:r>
              <a:rPr lang="en-GB" sz="1400" dirty="0"/>
              <a:t>(gain of at least half an hour per project on approximately 100 request/year -&gt; </a:t>
            </a:r>
            <a:r>
              <a:rPr lang="en-GB" sz="1400" b="1" u="sng" dirty="0"/>
              <a:t>50 hours/year</a:t>
            </a:r>
            <a:r>
              <a:rPr lang="en-GB" sz="1400" dirty="0"/>
              <a:t>)</a:t>
            </a:r>
          </a:p>
          <a:p>
            <a:endParaRPr lang="en-GB" sz="1400" dirty="0"/>
          </a:p>
          <a:p>
            <a:r>
              <a:rPr lang="en-GB" sz="1400" dirty="0"/>
              <a:t>Clarification and standardization of certain tasks involving collaboration between different services/departments. (ex DO sdca)</a:t>
            </a:r>
          </a:p>
          <a:p>
            <a:r>
              <a:rPr lang="en-GB" sz="1400" dirty="0"/>
              <a:t>Minimization of error risk due to clear processes (ex. DD+IN+EN-CV sdca)</a:t>
            </a:r>
          </a:p>
          <a:p>
            <a:r>
              <a:rPr lang="en-GB" sz="1400" dirty="0"/>
              <a:t>(gain of at least one or two hours per project on approximately 20 request/year </a:t>
            </a:r>
            <a:r>
              <a:rPr lang="en-GB" sz="1400" b="1" u="sng" dirty="0"/>
              <a:t>-&gt; 40 hours/year</a:t>
            </a:r>
            <a:r>
              <a:rPr lang="en-GB" sz="1400" dirty="0"/>
              <a:t>)</a:t>
            </a:r>
          </a:p>
          <a:p>
            <a:endParaRPr lang="en-GB" sz="1400" dirty="0"/>
          </a:p>
          <a:p>
            <a:r>
              <a:rPr lang="en-GB" sz="1400" dirty="0"/>
              <a:t>More uniform and faster definition of structural elements and drawings (ex. False floors; stairs; etc.)</a:t>
            </a:r>
          </a:p>
          <a:p>
            <a:r>
              <a:rPr lang="en-GB" sz="1400" dirty="0"/>
              <a:t>(savings of 5 to 20 hours/project depending on the case. Based on 15 projects/year, total savings of 75 to 300 hours of total work time Average estimated at </a:t>
            </a:r>
            <a:r>
              <a:rPr lang="en-GB" sz="1400" b="1" u="sng" dirty="0"/>
              <a:t>150 hours/year</a:t>
            </a:r>
            <a:r>
              <a:rPr lang="en-GB" sz="14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2DF924-A618-ED22-FCD3-09B22E86FA7D}"/>
              </a:ext>
            </a:extLst>
          </p:cNvPr>
          <p:cNvSpPr txBox="1"/>
          <p:nvPr/>
        </p:nvSpPr>
        <p:spPr bwMode="auto">
          <a:xfrm>
            <a:off x="246996" y="4802069"/>
            <a:ext cx="9593420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/>
              <a:t>In total, time savings are estimated at approximately &gt;250-500 hours/year.</a:t>
            </a:r>
          </a:p>
          <a:p>
            <a:endParaRPr lang="en-GB" sz="1600" b="1" dirty="0"/>
          </a:p>
          <a:p>
            <a:endParaRPr lang="en-GB" sz="1600" b="1" dirty="0"/>
          </a:p>
          <a:p>
            <a:r>
              <a:rPr lang="en-GB" sz="1600" b="1" dirty="0"/>
              <a:t>Reliability gains are also significant when consistently working with the same elements/criteria.</a:t>
            </a:r>
          </a:p>
          <a:p>
            <a:r>
              <a:rPr lang="en-GB" sz="1600" b="1" dirty="0"/>
              <a:t>Reduction of iterations by having agreed upon a large part of the design or process elements.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1236B64-D238-116D-09BF-9D6A80D8EB69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Benefits obtained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8626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CB2F1D-B155-9EFD-FEBF-2775075041CC}"/>
              </a:ext>
            </a:extLst>
          </p:cNvPr>
          <p:cNvSpPr txBox="1"/>
          <p:nvPr/>
        </p:nvSpPr>
        <p:spPr>
          <a:xfrm>
            <a:off x="695400" y="764704"/>
            <a:ext cx="11233248" cy="5026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 up: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summer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b="1" u="sng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Recording standards in EDMS 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(verify the list of standards and register those that are not listed).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Implementation of </a:t>
            </a:r>
            <a:r>
              <a:rPr lang="en-GB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accompanying guidelines 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standards when necessary: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Railings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Stairs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 notes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2"/>
            </a:pPr>
            <a:r>
              <a:rPr lang="en-GB" b="1" u="sng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Audit in 3 months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desk functionality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of dossiers where each standard is applied (by the team/global)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of the communication of standards within the group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 startAt="3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</a:t>
            </a:r>
            <a:r>
              <a:rPr lang="en-GB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 review 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one year.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Schedule </a:t>
            </a:r>
            <a:r>
              <a:rPr lang="en-GB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reviews every two years</a:t>
            </a:r>
            <a:r>
              <a:rPr lang="en-GB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2AF11F-B084-EFD8-3FE0-257B8C881916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Next steps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423FBC-A904-D23D-1E38-242B0D5C57B6}"/>
              </a:ext>
            </a:extLst>
          </p:cNvPr>
          <p:cNvSpPr txBox="1"/>
          <p:nvPr/>
        </p:nvSpPr>
        <p:spPr bwMode="auto">
          <a:xfrm>
            <a:off x="8112224" y="2492896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LEAN = TRAINING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A1D5F6-C77C-993F-E4DA-0E26EA57D20B}"/>
              </a:ext>
            </a:extLst>
          </p:cNvPr>
          <p:cNvSpPr txBox="1"/>
          <p:nvPr/>
        </p:nvSpPr>
        <p:spPr bwMode="auto">
          <a:xfrm>
            <a:off x="8112224" y="4725144"/>
            <a:ext cx="248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LEAN = CONTINUITE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7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2AF11F-B084-EFD8-3FE0-257B8C881916}"/>
              </a:ext>
            </a:extLst>
          </p:cNvPr>
          <p:cNvSpPr txBox="1">
            <a:spLocks/>
          </p:cNvSpPr>
          <p:nvPr/>
        </p:nvSpPr>
        <p:spPr bwMode="auto">
          <a:xfrm>
            <a:off x="388576" y="229775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Lesson learned / Team comments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DBAEA2-A888-8E17-1881-615E906E8728}"/>
              </a:ext>
            </a:extLst>
          </p:cNvPr>
          <p:cNvSpPr txBox="1"/>
          <p:nvPr/>
        </p:nvSpPr>
        <p:spPr>
          <a:xfrm>
            <a:off x="551384" y="1098362"/>
            <a:ext cx="11377264" cy="4661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Création des standards et procédures claires et compréhensibles pour tous.</a:t>
            </a:r>
            <a:endParaRPr lang="fr-CH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Permet d’améliorer les procédures en cours, afin d’optimiser les résultats à obtenir ou à transmettre.</a:t>
            </a:r>
            <a:endParaRPr lang="fr-CH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Interaction</a:t>
            </a:r>
            <a:r>
              <a:rPr lang="fr-CH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entre les personnes qui permet de connaitre qui fait quoi, comment, et définir les besoins précis de chacun.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latin typeface="Calibri" panose="020F0502020204030204" pitchFamily="34" charset="0"/>
              </a:rPr>
              <a:t>NOTAS standards disponibles pour tous dans le gabarit REVIT (AutoCAD à venir)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latin typeface="Calibri" panose="020F0502020204030204" pitchFamily="34" charset="0"/>
              </a:rPr>
              <a:t>Ajout de compléments et/ou </a:t>
            </a:r>
            <a:r>
              <a:rPr lang="fr-CH" sz="2000" b="1" dirty="0">
                <a:latin typeface="Calibri" panose="020F0502020204030204" pitchFamily="34" charset="0"/>
              </a:rPr>
              <a:t>précisions</a:t>
            </a:r>
            <a:r>
              <a:rPr lang="fr-CH" sz="2000" dirty="0">
                <a:latin typeface="Calibri" panose="020F0502020204030204" pitchFamily="34" charset="0"/>
              </a:rPr>
              <a:t> manquants 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b="1" dirty="0">
                <a:latin typeface="Calibri" panose="020F0502020204030204" pitchFamily="34" charset="0"/>
              </a:rPr>
              <a:t>Renfort du lien </a:t>
            </a:r>
            <a:r>
              <a:rPr lang="fr-CH" sz="2000" dirty="0">
                <a:latin typeface="Calibri" panose="020F0502020204030204" pitchFamily="34" charset="0"/>
              </a:rPr>
              <a:t>avec l’équipe travaux SAM-CE pour les matériaux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b="1" dirty="0">
                <a:latin typeface="Calibri" panose="020F0502020204030204" pitchFamily="34" charset="0"/>
              </a:rPr>
              <a:t>Nouvelles idées </a:t>
            </a:r>
            <a:r>
              <a:rPr lang="fr-CH" sz="2000" dirty="0">
                <a:latin typeface="Calibri" panose="020F0502020204030204" pitchFamily="34" charset="0"/>
              </a:rPr>
              <a:t>pour des compléments ou l’organisation à poursuivre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latin typeface="Calibri" panose="020F0502020204030204" pitchFamily="34" charset="0"/>
              </a:rPr>
              <a:t>Méthode </a:t>
            </a:r>
            <a:r>
              <a:rPr lang="fr-CH" sz="2000" b="1" dirty="0">
                <a:latin typeface="Calibri" panose="020F0502020204030204" pitchFamily="34" charset="0"/>
              </a:rPr>
              <a:t>commune</a:t>
            </a:r>
            <a:r>
              <a:rPr lang="fr-CH" sz="2000" dirty="0">
                <a:latin typeface="Calibri" panose="020F0502020204030204" pitchFamily="34" charset="0"/>
              </a:rPr>
              <a:t> à différents services/départements définie et écrite</a:t>
            </a:r>
          </a:p>
          <a:p>
            <a:pPr marL="34290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CH" sz="2000" dirty="0">
                <a:latin typeface="Calibri" panose="020F0502020204030204" pitchFamily="34" charset="0"/>
              </a:rPr>
              <a:t>Discussion et définition en cours sur les outils communs à utiliser</a:t>
            </a:r>
          </a:p>
        </p:txBody>
      </p:sp>
    </p:spTree>
    <p:extLst>
      <p:ext uri="{BB962C8B-B14F-4D97-AF65-F5344CB8AC3E}">
        <p14:creationId xmlns:p14="http://schemas.microsoft.com/office/powerpoint/2010/main" val="260795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ivil engineering design office – General organigram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888937-221B-DF1A-A440-5FC1FEF90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886822"/>
            <a:ext cx="498701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27F0D9EE-C420-CFC6-BEC3-C09B6401086C}"/>
              </a:ext>
            </a:extLst>
          </p:cNvPr>
          <p:cNvGrpSpPr/>
          <p:nvPr/>
        </p:nvGrpSpPr>
        <p:grpSpPr>
          <a:xfrm>
            <a:off x="5506688" y="3490924"/>
            <a:ext cx="1187854" cy="445854"/>
            <a:chOff x="4755219" y="2822532"/>
            <a:chExt cx="1187854" cy="445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0A541E4-8D45-64D9-C0D8-F5C4084D0D2C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65D89D-24BE-05D1-CA49-74CA53C3F5C8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Relations externes &amp; urbanisme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84DD30-D36E-42FE-3F1B-040C8252F044}"/>
              </a:ext>
            </a:extLst>
          </p:cNvPr>
          <p:cNvGrpSpPr/>
          <p:nvPr/>
        </p:nvGrpSpPr>
        <p:grpSpPr>
          <a:xfrm>
            <a:off x="5508653" y="4049404"/>
            <a:ext cx="1188000" cy="507831"/>
            <a:chOff x="4741022" y="2807577"/>
            <a:chExt cx="1202051" cy="50783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64AA6A5-27DD-5E92-C1D6-4621189B238C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B7B8201-58DC-23CE-E277-5DF645B0653B}"/>
                </a:ext>
              </a:extLst>
            </p:cNvPr>
            <p:cNvSpPr txBox="1"/>
            <p:nvPr/>
          </p:nvSpPr>
          <p:spPr bwMode="auto">
            <a:xfrm>
              <a:off x="4741022" y="2807577"/>
              <a:ext cx="114005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900"/>
              </a:lvl1pPr>
            </a:lstStyle>
            <a:p>
              <a:r>
                <a:rPr lang="fr-CH" dirty="0"/>
                <a:t>Patrimoine</a:t>
              </a:r>
            </a:p>
            <a:p>
              <a:r>
                <a:rPr lang="en-GB" dirty="0"/>
                <a:t>Data / geographic/ geomatics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4DEC35-8F50-4CB5-D257-1BC0162C331F}"/>
              </a:ext>
            </a:extLst>
          </p:cNvPr>
          <p:cNvGrpSpPr/>
          <p:nvPr/>
        </p:nvGrpSpPr>
        <p:grpSpPr>
          <a:xfrm>
            <a:off x="5506688" y="4654052"/>
            <a:ext cx="1187854" cy="445854"/>
            <a:chOff x="4755219" y="2822532"/>
            <a:chExt cx="1187854" cy="44585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E34A548-3CE2-5C98-4F42-F9B589CD4937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A1143B-3613-2218-52A6-7AC0A65FCB59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Economiste de la construction-IRP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ADBADB7-7015-E54F-61FD-4106F5B8D688}"/>
              </a:ext>
            </a:extLst>
          </p:cNvPr>
          <p:cNvGrpSpPr/>
          <p:nvPr/>
        </p:nvGrpSpPr>
        <p:grpSpPr>
          <a:xfrm>
            <a:off x="5506983" y="5243698"/>
            <a:ext cx="1197084" cy="445854"/>
            <a:chOff x="4755219" y="2822532"/>
            <a:chExt cx="1197084" cy="44585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8CD2955-7135-AEBA-7E00-C4FBCE230F15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B084DD2-3D51-D207-8608-32D0101273C5}"/>
                </a:ext>
              </a:extLst>
            </p:cNvPr>
            <p:cNvSpPr txBox="1"/>
            <p:nvPr/>
          </p:nvSpPr>
          <p:spPr bwMode="auto">
            <a:xfrm>
              <a:off x="4764449" y="2901662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Design Drafting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E25A55E-1351-55F5-6949-11B32F0A497C}"/>
              </a:ext>
            </a:extLst>
          </p:cNvPr>
          <p:cNvGrpSpPr/>
          <p:nvPr/>
        </p:nvGrpSpPr>
        <p:grpSpPr>
          <a:xfrm>
            <a:off x="5505191" y="5825262"/>
            <a:ext cx="1197084" cy="445854"/>
            <a:chOff x="4755219" y="2822532"/>
            <a:chExt cx="1197084" cy="445854"/>
          </a:xfrm>
          <a:solidFill>
            <a:srgbClr val="92D050">
              <a:alpha val="50000"/>
            </a:srgbClr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7B7301E-D21B-85DE-3630-11E72DB205A3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grp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4BDAB5-6E71-A4D9-141D-9D71C6933341}"/>
                </a:ext>
              </a:extLst>
            </p:cNvPr>
            <p:cNvSpPr txBox="1"/>
            <p:nvPr/>
          </p:nvSpPr>
          <p:spPr bwMode="auto">
            <a:xfrm>
              <a:off x="4764449" y="2901662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Design Office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38D5478-B2FC-E56B-7C24-BD05C9B1D9F5}"/>
              </a:ext>
            </a:extLst>
          </p:cNvPr>
          <p:cNvGrpSpPr/>
          <p:nvPr/>
        </p:nvGrpSpPr>
        <p:grpSpPr>
          <a:xfrm>
            <a:off x="3431704" y="2964220"/>
            <a:ext cx="1187854" cy="445854"/>
            <a:chOff x="4755219" y="2822532"/>
            <a:chExt cx="1187854" cy="44585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EEAEA76-A05E-6026-1BF3-2671C8FE3DD7}"/>
                </a:ext>
              </a:extLst>
            </p:cNvPr>
            <p:cNvSpPr/>
            <p:nvPr/>
          </p:nvSpPr>
          <p:spPr>
            <a:xfrm>
              <a:off x="4755219" y="2822532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A6E0ACF-5CD9-D379-867A-6E99482C3D8C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CE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DFF4689-033D-3419-7FB4-3A38314C1CF8}"/>
              </a:ext>
            </a:extLst>
          </p:cNvPr>
          <p:cNvGrpSpPr/>
          <p:nvPr/>
        </p:nvGrpSpPr>
        <p:grpSpPr>
          <a:xfrm>
            <a:off x="4757185" y="2965915"/>
            <a:ext cx="1187854" cy="445854"/>
            <a:chOff x="4755219" y="2816670"/>
            <a:chExt cx="1187854" cy="4458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D16A711-D503-7350-A19D-7449B7E4097C}"/>
                </a:ext>
              </a:extLst>
            </p:cNvPr>
            <p:cNvSpPr/>
            <p:nvPr/>
          </p:nvSpPr>
          <p:spPr>
            <a:xfrm>
              <a:off x="4755219" y="2816670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51F24FF-C67F-222A-4982-EB4BEB22C1FD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TG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ACDACF7-28FA-A406-DF1E-A46E19749B76}"/>
              </a:ext>
            </a:extLst>
          </p:cNvPr>
          <p:cNvGrpSpPr/>
          <p:nvPr/>
        </p:nvGrpSpPr>
        <p:grpSpPr>
          <a:xfrm>
            <a:off x="6096000" y="2961230"/>
            <a:ext cx="1187854" cy="445854"/>
            <a:chOff x="4755219" y="2816670"/>
            <a:chExt cx="1187854" cy="44585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AC1AFDB-0F17-BCE2-6211-AE7A8FCC8410}"/>
                </a:ext>
              </a:extLst>
            </p:cNvPr>
            <p:cNvSpPr/>
            <p:nvPr/>
          </p:nvSpPr>
          <p:spPr>
            <a:xfrm>
              <a:off x="4755219" y="2816670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BF5C762-E64A-06F1-8FC2-ED1899ABC0A2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IN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BF86DC-DBA4-ECBD-857F-4052F2D36A22}"/>
              </a:ext>
            </a:extLst>
          </p:cNvPr>
          <p:cNvGrpSpPr/>
          <p:nvPr/>
        </p:nvGrpSpPr>
        <p:grpSpPr>
          <a:xfrm>
            <a:off x="7406310" y="2961230"/>
            <a:ext cx="1187854" cy="445854"/>
            <a:chOff x="4755219" y="2816670"/>
            <a:chExt cx="1187854" cy="44585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C3E38F9-741C-A71D-A95D-211BF17CA36F}"/>
                </a:ext>
              </a:extLst>
            </p:cNvPr>
            <p:cNvSpPr/>
            <p:nvPr/>
          </p:nvSpPr>
          <p:spPr>
            <a:xfrm>
              <a:off x="4755219" y="2816670"/>
              <a:ext cx="1187854" cy="44585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20BDF46-4EED-73D3-467F-0CAD08F83BEB}"/>
                </a:ext>
              </a:extLst>
            </p:cNvPr>
            <p:cNvSpPr txBox="1"/>
            <p:nvPr/>
          </p:nvSpPr>
          <p:spPr bwMode="auto">
            <a:xfrm>
              <a:off x="4755219" y="2869666"/>
              <a:ext cx="118785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dirty="0"/>
                <a:t>FS</a:t>
              </a: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FF873F6-C1E0-5607-30A5-2BA3982276DE}"/>
              </a:ext>
            </a:extLst>
          </p:cNvPr>
          <p:cNvCxnSpPr/>
          <p:nvPr/>
        </p:nvCxnSpPr>
        <p:spPr>
          <a:xfrm>
            <a:off x="4007768" y="2852936"/>
            <a:ext cx="39604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BD0A293B-BD21-8184-8E3B-D0CF0979B5FA}"/>
              </a:ext>
            </a:extLst>
          </p:cNvPr>
          <p:cNvCxnSpPr/>
          <p:nvPr/>
        </p:nvCxnSpPr>
        <p:spPr>
          <a:xfrm>
            <a:off x="6672064" y="2852936"/>
            <a:ext cx="0" cy="108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766192C-BF4D-A806-FA05-CDF983469FC1}"/>
              </a:ext>
            </a:extLst>
          </p:cNvPr>
          <p:cNvCxnSpPr/>
          <p:nvPr/>
        </p:nvCxnSpPr>
        <p:spPr bwMode="auto">
          <a:xfrm>
            <a:off x="4007768" y="2852936"/>
            <a:ext cx="0" cy="108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0D97525-FB28-4311-4CD4-22E66B363E67}"/>
              </a:ext>
            </a:extLst>
          </p:cNvPr>
          <p:cNvCxnSpPr/>
          <p:nvPr/>
        </p:nvCxnSpPr>
        <p:spPr bwMode="auto">
          <a:xfrm>
            <a:off x="5375920" y="2852936"/>
            <a:ext cx="0" cy="108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3DF17C1-910F-1A44-948B-94AFF3C3E003}"/>
              </a:ext>
            </a:extLst>
          </p:cNvPr>
          <p:cNvCxnSpPr/>
          <p:nvPr/>
        </p:nvCxnSpPr>
        <p:spPr bwMode="auto">
          <a:xfrm>
            <a:off x="7965152" y="2852936"/>
            <a:ext cx="0" cy="108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A6E8C7A-BF02-2539-153C-512CA48074A5}"/>
              </a:ext>
            </a:extLst>
          </p:cNvPr>
          <p:cNvCxnSpPr>
            <a:cxnSpLocks/>
          </p:cNvCxnSpPr>
          <p:nvPr/>
        </p:nvCxnSpPr>
        <p:spPr bwMode="auto">
          <a:xfrm>
            <a:off x="5375920" y="2664250"/>
            <a:ext cx="0" cy="188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966465C-32C5-1F21-73A4-E79A61C883C8}"/>
              </a:ext>
            </a:extLst>
          </p:cNvPr>
          <p:cNvCxnSpPr>
            <a:cxnSpLocks/>
          </p:cNvCxnSpPr>
          <p:nvPr/>
        </p:nvCxnSpPr>
        <p:spPr bwMode="auto">
          <a:xfrm>
            <a:off x="5362422" y="3406106"/>
            <a:ext cx="0" cy="2624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D34AC31-1FA7-8574-E0E4-2FC71E4E7666}"/>
              </a:ext>
            </a:extLst>
          </p:cNvPr>
          <p:cNvCxnSpPr>
            <a:cxnSpLocks/>
          </p:cNvCxnSpPr>
          <p:nvPr/>
        </p:nvCxnSpPr>
        <p:spPr>
          <a:xfrm flipH="1" flipV="1">
            <a:off x="5360365" y="3717031"/>
            <a:ext cx="151972" cy="5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2B31620-4AC8-DE83-A38A-4F90D95DF03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63697" y="4294691"/>
            <a:ext cx="151972" cy="5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4C7AC6E-3F3D-0A4A-B24F-7EA155FC666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60522" y="4880091"/>
            <a:ext cx="151972" cy="5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4F6D0C8-B5FB-D564-08FF-6CF41E8DD40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58116" y="5511860"/>
            <a:ext cx="151972" cy="5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9789D1A-3EC4-3D4D-4422-493018F5965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359569" y="6027966"/>
            <a:ext cx="151972" cy="5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2887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D50DC6-8CB8-11B8-1D58-5FA8D6275E22}"/>
              </a:ext>
            </a:extLst>
          </p:cNvPr>
          <p:cNvGrpSpPr/>
          <p:nvPr/>
        </p:nvGrpSpPr>
        <p:grpSpPr>
          <a:xfrm>
            <a:off x="3057525" y="1147762"/>
            <a:ext cx="6076950" cy="4562475"/>
            <a:chOff x="3057525" y="1147762"/>
            <a:chExt cx="6076950" cy="4562475"/>
          </a:xfrm>
        </p:grpSpPr>
        <p:pic>
          <p:nvPicPr>
            <p:cNvPr id="5" name="Picture 4" descr="A white figure with a question mark&#10;&#10;Description automatically generated">
              <a:extLst>
                <a:ext uri="{FF2B5EF4-FFF2-40B4-BE49-F238E27FC236}">
                  <a16:creationId xmlns:a16="http://schemas.microsoft.com/office/drawing/2014/main" id="{4A06FE0E-C683-31F8-1F86-54B68B22D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3057525" y="1147762"/>
              <a:ext cx="6076950" cy="456247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892CD90-7A3B-CC4D-0B3E-984BF6A301D7}"/>
                </a:ext>
              </a:extLst>
            </p:cNvPr>
            <p:cNvSpPr/>
            <p:nvPr/>
          </p:nvSpPr>
          <p:spPr>
            <a:xfrm>
              <a:off x="5735960" y="2204864"/>
              <a:ext cx="3240360" cy="936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5615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Civil engineering design office - Activity</a:t>
            </a:r>
            <a:endParaRPr lang="en-US" dirty="0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2610FA91-72FB-53C1-FC21-BD758FDBE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447150"/>
              </p:ext>
            </p:extLst>
          </p:nvPr>
        </p:nvGraphicFramePr>
        <p:xfrm>
          <a:off x="263352" y="908720"/>
          <a:ext cx="11737304" cy="489987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068934">
                  <a:extLst>
                    <a:ext uri="{9D8B030D-6E8A-4147-A177-3AD203B41FA5}">
                      <a16:colId xmlns:a16="http://schemas.microsoft.com/office/drawing/2014/main" val="3594612079"/>
                    </a:ext>
                  </a:extLst>
                </a:gridCol>
                <a:gridCol w="7668370">
                  <a:extLst>
                    <a:ext uri="{9D8B030D-6E8A-4147-A177-3AD203B41FA5}">
                      <a16:colId xmlns:a16="http://schemas.microsoft.com/office/drawing/2014/main" val="1309445839"/>
                    </a:ext>
                  </a:extLst>
                </a:gridCol>
              </a:tblGrid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948587"/>
                  </a:ext>
                </a:extLst>
              </a:tr>
              <a:tr h="917379">
                <a:tc>
                  <a:txBody>
                    <a:bodyPr/>
                    <a:lstStyle/>
                    <a:p>
                      <a:r>
                        <a:rPr lang="en-GB" noProof="0" dirty="0"/>
                        <a:t>Structural 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Team referee – Main activity</a:t>
                      </a:r>
                    </a:p>
                    <a:p>
                      <a:r>
                        <a:rPr lang="en-GB" noProof="0" dirty="0"/>
                        <a:t>(steel, concrete, timber structures/verifications; networks; roads; admissible loads on any type of surface; structural assessment;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51068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GB" noProof="0" dirty="0"/>
                        <a:t>Support for flagship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Support when required to projects as HL-LHC; FCC; LS3; PPM projects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424767"/>
                  </a:ext>
                </a:extLst>
              </a:tr>
              <a:tr h="295191">
                <a:tc>
                  <a:txBody>
                    <a:bodyPr/>
                    <a:lstStyle/>
                    <a:p>
                      <a:r>
                        <a:rPr lang="en-GB" noProof="0" dirty="0"/>
                        <a:t>Working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Mobility; 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733743"/>
                  </a:ext>
                </a:extLst>
              </a:tr>
              <a:tr h="496897">
                <a:tc>
                  <a:txBody>
                    <a:bodyPr/>
                    <a:lstStyle/>
                    <a:p>
                      <a:r>
                        <a:rPr lang="en-GB" noProof="0" dirty="0"/>
                        <a:t>Hydraulic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Support for projects. Analysis of the status of the existing network. Hydraulic modelling.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49169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IRP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Management or support to IRP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645824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Project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BR41; Site entrance (CE </a:t>
                      </a:r>
                      <a:r>
                        <a:rPr lang="en-GB" noProof="0" dirty="0" err="1"/>
                        <a:t>wp</a:t>
                      </a:r>
                      <a:r>
                        <a:rPr lang="en-GB" noProof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55495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Works supervision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Site entrance modifications; Parking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725141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Seismic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Seismic Risk Assessment of Configurations of Radiation Shielding Blocks</a:t>
                      </a:r>
                      <a:endParaRPr lang="en-GB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222978"/>
                  </a:ext>
                </a:extLst>
              </a:tr>
              <a:tr h="709854"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Standards </a:t>
                      </a:r>
                      <a:r>
                        <a:rPr lang="en-GB" sz="18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assesment</a:t>
                      </a:r>
                      <a:endParaRPr lang="en-GB" sz="18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Assessment and information about construction standards: DTU, EUROCODES, SIA, VSS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909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88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- scope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0D5A60-BB64-29D8-F019-2F41D62A815F}"/>
              </a:ext>
            </a:extLst>
          </p:cNvPr>
          <p:cNvSpPr txBox="1"/>
          <p:nvPr/>
        </p:nvSpPr>
        <p:spPr bwMode="auto">
          <a:xfrm>
            <a:off x="680465" y="1484784"/>
            <a:ext cx="10384087" cy="3865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76"/>
              </a:lnSpc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Reason:</a:t>
            </a:r>
          </a:p>
          <a:p>
            <a:pPr>
              <a:lnSpc>
                <a:spcPts val="2676"/>
              </a:lnSpc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This project aims to analyse the factors that can </a:t>
            </a:r>
            <a:r>
              <a:rPr lang="en-GB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optimise</a:t>
            </a: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the workflow to improve certain aspects of the service:</a:t>
            </a:r>
          </a:p>
          <a:p>
            <a:pPr marL="809625" indent="-809625">
              <a:lnSpc>
                <a:spcPts val="2676"/>
              </a:lnSpc>
              <a:buFont typeface="Arial" panose="020B0604020202020204" pitchFamily="34" charset="0"/>
              <a:buChar char="•"/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Lack of time to carry out all studies -&gt; need to </a:t>
            </a:r>
            <a:r>
              <a:rPr lang="en-GB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save time</a:t>
            </a:r>
          </a:p>
          <a:p>
            <a:pPr marL="809625" indent="-809625">
              <a:lnSpc>
                <a:spcPts val="2676"/>
              </a:lnSpc>
              <a:buFont typeface="Arial" panose="020B0604020202020204" pitchFamily="34" charset="0"/>
              <a:buChar char="•"/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Longer waiting times than desired for certain studies -&gt; need to </a:t>
            </a:r>
            <a:r>
              <a:rPr lang="en-GB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reduce waiting time</a:t>
            </a:r>
          </a:p>
          <a:p>
            <a:pPr marL="809625" indent="-809625">
              <a:lnSpc>
                <a:spcPts val="2676"/>
              </a:lnSpc>
              <a:buFont typeface="Arial" panose="020B0604020202020204" pitchFamily="34" charset="0"/>
              <a:buChar char="•"/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Affectation of other services that require a previous response from the technical office -&gt; need to </a:t>
            </a:r>
            <a:r>
              <a:rPr lang="en-GB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reduce the total time </a:t>
            </a: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of multiservice interventions</a:t>
            </a:r>
          </a:p>
          <a:p>
            <a:pPr>
              <a:lnSpc>
                <a:spcPts val="2676"/>
              </a:lnSpc>
            </a:pPr>
            <a:endParaRPr lang="en-GB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676"/>
              </a:lnSpc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Scope:</a:t>
            </a:r>
          </a:p>
          <a:p>
            <a:pPr>
              <a:lnSpc>
                <a:spcPts val="2676"/>
              </a:lnSpc>
            </a:pPr>
            <a:r>
              <a:rPr lang="en-GB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Structural calculations – regular/main activity of the service</a:t>
            </a:r>
          </a:p>
          <a:p>
            <a:pPr>
              <a:lnSpc>
                <a:spcPts val="2676"/>
              </a:lnSpc>
            </a:pP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D95CBB-98BA-B1B2-3E7D-7A3685EF1046}"/>
              </a:ext>
            </a:extLst>
          </p:cNvPr>
          <p:cNvSpPr txBox="1"/>
          <p:nvPr/>
        </p:nvSpPr>
        <p:spPr bwMode="auto">
          <a:xfrm>
            <a:off x="3919588" y="5373216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NE PAS JUGER, NE PAS BLÂMER!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1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CA1B65D-585D-4019-85F1-1D0D72B1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Civil engineering design office - Activity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E8384D-AF9E-CD2C-43AD-8710896C7BD6}"/>
              </a:ext>
            </a:extLst>
          </p:cNvPr>
          <p:cNvSpPr/>
          <p:nvPr/>
        </p:nvSpPr>
        <p:spPr>
          <a:xfrm>
            <a:off x="368127" y="1297335"/>
            <a:ext cx="11377264" cy="864096"/>
          </a:xfrm>
          <a:prstGeom prst="rect">
            <a:avLst/>
          </a:prstGeom>
          <a:noFill/>
          <a:ln w="412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B12EC9-BA1D-5255-975B-EEF9ADDFAA68}"/>
              </a:ext>
            </a:extLst>
          </p:cNvPr>
          <p:cNvSpPr txBox="1"/>
          <p:nvPr/>
        </p:nvSpPr>
        <p:spPr bwMode="auto">
          <a:xfrm>
            <a:off x="3359696" y="5907031"/>
            <a:ext cx="41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PENSER GLOBAL – REAGIR LOCAL</a:t>
            </a:r>
            <a:endParaRPr lang="en-GB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FA94BC3-483B-F22B-CA2F-5CB9D40402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481466"/>
              </p:ext>
            </p:extLst>
          </p:nvPr>
        </p:nvGraphicFramePr>
        <p:xfrm>
          <a:off x="263352" y="908720"/>
          <a:ext cx="11737304" cy="489987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068934">
                  <a:extLst>
                    <a:ext uri="{9D8B030D-6E8A-4147-A177-3AD203B41FA5}">
                      <a16:colId xmlns:a16="http://schemas.microsoft.com/office/drawing/2014/main" val="3594612079"/>
                    </a:ext>
                  </a:extLst>
                </a:gridCol>
                <a:gridCol w="7668370">
                  <a:extLst>
                    <a:ext uri="{9D8B030D-6E8A-4147-A177-3AD203B41FA5}">
                      <a16:colId xmlns:a16="http://schemas.microsoft.com/office/drawing/2014/main" val="1309445839"/>
                    </a:ext>
                  </a:extLst>
                </a:gridCol>
              </a:tblGrid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948587"/>
                  </a:ext>
                </a:extLst>
              </a:tr>
              <a:tr h="917379">
                <a:tc>
                  <a:txBody>
                    <a:bodyPr/>
                    <a:lstStyle/>
                    <a:p>
                      <a:r>
                        <a:rPr lang="en-GB" noProof="0" dirty="0"/>
                        <a:t>Structural 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Team referee – Main activity</a:t>
                      </a:r>
                    </a:p>
                    <a:p>
                      <a:r>
                        <a:rPr lang="en-GB" noProof="0" dirty="0"/>
                        <a:t>(steel, concrete, timber structures/verifications; networks; roads; admissible loads on any type of surface; structural assessment;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51068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en-GB" noProof="0" dirty="0"/>
                        <a:t>Support for flagship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Support when required to projects as HL-LHC; FCC; LS3; PPM projects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424767"/>
                  </a:ext>
                </a:extLst>
              </a:tr>
              <a:tr h="295191">
                <a:tc>
                  <a:txBody>
                    <a:bodyPr/>
                    <a:lstStyle/>
                    <a:p>
                      <a:r>
                        <a:rPr lang="en-GB" noProof="0" dirty="0"/>
                        <a:t>Working 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Mobility; 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733743"/>
                  </a:ext>
                </a:extLst>
              </a:tr>
              <a:tr h="496897">
                <a:tc>
                  <a:txBody>
                    <a:bodyPr/>
                    <a:lstStyle/>
                    <a:p>
                      <a:r>
                        <a:rPr lang="en-GB" noProof="0" dirty="0"/>
                        <a:t>Hydraulic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Support for projects. Analysis of the status of the existing network. Hydraulic modelling.</a:t>
                      </a:r>
                      <a:endParaRPr lang="en-GB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49169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IRP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Management or support to IRP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645824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Project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/>
                        <a:t>BR41; Site entrance (CE </a:t>
                      </a:r>
                      <a:r>
                        <a:rPr lang="en-GB" noProof="0" dirty="0" err="1"/>
                        <a:t>wp</a:t>
                      </a:r>
                      <a:r>
                        <a:rPr lang="en-GB" noProof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55495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Works supervision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Site entrance modifications; Parking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725141"/>
                  </a:ext>
                </a:extLst>
              </a:tr>
              <a:tr h="366951">
                <a:tc>
                  <a:txBody>
                    <a:bodyPr/>
                    <a:lstStyle/>
                    <a:p>
                      <a:r>
                        <a:rPr lang="en-GB" noProof="0" dirty="0"/>
                        <a:t>Seismic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Seismic Risk Assessment of Configurations of Radiation Shielding Blocks</a:t>
                      </a:r>
                      <a:endParaRPr lang="en-GB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222978"/>
                  </a:ext>
                </a:extLst>
              </a:tr>
              <a:tr h="709854"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Standards </a:t>
                      </a:r>
                      <a:r>
                        <a:rPr lang="en-GB" sz="18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assesment</a:t>
                      </a:r>
                      <a:endParaRPr lang="en-GB" sz="1800" noProof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Assessment and information about construction standards: DTU, EUROCODES, SIA, VSS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909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10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A3C84E38-C272-5C3D-F715-4B6E0BC66AC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32656"/>
            <a:ext cx="11016603" cy="476672"/>
          </a:xfrm>
        </p:spPr>
        <p:txBody>
          <a:bodyPr/>
          <a:lstStyle/>
          <a:p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- team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310F7F-A0AD-9C97-B94F-2E929AA8B4E9}"/>
              </a:ext>
            </a:extLst>
          </p:cNvPr>
          <p:cNvSpPr txBox="1"/>
          <p:nvPr/>
        </p:nvSpPr>
        <p:spPr>
          <a:xfrm>
            <a:off x="839416" y="1556792"/>
            <a:ext cx="8305800" cy="2450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Sponsor : Pierre Cardon (SCE-SAM)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Animateur/pilote : Raul Fernandez Ortega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Client/demandeur (SAM-CE): Faustine Cesca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(S</a:t>
            </a:r>
            <a:r>
              <a:rPr lang="fr-CH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AM-TG/patrimoine):</a:t>
            </a: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Francois Villagrassa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Expert technique/admin (SCE-DOD):  Maria Kriekouki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Candide (EN-CV): Rodrigo Morales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Suive normes (HSE) : Richard Morton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Client/réception du produit (SAM-TG/DD): Johan Dauge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704B80-3B1A-865F-F6D6-E4431C9D0AC5}"/>
              </a:ext>
            </a:extLst>
          </p:cNvPr>
          <p:cNvSpPr txBox="1"/>
          <p:nvPr/>
        </p:nvSpPr>
        <p:spPr bwMode="auto">
          <a:xfrm>
            <a:off x="4655840" y="486916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solidFill>
                  <a:srgbClr val="FF0000"/>
                </a:solidFill>
              </a:rPr>
              <a:t>LEAN = TEAM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60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59E03D6-87E6-CBCB-6141-8A7BA4652F1D}"/>
              </a:ext>
            </a:extLst>
          </p:cNvPr>
          <p:cNvSpPr txBox="1">
            <a:spLocks/>
          </p:cNvSpPr>
          <p:nvPr/>
        </p:nvSpPr>
        <p:spPr bwMode="auto">
          <a:xfrm>
            <a:off x="560388" y="485056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tools &amp; schedule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47868E-0F70-232D-9D99-CF099D6003FF}"/>
              </a:ext>
            </a:extLst>
          </p:cNvPr>
          <p:cNvSpPr txBox="1"/>
          <p:nvPr/>
        </p:nvSpPr>
        <p:spPr bwMode="auto">
          <a:xfrm>
            <a:off x="1055440" y="1124744"/>
            <a:ext cx="9283079" cy="4242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fr-CH" sz="1800" u="sng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Main Tools in the «chantier»:</a:t>
            </a: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5 pourquoi -&gt; meilleur identification des problèmes à traiter</a:t>
            </a:r>
            <a:endParaRPr lang="en-GB" sz="1800" kern="100" dirty="0">
              <a:effectLst/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5 S -&gt; organisation du bureau</a:t>
            </a:r>
            <a:endParaRPr lang="en-GB" sz="1800" kern="100" dirty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lvl="0">
              <a:lnSpc>
                <a:spcPct val="107000"/>
              </a:lnSpc>
            </a:pPr>
            <a:r>
              <a:rPr lang="en-GB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	</a:t>
            </a: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(Voir l’inutile</a:t>
            </a: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r</a:t>
            </a: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anger</a:t>
            </a: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d</a:t>
            </a: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écrasser</a:t>
            </a: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r</a:t>
            </a: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endre évident</a:t>
            </a: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ê</a:t>
            </a: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tre discipline)</a:t>
            </a:r>
            <a:endParaRPr lang="en-GB" sz="1800" kern="100" dirty="0">
              <a:effectLst/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171450" lvl="0" indent="-1714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5S -&gt; organisation informatique (Lean office)</a:t>
            </a:r>
            <a:endParaRPr lang="en-GB" sz="1800" kern="100" dirty="0">
              <a:effectLst/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VSM -&gt; révision et réorganisation du flux de travail principal (dossier type)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PDCA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SDCA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r-CH" sz="1800" u="sng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And in the multiple meetings: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QQOQCCP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CH" sz="1800" kern="1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Brainstorming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r-CH" u="sng" kern="100" dirty="0">
                <a:latin typeface="Calibri Light" panose="020F0302020204030204" pitchFamily="34" charset="0"/>
                <a:cs typeface="Calibri Light" panose="020F0302020204030204" pitchFamily="34" charset="0"/>
              </a:rPr>
              <a:t>Schedule</a:t>
            </a:r>
            <a:endParaRPr lang="en-GB" u="sng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707C1F5-AAEE-9D89-85E2-AE6183FB41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1756921"/>
              </p:ext>
            </p:extLst>
          </p:nvPr>
        </p:nvGraphicFramePr>
        <p:xfrm>
          <a:off x="1272616" y="5703887"/>
          <a:ext cx="88487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848843" imgH="390493" progId="Excel.Sheet.12">
                  <p:embed/>
                </p:oleObj>
              </mc:Choice>
              <mc:Fallback>
                <p:oleObj name="Worksheet" r:id="rId2" imgW="8848843" imgH="390493" progId="Excel.Sheet.12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C820D32-9A03-3770-B147-12D2DA304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72616" y="5703887"/>
                        <a:ext cx="8848725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DCCA05E-9F88-94FB-982C-6B830173D7FB}"/>
              </a:ext>
            </a:extLst>
          </p:cNvPr>
          <p:cNvSpPr txBox="1"/>
          <p:nvPr/>
        </p:nvSpPr>
        <p:spPr bwMode="auto">
          <a:xfrm>
            <a:off x="6851053" y="3429000"/>
            <a:ext cx="4253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rgbClr val="FF0000"/>
                </a:solidFill>
              </a:rPr>
              <a:t>LEAN</a:t>
            </a:r>
          </a:p>
          <a:p>
            <a:r>
              <a:rPr lang="fr-CH" sz="2400" b="1" dirty="0">
                <a:solidFill>
                  <a:srgbClr val="FF0000"/>
                </a:solidFill>
              </a:rPr>
              <a:t>AMELIORATION CONTINUE</a:t>
            </a:r>
          </a:p>
          <a:p>
            <a:r>
              <a:rPr lang="fr-CH" sz="2400" b="1" dirty="0">
                <a:solidFill>
                  <a:srgbClr val="FF0000"/>
                </a:solidFill>
              </a:rPr>
              <a:t>METODOLOGIE-OUTILS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5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6C2888A7-13BC-7215-A1FD-72BE137E7135}"/>
              </a:ext>
            </a:extLst>
          </p:cNvPr>
          <p:cNvSpPr txBox="1">
            <a:spLocks/>
          </p:cNvSpPr>
          <p:nvPr/>
        </p:nvSpPr>
        <p:spPr bwMode="auto">
          <a:xfrm>
            <a:off x="560388" y="485056"/>
            <a:ext cx="11016603" cy="4766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Lean project – CE design office – Initial status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213431-3F94-7791-FB7D-6B4169078957}"/>
              </a:ext>
            </a:extLst>
          </p:cNvPr>
          <p:cNvGrpSpPr/>
          <p:nvPr/>
        </p:nvGrpSpPr>
        <p:grpSpPr>
          <a:xfrm>
            <a:off x="5020469" y="3234511"/>
            <a:ext cx="7023275" cy="2668059"/>
            <a:chOff x="5020469" y="3234511"/>
            <a:chExt cx="7023275" cy="2668059"/>
          </a:xfrm>
        </p:grpSpPr>
        <p:pic>
          <p:nvPicPr>
            <p:cNvPr id="10" name="Picture 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82AE459-85C4-2B3E-6BA7-C1D8A188E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469" y="3234511"/>
              <a:ext cx="7023275" cy="266805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420BDB-BF05-89EF-0569-D1B6927DE169}"/>
                </a:ext>
              </a:extLst>
            </p:cNvPr>
            <p:cNvSpPr txBox="1"/>
            <p:nvPr/>
          </p:nvSpPr>
          <p:spPr bwMode="auto">
            <a:xfrm>
              <a:off x="9370218" y="3234511"/>
              <a:ext cx="17281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dirty="0"/>
                <a:t>Service desk</a:t>
              </a:r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02A4A45-708C-2BBD-4D41-94745A57431B}"/>
              </a:ext>
            </a:extLst>
          </p:cNvPr>
          <p:cNvGrpSpPr/>
          <p:nvPr/>
        </p:nvGrpSpPr>
        <p:grpSpPr>
          <a:xfrm>
            <a:off x="233384" y="1021595"/>
            <a:ext cx="2844407" cy="4881960"/>
            <a:chOff x="263352" y="1139328"/>
            <a:chExt cx="2844407" cy="4881960"/>
          </a:xfrm>
        </p:grpSpPr>
        <p:pic>
          <p:nvPicPr>
            <p:cNvPr id="5" name="Picture 1">
              <a:extLst>
                <a:ext uri="{FF2B5EF4-FFF2-40B4-BE49-F238E27FC236}">
                  <a16:creationId xmlns:a16="http://schemas.microsoft.com/office/drawing/2014/main" id="{6CF81426-DE82-5506-50F7-4D80B6D974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58" t="12143" r="40238" b="15769"/>
            <a:stretch/>
          </p:blipFill>
          <p:spPr bwMode="auto">
            <a:xfrm>
              <a:off x="263352" y="1139328"/>
              <a:ext cx="2844407" cy="48819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0B46C84-0B1A-4C26-AB5B-215202DE51A8}"/>
                </a:ext>
              </a:extLst>
            </p:cNvPr>
            <p:cNvSpPr txBox="1"/>
            <p:nvPr/>
          </p:nvSpPr>
          <p:spPr bwMode="auto">
            <a:xfrm>
              <a:off x="2228094" y="5642431"/>
              <a:ext cx="8574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dirty="0"/>
                <a:t>DFS</a:t>
              </a:r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262D02-CB26-6BD7-ADD6-61E32543C7A6}"/>
              </a:ext>
            </a:extLst>
          </p:cNvPr>
          <p:cNvGrpSpPr/>
          <p:nvPr/>
        </p:nvGrpSpPr>
        <p:grpSpPr>
          <a:xfrm>
            <a:off x="5050954" y="1019533"/>
            <a:ext cx="6934200" cy="1610170"/>
            <a:chOff x="5050954" y="1019533"/>
            <a:chExt cx="6934200" cy="1610170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3EF52A2A-F8E3-EC5B-A2A5-C688537C0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954" y="1019533"/>
              <a:ext cx="6934200" cy="161017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8C07E02-5342-97F2-D906-A5B551DA1115}"/>
                </a:ext>
              </a:extLst>
            </p:cNvPr>
            <p:cNvSpPr txBox="1"/>
            <p:nvPr/>
          </p:nvSpPr>
          <p:spPr bwMode="auto">
            <a:xfrm>
              <a:off x="10344472" y="1019533"/>
              <a:ext cx="8574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dirty="0"/>
                <a:t>JIRA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1CDCCAA-D6C5-50C1-A652-D390177FA933}"/>
              </a:ext>
            </a:extLst>
          </p:cNvPr>
          <p:cNvGrpSpPr/>
          <p:nvPr/>
        </p:nvGrpSpPr>
        <p:grpSpPr>
          <a:xfrm>
            <a:off x="3215680" y="1019533"/>
            <a:ext cx="1734319" cy="2443042"/>
            <a:chOff x="3215680" y="1019533"/>
            <a:chExt cx="1734319" cy="244304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94D576-0EFF-1FBE-EF53-D1838BECA9F1}"/>
                </a:ext>
              </a:extLst>
            </p:cNvPr>
            <p:cNvGrpSpPr/>
            <p:nvPr/>
          </p:nvGrpSpPr>
          <p:grpSpPr>
            <a:xfrm>
              <a:off x="3215680" y="1048108"/>
              <a:ext cx="1626398" cy="2380892"/>
              <a:chOff x="5213028" y="4169729"/>
              <a:chExt cx="2202462" cy="2930314"/>
            </a:xfrm>
          </p:grpSpPr>
          <p:pic>
            <p:nvPicPr>
              <p:cNvPr id="8" name="Picture 7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7EEA014E-840B-C20E-9756-7011D14516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7438" t="49631" r="1146"/>
              <a:stretch/>
            </p:blipFill>
            <p:spPr bwMode="auto">
              <a:xfrm>
                <a:off x="5213028" y="5619975"/>
                <a:ext cx="2202462" cy="1480068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Picture 8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958D22E7-1F7E-6DF8-2714-7B17835494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9731"/>
              <a:stretch/>
            </p:blipFill>
            <p:spPr>
              <a:xfrm>
                <a:off x="5213028" y="4169729"/>
                <a:ext cx="2118488" cy="1450246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FBE07B-3EFF-05C2-6152-176D4727B085}"/>
                </a:ext>
              </a:extLst>
            </p:cNvPr>
            <p:cNvSpPr txBox="1"/>
            <p:nvPr/>
          </p:nvSpPr>
          <p:spPr bwMode="auto">
            <a:xfrm>
              <a:off x="3920017" y="3035438"/>
              <a:ext cx="8574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dirty="0"/>
                <a:t>EDMS</a:t>
              </a:r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00E6B5E-8633-1AC6-003D-7F0A64ED2AAC}"/>
                </a:ext>
              </a:extLst>
            </p:cNvPr>
            <p:cNvSpPr/>
            <p:nvPr/>
          </p:nvSpPr>
          <p:spPr>
            <a:xfrm>
              <a:off x="3287688" y="1019533"/>
              <a:ext cx="1662311" cy="244304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93225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C1847D651004491E2EB91845E11EA" ma:contentTypeVersion="0" ma:contentTypeDescription="Create a new document." ma:contentTypeScope="" ma:versionID="3409f4163d410ec0a7ec004b71577bf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9754c9d43a980b08a5dc5af714fdf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F303ED-B813-4E6F-B5E9-BD83C3E12A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34697D7-3C40-49CB-B1B4-C81A106619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D9E74E-F351-46C4-928D-9A1AAA90C184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45544</TotalTime>
  <Words>1958</Words>
  <Application>Microsoft Office PowerPoint</Application>
  <DocSecurity>0</DocSecurity>
  <PresentationFormat>Widescreen</PresentationFormat>
  <Paragraphs>327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Cooper Hewitt</vt:lpstr>
      <vt:lpstr>Courier New</vt:lpstr>
      <vt:lpstr>Symbol</vt:lpstr>
      <vt:lpstr>Office Theme</vt:lpstr>
      <vt:lpstr>2_Office Theme</vt:lpstr>
      <vt:lpstr>Worksheet</vt:lpstr>
      <vt:lpstr>SCE Seminars 2024 Lean Green Belt Certification  Lean office project / Civil engineering design office       </vt:lpstr>
      <vt:lpstr>Agenda</vt:lpstr>
      <vt:lpstr>Civil engineering design office – General organigram</vt:lpstr>
      <vt:lpstr>Civil engineering design office - Activity</vt:lpstr>
      <vt:lpstr>Lean project – CE design office - scope</vt:lpstr>
      <vt:lpstr>Civil engineering design office - Activity</vt:lpstr>
      <vt:lpstr>Lean project – CE design office - team</vt:lpstr>
      <vt:lpstr>PowerPoint Presentation</vt:lpstr>
      <vt:lpstr>PowerPoint Presentation</vt:lpstr>
      <vt:lpstr>PowerPoint Presentation</vt:lpstr>
      <vt:lpstr>Project challenges</vt:lpstr>
      <vt:lpstr>PowerPoint Presentation</vt:lpstr>
      <vt:lpstr>Project challenges -&gt;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Raul Fernandez Ortega</cp:lastModifiedBy>
  <cp:revision>1920</cp:revision>
  <cp:lastPrinted>2024-06-05T06:42:18Z</cp:lastPrinted>
  <dcterms:created xsi:type="dcterms:W3CDTF">2020-12-02T13:10:03Z</dcterms:created>
  <dcterms:modified xsi:type="dcterms:W3CDTF">2024-06-05T06:46:26Z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0x010100598C1847D651004491E2EB91845E11EA</vt:lpwstr>
  </property>
</Properties>
</file>