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308" r:id="rId3"/>
    <p:sldId id="309" r:id="rId4"/>
    <p:sldId id="310" r:id="rId5"/>
    <p:sldId id="285" r:id="rId6"/>
    <p:sldId id="281" r:id="rId7"/>
    <p:sldId id="283" r:id="rId8"/>
    <p:sldId id="280" r:id="rId9"/>
    <p:sldId id="299" r:id="rId10"/>
    <p:sldId id="311" r:id="rId11"/>
    <p:sldId id="298" r:id="rId12"/>
    <p:sldId id="286" r:id="rId13"/>
    <p:sldId id="296" r:id="rId14"/>
    <p:sldId id="297" r:id="rId15"/>
    <p:sldId id="287" r:id="rId16"/>
    <p:sldId id="301" r:id="rId17"/>
    <p:sldId id="302" r:id="rId18"/>
    <p:sldId id="282" r:id="rId19"/>
    <p:sldId id="290" r:id="rId20"/>
    <p:sldId id="292" r:id="rId21"/>
    <p:sldId id="288" r:id="rId22"/>
    <p:sldId id="304" r:id="rId23"/>
    <p:sldId id="305" r:id="rId24"/>
    <p:sldId id="306" r:id="rId25"/>
    <p:sldId id="307" r:id="rId26"/>
    <p:sldId id="294" r:id="rId27"/>
  </p:sldIdLst>
  <p:sldSz cx="12192000" cy="6858000"/>
  <p:notesSz cx="6797675" cy="987266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42" autoAdjust="0"/>
    <p:restoredTop sz="97505"/>
  </p:normalViewPr>
  <p:slideViewPr>
    <p:cSldViewPr>
      <p:cViewPr varScale="1">
        <p:scale>
          <a:sx n="121" d="100"/>
          <a:sy n="121" d="100"/>
        </p:scale>
        <p:origin x="1896" y="91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DDBE3B-49B8-4D7F-9944-95F29564C5E4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EBEAB50-C9DD-430A-9F61-4BE5CFA404E0}">
      <dgm:prSet/>
      <dgm:spPr/>
      <dgm:t>
        <a:bodyPr/>
        <a:lstStyle/>
        <a:p>
          <a:r>
            <a:rPr lang="fr-CH"/>
            <a:t>Sorting of coming mails from french and swiss posts : approx 300 mails per day</a:t>
          </a:r>
          <a:endParaRPr lang="en-US"/>
        </a:p>
      </dgm:t>
    </dgm:pt>
    <dgm:pt modelId="{CE509405-13CC-4DAD-A1E5-A915EDFFCECE}" type="parTrans" cxnId="{E928E38E-8AA4-4712-BAE8-67CC4703F64D}">
      <dgm:prSet/>
      <dgm:spPr/>
      <dgm:t>
        <a:bodyPr/>
        <a:lstStyle/>
        <a:p>
          <a:endParaRPr lang="en-US"/>
        </a:p>
      </dgm:t>
    </dgm:pt>
    <dgm:pt modelId="{EC90EDC2-D252-4317-9255-DAE18C1C82CC}" type="sibTrans" cxnId="{E928E38E-8AA4-4712-BAE8-67CC4703F64D}">
      <dgm:prSet/>
      <dgm:spPr/>
      <dgm:t>
        <a:bodyPr/>
        <a:lstStyle/>
        <a:p>
          <a:endParaRPr lang="en-US"/>
        </a:p>
      </dgm:t>
    </dgm:pt>
    <dgm:pt modelId="{CD7A7D21-42E6-4F1D-930A-40A20511699F}">
      <dgm:prSet/>
      <dgm:spPr/>
      <dgm:t>
        <a:bodyPr/>
        <a:lstStyle/>
        <a:p>
          <a:r>
            <a:rPr lang="fr-CH"/>
            <a:t>Delivery of mail – 6 rounds in Meyrin and Prevessin + 1 for the LHC points (when needed)</a:t>
          </a:r>
          <a:endParaRPr lang="en-US"/>
        </a:p>
      </dgm:t>
    </dgm:pt>
    <dgm:pt modelId="{5189978D-0E94-4FE7-A895-33FC4A318BF8}" type="parTrans" cxnId="{F8CE9505-5FC2-4FE4-BF0F-2C618D141B2D}">
      <dgm:prSet/>
      <dgm:spPr/>
      <dgm:t>
        <a:bodyPr/>
        <a:lstStyle/>
        <a:p>
          <a:endParaRPr lang="en-US"/>
        </a:p>
      </dgm:t>
    </dgm:pt>
    <dgm:pt modelId="{87961476-18FB-4062-B26E-3C2399D1BBC2}" type="sibTrans" cxnId="{F8CE9505-5FC2-4FE4-BF0F-2C618D141B2D}">
      <dgm:prSet/>
      <dgm:spPr/>
      <dgm:t>
        <a:bodyPr/>
        <a:lstStyle/>
        <a:p>
          <a:endParaRPr lang="en-US"/>
        </a:p>
      </dgm:t>
    </dgm:pt>
    <dgm:pt modelId="{DD45FC78-EBDC-4438-A287-C1B222059308}">
      <dgm:prSet/>
      <dgm:spPr/>
      <dgm:t>
        <a:bodyPr/>
        <a:lstStyle/>
        <a:p>
          <a:r>
            <a:rPr lang="fr-CH" dirty="0" err="1"/>
            <a:t>Outgoing</a:t>
          </a:r>
          <a:r>
            <a:rPr lang="fr-CH" dirty="0"/>
            <a:t> mail collection, </a:t>
          </a:r>
          <a:r>
            <a:rPr lang="fr-CH" dirty="0" err="1"/>
            <a:t>franking</a:t>
          </a:r>
          <a:r>
            <a:rPr lang="fr-CH" dirty="0"/>
            <a:t> and </a:t>
          </a:r>
          <a:r>
            <a:rPr lang="fr-CH" dirty="0" err="1"/>
            <a:t>sending</a:t>
          </a:r>
          <a:r>
            <a:rPr lang="fr-CH" dirty="0"/>
            <a:t> </a:t>
          </a:r>
          <a:r>
            <a:rPr lang="fr-CH" dirty="0" err="1"/>
            <a:t>around</a:t>
          </a:r>
          <a:r>
            <a:rPr lang="fr-CH" dirty="0"/>
            <a:t> 1’300 per </a:t>
          </a:r>
          <a:r>
            <a:rPr lang="fr-CH" dirty="0" err="1"/>
            <a:t>month</a:t>
          </a:r>
          <a:endParaRPr lang="en-US" dirty="0"/>
        </a:p>
      </dgm:t>
    </dgm:pt>
    <dgm:pt modelId="{935AF0DC-98B8-499D-BC0A-0EF2F69C4889}" type="parTrans" cxnId="{64B15AE2-8442-417D-8611-D74B5117160E}">
      <dgm:prSet/>
      <dgm:spPr/>
      <dgm:t>
        <a:bodyPr/>
        <a:lstStyle/>
        <a:p>
          <a:endParaRPr lang="en-US"/>
        </a:p>
      </dgm:t>
    </dgm:pt>
    <dgm:pt modelId="{2F8B887C-538E-4FDB-8E08-0E9F18E6C7CC}" type="sibTrans" cxnId="{64B15AE2-8442-417D-8611-D74B5117160E}">
      <dgm:prSet/>
      <dgm:spPr/>
      <dgm:t>
        <a:bodyPr/>
        <a:lstStyle/>
        <a:p>
          <a:endParaRPr lang="en-US"/>
        </a:p>
      </dgm:t>
    </dgm:pt>
    <dgm:pt modelId="{3989A07D-F95E-45AF-9D8F-C1882AF9441E}">
      <dgm:prSet/>
      <dgm:spPr/>
      <dgm:t>
        <a:bodyPr/>
        <a:lstStyle/>
        <a:p>
          <a:r>
            <a:rPr lang="fr-CH"/>
            <a:t>Around 2’400 inbox in total on CERN sites</a:t>
          </a:r>
          <a:endParaRPr lang="en-US"/>
        </a:p>
      </dgm:t>
    </dgm:pt>
    <dgm:pt modelId="{57F6A9EF-ABF7-47AD-9B1F-3B5FB0492761}" type="parTrans" cxnId="{428ECA36-9D75-4DB7-BF57-A2FD8B39EE4E}">
      <dgm:prSet/>
      <dgm:spPr/>
      <dgm:t>
        <a:bodyPr/>
        <a:lstStyle/>
        <a:p>
          <a:endParaRPr lang="en-US"/>
        </a:p>
      </dgm:t>
    </dgm:pt>
    <dgm:pt modelId="{AA005FD4-8A98-4B0C-9851-54720F58A19A}" type="sibTrans" cxnId="{428ECA36-9D75-4DB7-BF57-A2FD8B39EE4E}">
      <dgm:prSet/>
      <dgm:spPr/>
      <dgm:t>
        <a:bodyPr/>
        <a:lstStyle/>
        <a:p>
          <a:endParaRPr lang="en-US"/>
        </a:p>
      </dgm:t>
    </dgm:pt>
    <dgm:pt modelId="{0F1DAAE6-E042-4581-9D93-38F342677F8E}">
      <dgm:prSet/>
      <dgm:spPr/>
      <dgm:t>
        <a:bodyPr/>
        <a:lstStyle/>
        <a:p>
          <a:r>
            <a:rPr lang="fr-CH" dirty="0" err="1"/>
            <a:t>Invoices</a:t>
          </a:r>
          <a:r>
            <a:rPr lang="fr-CH" dirty="0"/>
            <a:t> and pension </a:t>
          </a:r>
          <a:r>
            <a:rPr lang="fr-CH" dirty="0" err="1"/>
            <a:t>fund</a:t>
          </a:r>
          <a:r>
            <a:rPr lang="fr-CH" dirty="0"/>
            <a:t> mails </a:t>
          </a:r>
          <a:r>
            <a:rPr lang="fr-CH" dirty="0" err="1"/>
            <a:t>sorting</a:t>
          </a:r>
          <a:r>
            <a:rPr lang="fr-CH" dirty="0"/>
            <a:t> </a:t>
          </a:r>
          <a:r>
            <a:rPr lang="fr-CH" dirty="0" err="1"/>
            <a:t>every</a:t>
          </a:r>
          <a:r>
            <a:rPr lang="fr-CH" dirty="0"/>
            <a:t> </a:t>
          </a:r>
          <a:r>
            <a:rPr lang="fr-CH" dirty="0" err="1"/>
            <a:t>morning</a:t>
          </a:r>
          <a:endParaRPr lang="en-US" dirty="0"/>
        </a:p>
      </dgm:t>
    </dgm:pt>
    <dgm:pt modelId="{FF02B925-0757-4C7D-85F0-DB2B1E82A53F}" type="parTrans" cxnId="{F2D6B68F-D892-4999-AFE7-B8CF2E8B0A5D}">
      <dgm:prSet/>
      <dgm:spPr/>
      <dgm:t>
        <a:bodyPr/>
        <a:lstStyle/>
        <a:p>
          <a:endParaRPr lang="en-US"/>
        </a:p>
      </dgm:t>
    </dgm:pt>
    <dgm:pt modelId="{311FA70E-2FE6-4F32-B383-F71F1E13FE06}" type="sibTrans" cxnId="{F2D6B68F-D892-4999-AFE7-B8CF2E8B0A5D}">
      <dgm:prSet/>
      <dgm:spPr/>
      <dgm:t>
        <a:bodyPr/>
        <a:lstStyle/>
        <a:p>
          <a:endParaRPr lang="en-US"/>
        </a:p>
      </dgm:t>
    </dgm:pt>
    <dgm:pt modelId="{74B01B57-FE56-466E-A148-00B25A65D3DF}">
      <dgm:prSet/>
      <dgm:spPr/>
      <dgm:t>
        <a:bodyPr/>
        <a:lstStyle/>
        <a:p>
          <a:r>
            <a:rPr lang="fr-CH" dirty="0"/>
            <a:t>Mass mailing </a:t>
          </a:r>
          <a:r>
            <a:rPr lang="fr-CH" dirty="0" err="1"/>
            <a:t>preparation</a:t>
          </a:r>
          <a:r>
            <a:rPr lang="fr-CH" dirty="0"/>
            <a:t> and </a:t>
          </a:r>
          <a:r>
            <a:rPr lang="fr-CH" dirty="0" err="1"/>
            <a:t>sending</a:t>
          </a:r>
          <a:r>
            <a:rPr lang="fr-CH" dirty="0"/>
            <a:t> </a:t>
          </a:r>
          <a:r>
            <a:rPr lang="fr-CH" dirty="0" err="1"/>
            <a:t>around</a:t>
          </a:r>
          <a:r>
            <a:rPr lang="fr-CH" dirty="0"/>
            <a:t> 3’000 per </a:t>
          </a:r>
          <a:r>
            <a:rPr lang="fr-CH" dirty="0" err="1"/>
            <a:t>month</a:t>
          </a:r>
          <a:endParaRPr lang="en-US" dirty="0"/>
        </a:p>
      </dgm:t>
    </dgm:pt>
    <dgm:pt modelId="{B49E1E4E-B7C8-464C-B880-AD83BF096E8D}" type="parTrans" cxnId="{F261AF7B-541A-4AB3-AED7-44F887B17309}">
      <dgm:prSet/>
      <dgm:spPr/>
      <dgm:t>
        <a:bodyPr/>
        <a:lstStyle/>
        <a:p>
          <a:endParaRPr lang="en-US"/>
        </a:p>
      </dgm:t>
    </dgm:pt>
    <dgm:pt modelId="{FF5B7E4C-21D1-4840-824A-3C88F5EB56AD}" type="sibTrans" cxnId="{F261AF7B-541A-4AB3-AED7-44F887B17309}">
      <dgm:prSet/>
      <dgm:spPr/>
      <dgm:t>
        <a:bodyPr/>
        <a:lstStyle/>
        <a:p>
          <a:endParaRPr lang="en-US"/>
        </a:p>
      </dgm:t>
    </dgm:pt>
    <dgm:pt modelId="{A37ADC9A-1A27-4388-9B6F-D64DD04D8E7A}">
      <dgm:prSet/>
      <dgm:spPr/>
      <dgm:t>
        <a:bodyPr/>
        <a:lstStyle/>
        <a:p>
          <a:r>
            <a:rPr lang="fr-CH" dirty="0" err="1"/>
            <a:t>Preparation</a:t>
          </a:r>
          <a:r>
            <a:rPr lang="fr-CH" dirty="0"/>
            <a:t> </a:t>
          </a:r>
          <a:r>
            <a:rPr lang="en-GB" dirty="0"/>
            <a:t>of shipment by express mail (documents only) requested through Snow</a:t>
          </a:r>
          <a:endParaRPr lang="en-US" dirty="0"/>
        </a:p>
      </dgm:t>
    </dgm:pt>
    <dgm:pt modelId="{D8DA7234-8398-4C0B-B0EC-41ABDE0940D8}" type="parTrans" cxnId="{E6D7175D-673D-44BB-A6B3-4E26027508E5}">
      <dgm:prSet/>
      <dgm:spPr/>
      <dgm:t>
        <a:bodyPr/>
        <a:lstStyle/>
        <a:p>
          <a:endParaRPr lang="en-US"/>
        </a:p>
      </dgm:t>
    </dgm:pt>
    <dgm:pt modelId="{4B73422C-2B6B-4ED1-A0BB-8D96249FE7B7}" type="sibTrans" cxnId="{E6D7175D-673D-44BB-A6B3-4E26027508E5}">
      <dgm:prSet/>
      <dgm:spPr/>
      <dgm:t>
        <a:bodyPr/>
        <a:lstStyle/>
        <a:p>
          <a:endParaRPr lang="en-US"/>
        </a:p>
      </dgm:t>
    </dgm:pt>
    <dgm:pt modelId="{EFCCC04B-66C2-42D6-8881-5FA26E21E26A}">
      <dgm:prSet/>
      <dgm:spPr/>
      <dgm:t>
        <a:bodyPr/>
        <a:lstStyle/>
        <a:p>
          <a:r>
            <a:rPr lang="fr-CH" dirty="0" err="1"/>
            <a:t>Diplomatic</a:t>
          </a:r>
          <a:r>
            <a:rPr lang="fr-CH" dirty="0"/>
            <a:t> documents transportation </a:t>
          </a:r>
          <a:r>
            <a:rPr lang="fr-CH" dirty="0" err="1"/>
            <a:t>twice</a:t>
          </a:r>
          <a:r>
            <a:rPr lang="fr-CH" dirty="0"/>
            <a:t> a </a:t>
          </a:r>
          <a:r>
            <a:rPr lang="fr-CH" dirty="0" err="1"/>
            <a:t>week</a:t>
          </a:r>
          <a:r>
            <a:rPr lang="fr-CH" dirty="0"/>
            <a:t> (7-8 </a:t>
          </a:r>
          <a:r>
            <a:rPr lang="fr-CH" dirty="0" err="1"/>
            <a:t>requests</a:t>
          </a:r>
          <a:r>
            <a:rPr lang="fr-CH" dirty="0"/>
            <a:t> per </a:t>
          </a:r>
          <a:r>
            <a:rPr lang="fr-CH" dirty="0" err="1"/>
            <a:t>week</a:t>
          </a:r>
          <a:r>
            <a:rPr lang="fr-CH" dirty="0"/>
            <a:t>)</a:t>
          </a:r>
          <a:endParaRPr lang="en-US" dirty="0"/>
        </a:p>
      </dgm:t>
    </dgm:pt>
    <dgm:pt modelId="{F5CE7D72-8C71-48E4-B371-8840F14EC91B}" type="parTrans" cxnId="{14CB791C-4E05-420C-A8BA-A061CCF79494}">
      <dgm:prSet/>
      <dgm:spPr/>
      <dgm:t>
        <a:bodyPr/>
        <a:lstStyle/>
        <a:p>
          <a:endParaRPr lang="en-US"/>
        </a:p>
      </dgm:t>
    </dgm:pt>
    <dgm:pt modelId="{F7446016-2BF2-477B-807C-01A8EA9EEB6C}" type="sibTrans" cxnId="{14CB791C-4E05-420C-A8BA-A061CCF79494}">
      <dgm:prSet/>
      <dgm:spPr/>
      <dgm:t>
        <a:bodyPr/>
        <a:lstStyle/>
        <a:p>
          <a:endParaRPr lang="en-US"/>
        </a:p>
      </dgm:t>
    </dgm:pt>
    <dgm:pt modelId="{1D3AF99F-FACF-42FE-8E94-EE83744F3AD8}">
      <dgm:prSet/>
      <dgm:spPr/>
      <dgm:t>
        <a:bodyPr/>
        <a:lstStyle/>
        <a:p>
          <a:r>
            <a:rPr lang="fr-CH"/>
            <a:t>Snow requests handling</a:t>
          </a:r>
          <a:endParaRPr lang="en-US"/>
        </a:p>
      </dgm:t>
    </dgm:pt>
    <dgm:pt modelId="{0AB1453C-91BF-4B4D-82BA-4CA527DCFE16}" type="parTrans" cxnId="{85818E9C-09AB-422B-AAA0-B8CFB14F6BE0}">
      <dgm:prSet/>
      <dgm:spPr/>
      <dgm:t>
        <a:bodyPr/>
        <a:lstStyle/>
        <a:p>
          <a:endParaRPr lang="en-US"/>
        </a:p>
      </dgm:t>
    </dgm:pt>
    <dgm:pt modelId="{7ACF380F-9FDF-456C-B03A-94994FC401DB}" type="sibTrans" cxnId="{85818E9C-09AB-422B-AAA0-B8CFB14F6BE0}">
      <dgm:prSet/>
      <dgm:spPr/>
      <dgm:t>
        <a:bodyPr/>
        <a:lstStyle/>
        <a:p>
          <a:endParaRPr lang="en-US"/>
        </a:p>
      </dgm:t>
    </dgm:pt>
    <dgm:pt modelId="{0B7890A8-1A3B-4BC2-A719-D653981CDB21}" type="pres">
      <dgm:prSet presAssocID="{5EDDBE3B-49B8-4D7F-9944-95F29564C5E4}" presName="linear" presStyleCnt="0">
        <dgm:presLayoutVars>
          <dgm:animLvl val="lvl"/>
          <dgm:resizeHandles val="exact"/>
        </dgm:presLayoutVars>
      </dgm:prSet>
      <dgm:spPr/>
    </dgm:pt>
    <dgm:pt modelId="{45F9D288-0038-4AEA-BBB9-78909A029D02}" type="pres">
      <dgm:prSet presAssocID="{5EBEAB50-C9DD-430A-9F61-4BE5CFA404E0}" presName="parentText" presStyleLbl="node1" presStyleIdx="0" presStyleCnt="9">
        <dgm:presLayoutVars>
          <dgm:chMax val="0"/>
          <dgm:bulletEnabled val="1"/>
        </dgm:presLayoutVars>
      </dgm:prSet>
      <dgm:spPr/>
    </dgm:pt>
    <dgm:pt modelId="{D67CCF1A-FB81-46C4-865D-2FA7B74F15F8}" type="pres">
      <dgm:prSet presAssocID="{EC90EDC2-D252-4317-9255-DAE18C1C82CC}" presName="spacer" presStyleCnt="0"/>
      <dgm:spPr/>
    </dgm:pt>
    <dgm:pt modelId="{78E52C6F-CED4-428B-8529-AC73A76E99D7}" type="pres">
      <dgm:prSet presAssocID="{CD7A7D21-42E6-4F1D-930A-40A20511699F}" presName="parentText" presStyleLbl="node1" presStyleIdx="1" presStyleCnt="9">
        <dgm:presLayoutVars>
          <dgm:chMax val="0"/>
          <dgm:bulletEnabled val="1"/>
        </dgm:presLayoutVars>
      </dgm:prSet>
      <dgm:spPr/>
    </dgm:pt>
    <dgm:pt modelId="{02840BC2-1CFB-487B-BBC0-5B6817327AE1}" type="pres">
      <dgm:prSet presAssocID="{87961476-18FB-4062-B26E-3C2399D1BBC2}" presName="spacer" presStyleCnt="0"/>
      <dgm:spPr/>
    </dgm:pt>
    <dgm:pt modelId="{2D4CCCD6-590E-41E4-AE56-0B85AD842B44}" type="pres">
      <dgm:prSet presAssocID="{DD45FC78-EBDC-4438-A287-C1B222059308}" presName="parentText" presStyleLbl="node1" presStyleIdx="2" presStyleCnt="9">
        <dgm:presLayoutVars>
          <dgm:chMax val="0"/>
          <dgm:bulletEnabled val="1"/>
        </dgm:presLayoutVars>
      </dgm:prSet>
      <dgm:spPr/>
    </dgm:pt>
    <dgm:pt modelId="{760E427F-5C96-40C9-8438-077F57A32373}" type="pres">
      <dgm:prSet presAssocID="{2F8B887C-538E-4FDB-8E08-0E9F18E6C7CC}" presName="spacer" presStyleCnt="0"/>
      <dgm:spPr/>
    </dgm:pt>
    <dgm:pt modelId="{5AF48136-C0C0-45B1-A979-BBBDBB26BDA7}" type="pres">
      <dgm:prSet presAssocID="{3989A07D-F95E-45AF-9D8F-C1882AF9441E}" presName="parentText" presStyleLbl="node1" presStyleIdx="3" presStyleCnt="9">
        <dgm:presLayoutVars>
          <dgm:chMax val="0"/>
          <dgm:bulletEnabled val="1"/>
        </dgm:presLayoutVars>
      </dgm:prSet>
      <dgm:spPr/>
    </dgm:pt>
    <dgm:pt modelId="{A2759CA0-BBBF-4A37-BCBC-5E6F0FD9B608}" type="pres">
      <dgm:prSet presAssocID="{AA005FD4-8A98-4B0C-9851-54720F58A19A}" presName="spacer" presStyleCnt="0"/>
      <dgm:spPr/>
    </dgm:pt>
    <dgm:pt modelId="{5D4D287D-23B4-4652-BC03-D806FCB893F8}" type="pres">
      <dgm:prSet presAssocID="{0F1DAAE6-E042-4581-9D93-38F342677F8E}" presName="parentText" presStyleLbl="node1" presStyleIdx="4" presStyleCnt="9">
        <dgm:presLayoutVars>
          <dgm:chMax val="0"/>
          <dgm:bulletEnabled val="1"/>
        </dgm:presLayoutVars>
      </dgm:prSet>
      <dgm:spPr/>
    </dgm:pt>
    <dgm:pt modelId="{46158511-769E-4821-892A-12ED2E86A733}" type="pres">
      <dgm:prSet presAssocID="{311FA70E-2FE6-4F32-B383-F71F1E13FE06}" presName="spacer" presStyleCnt="0"/>
      <dgm:spPr/>
    </dgm:pt>
    <dgm:pt modelId="{9A642E99-C08B-475C-8549-7A047A3AB3A7}" type="pres">
      <dgm:prSet presAssocID="{74B01B57-FE56-466E-A148-00B25A65D3DF}" presName="parentText" presStyleLbl="node1" presStyleIdx="5" presStyleCnt="9">
        <dgm:presLayoutVars>
          <dgm:chMax val="0"/>
          <dgm:bulletEnabled val="1"/>
        </dgm:presLayoutVars>
      </dgm:prSet>
      <dgm:spPr/>
    </dgm:pt>
    <dgm:pt modelId="{20D6DD84-46BD-4790-AB33-01AB831B4A29}" type="pres">
      <dgm:prSet presAssocID="{FF5B7E4C-21D1-4840-824A-3C88F5EB56AD}" presName="spacer" presStyleCnt="0"/>
      <dgm:spPr/>
    </dgm:pt>
    <dgm:pt modelId="{0DEC4E47-2754-4490-9755-ED253F156A9B}" type="pres">
      <dgm:prSet presAssocID="{A37ADC9A-1A27-4388-9B6F-D64DD04D8E7A}" presName="parentText" presStyleLbl="node1" presStyleIdx="6" presStyleCnt="9">
        <dgm:presLayoutVars>
          <dgm:chMax val="0"/>
          <dgm:bulletEnabled val="1"/>
        </dgm:presLayoutVars>
      </dgm:prSet>
      <dgm:spPr/>
    </dgm:pt>
    <dgm:pt modelId="{4AC70715-54E3-47EF-9EC0-C046543D9FB7}" type="pres">
      <dgm:prSet presAssocID="{4B73422C-2B6B-4ED1-A0BB-8D96249FE7B7}" presName="spacer" presStyleCnt="0"/>
      <dgm:spPr/>
    </dgm:pt>
    <dgm:pt modelId="{661581DB-5E66-49B9-BE09-CC6F90F572DF}" type="pres">
      <dgm:prSet presAssocID="{EFCCC04B-66C2-42D6-8881-5FA26E21E26A}" presName="parentText" presStyleLbl="node1" presStyleIdx="7" presStyleCnt="9">
        <dgm:presLayoutVars>
          <dgm:chMax val="0"/>
          <dgm:bulletEnabled val="1"/>
        </dgm:presLayoutVars>
      </dgm:prSet>
      <dgm:spPr/>
    </dgm:pt>
    <dgm:pt modelId="{13C595FD-12BC-4F87-963E-E6E1299B92A0}" type="pres">
      <dgm:prSet presAssocID="{F7446016-2BF2-477B-807C-01A8EA9EEB6C}" presName="spacer" presStyleCnt="0"/>
      <dgm:spPr/>
    </dgm:pt>
    <dgm:pt modelId="{E3CF5287-3E24-4E17-BC23-7F6244BB33A6}" type="pres">
      <dgm:prSet presAssocID="{1D3AF99F-FACF-42FE-8E94-EE83744F3AD8}" presName="parentText" presStyleLbl="node1" presStyleIdx="8" presStyleCnt="9">
        <dgm:presLayoutVars>
          <dgm:chMax val="0"/>
          <dgm:bulletEnabled val="1"/>
        </dgm:presLayoutVars>
      </dgm:prSet>
      <dgm:spPr/>
    </dgm:pt>
  </dgm:ptLst>
  <dgm:cxnLst>
    <dgm:cxn modelId="{F8CE9505-5FC2-4FE4-BF0F-2C618D141B2D}" srcId="{5EDDBE3B-49B8-4D7F-9944-95F29564C5E4}" destId="{CD7A7D21-42E6-4F1D-930A-40A20511699F}" srcOrd="1" destOrd="0" parTransId="{5189978D-0E94-4FE7-A895-33FC4A318BF8}" sibTransId="{87961476-18FB-4062-B26E-3C2399D1BBC2}"/>
    <dgm:cxn modelId="{14CB791C-4E05-420C-A8BA-A061CCF79494}" srcId="{5EDDBE3B-49B8-4D7F-9944-95F29564C5E4}" destId="{EFCCC04B-66C2-42D6-8881-5FA26E21E26A}" srcOrd="7" destOrd="0" parTransId="{F5CE7D72-8C71-48E4-B371-8840F14EC91B}" sibTransId="{F7446016-2BF2-477B-807C-01A8EA9EEB6C}"/>
    <dgm:cxn modelId="{428ECA36-9D75-4DB7-BF57-A2FD8B39EE4E}" srcId="{5EDDBE3B-49B8-4D7F-9944-95F29564C5E4}" destId="{3989A07D-F95E-45AF-9D8F-C1882AF9441E}" srcOrd="3" destOrd="0" parTransId="{57F6A9EF-ABF7-47AD-9B1F-3B5FB0492761}" sibTransId="{AA005FD4-8A98-4B0C-9851-54720F58A19A}"/>
    <dgm:cxn modelId="{2A37133B-E6DE-4576-8B2F-5ABED3B10183}" type="presOf" srcId="{EFCCC04B-66C2-42D6-8881-5FA26E21E26A}" destId="{661581DB-5E66-49B9-BE09-CC6F90F572DF}" srcOrd="0" destOrd="0" presId="urn:microsoft.com/office/officeart/2005/8/layout/vList2"/>
    <dgm:cxn modelId="{C9FF423B-9095-447A-92D7-8B917075E9F1}" type="presOf" srcId="{A37ADC9A-1A27-4388-9B6F-D64DD04D8E7A}" destId="{0DEC4E47-2754-4490-9755-ED253F156A9B}" srcOrd="0" destOrd="0" presId="urn:microsoft.com/office/officeart/2005/8/layout/vList2"/>
    <dgm:cxn modelId="{E6D7175D-673D-44BB-A6B3-4E26027508E5}" srcId="{5EDDBE3B-49B8-4D7F-9944-95F29564C5E4}" destId="{A37ADC9A-1A27-4388-9B6F-D64DD04D8E7A}" srcOrd="6" destOrd="0" parTransId="{D8DA7234-8398-4C0B-B0EC-41ABDE0940D8}" sibTransId="{4B73422C-2B6B-4ED1-A0BB-8D96249FE7B7}"/>
    <dgm:cxn modelId="{77299847-AD85-4C76-9958-FBAFF68F2BE7}" type="presOf" srcId="{74B01B57-FE56-466E-A148-00B25A65D3DF}" destId="{9A642E99-C08B-475C-8549-7A047A3AB3A7}" srcOrd="0" destOrd="0" presId="urn:microsoft.com/office/officeart/2005/8/layout/vList2"/>
    <dgm:cxn modelId="{F261AF7B-541A-4AB3-AED7-44F887B17309}" srcId="{5EDDBE3B-49B8-4D7F-9944-95F29564C5E4}" destId="{74B01B57-FE56-466E-A148-00B25A65D3DF}" srcOrd="5" destOrd="0" parTransId="{B49E1E4E-B7C8-464C-B880-AD83BF096E8D}" sibTransId="{FF5B7E4C-21D1-4840-824A-3C88F5EB56AD}"/>
    <dgm:cxn modelId="{86774883-8D0E-4477-B866-A10D1C62A41F}" type="presOf" srcId="{5EDDBE3B-49B8-4D7F-9944-95F29564C5E4}" destId="{0B7890A8-1A3B-4BC2-A719-D653981CDB21}" srcOrd="0" destOrd="0" presId="urn:microsoft.com/office/officeart/2005/8/layout/vList2"/>
    <dgm:cxn modelId="{3E3B4A8B-98D9-49C6-AD96-6D6ADB7D86C1}" type="presOf" srcId="{CD7A7D21-42E6-4F1D-930A-40A20511699F}" destId="{78E52C6F-CED4-428B-8529-AC73A76E99D7}" srcOrd="0" destOrd="0" presId="urn:microsoft.com/office/officeart/2005/8/layout/vList2"/>
    <dgm:cxn modelId="{E928E38E-8AA4-4712-BAE8-67CC4703F64D}" srcId="{5EDDBE3B-49B8-4D7F-9944-95F29564C5E4}" destId="{5EBEAB50-C9DD-430A-9F61-4BE5CFA404E0}" srcOrd="0" destOrd="0" parTransId="{CE509405-13CC-4DAD-A1E5-A915EDFFCECE}" sibTransId="{EC90EDC2-D252-4317-9255-DAE18C1C82CC}"/>
    <dgm:cxn modelId="{F2D6B68F-D892-4999-AFE7-B8CF2E8B0A5D}" srcId="{5EDDBE3B-49B8-4D7F-9944-95F29564C5E4}" destId="{0F1DAAE6-E042-4581-9D93-38F342677F8E}" srcOrd="4" destOrd="0" parTransId="{FF02B925-0757-4C7D-85F0-DB2B1E82A53F}" sibTransId="{311FA70E-2FE6-4F32-B383-F71F1E13FE06}"/>
    <dgm:cxn modelId="{85818E9C-09AB-422B-AAA0-B8CFB14F6BE0}" srcId="{5EDDBE3B-49B8-4D7F-9944-95F29564C5E4}" destId="{1D3AF99F-FACF-42FE-8E94-EE83744F3AD8}" srcOrd="8" destOrd="0" parTransId="{0AB1453C-91BF-4B4D-82BA-4CA527DCFE16}" sibTransId="{7ACF380F-9FDF-456C-B03A-94994FC401DB}"/>
    <dgm:cxn modelId="{B13DEEB5-5C35-4C6E-8B81-7F9E728145DE}" type="presOf" srcId="{5EBEAB50-C9DD-430A-9F61-4BE5CFA404E0}" destId="{45F9D288-0038-4AEA-BBB9-78909A029D02}" srcOrd="0" destOrd="0" presId="urn:microsoft.com/office/officeart/2005/8/layout/vList2"/>
    <dgm:cxn modelId="{72E03AC6-9F03-4E52-94C4-64C29ADAECFD}" type="presOf" srcId="{1D3AF99F-FACF-42FE-8E94-EE83744F3AD8}" destId="{E3CF5287-3E24-4E17-BC23-7F6244BB33A6}" srcOrd="0" destOrd="0" presId="urn:microsoft.com/office/officeart/2005/8/layout/vList2"/>
    <dgm:cxn modelId="{64B15AE2-8442-417D-8611-D74B5117160E}" srcId="{5EDDBE3B-49B8-4D7F-9944-95F29564C5E4}" destId="{DD45FC78-EBDC-4438-A287-C1B222059308}" srcOrd="2" destOrd="0" parTransId="{935AF0DC-98B8-499D-BC0A-0EF2F69C4889}" sibTransId="{2F8B887C-538E-4FDB-8E08-0E9F18E6C7CC}"/>
    <dgm:cxn modelId="{BD4BBBEE-E0A9-4C47-BFFA-A55C0C50AA49}" type="presOf" srcId="{DD45FC78-EBDC-4438-A287-C1B222059308}" destId="{2D4CCCD6-590E-41E4-AE56-0B85AD842B44}" srcOrd="0" destOrd="0" presId="urn:microsoft.com/office/officeart/2005/8/layout/vList2"/>
    <dgm:cxn modelId="{5BA3FCF6-B9DA-422E-AC6E-039D7AE0C50C}" type="presOf" srcId="{0F1DAAE6-E042-4581-9D93-38F342677F8E}" destId="{5D4D287D-23B4-4652-BC03-D806FCB893F8}" srcOrd="0" destOrd="0" presId="urn:microsoft.com/office/officeart/2005/8/layout/vList2"/>
    <dgm:cxn modelId="{BACABCFF-77E9-4F59-8DC5-BEB616A85D0F}" type="presOf" srcId="{3989A07D-F95E-45AF-9D8F-C1882AF9441E}" destId="{5AF48136-C0C0-45B1-A979-BBBDBB26BDA7}" srcOrd="0" destOrd="0" presId="urn:microsoft.com/office/officeart/2005/8/layout/vList2"/>
    <dgm:cxn modelId="{7158E0F6-7A6C-4520-B4C8-56187389085A}" type="presParOf" srcId="{0B7890A8-1A3B-4BC2-A719-D653981CDB21}" destId="{45F9D288-0038-4AEA-BBB9-78909A029D02}" srcOrd="0" destOrd="0" presId="urn:microsoft.com/office/officeart/2005/8/layout/vList2"/>
    <dgm:cxn modelId="{3DE23A60-316C-4BC1-8856-8BB1AA708283}" type="presParOf" srcId="{0B7890A8-1A3B-4BC2-A719-D653981CDB21}" destId="{D67CCF1A-FB81-46C4-865D-2FA7B74F15F8}" srcOrd="1" destOrd="0" presId="urn:microsoft.com/office/officeart/2005/8/layout/vList2"/>
    <dgm:cxn modelId="{CE6CEDFE-8DE7-4BC4-9111-5513D42F09AF}" type="presParOf" srcId="{0B7890A8-1A3B-4BC2-A719-D653981CDB21}" destId="{78E52C6F-CED4-428B-8529-AC73A76E99D7}" srcOrd="2" destOrd="0" presId="urn:microsoft.com/office/officeart/2005/8/layout/vList2"/>
    <dgm:cxn modelId="{756023C5-676A-4297-9245-4961C8F2A1C0}" type="presParOf" srcId="{0B7890A8-1A3B-4BC2-A719-D653981CDB21}" destId="{02840BC2-1CFB-487B-BBC0-5B6817327AE1}" srcOrd="3" destOrd="0" presId="urn:microsoft.com/office/officeart/2005/8/layout/vList2"/>
    <dgm:cxn modelId="{FE9703FD-E743-47CF-B00F-2FA892BD3D7E}" type="presParOf" srcId="{0B7890A8-1A3B-4BC2-A719-D653981CDB21}" destId="{2D4CCCD6-590E-41E4-AE56-0B85AD842B44}" srcOrd="4" destOrd="0" presId="urn:microsoft.com/office/officeart/2005/8/layout/vList2"/>
    <dgm:cxn modelId="{9F8E60A8-5876-4720-8DB2-AD15BECF752A}" type="presParOf" srcId="{0B7890A8-1A3B-4BC2-A719-D653981CDB21}" destId="{760E427F-5C96-40C9-8438-077F57A32373}" srcOrd="5" destOrd="0" presId="urn:microsoft.com/office/officeart/2005/8/layout/vList2"/>
    <dgm:cxn modelId="{0215799E-6FAC-4A5B-841B-947647E7F0FA}" type="presParOf" srcId="{0B7890A8-1A3B-4BC2-A719-D653981CDB21}" destId="{5AF48136-C0C0-45B1-A979-BBBDBB26BDA7}" srcOrd="6" destOrd="0" presId="urn:microsoft.com/office/officeart/2005/8/layout/vList2"/>
    <dgm:cxn modelId="{588895B1-4F5E-4906-ACCF-8C20CC16AFB9}" type="presParOf" srcId="{0B7890A8-1A3B-4BC2-A719-D653981CDB21}" destId="{A2759CA0-BBBF-4A37-BCBC-5E6F0FD9B608}" srcOrd="7" destOrd="0" presId="urn:microsoft.com/office/officeart/2005/8/layout/vList2"/>
    <dgm:cxn modelId="{9B8FCA4A-09DD-42BE-A104-FDB997E6830D}" type="presParOf" srcId="{0B7890A8-1A3B-4BC2-A719-D653981CDB21}" destId="{5D4D287D-23B4-4652-BC03-D806FCB893F8}" srcOrd="8" destOrd="0" presId="urn:microsoft.com/office/officeart/2005/8/layout/vList2"/>
    <dgm:cxn modelId="{088C468A-D0AF-4C34-9AF1-DA49DCEDC3CD}" type="presParOf" srcId="{0B7890A8-1A3B-4BC2-A719-D653981CDB21}" destId="{46158511-769E-4821-892A-12ED2E86A733}" srcOrd="9" destOrd="0" presId="urn:microsoft.com/office/officeart/2005/8/layout/vList2"/>
    <dgm:cxn modelId="{242E734C-49DC-421A-BD84-F0FC7022DB92}" type="presParOf" srcId="{0B7890A8-1A3B-4BC2-A719-D653981CDB21}" destId="{9A642E99-C08B-475C-8549-7A047A3AB3A7}" srcOrd="10" destOrd="0" presId="urn:microsoft.com/office/officeart/2005/8/layout/vList2"/>
    <dgm:cxn modelId="{6A112FB2-989F-4414-93F9-F0C79F99CD97}" type="presParOf" srcId="{0B7890A8-1A3B-4BC2-A719-D653981CDB21}" destId="{20D6DD84-46BD-4790-AB33-01AB831B4A29}" srcOrd="11" destOrd="0" presId="urn:microsoft.com/office/officeart/2005/8/layout/vList2"/>
    <dgm:cxn modelId="{5D6ADBAB-2B23-47DD-B1E4-5F86BEF685B4}" type="presParOf" srcId="{0B7890A8-1A3B-4BC2-A719-D653981CDB21}" destId="{0DEC4E47-2754-4490-9755-ED253F156A9B}" srcOrd="12" destOrd="0" presId="urn:microsoft.com/office/officeart/2005/8/layout/vList2"/>
    <dgm:cxn modelId="{E01D5113-079B-456A-BD8A-810C9F2EF2C3}" type="presParOf" srcId="{0B7890A8-1A3B-4BC2-A719-D653981CDB21}" destId="{4AC70715-54E3-47EF-9EC0-C046543D9FB7}" srcOrd="13" destOrd="0" presId="urn:microsoft.com/office/officeart/2005/8/layout/vList2"/>
    <dgm:cxn modelId="{55BB4941-5D6E-49D6-98DE-82037B82E0CC}" type="presParOf" srcId="{0B7890A8-1A3B-4BC2-A719-D653981CDB21}" destId="{661581DB-5E66-49B9-BE09-CC6F90F572DF}" srcOrd="14" destOrd="0" presId="urn:microsoft.com/office/officeart/2005/8/layout/vList2"/>
    <dgm:cxn modelId="{F7531C8F-C73D-4EFD-9FD6-73F1B6D4EC04}" type="presParOf" srcId="{0B7890A8-1A3B-4BC2-A719-D653981CDB21}" destId="{13C595FD-12BC-4F87-963E-E6E1299B92A0}" srcOrd="15" destOrd="0" presId="urn:microsoft.com/office/officeart/2005/8/layout/vList2"/>
    <dgm:cxn modelId="{9356777D-D795-44BE-A028-EA4126F6DE51}" type="presParOf" srcId="{0B7890A8-1A3B-4BC2-A719-D653981CDB21}" destId="{E3CF5287-3E24-4E17-BC23-7F6244BB33A6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38BCE8-D3C8-4C99-A64C-F06D046F1593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806392A-DC6B-453A-A4F6-0252A4FD5E65}">
      <dgm:prSet/>
      <dgm:spPr/>
      <dgm:t>
        <a:bodyPr/>
        <a:lstStyle/>
        <a:p>
          <a:r>
            <a:rPr lang="fr-CH" b="1" kern="1200" dirty="0"/>
            <a:t>5 rounds </a:t>
          </a:r>
          <a:r>
            <a:rPr lang="fr-CH" b="1" kern="1200" dirty="0" err="1"/>
            <a:t>instead</a:t>
          </a:r>
          <a:r>
            <a:rPr lang="fr-CH" b="1" kern="1200" dirty="0"/>
            <a:t> of 6 </a:t>
          </a:r>
        </a:p>
        <a:p>
          <a:r>
            <a:rPr lang="en-US" b="1" kern="1200" dirty="0">
              <a:latin typeface="Arial"/>
              <a:ea typeface="Arial"/>
              <a:cs typeface="Arial"/>
            </a:rPr>
            <a:t>2 or 3 times a week</a:t>
          </a:r>
        </a:p>
      </dgm:t>
    </dgm:pt>
    <dgm:pt modelId="{DEF72AE5-A235-42DE-9197-B06C7295F0A7}" type="parTrans" cxnId="{24E2EF18-582D-4AF3-A31A-60CCD1FF1544}">
      <dgm:prSet/>
      <dgm:spPr/>
      <dgm:t>
        <a:bodyPr/>
        <a:lstStyle/>
        <a:p>
          <a:endParaRPr lang="en-US"/>
        </a:p>
      </dgm:t>
    </dgm:pt>
    <dgm:pt modelId="{B3D44267-8C6D-4E2C-A57B-3AC632AEAE53}" type="sibTrans" cxnId="{24E2EF18-582D-4AF3-A31A-60CCD1FF1544}">
      <dgm:prSet/>
      <dgm:spPr/>
      <dgm:t>
        <a:bodyPr/>
        <a:lstStyle/>
        <a:p>
          <a:endParaRPr lang="en-US"/>
        </a:p>
      </dgm:t>
    </dgm:pt>
    <dgm:pt modelId="{0B397B61-D9D2-4667-B25E-DA0FCB0FEDD2}">
      <dgm:prSet/>
      <dgm:spPr/>
      <dgm:t>
        <a:bodyPr/>
        <a:lstStyle/>
        <a:p>
          <a:pPr marL="0" lvl="0" defTabSz="889000">
            <a:spcBef>
              <a:spcPct val="0"/>
            </a:spcBef>
            <a:spcAft>
              <a:spcPct val="35000"/>
            </a:spcAft>
            <a:buNone/>
          </a:pPr>
          <a:r>
            <a:rPr lang="fr-CH" b="1" kern="1200" dirty="0" err="1">
              <a:latin typeface="Arial"/>
              <a:ea typeface="Arial"/>
              <a:cs typeface="Arial"/>
            </a:rPr>
            <a:t>Reorganisation</a:t>
          </a:r>
          <a:r>
            <a:rPr lang="fr-CH" b="1" kern="1200" dirty="0">
              <a:latin typeface="Arial"/>
              <a:ea typeface="Arial"/>
              <a:cs typeface="Arial"/>
            </a:rPr>
            <a:t> of the </a:t>
          </a:r>
          <a:r>
            <a:rPr lang="fr-CH" b="1" kern="1200" dirty="0" err="1">
              <a:latin typeface="Arial"/>
              <a:ea typeface="Arial"/>
              <a:cs typeface="Arial"/>
            </a:rPr>
            <a:t>sorting</a:t>
          </a:r>
          <a:r>
            <a:rPr lang="fr-CH" b="1" kern="1200" dirty="0">
              <a:latin typeface="Arial"/>
              <a:ea typeface="Arial"/>
              <a:cs typeface="Arial"/>
            </a:rPr>
            <a:t> area</a:t>
          </a:r>
        </a:p>
        <a:p>
          <a:pPr marL="0" lvl="0" defTabSz="889000">
            <a:spcBef>
              <a:spcPct val="0"/>
            </a:spcBef>
            <a:spcAft>
              <a:spcPct val="35000"/>
            </a:spcAft>
            <a:buNone/>
          </a:pPr>
          <a:r>
            <a:rPr lang="fr-CH" b="1" kern="1200" dirty="0">
              <a:latin typeface="Arial"/>
              <a:ea typeface="Arial"/>
              <a:cs typeface="Arial"/>
            </a:rPr>
            <a:t>41 % </a:t>
          </a:r>
          <a:r>
            <a:rPr lang="fr-CH" b="1" kern="1200" dirty="0" err="1">
              <a:latin typeface="Arial"/>
              <a:ea typeface="Arial"/>
              <a:cs typeface="Arial"/>
            </a:rPr>
            <a:t>decrease</a:t>
          </a:r>
          <a:r>
            <a:rPr lang="fr-CH" b="1" kern="1200" dirty="0">
              <a:latin typeface="Arial"/>
              <a:ea typeface="Arial"/>
              <a:cs typeface="Arial"/>
            </a:rPr>
            <a:t> </a:t>
          </a:r>
          <a:endParaRPr lang="en-US" b="1" kern="1200" dirty="0">
            <a:latin typeface="Arial"/>
            <a:ea typeface="Arial"/>
            <a:cs typeface="Arial"/>
          </a:endParaRPr>
        </a:p>
      </dgm:t>
    </dgm:pt>
    <dgm:pt modelId="{D27A04E2-43B0-4FEB-B6CD-D93916430711}" type="parTrans" cxnId="{2F958142-4F8F-47FB-8499-A2FE229DFA7B}">
      <dgm:prSet/>
      <dgm:spPr/>
      <dgm:t>
        <a:bodyPr/>
        <a:lstStyle/>
        <a:p>
          <a:endParaRPr lang="en-US"/>
        </a:p>
      </dgm:t>
    </dgm:pt>
    <dgm:pt modelId="{3BF6E3DB-09A0-4593-9BE9-2999870091F4}" type="sibTrans" cxnId="{2F958142-4F8F-47FB-8499-A2FE229DFA7B}">
      <dgm:prSet/>
      <dgm:spPr/>
      <dgm:t>
        <a:bodyPr/>
        <a:lstStyle/>
        <a:p>
          <a:endParaRPr lang="en-US"/>
        </a:p>
      </dgm:t>
    </dgm:pt>
    <dgm:pt modelId="{DF064FEF-8D90-4432-920B-B166AEDE6B13}">
      <dgm:prSet/>
      <dgm:spPr/>
      <dgm:t>
        <a:bodyPr/>
        <a:lstStyle/>
        <a:p>
          <a:pPr marL="0" lvl="0" indent="0" defTabSz="889000">
            <a:spcBef>
              <a:spcPct val="0"/>
            </a:spcBef>
            <a:spcAft>
              <a:spcPct val="35000"/>
            </a:spcAft>
            <a:buNone/>
          </a:pPr>
          <a:r>
            <a:rPr lang="en-US" b="1" kern="1200" dirty="0">
              <a:latin typeface="Arial"/>
              <a:ea typeface="Arial"/>
              <a:cs typeface="Arial"/>
            </a:rPr>
            <a:t>100 % QR code labelled</a:t>
          </a:r>
        </a:p>
      </dgm:t>
    </dgm:pt>
    <dgm:pt modelId="{26F2A082-E52A-4E81-A782-8882C1E0637C}" type="parTrans" cxnId="{8AC32A74-BAAE-4445-B8BA-3D2F8BB3F1C8}">
      <dgm:prSet/>
      <dgm:spPr/>
      <dgm:t>
        <a:bodyPr/>
        <a:lstStyle/>
        <a:p>
          <a:endParaRPr lang="en-GB"/>
        </a:p>
      </dgm:t>
    </dgm:pt>
    <dgm:pt modelId="{4C8119CC-4394-4244-BE12-B1CEFCF293FD}" type="sibTrans" cxnId="{8AC32A74-BAAE-4445-B8BA-3D2F8BB3F1C8}">
      <dgm:prSet/>
      <dgm:spPr/>
      <dgm:t>
        <a:bodyPr/>
        <a:lstStyle/>
        <a:p>
          <a:endParaRPr lang="en-GB"/>
        </a:p>
      </dgm:t>
    </dgm:pt>
    <dgm:pt modelId="{E9ABCACE-C5F4-408D-91DE-EA47BF6CF9A1}" type="pres">
      <dgm:prSet presAssocID="{5238BCE8-D3C8-4C99-A64C-F06D046F1593}" presName="linear" presStyleCnt="0">
        <dgm:presLayoutVars>
          <dgm:animLvl val="lvl"/>
          <dgm:resizeHandles val="exact"/>
        </dgm:presLayoutVars>
      </dgm:prSet>
      <dgm:spPr/>
    </dgm:pt>
    <dgm:pt modelId="{770B03C9-94BF-44B6-9C98-39C94B69D91F}" type="pres">
      <dgm:prSet presAssocID="{8806392A-DC6B-453A-A4F6-0252A4FD5E6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70BAA5F-B0B6-4CD9-B4D7-F4A22D38517D}" type="pres">
      <dgm:prSet presAssocID="{B3D44267-8C6D-4E2C-A57B-3AC632AEAE53}" presName="spacer" presStyleCnt="0"/>
      <dgm:spPr/>
    </dgm:pt>
    <dgm:pt modelId="{2996B90A-3B10-4433-997B-761647C8ADED}" type="pres">
      <dgm:prSet presAssocID="{0B397B61-D9D2-4667-B25E-DA0FCB0FEDD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09C65A7-AF7F-4C78-B01E-157A9E379846}" type="pres">
      <dgm:prSet presAssocID="{3BF6E3DB-09A0-4593-9BE9-2999870091F4}" presName="spacer" presStyleCnt="0"/>
      <dgm:spPr/>
    </dgm:pt>
    <dgm:pt modelId="{FBB8CE4C-68F7-4951-8C42-ECF714F568B9}" type="pres">
      <dgm:prSet presAssocID="{DF064FEF-8D90-4432-920B-B166AEDE6B13}" presName="parentText" presStyleLbl="node1" presStyleIdx="2" presStyleCnt="3" custLinFactNeighborX="-3416" custLinFactNeighborY="20307">
        <dgm:presLayoutVars>
          <dgm:chMax val="0"/>
          <dgm:bulletEnabled val="1"/>
        </dgm:presLayoutVars>
      </dgm:prSet>
      <dgm:spPr/>
    </dgm:pt>
  </dgm:ptLst>
  <dgm:cxnLst>
    <dgm:cxn modelId="{24E2EF18-582D-4AF3-A31A-60CCD1FF1544}" srcId="{5238BCE8-D3C8-4C99-A64C-F06D046F1593}" destId="{8806392A-DC6B-453A-A4F6-0252A4FD5E65}" srcOrd="0" destOrd="0" parTransId="{DEF72AE5-A235-42DE-9197-B06C7295F0A7}" sibTransId="{B3D44267-8C6D-4E2C-A57B-3AC632AEAE53}"/>
    <dgm:cxn modelId="{62E6391D-4583-42F5-A1E4-4EA2D29442F6}" type="presOf" srcId="{DF064FEF-8D90-4432-920B-B166AEDE6B13}" destId="{FBB8CE4C-68F7-4951-8C42-ECF714F568B9}" srcOrd="0" destOrd="0" presId="urn:microsoft.com/office/officeart/2005/8/layout/vList2"/>
    <dgm:cxn modelId="{2F958142-4F8F-47FB-8499-A2FE229DFA7B}" srcId="{5238BCE8-D3C8-4C99-A64C-F06D046F1593}" destId="{0B397B61-D9D2-4667-B25E-DA0FCB0FEDD2}" srcOrd="1" destOrd="0" parTransId="{D27A04E2-43B0-4FEB-B6CD-D93916430711}" sibTransId="{3BF6E3DB-09A0-4593-9BE9-2999870091F4}"/>
    <dgm:cxn modelId="{8CE8D46B-87D4-4BCF-91C9-2F6D168AF81C}" type="presOf" srcId="{8806392A-DC6B-453A-A4F6-0252A4FD5E65}" destId="{770B03C9-94BF-44B6-9C98-39C94B69D91F}" srcOrd="0" destOrd="0" presId="urn:microsoft.com/office/officeart/2005/8/layout/vList2"/>
    <dgm:cxn modelId="{8AC32A74-BAAE-4445-B8BA-3D2F8BB3F1C8}" srcId="{5238BCE8-D3C8-4C99-A64C-F06D046F1593}" destId="{DF064FEF-8D90-4432-920B-B166AEDE6B13}" srcOrd="2" destOrd="0" parTransId="{26F2A082-E52A-4E81-A782-8882C1E0637C}" sibTransId="{4C8119CC-4394-4244-BE12-B1CEFCF293FD}"/>
    <dgm:cxn modelId="{71304D7F-C66F-45A7-A37E-0B1D4E6F9FC9}" type="presOf" srcId="{0B397B61-D9D2-4667-B25E-DA0FCB0FEDD2}" destId="{2996B90A-3B10-4433-997B-761647C8ADED}" srcOrd="0" destOrd="0" presId="urn:microsoft.com/office/officeart/2005/8/layout/vList2"/>
    <dgm:cxn modelId="{B4668AE5-EC03-47E6-BD61-44015D5212F8}" type="presOf" srcId="{5238BCE8-D3C8-4C99-A64C-F06D046F1593}" destId="{E9ABCACE-C5F4-408D-91DE-EA47BF6CF9A1}" srcOrd="0" destOrd="0" presId="urn:microsoft.com/office/officeart/2005/8/layout/vList2"/>
    <dgm:cxn modelId="{18B03A0E-012C-422E-80FC-95971FA9E1C3}" type="presParOf" srcId="{E9ABCACE-C5F4-408D-91DE-EA47BF6CF9A1}" destId="{770B03C9-94BF-44B6-9C98-39C94B69D91F}" srcOrd="0" destOrd="0" presId="urn:microsoft.com/office/officeart/2005/8/layout/vList2"/>
    <dgm:cxn modelId="{4E148D42-3980-4D17-9A83-CA17D8E279D0}" type="presParOf" srcId="{E9ABCACE-C5F4-408D-91DE-EA47BF6CF9A1}" destId="{F70BAA5F-B0B6-4CD9-B4D7-F4A22D38517D}" srcOrd="1" destOrd="0" presId="urn:microsoft.com/office/officeart/2005/8/layout/vList2"/>
    <dgm:cxn modelId="{C5AB6227-2C44-40AF-87BF-F3382A483EFD}" type="presParOf" srcId="{E9ABCACE-C5F4-408D-91DE-EA47BF6CF9A1}" destId="{2996B90A-3B10-4433-997B-761647C8ADED}" srcOrd="2" destOrd="0" presId="urn:microsoft.com/office/officeart/2005/8/layout/vList2"/>
    <dgm:cxn modelId="{3BB0D64F-56BF-4B70-AA4C-89D711AE94A9}" type="presParOf" srcId="{E9ABCACE-C5F4-408D-91DE-EA47BF6CF9A1}" destId="{309C65A7-AF7F-4C78-B01E-157A9E379846}" srcOrd="3" destOrd="0" presId="urn:microsoft.com/office/officeart/2005/8/layout/vList2"/>
    <dgm:cxn modelId="{2C857FB7-1C17-44C6-B488-F322EAE128D9}" type="presParOf" srcId="{E9ABCACE-C5F4-408D-91DE-EA47BF6CF9A1}" destId="{FBB8CE4C-68F7-4951-8C42-ECF714F568B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F9D288-0038-4AEA-BBB9-78909A029D02}">
      <dsp:nvSpPr>
        <dsp:cNvPr id="0" name=""/>
        <dsp:cNvSpPr/>
      </dsp:nvSpPr>
      <dsp:spPr>
        <a:xfrm>
          <a:off x="0" y="84676"/>
          <a:ext cx="11376024" cy="4446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/>
            <a:t>Sorting of coming mails from french and swiss posts : approx 300 mails per day</a:t>
          </a:r>
          <a:endParaRPr lang="en-US" sz="1900" kern="1200"/>
        </a:p>
      </dsp:txBody>
      <dsp:txXfrm>
        <a:off x="21704" y="106380"/>
        <a:ext cx="11332616" cy="401192"/>
      </dsp:txXfrm>
    </dsp:sp>
    <dsp:sp modelId="{78E52C6F-CED4-428B-8529-AC73A76E99D7}">
      <dsp:nvSpPr>
        <dsp:cNvPr id="0" name=""/>
        <dsp:cNvSpPr/>
      </dsp:nvSpPr>
      <dsp:spPr>
        <a:xfrm>
          <a:off x="0" y="583996"/>
          <a:ext cx="11376024" cy="4446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/>
            <a:t>Delivery of mail – 6 rounds in Meyrin and Prevessin + 1 for the LHC points (when needed)</a:t>
          </a:r>
          <a:endParaRPr lang="en-US" sz="1900" kern="1200"/>
        </a:p>
      </dsp:txBody>
      <dsp:txXfrm>
        <a:off x="21704" y="605700"/>
        <a:ext cx="11332616" cy="401192"/>
      </dsp:txXfrm>
    </dsp:sp>
    <dsp:sp modelId="{2D4CCCD6-590E-41E4-AE56-0B85AD842B44}">
      <dsp:nvSpPr>
        <dsp:cNvPr id="0" name=""/>
        <dsp:cNvSpPr/>
      </dsp:nvSpPr>
      <dsp:spPr>
        <a:xfrm>
          <a:off x="0" y="1083316"/>
          <a:ext cx="11376024" cy="4446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dirty="0" err="1"/>
            <a:t>Outgoing</a:t>
          </a:r>
          <a:r>
            <a:rPr lang="fr-CH" sz="1900" kern="1200" dirty="0"/>
            <a:t> mail collection, </a:t>
          </a:r>
          <a:r>
            <a:rPr lang="fr-CH" sz="1900" kern="1200" dirty="0" err="1"/>
            <a:t>franking</a:t>
          </a:r>
          <a:r>
            <a:rPr lang="fr-CH" sz="1900" kern="1200" dirty="0"/>
            <a:t> and </a:t>
          </a:r>
          <a:r>
            <a:rPr lang="fr-CH" sz="1900" kern="1200" dirty="0" err="1"/>
            <a:t>sending</a:t>
          </a:r>
          <a:r>
            <a:rPr lang="fr-CH" sz="1900" kern="1200" dirty="0"/>
            <a:t> </a:t>
          </a:r>
          <a:r>
            <a:rPr lang="fr-CH" sz="1900" kern="1200" dirty="0" err="1"/>
            <a:t>around</a:t>
          </a:r>
          <a:r>
            <a:rPr lang="fr-CH" sz="1900" kern="1200" dirty="0"/>
            <a:t> 1’300 per </a:t>
          </a:r>
          <a:r>
            <a:rPr lang="fr-CH" sz="1900" kern="1200" dirty="0" err="1"/>
            <a:t>month</a:t>
          </a:r>
          <a:endParaRPr lang="en-US" sz="1900" kern="1200" dirty="0"/>
        </a:p>
      </dsp:txBody>
      <dsp:txXfrm>
        <a:off x="21704" y="1105020"/>
        <a:ext cx="11332616" cy="401192"/>
      </dsp:txXfrm>
    </dsp:sp>
    <dsp:sp modelId="{5AF48136-C0C0-45B1-A979-BBBDBB26BDA7}">
      <dsp:nvSpPr>
        <dsp:cNvPr id="0" name=""/>
        <dsp:cNvSpPr/>
      </dsp:nvSpPr>
      <dsp:spPr>
        <a:xfrm>
          <a:off x="0" y="1582636"/>
          <a:ext cx="11376024" cy="4446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/>
            <a:t>Around 2’400 inbox in total on CERN sites</a:t>
          </a:r>
          <a:endParaRPr lang="en-US" sz="1900" kern="1200"/>
        </a:p>
      </dsp:txBody>
      <dsp:txXfrm>
        <a:off x="21704" y="1604340"/>
        <a:ext cx="11332616" cy="401192"/>
      </dsp:txXfrm>
    </dsp:sp>
    <dsp:sp modelId="{5D4D287D-23B4-4652-BC03-D806FCB893F8}">
      <dsp:nvSpPr>
        <dsp:cNvPr id="0" name=""/>
        <dsp:cNvSpPr/>
      </dsp:nvSpPr>
      <dsp:spPr>
        <a:xfrm>
          <a:off x="0" y="2081956"/>
          <a:ext cx="11376024" cy="4446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dirty="0" err="1"/>
            <a:t>Invoices</a:t>
          </a:r>
          <a:r>
            <a:rPr lang="fr-CH" sz="1900" kern="1200" dirty="0"/>
            <a:t> and pension </a:t>
          </a:r>
          <a:r>
            <a:rPr lang="fr-CH" sz="1900" kern="1200" dirty="0" err="1"/>
            <a:t>fund</a:t>
          </a:r>
          <a:r>
            <a:rPr lang="fr-CH" sz="1900" kern="1200" dirty="0"/>
            <a:t> mails </a:t>
          </a:r>
          <a:r>
            <a:rPr lang="fr-CH" sz="1900" kern="1200" dirty="0" err="1"/>
            <a:t>sorting</a:t>
          </a:r>
          <a:r>
            <a:rPr lang="fr-CH" sz="1900" kern="1200" dirty="0"/>
            <a:t> </a:t>
          </a:r>
          <a:r>
            <a:rPr lang="fr-CH" sz="1900" kern="1200" dirty="0" err="1"/>
            <a:t>every</a:t>
          </a:r>
          <a:r>
            <a:rPr lang="fr-CH" sz="1900" kern="1200" dirty="0"/>
            <a:t> </a:t>
          </a:r>
          <a:r>
            <a:rPr lang="fr-CH" sz="1900" kern="1200" dirty="0" err="1"/>
            <a:t>morning</a:t>
          </a:r>
          <a:endParaRPr lang="en-US" sz="1900" kern="1200" dirty="0"/>
        </a:p>
      </dsp:txBody>
      <dsp:txXfrm>
        <a:off x="21704" y="2103660"/>
        <a:ext cx="11332616" cy="401192"/>
      </dsp:txXfrm>
    </dsp:sp>
    <dsp:sp modelId="{9A642E99-C08B-475C-8549-7A047A3AB3A7}">
      <dsp:nvSpPr>
        <dsp:cNvPr id="0" name=""/>
        <dsp:cNvSpPr/>
      </dsp:nvSpPr>
      <dsp:spPr>
        <a:xfrm>
          <a:off x="0" y="2581276"/>
          <a:ext cx="11376024" cy="4446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dirty="0"/>
            <a:t>Mass mailing </a:t>
          </a:r>
          <a:r>
            <a:rPr lang="fr-CH" sz="1900" kern="1200" dirty="0" err="1"/>
            <a:t>preparation</a:t>
          </a:r>
          <a:r>
            <a:rPr lang="fr-CH" sz="1900" kern="1200" dirty="0"/>
            <a:t> and </a:t>
          </a:r>
          <a:r>
            <a:rPr lang="fr-CH" sz="1900" kern="1200" dirty="0" err="1"/>
            <a:t>sending</a:t>
          </a:r>
          <a:r>
            <a:rPr lang="fr-CH" sz="1900" kern="1200" dirty="0"/>
            <a:t> </a:t>
          </a:r>
          <a:r>
            <a:rPr lang="fr-CH" sz="1900" kern="1200" dirty="0" err="1"/>
            <a:t>around</a:t>
          </a:r>
          <a:r>
            <a:rPr lang="fr-CH" sz="1900" kern="1200" dirty="0"/>
            <a:t> 3’000 per </a:t>
          </a:r>
          <a:r>
            <a:rPr lang="fr-CH" sz="1900" kern="1200" dirty="0" err="1"/>
            <a:t>month</a:t>
          </a:r>
          <a:endParaRPr lang="en-US" sz="1900" kern="1200" dirty="0"/>
        </a:p>
      </dsp:txBody>
      <dsp:txXfrm>
        <a:off x="21704" y="2602980"/>
        <a:ext cx="11332616" cy="401192"/>
      </dsp:txXfrm>
    </dsp:sp>
    <dsp:sp modelId="{0DEC4E47-2754-4490-9755-ED253F156A9B}">
      <dsp:nvSpPr>
        <dsp:cNvPr id="0" name=""/>
        <dsp:cNvSpPr/>
      </dsp:nvSpPr>
      <dsp:spPr>
        <a:xfrm>
          <a:off x="0" y="3080596"/>
          <a:ext cx="11376024" cy="4446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dirty="0" err="1"/>
            <a:t>Preparation</a:t>
          </a:r>
          <a:r>
            <a:rPr lang="fr-CH" sz="1900" kern="1200" dirty="0"/>
            <a:t> </a:t>
          </a:r>
          <a:r>
            <a:rPr lang="en-GB" sz="1900" kern="1200" dirty="0"/>
            <a:t>of shipment by express mail (documents only) requested through Snow</a:t>
          </a:r>
          <a:endParaRPr lang="en-US" sz="1900" kern="1200" dirty="0"/>
        </a:p>
      </dsp:txBody>
      <dsp:txXfrm>
        <a:off x="21704" y="3102300"/>
        <a:ext cx="11332616" cy="401192"/>
      </dsp:txXfrm>
    </dsp:sp>
    <dsp:sp modelId="{661581DB-5E66-49B9-BE09-CC6F90F572DF}">
      <dsp:nvSpPr>
        <dsp:cNvPr id="0" name=""/>
        <dsp:cNvSpPr/>
      </dsp:nvSpPr>
      <dsp:spPr>
        <a:xfrm>
          <a:off x="0" y="3579916"/>
          <a:ext cx="11376024" cy="4446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dirty="0" err="1"/>
            <a:t>Diplomatic</a:t>
          </a:r>
          <a:r>
            <a:rPr lang="fr-CH" sz="1900" kern="1200" dirty="0"/>
            <a:t> documents transportation </a:t>
          </a:r>
          <a:r>
            <a:rPr lang="fr-CH" sz="1900" kern="1200" dirty="0" err="1"/>
            <a:t>twice</a:t>
          </a:r>
          <a:r>
            <a:rPr lang="fr-CH" sz="1900" kern="1200" dirty="0"/>
            <a:t> a </a:t>
          </a:r>
          <a:r>
            <a:rPr lang="fr-CH" sz="1900" kern="1200" dirty="0" err="1"/>
            <a:t>week</a:t>
          </a:r>
          <a:r>
            <a:rPr lang="fr-CH" sz="1900" kern="1200" dirty="0"/>
            <a:t> (7-8 </a:t>
          </a:r>
          <a:r>
            <a:rPr lang="fr-CH" sz="1900" kern="1200" dirty="0" err="1"/>
            <a:t>requests</a:t>
          </a:r>
          <a:r>
            <a:rPr lang="fr-CH" sz="1900" kern="1200" dirty="0"/>
            <a:t> per </a:t>
          </a:r>
          <a:r>
            <a:rPr lang="fr-CH" sz="1900" kern="1200" dirty="0" err="1"/>
            <a:t>week</a:t>
          </a:r>
          <a:r>
            <a:rPr lang="fr-CH" sz="1900" kern="1200" dirty="0"/>
            <a:t>)</a:t>
          </a:r>
          <a:endParaRPr lang="en-US" sz="1900" kern="1200" dirty="0"/>
        </a:p>
      </dsp:txBody>
      <dsp:txXfrm>
        <a:off x="21704" y="3601620"/>
        <a:ext cx="11332616" cy="401192"/>
      </dsp:txXfrm>
    </dsp:sp>
    <dsp:sp modelId="{E3CF5287-3E24-4E17-BC23-7F6244BB33A6}">
      <dsp:nvSpPr>
        <dsp:cNvPr id="0" name=""/>
        <dsp:cNvSpPr/>
      </dsp:nvSpPr>
      <dsp:spPr>
        <a:xfrm>
          <a:off x="0" y="4079236"/>
          <a:ext cx="11376024" cy="4446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/>
            <a:t>Snow requests handling</a:t>
          </a:r>
          <a:endParaRPr lang="en-US" sz="1900" kern="1200"/>
        </a:p>
      </dsp:txBody>
      <dsp:txXfrm>
        <a:off x="21704" y="4100940"/>
        <a:ext cx="11332616" cy="4011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0B03C9-94BF-44B6-9C98-39C94B69D91F}">
      <dsp:nvSpPr>
        <dsp:cNvPr id="0" name=""/>
        <dsp:cNvSpPr/>
      </dsp:nvSpPr>
      <dsp:spPr>
        <a:xfrm>
          <a:off x="0" y="66360"/>
          <a:ext cx="11088612" cy="142857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300" b="1" kern="1200" dirty="0"/>
            <a:t>5 rounds </a:t>
          </a:r>
          <a:r>
            <a:rPr lang="fr-CH" sz="3300" b="1" kern="1200" dirty="0" err="1"/>
            <a:t>instead</a:t>
          </a:r>
          <a:r>
            <a:rPr lang="fr-CH" sz="3300" b="1" kern="1200" dirty="0"/>
            <a:t> of 6 </a:t>
          </a:r>
        </a:p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b="1" kern="1200" dirty="0">
              <a:latin typeface="Arial"/>
              <a:ea typeface="Arial"/>
              <a:cs typeface="Arial"/>
            </a:rPr>
            <a:t>2 or 3 times a week</a:t>
          </a:r>
        </a:p>
      </dsp:txBody>
      <dsp:txXfrm>
        <a:off x="69737" y="136097"/>
        <a:ext cx="10949138" cy="1289096"/>
      </dsp:txXfrm>
    </dsp:sp>
    <dsp:sp modelId="{2996B90A-3B10-4433-997B-761647C8ADED}">
      <dsp:nvSpPr>
        <dsp:cNvPr id="0" name=""/>
        <dsp:cNvSpPr/>
      </dsp:nvSpPr>
      <dsp:spPr>
        <a:xfrm>
          <a:off x="0" y="1589970"/>
          <a:ext cx="11088612" cy="142857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300" b="1" kern="1200" dirty="0" err="1">
              <a:latin typeface="Arial"/>
              <a:ea typeface="Arial"/>
              <a:cs typeface="Arial"/>
            </a:rPr>
            <a:t>Reorganisation</a:t>
          </a:r>
          <a:r>
            <a:rPr lang="fr-CH" sz="3300" b="1" kern="1200" dirty="0">
              <a:latin typeface="Arial"/>
              <a:ea typeface="Arial"/>
              <a:cs typeface="Arial"/>
            </a:rPr>
            <a:t> of the </a:t>
          </a:r>
          <a:r>
            <a:rPr lang="fr-CH" sz="3300" b="1" kern="1200" dirty="0" err="1">
              <a:latin typeface="Arial"/>
              <a:ea typeface="Arial"/>
              <a:cs typeface="Arial"/>
            </a:rPr>
            <a:t>sorting</a:t>
          </a:r>
          <a:r>
            <a:rPr lang="fr-CH" sz="3300" b="1" kern="1200" dirty="0">
              <a:latin typeface="Arial"/>
              <a:ea typeface="Arial"/>
              <a:cs typeface="Arial"/>
            </a:rPr>
            <a:t> area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300" b="1" kern="1200" dirty="0">
              <a:latin typeface="Arial"/>
              <a:ea typeface="Arial"/>
              <a:cs typeface="Arial"/>
            </a:rPr>
            <a:t>41 % </a:t>
          </a:r>
          <a:r>
            <a:rPr lang="fr-CH" sz="3300" b="1" kern="1200" dirty="0" err="1">
              <a:latin typeface="Arial"/>
              <a:ea typeface="Arial"/>
              <a:cs typeface="Arial"/>
            </a:rPr>
            <a:t>decrease</a:t>
          </a:r>
          <a:r>
            <a:rPr lang="fr-CH" sz="3300" b="1" kern="1200" dirty="0">
              <a:latin typeface="Arial"/>
              <a:ea typeface="Arial"/>
              <a:cs typeface="Arial"/>
            </a:rPr>
            <a:t> </a:t>
          </a:r>
          <a:endParaRPr lang="en-US" sz="3300" b="1" kern="1200" dirty="0">
            <a:latin typeface="Arial"/>
            <a:ea typeface="Arial"/>
            <a:cs typeface="Arial"/>
          </a:endParaRPr>
        </a:p>
      </dsp:txBody>
      <dsp:txXfrm>
        <a:off x="69737" y="1659707"/>
        <a:ext cx="10949138" cy="1289096"/>
      </dsp:txXfrm>
    </dsp:sp>
    <dsp:sp modelId="{FBB8CE4C-68F7-4951-8C42-ECF714F568B9}">
      <dsp:nvSpPr>
        <dsp:cNvPr id="0" name=""/>
        <dsp:cNvSpPr/>
      </dsp:nvSpPr>
      <dsp:spPr>
        <a:xfrm>
          <a:off x="0" y="3132880"/>
          <a:ext cx="11088612" cy="142857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b="1" kern="1200" dirty="0">
              <a:latin typeface="Arial"/>
              <a:ea typeface="Arial"/>
              <a:cs typeface="Arial"/>
            </a:rPr>
            <a:t>100 % QR code labelled</a:t>
          </a:r>
        </a:p>
      </dsp:txBody>
      <dsp:txXfrm>
        <a:off x="69737" y="3202617"/>
        <a:ext cx="10949138" cy="12890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4919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4919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r">
              <a:defRPr sz="1000"/>
            </a:lvl1pPr>
          </a:lstStyle>
          <a:p>
            <a:fld id="{12623AC6-E0BD-BE48-A614-F0E7C08BAB76}" type="datetimeFigureOut">
              <a:rPr lang="en-US" smtClean="0"/>
              <a:t>05-Jun-24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9653" tIns="39827" rIns="79653" bIns="3982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79653" tIns="39827" rIns="79653" bIns="3982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745"/>
            <a:ext cx="2945659" cy="494918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745"/>
            <a:ext cx="2945659" cy="494918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r">
              <a:defRPr sz="10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C17BDBD-EDDB-4752-8705-A9D6F0442518}" type="datetime1">
              <a:rPr lang="en-US" smtClean="0"/>
              <a:t>05-Jun-24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CE71129A-B828-458D-811E-AC9B161812D1}" type="datetime1">
              <a:rPr lang="en-US" smtClean="0"/>
              <a:t>05-Jun-24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8AD44A51-861D-44A5-A052-324C27402CF8}" type="datetime1">
              <a:rPr lang="en-US" smtClean="0"/>
              <a:t>05-Jun-24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B9572F1C-603E-48B5-A0A3-08CD26A31603}" type="datetime1">
              <a:rPr lang="en-US" smtClean="0"/>
              <a:t>05-Jun-24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8AC2739D-B0CA-4F8D-AE0C-2F54978F856A}" type="datetime1">
              <a:rPr lang="en-US" smtClean="0"/>
              <a:t>05-Jun-24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FA15AB8C-86C4-4D92-B9A6-298E79547940}" type="datetime1">
              <a:rPr lang="en-US" smtClean="0"/>
              <a:t>05-Jun-24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847105B-7F96-4067-A881-C844514181AB}" type="datetime1">
              <a:rPr lang="en-US" smtClean="0"/>
              <a:t>05-Jun-24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E80C6E4-1A0E-4371-BE19-9619E5B0EC2D}" type="datetime1">
              <a:rPr lang="en-US" smtClean="0"/>
              <a:t>05-Jun-24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8238F282-D34C-493D-A768-4F0CCD449859}" type="datetime1">
              <a:rPr lang="en-US" smtClean="0"/>
              <a:t>05-Jun-24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99B7ADE-0484-4AA2-A1A0-0C7AD32928F2}" type="datetime1">
              <a:rPr lang="en-US" smtClean="0"/>
              <a:t>05-Jun-24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EE930F7-660F-4740-A271-10762E58BC49}" type="datetime1">
              <a:rPr lang="en-US" smtClean="0"/>
              <a:t>05-Jun-24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031537D-71DA-4E0B-BB15-C66C94D47014}" type="datetime1">
              <a:rPr lang="en-US" smtClean="0"/>
              <a:t>05-Jun-24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D482C03-0D2E-4C29-B210-243272D39AFA}" type="datetime1">
              <a:rPr lang="en-US" smtClean="0"/>
              <a:t>05-Jun-24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3B10102-C29C-4730-A206-9B0C62308947}" type="datetime1">
              <a:rPr lang="en-US" smtClean="0"/>
              <a:t>05-Jun-24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C4628B4F-54B7-4DAC-ADE3-3C79729D810D}" type="datetime1">
              <a:rPr lang="en-US" smtClean="0"/>
              <a:t>05-Jun-24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06F1107-F1DB-44EC-B3DC-D2153B23DCFA}" type="datetime1">
              <a:rPr lang="en-US" smtClean="0"/>
              <a:t>05-Jun-24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Elsa CLERC | Green Belt Certification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fr-CH" dirty="0"/>
              <a:t>LEAN MAIL OFFICE WORKSHOP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CH" sz="1800" dirty="0"/>
              <a:t>LEAN MAIL OFFICE TEAM </a:t>
            </a:r>
          </a:p>
          <a:p>
            <a:pPr algn="l">
              <a:defRPr/>
            </a:pPr>
            <a:r>
              <a:rPr lang="fr-CH" sz="1800" dirty="0"/>
              <a:t>05/06/2024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8B6E0D-CCA2-70FD-45A4-8F3F2C3BD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spc="-150" dirty="0" err="1"/>
              <a:t>Before</a:t>
            </a:r>
            <a:r>
              <a:rPr lang="fr-CH" spc="-150" dirty="0"/>
              <a:t> workshop</a:t>
            </a:r>
            <a:br>
              <a:rPr lang="fr-CH" spc="-150" dirty="0"/>
            </a:b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AFE70FD-3D1D-128F-C636-94255815B8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327973" cy="1065742"/>
          </a:xfrm>
        </p:spPr>
        <p:txBody>
          <a:bodyPr/>
          <a:lstStyle/>
          <a:p>
            <a:r>
              <a:rPr lang="en-US" sz="1800">
                <a:solidFill>
                  <a:schemeClr val="accent2">
                    <a:lumMod val="60000"/>
                    <a:lumOff val="40000"/>
                  </a:schemeClr>
                </a:solidFill>
              </a:rPr>
              <a:t>Pictures taken before LEAN workshop of sorting per distribution point area</a:t>
            </a:r>
            <a:endParaRPr lang="en-US" sz="1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21EC00-60E7-2514-48D0-F5AD3F906C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10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109D855-8950-1F5C-91DB-37A968B0646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pic>
        <p:nvPicPr>
          <p:cNvPr id="11" name="10F62EB9-E8CA-4491-AD61-64894645DD45">
            <a:extLst>
              <a:ext uri="{FF2B5EF4-FFF2-40B4-BE49-F238E27FC236}">
                <a16:creationId xmlns:a16="http://schemas.microsoft.com/office/drawing/2014/main" id="{74A96608-6BF7-EEF5-CD4B-359D130B4A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30" r="-4" b="4840"/>
          <a:stretch/>
        </p:blipFill>
        <p:spPr bwMode="auto">
          <a:xfrm>
            <a:off x="6072880" y="1190092"/>
            <a:ext cx="3895807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7161FBF4-B30A-49A3-9345-6715C88A0570">
            <a:extLst>
              <a:ext uri="{FF2B5EF4-FFF2-40B4-BE49-F238E27FC236}">
                <a16:creationId xmlns:a16="http://schemas.microsoft.com/office/drawing/2014/main" id="{B1D7BDB1-029D-5558-7994-3A19A1A4839A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35" b="9335"/>
          <a:stretch/>
        </p:blipFill>
        <p:spPr bwMode="auto">
          <a:xfrm>
            <a:off x="4108380" y="3902915"/>
            <a:ext cx="3777419" cy="2304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CAEA457F-8545-41D1-A2B3-E09528809589">
            <a:extLst>
              <a:ext uri="{FF2B5EF4-FFF2-40B4-BE49-F238E27FC236}">
                <a16:creationId xmlns:a16="http://schemas.microsoft.com/office/drawing/2014/main" id="{A0DA2887-5F6F-9BBB-03F7-F85D8906B94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07" r="-4" b="3963"/>
          <a:stretch/>
        </p:blipFill>
        <p:spPr bwMode="auto">
          <a:xfrm>
            <a:off x="8112224" y="3902914"/>
            <a:ext cx="3895807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4529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8B6E0D-CCA2-70FD-45A4-8F3F2C3BD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t">
            <a:normAutofit/>
          </a:bodyPr>
          <a:lstStyle/>
          <a:p>
            <a:r>
              <a:rPr lang="fr-CH" spc="-150" dirty="0"/>
              <a:t>Data collection</a:t>
            </a:r>
            <a:br>
              <a:rPr lang="fr-CH" spc="-150" dirty="0"/>
            </a:br>
            <a:endParaRPr lang="en-GB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EF95E2AC-BB44-90F5-95AF-DD7D275814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3226" y="1268426"/>
            <a:ext cx="3856036" cy="405364"/>
          </a:xfrm>
        </p:spPr>
        <p:txBody>
          <a:bodyPr/>
          <a:lstStyle/>
          <a:p>
            <a:r>
              <a:rPr lang="en-US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Data collection :</a:t>
            </a: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727A68DF-DCE9-30D5-B87D-965A014106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3226" y="2132856"/>
            <a:ext cx="4036590" cy="37623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Thanks to Snow application for mail distribution tracking the quantity of mail delivered per building/inbox was easy</a:t>
            </a:r>
          </a:p>
          <a:p>
            <a:pPr marL="0" indent="0">
              <a:buNone/>
            </a:pPr>
            <a:r>
              <a:rPr lang="en-US" sz="1600" dirty="0"/>
              <a:t>It allowed us to target buildings where the distribution could be changed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075C34F-25DC-CC8D-C209-F89856FF9E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658"/>
          <a:stretch/>
        </p:blipFill>
        <p:spPr>
          <a:xfrm>
            <a:off x="4744385" y="1257506"/>
            <a:ext cx="6985645" cy="4683446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21EC00-60E7-2514-48D0-F5AD3F906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11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A504B94B-E586-8B73-951A-59756D7B4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800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C66A90C-8E70-B661-A234-FB055A6951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0526" y="1097598"/>
            <a:ext cx="4206214" cy="234241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E8B6E0D-CCA2-70FD-45A4-8F3F2C3BD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fr-CH" sz="3200" spc="-150" dirty="0"/>
              <a:t>Training – </a:t>
            </a:r>
            <a:r>
              <a:rPr lang="fr-CH" sz="3200" spc="-150" dirty="0" err="1"/>
              <a:t>Used</a:t>
            </a:r>
            <a:r>
              <a:rPr lang="fr-CH" sz="3200" spc="-150" dirty="0"/>
              <a:t> LEAN process 5S &amp; MSRP</a:t>
            </a:r>
            <a:br>
              <a:rPr lang="fr-CH" spc="-150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21EC00-60E7-2514-48D0-F5AD3F906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ECE690-1FA8-BD13-76C9-2BCE1D963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3861048"/>
            <a:ext cx="4104456" cy="21108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208729C-15B3-A989-B984-547C286E7D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3992" y="1097598"/>
            <a:ext cx="4442562" cy="2284063"/>
          </a:xfrm>
          <a:prstGeom prst="rect">
            <a:avLst/>
          </a:prstGeom>
        </p:spPr>
      </p:pic>
      <p:pic>
        <p:nvPicPr>
          <p:cNvPr id="4100" name="Picture 4" descr="Brainstorming in Project Management - Management Weekly">
            <a:extLst>
              <a:ext uri="{FF2B5EF4-FFF2-40B4-BE49-F238E27FC236}">
                <a16:creationId xmlns:a16="http://schemas.microsoft.com/office/drawing/2014/main" id="{7CBB39ED-7DA8-4C7F-662B-E2C26A681E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692" y="3516043"/>
            <a:ext cx="4639161" cy="260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063F509F-9369-79B9-1EBF-A38153E3D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090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8B6E0D-CCA2-70FD-45A4-8F3F2C3BD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anchor="t">
            <a:normAutofit/>
          </a:bodyPr>
          <a:lstStyle/>
          <a:p>
            <a:r>
              <a:rPr lang="fr-CH" sz="3200" spc="-150" dirty="0"/>
              <a:t>Intensive </a:t>
            </a:r>
            <a:r>
              <a:rPr lang="fr-CH" sz="3200" spc="-150" dirty="0" err="1"/>
              <a:t>days</a:t>
            </a:r>
            <a:br>
              <a:rPr lang="fr-CH" spc="-150" dirty="0"/>
            </a:b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EC84872-34DD-C376-3D46-5872B7DD16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5359" y="1075009"/>
            <a:ext cx="11376023" cy="1065743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Intensive days:</a:t>
            </a:r>
          </a:p>
          <a:p>
            <a:r>
              <a:rPr lang="en-US" dirty="0"/>
              <a:t>LEAN training - 5S - Brainstorming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21EC00-60E7-2514-48D0-F5AD3F906C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13</a:t>
            </a:fld>
            <a:endParaRPr lang="en-US"/>
          </a:p>
        </p:txBody>
      </p:sp>
      <p:pic>
        <p:nvPicPr>
          <p:cNvPr id="3074" name="8B5BD9BC-A9D1-4BD1-80BB-880C1999828A" descr="IMG_4165.JPG">
            <a:extLst>
              <a:ext uri="{FF2B5EF4-FFF2-40B4-BE49-F238E27FC236}">
                <a16:creationId xmlns:a16="http://schemas.microsoft.com/office/drawing/2014/main" id="{9533412B-EBD0-358C-8302-C3889029A6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8" y="4365104"/>
            <a:ext cx="1296144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BA5D1291-7C06-4368-B9D5-52468A800DC0" descr="IMG_4116.JPG">
            <a:extLst>
              <a:ext uri="{FF2B5EF4-FFF2-40B4-BE49-F238E27FC236}">
                <a16:creationId xmlns:a16="http://schemas.microsoft.com/office/drawing/2014/main" id="{13B6303E-B0F8-60DD-9BB3-23A461E352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865" y="3124919"/>
            <a:ext cx="3725223" cy="2793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9E728A57-7C08-4D9E-BEAC-AF1D512ABADF" descr="IMG_4117.JPG">
            <a:extLst>
              <a:ext uri="{FF2B5EF4-FFF2-40B4-BE49-F238E27FC236}">
                <a16:creationId xmlns:a16="http://schemas.microsoft.com/office/drawing/2014/main" id="{B46E1EB2-CC10-E4B5-1BE2-DC9FAF95E8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569" y="3240206"/>
            <a:ext cx="2257398" cy="3009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E9E12CB3-9D09-41C6-B466-F6ACDB212069" descr="IMG_4150.JPG">
            <a:extLst>
              <a:ext uri="{FF2B5EF4-FFF2-40B4-BE49-F238E27FC236}">
                <a16:creationId xmlns:a16="http://schemas.microsoft.com/office/drawing/2014/main" id="{23201ADD-71DB-3E73-460C-13F0C5229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4232" y="445765"/>
            <a:ext cx="3341655" cy="2506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6E3FA4F-CFF7-0AEA-F174-0BD2A28AD3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113" y="2205181"/>
            <a:ext cx="3629687" cy="1662193"/>
          </a:xfrm>
          <a:prstGeom prst="rect">
            <a:avLst/>
          </a:prstGeom>
        </p:spPr>
      </p:pic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AFCB9888-0190-9E02-7954-B76BC4F01AE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151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8B6E0D-CCA2-70FD-45A4-8F3F2C3BD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834068"/>
          </a:xfrm>
        </p:spPr>
        <p:txBody>
          <a:bodyPr anchor="t">
            <a:normAutofit fontScale="90000"/>
          </a:bodyPr>
          <a:lstStyle/>
          <a:p>
            <a:r>
              <a:rPr lang="fr-CH" spc="-150" dirty="0"/>
              <a:t>Intensive </a:t>
            </a:r>
            <a:r>
              <a:rPr lang="fr-CH" spc="-150" dirty="0" err="1"/>
              <a:t>days</a:t>
            </a:r>
            <a:br>
              <a:rPr lang="fr-CH" spc="-150" dirty="0"/>
            </a:b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EC84872-34DD-C376-3D46-5872B7DD16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207661"/>
            <a:ext cx="3959821" cy="4999509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Following brainstorming:</a:t>
            </a:r>
          </a:p>
          <a:p>
            <a:r>
              <a:rPr lang="en-US" dirty="0"/>
              <a:t>Prototype done in order to visualize the future improvement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21EC00-60E7-2514-48D0-F5AD3F906C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14</a:t>
            </a:fld>
            <a:endParaRPr lang="en-US"/>
          </a:p>
        </p:txBody>
      </p:sp>
      <p:pic>
        <p:nvPicPr>
          <p:cNvPr id="5122" name="3CC59FE6-92EC-4892-8DB0-46AAC5735C6F" descr="IMG_4142.JPG">
            <a:extLst>
              <a:ext uri="{FF2B5EF4-FFF2-40B4-BE49-F238E27FC236}">
                <a16:creationId xmlns:a16="http://schemas.microsoft.com/office/drawing/2014/main" id="{47E4D160-70D2-F1BE-0BA8-ED56ED0A06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796" y="2964455"/>
            <a:ext cx="4151784" cy="311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C8CD53CF-43E2-4972-AD1A-B0AE2F6F875A" descr="IMG_4144.JPG">
            <a:extLst>
              <a:ext uri="{FF2B5EF4-FFF2-40B4-BE49-F238E27FC236}">
                <a16:creationId xmlns:a16="http://schemas.microsoft.com/office/drawing/2014/main" id="{9C418F9D-A0E4-05A7-75B3-AD4AB59A7B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4066" y="478315"/>
            <a:ext cx="2875245" cy="215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85677004-B718-4B78-B9CD-98DE31FE7F7C" descr="IMG_4146.JPG">
            <a:extLst>
              <a:ext uri="{FF2B5EF4-FFF2-40B4-BE49-F238E27FC236}">
                <a16:creationId xmlns:a16="http://schemas.microsoft.com/office/drawing/2014/main" id="{45893959-BA4F-10F6-5ED1-2563CBABDC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070" y="1664804"/>
            <a:ext cx="2646294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00B2986-FD8D-1766-00A0-6CA1FFC6486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00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8B6E0D-CCA2-70FD-45A4-8F3F2C3BD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anchor="t">
            <a:normAutofit/>
          </a:bodyPr>
          <a:lstStyle/>
          <a:p>
            <a:r>
              <a:rPr lang="fr-CH" sz="3200" spc="-150" dirty="0"/>
              <a:t>Follow-up </a:t>
            </a:r>
            <a:r>
              <a:rPr lang="fr-CH" sz="3200" spc="-150" dirty="0" err="1"/>
              <a:t>days</a:t>
            </a:r>
            <a:br>
              <a:rPr lang="fr-CH" spc="-150" dirty="0"/>
            </a:b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EC84872-34DD-C376-3D46-5872B7DD16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>
            <a:normAutofit/>
          </a:bodyPr>
          <a:lstStyle/>
          <a:p>
            <a:r>
              <a:rPr lang="en-US" sz="2000" dirty="0"/>
              <a:t>2 type of rounds are tested following the prototype</a:t>
            </a:r>
          </a:p>
          <a:p>
            <a:endParaRPr lang="en-US" sz="2000" dirty="0"/>
          </a:p>
          <a:p>
            <a:r>
              <a:rPr lang="en-US" sz="2000" dirty="0"/>
              <a:t>One solution has been adopted by the whole team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21EC00-60E7-2514-48D0-F5AD3F906C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15</a:t>
            </a:fld>
            <a:endParaRPr lang="en-US"/>
          </a:p>
        </p:txBody>
      </p:sp>
      <p:pic>
        <p:nvPicPr>
          <p:cNvPr id="5" name="3687CCBC-C95A-4219-8E08-CF6B2DFEFD99">
            <a:extLst>
              <a:ext uri="{FF2B5EF4-FFF2-40B4-BE49-F238E27FC236}">
                <a16:creationId xmlns:a16="http://schemas.microsoft.com/office/drawing/2014/main" id="{B8A0AED0-CC06-EADE-9610-87E27DD3010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95" b="6454"/>
          <a:stretch/>
        </p:blipFill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8D451791-0802-406A-B7BD-B9C98917A6D4">
            <a:extLst>
              <a:ext uri="{FF2B5EF4-FFF2-40B4-BE49-F238E27FC236}">
                <a16:creationId xmlns:a16="http://schemas.microsoft.com/office/drawing/2014/main" id="{AD432CAD-3F0C-200E-25F5-719B7CA480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04" r="2" b="27450"/>
          <a:stretch/>
        </p:blipFill>
        <p:spPr bwMode="auto">
          <a:xfrm>
            <a:off x="8124681" y="3969703"/>
            <a:ext cx="3659332" cy="223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93FA95E0-AFC6-4045-BAD9-B4B33BF0532D">
            <a:extLst>
              <a:ext uri="{FF2B5EF4-FFF2-40B4-BE49-F238E27FC236}">
                <a16:creationId xmlns:a16="http://schemas.microsoft.com/office/drawing/2014/main" id="{B50621E9-3831-BCDA-7BBD-2219D858B74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26" r="2" b="15428"/>
          <a:stretch/>
        </p:blipFill>
        <p:spPr bwMode="auto">
          <a:xfrm>
            <a:off x="4259263" y="1592263"/>
            <a:ext cx="3659332" cy="223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29079BE4-7816-4444-B061-148D03694DFB">
            <a:extLst>
              <a:ext uri="{FF2B5EF4-FFF2-40B4-BE49-F238E27FC236}">
                <a16:creationId xmlns:a16="http://schemas.microsoft.com/office/drawing/2014/main" id="{3233935B-225F-349E-951E-6BFFD6BF25D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26" r="2" b="22528"/>
          <a:stretch/>
        </p:blipFill>
        <p:spPr bwMode="auto">
          <a:xfrm>
            <a:off x="4259263" y="3978015"/>
            <a:ext cx="3659332" cy="223202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BCC9684-F420-F62D-FA2D-EDA0340541C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8197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8B6E0D-CCA2-70FD-45A4-8F3F2C3BD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fr-CH" spc="-150" dirty="0"/>
              <a:t>Follow-up </a:t>
            </a:r>
            <a:r>
              <a:rPr lang="fr-CH" spc="-150" dirty="0" err="1"/>
              <a:t>days</a:t>
            </a:r>
            <a:br>
              <a:rPr lang="fr-CH" spc="-150" dirty="0"/>
            </a:b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EC84872-34DD-C376-3D46-5872B7DD16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>
            <a:normAutofit/>
          </a:bodyPr>
          <a:lstStyle/>
          <a:p>
            <a:r>
              <a:rPr lang="en-US" dirty="0"/>
              <a:t>New QR codes creation for Snow application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B5B35B2-00F2-4EA1-BF05-B2EC25777E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8884" y="0"/>
            <a:ext cx="4801670" cy="6317986"/>
          </a:xfrm>
          <a:prstGeom prst="rect">
            <a:avLst/>
          </a:prstGeom>
          <a:noFill/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BCC9684-F420-F62D-FA2D-EDA0340541C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21EC00-60E7-2514-48D0-F5AD3F906C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3751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8B6E0D-CCA2-70FD-45A4-8F3F2C3BD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819832"/>
          </a:xfrm>
        </p:spPr>
        <p:txBody>
          <a:bodyPr anchor="t">
            <a:normAutofit fontScale="90000"/>
          </a:bodyPr>
          <a:lstStyle/>
          <a:p>
            <a:r>
              <a:rPr lang="fr-CH" sz="3200" spc="-150" dirty="0"/>
              <a:t>Follow-up </a:t>
            </a:r>
            <a:r>
              <a:rPr lang="fr-CH" sz="3200" spc="-150" dirty="0" err="1"/>
              <a:t>days</a:t>
            </a:r>
            <a:br>
              <a:rPr lang="fr-CH" spc="-150" dirty="0"/>
            </a:br>
            <a:endParaRPr lang="en-GB" dirty="0"/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3E5E90C2-4CD1-9565-561C-DC7C3E534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23" name="Slide Number Placeholder 3">
            <a:extLst>
              <a:ext uri="{FF2B5EF4-FFF2-40B4-BE49-F238E27FC236}">
                <a16:creationId xmlns:a16="http://schemas.microsoft.com/office/drawing/2014/main" id="{C3F5B27A-857A-BAA3-58B0-7EAE3F2BF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/>
              <a:pPr>
                <a:spcAft>
                  <a:spcPts val="600"/>
                </a:spcAft>
                <a:defRPr/>
              </a:pPr>
              <a:t>17</a:t>
            </a:fld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EC84872-34DD-C376-3D46-5872B7DD1612}"/>
              </a:ext>
            </a:extLst>
          </p:cNvPr>
          <p:cNvSpPr>
            <a:spLocks/>
          </p:cNvSpPr>
          <p:nvPr/>
        </p:nvSpPr>
        <p:spPr>
          <a:xfrm>
            <a:off x="407987" y="1313869"/>
            <a:ext cx="9850642" cy="474736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r>
              <a:rPr lang="en-US" sz="2100" b="1" dirty="0">
                <a:solidFill>
                  <a:schemeClr val="tx2">
                    <a:lumMod val="50000"/>
                  </a:schemeClr>
                </a:solidFill>
              </a:rPr>
              <a:t>Labelling of folders and sorting mailbox organization  </a:t>
            </a:r>
          </a:p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r>
              <a:rPr lang="en-US" sz="2100" b="1" dirty="0">
                <a:solidFill>
                  <a:schemeClr val="tx2">
                    <a:lumMod val="50000"/>
                  </a:schemeClr>
                </a:solidFill>
              </a:rPr>
              <a:t>AIS update</a:t>
            </a:r>
          </a:p>
        </p:txBody>
      </p:sp>
      <p:pic>
        <p:nvPicPr>
          <p:cNvPr id="2" name="9B541F86-3019-413A-A947-81C0118B307A">
            <a:extLst>
              <a:ext uri="{FF2B5EF4-FFF2-40B4-BE49-F238E27FC236}">
                <a16:creationId xmlns:a16="http://schemas.microsoft.com/office/drawing/2014/main" id="{BA9BE575-94D0-9945-6A58-A31D4C3204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275" y="890697"/>
            <a:ext cx="3490075" cy="465343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B9CC6E2A-D286-4E62-914E-F49075E61F36">
            <a:extLst>
              <a:ext uri="{FF2B5EF4-FFF2-40B4-BE49-F238E27FC236}">
                <a16:creationId xmlns:a16="http://schemas.microsoft.com/office/drawing/2014/main" id="{ED2DE3AC-EC45-3E2E-3DC9-8EF03E2CCB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472" y="2420888"/>
            <a:ext cx="2539681" cy="335258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773CB927-21CA-46F7-9852-90E272B92358">
            <a:extLst>
              <a:ext uri="{FF2B5EF4-FFF2-40B4-BE49-F238E27FC236}">
                <a16:creationId xmlns:a16="http://schemas.microsoft.com/office/drawing/2014/main" id="{5992021B-A94D-0CBC-D1BD-4E16F73F9A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816" y="2420888"/>
            <a:ext cx="2539682" cy="33862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93578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CBB7DF-F23B-11B8-FC50-C77EAF6B3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spc="-150" dirty="0">
                <a:sym typeface="Wingdings" panose="05000000000000000000" pitchFamily="2" charset="2"/>
              </a:rPr>
              <a:t>New standards - </a:t>
            </a:r>
            <a:r>
              <a:rPr lang="fr-CH" sz="3200" spc="-150" dirty="0" err="1">
                <a:sym typeface="Wingdings" panose="05000000000000000000" pitchFamily="2" charset="2"/>
              </a:rPr>
              <a:t>examples</a:t>
            </a:r>
            <a:br>
              <a:rPr lang="fr-CH" spc="-150" dirty="0">
                <a:sym typeface="Wingdings" panose="05000000000000000000" pitchFamily="2" charset="2"/>
              </a:rPr>
            </a:b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F43B38-547E-AC2D-9B38-AFFD8DEBA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125F70-3A3F-7AAA-3BB2-DE87585BE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B03F76C-AEC3-9523-44B6-8B2981B4E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5076031"/>
          </a:xfrm>
        </p:spPr>
        <p:txBody>
          <a:bodyPr/>
          <a:lstStyle/>
          <a:p>
            <a:r>
              <a:rPr lang="fr-CH" dirty="0"/>
              <a:t>New standards for the round </a:t>
            </a:r>
            <a:r>
              <a:rPr lang="fr-CH" dirty="0" err="1"/>
              <a:t>sorting</a:t>
            </a:r>
            <a:r>
              <a:rPr lang="fr-CH" dirty="0"/>
              <a:t> for new </a:t>
            </a:r>
            <a:r>
              <a:rPr lang="fr-CH" dirty="0" err="1"/>
              <a:t>arrivals</a:t>
            </a:r>
            <a:endParaRPr lang="fr-CH" dirty="0"/>
          </a:p>
          <a:p>
            <a:r>
              <a:rPr lang="fr-CH" dirty="0"/>
              <a:t>New </a:t>
            </a:r>
            <a:r>
              <a:rPr lang="fr-CH" dirty="0" err="1"/>
              <a:t>maps</a:t>
            </a:r>
            <a:r>
              <a:rPr lang="fr-CH" dirty="0"/>
              <a:t> for </a:t>
            </a:r>
            <a:r>
              <a:rPr lang="fr-CH" dirty="0" err="1"/>
              <a:t>each</a:t>
            </a:r>
            <a:r>
              <a:rPr lang="fr-CH" dirty="0"/>
              <a:t> round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5C5A93CC-2FFE-CBE4-8320-4B8B72019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67808" y="1632371"/>
            <a:ext cx="2792388" cy="42078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FDD3FBC-0016-8BBB-AA9D-03B5028846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5598" y="2651580"/>
            <a:ext cx="4206882" cy="2346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8381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8FE9774-848C-3CE2-327C-E08CA2EFBD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3294" y="3438118"/>
            <a:ext cx="6202994" cy="262832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BCBB7DF-F23B-11B8-FC50-C77EAF6B3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/>
          <a:lstStyle/>
          <a:p>
            <a:r>
              <a:rPr lang="fr-CH" sz="3200" spc="-150" dirty="0">
                <a:sym typeface="Wingdings" panose="05000000000000000000" pitchFamily="2" charset="2"/>
              </a:rPr>
              <a:t>PDCA follow-up</a:t>
            </a:r>
            <a:br>
              <a:rPr lang="fr-CH" spc="-150" dirty="0">
                <a:sym typeface="Wingdings" panose="05000000000000000000" pitchFamily="2" charset="2"/>
              </a:rPr>
            </a:br>
            <a:br>
              <a:rPr lang="fr-CH" spc="-150" dirty="0">
                <a:sym typeface="Wingdings" panose="05000000000000000000" pitchFamily="2" charset="2"/>
              </a:rPr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125F70-3A3F-7AAA-3BB2-DE87585BE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8CC455-D449-179D-3BFE-2F0760F092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1124744"/>
            <a:ext cx="5571295" cy="3024336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4C983F4-33CC-5D3B-A5F7-68E2004F6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DF97075-F22F-B26D-BFCB-8FDF9862BA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355" y="1136512"/>
            <a:ext cx="612476" cy="318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977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A0240E-DF80-C243-ACE1-9D2509025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dirty="0"/>
              <a:t>Mail Office </a:t>
            </a:r>
            <a:r>
              <a:rPr lang="fr-CH" dirty="0" err="1"/>
              <a:t>activities</a:t>
            </a:r>
            <a:br>
              <a:rPr lang="fr-CH" dirty="0"/>
            </a:b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CC1370-B54A-FF49-AB42-1D3F7ED0B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96A19C-6527-9A02-D211-824B51E40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2</a:t>
            </a:fld>
            <a:endParaRPr lang="en-US"/>
          </a:p>
        </p:txBody>
      </p:sp>
      <p:graphicFrame>
        <p:nvGraphicFramePr>
          <p:cNvPr id="7" name="Content Placeholder 1">
            <a:extLst>
              <a:ext uri="{FF2B5EF4-FFF2-40B4-BE49-F238E27FC236}">
                <a16:creationId xmlns:a16="http://schemas.microsoft.com/office/drawing/2014/main" id="{DBA01D1C-F123-6B29-E521-908CC1DF6B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2508238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17537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CBB7DF-F23B-11B8-FC50-C77EAF6B3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sz="2500" spc="-150" dirty="0"/>
              <a:t>KPI Follow-up</a:t>
            </a:r>
            <a:br>
              <a:rPr lang="fr-CH" sz="2500" spc="-150" dirty="0"/>
            </a:br>
            <a:br>
              <a:rPr lang="fr-CH" sz="2500" spc="-150" dirty="0"/>
            </a:br>
            <a:endParaRPr lang="en-GB" sz="25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0E0447-B41A-BAD5-32CE-9E72B27E1A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520" y="1844824"/>
            <a:ext cx="7344816" cy="2974651"/>
          </a:xfrm>
          <a:prstGeom prst="rect">
            <a:avLst/>
          </a:prstGeom>
          <a:noFill/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70EF18-91D5-84B5-4D36-E7A7B915A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125F70-3A3F-7AAA-3BB2-DE87585BE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1675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CBB7DF-F23B-11B8-FC50-C77EAF6B3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 anchor="t">
            <a:normAutofit fontScale="90000"/>
          </a:bodyPr>
          <a:lstStyle/>
          <a:p>
            <a:r>
              <a:rPr lang="fr-CH" sz="2500" spc="-150" dirty="0"/>
              <a:t>RESULTS</a:t>
            </a:r>
            <a:br>
              <a:rPr lang="fr-CH" sz="2500" spc="-150" dirty="0"/>
            </a:br>
            <a:br>
              <a:rPr lang="fr-CH" sz="2500" spc="-150" dirty="0"/>
            </a:br>
            <a:br>
              <a:rPr lang="fr-CH" sz="2500" spc="-150" dirty="0"/>
            </a:br>
            <a:endParaRPr lang="en-GB" sz="25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FDF757-222E-F515-5B07-EEC72B4C4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125F70-3A3F-7AAA-3BB2-DE87585BE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21</a:t>
            </a:fld>
            <a:endParaRPr lang="en-US"/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14B6706D-0DFC-BBD2-9EE6-F9F9E51A8E17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85593176"/>
              </p:ext>
            </p:extLst>
          </p:nvPr>
        </p:nvGraphicFramePr>
        <p:xfrm>
          <a:off x="695401" y="1592264"/>
          <a:ext cx="11088612" cy="4608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85098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9CB59B-F4C0-FDEA-9E55-47FAA2662E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8B4D8B-F992-B77F-094D-03EEBCFE1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831627"/>
          </a:xfrm>
        </p:spPr>
        <p:txBody>
          <a:bodyPr anchor="t">
            <a:normAutofit fontScale="90000"/>
          </a:bodyPr>
          <a:lstStyle/>
          <a:p>
            <a:r>
              <a:rPr lang="fr-CH" sz="2500" spc="-150" dirty="0"/>
              <a:t>GEMBA FINAL</a:t>
            </a:r>
            <a:br>
              <a:rPr lang="fr-CH" sz="2500" spc="-150" dirty="0"/>
            </a:br>
            <a:br>
              <a:rPr lang="fr-CH" sz="2500" spc="-150" dirty="0"/>
            </a:br>
            <a:endParaRPr lang="en-GB" sz="2500" dirty="0"/>
          </a:p>
        </p:txBody>
      </p:sp>
      <p:sp>
        <p:nvSpPr>
          <p:cNvPr id="1031" name="Text Placeholder 2">
            <a:extLst>
              <a:ext uri="{FF2B5EF4-FFF2-40B4-BE49-F238E27FC236}">
                <a16:creationId xmlns:a16="http://schemas.microsoft.com/office/drawing/2014/main" id="{472A37EF-0DBC-7118-E371-B8E6A8BB12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/>
          <a:lstStyle/>
          <a:p>
            <a:r>
              <a:rPr lang="en-US" dirty="0"/>
              <a:t>BEFORE</a:t>
            </a:r>
          </a:p>
        </p:txBody>
      </p:sp>
      <p:sp>
        <p:nvSpPr>
          <p:cNvPr id="1033" name="Text Placeholder 3">
            <a:extLst>
              <a:ext uri="{FF2B5EF4-FFF2-40B4-BE49-F238E27FC236}">
                <a16:creationId xmlns:a16="http://schemas.microsoft.com/office/drawing/2014/main" id="{2ED63128-8018-91F3-9A25-277EC1817E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/>
          <a:lstStyle/>
          <a:p>
            <a:r>
              <a:rPr lang="en-US" dirty="0"/>
              <a:t>AFTER</a:t>
            </a:r>
          </a:p>
        </p:txBody>
      </p:sp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AECC8720-44D1-AACA-D026-8E53E744FB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11" b="22716"/>
          <a:stretch/>
        </p:blipFill>
        <p:spPr bwMode="auto">
          <a:xfrm>
            <a:off x="407988" y="2420938"/>
            <a:ext cx="5616575" cy="3779837"/>
          </a:xfrm>
          <a:prstGeom prst="rect">
            <a:avLst/>
          </a:prstGeom>
          <a:noFill/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C4A8C-D123-4312-CA1A-9DF893627BD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C04394-B4CC-FD22-C706-A8CADDD9A2E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22</a:t>
            </a:fld>
            <a:endParaRPr lang="en-US"/>
          </a:p>
        </p:txBody>
      </p:sp>
      <p:pic>
        <p:nvPicPr>
          <p:cNvPr id="1026" name="D174DDD5-F6AF-4050-BEA5-255B79DF70A0" descr="IMG_4533.JPG">
            <a:extLst>
              <a:ext uri="{FF2B5EF4-FFF2-40B4-BE49-F238E27FC236}">
                <a16:creationId xmlns:a16="http://schemas.microsoft.com/office/drawing/2014/main" id="{3B05E5BE-2054-09D3-30B2-FD6CADB1A8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70" r="-3" b="-3"/>
          <a:stretch/>
        </p:blipFill>
        <p:spPr bwMode="auto">
          <a:xfrm>
            <a:off x="6172200" y="2420938"/>
            <a:ext cx="5616575" cy="37798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86239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F0FFD2-24DE-1626-DD2A-3414820027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0085E5-A6BC-CF2F-9351-9B637CCF2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t">
            <a:normAutofit/>
          </a:bodyPr>
          <a:lstStyle/>
          <a:p>
            <a:r>
              <a:rPr lang="fr-CH" sz="2500" spc="-150" dirty="0"/>
              <a:t>GEMBA Round M &amp; former round A</a:t>
            </a:r>
            <a:br>
              <a:rPr lang="fr-CH" sz="2500" spc="-150" dirty="0"/>
            </a:br>
            <a:br>
              <a:rPr lang="fr-CH" sz="2500" spc="-150" dirty="0"/>
            </a:br>
            <a:endParaRPr lang="en-GB" sz="2500" dirty="0"/>
          </a:p>
        </p:txBody>
      </p:sp>
      <p:sp>
        <p:nvSpPr>
          <p:cNvPr id="1032" name="Text Placeholder 2">
            <a:extLst>
              <a:ext uri="{FF2B5EF4-FFF2-40B4-BE49-F238E27FC236}">
                <a16:creationId xmlns:a16="http://schemas.microsoft.com/office/drawing/2014/main" id="{32A263C7-6528-F5DC-FE28-0204AC6512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>
            <a:normAutofit/>
          </a:bodyPr>
          <a:lstStyle/>
          <a:p>
            <a:r>
              <a:rPr lang="en-US" dirty="0"/>
              <a:t>BEFORE</a:t>
            </a:r>
          </a:p>
        </p:txBody>
      </p:sp>
      <p:sp>
        <p:nvSpPr>
          <p:cNvPr id="1034" name="Text Placeholder 4">
            <a:extLst>
              <a:ext uri="{FF2B5EF4-FFF2-40B4-BE49-F238E27FC236}">
                <a16:creationId xmlns:a16="http://schemas.microsoft.com/office/drawing/2014/main" id="{1962F063-D1EF-509E-0ADC-DEBF598B97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>
            <a:normAutofit/>
          </a:bodyPr>
          <a:lstStyle/>
          <a:p>
            <a:r>
              <a:rPr lang="en-US" dirty="0"/>
              <a:t>AFTER</a:t>
            </a:r>
          </a:p>
        </p:txBody>
      </p:sp>
      <p:pic>
        <p:nvPicPr>
          <p:cNvPr id="10" name="10F62EB9-E8CA-4491-AD61-64894645DD45">
            <a:extLst>
              <a:ext uri="{FF2B5EF4-FFF2-40B4-BE49-F238E27FC236}">
                <a16:creationId xmlns:a16="http://schemas.microsoft.com/office/drawing/2014/main" id="{59E773ED-DBA0-25A2-6542-3D103017C1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27" r="-3" b="640"/>
          <a:stretch/>
        </p:blipFill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DD7FFB-1F21-28CF-3560-9F03B385648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E75EE0-CD51-586C-96CA-CCEF3DA8F95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23</a:t>
            </a:fld>
            <a:endParaRPr lang="en-US"/>
          </a:p>
        </p:txBody>
      </p:sp>
      <p:pic>
        <p:nvPicPr>
          <p:cNvPr id="1027" name="9B8139BC-7821-4FCF-AB49-9B43FE9E62EF" descr="IMG_4529.JPG">
            <a:extLst>
              <a:ext uri="{FF2B5EF4-FFF2-40B4-BE49-F238E27FC236}">
                <a16:creationId xmlns:a16="http://schemas.microsoft.com/office/drawing/2014/main" id="{5BA8DB06-0F53-4AEE-394F-25CF872A6D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80" r="-3" b="2586"/>
          <a:stretch/>
        </p:blipFill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00304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52044F-1D39-2BEA-E223-28093AE80F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FABDC2-B7F8-8243-75F1-16B84BFB6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t">
            <a:normAutofit/>
          </a:bodyPr>
          <a:lstStyle/>
          <a:p>
            <a:r>
              <a:rPr lang="fr-CH" sz="2500" spc="-150" dirty="0"/>
              <a:t>GEMBA Round Z &amp; E</a:t>
            </a:r>
            <a:br>
              <a:rPr lang="fr-CH" sz="2500" spc="-150" dirty="0"/>
            </a:br>
            <a:br>
              <a:rPr lang="fr-CH" sz="2500" spc="-150" dirty="0"/>
            </a:br>
            <a:endParaRPr lang="en-GB" sz="2500" dirty="0"/>
          </a:p>
        </p:txBody>
      </p:sp>
      <p:sp>
        <p:nvSpPr>
          <p:cNvPr id="1032" name="Text Placeholder 2">
            <a:extLst>
              <a:ext uri="{FF2B5EF4-FFF2-40B4-BE49-F238E27FC236}">
                <a16:creationId xmlns:a16="http://schemas.microsoft.com/office/drawing/2014/main" id="{8554F429-A888-507A-5983-F5103E5315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>
            <a:normAutofit/>
          </a:bodyPr>
          <a:lstStyle/>
          <a:p>
            <a:r>
              <a:rPr lang="en-US" dirty="0"/>
              <a:t>BEFORE	</a:t>
            </a:r>
          </a:p>
        </p:txBody>
      </p:sp>
      <p:pic>
        <p:nvPicPr>
          <p:cNvPr id="2" name="CAEA457F-8545-41D1-A2B3-E09528809589">
            <a:extLst>
              <a:ext uri="{FF2B5EF4-FFF2-40B4-BE49-F238E27FC236}">
                <a16:creationId xmlns:a16="http://schemas.microsoft.com/office/drawing/2014/main" id="{F4224551-98D9-D456-AC5A-16AD477B45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4" r="-3" b="-3"/>
          <a:stretch/>
        </p:blipFill>
        <p:spPr bwMode="auto">
          <a:xfrm>
            <a:off x="407987" y="2427287"/>
            <a:ext cx="5616575" cy="3762376"/>
          </a:xfrm>
          <a:prstGeom prst="rect">
            <a:avLst/>
          </a:prstGeom>
          <a:noFill/>
          <a:ln>
            <a:noFill/>
          </a:ln>
        </p:spPr>
      </p:pic>
      <p:sp>
        <p:nvSpPr>
          <p:cNvPr id="1034" name="Text Placeholder 4">
            <a:extLst>
              <a:ext uri="{FF2B5EF4-FFF2-40B4-BE49-F238E27FC236}">
                <a16:creationId xmlns:a16="http://schemas.microsoft.com/office/drawing/2014/main" id="{14B54C1B-D5CA-FC6F-1FC2-6C80627B1B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>
            <a:normAutofit/>
          </a:bodyPr>
          <a:lstStyle/>
          <a:p>
            <a:r>
              <a:rPr lang="en-US" dirty="0"/>
              <a:t>AFTER</a:t>
            </a:r>
          </a:p>
        </p:txBody>
      </p:sp>
      <p:pic>
        <p:nvPicPr>
          <p:cNvPr id="2050" name="A3F5F039-BDDD-46D1-836F-FCEA4F920829" descr="IMG_4530.JPG">
            <a:extLst>
              <a:ext uri="{FF2B5EF4-FFF2-40B4-BE49-F238E27FC236}">
                <a16:creationId xmlns:a16="http://schemas.microsoft.com/office/drawing/2014/main" id="{C46DE37F-61D1-AE1F-1189-DD69622A12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08" r="3" b="3"/>
          <a:stretch/>
        </p:blipFill>
        <p:spPr bwMode="auto">
          <a:xfrm>
            <a:off x="6172200" y="2427287"/>
            <a:ext cx="5611813" cy="37623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A6A37F-322C-9317-715B-2338174D5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88C7E7-B1CA-7399-CF5B-EEFF98CE0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0408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4D772E-A5BA-576E-E65E-424FB7586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4E335F-DE31-987C-016E-625EFB61E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t">
            <a:normAutofit/>
          </a:bodyPr>
          <a:lstStyle/>
          <a:p>
            <a:r>
              <a:rPr lang="fr-CH" sz="2500" spc="-150" dirty="0"/>
              <a:t>GEMBA Rounds J &amp; C</a:t>
            </a:r>
            <a:br>
              <a:rPr lang="fr-CH" sz="2500" spc="-150" dirty="0"/>
            </a:br>
            <a:br>
              <a:rPr lang="fr-CH" sz="2500" spc="-150" dirty="0"/>
            </a:br>
            <a:endParaRPr lang="en-GB" sz="2500" dirty="0"/>
          </a:p>
        </p:txBody>
      </p:sp>
      <p:sp>
        <p:nvSpPr>
          <p:cNvPr id="1032" name="Text Placeholder 2">
            <a:extLst>
              <a:ext uri="{FF2B5EF4-FFF2-40B4-BE49-F238E27FC236}">
                <a16:creationId xmlns:a16="http://schemas.microsoft.com/office/drawing/2014/main" id="{C938A0C7-6BB7-4F5F-6587-0B6DFA9138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>
            <a:normAutofit/>
          </a:bodyPr>
          <a:lstStyle/>
          <a:p>
            <a:r>
              <a:rPr lang="en-US" dirty="0"/>
              <a:t>BEFORE</a:t>
            </a:r>
          </a:p>
        </p:txBody>
      </p:sp>
      <p:pic>
        <p:nvPicPr>
          <p:cNvPr id="5" name="7161FBF4-B30A-49A3-9345-6715C88A0570">
            <a:extLst>
              <a:ext uri="{FF2B5EF4-FFF2-40B4-BE49-F238E27FC236}">
                <a16:creationId xmlns:a16="http://schemas.microsoft.com/office/drawing/2014/main" id="{C12B86F2-84EC-0EE1-1D55-DC5A34E154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4" r="-3" b="-3"/>
          <a:stretch/>
        </p:blipFill>
        <p:spPr bwMode="auto">
          <a:xfrm>
            <a:off x="407987" y="2427287"/>
            <a:ext cx="5616575" cy="3762376"/>
          </a:xfrm>
          <a:prstGeom prst="rect">
            <a:avLst/>
          </a:prstGeom>
          <a:noFill/>
          <a:ln>
            <a:noFill/>
          </a:ln>
        </p:spPr>
      </p:pic>
      <p:sp>
        <p:nvSpPr>
          <p:cNvPr id="1034" name="Text Placeholder 4">
            <a:extLst>
              <a:ext uri="{FF2B5EF4-FFF2-40B4-BE49-F238E27FC236}">
                <a16:creationId xmlns:a16="http://schemas.microsoft.com/office/drawing/2014/main" id="{06CECE50-F054-9A41-7CE0-38DE74D096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>
            <a:normAutofit/>
          </a:bodyPr>
          <a:lstStyle/>
          <a:p>
            <a:r>
              <a:rPr lang="en-US" dirty="0"/>
              <a:t>AFTER</a:t>
            </a:r>
          </a:p>
        </p:txBody>
      </p:sp>
      <p:pic>
        <p:nvPicPr>
          <p:cNvPr id="3075" name="B7E60A43-0079-4DE4-9892-70B7A036841E" descr="IMG_4531.JPG">
            <a:extLst>
              <a:ext uri="{FF2B5EF4-FFF2-40B4-BE49-F238E27FC236}">
                <a16:creationId xmlns:a16="http://schemas.microsoft.com/office/drawing/2014/main" id="{F8366231-4967-FB0C-1004-9AAC9B4424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41" b="21276"/>
          <a:stretch/>
        </p:blipFill>
        <p:spPr bwMode="auto">
          <a:xfrm>
            <a:off x="6172200" y="2427287"/>
            <a:ext cx="5611813" cy="37623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9DB81C-4E07-49E8-D7EC-1AAFCF493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217FF9-AE7D-FC4A-8534-A579B9FC3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8977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125F70-3A3F-7AAA-3BB2-DE87585BE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26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160A96B-65A4-0286-C0EE-2A2EA1CFA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DE7F72-E950-602F-B857-599D4A878A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9696" y="1340768"/>
            <a:ext cx="5345650" cy="350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560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21552C-1534-FE72-FEAD-AFB65253E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25235"/>
            <a:ext cx="11376024" cy="4868061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fr-CH" sz="2000" dirty="0"/>
              <a:t>1st </a:t>
            </a:r>
            <a:r>
              <a:rPr lang="fr-CH" sz="2000" dirty="0" err="1"/>
              <a:t>sorting</a:t>
            </a:r>
            <a:r>
              <a:rPr lang="fr-CH" sz="2000" dirty="0"/>
              <a:t> </a:t>
            </a:r>
            <a:r>
              <a:rPr lang="fr-CH" sz="2000" dirty="0">
                <a:sym typeface="Wingdings" panose="05000000000000000000" pitchFamily="2" charset="2"/>
              </a:rPr>
              <a:t> </a:t>
            </a:r>
            <a:r>
              <a:rPr lang="fr-CH" sz="2000" dirty="0"/>
              <a:t>per round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CH" dirty="0"/>
              <a:t>2</a:t>
            </a:r>
            <a:r>
              <a:rPr lang="fr-CH" baseline="30000" dirty="0"/>
              <a:t>nd</a:t>
            </a:r>
            <a:r>
              <a:rPr lang="fr-CH" dirty="0"/>
              <a:t> </a:t>
            </a:r>
            <a:r>
              <a:rPr lang="fr-CH" dirty="0" err="1"/>
              <a:t>sorting</a:t>
            </a:r>
            <a:r>
              <a:rPr lang="fr-CH" dirty="0"/>
              <a:t> </a:t>
            </a:r>
            <a:r>
              <a:rPr lang="fr-CH" dirty="0">
                <a:sym typeface="Wingdings" panose="05000000000000000000" pitchFamily="2" charset="2"/>
              </a:rPr>
              <a:t> </a:t>
            </a:r>
            <a:r>
              <a:rPr lang="fr-CH" dirty="0"/>
              <a:t>per distribution point (per building – per </a:t>
            </a:r>
            <a:r>
              <a:rPr lang="fr-CH" dirty="0" err="1"/>
              <a:t>floor</a:t>
            </a:r>
            <a:r>
              <a:rPr lang="fr-CH" dirty="0"/>
              <a:t> – per office)</a:t>
            </a:r>
          </a:p>
          <a:p>
            <a:endParaRPr lang="fr-CH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A0240E-DF80-C243-ACE1-9D2509025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fr-CH" dirty="0"/>
              <a:t>Mail Office </a:t>
            </a:r>
            <a:r>
              <a:rPr lang="fr-CH" dirty="0" err="1"/>
              <a:t>activities</a:t>
            </a:r>
            <a:br>
              <a:rPr lang="fr-CH" dirty="0"/>
            </a:b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CC1370-B54A-FF49-AB42-1D3F7ED0B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96A19C-6527-9A02-D211-824B51E40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8F58A2-623E-C3F4-F76A-506E48D1CE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403" y="2348880"/>
            <a:ext cx="4968553" cy="36788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D1DDBA1-61F5-01C3-7280-7102372248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3046" y="2368276"/>
            <a:ext cx="4946550" cy="367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771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A0240E-DF80-C243-ACE1-9D2509025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7920259" cy="1065742"/>
          </a:xfrm>
        </p:spPr>
        <p:txBody>
          <a:bodyPr anchor="t">
            <a:normAutofit/>
          </a:bodyPr>
          <a:lstStyle/>
          <a:p>
            <a:r>
              <a:rPr lang="fr-CH" sz="3200" dirty="0"/>
              <a:t>Mail Office </a:t>
            </a:r>
            <a:r>
              <a:rPr lang="fr-CH" sz="3200" dirty="0" err="1"/>
              <a:t>activities</a:t>
            </a:r>
            <a:br>
              <a:rPr lang="fr-CH" sz="2500" dirty="0"/>
            </a:br>
            <a:endParaRPr lang="en-GB" sz="25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21552C-1534-FE72-FEAD-AFB65253E6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fr-CH" dirty="0"/>
              <a:t>Mass mailing </a:t>
            </a:r>
            <a:r>
              <a:rPr lang="fr-CH" dirty="0" err="1"/>
              <a:t>preparation</a:t>
            </a:r>
            <a:r>
              <a:rPr lang="fr-CH" dirty="0"/>
              <a:t> area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CH" dirty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CH" dirty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CH" dirty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CH" dirty="0"/>
          </a:p>
          <a:p>
            <a:endParaRPr lang="fr-CH" dirty="0"/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181901-C92F-E885-53FA-B12367BD26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461" r="1978" b="2"/>
          <a:stretch/>
        </p:blipFill>
        <p:spPr>
          <a:xfrm>
            <a:off x="6167438" y="10"/>
            <a:ext cx="6024562" cy="6317976"/>
          </a:xfrm>
          <a:prstGeom prst="rect">
            <a:avLst/>
          </a:prstGeom>
          <a:noFill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CC1370-B54A-FF49-AB42-1D3F7ED0B30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96A19C-6527-9A02-D211-824B51E40EC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249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8B6E0D-CCA2-70FD-45A4-8F3F2C3BD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679143"/>
          </a:xfrm>
        </p:spPr>
        <p:txBody>
          <a:bodyPr anchor="t">
            <a:normAutofit fontScale="90000"/>
          </a:bodyPr>
          <a:lstStyle/>
          <a:p>
            <a:r>
              <a:rPr lang="fr-CH" spc="-150" dirty="0"/>
              <a:t> </a:t>
            </a:r>
            <a:r>
              <a:rPr lang="fr-CH" sz="4000" dirty="0"/>
              <a:t>Background</a:t>
            </a:r>
            <a:br>
              <a:rPr lang="fr-CH" spc="-150" dirty="0"/>
            </a:br>
            <a:endParaRPr lang="en-GB" dirty="0"/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504529AA-C968-452D-AB7C-77DEF298B5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3352" y="1412776"/>
            <a:ext cx="4392488" cy="4938410"/>
          </a:xfrm>
        </p:spPr>
        <p:txBody>
          <a:bodyPr/>
          <a:lstStyle/>
          <a:p>
            <a:r>
              <a:rPr lang="en-US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Background: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400" dirty="0"/>
              <a:t>50 % mail reduction following COVID period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400" dirty="0"/>
              <a:t>Rounds schedule difficult to identify for users even if information is sent by email (secretary) or available on the SCE website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400" dirty="0"/>
              <a:t>Rounds not well balanced (ex. B.40 &amp; B.42 already in an extended round)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400" dirty="0"/>
              <a:t>2,5 FTE per day to do all the rounds + mass mailing + Snow tickets handling + express mail + outgoing mails franking + diplomatic rounds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400" dirty="0"/>
              <a:t>Lot of distribution points never delivered (movement = MUDA for the team)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400" dirty="0"/>
              <a:t>Difficulty for the team to scan the QR codes on Inbox</a:t>
            </a:r>
          </a:p>
        </p:txBody>
      </p:sp>
      <p:sp>
        <p:nvSpPr>
          <p:cNvPr id="28" name="Footer Placeholder 27">
            <a:extLst>
              <a:ext uri="{FF2B5EF4-FFF2-40B4-BE49-F238E27FC236}">
                <a16:creationId xmlns:a16="http://schemas.microsoft.com/office/drawing/2014/main" id="{4019B480-41E6-C1E7-D5E8-62273983436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21EC00-60E7-2514-48D0-F5AD3F906C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5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BD7851A-3FEA-69D3-1BB0-BE8EF09E98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2024" y="3424862"/>
            <a:ext cx="3603626" cy="6688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5B3C64-CF17-921A-BB5D-572C7FDA72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976" y="395236"/>
            <a:ext cx="4300626" cy="29076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6BEFA5-D513-80F9-EA26-CD321E0ADE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2064" y="4353356"/>
            <a:ext cx="2571007" cy="1794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27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8B6E0D-CCA2-70FD-45A4-8F3F2C3BD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144395" cy="636095"/>
          </a:xfrm>
        </p:spPr>
        <p:txBody>
          <a:bodyPr anchor="t">
            <a:normAutofit fontScale="90000"/>
          </a:bodyPr>
          <a:lstStyle/>
          <a:p>
            <a:r>
              <a:rPr lang="fr-CH" sz="3200" spc="-150" dirty="0" err="1"/>
              <a:t>Preparation</a:t>
            </a:r>
            <a:r>
              <a:rPr lang="fr-CH" sz="3200" spc="-150" dirty="0"/>
              <a:t> </a:t>
            </a:r>
            <a:r>
              <a:rPr lang="fr-CH" sz="3200" spc="-150" dirty="0" err="1"/>
              <a:t>day</a:t>
            </a:r>
            <a:r>
              <a:rPr lang="fr-CH" sz="3200" spc="-150" dirty="0"/>
              <a:t> : Challenges – KPI - Planning</a:t>
            </a:r>
            <a:br>
              <a:rPr lang="fr-CH" sz="3100" spc="-150" dirty="0"/>
            </a:br>
            <a:endParaRPr lang="en-GB" sz="3100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5FA0ECA-0D98-2EFB-FCDD-D46F4C0049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44072" y="1805981"/>
            <a:ext cx="5087885" cy="1302409"/>
          </a:xfrm>
        </p:spPr>
        <p:txBody>
          <a:bodyPr>
            <a:normAutofit/>
          </a:bodyPr>
          <a:lstStyle/>
          <a:p>
            <a:r>
              <a:rPr lang="en-US" sz="1100" u="sng" dirty="0"/>
              <a:t>Chosen KPIs</a:t>
            </a:r>
            <a:r>
              <a:rPr lang="en-US" sz="11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/>
              <a:t>Number of inbox decreased at each step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/>
              <a:t>Participation rate</a:t>
            </a:r>
            <a:endParaRPr lang="en-US" sz="1600" dirty="0"/>
          </a:p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FEE5DE4-5FA6-4722-A243-2429CCCDECD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tretch/>
        </p:blipFill>
        <p:spPr>
          <a:xfrm>
            <a:off x="672332" y="1009688"/>
            <a:ext cx="5495107" cy="3132212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21EC00-60E7-2514-48D0-F5AD3F906C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6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2C2C66E-2B16-F0B5-8DED-307755ECE8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7588" y="4208260"/>
            <a:ext cx="7416824" cy="2199740"/>
          </a:xfrm>
          <a:prstGeom prst="rect">
            <a:avLst/>
          </a:prstGeom>
        </p:spPr>
      </p:pic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D3FEC55B-67A2-A183-08DF-A75CD04FA9C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1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t">
            <a:normAutofit/>
          </a:bodyPr>
          <a:lstStyle/>
          <a:p>
            <a:r>
              <a:rPr lang="en-US" dirty="0"/>
              <a:t>Validated </a:t>
            </a:r>
            <a:r>
              <a:rPr lang="en-US" dirty="0">
                <a:sym typeface="Wingdings" panose="05000000000000000000" pitchFamily="2" charset="2"/>
              </a:rPr>
              <a:t>Objectives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B90D8C-B892-875E-18BC-DA2697C4A1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600" y="1124744"/>
            <a:ext cx="6415165" cy="4843121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06A0B00-428D-7982-707E-4DAEFABF7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AC58558-39A4-3338-51F5-D5EA62AA8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/>
              <a:t>Team </a:t>
            </a:r>
            <a:endParaRPr lang="en-GB"/>
          </a:p>
        </p:txBody>
      </p: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B09F0477-21E9-46FA-1880-E9E7E1DF6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  <p:sp>
        <p:nvSpPr>
          <p:cNvPr id="23" name="Slide Number Placeholder 3">
            <a:extLst>
              <a:ext uri="{FF2B5EF4-FFF2-40B4-BE49-F238E27FC236}">
                <a16:creationId xmlns:a16="http://schemas.microsoft.com/office/drawing/2014/main" id="{FCC17E2C-5482-539A-FA4A-CD9F5BADB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/>
              <a:pPr>
                <a:spcAft>
                  <a:spcPts val="600"/>
                </a:spcAft>
                <a:defRPr/>
              </a:pPr>
              <a:t>8</a:t>
            </a:fld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575C81B-7168-D594-1BD6-B99893184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9493" y="1860176"/>
            <a:ext cx="3367273" cy="19515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74B97A-DD30-7D9B-D242-DD42E0B110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943" y="1886458"/>
            <a:ext cx="3869022" cy="18168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CF0C833-55CF-60D1-A611-5D499A963953}"/>
              </a:ext>
            </a:extLst>
          </p:cNvPr>
          <p:cNvSpPr txBox="1"/>
          <p:nvPr/>
        </p:nvSpPr>
        <p:spPr bwMode="auto">
          <a:xfrm>
            <a:off x="1664964" y="1439863"/>
            <a:ext cx="1816869" cy="316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0664">
              <a:spcAft>
                <a:spcPts val="600"/>
              </a:spcAft>
            </a:pPr>
            <a:r>
              <a:rPr lang="fr-CH" sz="1458">
                <a:solidFill>
                  <a:schemeClr val="tx1"/>
                </a:solidFill>
                <a:latin typeface="+mn-lt"/>
                <a:ea typeface="+mn-ea"/>
                <a:cs typeface="+mn-cs"/>
              </a:rPr>
              <a:t>1st team</a:t>
            </a:r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455044-303B-D059-348C-B6CBB56C9EE2}"/>
              </a:ext>
            </a:extLst>
          </p:cNvPr>
          <p:cNvSpPr txBox="1"/>
          <p:nvPr/>
        </p:nvSpPr>
        <p:spPr bwMode="auto">
          <a:xfrm>
            <a:off x="8010601" y="1443167"/>
            <a:ext cx="1816869" cy="316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0664">
              <a:spcAft>
                <a:spcPts val="600"/>
              </a:spcAft>
            </a:pPr>
            <a:r>
              <a:rPr lang="fr-CH" sz="1458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fr-CH" sz="1458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nd</a:t>
            </a:r>
            <a:r>
              <a:rPr lang="fr-CH" sz="1458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team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0F1B4E9-02AB-4132-2626-35BF75C14C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4420" y="4149922"/>
            <a:ext cx="9803160" cy="1480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718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8B6E0D-CCA2-70FD-45A4-8F3F2C3BD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spc="-150" dirty="0" err="1"/>
              <a:t>Before</a:t>
            </a:r>
            <a:r>
              <a:rPr lang="fr-CH" spc="-150" dirty="0"/>
              <a:t> workshop</a:t>
            </a:r>
            <a:br>
              <a:rPr lang="fr-CH" spc="-150" dirty="0"/>
            </a:b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AFE70FD-3D1D-128F-C636-94255815B8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527773" cy="4608512"/>
          </a:xfrm>
        </p:spPr>
        <p:txBody>
          <a:bodyPr/>
          <a:lstStyle/>
          <a:p>
            <a:r>
              <a:rPr lang="en-US" sz="1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Pictures taken before LEAN workshop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Many objects kept “in case of”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Cluttered work area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21EC00-60E7-2514-48D0-F5AD3F906C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92B807-7B08-1BE0-0EFE-6EFE5D5972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14" b="3535"/>
          <a:stretch/>
        </p:blipFill>
        <p:spPr bwMode="auto">
          <a:xfrm>
            <a:off x="8075613" y="1592263"/>
            <a:ext cx="3708400" cy="2232025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762E5B6-2796-FFA5-93DD-4006A60795A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53" r="2" b="29101"/>
          <a:stretch/>
        </p:blipFill>
        <p:spPr bwMode="auto">
          <a:xfrm>
            <a:off x="8124681" y="3969703"/>
            <a:ext cx="3659332" cy="2232025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7A8522F-E32D-0937-CC16-8E60C44D2A1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 b="18670"/>
          <a:stretch/>
        </p:blipFill>
        <p:spPr bwMode="auto">
          <a:xfrm>
            <a:off x="4259263" y="1592263"/>
            <a:ext cx="3659332" cy="2232025"/>
          </a:xfrm>
          <a:prstGeom prst="rect">
            <a:avLst/>
          </a:prstGeom>
          <a:noFill/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A92A877-92FA-F33D-4AB3-2E305C0BA5DB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75" r="2" b="25079"/>
          <a:stretch/>
        </p:blipFill>
        <p:spPr bwMode="auto">
          <a:xfrm>
            <a:off x="4259263" y="3978015"/>
            <a:ext cx="3659332" cy="2232025"/>
          </a:xfrm>
          <a:prstGeom prst="rect">
            <a:avLst/>
          </a:prstGeom>
          <a:noFill/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109D855-8950-1F5C-91DB-37A968B0646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Elsa CLERC | Green Belt Certification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58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SCE_template PPT</Template>
  <TotalTime>37708</TotalTime>
  <Words>694</Words>
  <Application>Microsoft Office PowerPoint</Application>
  <DocSecurity>0</DocSecurity>
  <PresentationFormat>Widescreen</PresentationFormat>
  <Paragraphs>137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Wingdings</vt:lpstr>
      <vt:lpstr>Office Theme</vt:lpstr>
      <vt:lpstr>LEAN MAIL OFFICE WORKSHOP</vt:lpstr>
      <vt:lpstr>Mail Office activities </vt:lpstr>
      <vt:lpstr>Mail Office activities </vt:lpstr>
      <vt:lpstr>Mail Office activities </vt:lpstr>
      <vt:lpstr> Background </vt:lpstr>
      <vt:lpstr>Preparation day : Challenges – KPI - Planning </vt:lpstr>
      <vt:lpstr>Validated Objectives</vt:lpstr>
      <vt:lpstr>Team </vt:lpstr>
      <vt:lpstr>Before workshop </vt:lpstr>
      <vt:lpstr>Before workshop </vt:lpstr>
      <vt:lpstr>Data collection </vt:lpstr>
      <vt:lpstr>Training – Used LEAN process 5S &amp; MSRP </vt:lpstr>
      <vt:lpstr>Intensive days </vt:lpstr>
      <vt:lpstr>Intensive days </vt:lpstr>
      <vt:lpstr>Follow-up days </vt:lpstr>
      <vt:lpstr>Follow-up days </vt:lpstr>
      <vt:lpstr>Follow-up days </vt:lpstr>
      <vt:lpstr>New standards - examples </vt:lpstr>
      <vt:lpstr>PDCA follow-up  </vt:lpstr>
      <vt:lpstr>KPI Follow-up  </vt:lpstr>
      <vt:lpstr>RESULTS   </vt:lpstr>
      <vt:lpstr>GEMBA FINAL  </vt:lpstr>
      <vt:lpstr>GEMBA Round M &amp; former round A  </vt:lpstr>
      <vt:lpstr>GEMBA Round Z &amp; E  </vt:lpstr>
      <vt:lpstr>GEMBA Rounds J &amp; C  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Isabel Bejar Alonso</dc:creator>
  <cp:keywords/>
  <dc:description/>
  <cp:lastModifiedBy>Elsa Clerc</cp:lastModifiedBy>
  <cp:revision>231</cp:revision>
  <cp:lastPrinted>2024-04-10T15:39:38Z</cp:lastPrinted>
  <dcterms:created xsi:type="dcterms:W3CDTF">2020-12-02T13:10:03Z</dcterms:created>
  <dcterms:modified xsi:type="dcterms:W3CDTF">2024-06-05T07:44:06Z</dcterms:modified>
  <cp:category/>
  <dc:identifier/>
  <cp:contentStatus/>
  <dc:language/>
  <cp:version/>
</cp:coreProperties>
</file>