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82" r:id="rId2"/>
    <p:sldId id="283" r:id="rId3"/>
    <p:sldId id="279" r:id="rId4"/>
    <p:sldId id="258" r:id="rId5"/>
    <p:sldId id="284" r:id="rId6"/>
    <p:sldId id="260" r:id="rId7"/>
    <p:sldId id="294" r:id="rId8"/>
    <p:sldId id="295" r:id="rId9"/>
    <p:sldId id="363" r:id="rId10"/>
    <p:sldId id="261" r:id="rId11"/>
    <p:sldId id="380" r:id="rId1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65" autoAdjust="0"/>
    <p:restoredTop sz="97505"/>
  </p:normalViewPr>
  <p:slideViewPr>
    <p:cSldViewPr>
      <p:cViewPr varScale="1">
        <p:scale>
          <a:sx n="90" d="100"/>
          <a:sy n="90" d="100"/>
        </p:scale>
        <p:origin x="216" y="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A2368-3E70-A04B-877B-6B1520DA4944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A6646-77F1-CB4E-B8E8-D959A0C14F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80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2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83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pixabay.com/sv/vectors/youtube-logo-grafik-r%C3%B6d-1837872/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Science Communication, </a:t>
            </a:r>
            <a:br>
              <a:rPr lang="en-US" dirty="0"/>
            </a:br>
            <a:r>
              <a:rPr lang="en-US" dirty="0"/>
              <a:t>Education and Outreach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085184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Chetna Krishna</a:t>
            </a:r>
          </a:p>
          <a:p>
            <a:r>
              <a:rPr lang="en-US" sz="1800" dirty="0"/>
              <a:t>CERN Communications Officer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Careers</a:t>
            </a:r>
            <a:r>
              <a:rPr lang="de-DE" dirty="0"/>
              <a:t> at CERN 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Technical, Administrative Student Programmes</a:t>
            </a:r>
            <a:endParaRPr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A 14-month </a:t>
            </a:r>
            <a:r>
              <a:rPr lang="de-DE" dirty="0" err="1"/>
              <a:t>programme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university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Beamline for Schools competition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1F6FD-895D-9C0B-390B-946C00ABF15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Source Sans Pro" panose="020B0503030403020204" pitchFamily="34" charset="0"/>
              </a:rPr>
              <a:t>2023 edition: international competition for high-school students 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3AC20D-C8EF-30B7-2CA0-86F4F20345C1}"/>
              </a:ext>
            </a:extLst>
          </p:cNvPr>
          <p:cNvSpPr txBox="1">
            <a:spLocks/>
          </p:cNvSpPr>
          <p:nvPr/>
        </p:nvSpPr>
        <p:spPr bwMode="auto">
          <a:xfrm>
            <a:off x="417593" y="3473451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Short-term </a:t>
            </a:r>
            <a:r>
              <a:rPr lang="de-DE" dirty="0" err="1"/>
              <a:t>internships</a:t>
            </a:r>
            <a:r>
              <a:rPr lang="de-DE" dirty="0"/>
              <a:t> and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shadowing</a:t>
            </a:r>
            <a:endParaRPr lang="de-DE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F645F47-3B38-879C-0A81-FC0529DBAF93}"/>
              </a:ext>
            </a:extLst>
          </p:cNvPr>
          <p:cNvSpPr txBox="1">
            <a:spLocks/>
          </p:cNvSpPr>
          <p:nvPr/>
        </p:nvSpPr>
        <p:spPr bwMode="auto">
          <a:xfrm>
            <a:off x="417593" y="4308475"/>
            <a:ext cx="5616575" cy="37623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school</a:t>
            </a:r>
            <a:r>
              <a:rPr lang="de-DE" dirty="0"/>
              <a:t> and </a:t>
            </a:r>
            <a:r>
              <a:rPr lang="de-DE" dirty="0" err="1"/>
              <a:t>university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19B720E-56EA-E041-C751-CBA99DAE2C08}"/>
              </a:ext>
            </a:extLst>
          </p:cNvPr>
          <p:cNvSpPr txBox="1">
            <a:spLocks/>
          </p:cNvSpPr>
          <p:nvPr/>
        </p:nvSpPr>
        <p:spPr bwMode="auto">
          <a:xfrm>
            <a:off x="6157807" y="3581913"/>
            <a:ext cx="5616600" cy="6556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Users, doctoral students and </a:t>
            </a:r>
          </a:p>
          <a:p>
            <a:pPr>
              <a:defRPr/>
            </a:pPr>
            <a:r>
              <a:rPr lang="en-GB" dirty="0"/>
              <a:t>many other positions!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3EECFA-C021-09B7-6333-52584F76AA42}"/>
              </a:ext>
            </a:extLst>
          </p:cNvPr>
          <p:cNvSpPr txBox="1"/>
          <p:nvPr/>
        </p:nvSpPr>
        <p:spPr bwMode="auto">
          <a:xfrm>
            <a:off x="695400" y="5354639"/>
            <a:ext cx="34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🔗</a:t>
            </a:r>
            <a:r>
              <a:rPr lang="de-DE" sz="3200" dirty="0" err="1"/>
              <a:t>careers.cern</a:t>
            </a:r>
            <a:r>
              <a:rPr lang="de-DE" sz="3200" dirty="0"/>
              <a:t> </a:t>
            </a:r>
            <a:endParaRPr sz="3200" dirty="0"/>
          </a:p>
        </p:txBody>
      </p:sp>
      <p:pic>
        <p:nvPicPr>
          <p:cNvPr id="18" name="Picture 2" descr="Beamline for Schools 2021: Register your teams now! | CERN &amp;amp; Society  Foundation">
            <a:extLst>
              <a:ext uri="{FF2B5EF4-FFF2-40B4-BE49-F238E27FC236}">
                <a16:creationId xmlns:a16="http://schemas.microsoft.com/office/drawing/2014/main" id="{4B877ED5-0415-4A9B-463C-326AB09DC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5" r="8994" b="-1"/>
          <a:stretch/>
        </p:blipFill>
        <p:spPr bwMode="auto">
          <a:xfrm>
            <a:off x="6172200" y="283088"/>
            <a:ext cx="1173442" cy="108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6E9DA97-AFAD-0E5A-6091-ED025852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Chetna Krishna | @</a:t>
            </a:r>
            <a:r>
              <a:rPr lang="en-US" dirty="0" err="1"/>
              <a:t>chit_chet</a:t>
            </a:r>
            <a:r>
              <a:rPr lang="en-US" dirty="0"/>
              <a:t>_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EB80-EE01-44E4-8598-1F1BA0BC96C8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7396" y="3886297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3900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5894420" y="4954836"/>
            <a:ext cx="62975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Magic is not happening at CERN,</a:t>
            </a:r>
            <a:br>
              <a:rPr lang="en-GB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magic is being explained at CERN.</a:t>
            </a:r>
          </a:p>
          <a:p>
            <a:pPr marL="36576" indent="0">
              <a:buNone/>
            </a:pPr>
            <a:r>
              <a:rPr lang="en-GB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- Tom Hanks</a:t>
            </a:r>
          </a:p>
        </p:txBody>
      </p:sp>
      <p:pic>
        <p:nvPicPr>
          <p:cNvPr id="8" name="Picture 7" descr="A circular building with a dome and poles&#10;&#10;Description automatically generated with medium confidence">
            <a:extLst>
              <a:ext uri="{FF2B5EF4-FFF2-40B4-BE49-F238E27FC236}">
                <a16:creationId xmlns:a16="http://schemas.microsoft.com/office/drawing/2014/main" id="{A2D3A497-1505-3480-999A-4ECD0748D6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8" r="1159"/>
          <a:stretch/>
        </p:blipFill>
        <p:spPr>
          <a:xfrm>
            <a:off x="1" y="-96631"/>
            <a:ext cx="12192000" cy="6450670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52F021E5-873A-076D-250F-62C560B4790B}"/>
              </a:ext>
            </a:extLst>
          </p:cNvPr>
          <p:cNvSpPr txBox="1">
            <a:spLocks/>
          </p:cNvSpPr>
          <p:nvPr/>
        </p:nvSpPr>
        <p:spPr>
          <a:xfrm>
            <a:off x="5894420" y="373593"/>
            <a:ext cx="6297580" cy="2973408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endParaRPr lang="en-US" sz="48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39CA76A2-A061-FDCE-1168-910C810D984A}"/>
              </a:ext>
            </a:extLst>
          </p:cNvPr>
          <p:cNvSpPr txBox="1">
            <a:spLocks/>
          </p:cNvSpPr>
          <p:nvPr/>
        </p:nvSpPr>
        <p:spPr bwMode="auto">
          <a:xfrm>
            <a:off x="6240016" y="1860400"/>
            <a:ext cx="11376026" cy="1500187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chemeClr val="bg1"/>
                </a:solidFill>
              </a:rPr>
              <a:t>       /@</a:t>
            </a:r>
            <a:r>
              <a:rPr lang="de-DE" dirty="0" err="1">
                <a:solidFill>
                  <a:schemeClr val="bg1"/>
                </a:solidFill>
              </a:rPr>
              <a:t>chit_chet</a:t>
            </a:r>
            <a:r>
              <a:rPr lang="de-DE" dirty="0">
                <a:solidFill>
                  <a:schemeClr val="bg1"/>
                </a:solidFill>
              </a:rPr>
              <a:t>_</a:t>
            </a:r>
          </a:p>
          <a:p>
            <a:pPr>
              <a:defRPr/>
            </a:pPr>
            <a:r>
              <a:rPr lang="de-DE" dirty="0">
                <a:solidFill>
                  <a:schemeClr val="bg1"/>
                </a:solidFill>
              </a:rPr>
              <a:t>            /</a:t>
            </a:r>
            <a:r>
              <a:rPr lang="de-DE" dirty="0" err="1">
                <a:solidFill>
                  <a:schemeClr val="bg1"/>
                </a:solidFill>
              </a:rPr>
              <a:t>chetnaatcern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57CAB8B-8498-BDFF-3237-E364BEAEA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290956" y="1816432"/>
            <a:ext cx="397024" cy="397024"/>
          </a:xfrm>
          <a:prstGeom prst="rect">
            <a:avLst/>
          </a:prstGeom>
        </p:spPr>
      </p:pic>
      <p:pic>
        <p:nvPicPr>
          <p:cNvPr id="17" name="Picture 16" descr="A white triangle in a red background&#10;&#10;Description automatically generated">
            <a:extLst>
              <a:ext uri="{FF2B5EF4-FFF2-40B4-BE49-F238E27FC236}">
                <a16:creationId xmlns:a16="http://schemas.microsoft.com/office/drawing/2014/main" id="{E363CFC3-05F6-6178-D981-6310CA84F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 bwMode="auto">
          <a:xfrm>
            <a:off x="6284621" y="2345537"/>
            <a:ext cx="684572" cy="393629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D9F97CB7-CB62-E2F3-8326-0734CC9A7BC0}"/>
              </a:ext>
            </a:extLst>
          </p:cNvPr>
          <p:cNvSpPr txBox="1">
            <a:spLocks/>
          </p:cNvSpPr>
          <p:nvPr/>
        </p:nvSpPr>
        <p:spPr bwMode="auto">
          <a:xfrm>
            <a:off x="6100787" y="-1204186"/>
            <a:ext cx="11376025" cy="2852737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BBC9C1D-6556-7A25-EF81-EBD77D0B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Science Communication, Education and Outreach</a:t>
            </a:r>
          </a:p>
        </p:txBody>
      </p:sp>
    </p:spTree>
    <p:extLst>
      <p:ext uri="{BB962C8B-B14F-4D97-AF65-F5344CB8AC3E}">
        <p14:creationId xmlns:p14="http://schemas.microsoft.com/office/powerpoint/2010/main" val="97678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205BCFE-ADAD-1A8C-42B3-82658B1C25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>
            <a:normAutofit/>
          </a:bodyPr>
          <a:lstStyle/>
          <a:p>
            <a:r>
              <a:rPr lang="en-US" dirty="0"/>
              <a:t>“Science is not finished until it is communicated.”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E12DBE0-B391-201C-7CB5-FE6DD7216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Sir Mark </a:t>
            </a:r>
            <a:r>
              <a:rPr lang="en-US" dirty="0" err="1"/>
              <a:t>Walport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F617CB8-A1D4-592D-5ACC-07CB894F5C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23793A62-AA7E-5A4D-A43E-DF1B3593C4E5}" type="datetime1">
              <a:rPr lang="en-US"/>
              <a:pPr>
                <a:spcAft>
                  <a:spcPts val="600"/>
                </a:spcAft>
                <a:defRPr/>
              </a:pPr>
              <a:t>6/17/24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317CD59-D766-1EF7-334B-EAE7F7958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Chetna Krishna | @</a:t>
            </a:r>
            <a:r>
              <a:rPr lang="en-US" dirty="0" err="1"/>
              <a:t>chit_chet</a:t>
            </a:r>
            <a:r>
              <a:rPr lang="en-US" dirty="0"/>
              <a:t>_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6D8BF9E-F491-D33A-899E-DA479E4D7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40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DECB-B90A-4448-8C70-CBA50431E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difference?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E0231-F4A9-764E-84C9-B6B235C8A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Communications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FCCB7F-F9A9-4346-9419-78D423C9934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6/17/24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494BE-3F98-2D49-B575-4247E094A37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A7F58C-6D33-CE4C-925B-98E83E874B0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</p:spPr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C7088F-1459-C44B-874E-C60ADF2604D8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solidFill>
            <a:schemeClr val="tx1"/>
          </a:solidFill>
          <a:ln>
            <a:solidFill>
              <a:schemeClr val="accent2"/>
            </a:solidFill>
          </a:ln>
        </p:spPr>
        <p:txBody>
          <a:bodyPr/>
          <a:lstStyle/>
          <a:p>
            <a:pPr>
              <a:defRPr/>
            </a:pPr>
            <a:r>
              <a:rPr lang="en-US" dirty="0"/>
              <a:t>Outreach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6F23F7B-8192-FF02-9280-AEBE4EB67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512" y="2055426"/>
            <a:ext cx="3976787" cy="30230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E154435-B78F-ED96-DDA6-7EE192CD5B0E}"/>
              </a:ext>
            </a:extLst>
          </p:cNvPr>
          <p:cNvSpPr txBox="1"/>
          <p:nvPr/>
        </p:nvSpPr>
        <p:spPr bwMode="auto">
          <a:xfrm>
            <a:off x="822753" y="149555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🔗</a:t>
            </a:r>
            <a:r>
              <a:rPr lang="de-DE" dirty="0" err="1"/>
              <a:t>Education.cern</a:t>
            </a:r>
            <a:r>
              <a:rPr lang="de-DE" dirty="0"/>
              <a:t> </a:t>
            </a:r>
            <a:endParaRPr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24F9D8-CAFF-37AC-B740-3C0DBBC53967}"/>
              </a:ext>
            </a:extLst>
          </p:cNvPr>
          <p:cNvSpPr txBox="1"/>
          <p:nvPr/>
        </p:nvSpPr>
        <p:spPr bwMode="auto">
          <a:xfrm>
            <a:off x="8408193" y="852318"/>
            <a:ext cx="3603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Science exhibition and shows</a:t>
            </a:r>
          </a:p>
          <a:p>
            <a:r>
              <a:rPr lang="en-GB" dirty="0"/>
              <a:t>for e.g., </a:t>
            </a:r>
            <a:r>
              <a:rPr lang="en-GB"/>
              <a:t>CERN’s new facility </a:t>
            </a:r>
            <a:r>
              <a:rPr lang="en-GB" b="1" dirty="0"/>
              <a:t>Science Gateway</a:t>
            </a:r>
          </a:p>
        </p:txBody>
      </p:sp>
      <p:pic>
        <p:nvPicPr>
          <p:cNvPr id="1028" name="Picture 4" descr="CERN Science Gateway – Geneva Switzerland - Belvedere Architecture">
            <a:extLst>
              <a:ext uri="{FF2B5EF4-FFF2-40B4-BE49-F238E27FC236}">
                <a16:creationId xmlns:a16="http://schemas.microsoft.com/office/drawing/2014/main" id="{5D664C7E-E4EF-DCB4-723E-A1BE7E1B6C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2" b="27664"/>
          <a:stretch/>
        </p:blipFill>
        <p:spPr bwMode="auto">
          <a:xfrm>
            <a:off x="8228723" y="3395080"/>
            <a:ext cx="3963277" cy="167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SCIENCE GATEWAY - Portail de la Science - Cimolai">
            <a:extLst>
              <a:ext uri="{FF2B5EF4-FFF2-40B4-BE49-F238E27FC236}">
                <a16:creationId xmlns:a16="http://schemas.microsoft.com/office/drawing/2014/main" id="{164ABA79-D5BA-4AFC-54CB-09918178E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335" y="1922259"/>
            <a:ext cx="3963665" cy="170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195A796-1454-0E4A-45E9-9CE78AB98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223" y="2732590"/>
            <a:ext cx="4011629" cy="233505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0CEF6CA-B078-30BF-457A-277F06ED9DE8}"/>
              </a:ext>
            </a:extLst>
          </p:cNvPr>
          <p:cNvSpPr txBox="1"/>
          <p:nvPr/>
        </p:nvSpPr>
        <p:spPr bwMode="auto">
          <a:xfrm>
            <a:off x="4115222" y="5182466"/>
            <a:ext cx="395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Internal and external communications</a:t>
            </a:r>
          </a:p>
          <a:p>
            <a:r>
              <a:rPr lang="en-GB" dirty="0"/>
              <a:t>(Writing, press office, video production)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820A5A9-2959-A1B9-46D8-710AED9EEDD6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  <a:defRPr/>
            </a:pPr>
            <a:r>
              <a:rPr lang="en-US" sz="1200" dirty="0">
                <a:solidFill>
                  <a:schemeClr val="bg1"/>
                </a:solidFill>
              </a:rPr>
              <a:t>Chetna Krishna | @</a:t>
            </a:r>
            <a:r>
              <a:rPr lang="en-US" sz="1200" dirty="0" err="1">
                <a:solidFill>
                  <a:schemeClr val="bg1"/>
                </a:solidFill>
              </a:rPr>
              <a:t>chit_chet</a:t>
            </a:r>
            <a:r>
              <a:rPr lang="en-US" sz="1200" dirty="0">
                <a:solidFill>
                  <a:schemeClr val="bg1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3929415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53AD66BF-F2E2-FF23-E73F-9CB3C7DB4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I’m a science writer! </a:t>
            </a:r>
          </a:p>
        </p:txBody>
      </p: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68AA0F21-E01C-ED28-649C-EB8FDC01B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07" y="1327075"/>
            <a:ext cx="4996250" cy="267798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BE19AE6-FD7C-EBFC-45D2-AF57323F7043}"/>
              </a:ext>
            </a:extLst>
          </p:cNvPr>
          <p:cNvSpPr txBox="1"/>
          <p:nvPr/>
        </p:nvSpPr>
        <p:spPr bwMode="auto">
          <a:xfrm>
            <a:off x="757191" y="4322026"/>
            <a:ext cx="498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Chasing science stories and discoveries </a:t>
            </a:r>
          </a:p>
        </p:txBody>
      </p:sp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BF97689-F608-60F3-CAA8-873130F43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339" y="1227633"/>
            <a:ext cx="6023992" cy="426021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C925E88-EE94-6314-9832-BD33A15F5211}"/>
              </a:ext>
            </a:extLst>
          </p:cNvPr>
          <p:cNvSpPr txBox="1"/>
          <p:nvPr/>
        </p:nvSpPr>
        <p:spPr bwMode="auto">
          <a:xfrm>
            <a:off x="6283630" y="5512888"/>
            <a:ext cx="482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And other news for societal impact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0D7FD31D-A520-D1ED-4990-B36C7C35E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Science Communication, Education and Outreach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CB0263-204D-E1F6-D0A9-1C196EBC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name any science books or magazines?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13757-B719-1C8B-88F8-7A075CE32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D6CC9-B4D9-28D1-F356-51516034A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Chetna Krishna | @</a:t>
            </a:r>
            <a:r>
              <a:rPr lang="en-US" dirty="0" err="1"/>
              <a:t>chit_chet</a:t>
            </a:r>
            <a:r>
              <a:rPr lang="en-US" dirty="0"/>
              <a:t>_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F2772-6857-7C77-6185-BF425B25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magazine cover with a child and a child on a computer&#10;&#10;Description automatically generated">
            <a:extLst>
              <a:ext uri="{FF2B5EF4-FFF2-40B4-BE49-F238E27FC236}">
                <a16:creationId xmlns:a16="http://schemas.microsoft.com/office/drawing/2014/main" id="{365DF864-3BE5-6C1C-F010-14265CE6D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54" y="1867549"/>
            <a:ext cx="2390133" cy="3122902"/>
          </a:xfrm>
          <a:prstGeom prst="rect">
            <a:avLst/>
          </a:prstGeom>
        </p:spPr>
      </p:pic>
      <p:pic>
        <p:nvPicPr>
          <p:cNvPr id="10" name="Picture 9" descr="A newspaper with text and images of people&#10;&#10;Description automatically generated">
            <a:extLst>
              <a:ext uri="{FF2B5EF4-FFF2-40B4-BE49-F238E27FC236}">
                <a16:creationId xmlns:a16="http://schemas.microsoft.com/office/drawing/2014/main" id="{C51F756D-A97E-A653-D37D-E589053CF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003" y="2924944"/>
            <a:ext cx="2726266" cy="3019460"/>
          </a:xfrm>
          <a:prstGeom prst="rect">
            <a:avLst/>
          </a:prstGeom>
        </p:spPr>
      </p:pic>
      <p:pic>
        <p:nvPicPr>
          <p:cNvPr id="1026" name="Picture 2" descr="Amazon.com: BECOME A PARTICLE PHYSICIST IN EIGHT SIMPLE MOVES eBook :  RAGONI, SIMONE: Kindle Store">
            <a:extLst>
              <a:ext uri="{FF2B5EF4-FFF2-40B4-BE49-F238E27FC236}">
                <a16:creationId xmlns:a16="http://schemas.microsoft.com/office/drawing/2014/main" id="{0BDE1731-39DF-4E0B-7695-FAEF60F90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1251247"/>
            <a:ext cx="2410123" cy="334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dia's Science Geniuses by Archana Sharma with Spoorthy Raman | Goodreads">
            <a:extLst>
              <a:ext uri="{FF2B5EF4-FFF2-40B4-BE49-F238E27FC236}">
                <a16:creationId xmlns:a16="http://schemas.microsoft.com/office/drawing/2014/main" id="{F9F0B5DF-C726-49E0-A37E-85FCB17AD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185" y="1996203"/>
            <a:ext cx="2478294" cy="380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4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Mostly</a:t>
            </a:r>
            <a:r>
              <a:rPr lang="de-DE" dirty="0"/>
              <a:t> a </a:t>
            </a:r>
            <a:r>
              <a:rPr lang="de-DE" dirty="0" err="1"/>
              <a:t>storyteller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6/17/24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F72BA3-2950-B632-57BD-B1AF46546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19" y="1722568"/>
            <a:ext cx="4785308" cy="429358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68BBB26-24A7-97E1-3835-FF3698F2CDAD}"/>
              </a:ext>
            </a:extLst>
          </p:cNvPr>
          <p:cNvSpPr/>
          <p:nvPr/>
        </p:nvSpPr>
        <p:spPr>
          <a:xfrm>
            <a:off x="2717759" y="2432177"/>
            <a:ext cx="2026942" cy="396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CE9A1E-4C66-07D4-F50B-BFD02C011E7D}"/>
              </a:ext>
            </a:extLst>
          </p:cNvPr>
          <p:cNvSpPr txBox="1"/>
          <p:nvPr/>
        </p:nvSpPr>
        <p:spPr bwMode="auto">
          <a:xfrm>
            <a:off x="2717758" y="2409242"/>
            <a:ext cx="1595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Livestreams from CERN facilities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BCBDDB7-A524-C481-CA65-3892FBA63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Science Communication, Education and Outreach</a:t>
            </a:r>
          </a:p>
        </p:txBody>
      </p:sp>
      <p:pic>
        <p:nvPicPr>
          <p:cNvPr id="18" name="Picture 17" descr="A collage of people&#10;&#10;Description automatically generated with medium confidence">
            <a:extLst>
              <a:ext uri="{FF2B5EF4-FFF2-40B4-BE49-F238E27FC236}">
                <a16:creationId xmlns:a16="http://schemas.microsoft.com/office/drawing/2014/main" id="{86F5C2DE-7D66-6E1F-8A15-5F02E4FAD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336061"/>
            <a:ext cx="5904036" cy="2304014"/>
          </a:xfrm>
          <a:prstGeom prst="rect">
            <a:avLst/>
          </a:prstGeom>
        </p:spPr>
      </p:pic>
      <p:pic>
        <p:nvPicPr>
          <p:cNvPr id="2" name="Picture 1" descr="A close-up of a blue pipe&#10;&#10;Description automatically generated">
            <a:extLst>
              <a:ext uri="{FF2B5EF4-FFF2-40B4-BE49-F238E27FC236}">
                <a16:creationId xmlns:a16="http://schemas.microsoft.com/office/drawing/2014/main" id="{0F0AAC41-32F9-543D-9EDD-91DEAA5FE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947" y="2712017"/>
            <a:ext cx="3946839" cy="2220097"/>
          </a:xfrm>
          <a:prstGeom prst="rect">
            <a:avLst/>
          </a:prstGeom>
        </p:spPr>
      </p:pic>
      <p:pic>
        <p:nvPicPr>
          <p:cNvPr id="3" name="Picture 2" descr="A person holding a piece of metal&#10;&#10;Description automatically generated">
            <a:extLst>
              <a:ext uri="{FF2B5EF4-FFF2-40B4-BE49-F238E27FC236}">
                <a16:creationId xmlns:a16="http://schemas.microsoft.com/office/drawing/2014/main" id="{BCEAB0CF-9124-D8E8-9B22-17FE3D360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6733" y="2868313"/>
            <a:ext cx="2718231" cy="1529005"/>
          </a:xfrm>
          <a:prstGeom prst="rect">
            <a:avLst/>
          </a:prstGeom>
        </p:spPr>
      </p:pic>
      <p:pic>
        <p:nvPicPr>
          <p:cNvPr id="4" name="Picture 3" descr="A collage of people in different poses&#10;&#10;Description automatically generated">
            <a:extLst>
              <a:ext uri="{FF2B5EF4-FFF2-40B4-BE49-F238E27FC236}">
                <a16:creationId xmlns:a16="http://schemas.microsoft.com/office/drawing/2014/main" id="{01676D11-2E02-83C6-EB7D-5B37661FD8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9692" y="4394938"/>
            <a:ext cx="3032314" cy="17056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have prepared a short introduction for you on</a:t>
            </a:r>
            <a:br>
              <a:rPr lang="en-US" dirty="0"/>
            </a:br>
            <a:r>
              <a:rPr lang="en-US" dirty="0"/>
              <a:t>how to use the CERN template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17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239D81-2D90-A174-AD39-373DD2BA736B}"/>
              </a:ext>
            </a:extLst>
          </p:cNvPr>
          <p:cNvSpPr/>
          <p:nvPr/>
        </p:nvSpPr>
        <p:spPr>
          <a:xfrm>
            <a:off x="3251994" y="6378417"/>
            <a:ext cx="3711167" cy="479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800" dirty="0"/>
              <a:t>This part edit by "Insert &gt; Header and Footer”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1" name="Picture 10" descr="A logo of a coffee shop&#10;&#10;Description automatically generated">
            <a:extLst>
              <a:ext uri="{FF2B5EF4-FFF2-40B4-BE49-F238E27FC236}">
                <a16:creationId xmlns:a16="http://schemas.microsoft.com/office/drawing/2014/main" id="{5D99FA5C-C925-E464-3712-DE12333DC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4371975"/>
          </a:xfrm>
          <a:prstGeom prst="rect">
            <a:avLst/>
          </a:prstGeom>
        </p:spPr>
      </p:pic>
      <p:pic>
        <p:nvPicPr>
          <p:cNvPr id="13" name="Picture 12" descr="A brown surface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6E0DB81C-733D-8101-B80E-5FE068B11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3941"/>
            <a:ext cx="12192000" cy="6925882"/>
          </a:xfrm>
          <a:prstGeom prst="rect">
            <a:avLst/>
          </a:prstGeom>
        </p:spPr>
      </p:pic>
      <p:pic>
        <p:nvPicPr>
          <p:cNvPr id="15" name="Picture 14" descr="A logo of a coffee shop&#10;&#10;Description automatically generated">
            <a:extLst>
              <a:ext uri="{FF2B5EF4-FFF2-40B4-BE49-F238E27FC236}">
                <a16:creationId xmlns:a16="http://schemas.microsoft.com/office/drawing/2014/main" id="{5F90D67B-29D8-15EB-05BA-FA29DE298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58" y="700840"/>
            <a:ext cx="10281897" cy="5783567"/>
          </a:xfrm>
          <a:prstGeom prst="rect">
            <a:avLst/>
          </a:prstGeom>
        </p:spPr>
      </p:pic>
      <p:pic>
        <p:nvPicPr>
          <p:cNvPr id="17" name="Picture 16" descr="A logo with white text&#10;&#10;Description automatically generated">
            <a:extLst>
              <a:ext uri="{FF2B5EF4-FFF2-40B4-BE49-F238E27FC236}">
                <a16:creationId xmlns:a16="http://schemas.microsoft.com/office/drawing/2014/main" id="{B8557E6A-FDC2-2092-3F5D-17D817751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478" y="906464"/>
            <a:ext cx="1271058" cy="127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CA6988D3-D8CF-93C3-3B0B-6312113E0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dirty="0"/>
              <a:t>Episodes in making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1275B-B389-51CB-7C09-8182152812E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  <a:defRPr/>
              </a:pPr>
              <a:t>6/17/24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4D8A4-07EF-0E6D-8D81-DA8CFD8051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pic>
        <p:nvPicPr>
          <p:cNvPr id="7" name="Picture Placeholder 7" descr="A group of people sitting at a table with microphones&#10;&#10;Description automatically generated">
            <a:extLst>
              <a:ext uri="{FF2B5EF4-FFF2-40B4-BE49-F238E27FC236}">
                <a16:creationId xmlns:a16="http://schemas.microsoft.com/office/drawing/2014/main" id="{407E2BA8-6E90-1993-4B2C-B3ACBCDBE7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32" r="-3" b="16931"/>
          <a:stretch/>
        </p:blipFill>
        <p:spPr>
          <a:xfrm>
            <a:off x="191344" y="3186122"/>
            <a:ext cx="7792127" cy="3096588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12" name="Picture 11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774F335-8901-5630-FE10-BA35964C43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84" b="32111"/>
          <a:stretch/>
        </p:blipFill>
        <p:spPr>
          <a:xfrm>
            <a:off x="7357657" y="991992"/>
            <a:ext cx="4426354" cy="1759032"/>
          </a:xfrm>
          <a:prstGeom prst="rect">
            <a:avLst/>
          </a:prstGeom>
          <a:noFill/>
        </p:spPr>
      </p:pic>
      <p:pic>
        <p:nvPicPr>
          <p:cNvPr id="13" name="Picture 12" descr="A person and person sitting at a table with microphones&#10;&#10;Description automatically generated">
            <a:extLst>
              <a:ext uri="{FF2B5EF4-FFF2-40B4-BE49-F238E27FC236}">
                <a16:creationId xmlns:a16="http://schemas.microsoft.com/office/drawing/2014/main" id="{50513ACD-758B-137D-B38F-ADABC72F1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172" y="3323137"/>
            <a:ext cx="3815322" cy="2542871"/>
          </a:xfrm>
          <a:prstGeom prst="rect">
            <a:avLst/>
          </a:prstGeom>
        </p:spPr>
      </p:pic>
      <p:pic>
        <p:nvPicPr>
          <p:cNvPr id="15" name="Picture 14" descr="A group of people sitting at a table with microphones&#10;&#10;Description automatically generated">
            <a:extLst>
              <a:ext uri="{FF2B5EF4-FFF2-40B4-BE49-F238E27FC236}">
                <a16:creationId xmlns:a16="http://schemas.microsoft.com/office/drawing/2014/main" id="{B5BB6890-975A-5342-200E-A7A9664639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453" r="-3" b="10896"/>
          <a:stretch/>
        </p:blipFill>
        <p:spPr>
          <a:xfrm>
            <a:off x="191344" y="1112521"/>
            <a:ext cx="5217923" cy="2073601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41DD875-F540-3D3D-FE9F-69CA2D1C1C38}"/>
              </a:ext>
            </a:extLst>
          </p:cNvPr>
          <p:cNvSpPr/>
          <p:nvPr/>
        </p:nvSpPr>
        <p:spPr>
          <a:xfrm>
            <a:off x="7357655" y="981718"/>
            <a:ext cx="1586001" cy="5772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400">
                <a:solidFill>
                  <a:schemeClr val="tx2"/>
                </a:solidFill>
              </a:rPr>
              <a:t>Episode 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5AE978-3A35-B730-EFB2-3FBDB38CEF50}"/>
              </a:ext>
            </a:extLst>
          </p:cNvPr>
          <p:cNvSpPr/>
          <p:nvPr/>
        </p:nvSpPr>
        <p:spPr>
          <a:xfrm>
            <a:off x="9880652" y="3323137"/>
            <a:ext cx="1607757" cy="5772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400" dirty="0">
                <a:solidFill>
                  <a:schemeClr val="tx2"/>
                </a:solidFill>
              </a:rPr>
              <a:t>Episode 2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EDF01F7E-83EA-5F25-E661-19762205B2AA}"/>
              </a:ext>
            </a:extLst>
          </p:cNvPr>
          <p:cNvSpPr txBox="1">
            <a:spLocks/>
          </p:cNvSpPr>
          <p:nvPr/>
        </p:nvSpPr>
        <p:spPr bwMode="auto">
          <a:xfrm>
            <a:off x="4325856" y="6402392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Chetna Krishna | @</a:t>
            </a:r>
            <a:r>
              <a:rPr lang="en-US" sz="1200" dirty="0" err="1">
                <a:solidFill>
                  <a:schemeClr val="bg1"/>
                </a:solidFill>
              </a:rPr>
              <a:t>chit_chet</a:t>
            </a:r>
            <a:r>
              <a:rPr lang="en-US" sz="1200" dirty="0">
                <a:solidFill>
                  <a:schemeClr val="bg1"/>
                </a:solidFill>
              </a:rPr>
              <a:t>_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9D02E2-DD34-2BD7-9EE7-EF5807479518}"/>
              </a:ext>
            </a:extLst>
          </p:cNvPr>
          <p:cNvSpPr/>
          <p:nvPr/>
        </p:nvSpPr>
        <p:spPr>
          <a:xfrm>
            <a:off x="181429" y="2897472"/>
            <a:ext cx="1607757" cy="5772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400" dirty="0">
                <a:solidFill>
                  <a:schemeClr val="tx2"/>
                </a:solidFill>
              </a:rPr>
              <a:t>Meet the crew</a:t>
            </a:r>
          </a:p>
        </p:txBody>
      </p:sp>
    </p:spTree>
    <p:extLst>
      <p:ext uri="{BB962C8B-B14F-4D97-AF65-F5344CB8AC3E}">
        <p14:creationId xmlns:p14="http://schemas.microsoft.com/office/powerpoint/2010/main" val="615449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4E0F-1AE5-4C34-A6A7-32761C92B456}" type="datetime1">
              <a:rPr lang="en-GB" smtClean="0"/>
              <a:t>17/06/2024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Source Sans Pro" panose="020B0503030403020204" pitchFamily="34" charset="0"/>
              </a:rPr>
              <a:t> It takes a village..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01" y="1506587"/>
            <a:ext cx="3229907" cy="216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441" b="7218"/>
          <a:stretch/>
        </p:blipFill>
        <p:spPr>
          <a:xfrm>
            <a:off x="4477852" y="1506587"/>
            <a:ext cx="3236297" cy="216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52" y="3880739"/>
            <a:ext cx="3244050" cy="21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" b="1534"/>
          <a:stretch/>
        </p:blipFill>
        <p:spPr>
          <a:xfrm>
            <a:off x="8391193" y="1506587"/>
            <a:ext cx="3269912" cy="216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 bwMode="auto">
          <a:xfrm>
            <a:off x="570901" y="332803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1"/>
                </a:solidFill>
              </a:rPr>
              <a:t>ROBOTICS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4477852" y="3346809"/>
            <a:ext cx="1783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1"/>
                </a:solidFill>
              </a:rPr>
              <a:t>COMPUTING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4477852" y="5702185"/>
            <a:ext cx="2640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1"/>
                </a:solidFill>
              </a:rPr>
              <a:t>CIVIL ENGINEERING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8391193" y="3328033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1"/>
                </a:solidFill>
              </a:rPr>
              <a:t>COMMUNICATIONS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456846" y="3958326"/>
            <a:ext cx="291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RADIO FREQUENCY</a:t>
            </a:r>
            <a:endParaRPr lang="en-GB" sz="1600" b="1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456846" y="4628489"/>
            <a:ext cx="345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VACUUM AND CRYOGENICS</a:t>
            </a:r>
            <a:endParaRPr lang="en-GB" sz="1600" b="1" dirty="0"/>
          </a:p>
        </p:txBody>
      </p:sp>
      <p:sp>
        <p:nvSpPr>
          <p:cNvPr id="30" name="TextBox 29"/>
          <p:cNvSpPr txBox="1"/>
          <p:nvPr/>
        </p:nvSpPr>
        <p:spPr bwMode="auto">
          <a:xfrm>
            <a:off x="8391193" y="3982198"/>
            <a:ext cx="3309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MECHANICAL ENGINEERING</a:t>
            </a:r>
            <a:endParaRPr lang="en-GB" sz="1600" b="1" dirty="0"/>
          </a:p>
        </p:txBody>
      </p:sp>
      <p:sp>
        <p:nvSpPr>
          <p:cNvPr id="31" name="TextBox 30"/>
          <p:cNvSpPr txBox="1"/>
          <p:nvPr/>
        </p:nvSpPr>
        <p:spPr bwMode="auto">
          <a:xfrm>
            <a:off x="8391193" y="5336154"/>
            <a:ext cx="3121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ELECTRONICS</a:t>
            </a:r>
            <a:endParaRPr lang="en-GB" sz="1600" b="1" dirty="0"/>
          </a:p>
        </p:txBody>
      </p:sp>
      <p:sp>
        <p:nvSpPr>
          <p:cNvPr id="32" name="Rectangle 31"/>
          <p:cNvSpPr/>
          <p:nvPr/>
        </p:nvSpPr>
        <p:spPr>
          <a:xfrm>
            <a:off x="8391193" y="4659176"/>
            <a:ext cx="2330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b="1" dirty="0"/>
              <a:t>MATERIALS SCIENCE</a:t>
            </a:r>
            <a:endParaRPr lang="en-GB" sz="1600" b="1" dirty="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456847" y="5337327"/>
            <a:ext cx="345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ELECTRICAL ENGINEERING</a:t>
            </a:r>
            <a:endParaRPr lang="en-GB" sz="1600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994F9-EA09-78BF-1577-7436699DC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Science Communication, Education and Outreach</a:t>
            </a:r>
          </a:p>
        </p:txBody>
      </p:sp>
    </p:spTree>
    <p:extLst>
      <p:ext uri="{BB962C8B-B14F-4D97-AF65-F5344CB8AC3E}">
        <p14:creationId xmlns:p14="http://schemas.microsoft.com/office/powerpoint/2010/main" val="104529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330</Words>
  <Application>Microsoft Macintosh PowerPoint</Application>
  <DocSecurity>0</DocSecurity>
  <PresentationFormat>Widescreen</PresentationFormat>
  <Paragraphs>85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Century Gothic</vt:lpstr>
      <vt:lpstr>Source Sans Pro</vt:lpstr>
      <vt:lpstr>Office Theme</vt:lpstr>
      <vt:lpstr>Science Communication,  Education and Outreach at CERN</vt:lpstr>
      <vt:lpstr>“Science is not finished until it is communicated.”</vt:lpstr>
      <vt:lpstr>What’s the difference?</vt:lpstr>
      <vt:lpstr>I’m a science writer! </vt:lpstr>
      <vt:lpstr>Can you name any science books or magazines?</vt:lpstr>
      <vt:lpstr>Mostly a storyteller</vt:lpstr>
      <vt:lpstr>We have prepared a short introduction for you on how to use the CERN template</vt:lpstr>
      <vt:lpstr>Episodes in making</vt:lpstr>
      <vt:lpstr>PowerPoint Presentation</vt:lpstr>
      <vt:lpstr>Careers at CERN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Communication,  Education and Outreach at CERN</dc:title>
  <dc:subject/>
  <dc:creator>Chetna Krishna</dc:creator>
  <cp:keywords/>
  <dc:description/>
  <cp:lastModifiedBy>Chetna Krishna</cp:lastModifiedBy>
  <cp:revision>11</cp:revision>
  <dcterms:created xsi:type="dcterms:W3CDTF">2023-01-10T20:41:19Z</dcterms:created>
  <dcterms:modified xsi:type="dcterms:W3CDTF">2024-06-17T19:00:37Z</dcterms:modified>
  <cp:category/>
  <dc:identifier/>
  <cp:contentStatus/>
  <dc:language/>
  <cp:version/>
</cp:coreProperties>
</file>