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18"/>
  </p:notesMasterIdLst>
  <p:handoutMasterIdLst>
    <p:handoutMasterId r:id="rId19"/>
  </p:handoutMasterIdLst>
  <p:sldIdLst>
    <p:sldId id="478" r:id="rId2"/>
    <p:sldId id="557" r:id="rId3"/>
    <p:sldId id="589" r:id="rId4"/>
    <p:sldId id="590" r:id="rId5"/>
    <p:sldId id="588" r:id="rId6"/>
    <p:sldId id="584" r:id="rId7"/>
    <p:sldId id="594" r:id="rId8"/>
    <p:sldId id="600" r:id="rId9"/>
    <p:sldId id="592" r:id="rId10"/>
    <p:sldId id="593" r:id="rId11"/>
    <p:sldId id="595" r:id="rId12"/>
    <p:sldId id="596" r:id="rId13"/>
    <p:sldId id="597" r:id="rId14"/>
    <p:sldId id="599" r:id="rId15"/>
    <p:sldId id="601" r:id="rId16"/>
    <p:sldId id="591" r:id="rId17"/>
  </p:sldIdLst>
  <p:sldSz cx="12192000" cy="6858000"/>
  <p:notesSz cx="6797675"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01B3"/>
    <a:srgbClr val="C0006E"/>
    <a:srgbClr val="5A5A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A2AAD4-5BF7-4199-A9B8-A24DD46454DE}" v="2" dt="2024-05-22T06:42:26.14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95599" autoAdjust="0"/>
  </p:normalViewPr>
  <p:slideViewPr>
    <p:cSldViewPr snapToObjects="1" showGuides="1">
      <p:cViewPr varScale="1">
        <p:scale>
          <a:sx n="111" d="100"/>
          <a:sy n="111" d="100"/>
        </p:scale>
        <p:origin x="582" y="96"/>
      </p:cViewPr>
      <p:guideLst>
        <p:guide orient="horz" pos="4080"/>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1"/>
            <a:ext cx="2945659"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22/05/2024</a:t>
            </a:fld>
            <a:endParaRPr lang="fr-FR"/>
          </a:p>
        </p:txBody>
      </p:sp>
      <p:sp>
        <p:nvSpPr>
          <p:cNvPr id="4" name="Espace réservé du pied de page 3"/>
          <p:cNvSpPr>
            <a:spLocks noGrp="1"/>
          </p:cNvSpPr>
          <p:nvPr>
            <p:ph type="ftr" sz="quarter" idx="2"/>
          </p:nvPr>
        </p:nvSpPr>
        <p:spPr>
          <a:xfrm>
            <a:off x="0" y="9430092"/>
            <a:ext cx="2945659"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30092"/>
            <a:ext cx="2945659"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45659"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1"/>
            <a:ext cx="2945659"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22/05/2024</a:t>
            </a:fld>
            <a:endParaRPr lang="fr-FR"/>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2"/>
            <a:ext cx="2945659"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2"/>
            <a:ext cx="2945659"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pic>
        <p:nvPicPr>
          <p:cNvPr id="8" name="Image 11" descr="HLU-logoN-title.png">
            <a:extLst>
              <a:ext uri="{FF2B5EF4-FFF2-40B4-BE49-F238E27FC236}">
                <a16:creationId xmlns:a16="http://schemas.microsoft.com/office/drawing/2014/main" id="{491E43AD-A130-4149-9D30-EE8B5E3BCAB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1828800" y="673710"/>
            <a:ext cx="5072367" cy="205607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Espace réservé du pied de page 4">
            <a:extLst>
              <a:ext uri="{FF2B5EF4-FFF2-40B4-BE49-F238E27FC236}">
                <a16:creationId xmlns:a16="http://schemas.microsoft.com/office/drawing/2014/main" id="{247408B6-8169-49FE-9C39-89C940FC69D8}"/>
              </a:ext>
            </a:extLst>
          </p:cNvPr>
          <p:cNvSpPr>
            <a:spLocks noGrp="1"/>
          </p:cNvSpPr>
          <p:nvPr>
            <p:ph type="ftr" sz="quarter" idx="3"/>
          </p:nvPr>
        </p:nvSpPr>
        <p:spPr>
          <a:xfrm>
            <a:off x="1742233" y="6453376"/>
            <a:ext cx="9840167"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8" y="1215232"/>
            <a:ext cx="5389033"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8" y="2057400"/>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0" name="Espace réservé du pied de page 4">
            <a:extLst>
              <a:ext uri="{FF2B5EF4-FFF2-40B4-BE49-F238E27FC236}">
                <a16:creationId xmlns:a16="http://schemas.microsoft.com/office/drawing/2014/main" id="{0820E4AB-61A2-4DA4-A009-FE2ED28E48B4}"/>
              </a:ext>
            </a:extLst>
          </p:cNvPr>
          <p:cNvSpPr>
            <a:spLocks noGrp="1"/>
          </p:cNvSpPr>
          <p:nvPr>
            <p:ph type="ftr" sz="quarter" idx="13"/>
          </p:nvPr>
        </p:nvSpPr>
        <p:spPr>
          <a:xfrm>
            <a:off x="1742233" y="6453376"/>
            <a:ext cx="9840167"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6" name="Espace réservé du pied de page 4">
            <a:extLst>
              <a:ext uri="{FF2B5EF4-FFF2-40B4-BE49-F238E27FC236}">
                <a16:creationId xmlns:a16="http://schemas.microsoft.com/office/drawing/2014/main" id="{71D8F19C-7C12-4AF2-B6F9-9A08CC2439C1}"/>
              </a:ext>
            </a:extLst>
          </p:cNvPr>
          <p:cNvSpPr>
            <a:spLocks noGrp="1"/>
          </p:cNvSpPr>
          <p:nvPr>
            <p:ph type="ftr" sz="quarter" idx="3"/>
          </p:nvPr>
        </p:nvSpPr>
        <p:spPr>
          <a:xfrm>
            <a:off x="1742233" y="6453376"/>
            <a:ext cx="9840167"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5" name="Espace réservé du pied de page 4">
            <a:extLst>
              <a:ext uri="{FF2B5EF4-FFF2-40B4-BE49-F238E27FC236}">
                <a16:creationId xmlns:a16="http://schemas.microsoft.com/office/drawing/2014/main" id="{D2FD5998-55DA-4822-A111-BA674BA6AE35}"/>
              </a:ext>
            </a:extLst>
          </p:cNvPr>
          <p:cNvSpPr>
            <a:spLocks noGrp="1"/>
          </p:cNvSpPr>
          <p:nvPr>
            <p:ph type="ftr" sz="quarter" idx="3"/>
          </p:nvPr>
        </p:nvSpPr>
        <p:spPr>
          <a:xfrm>
            <a:off x="1742233" y="6453376"/>
            <a:ext cx="9840167"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816000" y="457200"/>
            <a:ext cx="1056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816000" y="5105400"/>
            <a:ext cx="1056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818067" y="4648200"/>
            <a:ext cx="10557933" cy="381000"/>
          </a:xfrm>
        </p:spPr>
        <p:txBody>
          <a:bodyPr/>
          <a:lstStyle>
            <a:lvl1pPr>
              <a:buFontTx/>
              <a:buNone/>
              <a:defRPr sz="1800">
                <a:solidFill>
                  <a:schemeClr val="bg2"/>
                </a:solidFill>
              </a:defRPr>
            </a:lvl1pPr>
          </a:lstStyle>
          <a:p>
            <a:pPr lvl="0"/>
            <a:r>
              <a:rPr lang="en-GB" dirty="0"/>
              <a:t>Image title</a:t>
            </a:r>
          </a:p>
        </p:txBody>
      </p:sp>
      <p:sp>
        <p:nvSpPr>
          <p:cNvPr id="8" name="Espace réservé du pied de page 4">
            <a:extLst>
              <a:ext uri="{FF2B5EF4-FFF2-40B4-BE49-F238E27FC236}">
                <a16:creationId xmlns:a16="http://schemas.microsoft.com/office/drawing/2014/main" id="{357135FE-1C8C-44F2-A2C3-119E14FE6BB6}"/>
              </a:ext>
            </a:extLst>
          </p:cNvPr>
          <p:cNvSpPr>
            <a:spLocks noGrp="1"/>
          </p:cNvSpPr>
          <p:nvPr>
            <p:ph type="ftr" sz="quarter" idx="3"/>
          </p:nvPr>
        </p:nvSpPr>
        <p:spPr>
          <a:xfrm>
            <a:off x="1742233" y="6453376"/>
            <a:ext cx="9840167"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1828800" y="673710"/>
            <a:ext cx="5072367" cy="2056072"/>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Normal">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Espace réservé du pied de page 4">
            <a:extLst>
              <a:ext uri="{FF2B5EF4-FFF2-40B4-BE49-F238E27FC236}">
                <a16:creationId xmlns:a16="http://schemas.microsoft.com/office/drawing/2014/main" id="{D1E2DC08-BC4E-4CBF-AEAC-43ABDA1D4E32}"/>
              </a:ext>
            </a:extLst>
          </p:cNvPr>
          <p:cNvSpPr>
            <a:spLocks noGrp="1"/>
          </p:cNvSpPr>
          <p:nvPr>
            <p:ph type="ftr" sz="quarter" idx="3"/>
          </p:nvPr>
        </p:nvSpPr>
        <p:spPr>
          <a:xfrm>
            <a:off x="3287688" y="6381368"/>
            <a:ext cx="8208911" cy="360000"/>
          </a:xfrm>
          <a:prstGeom prst="rect">
            <a:avLst/>
          </a:prstGeom>
        </p:spPr>
        <p:txBody>
          <a:bodyPr/>
          <a:lstStyle>
            <a:lvl1pPr>
              <a:defRPr sz="1200">
                <a:solidFill>
                  <a:schemeClr val="bg2"/>
                </a:solidFill>
              </a:defRPr>
            </a:lvl1pPr>
          </a:lstStyle>
          <a:p>
            <a:r>
              <a:rPr lang="en-US"/>
              <a:t>S.Farinon                                                                  HL-LHC WP3 Meeting                                                                      May 22nd, 2024</a:t>
            </a:r>
            <a:endParaRPr lang="en-GB" dirty="0"/>
          </a:p>
        </p:txBody>
      </p:sp>
    </p:spTree>
    <p:extLst>
      <p:ext uri="{BB962C8B-B14F-4D97-AF65-F5344CB8AC3E}">
        <p14:creationId xmlns:p14="http://schemas.microsoft.com/office/powerpoint/2010/main" val="93578011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tiff"/><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11" name="Espace réservé du pied de page 4">
            <a:extLst>
              <a:ext uri="{FF2B5EF4-FFF2-40B4-BE49-F238E27FC236}">
                <a16:creationId xmlns:a16="http://schemas.microsoft.com/office/drawing/2014/main" id="{8AD87A20-4ED3-4274-BB13-E6971AC75402}"/>
              </a:ext>
            </a:extLst>
          </p:cNvPr>
          <p:cNvSpPr>
            <a:spLocks noGrp="1"/>
          </p:cNvSpPr>
          <p:nvPr>
            <p:ph type="ftr" sz="quarter" idx="3"/>
          </p:nvPr>
        </p:nvSpPr>
        <p:spPr>
          <a:xfrm>
            <a:off x="1742233" y="6453376"/>
            <a:ext cx="9840167" cy="360000"/>
          </a:xfrm>
          <a:prstGeom prst="rect">
            <a:avLst/>
          </a:prstGeom>
        </p:spPr>
        <p:txBody>
          <a:bodyPr/>
          <a:lstStyle>
            <a:lvl1pPr>
              <a:defRPr sz="1200">
                <a:solidFill>
                  <a:schemeClr val="bg2"/>
                </a:solidFill>
              </a:defRPr>
            </a:lvl1pPr>
          </a:lstStyle>
          <a:p>
            <a:r>
              <a:rPr lang="en-US" dirty="0" err="1"/>
              <a:t>S.Farinon</a:t>
            </a:r>
            <a:r>
              <a:rPr lang="en-US" dirty="0"/>
              <a:t>                                                                  HL-LHC WP3 Meeting                                                                      May 22</a:t>
            </a:r>
            <a:r>
              <a:rPr lang="en-US" baseline="30000" dirty="0"/>
              <a:t>nd</a:t>
            </a:r>
            <a:r>
              <a:rPr lang="en-US" dirty="0"/>
              <a:t>, 2024</a:t>
            </a:r>
            <a:endParaRPr lang="en-GB" dirty="0"/>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Rectangle 4">
            <a:extLst>
              <a:ext uri="{FF2B5EF4-FFF2-40B4-BE49-F238E27FC236}">
                <a16:creationId xmlns:a16="http://schemas.microsoft.com/office/drawing/2014/main" id="{178C3C2D-E2D5-4DE3-9196-F57CAB74ECF7}"/>
              </a:ext>
            </a:extLst>
          </p:cNvPr>
          <p:cNvSpPr/>
          <p:nvPr userDrawn="1"/>
        </p:nvSpPr>
        <p:spPr>
          <a:xfrm>
            <a:off x="34386" y="6231494"/>
            <a:ext cx="1669126" cy="54864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7C9C857F-CB82-4E19-AC7C-27DD8DED8EC5}"/>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4386" y="6262030"/>
            <a:ext cx="867212" cy="548640"/>
          </a:xfrm>
          <a:prstGeom prst="rect">
            <a:avLst/>
          </a:prstGeom>
        </p:spPr>
      </p:pic>
      <p:pic>
        <p:nvPicPr>
          <p:cNvPr id="6148" name="Picture 4" descr="Logo: CERN (EIROforum member) | ESO Svizzera">
            <a:extLst>
              <a:ext uri="{FF2B5EF4-FFF2-40B4-BE49-F238E27FC236}">
                <a16:creationId xmlns:a16="http://schemas.microsoft.com/office/drawing/2014/main" id="{26F2C088-FEA7-4DD7-8672-3D4DBC5D993C}"/>
              </a:ext>
            </a:extLst>
          </p:cNvPr>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998534" y="6262030"/>
            <a:ext cx="560962" cy="54864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ui/file/3088308/1.0/28837_1_MBRD_TURN_INSULATION_RESTORING.pdf"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2955776"/>
            <a:ext cx="9600000" cy="1800000"/>
          </a:xfrm>
        </p:spPr>
        <p:txBody>
          <a:bodyPr/>
          <a:lstStyle/>
          <a:p>
            <a:r>
              <a:rPr lang="en-US" dirty="0"/>
              <a:t>Status of MBRD series production</a:t>
            </a:r>
            <a:endParaRPr lang="it-IT" dirty="0"/>
          </a:p>
        </p:txBody>
      </p:sp>
      <p:sp>
        <p:nvSpPr>
          <p:cNvPr id="3" name="Subtitle 2"/>
          <p:cNvSpPr>
            <a:spLocks noGrp="1"/>
          </p:cNvSpPr>
          <p:nvPr>
            <p:ph type="subTitle" idx="1"/>
          </p:nvPr>
        </p:nvSpPr>
        <p:spPr>
          <a:xfrm>
            <a:off x="1828800" y="3861048"/>
            <a:ext cx="9091736" cy="990600"/>
          </a:xfrm>
        </p:spPr>
        <p:txBody>
          <a:bodyPr>
            <a:normAutofit/>
          </a:bodyPr>
          <a:lstStyle/>
          <a:p>
            <a:r>
              <a:rPr lang="it-IT" u="sng" dirty="0"/>
              <a:t>S. Farinon</a:t>
            </a:r>
            <a:r>
              <a:rPr lang="en-GB" dirty="0"/>
              <a:t> INFN - Genova</a:t>
            </a:r>
          </a:p>
          <a:p>
            <a:r>
              <a:rPr lang="en-GB" dirty="0"/>
              <a:t>A. Bersani, B. Caiffi, A. Pampaloni</a:t>
            </a:r>
          </a:p>
          <a:p>
            <a:endParaRPr lang="it-IT" dirty="0"/>
          </a:p>
        </p:txBody>
      </p:sp>
      <p:sp>
        <p:nvSpPr>
          <p:cNvPr id="4" name="Text Placeholder 3"/>
          <p:cNvSpPr>
            <a:spLocks noGrp="1"/>
          </p:cNvSpPr>
          <p:nvPr>
            <p:ph type="body" sz="quarter" idx="14"/>
          </p:nvPr>
        </p:nvSpPr>
        <p:spPr>
          <a:xfrm>
            <a:off x="1828800" y="5095974"/>
            <a:ext cx="8640000" cy="660946"/>
          </a:xfrm>
        </p:spPr>
        <p:txBody>
          <a:bodyPr>
            <a:normAutofit/>
          </a:bodyPr>
          <a:lstStyle/>
          <a:p>
            <a:r>
              <a:rPr lang="en-US" dirty="0"/>
              <a:t>Zoom Meeting – May 22</a:t>
            </a:r>
            <a:r>
              <a:rPr lang="en-US" baseline="30000" dirty="0"/>
              <a:t>nd</a:t>
            </a:r>
            <a:r>
              <a:rPr lang="en-US" dirty="0"/>
              <a:t>, 2024</a:t>
            </a:r>
          </a:p>
          <a:p>
            <a:r>
              <a:rPr lang="en-US" dirty="0"/>
              <a:t>https://indico.cern.ch/event/1416554/</a:t>
            </a:r>
          </a:p>
        </p:txBody>
      </p:sp>
    </p:spTree>
    <p:extLst>
      <p:ext uri="{BB962C8B-B14F-4D97-AF65-F5344CB8AC3E}">
        <p14:creationId xmlns:p14="http://schemas.microsoft.com/office/powerpoint/2010/main" val="998110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005F2-6A6F-B468-7C06-4129DCC05125}"/>
              </a:ext>
            </a:extLst>
          </p:cNvPr>
          <p:cNvSpPr>
            <a:spLocks noGrp="1"/>
          </p:cNvSpPr>
          <p:nvPr>
            <p:ph type="title"/>
          </p:nvPr>
        </p:nvSpPr>
        <p:spPr/>
        <p:txBody>
          <a:bodyPr/>
          <a:lstStyle/>
          <a:p>
            <a:r>
              <a:rPr lang="en-US" dirty="0"/>
              <a:t>MBRD1 status</a:t>
            </a:r>
          </a:p>
        </p:txBody>
      </p:sp>
      <p:sp>
        <p:nvSpPr>
          <p:cNvPr id="3" name="Slide Number Placeholder 2">
            <a:extLst>
              <a:ext uri="{FF2B5EF4-FFF2-40B4-BE49-F238E27FC236}">
                <a16:creationId xmlns:a16="http://schemas.microsoft.com/office/drawing/2014/main" id="{1287331A-A5C4-4156-7369-C7B36F0B4E12}"/>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4" name="Content Placeholder 3">
            <a:extLst>
              <a:ext uri="{FF2B5EF4-FFF2-40B4-BE49-F238E27FC236}">
                <a16:creationId xmlns:a16="http://schemas.microsoft.com/office/drawing/2014/main" id="{263FCFFF-ADD2-D8D3-CA88-C68F4BC423A4}"/>
              </a:ext>
            </a:extLst>
          </p:cNvPr>
          <p:cNvSpPr>
            <a:spLocks noGrp="1"/>
          </p:cNvSpPr>
          <p:nvPr>
            <p:ph idx="1"/>
          </p:nvPr>
        </p:nvSpPr>
        <p:spPr>
          <a:xfrm>
            <a:off x="311944" y="900000"/>
            <a:ext cx="11040640" cy="4906963"/>
          </a:xfrm>
        </p:spPr>
        <p:txBody>
          <a:bodyPr/>
          <a:lstStyle/>
          <a:p>
            <a:r>
              <a:rPr lang="en-US" dirty="0"/>
              <a:t>The anomaly at QH Y112 wasn’t traced by ASG, and we're still waiting for an explanation from them. </a:t>
            </a:r>
          </a:p>
          <a:p>
            <a:r>
              <a:rPr lang="en-US" dirty="0"/>
              <a:t>A local electrical test at 3.1 kV was performed between YT112 and an aluminum sheet enclosing the wire. The investigation </a:t>
            </a:r>
            <a:br>
              <a:rPr lang="en-US" dirty="0"/>
            </a:br>
            <a:r>
              <a:rPr lang="en-US" dirty="0"/>
              <a:t>precisely identified the defect's location at the repaired </a:t>
            </a:r>
            <a:br>
              <a:rPr lang="en-US" dirty="0"/>
            </a:br>
            <a:r>
              <a:rPr lang="en-US" dirty="0"/>
              <a:t>section with the polyimide tape.</a:t>
            </a:r>
          </a:p>
        </p:txBody>
      </p:sp>
      <p:sp>
        <p:nvSpPr>
          <p:cNvPr id="5" name="Footer Placeholder 4">
            <a:extLst>
              <a:ext uri="{FF2B5EF4-FFF2-40B4-BE49-F238E27FC236}">
                <a16:creationId xmlns:a16="http://schemas.microsoft.com/office/drawing/2014/main" id="{F93B0943-59FF-CD88-6664-CCEA08870BA4}"/>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6" name="Image 1">
            <a:extLst>
              <a:ext uri="{FF2B5EF4-FFF2-40B4-BE49-F238E27FC236}">
                <a16:creationId xmlns:a16="http://schemas.microsoft.com/office/drawing/2014/main" id="{3307A3AC-F9B2-5635-19F0-B2AE6002A96E}"/>
              </a:ext>
            </a:extLst>
          </p:cNvPr>
          <p:cNvPicPr>
            <a:picLocks noChangeAspect="1"/>
          </p:cNvPicPr>
          <p:nvPr/>
        </p:nvPicPr>
        <p:blipFill>
          <a:blip r:embed="rId2"/>
          <a:stretch>
            <a:fillRect/>
          </a:stretch>
        </p:blipFill>
        <p:spPr>
          <a:xfrm>
            <a:off x="1486349" y="3672682"/>
            <a:ext cx="1958975" cy="2562860"/>
          </a:xfrm>
          <a:prstGeom prst="rect">
            <a:avLst/>
          </a:prstGeom>
        </p:spPr>
      </p:pic>
      <p:pic>
        <p:nvPicPr>
          <p:cNvPr id="7" name="Image 1">
            <a:extLst>
              <a:ext uri="{FF2B5EF4-FFF2-40B4-BE49-F238E27FC236}">
                <a16:creationId xmlns:a16="http://schemas.microsoft.com/office/drawing/2014/main" id="{2C0E2B19-41AD-D529-D9DA-049D4844AFA8}"/>
              </a:ext>
            </a:extLst>
          </p:cNvPr>
          <p:cNvPicPr>
            <a:picLocks noChangeAspect="1"/>
          </p:cNvPicPr>
          <p:nvPr/>
        </p:nvPicPr>
        <p:blipFill>
          <a:blip r:embed="rId3"/>
          <a:stretch>
            <a:fillRect/>
          </a:stretch>
        </p:blipFill>
        <p:spPr>
          <a:xfrm>
            <a:off x="3730649" y="3668872"/>
            <a:ext cx="1911350" cy="2548890"/>
          </a:xfrm>
          <a:prstGeom prst="rect">
            <a:avLst/>
          </a:prstGeom>
        </p:spPr>
      </p:pic>
      <p:pic>
        <p:nvPicPr>
          <p:cNvPr id="8" name="Image 1">
            <a:extLst>
              <a:ext uri="{FF2B5EF4-FFF2-40B4-BE49-F238E27FC236}">
                <a16:creationId xmlns:a16="http://schemas.microsoft.com/office/drawing/2014/main" id="{9AE44FEF-7742-DDC9-4DA6-4EDDC9FFC24B}"/>
              </a:ext>
            </a:extLst>
          </p:cNvPr>
          <p:cNvPicPr>
            <a:picLocks noChangeAspect="1"/>
          </p:cNvPicPr>
          <p:nvPr/>
        </p:nvPicPr>
        <p:blipFill rotWithShape="1">
          <a:blip r:embed="rId4"/>
          <a:srcRect l="5462"/>
          <a:stretch/>
        </p:blipFill>
        <p:spPr bwMode="auto">
          <a:xfrm>
            <a:off x="5985522" y="3672682"/>
            <a:ext cx="2347595" cy="2545080"/>
          </a:xfrm>
          <a:prstGeom prst="rect">
            <a:avLst/>
          </a:prstGeom>
          <a:ln>
            <a:noFill/>
          </a:ln>
          <a:extLst>
            <a:ext uri="{53640926-AAD7-44D8-BBD7-CCE9431645EC}">
              <a14:shadowObscured xmlns:a14="http://schemas.microsoft.com/office/drawing/2010/main"/>
            </a:ext>
          </a:extLst>
        </p:spPr>
      </p:pic>
      <p:pic>
        <p:nvPicPr>
          <p:cNvPr id="9" name="Image 1">
            <a:extLst>
              <a:ext uri="{FF2B5EF4-FFF2-40B4-BE49-F238E27FC236}">
                <a16:creationId xmlns:a16="http://schemas.microsoft.com/office/drawing/2014/main" id="{E9EB36B3-2E5A-0FE9-444D-8341DEC07861}"/>
              </a:ext>
            </a:extLst>
          </p:cNvPr>
          <p:cNvPicPr>
            <a:picLocks noChangeAspect="1"/>
          </p:cNvPicPr>
          <p:nvPr/>
        </p:nvPicPr>
        <p:blipFill>
          <a:blip r:embed="rId5"/>
          <a:stretch>
            <a:fillRect/>
          </a:stretch>
        </p:blipFill>
        <p:spPr>
          <a:xfrm>
            <a:off x="9632315" y="2403584"/>
            <a:ext cx="2000885" cy="1868805"/>
          </a:xfrm>
          <a:prstGeom prst="rect">
            <a:avLst/>
          </a:prstGeom>
        </p:spPr>
      </p:pic>
      <p:pic>
        <p:nvPicPr>
          <p:cNvPr id="10" name="Image 1">
            <a:extLst>
              <a:ext uri="{FF2B5EF4-FFF2-40B4-BE49-F238E27FC236}">
                <a16:creationId xmlns:a16="http://schemas.microsoft.com/office/drawing/2014/main" id="{0F7BFCAF-FEBE-A4B9-DADE-211E6269C8F1}"/>
              </a:ext>
            </a:extLst>
          </p:cNvPr>
          <p:cNvPicPr>
            <a:picLocks noChangeAspect="1"/>
          </p:cNvPicPr>
          <p:nvPr/>
        </p:nvPicPr>
        <p:blipFill>
          <a:blip r:embed="rId6"/>
          <a:stretch>
            <a:fillRect/>
          </a:stretch>
        </p:blipFill>
        <p:spPr>
          <a:xfrm>
            <a:off x="8903766" y="4369415"/>
            <a:ext cx="2736850" cy="1863090"/>
          </a:xfrm>
          <a:prstGeom prst="rect">
            <a:avLst/>
          </a:prstGeom>
        </p:spPr>
      </p:pic>
    </p:spTree>
    <p:extLst>
      <p:ext uri="{BB962C8B-B14F-4D97-AF65-F5344CB8AC3E}">
        <p14:creationId xmlns:p14="http://schemas.microsoft.com/office/powerpoint/2010/main" val="4291763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1AAE1B-A2EE-787A-96ED-3AED447C3340}"/>
              </a:ext>
            </a:extLst>
          </p:cNvPr>
          <p:cNvSpPr>
            <a:spLocks noGrp="1"/>
          </p:cNvSpPr>
          <p:nvPr>
            <p:ph type="title"/>
          </p:nvPr>
        </p:nvSpPr>
        <p:spPr/>
        <p:txBody>
          <a:bodyPr/>
          <a:lstStyle/>
          <a:p>
            <a:r>
              <a:rPr lang="en-US" dirty="0"/>
              <a:t>MBRD1 status</a:t>
            </a:r>
          </a:p>
        </p:txBody>
      </p:sp>
      <p:sp>
        <p:nvSpPr>
          <p:cNvPr id="3" name="Slide Number Placeholder 2">
            <a:extLst>
              <a:ext uri="{FF2B5EF4-FFF2-40B4-BE49-F238E27FC236}">
                <a16:creationId xmlns:a16="http://schemas.microsoft.com/office/drawing/2014/main" id="{9BF2BE86-254E-5374-46AC-2264DD266B36}"/>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4" name="Content Placeholder 3">
            <a:extLst>
              <a:ext uri="{FF2B5EF4-FFF2-40B4-BE49-F238E27FC236}">
                <a16:creationId xmlns:a16="http://schemas.microsoft.com/office/drawing/2014/main" id="{C59C31B5-BFFB-F8C8-B3E5-8DD7214170A1}"/>
              </a:ext>
            </a:extLst>
          </p:cNvPr>
          <p:cNvSpPr>
            <a:spLocks noGrp="1"/>
          </p:cNvSpPr>
          <p:nvPr>
            <p:ph idx="1"/>
          </p:nvPr>
        </p:nvSpPr>
        <p:spPr/>
        <p:txBody>
          <a:bodyPr/>
          <a:lstStyle/>
          <a:p>
            <a:r>
              <a:rPr lang="en-US" dirty="0"/>
              <a:t>Corrective actions:</a:t>
            </a:r>
          </a:p>
          <a:p>
            <a:pPr lvl="1"/>
            <a:r>
              <a:rPr lang="en-US" dirty="0"/>
              <a:t>MBRD1 has been temporarily reassembled for transportation back to ASG, a decision made by ASG. </a:t>
            </a:r>
          </a:p>
          <a:p>
            <a:pPr lvl="2"/>
            <a:r>
              <a:rPr lang="en-US" dirty="0"/>
              <a:t>However, this transportation process experienced some delays due to customs documentation, and it is now scheduled for next week, specifically May 28th, 2024.</a:t>
            </a:r>
          </a:p>
          <a:p>
            <a:pPr lvl="1"/>
            <a:r>
              <a:rPr lang="en-US" dirty="0"/>
              <a:t>MBRD1 will be repaired with the highest priority. </a:t>
            </a:r>
          </a:p>
          <a:p>
            <a:pPr lvl="2"/>
            <a:r>
              <a:rPr lang="en-US" dirty="0"/>
              <a:t>The repair process will involve several steps, including bending of the SS protection sheets, reassembling of the end plate, repairing of the stabilizer brazing, splicing, and attaching VTs according to CERN's procedural guidance.</a:t>
            </a:r>
          </a:p>
          <a:p>
            <a:pPr lvl="2"/>
            <a:r>
              <a:rPr lang="en-US" dirty="0"/>
              <a:t>According to the current schedule, its delivery to CERN is expected in June 2024.</a:t>
            </a:r>
          </a:p>
          <a:p>
            <a:pPr lvl="1"/>
            <a:endParaRPr lang="en-US" dirty="0"/>
          </a:p>
        </p:txBody>
      </p:sp>
      <p:sp>
        <p:nvSpPr>
          <p:cNvPr id="5" name="Footer Placeholder 4">
            <a:extLst>
              <a:ext uri="{FF2B5EF4-FFF2-40B4-BE49-F238E27FC236}">
                <a16:creationId xmlns:a16="http://schemas.microsoft.com/office/drawing/2014/main" id="{BC4399E1-EB6E-BF10-D6C6-EB7E221EE52F}"/>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3229367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2125C-CCE6-D8F4-3359-0D1ACB1A4417}"/>
              </a:ext>
            </a:extLst>
          </p:cNvPr>
          <p:cNvSpPr>
            <a:spLocks noGrp="1"/>
          </p:cNvSpPr>
          <p:nvPr>
            <p:ph type="title"/>
          </p:nvPr>
        </p:nvSpPr>
        <p:spPr/>
        <p:txBody>
          <a:bodyPr/>
          <a:lstStyle/>
          <a:p>
            <a:r>
              <a:rPr lang="en-US" dirty="0"/>
              <a:t>MBRD2 status</a:t>
            </a:r>
          </a:p>
        </p:txBody>
      </p:sp>
      <p:sp>
        <p:nvSpPr>
          <p:cNvPr id="3" name="Slide Number Placeholder 2">
            <a:extLst>
              <a:ext uri="{FF2B5EF4-FFF2-40B4-BE49-F238E27FC236}">
                <a16:creationId xmlns:a16="http://schemas.microsoft.com/office/drawing/2014/main" id="{AC9B16A8-2323-F579-52EF-5739A2C73C73}"/>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4" name="Content Placeholder 3">
            <a:extLst>
              <a:ext uri="{FF2B5EF4-FFF2-40B4-BE49-F238E27FC236}">
                <a16:creationId xmlns:a16="http://schemas.microsoft.com/office/drawing/2014/main" id="{BF5A0722-D4EA-EA96-0321-C94A63B1DDCA}"/>
              </a:ext>
            </a:extLst>
          </p:cNvPr>
          <p:cNvSpPr>
            <a:spLocks noGrp="1"/>
          </p:cNvSpPr>
          <p:nvPr>
            <p:ph idx="1"/>
          </p:nvPr>
        </p:nvSpPr>
        <p:spPr/>
        <p:txBody>
          <a:bodyPr/>
          <a:lstStyle/>
          <a:p>
            <a:r>
              <a:rPr lang="en-US" dirty="0"/>
              <a:t>MBRD2 arrived at CERN in April 2024.</a:t>
            </a:r>
          </a:p>
          <a:p>
            <a:r>
              <a:rPr lang="en-US" dirty="0"/>
              <a:t>Following the findings on MBRD1, in ASG the tie rods were loaded up to nominal load.</a:t>
            </a:r>
          </a:p>
          <a:p>
            <a:pPr lvl="1"/>
            <a:r>
              <a:rPr lang="en-US" dirty="0"/>
              <a:t>Upon reception at CERN, about 50% of this load was lost (most likely due to vibrations during transportation) and had to be restored.</a:t>
            </a:r>
          </a:p>
          <a:p>
            <a:r>
              <a:rPr lang="en-US" dirty="0"/>
              <a:t>SS protection sheets were bent in ASG.</a:t>
            </a:r>
          </a:p>
          <a:p>
            <a:r>
              <a:rPr lang="en-US" dirty="0"/>
              <a:t>MBRD2 successfully passed all reception tests and was accepted.</a:t>
            </a:r>
          </a:p>
          <a:p>
            <a:r>
              <a:rPr lang="en-US" dirty="0"/>
              <a:t>It will be the first MBRD magnet to be assembled in the cold mass.</a:t>
            </a:r>
          </a:p>
          <a:p>
            <a:endParaRPr lang="en-US" dirty="0"/>
          </a:p>
        </p:txBody>
      </p:sp>
      <p:sp>
        <p:nvSpPr>
          <p:cNvPr id="5" name="Footer Placeholder 4">
            <a:extLst>
              <a:ext uri="{FF2B5EF4-FFF2-40B4-BE49-F238E27FC236}">
                <a16:creationId xmlns:a16="http://schemas.microsoft.com/office/drawing/2014/main" id="{0948E1AF-8715-6868-73CA-BB95EFE60D1C}"/>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2554069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16783-5FE7-F9CD-2C04-F9EB434F532B}"/>
              </a:ext>
            </a:extLst>
          </p:cNvPr>
          <p:cNvSpPr>
            <a:spLocks noGrp="1"/>
          </p:cNvSpPr>
          <p:nvPr>
            <p:ph type="title"/>
          </p:nvPr>
        </p:nvSpPr>
        <p:spPr/>
        <p:txBody>
          <a:bodyPr/>
          <a:lstStyle/>
          <a:p>
            <a:r>
              <a:rPr lang="en-US" dirty="0"/>
              <a:t>MBRD3 status</a:t>
            </a:r>
          </a:p>
        </p:txBody>
      </p:sp>
      <p:sp>
        <p:nvSpPr>
          <p:cNvPr id="3" name="Slide Number Placeholder 2">
            <a:extLst>
              <a:ext uri="{FF2B5EF4-FFF2-40B4-BE49-F238E27FC236}">
                <a16:creationId xmlns:a16="http://schemas.microsoft.com/office/drawing/2014/main" id="{3825C8BC-BD5B-0164-B6C6-AA73C9E57521}"/>
              </a:ext>
            </a:extLst>
          </p:cNvPr>
          <p:cNvSpPr>
            <a:spLocks noGrp="1"/>
          </p:cNvSpPr>
          <p:nvPr>
            <p:ph type="sldNum" sz="quarter" idx="12"/>
          </p:nvPr>
        </p:nvSpPr>
        <p:spPr/>
        <p:txBody>
          <a:bodyPr/>
          <a:lstStyle/>
          <a:p>
            <a:fld id="{BFDCA1C4-9514-7B4F-976F-D92F7E296653}" type="slidenum">
              <a:rPr lang="fr-FR" smtClean="0"/>
              <a:pPr/>
              <a:t>13</a:t>
            </a:fld>
            <a:endParaRPr lang="fr-FR"/>
          </a:p>
        </p:txBody>
      </p:sp>
      <p:sp>
        <p:nvSpPr>
          <p:cNvPr id="4" name="Content Placeholder 3">
            <a:extLst>
              <a:ext uri="{FF2B5EF4-FFF2-40B4-BE49-F238E27FC236}">
                <a16:creationId xmlns:a16="http://schemas.microsoft.com/office/drawing/2014/main" id="{3F1BEE39-B23D-0013-93AA-DF1AE09AB78B}"/>
              </a:ext>
            </a:extLst>
          </p:cNvPr>
          <p:cNvSpPr>
            <a:spLocks noGrp="1"/>
          </p:cNvSpPr>
          <p:nvPr>
            <p:ph idx="1"/>
          </p:nvPr>
        </p:nvSpPr>
        <p:spPr/>
        <p:txBody>
          <a:bodyPr/>
          <a:lstStyle/>
          <a:p>
            <a:r>
              <a:rPr lang="en-US" dirty="0"/>
              <a:t>MBRD3 will consist of apertures:</a:t>
            </a:r>
          </a:p>
          <a:p>
            <a:pPr lvl="1"/>
            <a:r>
              <a:rPr lang="en-US" dirty="0"/>
              <a:t>VS-05 which includes AS-05 and BS-07 coils, coupled with shimming scheme 2.</a:t>
            </a:r>
          </a:p>
          <a:p>
            <a:pPr lvl="2"/>
            <a:r>
              <a:rPr lang="en-US" dirty="0"/>
              <a:t>This aperture has been collared without any issues.</a:t>
            </a:r>
          </a:p>
          <a:p>
            <a:pPr lvl="1"/>
            <a:r>
              <a:rPr lang="en-US" dirty="0"/>
              <a:t>VS-06 which includes AS-07 and BS-08 coils, coupled with shimming scheme 3.</a:t>
            </a:r>
          </a:p>
          <a:p>
            <a:pPr lvl="2"/>
            <a:r>
              <a:rPr lang="en-US" dirty="0"/>
              <a:t>This aperture encountered two issues:</a:t>
            </a:r>
          </a:p>
          <a:p>
            <a:pPr lvl="3"/>
            <a:r>
              <a:rPr lang="en-US" dirty="0"/>
              <a:t>A short QH vs coil AS-07, which led to the replacement of QH with a new one, followed by recollaring of the aperture.</a:t>
            </a:r>
          </a:p>
          <a:p>
            <a:pPr lvl="3"/>
            <a:r>
              <a:rPr lang="en-US" dirty="0"/>
              <a:t>A short coil BS-08 vs ground.</a:t>
            </a:r>
          </a:p>
        </p:txBody>
      </p:sp>
      <p:sp>
        <p:nvSpPr>
          <p:cNvPr id="5" name="Footer Placeholder 4">
            <a:extLst>
              <a:ext uri="{FF2B5EF4-FFF2-40B4-BE49-F238E27FC236}">
                <a16:creationId xmlns:a16="http://schemas.microsoft.com/office/drawing/2014/main" id="{4FCEF7F3-0DB8-28B4-E720-F1079F08EC7F}"/>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2399328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88DCA-5DDA-FA67-D14D-3350644FA316}"/>
              </a:ext>
            </a:extLst>
          </p:cNvPr>
          <p:cNvSpPr>
            <a:spLocks noGrp="1"/>
          </p:cNvSpPr>
          <p:nvPr>
            <p:ph type="title"/>
          </p:nvPr>
        </p:nvSpPr>
        <p:spPr/>
        <p:txBody>
          <a:bodyPr/>
          <a:lstStyle/>
          <a:p>
            <a:r>
              <a:rPr lang="en-US" dirty="0"/>
              <a:t>Short coil BS-08 vs ground</a:t>
            </a:r>
          </a:p>
        </p:txBody>
      </p:sp>
      <p:sp>
        <p:nvSpPr>
          <p:cNvPr id="3" name="Slide Number Placeholder 2">
            <a:extLst>
              <a:ext uri="{FF2B5EF4-FFF2-40B4-BE49-F238E27FC236}">
                <a16:creationId xmlns:a16="http://schemas.microsoft.com/office/drawing/2014/main" id="{DD85B75C-CA5C-2F82-028E-7A1541003802}"/>
              </a:ext>
            </a:extLst>
          </p:cNvPr>
          <p:cNvSpPr>
            <a:spLocks noGrp="1"/>
          </p:cNvSpPr>
          <p:nvPr>
            <p:ph type="sldNum" sz="quarter" idx="12"/>
          </p:nvPr>
        </p:nvSpPr>
        <p:spPr/>
        <p:txBody>
          <a:bodyPr/>
          <a:lstStyle/>
          <a:p>
            <a:fld id="{BFDCA1C4-9514-7B4F-976F-D92F7E296653}" type="slidenum">
              <a:rPr lang="fr-FR" smtClean="0"/>
              <a:pPr/>
              <a:t>14</a:t>
            </a:fld>
            <a:endParaRPr lang="fr-FR"/>
          </a:p>
        </p:txBody>
      </p:sp>
      <p:sp>
        <p:nvSpPr>
          <p:cNvPr id="4" name="Content Placeholder 3">
            <a:extLst>
              <a:ext uri="{FF2B5EF4-FFF2-40B4-BE49-F238E27FC236}">
                <a16:creationId xmlns:a16="http://schemas.microsoft.com/office/drawing/2014/main" id="{422BA2B5-4904-C8F7-F21F-927222F01716}"/>
              </a:ext>
            </a:extLst>
          </p:cNvPr>
          <p:cNvSpPr>
            <a:spLocks noGrp="1"/>
          </p:cNvSpPr>
          <p:nvPr>
            <p:ph idx="1"/>
          </p:nvPr>
        </p:nvSpPr>
        <p:spPr>
          <a:xfrm>
            <a:off x="816000" y="1219202"/>
            <a:ext cx="10560000" cy="2667215"/>
          </a:xfrm>
        </p:spPr>
        <p:txBody>
          <a:bodyPr>
            <a:normAutofit/>
          </a:bodyPr>
          <a:lstStyle/>
          <a:p>
            <a:r>
              <a:rPr lang="en-US" sz="2000" dirty="0"/>
              <a:t>The cause of this issue was the unforeseen overlapping of two adjacent coil protection sheets side by side. </a:t>
            </a:r>
          </a:p>
          <a:p>
            <a:r>
              <a:rPr lang="en-US" sz="2000" dirty="0"/>
              <a:t>This overlapping resulted in an increase in thickness, which under pressure led to damage to all the ground insulation layers (no damage to the conductor strands).</a:t>
            </a:r>
          </a:p>
          <a:p>
            <a:r>
              <a:rPr lang="en-US" sz="2000" dirty="0"/>
              <a:t>Accepted repair proposal  includes the replacement of damaged GI and QH and the local application of a single layer of polyimide adhesive tape (20 mm in width and 0.05 mm in thickness).</a:t>
            </a:r>
          </a:p>
        </p:txBody>
      </p:sp>
      <p:sp>
        <p:nvSpPr>
          <p:cNvPr id="5" name="Footer Placeholder 4">
            <a:extLst>
              <a:ext uri="{FF2B5EF4-FFF2-40B4-BE49-F238E27FC236}">
                <a16:creationId xmlns:a16="http://schemas.microsoft.com/office/drawing/2014/main" id="{05ADB6FE-E49F-DE51-F5C0-6301A8F9BD73}"/>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6" name="Picture 5">
            <a:extLst>
              <a:ext uri="{FF2B5EF4-FFF2-40B4-BE49-F238E27FC236}">
                <a16:creationId xmlns:a16="http://schemas.microsoft.com/office/drawing/2014/main" id="{C815FAD4-2146-BE0A-335E-44AC6D23C0D4}"/>
              </a:ext>
            </a:extLst>
          </p:cNvPr>
          <p:cNvPicPr>
            <a:picLocks noChangeAspect="1"/>
          </p:cNvPicPr>
          <p:nvPr/>
        </p:nvPicPr>
        <p:blipFill>
          <a:blip r:embed="rId2"/>
          <a:stretch>
            <a:fillRect/>
          </a:stretch>
        </p:blipFill>
        <p:spPr>
          <a:xfrm>
            <a:off x="307939" y="3521903"/>
            <a:ext cx="3612446" cy="2714144"/>
          </a:xfrm>
          <a:prstGeom prst="rect">
            <a:avLst/>
          </a:prstGeom>
        </p:spPr>
      </p:pic>
      <p:pic>
        <p:nvPicPr>
          <p:cNvPr id="7" name="Picture 6">
            <a:extLst>
              <a:ext uri="{FF2B5EF4-FFF2-40B4-BE49-F238E27FC236}">
                <a16:creationId xmlns:a16="http://schemas.microsoft.com/office/drawing/2014/main" id="{284D398E-B20A-81D1-3AF0-A3BB464ADE42}"/>
              </a:ext>
            </a:extLst>
          </p:cNvPr>
          <p:cNvPicPr>
            <a:picLocks noChangeAspect="1"/>
          </p:cNvPicPr>
          <p:nvPr/>
        </p:nvPicPr>
        <p:blipFill>
          <a:blip r:embed="rId3"/>
          <a:stretch>
            <a:fillRect/>
          </a:stretch>
        </p:blipFill>
        <p:spPr>
          <a:xfrm>
            <a:off x="7760877" y="3503141"/>
            <a:ext cx="3821523" cy="2806179"/>
          </a:xfrm>
          <a:prstGeom prst="rect">
            <a:avLst/>
          </a:prstGeom>
        </p:spPr>
      </p:pic>
      <p:pic>
        <p:nvPicPr>
          <p:cNvPr id="8" name="Picture 7">
            <a:extLst>
              <a:ext uri="{FF2B5EF4-FFF2-40B4-BE49-F238E27FC236}">
                <a16:creationId xmlns:a16="http://schemas.microsoft.com/office/drawing/2014/main" id="{0AC17D51-D07B-4C56-1507-D1DB5C5F7645}"/>
              </a:ext>
            </a:extLst>
          </p:cNvPr>
          <p:cNvPicPr>
            <a:picLocks noChangeAspect="1"/>
          </p:cNvPicPr>
          <p:nvPr/>
        </p:nvPicPr>
        <p:blipFill>
          <a:blip r:embed="rId4"/>
          <a:stretch>
            <a:fillRect/>
          </a:stretch>
        </p:blipFill>
        <p:spPr>
          <a:xfrm>
            <a:off x="3999427" y="3503140"/>
            <a:ext cx="3682408" cy="2751670"/>
          </a:xfrm>
          <a:prstGeom prst="rect">
            <a:avLst/>
          </a:prstGeom>
        </p:spPr>
      </p:pic>
    </p:spTree>
    <p:extLst>
      <p:ext uri="{BB962C8B-B14F-4D97-AF65-F5344CB8AC3E}">
        <p14:creationId xmlns:p14="http://schemas.microsoft.com/office/powerpoint/2010/main" val="2288648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4B761-064C-EE11-CD26-4E5424DB1A4C}"/>
              </a:ext>
            </a:extLst>
          </p:cNvPr>
          <p:cNvSpPr>
            <a:spLocks noGrp="1"/>
          </p:cNvSpPr>
          <p:nvPr>
            <p:ph type="title"/>
          </p:nvPr>
        </p:nvSpPr>
        <p:spPr/>
        <p:txBody>
          <a:bodyPr/>
          <a:lstStyle/>
          <a:p>
            <a:r>
              <a:rPr lang="en-US" dirty="0"/>
              <a:t>Schedule</a:t>
            </a:r>
          </a:p>
        </p:txBody>
      </p:sp>
      <p:sp>
        <p:nvSpPr>
          <p:cNvPr id="3" name="Slide Number Placeholder 2">
            <a:extLst>
              <a:ext uri="{FF2B5EF4-FFF2-40B4-BE49-F238E27FC236}">
                <a16:creationId xmlns:a16="http://schemas.microsoft.com/office/drawing/2014/main" id="{5C61B829-5D00-D6E7-4F11-45A3F11032BD}"/>
              </a:ext>
            </a:extLst>
          </p:cNvPr>
          <p:cNvSpPr>
            <a:spLocks noGrp="1"/>
          </p:cNvSpPr>
          <p:nvPr>
            <p:ph type="sldNum" sz="quarter" idx="12"/>
          </p:nvPr>
        </p:nvSpPr>
        <p:spPr/>
        <p:txBody>
          <a:bodyPr/>
          <a:lstStyle/>
          <a:p>
            <a:fld id="{BFDCA1C4-9514-7B4F-976F-D92F7E296653}" type="slidenum">
              <a:rPr lang="fr-FR" smtClean="0"/>
              <a:pPr/>
              <a:t>15</a:t>
            </a:fld>
            <a:endParaRPr lang="fr-FR"/>
          </a:p>
        </p:txBody>
      </p:sp>
      <p:sp>
        <p:nvSpPr>
          <p:cNvPr id="4" name="Content Placeholder 3">
            <a:extLst>
              <a:ext uri="{FF2B5EF4-FFF2-40B4-BE49-F238E27FC236}">
                <a16:creationId xmlns:a16="http://schemas.microsoft.com/office/drawing/2014/main" id="{BD936794-DBF8-7855-255D-BDD73BBD250D}"/>
              </a:ext>
            </a:extLst>
          </p:cNvPr>
          <p:cNvSpPr>
            <a:spLocks noGrp="1"/>
          </p:cNvSpPr>
          <p:nvPr>
            <p:ph idx="1"/>
          </p:nvPr>
        </p:nvSpPr>
        <p:spPr>
          <a:xfrm>
            <a:off x="816000" y="3429000"/>
            <a:ext cx="10560000" cy="2697164"/>
          </a:xfrm>
        </p:spPr>
        <p:txBody>
          <a:bodyPr/>
          <a:lstStyle/>
          <a:p>
            <a:r>
              <a:rPr lang="en-US" dirty="0"/>
              <a:t>ASG delivery schedule:</a:t>
            </a:r>
          </a:p>
          <a:p>
            <a:pPr lvl="1"/>
            <a:r>
              <a:rPr lang="en-US" dirty="0"/>
              <a:t>MBRD1		June 2024</a:t>
            </a:r>
          </a:p>
          <a:p>
            <a:pPr lvl="1"/>
            <a:r>
              <a:rPr lang="en-US" dirty="0"/>
              <a:t>MBRD3		September 2024</a:t>
            </a:r>
          </a:p>
          <a:p>
            <a:pPr lvl="1"/>
            <a:r>
              <a:rPr lang="en-US" dirty="0"/>
              <a:t>MBRD4		January 2025</a:t>
            </a:r>
          </a:p>
          <a:p>
            <a:pPr lvl="1"/>
            <a:r>
              <a:rPr lang="en-US" dirty="0"/>
              <a:t>MBRD5		May 2025</a:t>
            </a:r>
          </a:p>
          <a:p>
            <a:pPr lvl="1"/>
            <a:r>
              <a:rPr lang="en-US" dirty="0"/>
              <a:t>MBRD6		September 2025</a:t>
            </a:r>
          </a:p>
        </p:txBody>
      </p:sp>
      <p:sp>
        <p:nvSpPr>
          <p:cNvPr id="5" name="Footer Placeholder 4">
            <a:extLst>
              <a:ext uri="{FF2B5EF4-FFF2-40B4-BE49-F238E27FC236}">
                <a16:creationId xmlns:a16="http://schemas.microsoft.com/office/drawing/2014/main" id="{564B3BE3-57C7-2E17-D019-82CFBCFB8751}"/>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grpSp>
        <p:nvGrpSpPr>
          <p:cNvPr id="14" name="Group 13">
            <a:extLst>
              <a:ext uri="{FF2B5EF4-FFF2-40B4-BE49-F238E27FC236}">
                <a16:creationId xmlns:a16="http://schemas.microsoft.com/office/drawing/2014/main" id="{EC3743F6-9A61-7D93-FD50-8533E03CB3F7}"/>
              </a:ext>
            </a:extLst>
          </p:cNvPr>
          <p:cNvGrpSpPr/>
          <p:nvPr/>
        </p:nvGrpSpPr>
        <p:grpSpPr>
          <a:xfrm>
            <a:off x="407364" y="1393394"/>
            <a:ext cx="11239822" cy="1872000"/>
            <a:chOff x="407364" y="1317986"/>
            <a:chExt cx="11239822" cy="1872000"/>
          </a:xfrm>
        </p:grpSpPr>
        <p:pic>
          <p:nvPicPr>
            <p:cNvPr id="11" name="Picture 10">
              <a:extLst>
                <a:ext uri="{FF2B5EF4-FFF2-40B4-BE49-F238E27FC236}">
                  <a16:creationId xmlns:a16="http://schemas.microsoft.com/office/drawing/2014/main" id="{F7F3EA54-7E3C-76AC-317D-41942B26B9AD}"/>
                </a:ext>
              </a:extLst>
            </p:cNvPr>
            <p:cNvPicPr>
              <a:picLocks noChangeAspect="1"/>
            </p:cNvPicPr>
            <p:nvPr/>
          </p:nvPicPr>
          <p:blipFill>
            <a:blip r:embed="rId2"/>
            <a:stretch>
              <a:fillRect/>
            </a:stretch>
          </p:blipFill>
          <p:spPr>
            <a:xfrm>
              <a:off x="407364" y="1317986"/>
              <a:ext cx="4336940" cy="1872000"/>
            </a:xfrm>
            <a:prstGeom prst="rect">
              <a:avLst/>
            </a:prstGeom>
          </p:spPr>
        </p:pic>
        <p:pic>
          <p:nvPicPr>
            <p:cNvPr id="13" name="Picture 12">
              <a:extLst>
                <a:ext uri="{FF2B5EF4-FFF2-40B4-BE49-F238E27FC236}">
                  <a16:creationId xmlns:a16="http://schemas.microsoft.com/office/drawing/2014/main" id="{41BA26B5-06C8-E1B9-40EC-67E5956FF5EF}"/>
                </a:ext>
              </a:extLst>
            </p:cNvPr>
            <p:cNvPicPr>
              <a:picLocks noChangeAspect="1"/>
            </p:cNvPicPr>
            <p:nvPr/>
          </p:nvPicPr>
          <p:blipFill>
            <a:blip r:embed="rId3"/>
            <a:stretch>
              <a:fillRect/>
            </a:stretch>
          </p:blipFill>
          <p:spPr>
            <a:xfrm>
              <a:off x="4655840" y="1317986"/>
              <a:ext cx="6991346" cy="1872000"/>
            </a:xfrm>
            <a:prstGeom prst="rect">
              <a:avLst/>
            </a:prstGeom>
          </p:spPr>
        </p:pic>
      </p:grpSp>
      <p:sp>
        <p:nvSpPr>
          <p:cNvPr id="7" name="Rectangle 6">
            <a:extLst>
              <a:ext uri="{FF2B5EF4-FFF2-40B4-BE49-F238E27FC236}">
                <a16:creationId xmlns:a16="http://schemas.microsoft.com/office/drawing/2014/main" id="{5E08359A-BE6F-64D1-063E-7BA3893570C5}"/>
              </a:ext>
            </a:extLst>
          </p:cNvPr>
          <p:cNvSpPr/>
          <p:nvPr/>
        </p:nvSpPr>
        <p:spPr>
          <a:xfrm>
            <a:off x="1557886" y="1452616"/>
            <a:ext cx="3097953" cy="1780610"/>
          </a:xfrm>
          <a:prstGeom prst="rect">
            <a:avLst/>
          </a:prstGeom>
          <a:solidFill>
            <a:schemeClr val="bg1"/>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51E2A8D-1373-858C-DEBD-BBCBA092B3BC}"/>
              </a:ext>
            </a:extLst>
          </p:cNvPr>
          <p:cNvPicPr>
            <a:picLocks noChangeAspect="1"/>
          </p:cNvPicPr>
          <p:nvPr/>
        </p:nvPicPr>
        <p:blipFill rotWithShape="1">
          <a:blip r:embed="rId2"/>
          <a:srcRect l="26566" t="25477" r="43036" b="808"/>
          <a:stretch/>
        </p:blipFill>
        <p:spPr>
          <a:xfrm>
            <a:off x="3647728" y="2192663"/>
            <a:ext cx="1008112" cy="1055165"/>
          </a:xfrm>
          <a:prstGeom prst="rect">
            <a:avLst/>
          </a:prstGeom>
        </p:spPr>
      </p:pic>
    </p:spTree>
    <p:extLst>
      <p:ext uri="{BB962C8B-B14F-4D97-AF65-F5344CB8AC3E}">
        <p14:creationId xmlns:p14="http://schemas.microsoft.com/office/powerpoint/2010/main" val="3913210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42AA9-C2BA-AA71-28F3-26753E84426C}"/>
              </a:ext>
            </a:extLst>
          </p:cNvPr>
          <p:cNvSpPr>
            <a:spLocks noGrp="1"/>
          </p:cNvSpPr>
          <p:nvPr>
            <p:ph type="ctrTitle"/>
          </p:nvPr>
        </p:nvSpPr>
        <p:spPr/>
        <p:txBody>
          <a:bodyPr/>
          <a:lstStyle/>
          <a:p>
            <a:br>
              <a:rPr lang="en-US" dirty="0"/>
            </a:br>
            <a:br>
              <a:rPr lang="en-US" dirty="0"/>
            </a:br>
            <a:r>
              <a:rPr lang="en-US" dirty="0"/>
              <a:t>THANKS FOR THE ATTENTION</a:t>
            </a:r>
          </a:p>
        </p:txBody>
      </p:sp>
    </p:spTree>
    <p:extLst>
      <p:ext uri="{BB962C8B-B14F-4D97-AF65-F5344CB8AC3E}">
        <p14:creationId xmlns:p14="http://schemas.microsoft.com/office/powerpoint/2010/main" val="1410409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5CA9E-DE06-45F6-8797-B19189442B82}"/>
              </a:ext>
            </a:extLst>
          </p:cNvPr>
          <p:cNvSpPr>
            <a:spLocks noGrp="1"/>
          </p:cNvSpPr>
          <p:nvPr>
            <p:ph type="title"/>
          </p:nvPr>
        </p:nvSpPr>
        <p:spPr/>
        <p:txBody>
          <a:bodyPr/>
          <a:lstStyle/>
          <a:p>
            <a:r>
              <a:rPr lang="it-IT" dirty="0"/>
              <a:t>SUMMARY</a:t>
            </a:r>
            <a:endParaRPr lang="en-US" dirty="0"/>
          </a:p>
        </p:txBody>
      </p:sp>
      <p:sp>
        <p:nvSpPr>
          <p:cNvPr id="3" name="Slide Number Placeholder 2">
            <a:extLst>
              <a:ext uri="{FF2B5EF4-FFF2-40B4-BE49-F238E27FC236}">
                <a16:creationId xmlns:a16="http://schemas.microsoft.com/office/drawing/2014/main" id="{BACCA450-F801-4990-B4BE-0348C82D32E9}"/>
              </a:ext>
            </a:extLst>
          </p:cNvPr>
          <p:cNvSpPr>
            <a:spLocks noGrp="1"/>
          </p:cNvSpPr>
          <p:nvPr>
            <p:ph type="sldNum" sz="quarter" idx="12"/>
          </p:nvPr>
        </p:nvSpPr>
        <p:spPr/>
        <p:txBody>
          <a:bodyPr/>
          <a:lstStyle/>
          <a:p>
            <a:fld id="{BFDCA1C4-9514-7B4F-976F-D92F7E296653}" type="slidenum">
              <a:rPr lang="fr-FR" smtClean="0"/>
              <a:pPr/>
              <a:t>2</a:t>
            </a:fld>
            <a:endParaRPr lang="fr-FR"/>
          </a:p>
        </p:txBody>
      </p:sp>
      <p:sp>
        <p:nvSpPr>
          <p:cNvPr id="4" name="Content Placeholder 3">
            <a:extLst>
              <a:ext uri="{FF2B5EF4-FFF2-40B4-BE49-F238E27FC236}">
                <a16:creationId xmlns:a16="http://schemas.microsoft.com/office/drawing/2014/main" id="{8D0072D0-62FD-4D96-84B7-4E5BE56CEBD1}"/>
              </a:ext>
            </a:extLst>
          </p:cNvPr>
          <p:cNvSpPr>
            <a:spLocks noGrp="1"/>
          </p:cNvSpPr>
          <p:nvPr>
            <p:ph idx="1"/>
          </p:nvPr>
        </p:nvSpPr>
        <p:spPr/>
        <p:txBody>
          <a:bodyPr/>
          <a:lstStyle/>
          <a:p>
            <a:r>
              <a:rPr lang="en-US" dirty="0"/>
              <a:t>Status of coil production</a:t>
            </a:r>
          </a:p>
          <a:p>
            <a:r>
              <a:rPr lang="en-US" dirty="0"/>
              <a:t>Protrusion of SS protection sheets</a:t>
            </a:r>
          </a:p>
          <a:p>
            <a:r>
              <a:rPr lang="en-US" dirty="0"/>
              <a:t>Status of MBRD1</a:t>
            </a:r>
            <a:endParaRPr lang="it-IT" dirty="0"/>
          </a:p>
          <a:p>
            <a:r>
              <a:rPr lang="it-IT" dirty="0"/>
              <a:t>Status of MBRD2</a:t>
            </a:r>
          </a:p>
          <a:p>
            <a:r>
              <a:rPr lang="it-IT" dirty="0"/>
              <a:t>Status of MBRD3</a:t>
            </a:r>
          </a:p>
          <a:p>
            <a:r>
              <a:rPr lang="it-IT" dirty="0"/>
              <a:t>Schedule </a:t>
            </a:r>
            <a:endParaRPr lang="en-US" dirty="0"/>
          </a:p>
        </p:txBody>
      </p:sp>
      <p:sp>
        <p:nvSpPr>
          <p:cNvPr id="5" name="Footer Placeholder 4">
            <a:extLst>
              <a:ext uri="{FF2B5EF4-FFF2-40B4-BE49-F238E27FC236}">
                <a16:creationId xmlns:a16="http://schemas.microsoft.com/office/drawing/2014/main" id="{C9EF7BB8-CE87-47BE-BC37-8C86F7A0D411}"/>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21443568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232EA-700F-B93A-728E-9F8E72F207C0}"/>
              </a:ext>
            </a:extLst>
          </p:cNvPr>
          <p:cNvSpPr>
            <a:spLocks noGrp="1"/>
          </p:cNvSpPr>
          <p:nvPr>
            <p:ph type="title"/>
          </p:nvPr>
        </p:nvSpPr>
        <p:spPr/>
        <p:txBody>
          <a:bodyPr/>
          <a:lstStyle/>
          <a:p>
            <a:r>
              <a:rPr lang="en-US" dirty="0"/>
              <a:t>Status of coil production</a:t>
            </a:r>
          </a:p>
        </p:txBody>
      </p:sp>
      <p:sp>
        <p:nvSpPr>
          <p:cNvPr id="3" name="Slide Number Placeholder 2">
            <a:extLst>
              <a:ext uri="{FF2B5EF4-FFF2-40B4-BE49-F238E27FC236}">
                <a16:creationId xmlns:a16="http://schemas.microsoft.com/office/drawing/2014/main" id="{B9CA51C6-8ACB-8024-D539-A7FB39A2D30A}"/>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4" name="Content Placeholder 3">
            <a:extLst>
              <a:ext uri="{FF2B5EF4-FFF2-40B4-BE49-F238E27FC236}">
                <a16:creationId xmlns:a16="http://schemas.microsoft.com/office/drawing/2014/main" id="{409D85DB-D143-F02F-1224-BD65593C056E}"/>
              </a:ext>
            </a:extLst>
          </p:cNvPr>
          <p:cNvSpPr>
            <a:spLocks noGrp="1"/>
          </p:cNvSpPr>
          <p:nvPr>
            <p:ph idx="1"/>
          </p:nvPr>
        </p:nvSpPr>
        <p:spPr>
          <a:xfrm>
            <a:off x="623392" y="1042317"/>
            <a:ext cx="10560000" cy="4906963"/>
          </a:xfrm>
        </p:spPr>
        <p:txBody>
          <a:bodyPr>
            <a:normAutofit/>
          </a:bodyPr>
          <a:lstStyle/>
          <a:p>
            <a:r>
              <a:rPr lang="en-US" dirty="0"/>
              <a:t>The winding and curing of all the 24 coils has been completed.</a:t>
            </a:r>
          </a:p>
          <a:p>
            <a:r>
              <a:rPr lang="en-US" dirty="0"/>
              <a:t>There are 2 issues:</a:t>
            </a:r>
          </a:p>
          <a:p>
            <a:pPr lvl="1"/>
            <a:r>
              <a:rPr lang="en-US" dirty="0"/>
              <a:t>Insulation damage at the coil ends</a:t>
            </a:r>
          </a:p>
          <a:p>
            <a:pPr lvl="2"/>
            <a:r>
              <a:rPr lang="en-US" dirty="0"/>
              <a:t>During curing, the coil is pressed against </a:t>
            </a:r>
            <a:br>
              <a:rPr lang="en-US" dirty="0"/>
            </a:br>
            <a:r>
              <a:rPr lang="en-US" dirty="0"/>
              <a:t>the mandrel at 90 MPa, which can damage </a:t>
            </a:r>
            <a:br>
              <a:rPr lang="en-US" dirty="0"/>
            </a:br>
            <a:r>
              <a:rPr lang="en-US" dirty="0"/>
              <a:t>the turn insulation in some areas.</a:t>
            </a:r>
          </a:p>
          <a:p>
            <a:pPr lvl="2"/>
            <a:r>
              <a:rPr lang="en-US" dirty="0"/>
              <a:t>ASG developed a process  to restore the </a:t>
            </a:r>
            <a:br>
              <a:rPr lang="en-US" dirty="0"/>
            </a:br>
            <a:r>
              <a:rPr lang="en-US" dirty="0"/>
              <a:t>insulation in both collared and single coils</a:t>
            </a:r>
            <a:br>
              <a:rPr lang="en-US" dirty="0"/>
            </a:br>
            <a:r>
              <a:rPr lang="en-US" dirty="0"/>
              <a:t>(approved by CERN/INFN). </a:t>
            </a:r>
          </a:p>
          <a:p>
            <a:pPr lvl="2"/>
            <a:r>
              <a:rPr lang="en-US" dirty="0"/>
              <a:t>The repair has already been performed on </a:t>
            </a:r>
            <a:br>
              <a:rPr lang="en-US" dirty="0"/>
            </a:br>
            <a:r>
              <a:rPr lang="en-US" dirty="0"/>
              <a:t>MBRD2 at CERN, but still needs to be </a:t>
            </a:r>
            <a:br>
              <a:rPr lang="en-US" dirty="0"/>
            </a:br>
            <a:r>
              <a:rPr lang="en-US" dirty="0"/>
              <a:t>applied to MBRD1 and to the coils that have </a:t>
            </a:r>
            <a:br>
              <a:rPr lang="en-US" dirty="0"/>
            </a:br>
            <a:r>
              <a:rPr lang="en-US" dirty="0"/>
              <a:t>not yet been collared.</a:t>
            </a:r>
          </a:p>
        </p:txBody>
      </p:sp>
      <p:sp>
        <p:nvSpPr>
          <p:cNvPr id="5" name="Footer Placeholder 4">
            <a:extLst>
              <a:ext uri="{FF2B5EF4-FFF2-40B4-BE49-F238E27FC236}">
                <a16:creationId xmlns:a16="http://schemas.microsoft.com/office/drawing/2014/main" id="{AF6C3564-756E-40B8-4D03-2C123E112FBA}"/>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7" name="Picture 6" descr="A close-up of a piece of electrical equipment&#10;&#10;Description automatically generated">
            <a:extLst>
              <a:ext uri="{FF2B5EF4-FFF2-40B4-BE49-F238E27FC236}">
                <a16:creationId xmlns:a16="http://schemas.microsoft.com/office/drawing/2014/main" id="{4C9F4307-49B1-F126-EF45-596C366D16FC}"/>
              </a:ext>
            </a:extLst>
          </p:cNvPr>
          <p:cNvPicPr>
            <a:picLocks noChangeAspect="1"/>
          </p:cNvPicPr>
          <p:nvPr/>
        </p:nvPicPr>
        <p:blipFill>
          <a:blip r:embed="rId2"/>
          <a:stretch>
            <a:fillRect/>
          </a:stretch>
        </p:blipFill>
        <p:spPr>
          <a:xfrm>
            <a:off x="6888088" y="1678296"/>
            <a:ext cx="5070309" cy="3802732"/>
          </a:xfrm>
          <a:prstGeom prst="rect">
            <a:avLst/>
          </a:prstGeom>
        </p:spPr>
      </p:pic>
      <p:sp>
        <p:nvSpPr>
          <p:cNvPr id="9" name="TextBox 8">
            <a:extLst>
              <a:ext uri="{FF2B5EF4-FFF2-40B4-BE49-F238E27FC236}">
                <a16:creationId xmlns:a16="http://schemas.microsoft.com/office/drawing/2014/main" id="{09F2DD89-DDA7-A28D-ADE3-6492B3B20937}"/>
              </a:ext>
            </a:extLst>
          </p:cNvPr>
          <p:cNvSpPr txBox="1"/>
          <p:nvPr/>
        </p:nvSpPr>
        <p:spPr>
          <a:xfrm>
            <a:off x="1262401" y="5867980"/>
            <a:ext cx="10559999" cy="369332"/>
          </a:xfrm>
          <a:prstGeom prst="rect">
            <a:avLst/>
          </a:prstGeom>
          <a:noFill/>
        </p:spPr>
        <p:txBody>
          <a:bodyPr wrap="square">
            <a:spAutoFit/>
          </a:bodyPr>
          <a:lstStyle/>
          <a:p>
            <a:r>
              <a:rPr lang="en-US" dirty="0"/>
              <a:t>(</a:t>
            </a:r>
            <a:r>
              <a:rPr lang="en-US" dirty="0">
                <a:hlinkClick r:id="rId3"/>
              </a:rPr>
              <a:t>https://edms.cern.ch/ui/file/3088308/1.0/28837_1_MBRD_TURN_INSULATION_RESTORING.pdf</a:t>
            </a:r>
            <a:r>
              <a:rPr lang="en-US" dirty="0"/>
              <a:t>) </a:t>
            </a:r>
          </a:p>
        </p:txBody>
      </p:sp>
      <p:sp>
        <p:nvSpPr>
          <p:cNvPr id="10" name="TextBox 9">
            <a:extLst>
              <a:ext uri="{FF2B5EF4-FFF2-40B4-BE49-F238E27FC236}">
                <a16:creationId xmlns:a16="http://schemas.microsoft.com/office/drawing/2014/main" id="{7BA4C04D-F6D8-A6B1-28A1-EEF8368200D9}"/>
              </a:ext>
            </a:extLst>
          </p:cNvPr>
          <p:cNvSpPr txBox="1"/>
          <p:nvPr/>
        </p:nvSpPr>
        <p:spPr>
          <a:xfrm>
            <a:off x="9573066" y="5073557"/>
            <a:ext cx="2249334" cy="369332"/>
          </a:xfrm>
          <a:prstGeom prst="rect">
            <a:avLst/>
          </a:prstGeom>
          <a:noFill/>
        </p:spPr>
        <p:txBody>
          <a:bodyPr wrap="none" rtlCol="0">
            <a:spAutoFit/>
          </a:bodyPr>
          <a:lstStyle/>
          <a:p>
            <a:pPr algn="l"/>
            <a:r>
              <a:rPr lang="en-US" dirty="0">
                <a:solidFill>
                  <a:schemeClr val="bg1"/>
                </a:solidFill>
                <a:effectLst>
                  <a:outerShdw blurRad="38100" dist="38100" dir="2700000" algn="tl">
                    <a:srgbClr val="000000">
                      <a:alpha val="43137"/>
                    </a:srgbClr>
                  </a:outerShdw>
                </a:effectLst>
              </a:rPr>
              <a:t>Inner side of the coil</a:t>
            </a:r>
          </a:p>
        </p:txBody>
      </p:sp>
    </p:spTree>
    <p:extLst>
      <p:ext uri="{BB962C8B-B14F-4D97-AF65-F5344CB8AC3E}">
        <p14:creationId xmlns:p14="http://schemas.microsoft.com/office/powerpoint/2010/main" val="115703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1827B-2844-3325-5EF4-EBC606E238B8}"/>
              </a:ext>
            </a:extLst>
          </p:cNvPr>
          <p:cNvSpPr>
            <a:spLocks noGrp="1"/>
          </p:cNvSpPr>
          <p:nvPr>
            <p:ph type="title"/>
          </p:nvPr>
        </p:nvSpPr>
        <p:spPr/>
        <p:txBody>
          <a:bodyPr/>
          <a:lstStyle/>
          <a:p>
            <a:r>
              <a:rPr lang="en-US" dirty="0"/>
              <a:t>Single coil status</a:t>
            </a:r>
          </a:p>
        </p:txBody>
      </p:sp>
      <p:sp>
        <p:nvSpPr>
          <p:cNvPr id="3" name="Slide Number Placeholder 2">
            <a:extLst>
              <a:ext uri="{FF2B5EF4-FFF2-40B4-BE49-F238E27FC236}">
                <a16:creationId xmlns:a16="http://schemas.microsoft.com/office/drawing/2014/main" id="{0FAD5A40-6F8A-CF42-D4DF-644AAE79BA65}"/>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4" name="Content Placeholder 3">
            <a:extLst>
              <a:ext uri="{FF2B5EF4-FFF2-40B4-BE49-F238E27FC236}">
                <a16:creationId xmlns:a16="http://schemas.microsoft.com/office/drawing/2014/main" id="{EC599143-15CE-E35F-8D81-62C7B4EE770D}"/>
              </a:ext>
            </a:extLst>
          </p:cNvPr>
          <p:cNvSpPr>
            <a:spLocks noGrp="1"/>
          </p:cNvSpPr>
          <p:nvPr>
            <p:ph idx="1"/>
          </p:nvPr>
        </p:nvSpPr>
        <p:spPr>
          <a:xfrm>
            <a:off x="575680" y="980728"/>
            <a:ext cx="11040640" cy="4906963"/>
          </a:xfrm>
        </p:spPr>
        <p:txBody>
          <a:bodyPr>
            <a:noAutofit/>
          </a:bodyPr>
          <a:lstStyle/>
          <a:p>
            <a:r>
              <a:rPr lang="en-US" sz="1600" dirty="0"/>
              <a:t>Type A Coils</a:t>
            </a:r>
          </a:p>
          <a:p>
            <a:pPr lvl="1"/>
            <a:r>
              <a:rPr lang="en-US" sz="1600" dirty="0"/>
              <a:t>AS-03: No issues to report.</a:t>
            </a:r>
          </a:p>
          <a:p>
            <a:pPr lvl="1"/>
            <a:r>
              <a:rPr lang="en-US" sz="1600" dirty="0"/>
              <a:t>AS-08: Requires two repairs: one on the CS and one on the NCS, located on the first turn adjacent to the filler.</a:t>
            </a:r>
          </a:p>
          <a:p>
            <a:pPr lvl="1"/>
            <a:r>
              <a:rPr lang="en-US" sz="1600" dirty="0"/>
              <a:t>AS-09: No issues to report.</a:t>
            </a:r>
          </a:p>
          <a:p>
            <a:pPr lvl="1"/>
            <a:r>
              <a:rPr lang="en-US" sz="1600" dirty="0"/>
              <a:t>AS-10: One point on the NCS needs further investigation to determine if it is dirt or insulation damage (the coil 			 needs to be rotated). Everything is OK on the CS.</a:t>
            </a:r>
          </a:p>
          <a:p>
            <a:pPr lvl="1"/>
            <a:r>
              <a:rPr lang="en-US" sz="1600" dirty="0"/>
              <a:t>AS-11: Requires a repair on the first turn adjacent to the first filler on the CS. Everything is OK on the NCS.</a:t>
            </a:r>
          </a:p>
          <a:p>
            <a:pPr lvl="1"/>
            <a:r>
              <a:rPr lang="en-US" sz="1600" dirty="0"/>
              <a:t>AS-12: Requires a repair on the first turn adjacent to the first filler on the CS. Everything is OK on the NCS.</a:t>
            </a:r>
          </a:p>
          <a:p>
            <a:endParaRPr lang="en-US" sz="1600" dirty="0"/>
          </a:p>
          <a:p>
            <a:r>
              <a:rPr lang="en-US" sz="1600" dirty="0"/>
              <a:t>Type B Coils</a:t>
            </a:r>
          </a:p>
          <a:p>
            <a:pPr lvl="1"/>
            <a:r>
              <a:rPr lang="en-US" sz="1600" dirty="0"/>
              <a:t>BS-03: No issues to report.</a:t>
            </a:r>
          </a:p>
          <a:p>
            <a:pPr lvl="1"/>
            <a:r>
              <a:rPr lang="en-US" sz="1600" dirty="0"/>
              <a:t>BS-05: Requires a repair on the first turn adjacent to the first filler on the NCS. No issues to report on the CS.</a:t>
            </a:r>
          </a:p>
          <a:p>
            <a:pPr lvl="1"/>
            <a:r>
              <a:rPr lang="en-US" sz="1600" dirty="0"/>
              <a:t>BS-09: Requires a repair on the second turn adjacent to the first filler on the NCS. No issues to report on the CS.</a:t>
            </a:r>
          </a:p>
          <a:p>
            <a:pPr lvl="1"/>
            <a:r>
              <a:rPr lang="en-US" sz="1600" dirty="0"/>
              <a:t>BS-10: No issues to report.</a:t>
            </a:r>
          </a:p>
          <a:p>
            <a:pPr lvl="1"/>
            <a:r>
              <a:rPr lang="en-US" sz="1600" dirty="0"/>
              <a:t>BS-11: Requires a repair on the CS and two repairs on the NCS.</a:t>
            </a:r>
          </a:p>
          <a:p>
            <a:pPr lvl="1"/>
            <a:r>
              <a:rPr lang="en-US" sz="1600" dirty="0"/>
              <a:t>BS-12: No issues to report.</a:t>
            </a:r>
          </a:p>
        </p:txBody>
      </p:sp>
      <p:sp>
        <p:nvSpPr>
          <p:cNvPr id="5" name="Footer Placeholder 4">
            <a:extLst>
              <a:ext uri="{FF2B5EF4-FFF2-40B4-BE49-F238E27FC236}">
                <a16:creationId xmlns:a16="http://schemas.microsoft.com/office/drawing/2014/main" id="{EA8EEE2D-9A66-0E1B-4172-4060E33FFA2B}"/>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34077376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232EA-700F-B93A-728E-9F8E72F207C0}"/>
              </a:ext>
            </a:extLst>
          </p:cNvPr>
          <p:cNvSpPr>
            <a:spLocks noGrp="1"/>
          </p:cNvSpPr>
          <p:nvPr>
            <p:ph type="title"/>
          </p:nvPr>
        </p:nvSpPr>
        <p:spPr/>
        <p:txBody>
          <a:bodyPr/>
          <a:lstStyle/>
          <a:p>
            <a:r>
              <a:rPr lang="en-US" dirty="0"/>
              <a:t>Status of coil production</a:t>
            </a:r>
          </a:p>
        </p:txBody>
      </p:sp>
      <p:sp>
        <p:nvSpPr>
          <p:cNvPr id="3" name="Slide Number Placeholder 2">
            <a:extLst>
              <a:ext uri="{FF2B5EF4-FFF2-40B4-BE49-F238E27FC236}">
                <a16:creationId xmlns:a16="http://schemas.microsoft.com/office/drawing/2014/main" id="{B9CA51C6-8ACB-8024-D539-A7FB39A2D30A}"/>
              </a:ext>
            </a:extLst>
          </p:cNvPr>
          <p:cNvSpPr>
            <a:spLocks noGrp="1"/>
          </p:cNvSpPr>
          <p:nvPr>
            <p:ph type="sldNum" sz="quarter" idx="12"/>
          </p:nvPr>
        </p:nvSpPr>
        <p:spPr/>
        <p:txBody>
          <a:bodyPr/>
          <a:lstStyle/>
          <a:p>
            <a:fld id="{BFDCA1C4-9514-7B4F-976F-D92F7E296653}" type="slidenum">
              <a:rPr lang="fr-FR" smtClean="0"/>
              <a:pPr/>
              <a:t>5</a:t>
            </a:fld>
            <a:endParaRPr lang="fr-FR"/>
          </a:p>
        </p:txBody>
      </p:sp>
      <p:sp>
        <p:nvSpPr>
          <p:cNvPr id="4" name="Content Placeholder 3">
            <a:extLst>
              <a:ext uri="{FF2B5EF4-FFF2-40B4-BE49-F238E27FC236}">
                <a16:creationId xmlns:a16="http://schemas.microsoft.com/office/drawing/2014/main" id="{409D85DB-D143-F02F-1224-BD65593C056E}"/>
              </a:ext>
            </a:extLst>
          </p:cNvPr>
          <p:cNvSpPr>
            <a:spLocks noGrp="1"/>
          </p:cNvSpPr>
          <p:nvPr>
            <p:ph idx="1"/>
          </p:nvPr>
        </p:nvSpPr>
        <p:spPr>
          <a:xfrm>
            <a:off x="727892" y="900000"/>
            <a:ext cx="6525409" cy="5456350"/>
          </a:xfrm>
        </p:spPr>
        <p:txBody>
          <a:bodyPr>
            <a:normAutofit fontScale="92500" lnSpcReduction="10000"/>
          </a:bodyPr>
          <a:lstStyle/>
          <a:p>
            <a:r>
              <a:rPr lang="en-US" dirty="0"/>
              <a:t>The winding and curing of all the 24 coils has been completed.</a:t>
            </a:r>
          </a:p>
          <a:p>
            <a:r>
              <a:rPr lang="en-US" dirty="0"/>
              <a:t>There are 2 issues:</a:t>
            </a:r>
          </a:p>
          <a:p>
            <a:pPr lvl="1"/>
            <a:r>
              <a:rPr lang="en-US" dirty="0"/>
              <a:t>Insulation damage in the coil ends</a:t>
            </a:r>
          </a:p>
          <a:p>
            <a:pPr lvl="1"/>
            <a:r>
              <a:rPr lang="en-US" dirty="0"/>
              <a:t>Excess coil dimension in 4 coils</a:t>
            </a:r>
          </a:p>
          <a:p>
            <a:pPr lvl="2"/>
            <a:r>
              <a:rPr lang="en-US" dirty="0"/>
              <a:t>The issue is that we do not have the necessary margin with the available shimming sheets to accommodate the largest coils while maintaining the nominal field quality. </a:t>
            </a:r>
          </a:p>
          <a:p>
            <a:pPr lvl="2"/>
            <a:r>
              <a:rPr lang="en-US" dirty="0"/>
              <a:t>Our initial proposal to the beam dynamics team was to couple the coils in such a way that all issues would be confined to the last magnet, which would be tagged as a spare. </a:t>
            </a:r>
          </a:p>
          <a:p>
            <a:pPr lvl="2"/>
            <a:r>
              <a:rPr lang="en-US" dirty="0"/>
              <a:t>However, this proposal was not accepted. We are now developing a new proposal that distributes the issues among the magnets to ensure they are as similar as possible. It will be ready in 2 weeks from now.</a:t>
            </a:r>
          </a:p>
        </p:txBody>
      </p:sp>
      <p:sp>
        <p:nvSpPr>
          <p:cNvPr id="5" name="Footer Placeholder 4">
            <a:extLst>
              <a:ext uri="{FF2B5EF4-FFF2-40B4-BE49-F238E27FC236}">
                <a16:creationId xmlns:a16="http://schemas.microsoft.com/office/drawing/2014/main" id="{AF6C3564-756E-40B8-4D03-2C123E112FBA}"/>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9" name="Picture 8">
            <a:extLst>
              <a:ext uri="{FF2B5EF4-FFF2-40B4-BE49-F238E27FC236}">
                <a16:creationId xmlns:a16="http://schemas.microsoft.com/office/drawing/2014/main" id="{B3802C23-F6E9-A9CA-D119-BF0761AE797E}"/>
              </a:ext>
            </a:extLst>
          </p:cNvPr>
          <p:cNvPicPr>
            <a:picLocks noChangeAspect="1"/>
          </p:cNvPicPr>
          <p:nvPr/>
        </p:nvPicPr>
        <p:blipFill>
          <a:blip r:embed="rId2"/>
          <a:stretch>
            <a:fillRect/>
          </a:stretch>
        </p:blipFill>
        <p:spPr>
          <a:xfrm>
            <a:off x="7248128" y="1628800"/>
            <a:ext cx="4286250" cy="2495550"/>
          </a:xfrm>
          <a:prstGeom prst="rect">
            <a:avLst/>
          </a:prstGeom>
        </p:spPr>
      </p:pic>
      <p:pic>
        <p:nvPicPr>
          <p:cNvPr id="10" name="Picture 9">
            <a:extLst>
              <a:ext uri="{FF2B5EF4-FFF2-40B4-BE49-F238E27FC236}">
                <a16:creationId xmlns:a16="http://schemas.microsoft.com/office/drawing/2014/main" id="{0E633808-0E83-A56E-6E47-4A96ECED109F}"/>
              </a:ext>
            </a:extLst>
          </p:cNvPr>
          <p:cNvPicPr>
            <a:picLocks noChangeAspect="1"/>
          </p:cNvPicPr>
          <p:nvPr/>
        </p:nvPicPr>
        <p:blipFill>
          <a:blip r:embed="rId3"/>
          <a:stretch>
            <a:fillRect/>
          </a:stretch>
        </p:blipFill>
        <p:spPr>
          <a:xfrm>
            <a:off x="10448528" y="4164626"/>
            <a:ext cx="1085850" cy="2305050"/>
          </a:xfrm>
          <a:prstGeom prst="rect">
            <a:avLst/>
          </a:prstGeom>
        </p:spPr>
      </p:pic>
      <p:sp>
        <p:nvSpPr>
          <p:cNvPr id="11" name="TextBox 10">
            <a:extLst>
              <a:ext uri="{FF2B5EF4-FFF2-40B4-BE49-F238E27FC236}">
                <a16:creationId xmlns:a16="http://schemas.microsoft.com/office/drawing/2014/main" id="{E97FABC6-8F4A-45F8-6ED7-AA02E92AAA33}"/>
              </a:ext>
            </a:extLst>
          </p:cNvPr>
          <p:cNvSpPr txBox="1"/>
          <p:nvPr/>
        </p:nvSpPr>
        <p:spPr>
          <a:xfrm>
            <a:off x="7218296" y="4729422"/>
            <a:ext cx="2031325" cy="923330"/>
          </a:xfrm>
          <a:prstGeom prst="rect">
            <a:avLst/>
          </a:prstGeom>
          <a:noFill/>
        </p:spPr>
        <p:txBody>
          <a:bodyPr wrap="none" rtlCol="0">
            <a:spAutoFit/>
          </a:bodyPr>
          <a:lstStyle/>
          <a:p>
            <a:pPr algn="l"/>
            <a:r>
              <a:rPr lang="en-US" dirty="0">
                <a:effectLst>
                  <a:outerShdw blurRad="38100" dist="38100" dir="2700000" algn="tl">
                    <a:srgbClr val="000000">
                      <a:alpha val="43137"/>
                    </a:srgbClr>
                  </a:outerShdw>
                </a:effectLst>
              </a:rPr>
              <a:t>collared apertures</a:t>
            </a:r>
          </a:p>
          <a:p>
            <a:pPr algn="l"/>
            <a:endParaRPr lang="en-US" dirty="0">
              <a:effectLst>
                <a:outerShdw blurRad="38100" dist="38100" dir="2700000" algn="tl">
                  <a:srgbClr val="000000">
                    <a:alpha val="43137"/>
                  </a:srgbClr>
                </a:outerShdw>
              </a:effectLst>
            </a:endParaRPr>
          </a:p>
          <a:p>
            <a:pPr algn="r"/>
            <a:r>
              <a:rPr lang="en-US" dirty="0">
                <a:effectLst>
                  <a:outerShdw blurRad="38100" dist="38100" dir="2700000" algn="tl">
                    <a:srgbClr val="000000">
                      <a:alpha val="43137"/>
                    </a:srgbClr>
                  </a:outerShdw>
                </a:effectLst>
              </a:rPr>
              <a:t>single coils</a:t>
            </a:r>
          </a:p>
        </p:txBody>
      </p:sp>
      <p:cxnSp>
        <p:nvCxnSpPr>
          <p:cNvPr id="13" name="Straight Arrow Connector 12">
            <a:extLst>
              <a:ext uri="{FF2B5EF4-FFF2-40B4-BE49-F238E27FC236}">
                <a16:creationId xmlns:a16="http://schemas.microsoft.com/office/drawing/2014/main" id="{60FE00BC-189E-65BB-C358-427334E4FDE9}"/>
              </a:ext>
            </a:extLst>
          </p:cNvPr>
          <p:cNvCxnSpPr>
            <a:cxnSpLocks/>
          </p:cNvCxnSpPr>
          <p:nvPr/>
        </p:nvCxnSpPr>
        <p:spPr>
          <a:xfrm flipV="1">
            <a:off x="8436260" y="4204271"/>
            <a:ext cx="360040" cy="546207"/>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5" name="Straight Arrow Connector 14">
            <a:extLst>
              <a:ext uri="{FF2B5EF4-FFF2-40B4-BE49-F238E27FC236}">
                <a16:creationId xmlns:a16="http://schemas.microsoft.com/office/drawing/2014/main" id="{9CA07A91-0C70-802B-A8A6-FFDEDB13A749}"/>
              </a:ext>
            </a:extLst>
          </p:cNvPr>
          <p:cNvCxnSpPr>
            <a:cxnSpLocks/>
          </p:cNvCxnSpPr>
          <p:nvPr/>
        </p:nvCxnSpPr>
        <p:spPr>
          <a:xfrm>
            <a:off x="9249621" y="5508095"/>
            <a:ext cx="806819"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7" name="Rectangle 16">
            <a:extLst>
              <a:ext uri="{FF2B5EF4-FFF2-40B4-BE49-F238E27FC236}">
                <a16:creationId xmlns:a16="http://schemas.microsoft.com/office/drawing/2014/main" id="{2B8E4A3A-0B9D-A4DD-1FFF-326CB80FA375}"/>
              </a:ext>
            </a:extLst>
          </p:cNvPr>
          <p:cNvSpPr/>
          <p:nvPr/>
        </p:nvSpPr>
        <p:spPr>
          <a:xfrm>
            <a:off x="10344472" y="4124350"/>
            <a:ext cx="1237928" cy="612000"/>
          </a:xfrm>
          <a:prstGeom prst="rect">
            <a:avLst/>
          </a:prstGeom>
          <a:noFill/>
          <a:ln w="28575">
            <a:solidFill>
              <a:schemeClr val="accent6"/>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2EE31AF-A4AC-23CC-B16D-4E6D9667D634}"/>
              </a:ext>
            </a:extLst>
          </p:cNvPr>
          <p:cNvSpPr/>
          <p:nvPr/>
        </p:nvSpPr>
        <p:spPr>
          <a:xfrm>
            <a:off x="10344472" y="5085184"/>
            <a:ext cx="1237928" cy="231967"/>
          </a:xfrm>
          <a:prstGeom prst="rect">
            <a:avLst/>
          </a:prstGeom>
          <a:noFill/>
          <a:ln w="28575">
            <a:solidFill>
              <a:schemeClr val="accent6"/>
            </a:solid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1011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FA818-148B-CA6F-24C6-4B190F36CEB9}"/>
              </a:ext>
            </a:extLst>
          </p:cNvPr>
          <p:cNvSpPr>
            <a:spLocks noGrp="1"/>
          </p:cNvSpPr>
          <p:nvPr>
            <p:ph type="title"/>
          </p:nvPr>
        </p:nvSpPr>
        <p:spPr/>
        <p:txBody>
          <a:bodyPr/>
          <a:lstStyle/>
          <a:p>
            <a:r>
              <a:rPr lang="en-US" dirty="0"/>
              <a:t>SHIMMING SCHEMES</a:t>
            </a:r>
          </a:p>
        </p:txBody>
      </p:sp>
      <p:sp>
        <p:nvSpPr>
          <p:cNvPr id="3" name="Slide Number Placeholder 2">
            <a:extLst>
              <a:ext uri="{FF2B5EF4-FFF2-40B4-BE49-F238E27FC236}">
                <a16:creationId xmlns:a16="http://schemas.microsoft.com/office/drawing/2014/main" id="{364DEDEC-067F-FED1-9427-306BDBBC5E51}"/>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5" name="Footer Placeholder 4">
            <a:extLst>
              <a:ext uri="{FF2B5EF4-FFF2-40B4-BE49-F238E27FC236}">
                <a16:creationId xmlns:a16="http://schemas.microsoft.com/office/drawing/2014/main" id="{2753F03A-145D-DFB4-0071-766CC227D110}"/>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10" name="Picture 9">
            <a:extLst>
              <a:ext uri="{FF2B5EF4-FFF2-40B4-BE49-F238E27FC236}">
                <a16:creationId xmlns:a16="http://schemas.microsoft.com/office/drawing/2014/main" id="{00000000-0008-0000-0000-00000400000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3144" y="836712"/>
            <a:ext cx="11026100" cy="2852372"/>
          </a:xfrm>
          <a:prstGeom prst="rect">
            <a:avLst/>
          </a:prstGeom>
        </p:spPr>
      </p:pic>
      <p:pic>
        <p:nvPicPr>
          <p:cNvPr id="11" name="Picture 10">
            <a:extLst>
              <a:ext uri="{FF2B5EF4-FFF2-40B4-BE49-F238E27FC236}">
                <a16:creationId xmlns:a16="http://schemas.microsoft.com/office/drawing/2014/main" id="{59890B33-88AF-EA0E-DF7D-1D5715AFF9E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3731" y="3586664"/>
            <a:ext cx="3919466" cy="2918298"/>
          </a:xfrm>
          <a:prstGeom prst="rect">
            <a:avLst/>
          </a:prstGeom>
        </p:spPr>
      </p:pic>
    </p:spTree>
    <p:extLst>
      <p:ext uri="{BB962C8B-B14F-4D97-AF65-F5344CB8AC3E}">
        <p14:creationId xmlns:p14="http://schemas.microsoft.com/office/powerpoint/2010/main" val="1279292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9186F-A841-32A7-3C57-B51559625896}"/>
              </a:ext>
            </a:extLst>
          </p:cNvPr>
          <p:cNvSpPr>
            <a:spLocks noGrp="1"/>
          </p:cNvSpPr>
          <p:nvPr>
            <p:ph type="title"/>
          </p:nvPr>
        </p:nvSpPr>
        <p:spPr/>
        <p:txBody>
          <a:bodyPr/>
          <a:lstStyle/>
          <a:p>
            <a:r>
              <a:rPr lang="en-US" dirty="0"/>
              <a:t>Protruding SS protection sheets</a:t>
            </a:r>
          </a:p>
        </p:txBody>
      </p:sp>
      <p:sp>
        <p:nvSpPr>
          <p:cNvPr id="3" name="Slide Number Placeholder 2">
            <a:extLst>
              <a:ext uri="{FF2B5EF4-FFF2-40B4-BE49-F238E27FC236}">
                <a16:creationId xmlns:a16="http://schemas.microsoft.com/office/drawing/2014/main" id="{237937CC-5290-6F9B-8040-403B1E554D3F}"/>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4" name="Content Placeholder 3">
            <a:extLst>
              <a:ext uri="{FF2B5EF4-FFF2-40B4-BE49-F238E27FC236}">
                <a16:creationId xmlns:a16="http://schemas.microsoft.com/office/drawing/2014/main" id="{FC191C4D-5ABE-8E3C-873E-7F3DF5450A83}"/>
              </a:ext>
            </a:extLst>
          </p:cNvPr>
          <p:cNvSpPr>
            <a:spLocks noGrp="1"/>
          </p:cNvSpPr>
          <p:nvPr>
            <p:ph idx="1"/>
          </p:nvPr>
        </p:nvSpPr>
        <p:spPr>
          <a:xfrm>
            <a:off x="816000" y="1219201"/>
            <a:ext cx="6576144" cy="4906963"/>
          </a:xfrm>
        </p:spPr>
        <p:txBody>
          <a:bodyPr>
            <a:normAutofit lnSpcReduction="10000"/>
          </a:bodyPr>
          <a:lstStyle/>
          <a:p>
            <a:r>
              <a:rPr lang="en-US" dirty="0"/>
              <a:t>This issue, which has affected all collared apertures, was initially detected on MBRD1. </a:t>
            </a:r>
          </a:p>
          <a:p>
            <a:r>
              <a:rPr lang="en-US" dirty="0"/>
              <a:t>The root cause consists in the fact that, according to the drawings, the SS protection sheets are as long as the coils. </a:t>
            </a:r>
          </a:p>
          <a:p>
            <a:r>
              <a:rPr lang="en-US" dirty="0"/>
              <a:t>Due to the inherent difficulty of precisely controlling their position, this protrusion occurs in almost all apertures, leading to the encountered problems.</a:t>
            </a:r>
          </a:p>
        </p:txBody>
      </p:sp>
      <p:sp>
        <p:nvSpPr>
          <p:cNvPr id="5" name="Footer Placeholder 4">
            <a:extLst>
              <a:ext uri="{FF2B5EF4-FFF2-40B4-BE49-F238E27FC236}">
                <a16:creationId xmlns:a16="http://schemas.microsoft.com/office/drawing/2014/main" id="{6A79B9B9-A5A4-D217-2D98-D2201AABF69B}"/>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pic>
        <p:nvPicPr>
          <p:cNvPr id="7" name="Picture 6">
            <a:extLst>
              <a:ext uri="{FF2B5EF4-FFF2-40B4-BE49-F238E27FC236}">
                <a16:creationId xmlns:a16="http://schemas.microsoft.com/office/drawing/2014/main" id="{91C2DC12-79EA-20A5-67F7-34BDCBC0BE01}"/>
              </a:ext>
            </a:extLst>
          </p:cNvPr>
          <p:cNvPicPr>
            <a:picLocks noChangeAspect="1"/>
          </p:cNvPicPr>
          <p:nvPr/>
        </p:nvPicPr>
        <p:blipFill>
          <a:blip r:embed="rId2"/>
          <a:stretch>
            <a:fillRect/>
          </a:stretch>
        </p:blipFill>
        <p:spPr>
          <a:xfrm>
            <a:off x="8280355" y="977967"/>
            <a:ext cx="3082655" cy="5475409"/>
          </a:xfrm>
          <a:prstGeom prst="rect">
            <a:avLst/>
          </a:prstGeom>
        </p:spPr>
      </p:pic>
      <p:cxnSp>
        <p:nvCxnSpPr>
          <p:cNvPr id="10" name="Straight Arrow Connector 9">
            <a:extLst>
              <a:ext uri="{FF2B5EF4-FFF2-40B4-BE49-F238E27FC236}">
                <a16:creationId xmlns:a16="http://schemas.microsoft.com/office/drawing/2014/main" id="{5C496025-0365-82B4-93E5-878067E8B215}"/>
              </a:ext>
            </a:extLst>
          </p:cNvPr>
          <p:cNvCxnSpPr>
            <a:cxnSpLocks/>
          </p:cNvCxnSpPr>
          <p:nvPr/>
        </p:nvCxnSpPr>
        <p:spPr>
          <a:xfrm>
            <a:off x="7320136" y="1988840"/>
            <a:ext cx="1728192" cy="1440160"/>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575938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26998-1FE1-63B2-AC1A-BDD93E5455B3}"/>
              </a:ext>
            </a:extLst>
          </p:cNvPr>
          <p:cNvSpPr>
            <a:spLocks noGrp="1"/>
          </p:cNvSpPr>
          <p:nvPr>
            <p:ph type="title"/>
          </p:nvPr>
        </p:nvSpPr>
        <p:spPr>
          <a:xfrm>
            <a:off x="816000" y="180000"/>
            <a:ext cx="5784056" cy="720000"/>
          </a:xfrm>
        </p:spPr>
        <p:txBody>
          <a:bodyPr/>
          <a:lstStyle/>
          <a:p>
            <a:pPr algn="l"/>
            <a:r>
              <a:rPr lang="en-US" dirty="0"/>
              <a:t>Protruding SS protection sheets: </a:t>
            </a:r>
            <a:br>
              <a:rPr lang="en-US" dirty="0"/>
            </a:br>
            <a:r>
              <a:rPr lang="en-US" dirty="0"/>
              <a:t>accepted solution</a:t>
            </a:r>
          </a:p>
        </p:txBody>
      </p:sp>
      <p:sp>
        <p:nvSpPr>
          <p:cNvPr id="3" name="Slide Number Placeholder 2">
            <a:extLst>
              <a:ext uri="{FF2B5EF4-FFF2-40B4-BE49-F238E27FC236}">
                <a16:creationId xmlns:a16="http://schemas.microsoft.com/office/drawing/2014/main" id="{53220B2F-2E1E-51FB-4891-7BE265F98540}"/>
              </a:ext>
            </a:extLst>
          </p:cNvPr>
          <p:cNvSpPr>
            <a:spLocks noGrp="1"/>
          </p:cNvSpPr>
          <p:nvPr>
            <p:ph type="sldNum" sz="quarter" idx="12"/>
          </p:nvPr>
        </p:nvSpPr>
        <p:spPr/>
        <p:txBody>
          <a:bodyPr/>
          <a:lstStyle/>
          <a:p>
            <a:fld id="{BFDCA1C4-9514-7B4F-976F-D92F7E296653}" type="slidenum">
              <a:rPr lang="fr-FR" smtClean="0"/>
              <a:pPr/>
              <a:t>8</a:t>
            </a:fld>
            <a:endParaRPr lang="fr-FR"/>
          </a:p>
        </p:txBody>
      </p:sp>
      <p:sp>
        <p:nvSpPr>
          <p:cNvPr id="4" name="Content Placeholder 3">
            <a:extLst>
              <a:ext uri="{FF2B5EF4-FFF2-40B4-BE49-F238E27FC236}">
                <a16:creationId xmlns:a16="http://schemas.microsoft.com/office/drawing/2014/main" id="{AEE53129-6868-2743-8079-A574BC4B295B}"/>
              </a:ext>
            </a:extLst>
          </p:cNvPr>
          <p:cNvSpPr>
            <a:spLocks noGrp="1"/>
          </p:cNvSpPr>
          <p:nvPr>
            <p:ph idx="1"/>
          </p:nvPr>
        </p:nvSpPr>
        <p:spPr>
          <a:xfrm>
            <a:off x="816000" y="1219201"/>
            <a:ext cx="6792168" cy="4906963"/>
          </a:xfrm>
        </p:spPr>
        <p:txBody>
          <a:bodyPr>
            <a:normAutofit lnSpcReduction="10000"/>
          </a:bodyPr>
          <a:lstStyle/>
          <a:p>
            <a:r>
              <a:rPr lang="en-US" dirty="0"/>
              <a:t>In assembled apertures &amp; magnets:</a:t>
            </a:r>
          </a:p>
          <a:p>
            <a:pPr lvl="1"/>
            <a:r>
              <a:rPr lang="en-US" dirty="0"/>
              <a:t>The SS protection sheets have been bent toward the collars</a:t>
            </a:r>
          </a:p>
          <a:p>
            <a:r>
              <a:rPr lang="en-US" dirty="0"/>
              <a:t>In apertures yet to be collared:</a:t>
            </a:r>
          </a:p>
          <a:p>
            <a:pPr lvl="1"/>
            <a:r>
              <a:rPr lang="en-US" dirty="0"/>
              <a:t>The length of the SS sheet positioned on </a:t>
            </a:r>
            <a:br>
              <a:rPr lang="en-US" dirty="0"/>
            </a:br>
            <a:r>
              <a:rPr lang="en-US" dirty="0"/>
              <a:t>the coil end will be reduced by 2.5±0.5 mm using a rotating rasp abrasion method. </a:t>
            </a:r>
          </a:p>
          <a:p>
            <a:pPr lvl="1"/>
            <a:r>
              <a:rPr lang="en-US" dirty="0"/>
              <a:t>It is expected that this action will completely solve the issue of protrusion.</a:t>
            </a:r>
          </a:p>
          <a:p>
            <a:pPr lvl="1"/>
            <a:r>
              <a:rPr lang="en-US" dirty="0"/>
              <a:t>However, there is a possibility that the SS sheet might end up slightly recessed under the last collar: this is not expected to cause any issues.</a:t>
            </a:r>
          </a:p>
        </p:txBody>
      </p:sp>
      <p:pic>
        <p:nvPicPr>
          <p:cNvPr id="6" name="Picture 5">
            <a:extLst>
              <a:ext uri="{FF2B5EF4-FFF2-40B4-BE49-F238E27FC236}">
                <a16:creationId xmlns:a16="http://schemas.microsoft.com/office/drawing/2014/main" id="{ACAEC51F-EE34-ACE5-2BB1-CF63BDDF861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24193" y="3422468"/>
            <a:ext cx="1703453" cy="3024000"/>
          </a:xfrm>
          <a:prstGeom prst="rect">
            <a:avLst/>
          </a:prstGeom>
          <a:noFill/>
        </p:spPr>
      </p:pic>
      <p:pic>
        <p:nvPicPr>
          <p:cNvPr id="7" name="Picture 6">
            <a:extLst>
              <a:ext uri="{FF2B5EF4-FFF2-40B4-BE49-F238E27FC236}">
                <a16:creationId xmlns:a16="http://schemas.microsoft.com/office/drawing/2014/main" id="{1FAF74FB-673E-4634-ECAA-2339740ADA1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86383" y="3422468"/>
            <a:ext cx="1703454" cy="3024000"/>
          </a:xfrm>
          <a:prstGeom prst="rect">
            <a:avLst/>
          </a:prstGeom>
          <a:noFill/>
        </p:spPr>
      </p:pic>
      <p:pic>
        <p:nvPicPr>
          <p:cNvPr id="9" name="Picture 8">
            <a:extLst>
              <a:ext uri="{FF2B5EF4-FFF2-40B4-BE49-F238E27FC236}">
                <a16:creationId xmlns:a16="http://schemas.microsoft.com/office/drawing/2014/main" id="{EC2BFD65-A629-DFF4-C293-16A44D6A8E05}"/>
              </a:ext>
            </a:extLst>
          </p:cNvPr>
          <p:cNvPicPr>
            <a:picLocks noChangeAspect="1"/>
          </p:cNvPicPr>
          <p:nvPr/>
        </p:nvPicPr>
        <p:blipFill rotWithShape="1">
          <a:blip r:embed="rId4"/>
          <a:srcRect t="6951" b="28449"/>
          <a:stretch/>
        </p:blipFill>
        <p:spPr>
          <a:xfrm>
            <a:off x="9268019" y="116632"/>
            <a:ext cx="2823701" cy="3240000"/>
          </a:xfrm>
          <a:prstGeom prst="rect">
            <a:avLst/>
          </a:prstGeom>
        </p:spPr>
      </p:pic>
      <p:pic>
        <p:nvPicPr>
          <p:cNvPr id="10" name="Picture 9">
            <a:extLst>
              <a:ext uri="{FF2B5EF4-FFF2-40B4-BE49-F238E27FC236}">
                <a16:creationId xmlns:a16="http://schemas.microsoft.com/office/drawing/2014/main" id="{27A03372-3DBF-E5B0-00F3-1FB147DCACCC}"/>
              </a:ext>
            </a:extLst>
          </p:cNvPr>
          <p:cNvPicPr>
            <a:picLocks noChangeAspect="1"/>
          </p:cNvPicPr>
          <p:nvPr/>
        </p:nvPicPr>
        <p:blipFill>
          <a:blip r:embed="rId5"/>
          <a:stretch>
            <a:fillRect/>
          </a:stretch>
        </p:blipFill>
        <p:spPr>
          <a:xfrm>
            <a:off x="7386942" y="126875"/>
            <a:ext cx="1745929" cy="3240000"/>
          </a:xfrm>
          <a:prstGeom prst="rect">
            <a:avLst/>
          </a:prstGeom>
        </p:spPr>
      </p:pic>
      <p:sp>
        <p:nvSpPr>
          <p:cNvPr id="5" name="Footer Placeholder 4">
            <a:extLst>
              <a:ext uri="{FF2B5EF4-FFF2-40B4-BE49-F238E27FC236}">
                <a16:creationId xmlns:a16="http://schemas.microsoft.com/office/drawing/2014/main" id="{0BA71250-4F9A-8EB4-C1AC-FA140534FDB5}"/>
              </a:ext>
            </a:extLst>
          </p:cNvPr>
          <p:cNvSpPr>
            <a:spLocks noGrp="1"/>
          </p:cNvSpPr>
          <p:nvPr>
            <p:ph type="ftr" sz="quarter" idx="3"/>
          </p:nvPr>
        </p:nvSpPr>
        <p:spPr>
          <a:xfrm>
            <a:off x="1742233" y="6453376"/>
            <a:ext cx="9840167" cy="360000"/>
          </a:xfrm>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911435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03E94-F54B-8993-6E6A-7E3339F71D2C}"/>
              </a:ext>
            </a:extLst>
          </p:cNvPr>
          <p:cNvSpPr>
            <a:spLocks noGrp="1"/>
          </p:cNvSpPr>
          <p:nvPr>
            <p:ph type="title"/>
          </p:nvPr>
        </p:nvSpPr>
        <p:spPr/>
        <p:txBody>
          <a:bodyPr/>
          <a:lstStyle/>
          <a:p>
            <a:r>
              <a:rPr lang="en-US" dirty="0"/>
              <a:t>MBRD1 status</a:t>
            </a:r>
          </a:p>
        </p:txBody>
      </p:sp>
      <p:sp>
        <p:nvSpPr>
          <p:cNvPr id="3" name="Slide Number Placeholder 2">
            <a:extLst>
              <a:ext uri="{FF2B5EF4-FFF2-40B4-BE49-F238E27FC236}">
                <a16:creationId xmlns:a16="http://schemas.microsoft.com/office/drawing/2014/main" id="{334BBC4D-2B6C-A3E0-B8CA-EECC54F56C1C}"/>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4" name="Content Placeholder 3">
            <a:extLst>
              <a:ext uri="{FF2B5EF4-FFF2-40B4-BE49-F238E27FC236}">
                <a16:creationId xmlns:a16="http://schemas.microsoft.com/office/drawing/2014/main" id="{8CFB4C03-C2D0-6F3A-9CF7-39CF1EC7EADB}"/>
              </a:ext>
            </a:extLst>
          </p:cNvPr>
          <p:cNvSpPr>
            <a:spLocks noGrp="1"/>
          </p:cNvSpPr>
          <p:nvPr>
            <p:ph idx="1"/>
          </p:nvPr>
        </p:nvSpPr>
        <p:spPr/>
        <p:txBody>
          <a:bodyPr>
            <a:normAutofit fontScale="92500" lnSpcReduction="20000"/>
          </a:bodyPr>
          <a:lstStyle/>
          <a:p>
            <a:r>
              <a:rPr lang="en-US" dirty="0"/>
              <a:t>MBRD1 arrived at CERN in October 2023 (with partial loading of the longitudinal tie rods). </a:t>
            </a:r>
          </a:p>
          <a:p>
            <a:r>
              <a:rPr lang="en-US" dirty="0"/>
              <a:t>In December 2023, with INFN staff, the tie rods were successfully loaded to their nominal load.</a:t>
            </a:r>
          </a:p>
          <a:p>
            <a:r>
              <a:rPr lang="en-US" dirty="0"/>
              <a:t>Subsequent electrical tests at high voltage (3.1 kV) revealed a short circuit to ground in QH Y112. </a:t>
            </a:r>
          </a:p>
          <a:p>
            <a:pPr lvl="1"/>
            <a:r>
              <a:rPr lang="en-US" dirty="0"/>
              <a:t>Since no electrical tests were planned upon receipt, it's impossible to determine whether the short occurred during transportation or during the loading of the tie rods. </a:t>
            </a:r>
          </a:p>
          <a:p>
            <a:pPr lvl="1"/>
            <a:r>
              <a:rPr lang="en-US" dirty="0"/>
              <a:t>The revised acceptance procedure now includes high-voltage electrical tests upon receipt.</a:t>
            </a:r>
          </a:p>
          <a:p>
            <a:r>
              <a:rPr lang="en-US" dirty="0"/>
              <a:t>CERN technicians attempted to locate the source of the issue using endoscopy but, in the end, it was decided to disassemble the end plate.</a:t>
            </a:r>
          </a:p>
        </p:txBody>
      </p:sp>
      <p:sp>
        <p:nvSpPr>
          <p:cNvPr id="5" name="Footer Placeholder 4">
            <a:extLst>
              <a:ext uri="{FF2B5EF4-FFF2-40B4-BE49-F238E27FC236}">
                <a16:creationId xmlns:a16="http://schemas.microsoft.com/office/drawing/2014/main" id="{EA4EDBC7-4BCE-3447-BE64-42D585245487}"/>
              </a:ext>
            </a:extLst>
          </p:cNvPr>
          <p:cNvSpPr>
            <a:spLocks noGrp="1"/>
          </p:cNvSpPr>
          <p:nvPr>
            <p:ph type="ftr" sz="quarter" idx="3"/>
          </p:nvPr>
        </p:nvSpPr>
        <p:spPr/>
        <p:txBody>
          <a:bodyPr/>
          <a:lstStyle/>
          <a:p>
            <a:r>
              <a:rPr lang="en-US" dirty="0"/>
              <a:t>S. Farinon                                                                  HL-LHC WP3 Meeting                                                                      May 22</a:t>
            </a:r>
            <a:r>
              <a:rPr lang="en-US" baseline="30000" dirty="0"/>
              <a:t>nd</a:t>
            </a:r>
            <a:r>
              <a:rPr lang="en-US" dirty="0"/>
              <a:t>, 2024</a:t>
            </a:r>
            <a:endParaRPr lang="en-GB" dirty="0"/>
          </a:p>
        </p:txBody>
      </p:sp>
    </p:spTree>
    <p:extLst>
      <p:ext uri="{BB962C8B-B14F-4D97-AF65-F5344CB8AC3E}">
        <p14:creationId xmlns:p14="http://schemas.microsoft.com/office/powerpoint/2010/main" val="58581481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4"/>
        </a:lnRef>
        <a:fillRef idx="3">
          <a:schemeClr val="accent4"/>
        </a:fillRef>
        <a:effectRef idx="2">
          <a:schemeClr val="accent4"/>
        </a:effectRef>
        <a:fontRef idx="minor">
          <a:schemeClr val="lt1"/>
        </a:fontRef>
      </a:style>
    </a:spDef>
    <a:lnDef>
      <a:spPr/>
      <a:bodyPr/>
      <a:lstStyle/>
      <a:style>
        <a:lnRef idx="2">
          <a:schemeClr val="accent5"/>
        </a:lnRef>
        <a:fillRef idx="0">
          <a:schemeClr val="accent5"/>
        </a:fillRef>
        <a:effectRef idx="1">
          <a:schemeClr val="accent5"/>
        </a:effectRef>
        <a:fontRef idx="minor">
          <a:schemeClr val="tx1"/>
        </a:fontRef>
      </a:style>
    </a:lnDef>
    <a:txDef>
      <a:spPr>
        <a:noFill/>
      </a:spPr>
      <a:bodyPr wrap="none" rtlCol="0">
        <a:spAutoFit/>
      </a:bodyPr>
      <a:lstStyle>
        <a:defPPr algn="l">
          <a:defRPr dirty="0" smtClean="0">
            <a:effectLst>
              <a:outerShdw blurRad="38100" dist="38100" dir="2700000" algn="tl">
                <a:srgbClr val="000000">
                  <a:alpha val="43137"/>
                </a:srgbClr>
              </a:outerShdw>
            </a:effectLst>
          </a:defRPr>
        </a:defPPr>
      </a:lstStyle>
    </a:tx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1488</Words>
  <Application>Microsoft Office PowerPoint</Application>
  <PresentationFormat>Widescreen</PresentationFormat>
  <Paragraphs>132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Thème Office</vt:lpstr>
      <vt:lpstr>Status of MBRD series production</vt:lpstr>
      <vt:lpstr>SUMMARY</vt:lpstr>
      <vt:lpstr>Status of coil production</vt:lpstr>
      <vt:lpstr>Single coil status</vt:lpstr>
      <vt:lpstr>Status of coil production</vt:lpstr>
      <vt:lpstr>SHIMMING SCHEMES</vt:lpstr>
      <vt:lpstr>Protruding SS protection sheets</vt:lpstr>
      <vt:lpstr>Protruding SS protection sheets:  accepted solution</vt:lpstr>
      <vt:lpstr>MBRD1 status</vt:lpstr>
      <vt:lpstr>MBRD1 status</vt:lpstr>
      <vt:lpstr>MBRD1 status</vt:lpstr>
      <vt:lpstr>MBRD2 status</vt:lpstr>
      <vt:lpstr>MBRD3 status</vt:lpstr>
      <vt:lpstr>Short coil BS-08 vs ground</vt:lpstr>
      <vt:lpstr>Schedule</vt:lpstr>
      <vt:lpstr>  THANKS FOR THE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2016-04-21T14:50:33Z</dcterms:created>
  <dcterms:modified xsi:type="dcterms:W3CDTF">2024-05-22T06:43:19Z</dcterms:modified>
</cp:coreProperties>
</file>