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63" r:id="rId5"/>
    <p:sldId id="333" r:id="rId6"/>
    <p:sldId id="746" r:id="rId7"/>
    <p:sldId id="737" r:id="rId8"/>
    <p:sldId id="744" r:id="rId9"/>
    <p:sldId id="738" r:id="rId10"/>
    <p:sldId id="745" r:id="rId11"/>
    <p:sldId id="739" r:id="rId12"/>
    <p:sldId id="740" r:id="rId13"/>
    <p:sldId id="741" r:id="rId14"/>
    <p:sldId id="742" r:id="rId15"/>
    <p:sldId id="743" r:id="rId16"/>
    <p:sldId id="707" r:id="rId17"/>
  </p:sldIdLst>
  <p:sldSz cx="9144000" cy="5143500" type="screen16x9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59" autoAdjust="0"/>
    <p:restoredTop sz="94660"/>
  </p:normalViewPr>
  <p:slideViewPr>
    <p:cSldViewPr snapToObjects="1" showGuides="1">
      <p:cViewPr varScale="1">
        <p:scale>
          <a:sx n="149" d="100"/>
          <a:sy n="149" d="100"/>
        </p:scale>
        <p:origin x="618" y="126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22/05/2024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22/05/2024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64920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33FB7-E302-4AAA-98E3-203EC7B8F5A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7104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33FB7-E302-4AAA-98E3-203EC7B8F5AE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2984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Q. Xu,12th HL-LHC Collaboration Meeting, 19-22 Sep 2022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noProof="0"/>
              <a:t>Q. Xu,12th HL-LHC Collaboration Meeting, 19-22 Sep 2022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noProof="0"/>
              <a:t>Q. Xu,12th HL-LHC Collaboration Meeting, 19-22 Sep 2022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noProof="0"/>
              <a:t>Q. Xu,12th HL-LHC Collaboration Meeting, 19-22 Sep 2022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US" noProof="0"/>
              <a:t>Q. Xu,12th HL-LHC Collaboration Meeting, 19-22 Sep 2022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noProof="0"/>
              <a:t>单击图标添加图片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US" noProof="0"/>
              <a:t>Q. Xu,12th HL-LHC Collaboration Meeting, 19-22 Sep 2022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US" noProof="0"/>
              <a:t>Q. Xu,12th HL-LHC Collaboration Meeting, 19-22 Sep 2022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US"/>
              <a:t>Q. Xu,12th HL-LHC Collaboration Meeting, 19-22 Sep 2022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9.png"/><Relationship Id="rId7" Type="http://schemas.openxmlformats.org/officeDocument/2006/relationships/image" Target="../media/image13.jpg"/><Relationship Id="rId12" Type="http://schemas.openxmlformats.org/officeDocument/2006/relationships/image" Target="../media/image1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png"/><Relationship Id="rId9" Type="http://schemas.openxmlformats.org/officeDocument/2006/relationships/image" Target="../media/image15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9.png"/><Relationship Id="rId7" Type="http://schemas.openxmlformats.org/officeDocument/2006/relationships/image" Target="../media/image2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18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g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>
            <a:spLocks noGrp="1"/>
          </p:cNvSpPr>
          <p:nvPr>
            <p:ph type="ctrTitle"/>
          </p:nvPr>
        </p:nvSpPr>
        <p:spPr>
          <a:xfrm>
            <a:off x="342900" y="2050862"/>
            <a:ext cx="8458200" cy="897632"/>
          </a:xfrm>
        </p:spPr>
        <p:txBody>
          <a:bodyPr/>
          <a:lstStyle/>
          <a:p>
            <a:pPr algn="ctr"/>
            <a:r>
              <a:rPr lang="en-US" altLang="zh-CN" sz="3200" dirty="0">
                <a:latin typeface="Book Antiqua" panose="02040602050305030304" pitchFamily="18" charset="0"/>
              </a:rPr>
              <a:t>Update on D2 correctors</a:t>
            </a:r>
            <a:endParaRPr lang="en-GB" sz="3200" dirty="0">
              <a:latin typeface="Book Antiqua" panose="02040602050305030304" pitchFamily="18" charset="0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57CD8068-AAC0-40A5-A6B9-AB04185A85F5}"/>
              </a:ext>
            </a:extLst>
          </p:cNvPr>
          <p:cNvSpPr/>
          <p:nvPr/>
        </p:nvSpPr>
        <p:spPr>
          <a:xfrm>
            <a:off x="597230" y="3333750"/>
            <a:ext cx="8001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 err="1">
                <a:solidFill>
                  <a:schemeClr val="accent5"/>
                </a:solidFill>
                <a:ea typeface="+mj-ea"/>
                <a:cs typeface="+mj-cs"/>
              </a:rPr>
              <a:t>Yingzhe</a:t>
            </a:r>
            <a:r>
              <a:rPr lang="en-US" altLang="zh-CN" sz="2000" dirty="0">
                <a:solidFill>
                  <a:schemeClr val="accent5"/>
                </a:solidFill>
                <a:ea typeface="+mj-ea"/>
                <a:cs typeface="+mj-cs"/>
              </a:rPr>
              <a:t> Wang</a:t>
            </a:r>
          </a:p>
        </p:txBody>
      </p:sp>
      <p:pic>
        <p:nvPicPr>
          <p:cNvPr id="10" name="Picture 7">
            <a:extLst>
              <a:ext uri="{FF2B5EF4-FFF2-40B4-BE49-F238E27FC236}">
                <a16:creationId xmlns:a16="http://schemas.microsoft.com/office/drawing/2014/main" id="{BD949CCD-B575-49A2-9B47-5CE8FF5F66C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78" b="-1"/>
          <a:stretch/>
        </p:blipFill>
        <p:spPr>
          <a:xfrm>
            <a:off x="5624241" y="36453"/>
            <a:ext cx="749401" cy="687364"/>
          </a:xfrm>
          <a:prstGeom prst="rect">
            <a:avLst/>
          </a:prstGeom>
        </p:spPr>
      </p:pic>
      <p:pic>
        <p:nvPicPr>
          <p:cNvPr id="11" name="Picture 11">
            <a:extLst>
              <a:ext uri="{FF2B5EF4-FFF2-40B4-BE49-F238E27FC236}">
                <a16:creationId xmlns:a16="http://schemas.microsoft.com/office/drawing/2014/main" id="{3FE6B4F5-DB9D-4886-9E58-4E1CE4AFE4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74" r="4948"/>
          <a:stretch/>
        </p:blipFill>
        <p:spPr>
          <a:xfrm>
            <a:off x="6373642" y="36453"/>
            <a:ext cx="675943" cy="70339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69D8BA0F-BC47-44E2-A996-5370D37F102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22" t="34860" r="18022" b="35424"/>
          <a:stretch/>
        </p:blipFill>
        <p:spPr>
          <a:xfrm>
            <a:off x="7811239" y="150493"/>
            <a:ext cx="1188991" cy="552460"/>
          </a:xfrm>
          <a:prstGeom prst="rect">
            <a:avLst/>
          </a:prstGeom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EE650976-CF6B-4F71-A59B-19E746AEE4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3649" y="150493"/>
            <a:ext cx="645322" cy="516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t>10</a:t>
            </a:fld>
            <a:endParaRPr lang="fr-FR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870080"/>
            <a:ext cx="2696048" cy="359473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928923" y="1156815"/>
            <a:ext cx="198002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dirty="0"/>
              <a:t>Nord-lock washer</a:t>
            </a:r>
            <a:endParaRPr lang="zh-CN" altLang="en-US" dirty="0"/>
          </a:p>
        </p:txBody>
      </p:sp>
      <p:cxnSp>
        <p:nvCxnSpPr>
          <p:cNvPr id="11" name="直接箭头连接符 10"/>
          <p:cNvCxnSpPr/>
          <p:nvPr/>
        </p:nvCxnSpPr>
        <p:spPr>
          <a:xfrm flipH="1">
            <a:off x="1843323" y="1526147"/>
            <a:ext cx="76200" cy="392668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9419" y="870079"/>
            <a:ext cx="2022037" cy="3594732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870079"/>
            <a:ext cx="2694996" cy="3594732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7543800" y="1276350"/>
            <a:ext cx="123623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dirty="0"/>
              <a:t>GF sleeve</a:t>
            </a:r>
            <a:endParaRPr lang="zh-CN" altLang="en-US" dirty="0"/>
          </a:p>
        </p:txBody>
      </p:sp>
      <p:cxnSp>
        <p:nvCxnSpPr>
          <p:cNvPr id="19" name="直接箭头连接符 18"/>
          <p:cNvCxnSpPr/>
          <p:nvPr/>
        </p:nvCxnSpPr>
        <p:spPr>
          <a:xfrm flipH="1">
            <a:off x="7291098" y="1509115"/>
            <a:ext cx="252702" cy="213366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标题 1"/>
          <p:cNvSpPr txBox="1"/>
          <p:nvPr/>
        </p:nvSpPr>
        <p:spPr>
          <a:xfrm>
            <a:off x="762000" y="137272"/>
            <a:ext cx="6486052" cy="405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609600" rtl="0" eaLnBrk="1" latinLnBrk="0" hangingPunct="1">
              <a:spcBef>
                <a:spcPct val="0"/>
              </a:spcBef>
              <a:buNone/>
              <a:defRPr sz="3735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>
              <a:lnSpc>
                <a:spcPct val="150000"/>
              </a:lnSpc>
              <a:defRPr/>
            </a:pPr>
            <a:r>
              <a:rPr lang="en-US" altLang="zh-CN" sz="2400" dirty="0">
                <a:solidFill>
                  <a:srgbClr val="0093BE"/>
                </a:solidFill>
                <a:latin typeface="Arial" panose="020B0604020202090204"/>
                <a:ea typeface="黑体" panose="02010609060101010101" pitchFamily="49" charset="-122"/>
              </a:rPr>
              <a:t>Assemble of MCBRD05</a:t>
            </a:r>
          </a:p>
        </p:txBody>
      </p:sp>
    </p:spTree>
    <p:extLst>
      <p:ext uri="{BB962C8B-B14F-4D97-AF65-F5344CB8AC3E}">
        <p14:creationId xmlns:p14="http://schemas.microsoft.com/office/powerpoint/2010/main" val="25759646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t>11</a:t>
            </a:fld>
            <a:endParaRPr lang="fr-FR"/>
          </a:p>
        </p:txBody>
      </p:sp>
      <p:sp>
        <p:nvSpPr>
          <p:cNvPr id="7" name="标题 1"/>
          <p:cNvSpPr txBox="1"/>
          <p:nvPr/>
        </p:nvSpPr>
        <p:spPr>
          <a:xfrm>
            <a:off x="762000" y="137272"/>
            <a:ext cx="6486052" cy="405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609600" rtl="0" eaLnBrk="1" latinLnBrk="0" hangingPunct="1">
              <a:spcBef>
                <a:spcPct val="0"/>
              </a:spcBef>
              <a:buNone/>
              <a:defRPr sz="3735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>
              <a:lnSpc>
                <a:spcPct val="150000"/>
              </a:lnSpc>
              <a:defRPr/>
            </a:pPr>
            <a:r>
              <a:rPr lang="en-US" altLang="zh-CN" sz="2400" dirty="0">
                <a:solidFill>
                  <a:srgbClr val="0093BE"/>
                </a:solidFill>
                <a:latin typeface="Arial" panose="020B0604020202090204"/>
                <a:ea typeface="黑体" panose="02010609060101010101" pitchFamily="49" charset="-122"/>
              </a:rPr>
              <a:t>Assemble of MCBRD05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/>
          <a:srcRect l="7995"/>
          <a:stretch/>
        </p:blipFill>
        <p:spPr>
          <a:xfrm>
            <a:off x="152400" y="675623"/>
            <a:ext cx="2922716" cy="4191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2263" y="675624"/>
            <a:ext cx="3202350" cy="198836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1288" y="2742321"/>
            <a:ext cx="3202350" cy="212430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0127" y="684496"/>
            <a:ext cx="2696787" cy="4182127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642979" y="1200150"/>
            <a:ext cx="1941557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altLang="zh-CN" dirty="0" err="1"/>
              <a:t>nord</a:t>
            </a:r>
            <a:r>
              <a:rPr lang="en-US" altLang="zh-CN" dirty="0"/>
              <a:t>-lock washer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3809267" y="2017752"/>
            <a:ext cx="1518364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altLang="zh-CN" dirty="0"/>
              <a:t>current leads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4232427" y="4324350"/>
            <a:ext cx="672043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altLang="zh-CN" dirty="0" err="1"/>
              <a:t>vTap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411087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t>12</a:t>
            </a:fld>
            <a:endParaRPr lang="fr-FR"/>
          </a:p>
        </p:txBody>
      </p:sp>
      <p:sp>
        <p:nvSpPr>
          <p:cNvPr id="7" name="标题 1"/>
          <p:cNvSpPr txBox="1"/>
          <p:nvPr/>
        </p:nvSpPr>
        <p:spPr>
          <a:xfrm>
            <a:off x="762000" y="137272"/>
            <a:ext cx="6486052" cy="405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609600" rtl="0" eaLnBrk="1" latinLnBrk="0" hangingPunct="1">
              <a:spcBef>
                <a:spcPct val="0"/>
              </a:spcBef>
              <a:buNone/>
              <a:defRPr sz="3735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>
              <a:lnSpc>
                <a:spcPct val="150000"/>
              </a:lnSpc>
              <a:defRPr/>
            </a:pPr>
            <a:r>
              <a:rPr lang="en-US" altLang="zh-CN" sz="2400" dirty="0">
                <a:solidFill>
                  <a:srgbClr val="0093BE"/>
                </a:solidFill>
                <a:latin typeface="Arial" panose="020B0604020202090204"/>
                <a:ea typeface="黑体" panose="02010609060101010101" pitchFamily="49" charset="-122"/>
              </a:rPr>
              <a:t>Assemble of MCBRD05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666750"/>
            <a:ext cx="3369469" cy="4191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3800" y="666750"/>
            <a:ext cx="5175250" cy="228600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5029200" y="3790950"/>
            <a:ext cx="2685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Packaging of MCBRD05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264580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B4F6A33-3CD8-4193-A667-7509BC894C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125" y="666750"/>
            <a:ext cx="7924800" cy="4087575"/>
          </a:xfrm>
        </p:spPr>
        <p:txBody>
          <a:bodyPr>
            <a:normAutofit/>
          </a:bodyPr>
          <a:lstStyle/>
          <a:p>
            <a:pPr algn="just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series CCT magnets have been fabricated and shipped to CERN. All of them reached the ultimate current and passed the field quality test. </a:t>
            </a:r>
          </a:p>
          <a:p>
            <a:pPr algn="just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MCBRD05 has finished assemble and test of MCBRD05 will be started in June, 2024. </a:t>
            </a:r>
          </a:p>
          <a:p>
            <a:pPr algn="just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Apertures of MCBRD06 (CB20, CB21) have finished fabrication and stand-alone test is ongoing. </a:t>
            </a:r>
          </a:p>
          <a:p>
            <a:pPr algn="just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Apertures for MCBRD07 (CB22, CB23) have finished fabrication.</a:t>
            </a:r>
          </a:p>
          <a:p>
            <a:pPr algn="just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Production rate for the rest of series magnets: every 3 month per magnet</a:t>
            </a:r>
          </a:p>
          <a:p>
            <a:pPr algn="just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Components for 2 CCT magnets have been shipped to CERN from IHEP, to verify the performance with components from China and CERN fabrication process. </a:t>
            </a:r>
          </a:p>
          <a:p>
            <a:pPr algn="just"/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标题 1">
            <a:extLst>
              <a:ext uri="{FF2B5EF4-FFF2-40B4-BE49-F238E27FC236}">
                <a16:creationId xmlns:a16="http://schemas.microsoft.com/office/drawing/2014/main" id="{7FDB40F2-D28E-4C5A-8DBA-12CBB3D6FEA6}"/>
              </a:ext>
            </a:extLst>
          </p:cNvPr>
          <p:cNvSpPr txBox="1"/>
          <p:nvPr/>
        </p:nvSpPr>
        <p:spPr>
          <a:xfrm>
            <a:off x="1323932" y="220581"/>
            <a:ext cx="6496135" cy="405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609600" rtl="0" eaLnBrk="1" latinLnBrk="0" hangingPunct="1">
              <a:spcBef>
                <a:spcPct val="0"/>
              </a:spcBef>
              <a:buNone/>
              <a:defRPr sz="3735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>
              <a:lnSpc>
                <a:spcPct val="150000"/>
              </a:lnSpc>
              <a:defRPr/>
            </a:pPr>
            <a:r>
              <a:rPr lang="en-US" altLang="zh-CN" sz="2400" dirty="0">
                <a:solidFill>
                  <a:srgbClr val="0093BE"/>
                </a:solidFill>
                <a:latin typeface="Arial" panose="020B0604020202020204"/>
                <a:ea typeface="黑体" panose="02010609060101010101" pitchFamily="49" charset="-122"/>
              </a:rPr>
              <a:t>Summary</a:t>
            </a:r>
          </a:p>
        </p:txBody>
      </p:sp>
      <p:pic>
        <p:nvPicPr>
          <p:cNvPr id="2" name="Picture 7">
            <a:extLst>
              <a:ext uri="{FF2B5EF4-FFF2-40B4-BE49-F238E27FC236}">
                <a16:creationId xmlns:a16="http://schemas.microsoft.com/office/drawing/2014/main" id="{7AB08D25-D699-7348-6AFF-2BA2E17AF98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8" y="151227"/>
            <a:ext cx="562051" cy="515523"/>
          </a:xfrm>
          <a:prstGeom prst="rect">
            <a:avLst/>
          </a:prstGeom>
        </p:spPr>
      </p:pic>
      <p:pic>
        <p:nvPicPr>
          <p:cNvPr id="7" name="Picture 11">
            <a:extLst>
              <a:ext uri="{FF2B5EF4-FFF2-40B4-BE49-F238E27FC236}">
                <a16:creationId xmlns:a16="http://schemas.microsoft.com/office/drawing/2014/main" id="{5D97FACD-A6F2-877B-A2DA-F689BAA475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9" y="139203"/>
            <a:ext cx="506957" cy="52754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418B9CE4-79F9-03DD-D78B-D11FE22E5BA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9" y="221586"/>
            <a:ext cx="891743" cy="414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210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>
            <a:extLst>
              <a:ext uri="{FF2B5EF4-FFF2-40B4-BE49-F238E27FC236}">
                <a16:creationId xmlns:a16="http://schemas.microsoft.com/office/drawing/2014/main" id="{A8F0AD77-7065-414F-BE72-7165489C7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7799"/>
            <a:ext cx="6419277" cy="540000"/>
          </a:xfrm>
        </p:spPr>
        <p:txBody>
          <a:bodyPr/>
          <a:lstStyle/>
          <a:p>
            <a:r>
              <a:rPr lang="en-US" altLang="zh-CN" dirty="0">
                <a:latin typeface="Book Antiqua" panose="02040602050305030304" pitchFamily="18" charset="0"/>
              </a:rPr>
              <a:t>Progress of series production</a:t>
            </a:r>
            <a:endParaRPr lang="zh-CN" altLang="en-US" dirty="0">
              <a:latin typeface="Book Antiqua" panose="02040602050305030304" pitchFamily="18" charset="0"/>
            </a:endParaRPr>
          </a:p>
        </p:txBody>
      </p:sp>
      <p:pic>
        <p:nvPicPr>
          <p:cNvPr id="2" name="Picture 7">
            <a:extLst>
              <a:ext uri="{FF2B5EF4-FFF2-40B4-BE49-F238E27FC236}">
                <a16:creationId xmlns:a16="http://schemas.microsoft.com/office/drawing/2014/main" id="{E9C9F725-7FF8-673F-7073-6CC4D8C5B2C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8" y="151227"/>
            <a:ext cx="562051" cy="515523"/>
          </a:xfrm>
          <a:prstGeom prst="rect">
            <a:avLst/>
          </a:prstGeom>
        </p:spPr>
      </p:pic>
      <p:pic>
        <p:nvPicPr>
          <p:cNvPr id="3" name="Picture 11">
            <a:extLst>
              <a:ext uri="{FF2B5EF4-FFF2-40B4-BE49-F238E27FC236}">
                <a16:creationId xmlns:a16="http://schemas.microsoft.com/office/drawing/2014/main" id="{636FC6E2-FA7C-4701-ADCB-DB35373B6F5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9" y="139203"/>
            <a:ext cx="506957" cy="527547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B2A02CD2-B851-8537-916A-FE1A0DFC1BD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9" y="221586"/>
            <a:ext cx="891743" cy="414345"/>
          </a:xfrm>
          <a:prstGeom prst="rect">
            <a:avLst/>
          </a:prstGeom>
        </p:spPr>
      </p:pic>
      <p:graphicFrame>
        <p:nvGraphicFramePr>
          <p:cNvPr id="22" name="表格 21">
            <a:extLst>
              <a:ext uri="{FF2B5EF4-FFF2-40B4-BE49-F238E27FC236}">
                <a16:creationId xmlns:a16="http://schemas.microsoft.com/office/drawing/2014/main" id="{F9944E90-AF76-4E0D-840C-385FD0D6E264}"/>
              </a:ext>
            </a:extLst>
          </p:cNvPr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662707638"/>
              </p:ext>
            </p:extLst>
          </p:nvPr>
        </p:nvGraphicFramePr>
        <p:xfrm>
          <a:off x="228600" y="576701"/>
          <a:ext cx="8534400" cy="45237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27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2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87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068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74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485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9974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04825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59072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zh-CN" altLang="en-US" sz="9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489B5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Coil name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489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Winding method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489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Location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489B5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Coil stand-alone performance (4.2 K)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489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Magnet performance at 4.2 K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489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677"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MCBRD01</a:t>
                      </a:r>
                      <a:endParaRPr lang="en-US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AP1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MCBRD_CB01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Wet wind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CERN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 A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Both apertures reached ultimate current 422 A, and passed 4-hour stability test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3560">
                <a:tc vMerge="1"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buNone/>
                      </a:pPr>
                      <a:endParaRPr lang="en-US" altLang="en-US" sz="900" b="0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AP2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MCBRD_CB03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410 A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4095707"/>
                  </a:ext>
                </a:extLst>
              </a:tr>
              <a:tr h="146677">
                <a:tc gridSpan="3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MCBRD_CB02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CERN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Failed to reach the design current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6677"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MCBRD02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AP2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MCBRD_CB04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Wet wind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CERN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422 A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Both apertures reached ultimate current 422 A, and passed 4*1 hour stability test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667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AP1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MCBRD_CB06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Wet wind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 A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6677">
                <a:tc gridSpan="3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MCBRD_CB05</a:t>
                      </a:r>
                      <a:r>
                        <a:rPr lang="zh-CN" altLang="en-US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07</a:t>
                      </a:r>
                      <a:r>
                        <a:rPr lang="zh-CN" altLang="en-US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08</a:t>
                      </a:r>
                      <a:endParaRPr lang="en-US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Wet wind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IHEP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800" b="1" kern="120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6677"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MCBRD03</a:t>
                      </a:r>
                    </a:p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AP2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MCBRD_CB09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with new channel size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noProof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CERN</a:t>
                      </a:r>
                      <a:endParaRPr lang="en-US" altLang="en-US" sz="800" b="1" kern="1200" noProof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 A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Both apertures reached ultimate current 422 A, and passed stability test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3612">
                <a:tc vMerge="1"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12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AP1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MCBRD_CB12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with new channel size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526 A (25 quenches)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6677">
                <a:tc gridSpan="3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MCBRD_CB14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with new channel size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800" b="1" kern="1200" noProof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BAMA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 A (30+34 quenches), put in quarantine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625273"/>
                  </a:ext>
                </a:extLst>
              </a:tr>
              <a:tr h="146677"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MCBRD04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AP2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MCBRD_CB13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with new channel size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800" b="1" kern="1200" noProof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CERN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 A (20+33 quenches)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Both apertures reached ultimate current 422 A, and passed stability test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6677">
                <a:tc vMerge="1"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105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AP1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MCBRD_CB17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with new channel size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524 A (47 quenches)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6677">
                <a:tc gridSpan="3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MCBRD_CB10, 11, 15, 16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Shipped to CERN for fabrication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46677"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MCBRD05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AP1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MCBRD_CB18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with new channel size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800" b="1" kern="1200" noProof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IMP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532 A (42 quenches)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Assembled in April, </a:t>
                      </a:r>
                      <a:r>
                        <a:rPr lang="en-US" altLang="zh-CN" sz="800" b="1" i="1" u="sng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test in June</a:t>
                      </a:r>
                      <a:endParaRPr lang="zh-CN" altLang="en-US" sz="800" b="1" i="1" u="sng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6677">
                <a:tc vMerge="1"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8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AP2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MCBRD_CB19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with new channel size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530A (68 quenches)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4153378"/>
                  </a:ext>
                </a:extLst>
              </a:tr>
              <a:tr h="117997"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800" b="0" i="1" u="sng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MCBRD06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MCBRD_CB20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with new channel size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800" b="1" kern="1200" noProof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IHEP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i="1" u="sng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530A (68 quenches)</a:t>
                      </a:r>
                      <a:endParaRPr lang="zh-CN" altLang="en-US" sz="800" b="1" i="1" u="sng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i="1" u="sng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2nd test after thermal cycle is ongoing</a:t>
                      </a:r>
                      <a:endParaRPr lang="zh-CN" altLang="en-US" sz="800" b="1" i="1" u="sng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i="1" u="sng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Assemble in</a:t>
                      </a:r>
                      <a:r>
                        <a:rPr lang="en-US" altLang="zh-CN" sz="800" b="1" i="1" u="sng" kern="1200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July, test in </a:t>
                      </a:r>
                      <a:r>
                        <a:rPr lang="en-US" altLang="zh-CN" sz="800" b="1" i="1" u="sng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August</a:t>
                      </a:r>
                      <a:endParaRPr lang="zh-CN" altLang="en-US" sz="800" b="1" i="1" u="sng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929462"/>
                  </a:ext>
                </a:extLst>
              </a:tr>
              <a:tr h="146677">
                <a:tc vMerge="1"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en-US" sz="800" b="0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MCBRD_CB21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with new channel size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800" b="1" kern="1200" noProof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IHEP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i="1" u="sng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500 A (81quenches) </a:t>
                      </a:r>
                      <a:endParaRPr lang="zh-CN" altLang="en-US" sz="800" b="1" i="1" u="sng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800" b="1" i="1" u="sng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46677"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800" b="0" i="1" u="sng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MCBRD07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MCBRD_CB22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with new channel size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800" b="1" kern="1200" noProof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IHEP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Waiting for stand-alone test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i="1" u="sng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Assemble in</a:t>
                      </a:r>
                      <a:r>
                        <a:rPr lang="en-US" altLang="zh-CN" sz="800" b="1" i="1" u="sng" kern="1200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October , test in </a:t>
                      </a:r>
                      <a:r>
                        <a:rPr lang="en-US" altLang="zh-CN" sz="800" b="1" i="1" u="sng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November</a:t>
                      </a:r>
                      <a:endParaRPr lang="zh-CN" altLang="en-US" sz="800" b="1" i="1" u="sng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46677">
                <a:tc vMerge="1"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en-US" sz="800" b="0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MCBRD_CB23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with new channel size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800" b="1" kern="1200" noProof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IHEP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Waiting for stand-alone test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46677"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800" b="0" i="1" u="sng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MCBRD08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MCBRD_CB24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with new channel size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800" b="1" kern="1200" noProof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BAMA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Waiting for VPI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i="1" u="sng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Assemble in</a:t>
                      </a:r>
                      <a:r>
                        <a:rPr lang="en-US" altLang="zh-CN" sz="800" b="1" i="1" u="sng" kern="1200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January 2025 , test in </a:t>
                      </a:r>
                      <a:r>
                        <a:rPr lang="en-US" altLang="zh-CN" sz="800" b="1" i="1" u="sng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February 2025</a:t>
                      </a:r>
                      <a:endParaRPr lang="zh-CN" altLang="en-US" sz="800" b="1" i="1" u="sng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46677">
                <a:tc vMerge="1"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MCBRD_CB25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with new channel size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i="1" u="sng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Fabrication in June</a:t>
                      </a:r>
                      <a:endParaRPr lang="zh-CN" altLang="en-US" sz="800" b="1" i="1" u="sng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46677"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800" b="0" i="1" u="sng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MCBRD09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MCBRD_CB26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with new channel size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i="1" u="sng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Fabrication in August</a:t>
                      </a:r>
                      <a:endParaRPr lang="zh-CN" altLang="en-US" sz="800" b="1" i="1" u="sng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i="1" u="sng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Assemble in</a:t>
                      </a:r>
                      <a:r>
                        <a:rPr lang="en-US" altLang="zh-CN" sz="800" b="1" i="1" u="sng" kern="1200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April 2025 , test in </a:t>
                      </a:r>
                      <a:r>
                        <a:rPr lang="en-US" altLang="zh-CN" sz="800" b="1" i="1" u="sng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May 2025</a:t>
                      </a:r>
                      <a:endParaRPr lang="zh-CN" altLang="en-US" sz="800" b="1" i="1" u="sng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46677">
                <a:tc vMerge="1"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MCBRD_CB27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with new channel size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i="1" u="sng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Fabrication in October</a:t>
                      </a:r>
                      <a:endParaRPr lang="zh-CN" altLang="en-US" sz="800" b="1" i="1" u="sng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46677"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800" b="0" i="1" u="sng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MCBRD10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MCBRD_CB28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with new channel size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i="1" u="sng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Fabrication in December</a:t>
                      </a:r>
                      <a:endParaRPr lang="zh-CN" altLang="en-US" sz="800" b="1" i="1" u="sng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i="1" u="sng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Assemble in</a:t>
                      </a:r>
                      <a:r>
                        <a:rPr lang="en-US" altLang="zh-CN" sz="800" b="1" i="1" u="sng" kern="1200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July 2025 , test in </a:t>
                      </a:r>
                      <a:r>
                        <a:rPr lang="en-US" altLang="zh-CN" sz="800" b="1" i="1" u="sng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August 2025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46677">
                <a:tc vMerge="1"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MCBRD_CB29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with new channel size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i="1" u="sng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Fabrication in February, 2025</a:t>
                      </a:r>
                      <a:endParaRPr lang="zh-CN" altLang="en-US" sz="800" b="1" i="1" u="sng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2327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135000"/>
            <a:ext cx="7920000" cy="540000"/>
          </a:xfrm>
        </p:spPr>
        <p:txBody>
          <a:bodyPr/>
          <a:lstStyle/>
          <a:p>
            <a:r>
              <a:rPr lang="en-US" altLang="zh-CN" dirty="0"/>
              <a:t>Time table for MCBRD05-10</a:t>
            </a:r>
            <a:endParaRPr lang="zh-CN" altLang="en-US" dirty="0"/>
          </a:p>
        </p:txBody>
      </p:sp>
      <p:graphicFrame>
        <p:nvGraphicFramePr>
          <p:cNvPr id="6" name="内容占位符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635001"/>
              </p:ext>
            </p:extLst>
          </p:nvPr>
        </p:nvGraphicFramePr>
        <p:xfrm>
          <a:off x="304800" y="590550"/>
          <a:ext cx="8610602" cy="4484370"/>
        </p:xfrm>
        <a:graphic>
          <a:graphicData uri="http://schemas.openxmlformats.org/drawingml/2006/table">
            <a:tbl>
              <a:tblPr/>
              <a:tblGrid>
                <a:gridCol w="12230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68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60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60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60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8603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8603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8603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8603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8603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8603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8603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8603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86034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286034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286034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286034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286034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286034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286034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286034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286034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</a:tblGrid>
              <a:tr h="146673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2024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2025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822">
                <a:tc gridSpan="2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May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Jun.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Jul.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Aug.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Sept.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Oct.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Nov.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Dec.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Jan.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Feb.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Mar.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Apr.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May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Jun.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Jul.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Aug.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Sept.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Oct.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Nov.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Dec.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134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MCBRD05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Magnet Test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134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Magnet Delivery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1346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MCBRD06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Stand-alone test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134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Magnet Assembly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134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Magnet Test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134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Magnet Delivery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1346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MCBRD07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Stand-alone test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134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Magnet Assembly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134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Magnet Test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134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Magnet Delivery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61346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MCBRD08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Apertures fabrication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6134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Stand-alone test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6134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Magnet Assembly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6134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Magnet Test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6134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Magnet Delivery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61346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MCBRD09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Apertures fabrication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6134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Stand-alone test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6134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Magnet Assembly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6134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Magnet Test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6134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Magnet Delivery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61346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MCBRD010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Apertures fabrication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6134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Stand-alone test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6134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Magnet Assembly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6134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Magnet Test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6134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Magnet Delivery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7295" marR="7295" marT="7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3576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8" y="151227"/>
            <a:ext cx="562051" cy="515523"/>
          </a:xfrm>
          <a:prstGeom prst="rect">
            <a:avLst/>
          </a:prstGeom>
        </p:spPr>
      </p:pic>
      <p:pic>
        <p:nvPicPr>
          <p:cNvPr id="7" name="Picture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9" y="139203"/>
            <a:ext cx="506957" cy="52754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9" y="221586"/>
            <a:ext cx="891743" cy="414345"/>
          </a:xfrm>
          <a:prstGeom prst="rect">
            <a:avLst/>
          </a:prstGeom>
        </p:spPr>
      </p:pic>
      <p:sp>
        <p:nvSpPr>
          <p:cNvPr id="11" name="标题 1">
            <a:extLst>
              <a:ext uri="{FF2B5EF4-FFF2-40B4-BE49-F238E27FC236}">
                <a16:creationId xmlns:a16="http://schemas.microsoft.com/office/drawing/2014/main" id="{505275D8-142D-D04E-9BC9-B8D919D79BE8}"/>
              </a:ext>
            </a:extLst>
          </p:cNvPr>
          <p:cNvSpPr txBox="1">
            <a:spLocks/>
          </p:cNvSpPr>
          <p:nvPr/>
        </p:nvSpPr>
        <p:spPr>
          <a:xfrm>
            <a:off x="608943" y="147503"/>
            <a:ext cx="6401457" cy="405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defPPr>
              <a:defRPr lang="fr-FR"/>
            </a:defPPr>
            <a:lvl1pPr algn="ctr" defTabSz="457189">
              <a:lnSpc>
                <a:spcPct val="150000"/>
              </a:lnSpc>
              <a:spcBef>
                <a:spcPct val="0"/>
              </a:spcBef>
              <a:buNone/>
              <a:defRPr sz="2400" b="1">
                <a:solidFill>
                  <a:srgbClr val="0093BE"/>
                </a:solidFill>
                <a:latin typeface="Arial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en-US" altLang="zh-CN" dirty="0"/>
              <a:t>Manufacture of CB24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37052"/>
            <a:ext cx="1610994" cy="214883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742948"/>
            <a:ext cx="2864069" cy="2147212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73"/>
          <a:stretch/>
        </p:blipFill>
        <p:spPr>
          <a:xfrm>
            <a:off x="109747" y="2942148"/>
            <a:ext cx="2481053" cy="2147211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9163" y="2947577"/>
            <a:ext cx="1620768" cy="2161868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6B8C6DEC-097F-1042-9474-A5FA3EE13D5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71763" y="2943186"/>
            <a:ext cx="1621402" cy="2161869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9D252E79-7AB8-E842-9378-554F4087570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24997" y="2947577"/>
            <a:ext cx="2887901" cy="2165926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765"/>
          <a:stretch/>
        </p:blipFill>
        <p:spPr>
          <a:xfrm>
            <a:off x="5367875" y="737052"/>
            <a:ext cx="3177292" cy="2147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3855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8" y="151227"/>
            <a:ext cx="562051" cy="515523"/>
          </a:xfrm>
          <a:prstGeom prst="rect">
            <a:avLst/>
          </a:prstGeom>
        </p:spPr>
      </p:pic>
      <p:pic>
        <p:nvPicPr>
          <p:cNvPr id="7" name="Picture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9" y="139203"/>
            <a:ext cx="506957" cy="52754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9" y="221586"/>
            <a:ext cx="891743" cy="414345"/>
          </a:xfrm>
          <a:prstGeom prst="rect">
            <a:avLst/>
          </a:prstGeom>
        </p:spPr>
      </p:pic>
      <p:sp>
        <p:nvSpPr>
          <p:cNvPr id="11" name="标题 1">
            <a:extLst>
              <a:ext uri="{FF2B5EF4-FFF2-40B4-BE49-F238E27FC236}">
                <a16:creationId xmlns:a16="http://schemas.microsoft.com/office/drawing/2014/main" id="{505275D8-142D-D04E-9BC9-B8D919D79BE8}"/>
              </a:ext>
            </a:extLst>
          </p:cNvPr>
          <p:cNvSpPr txBox="1">
            <a:spLocks/>
          </p:cNvSpPr>
          <p:nvPr/>
        </p:nvSpPr>
        <p:spPr>
          <a:xfrm>
            <a:off x="608943" y="147503"/>
            <a:ext cx="6401457" cy="405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defPPr>
              <a:defRPr lang="fr-FR"/>
            </a:defPPr>
            <a:lvl1pPr algn="ctr" defTabSz="457189">
              <a:lnSpc>
                <a:spcPct val="150000"/>
              </a:lnSpc>
              <a:spcBef>
                <a:spcPct val="0"/>
              </a:spcBef>
              <a:buNone/>
              <a:defRPr sz="2400" b="1">
                <a:solidFill>
                  <a:srgbClr val="0093BE"/>
                </a:solidFill>
                <a:latin typeface="Arial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en-US" altLang="zh-CN" dirty="0"/>
              <a:t>Stand-alone test of CB20, CB21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03325" y="425656"/>
            <a:ext cx="1440312" cy="2560554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95603" y="1092211"/>
            <a:ext cx="76174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dirty="0"/>
              <a:t>CB20</a:t>
            </a:r>
            <a:endParaRPr lang="zh-CN" altLang="en-US" dirty="0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62495" y="2533822"/>
            <a:ext cx="1915751" cy="2554335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525558" y="4270679"/>
            <a:ext cx="76174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dirty="0"/>
              <a:t>CB21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76600" y="892879"/>
            <a:ext cx="5689630" cy="3875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108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>
            <a:extLst>
              <a:ext uri="{FF2B5EF4-FFF2-40B4-BE49-F238E27FC236}">
                <a16:creationId xmlns:a16="http://schemas.microsoft.com/office/drawing/2014/main" id="{505275D8-142D-D04E-9BC9-B8D919D79BE8}"/>
              </a:ext>
            </a:extLst>
          </p:cNvPr>
          <p:cNvSpPr txBox="1">
            <a:spLocks/>
          </p:cNvSpPr>
          <p:nvPr/>
        </p:nvSpPr>
        <p:spPr>
          <a:xfrm>
            <a:off x="608943" y="147503"/>
            <a:ext cx="6401457" cy="405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defPPr>
              <a:defRPr lang="fr-FR"/>
            </a:defPPr>
            <a:lvl1pPr algn="ctr" defTabSz="457189">
              <a:lnSpc>
                <a:spcPct val="150000"/>
              </a:lnSpc>
              <a:spcBef>
                <a:spcPct val="0"/>
              </a:spcBef>
              <a:buNone/>
              <a:defRPr sz="2400" b="1">
                <a:solidFill>
                  <a:srgbClr val="0093BE"/>
                </a:solidFill>
                <a:latin typeface="Arial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en-US" altLang="zh-CN" dirty="0"/>
              <a:t>Stand-alone test of All Apertures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50" y="684525"/>
            <a:ext cx="8028156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1536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6693885"/>
              </p:ext>
            </p:extLst>
          </p:nvPr>
        </p:nvGraphicFramePr>
        <p:xfrm>
          <a:off x="152400" y="666750"/>
          <a:ext cx="8762998" cy="28215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174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86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85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294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224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1744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199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3815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32805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27339">
                <a:tc rowSpan="2"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groove depth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layers of GF tape on the bottom 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inner former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outer former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injection time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Quench number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33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GF size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overlap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GF size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overlap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36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CB09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5.2</a:t>
                      </a:r>
                      <a:endParaRPr lang="en-US" altLang="zh-CN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2*0.14</a:t>
                      </a:r>
                      <a:endParaRPr lang="en-US" altLang="zh-CN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0.18*50</a:t>
                      </a:r>
                      <a:endParaRPr lang="en-US" altLang="zh-CN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0.18*50</a:t>
                      </a:r>
                      <a:endParaRPr lang="en-US" altLang="zh-CN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3h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en-US" altLang="zh-CN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36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CB12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4.9±0.1</a:t>
                      </a:r>
                      <a:endParaRPr lang="en-US" altLang="zh-CN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2*0.14</a:t>
                      </a:r>
                      <a:endParaRPr lang="en-US" altLang="zh-CN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0.18*50</a:t>
                      </a:r>
                      <a:endParaRPr lang="en-US" altLang="zh-CN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0.18*50</a:t>
                      </a:r>
                      <a:endParaRPr lang="en-US" altLang="zh-CN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5-6h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25(526A)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36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CB13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4.9±0.1</a:t>
                      </a:r>
                      <a:endParaRPr lang="en-US" altLang="zh-CN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2*0.14</a:t>
                      </a:r>
                      <a:endParaRPr lang="en-US" altLang="zh-CN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0.18*50</a:t>
                      </a:r>
                      <a:endParaRPr lang="en-US" altLang="zh-CN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0.18*50</a:t>
                      </a:r>
                      <a:endParaRPr lang="en-US" altLang="zh-CN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5-6h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</a:t>
                      </a:r>
                      <a:endParaRPr lang="en-US" altLang="zh-CN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36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CB14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4.9±0.1</a:t>
                      </a:r>
                      <a:endParaRPr lang="en-US" altLang="zh-CN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2*0.14</a:t>
                      </a:r>
                      <a:endParaRPr lang="en-US" altLang="zh-CN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0.18*50</a:t>
                      </a:r>
                      <a:endParaRPr lang="en-US" altLang="zh-CN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0.18*50</a:t>
                      </a:r>
                      <a:endParaRPr lang="en-US" altLang="zh-CN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5-6h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64(de-training)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36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CB17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4.9±0.1</a:t>
                      </a:r>
                      <a:endParaRPr lang="en-US" altLang="zh-CN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2*0.14</a:t>
                      </a:r>
                      <a:endParaRPr lang="en-US" altLang="zh-CN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0.18*50</a:t>
                      </a:r>
                      <a:endParaRPr lang="en-US" altLang="zh-CN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0.18*50</a:t>
                      </a:r>
                      <a:endParaRPr lang="en-US" altLang="zh-CN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5-6h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  <a:endParaRPr lang="en-US" altLang="zh-CN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36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CB18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4.9±0.1</a:t>
                      </a:r>
                      <a:endParaRPr lang="en-US" altLang="zh-CN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2*0.14</a:t>
                      </a:r>
                      <a:endParaRPr lang="en-US" altLang="zh-CN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0.18*50</a:t>
                      </a:r>
                      <a:endParaRPr lang="en-US" altLang="zh-CN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0.18*50</a:t>
                      </a:r>
                      <a:endParaRPr lang="en-US" altLang="zh-CN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5-6h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en-US" altLang="zh-CN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36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CB19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4.9±0.1</a:t>
                      </a:r>
                      <a:endParaRPr lang="en-US" altLang="zh-CN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2*0.14</a:t>
                      </a:r>
                      <a:endParaRPr lang="en-US" altLang="zh-CN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0.18*50</a:t>
                      </a:r>
                      <a:endParaRPr lang="en-US" altLang="zh-CN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0.11*20</a:t>
                      </a:r>
                      <a:endParaRPr lang="en-US" altLang="zh-CN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5-6h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en-US" altLang="zh-CN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36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CB20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4.9±0.1</a:t>
                      </a:r>
                      <a:endParaRPr lang="en-US" altLang="zh-CN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2*0.14</a:t>
                      </a:r>
                      <a:endParaRPr lang="en-US" altLang="zh-CN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0.11*20</a:t>
                      </a:r>
                      <a:endParaRPr lang="en-US" altLang="zh-CN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0.11*20</a:t>
                      </a:r>
                      <a:endParaRPr lang="en-US" altLang="zh-CN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3h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en-US" altLang="zh-CN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2nd test after thermal cycle is ongoing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36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CB21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4.9±0.1</a:t>
                      </a:r>
                      <a:endParaRPr lang="en-US" altLang="zh-CN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2*0.14</a:t>
                      </a:r>
                      <a:endParaRPr lang="en-US" altLang="zh-CN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0.18*50</a:t>
                      </a:r>
                      <a:endParaRPr lang="en-US" altLang="zh-CN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0.18*50</a:t>
                      </a:r>
                      <a:endParaRPr lang="en-US" altLang="zh-CN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6-7h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81(500A)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36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CB22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4.9±0.1</a:t>
                      </a:r>
                      <a:endParaRPr lang="en-US" altLang="zh-CN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2*0.14</a:t>
                      </a:r>
                      <a:endParaRPr lang="en-US" altLang="zh-CN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0.11*20</a:t>
                      </a:r>
                      <a:endParaRPr lang="en-US" altLang="zh-CN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0.11*20</a:t>
                      </a:r>
                      <a:endParaRPr lang="en-US" altLang="zh-CN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6-7h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altLang="zh-CN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847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CB23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4.9±0.1</a:t>
                      </a:r>
                      <a:endParaRPr lang="en-US" altLang="zh-CN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2*0.14</a:t>
                      </a:r>
                      <a:endParaRPr lang="en-US" altLang="zh-CN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0.11*20</a:t>
                      </a:r>
                      <a:endParaRPr lang="en-US" altLang="zh-CN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0.11*20</a:t>
                      </a:r>
                      <a:endParaRPr lang="en-US" altLang="zh-CN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5-6h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altLang="zh-CN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36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CB24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4.9±0.1</a:t>
                      </a:r>
                      <a:endParaRPr lang="en-US" altLang="zh-CN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2*0.14</a:t>
                      </a:r>
                      <a:endParaRPr lang="en-US" altLang="zh-CN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0.11*20</a:t>
                      </a:r>
                      <a:endParaRPr lang="en-US" altLang="zh-CN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×</a:t>
                      </a:r>
                      <a:endParaRPr lang="en-US" altLang="zh-CN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0.11*20</a:t>
                      </a:r>
                      <a:endParaRPr lang="en-US" altLang="zh-CN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×</a:t>
                      </a:r>
                      <a:endParaRPr lang="en-US" altLang="zh-CN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altLang="zh-CN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altLang="zh-CN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91" marR="6491" marT="64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5" name="标题 1">
            <a:extLst>
              <a:ext uri="{FF2B5EF4-FFF2-40B4-BE49-F238E27FC236}">
                <a16:creationId xmlns:a16="http://schemas.microsoft.com/office/drawing/2014/main" id="{505275D8-142D-D04E-9BC9-B8D919D79BE8}"/>
              </a:ext>
            </a:extLst>
          </p:cNvPr>
          <p:cNvSpPr txBox="1">
            <a:spLocks/>
          </p:cNvSpPr>
          <p:nvPr/>
        </p:nvSpPr>
        <p:spPr>
          <a:xfrm>
            <a:off x="608943" y="147503"/>
            <a:ext cx="6401457" cy="405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defPPr>
              <a:defRPr lang="fr-FR"/>
            </a:defPPr>
            <a:lvl1pPr algn="ctr" defTabSz="457189">
              <a:lnSpc>
                <a:spcPct val="150000"/>
              </a:lnSpc>
              <a:spcBef>
                <a:spcPct val="0"/>
              </a:spcBef>
              <a:buNone/>
              <a:defRPr sz="2400" b="1">
                <a:solidFill>
                  <a:srgbClr val="0093BE"/>
                </a:solidFill>
                <a:latin typeface="Arial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en-US" altLang="zh-CN" dirty="0"/>
              <a:t>Stand-alone test of All Apertures</a:t>
            </a:r>
          </a:p>
        </p:txBody>
      </p:sp>
      <p:pic>
        <p:nvPicPr>
          <p:cNvPr id="6" name="图片 5" descr="手里拿着电子设备&#10;&#10;描述已自动生成">
            <a:extLst>
              <a:ext uri="{FF2B5EF4-FFF2-40B4-BE49-F238E27FC236}">
                <a16:creationId xmlns:a16="http://schemas.microsoft.com/office/drawing/2014/main" id="{2E44E1C5-A401-CA44-B700-FB52EE10DDF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8749"/>
          <a:stretch/>
        </p:blipFill>
        <p:spPr>
          <a:xfrm>
            <a:off x="2876619" y="3570102"/>
            <a:ext cx="1866104" cy="1524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8CBC66C4-8BB5-2D4A-AA7C-35586AB7F53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9260" b="33432"/>
          <a:stretch/>
        </p:blipFill>
        <p:spPr>
          <a:xfrm>
            <a:off x="6150967" y="3573236"/>
            <a:ext cx="1447800" cy="1522056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6893500" y="4738201"/>
            <a:ext cx="679097" cy="276999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 fontAlgn="ctr"/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0.11*20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905791" y="4738201"/>
            <a:ext cx="684803" cy="276999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 fontAlgn="ctr"/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0.18*50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570697"/>
            <a:ext cx="1143000" cy="152340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3570102"/>
            <a:ext cx="1412724" cy="15240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71" r="50930" b="33704"/>
          <a:stretch/>
        </p:blipFill>
        <p:spPr>
          <a:xfrm>
            <a:off x="4835018" y="3573236"/>
            <a:ext cx="1219200" cy="1520866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78"/>
          <a:stretch/>
        </p:blipFill>
        <p:spPr>
          <a:xfrm>
            <a:off x="7695516" y="3575957"/>
            <a:ext cx="1285897" cy="1522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4124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t>8</a:t>
            </a:fld>
            <a:endParaRPr lang="fr-FR"/>
          </a:p>
        </p:txBody>
      </p:sp>
      <p:sp>
        <p:nvSpPr>
          <p:cNvPr id="7" name="标题 1"/>
          <p:cNvSpPr txBox="1"/>
          <p:nvPr/>
        </p:nvSpPr>
        <p:spPr>
          <a:xfrm>
            <a:off x="762000" y="137272"/>
            <a:ext cx="6486052" cy="405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609600" rtl="0" eaLnBrk="1" latinLnBrk="0" hangingPunct="1">
              <a:spcBef>
                <a:spcPct val="0"/>
              </a:spcBef>
              <a:buNone/>
              <a:defRPr sz="3735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>
              <a:lnSpc>
                <a:spcPct val="150000"/>
              </a:lnSpc>
              <a:defRPr/>
            </a:pPr>
            <a:r>
              <a:rPr lang="en-US" altLang="zh-CN" sz="2400" dirty="0">
                <a:solidFill>
                  <a:srgbClr val="0093BE"/>
                </a:solidFill>
                <a:latin typeface="Arial" panose="020B0604020202090204"/>
                <a:ea typeface="黑体" panose="02010609060101010101" pitchFamily="49" charset="-122"/>
              </a:rPr>
              <a:t>Assemble of MCBRD05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1866" y="821481"/>
            <a:ext cx="3028950" cy="40386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834312"/>
            <a:ext cx="1369219" cy="243416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539" y="834311"/>
            <a:ext cx="3246825" cy="2434167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381000" y="3562350"/>
            <a:ext cx="4830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End plate to end plate: 2197mm;</a:t>
            </a:r>
          </a:p>
          <a:p>
            <a:r>
              <a:rPr lang="en-US" altLang="zh-CN" dirty="0"/>
              <a:t>Next step: magnetic measurement;</a:t>
            </a:r>
          </a:p>
          <a:p>
            <a:r>
              <a:rPr lang="en-US" altLang="zh-CN" dirty="0"/>
              <a:t>		   assemble the </a:t>
            </a:r>
            <a:r>
              <a:rPr lang="en-US" altLang="zh-CN" dirty="0" err="1"/>
              <a:t>Ultem</a:t>
            </a:r>
            <a:r>
              <a:rPr lang="en-US" altLang="zh-CN" dirty="0"/>
              <a:t> pieces.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371941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t>9</a:t>
            </a:fld>
            <a:endParaRPr lang="fr-FR"/>
          </a:p>
        </p:txBody>
      </p:sp>
      <p:sp>
        <p:nvSpPr>
          <p:cNvPr id="7" name="标题 1"/>
          <p:cNvSpPr txBox="1"/>
          <p:nvPr/>
        </p:nvSpPr>
        <p:spPr>
          <a:xfrm>
            <a:off x="762000" y="137272"/>
            <a:ext cx="6486052" cy="405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609600" rtl="0" eaLnBrk="1" latinLnBrk="0" hangingPunct="1">
              <a:spcBef>
                <a:spcPct val="0"/>
              </a:spcBef>
              <a:buNone/>
              <a:defRPr sz="3735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>
              <a:lnSpc>
                <a:spcPct val="150000"/>
              </a:lnSpc>
              <a:defRPr/>
            </a:pPr>
            <a:r>
              <a:rPr lang="en-US" altLang="zh-CN" sz="2400" dirty="0">
                <a:solidFill>
                  <a:srgbClr val="0093BE"/>
                </a:solidFill>
                <a:latin typeface="Arial" panose="020B0604020202090204"/>
                <a:ea typeface="黑体" panose="02010609060101010101" pitchFamily="49" charset="-122"/>
              </a:rPr>
              <a:t>Assemble of MCBRD05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742950"/>
            <a:ext cx="2209800" cy="401916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0800" y="733041"/>
            <a:ext cx="3140457" cy="40290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6552" y="733041"/>
            <a:ext cx="3052628" cy="4029075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3429000" y="1707602"/>
            <a:ext cx="198002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dirty="0"/>
              <a:t>Nord-lock washer</a:t>
            </a:r>
            <a:endParaRPr lang="zh-CN" altLang="en-US" dirty="0"/>
          </a:p>
        </p:txBody>
      </p:sp>
      <p:cxnSp>
        <p:nvCxnSpPr>
          <p:cNvPr id="13" name="直接箭头连接符 12"/>
          <p:cNvCxnSpPr/>
          <p:nvPr/>
        </p:nvCxnSpPr>
        <p:spPr>
          <a:xfrm flipH="1">
            <a:off x="3810000" y="2103604"/>
            <a:ext cx="233126" cy="772946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172201" y="1731915"/>
            <a:ext cx="144780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zh-CN" dirty="0"/>
              <a:t>GF sleeve for </a:t>
            </a:r>
            <a:r>
              <a:rPr lang="en-US" altLang="zh-CN" dirty="0" err="1"/>
              <a:t>VTap</a:t>
            </a:r>
            <a:r>
              <a:rPr lang="en-US" altLang="zh-CN" dirty="0"/>
              <a:t> wire, A1, B10</a:t>
            </a:r>
            <a:r>
              <a:rPr lang="zh-CN" altLang="en-US" dirty="0"/>
              <a:t>；</a:t>
            </a:r>
            <a:r>
              <a:rPr lang="en-US" altLang="zh-CN" dirty="0"/>
              <a:t>inner diameter-0.8-1.1mm</a:t>
            </a:r>
          </a:p>
          <a:p>
            <a:r>
              <a:rPr lang="en-US" altLang="zh-CN" dirty="0">
                <a:solidFill>
                  <a:srgbClr val="333333"/>
                </a:solidFill>
                <a:latin typeface="PingFangSC-Light"/>
              </a:rPr>
              <a:t> 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8074971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24c1fb29-0358-4bcc-bca8-44401e6a2c73}"/>
  <p:tag name="TABLE_ENDDRAG_ORIGIN_RECT" val="547*192"/>
  <p:tag name="TABLE_ENDDRAG_RECT" val="27*281*547*192"/>
</p:tagLst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856CA50D-0D51-450F-A127-6005633823BA}" vid="{1D9144F7-0608-4D20-A6EA-58148034E5D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Props1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AF4CCA9-6824-4E14-B8F9-6E0278422E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21DCB4E-5F44-49E2-937F-E6AC00142344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elements/1.1/"/>
    <ds:schemaRef ds:uri="8946e33d-fd2f-4ae4-8ee9-d90c129cdf9e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CSR2019-Presentation_Template_Collab_101019</Template>
  <TotalTime>15287</TotalTime>
  <Words>1415</Words>
  <Application>Microsoft Office PowerPoint</Application>
  <PresentationFormat>全屏显示(16:9)</PresentationFormat>
  <Paragraphs>841</Paragraphs>
  <Slides>13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0" baseType="lpstr">
      <vt:lpstr>PingFangSC-Light</vt:lpstr>
      <vt:lpstr>Arial</vt:lpstr>
      <vt:lpstr>Book Antiqua</vt:lpstr>
      <vt:lpstr>Calibri</vt:lpstr>
      <vt:lpstr>Times New Roman</vt:lpstr>
      <vt:lpstr>Wingdings</vt:lpstr>
      <vt:lpstr>Thème Office</vt:lpstr>
      <vt:lpstr>Update on D2 correctors</vt:lpstr>
      <vt:lpstr>Progress of series production</vt:lpstr>
      <vt:lpstr>Time table for MCBRD05-10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2019 WPXX – Collaboration Description</dc:title>
  <dc:creator>unknown</dc:creator>
  <cp:lastModifiedBy>Qingjin XU</cp:lastModifiedBy>
  <cp:revision>187</cp:revision>
  <cp:lastPrinted>2019-10-10T13:21:14Z</cp:lastPrinted>
  <dcterms:created xsi:type="dcterms:W3CDTF">2019-11-02T02:03:49Z</dcterms:created>
  <dcterms:modified xsi:type="dcterms:W3CDTF">2024-05-22T06:25:09Z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