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7" r:id="rId3"/>
    <p:sldId id="4652" r:id="rId4"/>
    <p:sldId id="4653" r:id="rId5"/>
    <p:sldId id="2975" r:id="rId6"/>
    <p:sldId id="4655" r:id="rId7"/>
    <p:sldId id="4656" r:id="rId8"/>
    <p:sldId id="4657" r:id="rId9"/>
    <p:sldId id="2981" r:id="rId10"/>
    <p:sldId id="2983" r:id="rId11"/>
    <p:sldId id="2977" r:id="rId12"/>
    <p:sldId id="465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49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139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08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494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612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6344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194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4696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9471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7427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160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975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28/05/2024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10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desy.de/event/44074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indico.cern.ch/event/1421227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fccweek2024.web.cern.ch/" TargetMode="Externa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fccweek2024.web.cern.ch/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</a:pPr>
            <a:r>
              <a:rPr lang="en-US" sz="3733" cap="all" spc="-1" dirty="0">
                <a:solidFill>
                  <a:srgbClr val="FFFFFF"/>
                </a:solidFill>
                <a:latin typeface="Arial"/>
              </a:rPr>
              <a:t>General Information</a:t>
            </a:r>
            <a:endParaRPr lang="de-DE" sz="3733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 defTabSz="1219170">
              <a:lnSpc>
                <a:spcPts val="1852"/>
              </a:lnSpc>
            </a:pPr>
            <a:r>
              <a:rPr lang="en-US" sz="1600" spc="-1" dirty="0">
                <a:solidFill>
                  <a:srgbClr val="FFFFFF"/>
                </a:solidFill>
                <a:latin typeface="Arial"/>
              </a:rPr>
              <a:t>FCC-ee Optics Design Meeting #1</a:t>
            </a:r>
            <a:r>
              <a:rPr lang="en-GB" sz="1600" spc="-1" dirty="0">
                <a:solidFill>
                  <a:srgbClr val="FFFFFF"/>
                </a:solidFill>
                <a:latin typeface="Arial"/>
              </a:rPr>
              <a:t>86th &amp; 57th FCCIS WP2.2 meeting</a:t>
            </a:r>
            <a:r>
              <a:rPr lang="en-US" sz="1600" spc="-1" dirty="0">
                <a:solidFill>
                  <a:srgbClr val="FFFFFF"/>
                </a:solidFill>
                <a:latin typeface="Arial"/>
              </a:rPr>
              <a:t>, 29 May 2024</a:t>
            </a: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 defTabSz="1219170">
              <a:lnSpc>
                <a:spcPts val="1652"/>
              </a:lnSpc>
            </a:pPr>
            <a:fld id="{FCF8C41B-6C38-4A78-9906-C2FF7FEA7BAE}" type="slidenum">
              <a:rPr lang="en-GB" sz="1067" spc="-1">
                <a:solidFill>
                  <a:srgbClr val="FFFFFF"/>
                </a:solidFill>
                <a:latin typeface="Arial"/>
              </a:rPr>
              <a:pPr algn="r" defTabSz="1219170">
                <a:lnSpc>
                  <a:spcPts val="1652"/>
                </a:lnSpc>
              </a:pPr>
              <a:t>1</a:t>
            </a:fld>
            <a:endParaRPr lang="en-GB" sz="1067" spc="-1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defTabSz="1219170">
              <a:lnSpc>
                <a:spcPts val="1652"/>
              </a:lnSpc>
            </a:pPr>
            <a:endParaRPr lang="en-GB" sz="120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4523223" y="3367067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Frank Zimmermann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03DE7F-EF6A-7BB3-7359-997BF80098EB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German strategy meeting in Bonn, 22-24 May ‘24 – feedback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E7CD93D-5FA9-DEB7-2BD7-8A1D1F978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6" y="42346"/>
            <a:ext cx="1479249" cy="5000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5F39BB-B75B-09F2-D70D-A89736CA7ECF}"/>
              </a:ext>
            </a:extLst>
          </p:cNvPr>
          <p:cNvSpPr txBox="1"/>
          <p:nvPr/>
        </p:nvSpPr>
        <p:spPr>
          <a:xfrm>
            <a:off x="266209" y="679697"/>
            <a:ext cx="60944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Aptos" panose="020B0004020202020204" pitchFamily="34" charset="0"/>
                <a:cs typeface="+mn-cs"/>
                <a:hlinkClick r:id="rId3"/>
              </a:rPr>
              <a:t>https://indico.desy.de/event/44074/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4506C8-9EA2-A927-4C76-AE347EA751C7}"/>
              </a:ext>
            </a:extLst>
          </p:cNvPr>
          <p:cNvSpPr txBox="1"/>
          <p:nvPr/>
        </p:nvSpPr>
        <p:spPr>
          <a:xfrm>
            <a:off x="266209" y="2845336"/>
            <a:ext cx="1180696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BMBF statement at start of the workshop caused a stir in the US (P5 members) and Europe (France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Goal of the workshop: to understand if and how the German community would like to contribute to the FCC and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toi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FCC-ee in particular.</a:t>
            </a:r>
          </a:p>
          <a:p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Three official statements summarising the opinions of the participants, are being prepared:</a:t>
            </a:r>
          </a:p>
          <a:p>
            <a:r>
              <a:rPr lang="en-GB" sz="1800" b="1" dirty="0">
                <a:solidFill>
                  <a:srgbClr val="0000CC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               1. A new collider after HL-LHC is needed to address fundamental open questions;</a:t>
            </a:r>
          </a:p>
          <a:p>
            <a:r>
              <a:rPr lang="en-GB" sz="1800" b="1" dirty="0">
                <a:solidFill>
                  <a:srgbClr val="0000CC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               2. FCC-ee is the priority and the German community should actively engage;            </a:t>
            </a:r>
          </a:p>
          <a:p>
            <a:r>
              <a:rPr lang="en-GB" sz="1800" b="1" dirty="0">
                <a:solidFill>
                  <a:srgbClr val="0000CC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               3. The remaining financial and geopolitical uncertainties must be addressed.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886215-CD87-6C6B-57B7-D70B68F60BCB}"/>
              </a:ext>
            </a:extLst>
          </p:cNvPr>
          <p:cNvSpPr txBox="1"/>
          <p:nvPr/>
        </p:nvSpPr>
        <p:spPr>
          <a:xfrm>
            <a:off x="266209" y="1324013"/>
            <a:ext cx="96474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participants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included: Christophe Grojean,  Johannes Gutleber Frank Gerigk, Bernhard Auchmann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Assessments / summaries obtained from Christophe and from Johannes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4148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5BA04D-72CC-45E6-1780-B20859F9E24F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FCC Optics Tuning Meeting this morning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072E75B6-EBAB-BF97-4AC9-DE0FADC375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6" y="42346"/>
            <a:ext cx="1479249" cy="5000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6B2398-AB6D-80E3-EAAD-3E9659EF1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884" y="678832"/>
            <a:ext cx="4814101" cy="56606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432E72-0829-233C-DDB7-3FEB26B18B8D}"/>
              </a:ext>
            </a:extLst>
          </p:cNvPr>
          <p:cNvSpPr txBox="1"/>
          <p:nvPr/>
        </p:nvSpPr>
        <p:spPr>
          <a:xfrm>
            <a:off x="417137" y="678832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https://indico.cern.ch/event/1421227/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2204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03DE7F-EF6A-7BB3-7359-997BF80098EB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 FCC Week Registration Status – US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F90F6E-CA6E-A3EE-757B-7BDD5FB73F52}"/>
              </a:ext>
            </a:extLst>
          </p:cNvPr>
          <p:cNvSpPr txBox="1"/>
          <p:nvPr/>
        </p:nvSpPr>
        <p:spPr>
          <a:xfrm>
            <a:off x="8707976" y="10772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https://fccweek2024.web.cern.ch/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pic>
        <p:nvPicPr>
          <p:cNvPr id="6" name="Picture 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10D4AFC6-9898-B643-8016-02A6C9F1F1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6" y="42346"/>
            <a:ext cx="1479249" cy="50008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3BEA9-DC48-02F9-F56A-41BFF8DC4F37}"/>
              </a:ext>
            </a:extLst>
          </p:cNvPr>
          <p:cNvSpPr txBox="1">
            <a:spLocks/>
          </p:cNvSpPr>
          <p:nvPr/>
        </p:nvSpPr>
        <p:spPr>
          <a:xfrm>
            <a:off x="5496" y="584772"/>
            <a:ext cx="4838046" cy="5668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319 on site participants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including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113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USA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421E5A-3DE5-80BD-986A-1915B81FA295}"/>
              </a:ext>
            </a:extLst>
          </p:cNvPr>
          <p:cNvGraphicFramePr>
            <a:graphicFrameLocks noGrp="1"/>
          </p:cNvGraphicFramePr>
          <p:nvPr/>
        </p:nvGraphicFramePr>
        <p:xfrm>
          <a:off x="97896" y="1469130"/>
          <a:ext cx="6988704" cy="5287301"/>
        </p:xfrm>
        <a:graphic>
          <a:graphicData uri="http://schemas.openxmlformats.org/drawingml/2006/table">
            <a:tbl>
              <a:tblPr/>
              <a:tblGrid>
                <a:gridCol w="6360054">
                  <a:extLst>
                    <a:ext uri="{9D8B030D-6E8A-4147-A177-3AD203B41FA5}">
                      <a16:colId xmlns:a16="http://schemas.microsoft.com/office/drawing/2014/main" val="1525726433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12821004"/>
                    </a:ext>
                  </a:extLst>
                </a:gridCol>
              </a:tblGrid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CE6F1"/>
                          </a:highlight>
                          <a:latin typeface="+mn-lt"/>
                        </a:rPr>
                        <a:t>Affiliation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CE6F1"/>
                          </a:highlight>
                          <a:latin typeface="+mn-lt"/>
                        </a:rPr>
                        <a:t>Count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257887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US-Applied Physics Stanford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393940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US-Applied Superconductivity Center, Florida State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2424210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US-Argonne National Laboratory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374781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US-Baylor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7324448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US-Brigham Young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751655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US-Brookhaven National Laboratory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5431320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US-California Institute of Technology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583676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US-Columbia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0638304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US-Cornell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699627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US-Cornell University and Brookhaven Nat. Lab.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538776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US-DOE, The Department of Energy of the United States of America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06305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US-Euclid Techlabs LLC and  US - Argonne National Laboratory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1358008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US-Fermi National Accelerator Laboratory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165033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US-Florida State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442271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US-GMW Associates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0909323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US-Jefferson Lab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884398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US-Lawrence Berkeley National Laboratory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1829559"/>
                  </a:ext>
                </a:extLst>
              </a:tr>
              <a:tr h="2782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US-Massachusetts Institute of Technology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290070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D4FAE28-5F2B-8D30-13F0-D7DDE7FA56DE}"/>
              </a:ext>
            </a:extLst>
          </p:cNvPr>
          <p:cNvGraphicFramePr>
            <a:graphicFrameLocks noGrp="1"/>
          </p:cNvGraphicFramePr>
          <p:nvPr/>
        </p:nvGraphicFramePr>
        <p:xfrm>
          <a:off x="7256058" y="627120"/>
          <a:ext cx="4838046" cy="6254750"/>
        </p:xfrm>
        <a:graphic>
          <a:graphicData uri="http://schemas.openxmlformats.org/drawingml/2006/table">
            <a:tbl>
              <a:tblPr/>
              <a:tblGrid>
                <a:gridCol w="4156095">
                  <a:extLst>
                    <a:ext uri="{9D8B030D-6E8A-4147-A177-3AD203B41FA5}">
                      <a16:colId xmlns:a16="http://schemas.microsoft.com/office/drawing/2014/main" val="2012276369"/>
                    </a:ext>
                  </a:extLst>
                </a:gridCol>
                <a:gridCol w="681951">
                  <a:extLst>
                    <a:ext uri="{9D8B030D-6E8A-4147-A177-3AD203B41FA5}">
                      <a16:colId xmlns:a16="http://schemas.microsoft.com/office/drawing/2014/main" val="2359664028"/>
                    </a:ext>
                  </a:extLst>
                </a:gridCol>
              </a:tblGrid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CE6F1"/>
                          </a:highlight>
                          <a:latin typeface="+mn-lt"/>
                        </a:rPr>
                        <a:t>Affiliation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CE6F1"/>
                          </a:highlight>
                          <a:latin typeface="+mn-lt"/>
                        </a:rPr>
                        <a:t>Count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33232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US-Oak Ridge National Laboratory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2631673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US-Other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7862529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US-Princeton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325242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US-Purdue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4815071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US-SLAC National Accelerator Center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885248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US-SLAC National Accelerator Laboratory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2008545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US-SLAC, Stanford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450871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US-Stanford National Accelerator Laboratory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224071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US-Stangenes Industries, Inc.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4876790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US-Stony Brook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55880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US-The University of New Mexico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127414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US-U.S. National Science Foundation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3959156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US-UC Berkeley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6375950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US-UC Davis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0087962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US-UC Irvine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737561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US-UC Santa Cruz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69573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US-University of Arizona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69610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US-University of Maryland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8664617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US-University of Maryland at College Park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856924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US-University of Michigan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8636250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US-University of Minnesota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283601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US-University of Oregon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8498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US-University of Tennessee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2626159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US-Wayne State University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4308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1260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03DE7F-EF6A-7BB3-7359-997BF80098EB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FCC Week Registration Status – on-site participants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10D4AFC6-9898-B643-8016-02A6C9F1F1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6" y="42346"/>
            <a:ext cx="1479249" cy="500081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7EB86DC-FEC5-6F4B-14E8-1C9A4F9DA98D}"/>
              </a:ext>
            </a:extLst>
          </p:cNvPr>
          <p:cNvGraphicFramePr>
            <a:graphicFrameLocks noGrp="1"/>
          </p:cNvGraphicFramePr>
          <p:nvPr/>
        </p:nvGraphicFramePr>
        <p:xfrm>
          <a:off x="3733800" y="584775"/>
          <a:ext cx="4724400" cy="6325870"/>
        </p:xfrm>
        <a:graphic>
          <a:graphicData uri="http://schemas.openxmlformats.org/drawingml/2006/table">
            <a:tbl>
              <a:tblPr/>
              <a:tblGrid>
                <a:gridCol w="3371850">
                  <a:extLst>
                    <a:ext uri="{9D8B030D-6E8A-4147-A177-3AD203B41FA5}">
                      <a16:colId xmlns:a16="http://schemas.microsoft.com/office/drawing/2014/main" val="548037468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2097398238"/>
                    </a:ext>
                  </a:extLst>
                </a:gridCol>
              </a:tblGrid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CE6F1"/>
                          </a:highlight>
                          <a:latin typeface="+mn-lt"/>
                        </a:rPr>
                        <a:t>Country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CE6F1"/>
                          </a:highlight>
                          <a:latin typeface="+mn-lt"/>
                        </a:rPr>
                        <a:t>Count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42558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Austria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42504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Canada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1357998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5875678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Chile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3983557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Czech Republic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9429563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Denmark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335878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France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2076728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Germany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9530379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Italy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304227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Japan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5847994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Latvia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5712647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Poland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4553901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Switzerland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083750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Taiwan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0626609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United Kingdom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101429"/>
                  </a:ext>
                </a:extLst>
              </a:tr>
              <a:tr h="337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6877311"/>
                  </a:ext>
                </a:extLst>
              </a:tr>
            </a:tbl>
          </a:graphicData>
        </a:graphic>
      </p:graphicFrame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B2DD7D51-1727-0C9E-C337-F6E6525157CB}"/>
              </a:ext>
            </a:extLst>
          </p:cNvPr>
          <p:cNvSpPr txBox="1">
            <a:spLocks/>
          </p:cNvSpPr>
          <p:nvPr/>
        </p:nvSpPr>
        <p:spPr>
          <a:xfrm>
            <a:off x="266701" y="1169550"/>
            <a:ext cx="2514600" cy="910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27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27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2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2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2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Registration </a:t>
            </a: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status</a:t>
            </a: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as of 26 May 2024 9:30 PM. </a:t>
            </a:r>
          </a:p>
          <a:p>
            <a:pPr marL="0" marR="0" lvl="0" indent="0" algn="l" defTabSz="18288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H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tudent</a:t>
            </a: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helpers not </a:t>
            </a: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included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8018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03DE7F-EF6A-7BB3-7359-997BF80098EB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	      FCC Week 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Programme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F90F6E-CA6E-A3EE-757B-7BDD5FB73F52}"/>
              </a:ext>
            </a:extLst>
          </p:cNvPr>
          <p:cNvSpPr txBox="1"/>
          <p:nvPr/>
        </p:nvSpPr>
        <p:spPr>
          <a:xfrm>
            <a:off x="8707976" y="10772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https://fccweek2024.web.cern.ch/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pic>
        <p:nvPicPr>
          <p:cNvPr id="6" name="Picture 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10D4AFC6-9898-B643-8016-02A6C9F1F1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6" y="42346"/>
            <a:ext cx="1479249" cy="500081"/>
          </a:xfrm>
          <a:prstGeom prst="rect">
            <a:avLst/>
          </a:prstGeom>
        </p:spPr>
      </p:pic>
      <p:pic>
        <p:nvPicPr>
          <p:cNvPr id="13" name="Picture 12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C7F42A85-C730-38BE-A23C-0DF24B6B54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00" y="627121"/>
            <a:ext cx="11329096" cy="620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127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5F6D751-6156-6158-9965-898C23186AD9}"/>
              </a:ext>
            </a:extLst>
          </p:cNvPr>
          <p:cNvGraphicFramePr>
            <a:graphicFrameLocks noGrp="1"/>
          </p:cNvGraphicFramePr>
          <p:nvPr/>
        </p:nvGraphicFramePr>
        <p:xfrm>
          <a:off x="3848100" y="762000"/>
          <a:ext cx="8343900" cy="6096000"/>
        </p:xfrm>
        <a:graphic>
          <a:graphicData uri="http://schemas.openxmlformats.org/drawingml/2006/table">
            <a:tbl>
              <a:tblPr firstRow="1" firstCol="1" bandRow="1"/>
              <a:tblGrid>
                <a:gridCol w="1038287">
                  <a:extLst>
                    <a:ext uri="{9D8B030D-6E8A-4147-A177-3AD203B41FA5}">
                      <a16:colId xmlns:a16="http://schemas.microsoft.com/office/drawing/2014/main" val="240444991"/>
                    </a:ext>
                  </a:extLst>
                </a:gridCol>
                <a:gridCol w="3355298">
                  <a:extLst>
                    <a:ext uri="{9D8B030D-6E8A-4147-A177-3AD203B41FA5}">
                      <a16:colId xmlns:a16="http://schemas.microsoft.com/office/drawing/2014/main" val="403361908"/>
                    </a:ext>
                  </a:extLst>
                </a:gridCol>
                <a:gridCol w="2464058">
                  <a:extLst>
                    <a:ext uri="{9D8B030D-6E8A-4147-A177-3AD203B41FA5}">
                      <a16:colId xmlns:a16="http://schemas.microsoft.com/office/drawing/2014/main" val="956342055"/>
                    </a:ext>
                  </a:extLst>
                </a:gridCol>
                <a:gridCol w="1486257">
                  <a:extLst>
                    <a:ext uri="{9D8B030D-6E8A-4147-A177-3AD203B41FA5}">
                      <a16:colId xmlns:a16="http://schemas.microsoft.com/office/drawing/2014/main" val="127407934"/>
                    </a:ext>
                  </a:extLst>
                </a:gridCol>
              </a:tblGrid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cap="all">
                          <a:effectLst/>
                        </a:rPr>
                        <a:t>Activity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F124A"/>
                      </a:solidFill>
                    </a:lnT>
                    <a:lnB w="12700" cmpd="sng">
                      <a:solidFill>
                        <a:srgbClr val="0F124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 dirty="0">
                          <a:effectLst/>
                        </a:rPr>
                        <a:t>Session</a:t>
                      </a:r>
                      <a:endParaRPr lang="en-GB" sz="1000" dirty="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F124A"/>
                      </a:solidFill>
                    </a:lnT>
                    <a:lnB w="12700" cmpd="sng">
                      <a:solidFill>
                        <a:srgbClr val="0F124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Chair_name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F124A"/>
                      </a:solidFill>
                    </a:lnT>
                    <a:lnB w="12700" cmpd="sng">
                      <a:solidFill>
                        <a:srgbClr val="0F124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Chair_confirmed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F124A"/>
                      </a:solidFill>
                    </a:lnT>
                    <a:lnB w="12700" cmpd="sng">
                      <a:solidFill>
                        <a:srgbClr val="0F124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405300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ACC Tech. D.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F124A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Beam Intercepting devices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F124A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Giulio Stancari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F124A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0F124A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962131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Injection &amp; instrumentation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John Fox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135307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Magnets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Paolo Ferracin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177145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</a:rPr>
                        <a:t>Synergies and innovation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</a:rPr>
                        <a:t>Declined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0394417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Vacuum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John Seeman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44960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Civil Eng.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Civil Engineering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Tim Watson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237388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ECR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ECR session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Matthew Citron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523465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FCC-ee ACC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</a:rPr>
                        <a:t>Collective Effects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</a:rPr>
                        <a:t>Ilya Agapov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</a:rPr>
                        <a:t>No answer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1161349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FCC-ee baseline design &amp; optics, top-up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Angeles Faus-Golfe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013275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FCC-ee code development and other themes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Yunhai Cai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8431588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FCC-ee injector incl. booster (i)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Mark Palmer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293772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FCC-ee injector incl. booster (ii)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Sakhorn Rimjaem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3042024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FCC-ee injector incl. booster (iii)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Iryna Chaikovska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315147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FCC-ee optics correction &amp; tuning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Mark Boland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792385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Optics alternatives &amp; lessons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Mika Masuzawa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8346500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FCC-hh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FCC-hh design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Giorgio Apollinari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9710051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HFM 1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Soren Prestemon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 dirty="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3412170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chemeClr val="tx1"/>
                          </a:solidFill>
                          <a:effectLst/>
                        </a:rPr>
                        <a:t>HFM 2</a:t>
                      </a:r>
                      <a:endParaRPr lang="en-GB" sz="100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Attilio Milanese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 kern="1200" dirty="0">
                        <a:solidFill>
                          <a:schemeClr val="tx1"/>
                        </a:solidFill>
                        <a:effectLst/>
                        <a:highlight>
                          <a:srgbClr val="F2F2F2"/>
                        </a:highlight>
                        <a:latin typeface="Arial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462194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FCCIS WP3/4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Sustainability and impact generation (1+2)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F. Sonnemann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756056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PED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Detector Concepts (1)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Mogens Dam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dirty="0">
                          <a:effectLst/>
                        </a:rPr>
                        <a:t>Yes</a:t>
                      </a:r>
                      <a:endParaRPr lang="en-GB" sz="1000" dirty="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6253534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Detector Concepts (2)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Marc-Andre Pleier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599446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 dirty="0">
                          <a:effectLst/>
                        </a:rPr>
                        <a:t>Detector Concepts (3)</a:t>
                      </a:r>
                      <a:endParaRPr lang="en-GB" sz="1000" dirty="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Zeynep Demiragli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3069457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Detector Requirements (1)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Michael Hance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692949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Detector Requirements (2)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Anadi Canepa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16091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Physics Case and Theoretical Calculations (1)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Robert Szafron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520922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Physics Case and Theoretical Calculations (2)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Christoph Paus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670299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Software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David Lange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397375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PED/ACC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EPOL (i)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Guy Wilkinson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8017314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EPOL (ii)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J. Keintzel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355161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Machine Detector Interface (i)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Fabrizio Palla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781961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Machine Detector Interface (ii)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Manuela Boscolo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563688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SRF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 dirty="0">
                          <a:effectLst/>
                        </a:rPr>
                        <a:t>Directions for R&amp;D</a:t>
                      </a:r>
                      <a:endParaRPr lang="en-GB" sz="1000" dirty="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Matthias Liepe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dirty="0">
                          <a:effectLst/>
                        </a:rPr>
                        <a:t>Yes</a:t>
                      </a:r>
                      <a:endParaRPr lang="en-GB" sz="1000" dirty="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860435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Technology, first session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Derun Li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594563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Technology, second session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Kellen McGee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6469276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Tech. Inf.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Layout optimisation and services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Klaus Hanke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239092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RF and Cryogenics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Frank Gerigk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016285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Safety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Benoît Delille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468766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>
                          <a:effectLst/>
                        </a:rPr>
                        <a:t>Transport, logistic and Survey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Ingo Ruehl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effectLst/>
                        </a:rPr>
                        <a:t>Yes</a:t>
                      </a:r>
                      <a:endParaRPr lang="en-GB" sz="1000">
                        <a:effectLst/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3281092"/>
                  </a:ext>
                </a:extLst>
              </a:tr>
              <a:tr h="128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0F124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Utilities</a:t>
                      </a:r>
                      <a:endParaRPr lang="en-GB" sz="1000" dirty="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0F124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Jean-Paul Burnet</a:t>
                      </a:r>
                      <a:endParaRPr lang="en-GB" sz="100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0F124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</a:rPr>
                        <a:t>Yes</a:t>
                      </a:r>
                      <a:endParaRPr lang="en-GB" sz="1000" dirty="0">
                        <a:effectLst/>
                        <a:highlight>
                          <a:srgbClr val="F2F2F2"/>
                        </a:highlight>
                        <a:latin typeface="+mn-lt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0721" marR="5072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0F124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698113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0F54995-AE03-DD56-D61E-A51ADCE675EF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FCC Week 2024 – Invitation Status for Speakers and Chairs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D628505C-D4D3-7C72-B644-A9F99317A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6" y="42346"/>
            <a:ext cx="1479249" cy="5000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1ED4D2-E146-4FC5-82C3-5EA4BA4B01F0}"/>
              </a:ext>
            </a:extLst>
          </p:cNvPr>
          <p:cNvSpPr txBox="1"/>
          <p:nvPr/>
        </p:nvSpPr>
        <p:spPr>
          <a:xfrm>
            <a:off x="193146" y="762000"/>
            <a:ext cx="2531004" cy="5737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8288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Speakers: we’ve sent out 195 invitations –</a:t>
            </a:r>
          </a:p>
          <a:p>
            <a:pPr marL="0" marR="0" lvl="0" indent="0" algn="l" defTabSz="18288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which 70% are confirmed.</a:t>
            </a:r>
          </a:p>
          <a:p>
            <a:pPr marL="0" marR="0" lvl="0" indent="0" algn="l" defTabSz="18288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table on the right summarizes the invited chairpersons for the parallel sessions.</a:t>
            </a:r>
          </a:p>
        </p:txBody>
      </p:sp>
    </p:spTree>
    <p:extLst>
      <p:ext uri="{BB962C8B-B14F-4D97-AF65-F5344CB8AC3E}">
        <p14:creationId xmlns:p14="http://schemas.microsoft.com/office/powerpoint/2010/main" val="1383465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7986C6-28A9-B4DB-E424-C21988C126AD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           FCC Week 2024 – Poster Status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6DAAAC6-0FCA-7CB5-9049-17754483B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6" y="42346"/>
            <a:ext cx="1479249" cy="500081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63FF54F-BE86-9088-46E6-BB44796D3EFF}"/>
              </a:ext>
            </a:extLst>
          </p:cNvPr>
          <p:cNvGraphicFramePr>
            <a:graphicFrameLocks noGrp="1"/>
          </p:cNvGraphicFramePr>
          <p:nvPr/>
        </p:nvGraphicFramePr>
        <p:xfrm>
          <a:off x="97895" y="1435972"/>
          <a:ext cx="12094105" cy="4808220"/>
        </p:xfrm>
        <a:graphic>
          <a:graphicData uri="http://schemas.openxmlformats.org/drawingml/2006/table">
            <a:tbl>
              <a:tblPr/>
              <a:tblGrid>
                <a:gridCol w="7180537">
                  <a:extLst>
                    <a:ext uri="{9D8B030D-6E8A-4147-A177-3AD203B41FA5}">
                      <a16:colId xmlns:a16="http://schemas.microsoft.com/office/drawing/2014/main" val="491796816"/>
                    </a:ext>
                  </a:extLst>
                </a:gridCol>
                <a:gridCol w="4913568">
                  <a:extLst>
                    <a:ext uri="{9D8B030D-6E8A-4147-A177-3AD203B41FA5}">
                      <a16:colId xmlns:a16="http://schemas.microsoft.com/office/drawing/2014/main" val="709778126"/>
                    </a:ext>
                  </a:extLst>
                </a:gridCol>
              </a:tblGrid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>
                          <a:effectLst/>
                        </a:rPr>
                        <a:t>Title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Speakers (affiliation)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722617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Investigation of low gain avalanche detectors exposed to proton fluences beyond 10^15 </a:t>
                      </a:r>
                      <a:r>
                        <a:rPr lang="en-GB" sz="1400" u="none" strike="noStrike" dirty="0" err="1">
                          <a:effectLst/>
                        </a:rPr>
                        <a:t>n_eq</a:t>
                      </a:r>
                      <a:r>
                        <a:rPr lang="en-GB" sz="1400" u="none" strike="noStrike" dirty="0">
                          <a:effectLst/>
                        </a:rPr>
                        <a:t>/cm^2 and gamma dose up to 2.2 </a:t>
                      </a:r>
                      <a:r>
                        <a:rPr lang="en-GB" sz="1400" u="none" strike="noStrike" dirty="0" err="1">
                          <a:effectLst/>
                        </a:rPr>
                        <a:t>MGy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Josef Daniel Sorenson (University of New Mexico (US))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131283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Integrated Carbon Fiber Composite Structures for Future HEP Detectors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Sushrut Rajendra Karmarkar (Purdue University (US))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662614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FCC Analyses cheat sheet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Juraj Smiesko (CERN)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483347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The Development of Silicon Carbide Low Gain Avalanche Detector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Tao Yang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388953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FCC-ee tuning studies with </a:t>
                      </a:r>
                      <a:r>
                        <a:rPr lang="en-GB" sz="1400" b="1" u="none" strike="noStrike" dirty="0" err="1">
                          <a:solidFill>
                            <a:srgbClr val="0000CC"/>
                          </a:solidFill>
                          <a:effectLst/>
                        </a:rPr>
                        <a:t>pyAT</a:t>
                      </a:r>
                      <a:endParaRPr lang="en-GB" sz="140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Elaf Musa (DESY)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478182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The air-cooling system for the IDEA Vertex </a:t>
                      </a:r>
                      <a:r>
                        <a:rPr lang="en-GB" sz="1400" u="none" strike="noStrike" dirty="0" err="1">
                          <a:effectLst/>
                        </a:rPr>
                        <a:t>Detecor</a:t>
                      </a:r>
                      <a:r>
                        <a:rPr lang="en-GB" sz="1400" u="none" strike="noStrike" dirty="0">
                          <a:effectLst/>
                        </a:rPr>
                        <a:t> at FCC-ee: thermal performance and vibrational effects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Giorgio Baldinelli (University of Perugia)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379261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Structural Optimization of Future Circular Collider Interaction Region Support Structure</a:t>
                      </a:r>
                      <a:endParaRPr lang="en-GB" sz="140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Francesco Fransesini (INFN e Laboratori Nazionali di  Frascati (IT))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454541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Material Budget of the FCC-ee IR</a:t>
                      </a:r>
                      <a:endParaRPr lang="en-GB" sz="140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Giulia Nigrelli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016989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>
                          <a:solidFill>
                            <a:srgbClr val="0000CC"/>
                          </a:solidFill>
                          <a:effectLst/>
                        </a:rPr>
                        <a:t>Optics Design of the Solenoid Compensation Scheme at FCC-ee</a:t>
                      </a:r>
                      <a:endParaRPr lang="en-GB" sz="1400" b="1" i="0" u="none" strike="noStrike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Andrea Ciarma (INFN e Laboratori Nazionali di  Frascati (IT))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3777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A next generation, integrated community toolset for the </a:t>
                      </a:r>
                      <a:r>
                        <a:rPr lang="en-GB" sz="1400" b="1" u="none" strike="noStrike" dirty="0" err="1">
                          <a:solidFill>
                            <a:srgbClr val="0000CC"/>
                          </a:solidFill>
                          <a:effectLst/>
                        </a:rPr>
                        <a:t>modeling</a:t>
                      </a:r>
                      <a:r>
                        <a:rPr lang="en-GB" sz="14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 of colliders</a:t>
                      </a:r>
                      <a:endParaRPr lang="en-GB" sz="140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Jean-Luc Vay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913015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>
                          <a:solidFill>
                            <a:srgbClr val="0000CC"/>
                          </a:solidFill>
                          <a:effectLst/>
                        </a:rPr>
                        <a:t>Operational Considerations for Laser Control of the FCC Bunch Intensity</a:t>
                      </a:r>
                      <a:endParaRPr lang="en-GB" sz="1400" b="1" i="0" u="none" strike="noStrike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Spencer Gessner (SLAC)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378706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>
                          <a:solidFill>
                            <a:srgbClr val="0000CC"/>
                          </a:solidFill>
                          <a:effectLst/>
                        </a:rPr>
                        <a:t>Enhancing positron sources for future colliders through conical converter targets</a:t>
                      </a:r>
                      <a:endParaRPr lang="en-GB" sz="1400" b="1" i="0" u="none" strike="noStrike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Nicolas Vallis (PSI/EPFL)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167582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>
                          <a:solidFill>
                            <a:srgbClr val="0000CC"/>
                          </a:solidFill>
                          <a:effectLst/>
                        </a:rPr>
                        <a:t>Diagnostics for the FCC-ee positron source test facility at PSI</a:t>
                      </a:r>
                      <a:endParaRPr lang="en-GB" sz="1400" b="1" i="0" u="none" strike="noStrike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Nicolas Vallis (PSI/EPFL)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73578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Lepton injection and extraction system at  </a:t>
                      </a:r>
                      <a:r>
                        <a:rPr lang="en-GB" sz="1400" b="1" u="none" strike="noStrike" dirty="0" err="1">
                          <a:solidFill>
                            <a:srgbClr val="0000CC"/>
                          </a:solidFill>
                          <a:effectLst/>
                        </a:rPr>
                        <a:t>FCCee</a:t>
                      </a:r>
                      <a:endParaRPr lang="en-GB" sz="140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Sen Yue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856303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FCC-ee sensitivity to SUSY through precision Z-boson measurements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Kevin Langhoff (UC Berkeley)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210488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The e+ e- -&gt; Z H process in the Standard Model Effective Field Theory beyond Leading Order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Konstantin Asteriadis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7622568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ALLEGRO detector concept for FCC-ee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Jana Faltova (Charles University (CZ))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064181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11BD40C-9DCF-1FA9-F129-AA60394D68E9}"/>
              </a:ext>
            </a:extLst>
          </p:cNvPr>
          <p:cNvSpPr txBox="1"/>
          <p:nvPr/>
        </p:nvSpPr>
        <p:spPr>
          <a:xfrm>
            <a:off x="97895" y="749061"/>
            <a:ext cx="118401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33 poster abstracts received –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highlighted in blue: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abstracts related to the accelerator</a:t>
            </a:r>
          </a:p>
        </p:txBody>
      </p:sp>
    </p:spTree>
    <p:extLst>
      <p:ext uri="{BB962C8B-B14F-4D97-AF65-F5344CB8AC3E}">
        <p14:creationId xmlns:p14="http://schemas.microsoft.com/office/powerpoint/2010/main" val="118456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7986C6-28A9-B4DB-E424-C21988C126AD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           FCC Week 2024 – Poster Status continued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6DAAAC6-0FCA-7CB5-9049-17754483B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6" y="42346"/>
            <a:ext cx="1479249" cy="500081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B4B70E2-EEFB-DFD0-4F0B-ACE0583E7037}"/>
              </a:ext>
            </a:extLst>
          </p:cNvPr>
          <p:cNvGraphicFramePr>
            <a:graphicFrameLocks noGrp="1"/>
          </p:cNvGraphicFramePr>
          <p:nvPr/>
        </p:nvGraphicFramePr>
        <p:xfrm>
          <a:off x="97896" y="855721"/>
          <a:ext cx="12192000" cy="5655310"/>
        </p:xfrm>
        <a:graphic>
          <a:graphicData uri="http://schemas.openxmlformats.org/drawingml/2006/table">
            <a:tbl>
              <a:tblPr/>
              <a:tblGrid>
                <a:gridCol w="7848600">
                  <a:extLst>
                    <a:ext uri="{9D8B030D-6E8A-4147-A177-3AD203B41FA5}">
                      <a16:colId xmlns:a16="http://schemas.microsoft.com/office/drawing/2014/main" val="2465201704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3336618631"/>
                    </a:ext>
                  </a:extLst>
                </a:gridCol>
              </a:tblGrid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>
                          <a:effectLst/>
                        </a:rPr>
                        <a:t>Title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Speakers (affiliation)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04552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Heavy Neutral Leptons Search in a Realistic Neutrino Oscillation Model at FCC-ee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nl-NL" sz="1400" u="none" strike="noStrike" dirty="0">
                          <a:effectLst/>
                        </a:rPr>
                        <a:t>Xunwu Zuo (KIT - Karlsruhe Institute of  Technology (DE))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054248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>
                          <a:solidFill>
                            <a:srgbClr val="0000CC"/>
                          </a:solidFill>
                          <a:effectLst/>
                        </a:rPr>
                        <a:t>Exploring New Physics with the Optical Dump at LUXE and Prospects for Future Facilities</a:t>
                      </a:r>
                      <a:endParaRPr lang="en-GB" sz="1400" b="1" i="0" u="none" strike="noStrike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1400" u="none" strike="noStrike">
                          <a:effectLst/>
                        </a:rPr>
                        <a:t>Ivo Schulthess (Deutsches Elektronen-Synchrotron DESY)</a:t>
                      </a:r>
                      <a:endParaRPr lang="de-DE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7700905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Overview of and Challenges for the FCC-ee Fast Pulsed Beam Transfer Systems</a:t>
                      </a:r>
                      <a:endParaRPr lang="en-GB" sz="140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Giorgia Favia (CERN)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125660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Exploring the supersymmetry through gauginos with FCC-hh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So Chigusa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909437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Using Generative AI to Explore the Limits of Jet Tagging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Nishank Nilesh Gite (Lawrence Berkeley National Lab. (US))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88387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End-to-end ML-based reconstruction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Gregor Krzmanc (ETH Zürich)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688802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Key4hep </a:t>
                      </a:r>
                      <a:r>
                        <a:rPr lang="en-GB" sz="1400" u="none" strike="noStrike" dirty="0" err="1">
                          <a:effectLst/>
                        </a:rPr>
                        <a:t>cheatsheet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Juraj Smiesko (CERN)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688931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Autoencoder Style Neural Networks for Estimation and Control with Unknown Time Varying Parameters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Alan Williams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2956533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pt-BR" sz="1400" u="none" strike="noStrike">
                          <a:effectLst/>
                        </a:rPr>
                        <a:t>Recent results on dual readout crystal EM calorimetry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Sara Nabili (University of Maryland (US))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682648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0000CC"/>
                          </a:solidFill>
                          <a:effectLst/>
                        </a:rPr>
                        <a:t>Status and Perspectives for FCC-ee Detector Background Studies</a:t>
                      </a:r>
                      <a:endParaRPr lang="en-GB" sz="1400" b="1" i="0" u="none" strike="no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Andrea Ciarma (INFN e Laboratori Nazionali di  Frascati (IT))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869982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Full simulation of IDEA muon system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Mahmoud Ali (FCC)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553619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 Straw Tracker for the FCC-ee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Junjie Zhu (University of Michigan (US))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722924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High radiation resistance LGAD designs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Simone Michele Mazza (University of California,Santa Cruz (US))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132761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The OBELIX sensor for the Belle II VTX Upgrade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Christoph Schwanda (Austrian Academy of Sciences (AT))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3692172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 Triplet Track Trigger Case Study for FCC-hh: Enhancing the Measurement of Di-Higgs Production and Higgs Self-Coupling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Tamasi Kar (Heidelberg University (DE))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078827"/>
                  </a:ext>
                </a:extLst>
              </a:tr>
              <a:tr h="184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Constraining CP-odd contributions in the Higgs-</a:t>
                      </a:r>
                      <a:r>
                        <a:rPr lang="en-GB" sz="1400" u="none" strike="noStrike" dirty="0" err="1">
                          <a:effectLst/>
                        </a:rPr>
                        <a:t>strahlung</a:t>
                      </a:r>
                      <a:r>
                        <a:rPr lang="en-GB" sz="1400" u="none" strike="noStrike" dirty="0">
                          <a:effectLst/>
                        </a:rPr>
                        <a:t> process at FCC-ee using kinematic observables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mpd="sng">
                      <a:solidFill>
                        <a:srgbClr val="0000FF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Nicholas Pinto (Johns Hopkins University (US))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mpd="sng">
                      <a:solidFill>
                        <a:srgbClr val="0000FF"/>
                      </a:solidFill>
                    </a:lnR>
                    <a:lnT w="12700" cmpd="sng">
                      <a:solidFill>
                        <a:srgbClr val="0000FF"/>
                      </a:solidFill>
                    </a:lnT>
                    <a:lnB w="12700" cmpd="sng">
                      <a:solidFill>
                        <a:srgbClr val="0000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0668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984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8F7A67-E105-9906-5C37-FBFDDD1BB38D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FCC Week Plan &amp; Preparation Status – Monday Plenaries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FD8C763-C321-CA6C-87E0-09985B3CE2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6" y="42346"/>
            <a:ext cx="1479249" cy="500081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F1E0A7D-34D7-B6B2-D619-842C3A4F713C}"/>
              </a:ext>
            </a:extLst>
          </p:cNvPr>
          <p:cNvGraphicFramePr>
            <a:graphicFrameLocks noGrp="1"/>
          </p:cNvGraphicFramePr>
          <p:nvPr/>
        </p:nvGraphicFramePr>
        <p:xfrm>
          <a:off x="0" y="627121"/>
          <a:ext cx="12192000" cy="6135600"/>
        </p:xfrm>
        <a:graphic>
          <a:graphicData uri="http://schemas.openxmlformats.org/drawingml/2006/table">
            <a:tbl>
              <a:tblPr/>
              <a:tblGrid>
                <a:gridCol w="781050">
                  <a:extLst>
                    <a:ext uri="{9D8B030D-6E8A-4147-A177-3AD203B41FA5}">
                      <a16:colId xmlns:a16="http://schemas.microsoft.com/office/drawing/2014/main" val="3839349624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1369931846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4023893332"/>
                    </a:ext>
                  </a:extLst>
                </a:gridCol>
                <a:gridCol w="6648450">
                  <a:extLst>
                    <a:ext uri="{9D8B030D-6E8A-4147-A177-3AD203B41FA5}">
                      <a16:colId xmlns:a16="http://schemas.microsoft.com/office/drawing/2014/main" val="3602701425"/>
                    </a:ext>
                  </a:extLst>
                </a:gridCol>
                <a:gridCol w="2800350">
                  <a:extLst>
                    <a:ext uri="{9D8B030D-6E8A-4147-A177-3AD203B41FA5}">
                      <a16:colId xmlns:a16="http://schemas.microsoft.com/office/drawing/2014/main" val="3340695564"/>
                    </a:ext>
                  </a:extLst>
                </a:gridCol>
              </a:tblGrid>
              <a:tr h="2792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From</a:t>
                      </a:r>
                    </a:p>
                  </a:txBody>
                  <a:tcPr marL="6350" marR="6350" marT="0" marB="216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</a:t>
                      </a:r>
                    </a:p>
                  </a:txBody>
                  <a:tcPr marL="6350" marR="6350" marT="0" marB="216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6350" marR="6350" marT="0" marB="216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Presentation title</a:t>
                      </a:r>
                    </a:p>
                  </a:txBody>
                  <a:tcPr marL="6350" marR="6350" marT="0" marB="216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chemeClr val="bg2"/>
                          </a:solidFill>
                          <a:effectLst/>
                          <a:latin typeface="Calibri" panose="020F0502020204030204" pitchFamily="34" charset="0"/>
                        </a:rPr>
                        <a:t>Speaker’s name</a:t>
                      </a:r>
                    </a:p>
                  </a:txBody>
                  <a:tcPr marL="6350" marR="6350" marT="0" marB="216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716333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08:30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08:50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20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Welcome remarks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highlight>
                            <a:srgbClr val="BDD7EE"/>
                          </a:highlight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SLAC&amp;LBNL Directors</a:t>
                      </a:r>
                      <a:endParaRPr lang="en-GB" sz="1600" baseline="0" dirty="0">
                        <a:effectLst/>
                        <a:highlight>
                          <a:srgbClr val="BDD7EE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526636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08:50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09:20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30</a:t>
                      </a:r>
                      <a:endParaRPr lang="en-GB" sz="1600" baseline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CERN plans and next steps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>
                          <a:solidFill>
                            <a:srgbClr val="000000"/>
                          </a:solidFill>
                          <a:effectLst/>
                          <a:highlight>
                            <a:srgbClr val="BDD7EE"/>
                          </a:highlight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Fabiola Gianotti</a:t>
                      </a:r>
                      <a:endParaRPr lang="en-GB" sz="1600" baseline="0">
                        <a:effectLst/>
                        <a:highlight>
                          <a:srgbClr val="BDD7EE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506837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09:20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09:40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20</a:t>
                      </a:r>
                      <a:endParaRPr lang="en-GB" sz="1600" baseline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The FCC - a view from CERN Council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highlight>
                            <a:srgbClr val="BDD7EE"/>
                          </a:highlight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Eliezer </a:t>
                      </a:r>
                      <a:r>
                        <a:rPr lang="en-GB" sz="1600" baseline="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BDD7EE"/>
                          </a:highlight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Rabinovici</a:t>
                      </a:r>
                      <a:endParaRPr lang="en-GB" sz="1600" baseline="0" dirty="0">
                        <a:effectLst/>
                        <a:highlight>
                          <a:srgbClr val="BDD7EE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367298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09:40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30</a:t>
                      </a:r>
                      <a:endParaRPr lang="en-GB" sz="1600" baseline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FCC FS Status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>
                          <a:solidFill>
                            <a:srgbClr val="000000"/>
                          </a:solidFill>
                          <a:effectLst/>
                          <a:highlight>
                            <a:srgbClr val="BDD7EE"/>
                          </a:highlight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Michael Benedikt</a:t>
                      </a:r>
                      <a:endParaRPr lang="en-GB" sz="1600" baseline="0">
                        <a:effectLst/>
                        <a:highlight>
                          <a:srgbClr val="BDD7EE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939711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10:10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10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Practical information about the conference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highlight>
                            <a:srgbClr val="BDD7EE"/>
                          </a:highlight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Julia Gonski</a:t>
                      </a:r>
                      <a:endParaRPr lang="en-GB" sz="1600" baseline="0" dirty="0">
                        <a:effectLst/>
                        <a:highlight>
                          <a:srgbClr val="BDD7EE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308186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10:20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10:50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fr-CH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en-GB" sz="16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Coffee break</a:t>
                      </a:r>
                      <a:endParaRPr lang="en-GB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6656751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0:50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10</a:t>
                      </a:r>
                      <a:endParaRPr lang="en-GB" sz="1600" baseline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DOE Remarks &amp; Perspectives on US FCC Engagement 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highlight>
                            <a:srgbClr val="BDD7EE"/>
                          </a:highlight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Regina </a:t>
                      </a:r>
                      <a:r>
                        <a:rPr lang="en-GB" sz="1600" baseline="0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BDD7EE"/>
                          </a:highlight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Rameika</a:t>
                      </a:r>
                      <a:endParaRPr lang="en-GB" sz="1600" baseline="0" dirty="0">
                        <a:effectLst/>
                        <a:highlight>
                          <a:srgbClr val="BDD7EE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2076825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10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NSF Remarks &amp; Perspectives on US FCC Engagement </a:t>
                      </a:r>
                      <a:endParaRPr lang="en-GB" sz="1600" baseline="0" dirty="0">
                        <a:solidFill>
                          <a:schemeClr val="accent6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Jim Shank</a:t>
                      </a:r>
                      <a:endParaRPr lang="en-GB" sz="1600" baseline="0" dirty="0">
                        <a:solidFill>
                          <a:schemeClr val="accent6"/>
                        </a:solidFill>
                        <a:effectLst/>
                        <a:highlight>
                          <a:srgbClr val="BDD7EE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201123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11:10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60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Keynote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>
                          <a:solidFill>
                            <a:srgbClr val="000000"/>
                          </a:solidFill>
                          <a:effectLst/>
                          <a:highlight>
                            <a:srgbClr val="BDD7EE"/>
                          </a:highlight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JoAnne Hewett</a:t>
                      </a:r>
                      <a:endParaRPr lang="en-GB" sz="1600" baseline="0">
                        <a:effectLst/>
                        <a:highlight>
                          <a:srgbClr val="BDD7EE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65195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12:10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20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FCC collaboration status</a:t>
                      </a:r>
                      <a:endParaRPr lang="en-GB" sz="1600" baseline="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dirty="0">
                          <a:solidFill>
                            <a:srgbClr val="000000"/>
                          </a:solidFill>
                          <a:effectLst/>
                          <a:highlight>
                            <a:srgbClr val="BDD7EE"/>
                          </a:highlight>
                          <a:latin typeface="Calibri" panose="020F0502020204030204" pitchFamily="34" charset="0"/>
                          <a:ea typeface="Aptos" panose="020B0004020202020204" pitchFamily="34" charset="0"/>
                          <a:cs typeface="Aptos" panose="020B0004020202020204" pitchFamily="34" charset="0"/>
                        </a:rPr>
                        <a:t>Philippe Chomaz</a:t>
                      </a:r>
                      <a:endParaRPr lang="en-GB" sz="1600" baseline="0" dirty="0">
                        <a:effectLst/>
                        <a:highlight>
                          <a:srgbClr val="BDD7EE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68580" marR="6858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049466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Lunch break</a:t>
                      </a:r>
                      <a:endParaRPr lang="en-GB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1460581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Implementation scenario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Johannes Gutleber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4984778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14:20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Civil Engineering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Timothy Watson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532051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14:40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15:10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 Accelerator status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Frank Zimmermann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3035943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5:10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 technologies &amp; TI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Jean-Paul Burnet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641638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15:40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16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Coffee break</a:t>
                      </a:r>
                      <a:endParaRPr lang="en-GB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DA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869357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16:10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 KEKB status and plans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Mika Masuzawa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324371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16:40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 Physics at FCC-ee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Zoltan Ligeti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4055311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17:10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Detectors </a:t>
                      </a:r>
                      <a:r>
                        <a:rPr lang="fr-CH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requirements</a:t>
                      </a:r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&amp; benchmarks 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Junji</a:t>
                      </a:r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Zhu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087742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17:35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18:00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ECFA R&amp;D (</a:t>
                      </a:r>
                      <a:r>
                        <a:rPr lang="fr-CH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DRDs</a:t>
                      </a:r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)… </a:t>
                      </a:r>
                      <a:r>
                        <a:rPr lang="fr-CH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MoU’s</a:t>
                      </a:r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fr-CH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upcoming</a:t>
                      </a:r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workshops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Didier Contardo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056097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8:00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600" b="0" i="0" u="none" strike="noStrike" baseline="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US Plans FCC-PED</a:t>
                      </a: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520540"/>
                  </a:ext>
                </a:extLst>
              </a:tr>
              <a:tr h="253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18:20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18:40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fr-CH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US Plans FCC-Accelerator</a:t>
                      </a:r>
                      <a:endParaRPr lang="en-GB" sz="1600" b="0" i="0" u="none" strike="noStrike" baseline="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fr-CH" sz="16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  <a:endParaRPr lang="en-GB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0" marB="2160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323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8144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8F7A67-E105-9906-5C37-FBFDDD1BB38D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FCC Week Plan &amp; Preparation Status – Satellite Meetings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FD8C763-C321-CA6C-87E0-09985B3CE2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6" y="42346"/>
            <a:ext cx="1479249" cy="5000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AB996A-E09C-65DD-0914-0BA603AC27A1}"/>
              </a:ext>
            </a:extLst>
          </p:cNvPr>
          <p:cNvSpPr txBox="1"/>
          <p:nvPr/>
        </p:nvSpPr>
        <p:spPr>
          <a:xfrm>
            <a:off x="346638" y="784804"/>
            <a:ext cx="12094104" cy="6194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Monday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15:30-17:00  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FCC-Cornell U. meeting 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(Lead. F. Peauger)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Tuesday 12:00-13:30 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SAC meeting #1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Tuesday 14:00-16:00 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ISC meeting 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Tuesday 17:30-19:00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ICB meeting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Wednesday 17:00 – 18:30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FCC-EIC collaboration meeting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(Lead S. Nagaitsev)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Thursday 8:30 – 10:00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HFM meeting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(Lead S. Prestemon)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Thursday 13:30-17:00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SAC meeting #2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Friday afternoon visit and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colloquium at SLAC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------ 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SAC </a:t>
            </a:r>
            <a:r>
              <a:rPr kumimoji="0" lang="fr-CH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invited</a:t>
            </a: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by M. Benedikt and A. Parker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ISC </a:t>
            </a:r>
            <a:r>
              <a:rPr kumimoji="0" lang="fr-CH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invited</a:t>
            </a: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by F. Gianotti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ICB </a:t>
            </a:r>
            <a:r>
              <a:rPr kumimoji="0" lang="fr-CH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still</a:t>
            </a: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</a:t>
            </a:r>
            <a:r>
              <a:rPr kumimoji="0" lang="fr-CH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</a:t>
            </a: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invited</a:t>
            </a: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/ </a:t>
            </a:r>
            <a:r>
              <a:rPr kumimoji="0" lang="fr-CH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informed</a:t>
            </a: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1828606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303557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3508</TotalTime>
  <Words>1756</Words>
  <Application>Microsoft Office PowerPoint</Application>
  <PresentationFormat>Widescreen</PresentationFormat>
  <Paragraphs>484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Symbol</vt:lpstr>
      <vt:lpstr>Times New Roman</vt:lpstr>
      <vt:lpstr>Wingdings</vt:lpstr>
      <vt:lpstr>1_Office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15</cp:revision>
  <dcterms:created xsi:type="dcterms:W3CDTF">2023-08-29T20:07:43Z</dcterms:created>
  <dcterms:modified xsi:type="dcterms:W3CDTF">2024-05-29T14:00:18Z</dcterms:modified>
</cp:coreProperties>
</file>