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42" r:id="rId2"/>
    <p:sldId id="1821" r:id="rId3"/>
    <p:sldId id="1842" r:id="rId4"/>
    <p:sldId id="1843" r:id="rId5"/>
    <p:sldId id="1844" r:id="rId6"/>
    <p:sldId id="1847" r:id="rId7"/>
    <p:sldId id="1848" r:id="rId8"/>
    <p:sldId id="1838" r:id="rId9"/>
    <p:sldId id="1845" r:id="rId10"/>
    <p:sldId id="1849" r:id="rId11"/>
    <p:sldId id="1831" r:id="rId12"/>
    <p:sldId id="1851" r:id="rId13"/>
    <p:sldId id="1829" r:id="rId14"/>
    <p:sldId id="1852" r:id="rId15"/>
    <p:sldId id="1859" r:id="rId16"/>
    <p:sldId id="1853" r:id="rId17"/>
    <p:sldId id="1854" r:id="rId18"/>
    <p:sldId id="1855" r:id="rId19"/>
    <p:sldId id="1856" r:id="rId20"/>
    <p:sldId id="1857" r:id="rId21"/>
    <p:sldId id="1858" r:id="rId22"/>
    <p:sldId id="1860" r:id="rId23"/>
    <p:sldId id="156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524022"/>
    <a:srgbClr val="002678"/>
    <a:srgbClr val="000000"/>
    <a:srgbClr val="E6540B"/>
    <a:srgbClr val="5796C4"/>
    <a:srgbClr val="FF7A11"/>
    <a:srgbClr val="D04350"/>
    <a:srgbClr val="FFFFFF"/>
    <a:srgbClr val="EDA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57" autoAdjust="0"/>
    <p:restoredTop sz="92949" autoAdjust="0"/>
  </p:normalViewPr>
  <p:slideViewPr>
    <p:cSldViewPr snapToGrid="0" snapToObjects="1">
      <p:cViewPr varScale="1">
        <p:scale>
          <a:sx n="106" d="100"/>
          <a:sy n="106" d="100"/>
        </p:scale>
        <p:origin x="111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GH50jWEpJYe4MzL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en-GB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608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51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21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738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44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355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2852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23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343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1130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77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80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880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31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72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-1">
                <a:solidFill>
                  <a:srgbClr val="171717"/>
                </a:solidFill>
                <a:latin typeface="Arial"/>
              </a:rPr>
              <a:t>Full spreadsheet updated regularly and available on CERNbox (also contains notes for each measurement, e.g., the status of the cavity, its support, vacuum system): </a:t>
            </a:r>
            <a:r>
              <a:rPr lang="en-US" sz="1200" b="1" spc="-1">
                <a:solidFill>
                  <a:srgbClr val="171717"/>
                </a:solidFill>
                <a:latin typeface="Arial"/>
                <a:hlinkClick r:id="rId3"/>
              </a:rPr>
              <a:t>https://cernbox.cern.ch/s/GH50jWEpJYe4MzL</a:t>
            </a:r>
            <a:endParaRPr lang="en-US" sz="1200" b="1" spc="-1">
              <a:solidFill>
                <a:srgbClr val="171717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32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231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32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14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21/05/2024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84984"/>
            <a:ext cx="11376025" cy="2153265"/>
          </a:xfrm>
        </p:spPr>
        <p:txBody>
          <a:bodyPr/>
          <a:lstStyle/>
          <a:p>
            <a:r>
              <a:rPr lang="en-GB" sz="5400" dirty="0"/>
              <a:t>RFQ2 Discussion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161AD85-3428-8B9B-D0F5-64148FBEC2EE}"/>
              </a:ext>
            </a:extLst>
          </p:cNvPr>
          <p:cNvSpPr txBox="1">
            <a:spLocks/>
          </p:cNvSpPr>
          <p:nvPr/>
        </p:nvSpPr>
        <p:spPr>
          <a:xfrm>
            <a:off x="407988" y="4676775"/>
            <a:ext cx="7200180" cy="1683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L. Millar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SY-RF-MKS 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RFQ2 Meeting – 16/05/2024</a:t>
            </a:r>
          </a:p>
        </p:txBody>
      </p:sp>
    </p:spTree>
    <p:extLst>
      <p:ext uri="{BB962C8B-B14F-4D97-AF65-F5344CB8AC3E}">
        <p14:creationId xmlns:p14="http://schemas.microsoft.com/office/powerpoint/2010/main" val="424961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spc="-1" dirty="0">
                <a:solidFill>
                  <a:srgbClr val="0033A0"/>
                </a:solidFill>
                <a:latin typeface="Arial"/>
              </a:rPr>
              <a:t>Field Profile - </a:t>
            </a:r>
            <a:r>
              <a:rPr lang="en-GB" sz="4400" dirty="0"/>
              <a:t>2002 to 152</a:t>
            </a:r>
            <a:endParaRPr lang="en-US" sz="4400" dirty="0">
              <a:solidFill>
                <a:srgbClr val="0033A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FF895D-008C-FA05-5DE3-659668853888}"/>
              </a:ext>
            </a:extLst>
          </p:cNvPr>
          <p:cNvSpPr txBox="1"/>
          <p:nvPr/>
        </p:nvSpPr>
        <p:spPr>
          <a:xfrm>
            <a:off x="1151486" y="1989151"/>
            <a:ext cx="3827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Building 2002, after final tuning.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DBF4BD-1DB2-68D3-10A5-327205FFB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402" y="2547938"/>
            <a:ext cx="4773790" cy="2441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C61C98-76ED-AF75-08E5-3DC280CE27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9960" y="2630296"/>
            <a:ext cx="4664963" cy="23179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227BCB-2547-3446-B2E9-F61A3E7CB621}"/>
              </a:ext>
            </a:extLst>
          </p:cNvPr>
          <p:cNvSpPr txBox="1"/>
          <p:nvPr/>
        </p:nvSpPr>
        <p:spPr>
          <a:xfrm>
            <a:off x="7061703" y="1823748"/>
            <a:ext cx="42359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Building 152, after transport and addition of final ridge 2, window, etc.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5546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spc="-1" dirty="0">
                <a:solidFill>
                  <a:srgbClr val="0033A0"/>
                </a:solidFill>
                <a:latin typeface="Arial"/>
              </a:rPr>
              <a:t>Field Profile - </a:t>
            </a:r>
            <a:r>
              <a:rPr lang="en-GB" sz="4400" dirty="0"/>
              <a:t>2002 to 152</a:t>
            </a:r>
            <a:endParaRPr lang="en-US" sz="4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BE1030-3CF2-F1F0-39A3-C43FBFFB2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039" y="1362907"/>
            <a:ext cx="4131488" cy="45806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D2525E-2CF7-886A-C1AF-148BD150D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4158" y="1362907"/>
            <a:ext cx="3606030" cy="445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03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Field Profile Evolution (</a:t>
            </a:r>
            <a:r>
              <a:rPr lang="en-US" b="1" dirty="0"/>
              <a:t>25/04/24 – 26/04/24</a:t>
            </a:r>
            <a:r>
              <a:rPr lang="en-GB" dirty="0"/>
              <a:t>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104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No description available.">
            <a:extLst>
              <a:ext uri="{FF2B5EF4-FFF2-40B4-BE49-F238E27FC236}">
                <a16:creationId xmlns:a16="http://schemas.microsoft.com/office/drawing/2014/main" id="{9F97C56F-812A-9D8A-35C5-D8B7C9003B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5" t="26504" b="26852"/>
          <a:stretch/>
        </p:blipFill>
        <p:spPr bwMode="auto">
          <a:xfrm>
            <a:off x="6624334" y="2320076"/>
            <a:ext cx="5159679" cy="234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Antenna Change - adding sleeves on 25/04/24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AA92D5-58D5-BFFE-BE67-0D953AA3F80B}"/>
              </a:ext>
            </a:extLst>
          </p:cNvPr>
          <p:cNvSpPr txBox="1"/>
          <p:nvPr/>
        </p:nvSpPr>
        <p:spPr>
          <a:xfrm>
            <a:off x="1104523" y="1468464"/>
            <a:ext cx="50893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Addition of sleeves on the top of the cavity 25/04 – 26/04 (point 12 to 14 on slide 7).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4F8C92-CB83-DF75-1852-E56911B7E319}"/>
              </a:ext>
            </a:extLst>
          </p:cNvPr>
          <p:cNvSpPr txBox="1"/>
          <p:nvPr/>
        </p:nvSpPr>
        <p:spPr>
          <a:xfrm>
            <a:off x="452437" y="5347709"/>
            <a:ext cx="1133157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Conclusion: Changes from venting are small (~1% or less), much less than those observed when moving the RFQ from building 2002 to building 152. The added sleeves have a negligible effect.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1A369F6-5CC7-2CCA-FF5B-745888B35211}"/>
              </a:ext>
            </a:extLst>
          </p:cNvPr>
          <p:cNvSpPr/>
          <p:nvPr/>
        </p:nvSpPr>
        <p:spPr>
          <a:xfrm>
            <a:off x="9535217" y="2629539"/>
            <a:ext cx="1895475" cy="1004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BBAFDC4-1F67-C6D2-041A-C7CC5DE74C9E}"/>
              </a:ext>
            </a:extLst>
          </p:cNvPr>
          <p:cNvSpPr/>
          <p:nvPr/>
        </p:nvSpPr>
        <p:spPr>
          <a:xfrm>
            <a:off x="6951405" y="2487561"/>
            <a:ext cx="816079" cy="530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294541-1F41-BE6A-3B4C-02F348850D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188" y="2238583"/>
            <a:ext cx="5089332" cy="287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521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pc="-1" dirty="0">
                <a:solidFill>
                  <a:srgbClr val="0033A0"/>
                </a:solidFill>
              </a:rPr>
              <a:t>Calculated Field Profile –</a:t>
            </a:r>
            <a:r>
              <a:rPr lang="en-US" sz="3200" dirty="0">
                <a:solidFill>
                  <a:srgbClr val="0033A0"/>
                </a:solidFill>
              </a:rPr>
              <a:t> with sleeves on 25/04/24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979360-F3EE-5D94-8F68-278B88A86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03" y="1317185"/>
            <a:ext cx="3549856" cy="18910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E7A79A-44A4-1A53-1E8B-BD49076478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0983" y="1623234"/>
            <a:ext cx="3990033" cy="447507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3666F4B-80AD-3DBE-7DB8-2C3E362B71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4965" y="1558728"/>
            <a:ext cx="2869822" cy="447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724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Field Profile Evolution (</a:t>
            </a:r>
            <a:r>
              <a:rPr lang="en-US" b="1" dirty="0"/>
              <a:t>07/05/24 – 13/05/24</a:t>
            </a:r>
            <a:r>
              <a:rPr lang="en-GB" dirty="0"/>
              <a:t>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748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33A0"/>
                </a:solidFill>
              </a:rPr>
              <a:t>Antenna Change - 07/05/24 with support in test position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AA92D5-58D5-BFFE-BE67-0D953AA3F80B}"/>
              </a:ext>
            </a:extLst>
          </p:cNvPr>
          <p:cNvSpPr txBox="1"/>
          <p:nvPr/>
        </p:nvSpPr>
        <p:spPr>
          <a:xfrm>
            <a:off x="1160057" y="1500612"/>
            <a:ext cx="45282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Effect of installation the blue central support (point 18 to 19 on slide 7).</a:t>
            </a:r>
            <a:endParaRPr lang="en-GB" dirty="0"/>
          </a:p>
        </p:txBody>
      </p:sp>
      <p:pic>
        <p:nvPicPr>
          <p:cNvPr id="3" name="Picture 2" descr="No description available.">
            <a:extLst>
              <a:ext uri="{FF2B5EF4-FFF2-40B4-BE49-F238E27FC236}">
                <a16:creationId xmlns:a16="http://schemas.microsoft.com/office/drawing/2014/main" id="{E7F74BB6-ACF3-6465-5351-932FBA75A0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3" t="18065" r="15937" b="18417"/>
          <a:stretch/>
        </p:blipFill>
        <p:spPr bwMode="auto">
          <a:xfrm>
            <a:off x="7481987" y="2028726"/>
            <a:ext cx="3966186" cy="348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730EB9-9B9C-D7C2-2695-4B26E05B8EAD}"/>
              </a:ext>
            </a:extLst>
          </p:cNvPr>
          <p:cNvSpPr txBox="1"/>
          <p:nvPr/>
        </p:nvSpPr>
        <p:spPr>
          <a:xfrm>
            <a:off x="5783086" y="5583685"/>
            <a:ext cx="6323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Installed while cavity was still in high-power test area.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2A597D0-9E6C-BCF6-D3D5-80E2CD9D6D86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8944716" y="3956364"/>
            <a:ext cx="244551" cy="16273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D0906DF8-510A-072A-5F02-264AA6329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827" y="2381330"/>
            <a:ext cx="5569823" cy="306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63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pc="-1" dirty="0">
                <a:solidFill>
                  <a:srgbClr val="0033A0"/>
                </a:solidFill>
              </a:rPr>
              <a:t>Calculated Field Profile -</a:t>
            </a:r>
            <a:r>
              <a:rPr lang="en-US" sz="2800" dirty="0">
                <a:solidFill>
                  <a:srgbClr val="0033A0"/>
                </a:solidFill>
              </a:rPr>
              <a:t> 07/05/24 with support in test position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C00306-0058-C9FA-4F81-A34B907751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25" y="1448914"/>
            <a:ext cx="3554995" cy="17742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508A6B-97D9-DB5D-33B8-F4002A4B9E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042" y="1469420"/>
            <a:ext cx="4057916" cy="46384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34B9FBF-2307-2742-087A-70A75D3C45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1682" y="1568507"/>
            <a:ext cx="3012431" cy="444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01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33A0"/>
                </a:solidFill>
              </a:rPr>
              <a:t>Antenna Change - 07/05/24 with support on floor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AA92D5-58D5-BFFE-BE67-0D953AA3F80B}"/>
              </a:ext>
            </a:extLst>
          </p:cNvPr>
          <p:cNvSpPr txBox="1"/>
          <p:nvPr/>
        </p:nvSpPr>
        <p:spPr>
          <a:xfrm>
            <a:off x="3387762" y="1500612"/>
            <a:ext cx="45282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Effect of moving the cavity to the floor (point 19 to 20 on slide 7).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7751A13-19F3-A9A2-FBAD-A7888C138D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1115" y="2383765"/>
            <a:ext cx="5566986" cy="313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364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pc="-1" dirty="0">
                <a:solidFill>
                  <a:srgbClr val="0033A0"/>
                </a:solidFill>
              </a:rPr>
              <a:t>Calculated Field Profile -</a:t>
            </a:r>
            <a:r>
              <a:rPr lang="en-US" sz="2800" dirty="0">
                <a:solidFill>
                  <a:srgbClr val="0033A0"/>
                </a:solidFill>
              </a:rPr>
              <a:t> 07/05/24 with support on floor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D105D1-57D3-D38F-A8C9-BFF8A80C7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592" y="1255873"/>
            <a:ext cx="3685769" cy="18494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99B5C0-55A9-DEDC-CCC0-541C4AEE95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3820" y="1456435"/>
            <a:ext cx="3896922" cy="42648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968FAB-709F-952C-F733-D43A96CD2C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6138" y="1439335"/>
            <a:ext cx="3511551" cy="428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940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1392803" cy="460851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150" b="1" u="sng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Building 2002: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150" b="1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The RFQ was tuned. 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15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Leak test </a:t>
            </a:r>
            <a:r>
              <a:rPr lang="en-US" sz="115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sym typeface="Wingdings" panose="05000000000000000000" pitchFamily="2" charset="2"/>
              </a:rPr>
              <a:t>(</a:t>
            </a:r>
            <a:r>
              <a:rPr lang="en-US" sz="115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Ridge 2 was removed, vacuum port attachments added). The following gaskets were replaced: </a:t>
            </a:r>
            <a:r>
              <a:rPr lang="fr-FR" sz="115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Tuners T2A2, T7, T4 A4, </a:t>
            </a:r>
            <a:r>
              <a:rPr lang="fr-FR" sz="1150" spc="-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Antennas</a:t>
            </a:r>
            <a:r>
              <a:rPr lang="fr-FR" sz="115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 T1A1, T17A9, T20A12.</a:t>
            </a:r>
            <a:endParaRPr lang="en-US" sz="1150" spc="-1" dirty="0">
              <a:solidFill>
                <a:schemeClr val="tx1">
                  <a:lumMod val="60000"/>
                  <a:lumOff val="40000"/>
                </a:schemeClr>
              </a:solidFill>
              <a:latin typeface="Arial"/>
            </a:endParaRP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15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RFQ frequency checked with the antennas, a decrease of </a:t>
            </a:r>
            <a:r>
              <a:rPr lang="en-US" sz="1150" u="sng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33.41 kHz</a:t>
            </a:r>
            <a:r>
              <a:rPr lang="en-US" sz="115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 was observed (corresponds to ~5° in temperature or moving a single tuner by 1.76mm).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150" spc="-1" dirty="0">
              <a:solidFill>
                <a:srgbClr val="171717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150" u="sng" spc="-1" dirty="0">
                <a:solidFill>
                  <a:srgbClr val="002678"/>
                </a:solidFill>
                <a:latin typeface="Arial"/>
              </a:rPr>
              <a:t>Building 152: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150" b="1" spc="-1" dirty="0">
                <a:solidFill>
                  <a:srgbClr val="002678"/>
                </a:solidFill>
                <a:latin typeface="Arial"/>
              </a:rPr>
              <a:t>RFQ </a:t>
            </a:r>
            <a:r>
              <a:rPr lang="en-US" sz="1150" spc="-1" dirty="0">
                <a:solidFill>
                  <a:srgbClr val="002678"/>
                </a:solidFill>
                <a:latin typeface="Arial"/>
              </a:rPr>
              <a:t>transported to building 152 and placed on the final support. No further frequency change since building 2002. 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150" b="1" spc="-1" dirty="0">
                <a:solidFill>
                  <a:srgbClr val="002678"/>
                </a:solidFill>
                <a:latin typeface="Arial"/>
              </a:rPr>
              <a:t>RFQ was moved to high-power </a:t>
            </a:r>
            <a:r>
              <a:rPr lang="en-US" sz="1150" spc="-1" dirty="0">
                <a:solidFill>
                  <a:srgbClr val="002678"/>
                </a:solidFill>
                <a:latin typeface="Arial"/>
              </a:rPr>
              <a:t>test location</a:t>
            </a:r>
            <a:r>
              <a:rPr lang="en-US" sz="1150" b="1" spc="-1" dirty="0">
                <a:solidFill>
                  <a:srgbClr val="002678"/>
                </a:solidFill>
                <a:latin typeface="Arial"/>
              </a:rPr>
              <a:t>. Pumps, the final ridge 2, and the window were installed. The c</a:t>
            </a:r>
            <a:r>
              <a:rPr lang="en-US" sz="1150" spc="-1" dirty="0">
                <a:solidFill>
                  <a:srgbClr val="002678"/>
                </a:solidFill>
                <a:latin typeface="Arial"/>
              </a:rPr>
              <a:t>avity was placed under vacuum.</a:t>
            </a:r>
            <a:endParaRPr lang="en-US" sz="1150" b="1" spc="-1" dirty="0">
              <a:solidFill>
                <a:srgbClr val="002678"/>
              </a:solidFill>
              <a:latin typeface="Arial"/>
            </a:endParaRP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150" spc="-1" dirty="0">
                <a:solidFill>
                  <a:srgbClr val="002678"/>
                </a:solidFill>
                <a:latin typeface="Arial"/>
              </a:rPr>
              <a:t>Measurements performed with WG-Coax coupler indicate that  </a:t>
            </a:r>
            <a:r>
              <a:rPr lang="en-US" sz="1150" u="sng" spc="-1" dirty="0">
                <a:solidFill>
                  <a:srgbClr val="002678"/>
                </a:solidFill>
                <a:latin typeface="Arial"/>
              </a:rPr>
              <a:t>Q</a:t>
            </a:r>
            <a:r>
              <a:rPr lang="en-US" sz="1150" u="sng" spc="-1" baseline="-25000" dirty="0">
                <a:solidFill>
                  <a:srgbClr val="002678"/>
                </a:solidFill>
                <a:latin typeface="Arial"/>
              </a:rPr>
              <a:t>0</a:t>
            </a:r>
            <a:r>
              <a:rPr lang="en-US" sz="1150" u="sng" spc="-1" dirty="0">
                <a:solidFill>
                  <a:srgbClr val="002678"/>
                </a:solidFill>
                <a:latin typeface="Arial"/>
              </a:rPr>
              <a:t> is higher, f</a:t>
            </a:r>
            <a:r>
              <a:rPr lang="en-US" sz="1150" u="sng" spc="-1" baseline="-25000" dirty="0">
                <a:solidFill>
                  <a:srgbClr val="002678"/>
                </a:solidFill>
                <a:latin typeface="Arial"/>
              </a:rPr>
              <a:t>0</a:t>
            </a:r>
            <a:r>
              <a:rPr lang="en-US" sz="1150" u="sng" spc="-1" dirty="0">
                <a:solidFill>
                  <a:srgbClr val="002678"/>
                </a:solidFill>
                <a:latin typeface="Arial"/>
              </a:rPr>
              <a:t> is even lower, and the field profile is out of spec</a:t>
            </a:r>
            <a:r>
              <a:rPr lang="en-US" sz="1150" spc="-1" dirty="0">
                <a:solidFill>
                  <a:srgbClr val="002678"/>
                </a:solidFill>
                <a:latin typeface="Arial"/>
              </a:rPr>
              <a:t> compared to when it was in </a:t>
            </a:r>
            <a:r>
              <a:rPr lang="en-US" sz="1150" spc="-1" dirty="0" err="1">
                <a:solidFill>
                  <a:srgbClr val="002678"/>
                </a:solidFill>
                <a:latin typeface="Arial"/>
              </a:rPr>
              <a:t>bdg</a:t>
            </a:r>
            <a:r>
              <a:rPr lang="en-US" sz="1150" spc="-1" dirty="0">
                <a:solidFill>
                  <a:srgbClr val="002678"/>
                </a:solidFill>
                <a:latin typeface="Arial"/>
              </a:rPr>
              <a:t>. 2002.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150" b="1" spc="-1" dirty="0">
                <a:solidFill>
                  <a:srgbClr val="002678"/>
                </a:solidFill>
                <a:latin typeface="Arial"/>
              </a:rPr>
              <a:t>Survey measurements </a:t>
            </a:r>
            <a:r>
              <a:rPr lang="en-US" sz="1150" spc="-1" dirty="0">
                <a:solidFill>
                  <a:srgbClr val="002678"/>
                </a:solidFill>
                <a:latin typeface="Arial"/>
              </a:rPr>
              <a:t>were performed (results shared previously).</a:t>
            </a:r>
            <a:endParaRPr lang="en-US" sz="1150" b="1" spc="-1" dirty="0">
              <a:solidFill>
                <a:srgbClr val="002678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231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33A0"/>
                </a:solidFill>
              </a:rPr>
              <a:t>Antenna Change - 13/05/24 with support in test position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8265AD-5074-6EAC-5281-3DE14B691DB4}"/>
              </a:ext>
            </a:extLst>
          </p:cNvPr>
          <p:cNvSpPr txBox="1"/>
          <p:nvPr/>
        </p:nvSpPr>
        <p:spPr>
          <a:xfrm>
            <a:off x="3170479" y="1500612"/>
            <a:ext cx="45282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Effect of moving the cavity back to the test position (point 20 to 21 on slide 7).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2D3B2F2-F236-423D-25C2-ADCD625B1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7132" y="2249374"/>
            <a:ext cx="6477000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986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pc="-1" dirty="0">
                <a:solidFill>
                  <a:srgbClr val="0033A0"/>
                </a:solidFill>
              </a:rPr>
              <a:t>Calculated Field Profile -</a:t>
            </a:r>
            <a:r>
              <a:rPr lang="en-US" sz="2800" dirty="0">
                <a:solidFill>
                  <a:srgbClr val="0033A0"/>
                </a:solidFill>
              </a:rPr>
              <a:t> 13/05/24 with support in test position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FF20F55-BC3C-4973-561D-B4BA3AADB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678" y="1429759"/>
            <a:ext cx="2986069" cy="153977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C7A09B3-3D3D-01FB-9FF1-B7B0B589D8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1839" y="1448913"/>
            <a:ext cx="3689702" cy="410379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FD33ED0-B392-B323-3605-5DF90DF512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0928" y="1448913"/>
            <a:ext cx="3754313" cy="41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572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-1" dirty="0">
                <a:solidFill>
                  <a:srgbClr val="0033A0"/>
                </a:solidFill>
              </a:rPr>
              <a:t>Summary </a:t>
            </a:r>
            <a:r>
              <a:rPr lang="en-GB" dirty="0"/>
              <a:t>(</a:t>
            </a:r>
            <a:r>
              <a:rPr lang="en-US" dirty="0"/>
              <a:t>25</a:t>
            </a:r>
            <a:r>
              <a:rPr lang="en-US" b="1" dirty="0"/>
              <a:t>/04/24 – 13/05/24</a:t>
            </a:r>
            <a:r>
              <a:rPr lang="en-GB" dirty="0"/>
              <a:t>)</a:t>
            </a:r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C3B3B7-33F6-6CD5-3752-61A0C6FDC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996" y="1432704"/>
            <a:ext cx="4658090" cy="45403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DC689F-2655-CF02-9351-B6D61FDFB3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407" y="1340112"/>
            <a:ext cx="4378575" cy="472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31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22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Since last time…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0699559" cy="460851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u="sng" spc="-1" dirty="0">
                <a:solidFill>
                  <a:srgbClr val="002678"/>
                </a:solidFill>
                <a:latin typeface="Arial"/>
              </a:rPr>
              <a:t>Building 152: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spc="-1" dirty="0">
                <a:solidFill>
                  <a:srgbClr val="002678"/>
                </a:solidFill>
                <a:latin typeface="Arial"/>
              </a:rPr>
              <a:t>Simulations performed to determine the deformation which can be expected due to vacuu</a:t>
            </a:r>
            <a:r>
              <a:rPr lang="en-US" sz="1600" spc="-1" dirty="0">
                <a:solidFill>
                  <a:srgbClr val="002678"/>
                </a:solidFill>
                <a:latin typeface="Arial"/>
              </a:rPr>
              <a:t>m.</a:t>
            </a:r>
            <a:endParaRPr lang="en-US" sz="1600" b="1" spc="-1" dirty="0">
              <a:solidFill>
                <a:srgbClr val="002678"/>
              </a:solid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spc="-1" dirty="0">
                <a:solidFill>
                  <a:srgbClr val="002678"/>
                </a:solidFill>
                <a:latin typeface="Arial"/>
              </a:rPr>
              <a:t>Flanges on vacuum ports removed </a:t>
            </a:r>
            <a:r>
              <a:rPr lang="en-US" sz="1600" spc="-1" dirty="0">
                <a:solidFill>
                  <a:srgbClr val="002678"/>
                </a:solidFill>
                <a:latin typeface="Arial"/>
              </a:rPr>
              <a:t>– No change.</a:t>
            </a:r>
            <a:endParaRPr lang="en-US" sz="1600" b="1" spc="-1" dirty="0">
              <a:solidFill>
                <a:srgbClr val="002678"/>
              </a:solidFill>
              <a:latin typeface="Arial"/>
            </a:endParaRP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002678"/>
                </a:solidFill>
                <a:latin typeface="Arial"/>
              </a:rPr>
              <a:t>Endplate removed – No change.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spc="-1" dirty="0">
                <a:solidFill>
                  <a:srgbClr val="002678"/>
                </a:solidFill>
                <a:latin typeface="Arial"/>
              </a:rPr>
              <a:t>Additional support installed in high-power test position.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002678"/>
                </a:solidFill>
                <a:latin typeface="Arial"/>
              </a:rPr>
              <a:t>RFQ moved to test area floor.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spc="-1" dirty="0">
                <a:solidFill>
                  <a:srgbClr val="002678"/>
                </a:solidFill>
                <a:latin typeface="Arial"/>
              </a:rPr>
              <a:t>RFQ moved back to high-power test position.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4" name="Picture 2" descr="No description available.">
            <a:extLst>
              <a:ext uri="{FF2B5EF4-FFF2-40B4-BE49-F238E27FC236}">
                <a16:creationId xmlns:a16="http://schemas.microsoft.com/office/drawing/2014/main" id="{9520F4A3-4846-E943-CEA6-2E34AA3420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3" t="18065" r="15937" b="18417"/>
          <a:stretch/>
        </p:blipFill>
        <p:spPr bwMode="auto">
          <a:xfrm>
            <a:off x="7726431" y="2618117"/>
            <a:ext cx="3966186" cy="348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1CCFC34-D89D-38AF-BE38-CD83EE7A0F38}"/>
              </a:ext>
            </a:extLst>
          </p:cNvPr>
          <p:cNvCxnSpPr>
            <a:cxnSpLocks/>
          </p:cNvCxnSpPr>
          <p:nvPr/>
        </p:nvCxnSpPr>
        <p:spPr>
          <a:xfrm>
            <a:off x="6364586" y="3702777"/>
            <a:ext cx="3023858" cy="8420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62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Effect of Vacuum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238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33A0"/>
                </a:solidFill>
              </a:rPr>
              <a:t>Results of Deformation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0699559" cy="460851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600" spc="-1" dirty="0">
                <a:solidFill>
                  <a:srgbClr val="002678"/>
                </a:solidFill>
                <a:latin typeface="Arial"/>
              </a:rPr>
              <a:t>Preliminary mechanical simulations performed. There is a lot of information, to summarise: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pc="-1" dirty="0">
                <a:solidFill>
                  <a:srgbClr val="002678"/>
                </a:solidFill>
                <a:latin typeface="Arial"/>
              </a:rPr>
              <a:t>Simulations indicate that when placed under vacuum a ~1µm level decrease in the distance between opposing vanes is present, peaking at ~3.8µm locally in the central segment (by design, the average distance between opposing vanes is 6.6mm).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spc="-1" dirty="0">
              <a:solidFill>
                <a:srgbClr val="002678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371A7A-71EC-E342-B3D4-BF774D33F7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" r="1"/>
          <a:stretch/>
        </p:blipFill>
        <p:spPr bwMode="auto">
          <a:xfrm>
            <a:off x="2625212" y="3399698"/>
            <a:ext cx="6280837" cy="24724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49853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Frequency Evolution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63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Evolution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126730-16EC-03EB-78CD-15D30AD5C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998" y="1163372"/>
            <a:ext cx="9359385" cy="504189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A0351523-ECEB-8EEB-CFB6-A600B0D48EE4}"/>
              </a:ext>
            </a:extLst>
          </p:cNvPr>
          <p:cNvSpPr/>
          <p:nvPr/>
        </p:nvSpPr>
        <p:spPr>
          <a:xfrm>
            <a:off x="8463642" y="5528830"/>
            <a:ext cx="1120653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A19A6F1-112D-87DC-B1E2-6FB57A02C90D}"/>
              </a:ext>
            </a:extLst>
          </p:cNvPr>
          <p:cNvCxnSpPr>
            <a:cxnSpLocks/>
            <a:stCxn id="11" idx="6"/>
            <a:endCxn id="15" idx="2"/>
          </p:cNvCxnSpPr>
          <p:nvPr/>
        </p:nvCxnSpPr>
        <p:spPr>
          <a:xfrm flipV="1">
            <a:off x="9584295" y="2902031"/>
            <a:ext cx="1140849" cy="27925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FBFBFB5-15E7-248D-A898-7E056ADA5F4B}"/>
              </a:ext>
            </a:extLst>
          </p:cNvPr>
          <p:cNvSpPr txBox="1"/>
          <p:nvPr/>
        </p:nvSpPr>
        <p:spPr>
          <a:xfrm>
            <a:off x="9435025" y="1332371"/>
            <a:ext cx="258023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Installing the blue support on the flange opposite the power coupler seems to have reduced the frequency by ~7 kHz.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88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dirty="0"/>
              <a:t>Field Profile Evolution </a:t>
            </a:r>
            <a:br>
              <a:rPr lang="en-GB" sz="4800" dirty="0"/>
            </a:br>
            <a:r>
              <a:rPr lang="en-GB" sz="4800" dirty="0"/>
              <a:t>(from </a:t>
            </a:r>
            <a:r>
              <a:rPr lang="en-GB" sz="4800" dirty="0" err="1"/>
              <a:t>bdg</a:t>
            </a:r>
            <a:r>
              <a:rPr lang="en-GB" sz="4800" dirty="0"/>
              <a:t>. 2002 to </a:t>
            </a:r>
            <a:r>
              <a:rPr lang="en-GB" sz="4800" dirty="0" err="1"/>
              <a:t>bdg</a:t>
            </a:r>
            <a:r>
              <a:rPr lang="en-GB" sz="4800" dirty="0"/>
              <a:t>. 152)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918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Antenna Change - 2002 to 152</a:t>
            </a:r>
            <a:endParaRPr lang="en-US" sz="4400" dirty="0">
              <a:solidFill>
                <a:srgbClr val="0033A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21.05.2024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FF895D-008C-FA05-5DE3-659668853888}"/>
              </a:ext>
            </a:extLst>
          </p:cNvPr>
          <p:cNvSpPr txBox="1"/>
          <p:nvPr/>
        </p:nvSpPr>
        <p:spPr>
          <a:xfrm>
            <a:off x="1238250" y="1421398"/>
            <a:ext cx="101924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Change from building 2002 to building 152 (point 1 to 8 on slide 7). Note, gaskets were replaced on </a:t>
            </a:r>
            <a:r>
              <a:rPr lang="pt-BR" b="1" dirty="0"/>
              <a:t>A1, A2, A4, A9, A12</a:t>
            </a:r>
            <a:r>
              <a:rPr lang="en-US" b="1" dirty="0"/>
              <a:t> (plotted with x). Throughout the manipulations, Q and f0 remained virtually unchanged.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B8CA2B-2371-AD8B-D14F-AE3AE5C61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1889" y="2354306"/>
            <a:ext cx="645795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12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31633</TotalTime>
  <Words>766</Words>
  <Application>Microsoft Office PowerPoint</Application>
  <PresentationFormat>Widescreen</PresentationFormat>
  <Paragraphs>137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RFQ2 Discussion</vt:lpstr>
      <vt:lpstr>Recap</vt:lpstr>
      <vt:lpstr>Since last time…</vt:lpstr>
      <vt:lpstr>Effect of Vacuum</vt:lpstr>
      <vt:lpstr>Results of Deformation study</vt:lpstr>
      <vt:lpstr>Frequency Evolution</vt:lpstr>
      <vt:lpstr>Frequency Evolution</vt:lpstr>
      <vt:lpstr>Field Profile Evolution  (from bdg. 2002 to bdg. 152)</vt:lpstr>
      <vt:lpstr>Antenna Change - 2002 to 152</vt:lpstr>
      <vt:lpstr>Field Profile - 2002 to 152</vt:lpstr>
      <vt:lpstr>Field Profile - 2002 to 152</vt:lpstr>
      <vt:lpstr>Field Profile Evolution (25/04/24 – 26/04/24)</vt:lpstr>
      <vt:lpstr>Antenna Change - adding sleeves on 25/04/24</vt:lpstr>
      <vt:lpstr>Calculated Field Profile – with sleeves on 25/04/24</vt:lpstr>
      <vt:lpstr>Field Profile Evolution (07/05/24 – 13/05/24)</vt:lpstr>
      <vt:lpstr>Antenna Change - 07/05/24 with support in test position</vt:lpstr>
      <vt:lpstr>Calculated Field Profile - 07/05/24 with support in test position</vt:lpstr>
      <vt:lpstr>Antenna Change - 07/05/24 with support on floor</vt:lpstr>
      <vt:lpstr>Calculated Field Profile - 07/05/24 with support on floor</vt:lpstr>
      <vt:lpstr>Antenna Change - 13/05/24 with support in test position</vt:lpstr>
      <vt:lpstr>Calculated Field Profile - 13/05/24 with support in test position</vt:lpstr>
      <vt:lpstr>Summary (25/04/24 – 13/05/24)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MiniMeVArc_2022_LeeMillar</dc:title>
  <dc:creator>Lee Millar</dc:creator>
  <cp:lastModifiedBy>Lee Millar</cp:lastModifiedBy>
  <cp:revision>871</cp:revision>
  <cp:lastPrinted>2020-01-30T13:49:18Z</cp:lastPrinted>
  <dcterms:created xsi:type="dcterms:W3CDTF">2021-12-08T12:50:01Z</dcterms:created>
  <dcterms:modified xsi:type="dcterms:W3CDTF">2024-05-21T06:45:31Z</dcterms:modified>
</cp:coreProperties>
</file>