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40"/>
  </p:notesMasterIdLst>
  <p:sldIdLst>
    <p:sldId id="259" r:id="rId2"/>
    <p:sldId id="286" r:id="rId3"/>
    <p:sldId id="262" r:id="rId4"/>
    <p:sldId id="305" r:id="rId5"/>
    <p:sldId id="291" r:id="rId6"/>
    <p:sldId id="322" r:id="rId7"/>
    <p:sldId id="329" r:id="rId8"/>
    <p:sldId id="304" r:id="rId9"/>
    <p:sldId id="318" r:id="rId10"/>
    <p:sldId id="330" r:id="rId11"/>
    <p:sldId id="306" r:id="rId12"/>
    <p:sldId id="299" r:id="rId13"/>
    <p:sldId id="331" r:id="rId14"/>
    <p:sldId id="307" r:id="rId15"/>
    <p:sldId id="323" r:id="rId16"/>
    <p:sldId id="332" r:id="rId17"/>
    <p:sldId id="337" r:id="rId18"/>
    <p:sldId id="324" r:id="rId19"/>
    <p:sldId id="333" r:id="rId20"/>
    <p:sldId id="334" r:id="rId21"/>
    <p:sldId id="336" r:id="rId22"/>
    <p:sldId id="327" r:id="rId23"/>
    <p:sldId id="328" r:id="rId24"/>
    <p:sldId id="338" r:id="rId25"/>
    <p:sldId id="267" r:id="rId26"/>
    <p:sldId id="339" r:id="rId27"/>
    <p:sldId id="335" r:id="rId28"/>
    <p:sldId id="326" r:id="rId29"/>
    <p:sldId id="264" r:id="rId30"/>
    <p:sldId id="261" r:id="rId31"/>
    <p:sldId id="274" r:id="rId32"/>
    <p:sldId id="319" r:id="rId33"/>
    <p:sldId id="320" r:id="rId34"/>
    <p:sldId id="321" r:id="rId35"/>
    <p:sldId id="279" r:id="rId36"/>
    <p:sldId id="263" r:id="rId37"/>
    <p:sldId id="309" r:id="rId38"/>
    <p:sldId id="340" r:id="rId39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n michaud" initials="jm" lastIdx="1" clrIdx="0">
    <p:extLst>
      <p:ext uri="{19B8F6BF-5375-455C-9EA6-DF929625EA0E}">
        <p15:presenceInfo xmlns:p15="http://schemas.microsoft.com/office/powerpoint/2012/main" userId="S-1-5-21-4087870506-3340583420-3770169302-39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0294B"/>
    <a:srgbClr val="456487"/>
    <a:srgbClr val="FF6700"/>
    <a:srgbClr val="E05314"/>
    <a:srgbClr val="511F74"/>
    <a:srgbClr val="7A286A"/>
    <a:srgbClr val="DF8A2D"/>
    <a:srgbClr val="F392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12" autoAdjust="0"/>
    <p:restoredTop sz="96291" autoAdjust="0"/>
  </p:normalViewPr>
  <p:slideViewPr>
    <p:cSldViewPr>
      <p:cViewPr varScale="1">
        <p:scale>
          <a:sx n="111" d="100"/>
          <a:sy n="111" d="100"/>
        </p:scale>
        <p:origin x="317" y="86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16/09/2024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llipse 10"/>
          <p:cNvSpPr/>
          <p:nvPr userDrawn="1"/>
        </p:nvSpPr>
        <p:spPr>
          <a:xfrm rot="20947518">
            <a:off x="109593" y="136345"/>
            <a:ext cx="1993692" cy="1058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FCDDD6A-6318-C941-9A67-09D5B75CB2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16288"/>
          <a:stretch/>
        </p:blipFill>
        <p:spPr>
          <a:xfrm>
            <a:off x="71902" y="718146"/>
            <a:ext cx="846279" cy="46607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EA73405-F1D4-E64B-9AD0-873C04D618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908" y="281852"/>
            <a:ext cx="1010145" cy="61019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CE3602F-F131-0C4F-9881-9C6BA266FB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27800"/>
          <a:stretch/>
        </p:blipFill>
        <p:spPr>
          <a:xfrm>
            <a:off x="26363" y="25887"/>
            <a:ext cx="1030695" cy="56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8D861AC4-9170-4F20-A2F1-79B19EA6A0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21891" cy="653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1454340B-8381-4544-B0A1-5ED0B3EEF73B}"/>
              </a:ext>
            </a:extLst>
          </p:cNvPr>
          <p:cNvSpPr/>
          <p:nvPr userDrawn="1"/>
        </p:nvSpPr>
        <p:spPr>
          <a:xfrm rot="20947518">
            <a:off x="109593" y="136345"/>
            <a:ext cx="1993692" cy="1058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FCDDD6A-6318-C941-9A67-09D5B75CB2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16288"/>
          <a:stretch/>
        </p:blipFill>
        <p:spPr>
          <a:xfrm>
            <a:off x="71902" y="718146"/>
            <a:ext cx="846279" cy="46607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0B8294E-85F2-4768-AED7-34D1D8612E2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908" y="281852"/>
            <a:ext cx="1010145" cy="61019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CE3602F-F131-0C4F-9881-9C6BA266FB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27800"/>
          <a:stretch/>
        </p:blipFill>
        <p:spPr>
          <a:xfrm>
            <a:off x="26363" y="25887"/>
            <a:ext cx="1030695" cy="56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10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" y="0"/>
            <a:ext cx="10772415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389043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16/09/2024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0" r:id="rId2"/>
    <p:sldLayoutId id="214748371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32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0.png"/><Relationship Id="rId7" Type="http://schemas.openxmlformats.org/officeDocument/2006/relationships/image" Target="../media/image4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11" Type="http://schemas.openxmlformats.org/officeDocument/2006/relationships/image" Target="../media/image42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1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5" Type="http://schemas.openxmlformats.org/officeDocument/2006/relationships/image" Target="../media/image5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57.png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18" Type="http://schemas.openxmlformats.org/officeDocument/2006/relationships/image" Target="../media/image88.png"/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12" Type="http://schemas.openxmlformats.org/officeDocument/2006/relationships/image" Target="../media/image82.png"/><Relationship Id="rId17" Type="http://schemas.openxmlformats.org/officeDocument/2006/relationships/image" Target="../media/image87.png"/><Relationship Id="rId2" Type="http://schemas.openxmlformats.org/officeDocument/2006/relationships/image" Target="../media/image62.png"/><Relationship Id="rId16" Type="http://schemas.openxmlformats.org/officeDocument/2006/relationships/image" Target="../media/image8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65.png"/><Relationship Id="rId15" Type="http://schemas.openxmlformats.org/officeDocument/2006/relationships/image" Target="../media/image85.png"/><Relationship Id="rId10" Type="http://schemas.openxmlformats.org/officeDocument/2006/relationships/image" Target="../media/image69.png"/><Relationship Id="rId19" Type="http://schemas.openxmlformats.org/officeDocument/2006/relationships/image" Target="../media/image89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73.png"/><Relationship Id="rId7" Type="http://schemas.openxmlformats.org/officeDocument/2006/relationships/image" Target="../media/image9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40.png"/><Relationship Id="rId5" Type="http://schemas.openxmlformats.org/officeDocument/2006/relationships/image" Target="../media/image930.png"/><Relationship Id="rId4" Type="http://schemas.openxmlformats.org/officeDocument/2006/relationships/image" Target="../media/image9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2.png"/><Relationship Id="rId5" Type="http://schemas.openxmlformats.org/officeDocument/2006/relationships/image" Target="../media/image910.png"/><Relationship Id="rId4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4.png"/><Relationship Id="rId4" Type="http://schemas.openxmlformats.org/officeDocument/2006/relationships/image" Target="../media/image6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7.png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1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2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3" Type="http://schemas.openxmlformats.org/officeDocument/2006/relationships/image" Target="../media/image360.png"/><Relationship Id="rId7" Type="http://schemas.openxmlformats.org/officeDocument/2006/relationships/image" Target="../media/image40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0.png"/><Relationship Id="rId5" Type="http://schemas.openxmlformats.org/officeDocument/2006/relationships/image" Target="../media/image380.png"/><Relationship Id="rId4" Type="http://schemas.openxmlformats.org/officeDocument/2006/relationships/image" Target="../media/image370.png"/><Relationship Id="rId9" Type="http://schemas.openxmlformats.org/officeDocument/2006/relationships/image" Target="../media/image10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1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PERLE Collaboration Meeting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6CCBA6E2-8E71-3848-AF27-2014123C6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1281931" y="1336642"/>
            <a:ext cx="8568952" cy="713085"/>
          </a:xfrm>
        </p:spPr>
        <p:txBody>
          <a:bodyPr>
            <a:normAutofit/>
          </a:bodyPr>
          <a:lstStyle/>
          <a:p>
            <a:pPr algn="ctr"/>
            <a:r>
              <a:rPr lang="fr-FR" sz="2800" dirty="0"/>
              <a:t>Longitudinal </a:t>
            </a:r>
            <a:r>
              <a:rPr lang="fr-FR" sz="2800" dirty="0" err="1"/>
              <a:t>beam</a:t>
            </a:r>
            <a:r>
              <a:rPr lang="fr-FR" sz="2800" dirty="0"/>
              <a:t> </a:t>
            </a:r>
            <a:r>
              <a:rPr lang="fr-FR" sz="2800" dirty="0" err="1"/>
              <a:t>dynamics</a:t>
            </a:r>
            <a:r>
              <a:rPr lang="fr-FR" sz="2800" dirty="0"/>
              <a:t> on PERLE 250 MeV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C007186-1000-4B80-B1CA-44DE280EC3AD}"/>
              </a:ext>
            </a:extLst>
          </p:cNvPr>
          <p:cNvSpPr txBox="1"/>
          <p:nvPr/>
        </p:nvSpPr>
        <p:spPr>
          <a:xfrm>
            <a:off x="4228857" y="4835820"/>
            <a:ext cx="2315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/>
              <a:t>Julien Michaud, </a:t>
            </a:r>
            <a:r>
              <a:rPr lang="fr-FR" sz="1600" i="1" dirty="0" err="1"/>
              <a:t>IJCLab</a:t>
            </a:r>
            <a:endParaRPr lang="fr-FR" sz="1600" i="1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D24AC69-66B7-4CFA-ACD9-C525247882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94" b="50170"/>
          <a:stretch/>
        </p:blipFill>
        <p:spPr>
          <a:xfrm>
            <a:off x="1462901" y="2638792"/>
            <a:ext cx="7846971" cy="165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75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B093CE-AEFE-4850-A471-9B58A2AB2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Contents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2F703B-0E03-46C2-92E1-C17969FC3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77372" y="1374023"/>
            <a:ext cx="7093297" cy="18722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1st </a:t>
            </a:r>
            <a:r>
              <a:rPr lang="fr-FR" dirty="0" err="1">
                <a:solidFill>
                  <a:schemeClr val="bg2">
                    <a:lumMod val="90000"/>
                  </a:schemeClr>
                </a:solidFill>
              </a:rPr>
              <a:t>order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 tuning of PERLE</a:t>
            </a:r>
          </a:p>
          <a:p>
            <a:pPr marL="514350" indent="-514350">
              <a:buFont typeface="+mj-lt"/>
              <a:buAutoNum type="romanUcPeriod"/>
            </a:pPr>
            <a:r>
              <a:rPr lang="fr-FR" dirty="0"/>
              <a:t>Longitudinal </a:t>
            </a:r>
            <a:r>
              <a:rPr lang="fr-FR" dirty="0" err="1"/>
              <a:t>matching</a:t>
            </a:r>
            <a:r>
              <a:rPr lang="fr-FR" dirty="0"/>
              <a:t> – </a:t>
            </a:r>
            <a:r>
              <a:rPr lang="fr-FR" dirty="0" err="1"/>
              <a:t>general</a:t>
            </a:r>
            <a:r>
              <a:rPr lang="fr-FR" dirty="0"/>
              <a:t> case</a:t>
            </a:r>
          </a:p>
          <a:p>
            <a:pPr marL="514350" indent="-514350">
              <a:buFont typeface="+mj-lt"/>
              <a:buAutoNum type="romanUcPeriod"/>
            </a:pPr>
            <a:r>
              <a:rPr lang="fr-FR" b="0" dirty="0"/>
              <a:t>First application on PERLE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17CA85D-17AC-40EC-A64F-ADE9BB717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19C7FBF-4727-4BCF-B634-C5A763D30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FEFBDC5-7B06-43DE-83E8-7C08DABB7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2389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16C997-C162-4921-AE71-67401331F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Longitudinal match of PERLE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201D175-4A4C-4E1C-A661-B2CEF4162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8FBD2E7-1187-4567-9801-0EC67914F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C755247-1003-4498-AAF7-A69E8F4AA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FB598D4-AB69-47B4-9CDC-8512ADA6A089}"/>
              </a:ext>
            </a:extLst>
          </p:cNvPr>
          <p:cNvSpPr txBox="1"/>
          <p:nvPr/>
        </p:nvSpPr>
        <p:spPr>
          <a:xfrm>
            <a:off x="1353939" y="869105"/>
            <a:ext cx="900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/>
              <a:t>Longitudinal match </a:t>
            </a:r>
            <a:r>
              <a:rPr lang="fr-FR" sz="1400" u="sng" dirty="0" err="1"/>
              <a:t>is</a:t>
            </a:r>
            <a:r>
              <a:rPr lang="fr-FR" sz="1400" u="sng" dirty="0"/>
              <a:t> important to control the </a:t>
            </a:r>
            <a:r>
              <a:rPr lang="fr-FR" sz="1400" u="sng" dirty="0" err="1"/>
              <a:t>bunch</a:t>
            </a:r>
            <a:r>
              <a:rPr lang="fr-FR" sz="1400" u="sng" dirty="0"/>
              <a:t> longitudinal phase </a:t>
            </a:r>
            <a:r>
              <a:rPr lang="fr-FR" sz="1400" u="sng" dirty="0" err="1"/>
              <a:t>space</a:t>
            </a:r>
            <a:r>
              <a:rPr lang="fr-FR" sz="1400" u="sng" dirty="0"/>
              <a:t> over the 6-passes of PERLE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357829B-A477-4A36-A6A9-BB807175C0F7}"/>
              </a:ext>
            </a:extLst>
          </p:cNvPr>
          <p:cNvSpPr txBox="1"/>
          <p:nvPr/>
        </p:nvSpPr>
        <p:spPr>
          <a:xfrm>
            <a:off x="855709" y="1472177"/>
            <a:ext cx="8441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In </a:t>
            </a:r>
            <a:r>
              <a:rPr lang="fr-FR" sz="1600" dirty="0" err="1"/>
              <a:t>particular</a:t>
            </a:r>
            <a:r>
              <a:rPr lang="fr-FR" sz="1600" dirty="0"/>
              <a:t> :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For </a:t>
            </a:r>
            <a:r>
              <a:rPr lang="fr-FR" sz="1600" dirty="0" err="1"/>
              <a:t>FELs</a:t>
            </a:r>
            <a:r>
              <a:rPr lang="fr-FR" sz="1600" dirty="0"/>
              <a:t> : </a:t>
            </a:r>
            <a:r>
              <a:rPr lang="fr-FR" sz="1600" dirty="0" err="1"/>
              <a:t>bunch</a:t>
            </a:r>
            <a:r>
              <a:rPr lang="fr-FR" sz="1600" dirty="0"/>
              <a:t> </a:t>
            </a:r>
            <a:r>
              <a:rPr lang="fr-FR" sz="1600" dirty="0" err="1"/>
              <a:t>current</a:t>
            </a:r>
            <a:r>
              <a:rPr lang="fr-FR" sz="1600" dirty="0"/>
              <a:t> </a:t>
            </a:r>
            <a:r>
              <a:rPr lang="fr-FR" sz="1600" dirty="0" err="1"/>
              <a:t>maximized</a:t>
            </a:r>
            <a:r>
              <a:rPr lang="fr-FR" sz="1600" dirty="0"/>
              <a:t> at IP </a:t>
            </a:r>
            <a:r>
              <a:rPr lang="fr-FR" sz="1600" dirty="0">
                <a:sym typeface="Wingdings" panose="05000000000000000000" pitchFamily="2" charset="2"/>
              </a:rPr>
              <a:t> </a:t>
            </a:r>
            <a:r>
              <a:rPr lang="fr-FR" sz="1600" i="1" dirty="0">
                <a:sym typeface="Wingdings" panose="05000000000000000000" pitchFamily="2" charset="2"/>
              </a:rPr>
              <a:t>compressive match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For </a:t>
            </a:r>
            <a:r>
              <a:rPr lang="fr-FR" sz="1600" dirty="0" err="1">
                <a:sym typeface="Wingdings" panose="05000000000000000000" pitchFamily="2" charset="2"/>
              </a:rPr>
              <a:t>colliders</a:t>
            </a:r>
            <a:r>
              <a:rPr lang="fr-FR" sz="1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ym typeface="Wingdings" panose="05000000000000000000" pitchFamily="2" charset="2"/>
              </a:rPr>
              <a:t>: </a:t>
            </a:r>
            <a:r>
              <a:rPr lang="fr-FR" sz="1600" dirty="0" err="1">
                <a:sym typeface="Wingdings" panose="05000000000000000000" pitchFamily="2" charset="2"/>
              </a:rPr>
              <a:t>energy</a:t>
            </a:r>
            <a:r>
              <a:rPr lang="fr-FR" sz="1600" dirty="0">
                <a:sym typeface="Wingdings" panose="05000000000000000000" pitchFamily="2" charset="2"/>
              </a:rPr>
              <a:t> spread </a:t>
            </a:r>
            <a:r>
              <a:rPr lang="fr-FR" sz="1600" dirty="0" err="1">
                <a:sym typeface="Wingdings" panose="05000000000000000000" pitchFamily="2" charset="2"/>
              </a:rPr>
              <a:t>minimized</a:t>
            </a:r>
            <a:r>
              <a:rPr lang="fr-FR" sz="1600" dirty="0">
                <a:sym typeface="Wingdings" panose="05000000000000000000" pitchFamily="2" charset="2"/>
              </a:rPr>
              <a:t> at IP  </a:t>
            </a:r>
            <a:r>
              <a:rPr lang="fr-FR" sz="1600" i="1" dirty="0" err="1">
                <a:sym typeface="Wingdings" panose="05000000000000000000" pitchFamily="2" charset="2"/>
              </a:rPr>
              <a:t>energy</a:t>
            </a:r>
            <a:r>
              <a:rPr lang="fr-FR" sz="1600" i="1" dirty="0">
                <a:sym typeface="Wingdings" panose="05000000000000000000" pitchFamily="2" charset="2"/>
              </a:rPr>
              <a:t> spread </a:t>
            </a:r>
            <a:r>
              <a:rPr lang="fr-FR" sz="1600" i="1" dirty="0" err="1">
                <a:sym typeface="Wingdings" panose="05000000000000000000" pitchFamily="2" charset="2"/>
              </a:rPr>
              <a:t>minimizing</a:t>
            </a:r>
            <a:r>
              <a:rPr lang="fr-FR" sz="1600" i="1" dirty="0">
                <a:sym typeface="Wingdings" panose="05000000000000000000" pitchFamily="2" charset="2"/>
              </a:rPr>
              <a:t> match</a:t>
            </a:r>
            <a:endParaRPr lang="fr-FR" sz="1600" i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B140D9A-FC35-49B1-97A2-5DCCC28727E3}"/>
              </a:ext>
            </a:extLst>
          </p:cNvPr>
          <p:cNvSpPr txBox="1"/>
          <p:nvPr/>
        </p:nvSpPr>
        <p:spPr>
          <a:xfrm>
            <a:off x="855709" y="2381692"/>
            <a:ext cx="39210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Usually</a:t>
            </a:r>
            <a:r>
              <a:rPr lang="fr-FR" sz="1600" dirty="0"/>
              <a:t>, </a:t>
            </a:r>
            <a:r>
              <a:rPr lang="fr-FR" sz="1600" dirty="0" err="1"/>
              <a:t>two</a:t>
            </a:r>
            <a:r>
              <a:rPr lang="fr-FR" sz="1600" dirty="0"/>
              <a:t> modes can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considered</a:t>
            </a:r>
            <a:r>
              <a:rPr lang="fr-FR" sz="1600" dirty="0"/>
              <a:t> :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With</a:t>
            </a:r>
            <a:r>
              <a:rPr lang="fr-FR" sz="1600" dirty="0"/>
              <a:t> synchrotron radiation</a:t>
            </a:r>
            <a:endParaRPr lang="fr-FR" sz="1600" i="1" dirty="0">
              <a:sym typeface="Wingdings" panose="05000000000000000000" pitchFamily="2" charset="2"/>
            </a:endParaRP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600" b="1" dirty="0" err="1">
                <a:sym typeface="Wingdings" panose="05000000000000000000" pitchFamily="2" charset="2"/>
              </a:rPr>
              <a:t>Without</a:t>
            </a:r>
            <a:r>
              <a:rPr lang="fr-FR" sz="1600" b="1" dirty="0">
                <a:sym typeface="Wingdings" panose="05000000000000000000" pitchFamily="2" charset="2"/>
              </a:rPr>
              <a:t> synchrotron radiation</a:t>
            </a:r>
            <a:endParaRPr lang="fr-FR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70FEB9D-63DF-4C35-8BE7-470D98462260}"/>
                  </a:ext>
                </a:extLst>
              </p:cNvPr>
              <p:cNvSpPr txBox="1"/>
              <p:nvPr/>
            </p:nvSpPr>
            <p:spPr>
              <a:xfrm>
                <a:off x="5397193" y="2503624"/>
                <a:ext cx="2589363" cy="229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𝑙𝑜𝑠𝑠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 =8,85</m:t>
                      </m:r>
                      <m:sSup>
                        <m:sSup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)/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70FEB9D-63DF-4C35-8BE7-470D984622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7193" y="2503624"/>
                <a:ext cx="2589363" cy="229999"/>
              </a:xfrm>
              <a:prstGeom prst="rect">
                <a:avLst/>
              </a:prstGeom>
              <a:blipFill>
                <a:blip r:embed="rId2"/>
                <a:stretch>
                  <a:fillRect b="-297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5FA62B6E-C17F-4641-B76A-38D20CDB83D8}"/>
                  </a:ext>
                </a:extLst>
              </p:cNvPr>
              <p:cNvSpPr txBox="1"/>
              <p:nvPr/>
            </p:nvSpPr>
            <p:spPr>
              <a:xfrm>
                <a:off x="5386387" y="2848823"/>
                <a:ext cx="2741520" cy="2672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/>
                  <a:t>For PERLE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1100" b="0" i="1" smtClean="0">
                            <a:latin typeface="Cambria Math" panose="02040503050406030204" pitchFamily="18" charset="0"/>
                          </a:rPr>
                          <m:t>𝑙𝑜𝑠𝑠</m:t>
                        </m:r>
                        <m:r>
                          <a:rPr lang="fr-FR" sz="1100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fr-FR" sz="1100" b="0" i="1" smtClean="0">
                            <a:latin typeface="Cambria Math" panose="02040503050406030204" pitchFamily="18" charset="0"/>
                          </a:rPr>
                          <m:t>𝑆𝑅</m:t>
                        </m:r>
                      </m:sub>
                    </m:sSub>
                    <m:r>
                      <a:rPr lang="fr-FR" sz="1100" b="0" i="1" smtClean="0">
                        <a:latin typeface="Cambria Math" panose="02040503050406030204" pitchFamily="18" charset="0"/>
                      </a:rPr>
                      <m:t>≈1</m:t>
                    </m:r>
                  </m:oMath>
                </a14:m>
                <a:r>
                  <a:rPr lang="fr-FR" sz="1100" dirty="0"/>
                  <a:t> keV (</a:t>
                </a:r>
                <a:r>
                  <a:rPr lang="fr-FR" sz="1100" dirty="0" err="1"/>
                  <a:t>negligible</a:t>
                </a:r>
                <a:r>
                  <a:rPr lang="fr-FR" sz="1100" dirty="0"/>
                  <a:t>)</a:t>
                </a: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5FA62B6E-C17F-4641-B76A-38D20CDB8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6387" y="2848823"/>
                <a:ext cx="2741520" cy="267253"/>
              </a:xfrm>
              <a:prstGeom prst="rect">
                <a:avLst/>
              </a:prstGeom>
              <a:blipFill>
                <a:blip r:embed="rId3"/>
                <a:stretch>
                  <a:fillRect t="-2273" b="-113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>
            <a:extLst>
              <a:ext uri="{FF2B5EF4-FFF2-40B4-BE49-F238E27FC236}">
                <a16:creationId xmlns:a16="http://schemas.microsoft.com/office/drawing/2014/main" id="{4A73B8D2-C830-4F9F-BB7B-F82FDF6736A8}"/>
              </a:ext>
            </a:extLst>
          </p:cNvPr>
          <p:cNvSpPr txBox="1"/>
          <p:nvPr/>
        </p:nvSpPr>
        <p:spPr>
          <a:xfrm>
            <a:off x="855709" y="3287021"/>
            <a:ext cx="85149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Finally</a:t>
            </a:r>
            <a:r>
              <a:rPr lang="fr-FR" sz="1600" dirty="0"/>
              <a:t>, </a:t>
            </a:r>
            <a:r>
              <a:rPr lang="fr-FR" sz="1600" dirty="0" err="1"/>
              <a:t>two</a:t>
            </a:r>
            <a:r>
              <a:rPr lang="fr-FR" sz="1600" dirty="0"/>
              <a:t> types of ERL </a:t>
            </a:r>
            <a:r>
              <a:rPr lang="fr-FR" sz="1600" dirty="0" err="1"/>
              <a:t>exists</a:t>
            </a:r>
            <a:r>
              <a:rPr lang="fr-FR" sz="1600" dirty="0"/>
              <a:t> :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Separate</a:t>
            </a:r>
            <a:r>
              <a:rPr lang="fr-FR" sz="1600" dirty="0"/>
              <a:t> transport </a:t>
            </a:r>
            <a:r>
              <a:rPr lang="fr-FR" sz="1600" dirty="0" err="1"/>
              <a:t>ERLs</a:t>
            </a:r>
            <a:r>
              <a:rPr lang="fr-FR" sz="1600" dirty="0"/>
              <a:t> : </a:t>
            </a:r>
            <a:r>
              <a:rPr lang="fr-FR" sz="1600" dirty="0" err="1"/>
              <a:t>different</a:t>
            </a:r>
            <a:r>
              <a:rPr lang="fr-FR" sz="1600" dirty="0"/>
              <a:t> arcs for </a:t>
            </a:r>
            <a:r>
              <a:rPr lang="fr-FR" sz="1600" dirty="0" err="1"/>
              <a:t>decell</a:t>
            </a:r>
            <a:r>
              <a:rPr lang="fr-FR" sz="1600" dirty="0"/>
              <a:t> and </a:t>
            </a:r>
            <a:r>
              <a:rPr lang="fr-FR" sz="1600" dirty="0" err="1"/>
              <a:t>accell</a:t>
            </a:r>
            <a:r>
              <a:rPr lang="fr-FR" sz="1600" dirty="0"/>
              <a:t> (possible </a:t>
            </a:r>
            <a:r>
              <a:rPr lang="fr-FR" sz="1600" dirty="0" err="1"/>
              <a:t>with</a:t>
            </a:r>
            <a:r>
              <a:rPr lang="fr-FR" sz="1600" dirty="0"/>
              <a:t> 2 </a:t>
            </a:r>
            <a:r>
              <a:rPr lang="fr-FR" sz="1600" dirty="0" err="1"/>
              <a:t>linacs</a:t>
            </a:r>
            <a:r>
              <a:rPr lang="fr-FR" sz="1600" dirty="0"/>
              <a:t>)</a:t>
            </a:r>
            <a:endParaRPr lang="fr-FR" sz="1600" i="1" dirty="0">
              <a:sym typeface="Wingdings" panose="05000000000000000000" pitchFamily="2" charset="2"/>
            </a:endParaRP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600" b="1" dirty="0">
                <a:sym typeface="Wingdings" panose="05000000000000000000" pitchFamily="2" charset="2"/>
              </a:rPr>
              <a:t>Common transport </a:t>
            </a:r>
            <a:r>
              <a:rPr lang="fr-FR" sz="1600" b="1" dirty="0" err="1">
                <a:sym typeface="Wingdings" panose="05000000000000000000" pitchFamily="2" charset="2"/>
              </a:rPr>
              <a:t>ERLs</a:t>
            </a:r>
            <a:r>
              <a:rPr lang="fr-FR" sz="1600" b="1" dirty="0">
                <a:sym typeface="Wingdings" panose="05000000000000000000" pitchFamily="2" charset="2"/>
              </a:rPr>
              <a:t> : </a:t>
            </a:r>
            <a:r>
              <a:rPr lang="fr-FR" sz="1600" b="1" dirty="0" err="1">
                <a:sym typeface="Wingdings" panose="05000000000000000000" pitchFamily="2" charset="2"/>
              </a:rPr>
              <a:t>same</a:t>
            </a:r>
            <a:r>
              <a:rPr lang="fr-FR" sz="1600" b="1" dirty="0">
                <a:sym typeface="Wingdings" panose="05000000000000000000" pitchFamily="2" charset="2"/>
              </a:rPr>
              <a:t> arcs for recirculation</a:t>
            </a:r>
            <a:endParaRPr lang="fr-FR" sz="1600" b="1" i="1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97EFB18-5B75-4522-BA45-D22EC1D70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867" y="4456562"/>
            <a:ext cx="3527661" cy="67339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4255FD7-F9BB-4DB6-87C8-FB9FBEF292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0277" y="5153146"/>
            <a:ext cx="1010489" cy="22083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FD2FAA1-783C-4897-A888-33E10EEE384E}"/>
              </a:ext>
            </a:extLst>
          </p:cNvPr>
          <p:cNvSpPr/>
          <p:nvPr/>
        </p:nvSpPr>
        <p:spPr>
          <a:xfrm>
            <a:off x="705867" y="4411163"/>
            <a:ext cx="3527661" cy="100811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colade ouvrante 21">
            <a:extLst>
              <a:ext uri="{FF2B5EF4-FFF2-40B4-BE49-F238E27FC236}">
                <a16:creationId xmlns:a16="http://schemas.microsoft.com/office/drawing/2014/main" id="{C9BF4772-B99F-48F8-BFEB-3B50CD0E968F}"/>
              </a:ext>
            </a:extLst>
          </p:cNvPr>
          <p:cNvSpPr/>
          <p:nvPr/>
        </p:nvSpPr>
        <p:spPr>
          <a:xfrm>
            <a:off x="5098355" y="2381158"/>
            <a:ext cx="144016" cy="8309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111C301-2E68-4DCC-AC78-CB4E5B988F2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94" b="50170"/>
          <a:stretch/>
        </p:blipFill>
        <p:spPr>
          <a:xfrm>
            <a:off x="5170363" y="4134639"/>
            <a:ext cx="5000892" cy="1055744"/>
          </a:xfrm>
          <a:prstGeom prst="rect">
            <a:avLst/>
          </a:prstGeom>
        </p:spPr>
      </p:pic>
      <p:sp>
        <p:nvSpPr>
          <p:cNvPr id="24" name="Étoile : 5 branches 23">
            <a:extLst>
              <a:ext uri="{FF2B5EF4-FFF2-40B4-BE49-F238E27FC236}">
                <a16:creationId xmlns:a16="http://schemas.microsoft.com/office/drawing/2014/main" id="{2E86EC57-6F5E-4870-AA01-2A6B07864568}"/>
              </a:ext>
            </a:extLst>
          </p:cNvPr>
          <p:cNvSpPr/>
          <p:nvPr/>
        </p:nvSpPr>
        <p:spPr>
          <a:xfrm>
            <a:off x="9468684" y="4211212"/>
            <a:ext cx="111131" cy="106117"/>
          </a:xfrm>
          <a:prstGeom prst="star5">
            <a:avLst/>
          </a:prstGeom>
          <a:solidFill>
            <a:srgbClr val="FFC000"/>
          </a:solidFill>
          <a:ln>
            <a:solidFill>
              <a:srgbClr val="F39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BDDA283-614E-4658-BA8A-A7E8D631C17B}"/>
              </a:ext>
            </a:extLst>
          </p:cNvPr>
          <p:cNvSpPr txBox="1"/>
          <p:nvPr/>
        </p:nvSpPr>
        <p:spPr>
          <a:xfrm>
            <a:off x="9338859" y="4000173"/>
            <a:ext cx="4819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1" dirty="0">
                <a:solidFill>
                  <a:srgbClr val="DF8A2D"/>
                </a:solidFill>
              </a:rPr>
              <a:t>IP_FP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3E363CE-7604-4EFC-A6BD-425F024BA2B7}"/>
              </a:ext>
            </a:extLst>
          </p:cNvPr>
          <p:cNvSpPr txBox="1"/>
          <p:nvPr/>
        </p:nvSpPr>
        <p:spPr>
          <a:xfrm>
            <a:off x="6327848" y="5220092"/>
            <a:ext cx="3042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PERLE 250 MeV : interaction points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779A476-2E10-4AD1-A4A3-773868546402}"/>
              </a:ext>
            </a:extLst>
          </p:cNvPr>
          <p:cNvSpPr txBox="1"/>
          <p:nvPr/>
        </p:nvSpPr>
        <p:spPr>
          <a:xfrm>
            <a:off x="3867601" y="509344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1236601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1B23C5-605D-4D07-A2F7-A9A0F5E9D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Longitudinal match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EAFBA1-1F54-4338-93C7-46D9B91CE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D6C3CD-3E75-412E-95B9-D1697CD74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29C438-ABCB-4267-9095-12CC571BB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7" name="Espace réservé du contenu 3">
            <a:extLst>
              <a:ext uri="{FF2B5EF4-FFF2-40B4-BE49-F238E27FC236}">
                <a16:creationId xmlns:a16="http://schemas.microsoft.com/office/drawing/2014/main" id="{2E33B443-A5A7-404C-97C2-DC60BF54D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5795" y="1555931"/>
            <a:ext cx="3338908" cy="1334824"/>
          </a:xfrm>
        </p:spPr>
        <p:txBody>
          <a:bodyPr>
            <a:norm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At </a:t>
            </a:r>
            <a:r>
              <a:rPr lang="fr-FR" sz="1600" dirty="0" err="1">
                <a:solidFill>
                  <a:schemeClr val="tx1"/>
                </a:solidFill>
              </a:rPr>
              <a:t>low</a:t>
            </a:r>
            <a:r>
              <a:rPr lang="fr-FR" sz="1600" dirty="0">
                <a:solidFill>
                  <a:schemeClr val="tx1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energy</a:t>
            </a:r>
            <a:r>
              <a:rPr lang="fr-FR" sz="1600" dirty="0">
                <a:solidFill>
                  <a:schemeClr val="tx1"/>
                </a:solidFill>
              </a:rPr>
              <a:t> : </a:t>
            </a:r>
            <a:r>
              <a:rPr lang="fr-FR" sz="1600" dirty="0" err="1">
                <a:solidFill>
                  <a:schemeClr val="tx1"/>
                </a:solidFill>
              </a:rPr>
              <a:t>velocity</a:t>
            </a:r>
            <a:r>
              <a:rPr lang="fr-FR" sz="1600" dirty="0">
                <a:solidFill>
                  <a:schemeClr val="tx1"/>
                </a:solidFill>
              </a:rPr>
              <a:t> change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fr-FR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Buncher</a:t>
            </a:r>
            <a:endParaRPr lang="fr-FR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This </a:t>
            </a:r>
            <a:r>
              <a:rPr lang="fr-FR" sz="1400" dirty="0" err="1">
                <a:solidFill>
                  <a:schemeClr val="tx1"/>
                </a:solidFill>
                <a:sym typeface="Wingdings" panose="05000000000000000000" pitchFamily="2" charset="2"/>
              </a:rPr>
              <a:t>is</a:t>
            </a: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 the case for the </a:t>
            </a:r>
            <a:r>
              <a:rPr lang="fr-FR" sz="1400" dirty="0" err="1">
                <a:solidFill>
                  <a:schemeClr val="tx1"/>
                </a:solidFill>
                <a:sym typeface="Wingdings" panose="05000000000000000000" pitchFamily="2" charset="2"/>
              </a:rPr>
              <a:t>injector</a:t>
            </a: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 @ 250keV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And </a:t>
            </a:r>
            <a:r>
              <a:rPr lang="fr-FR" sz="1400" dirty="0" err="1">
                <a:solidFill>
                  <a:schemeClr val="tx1"/>
                </a:solidFill>
                <a:sym typeface="Wingdings" panose="05000000000000000000" pitchFamily="2" charset="2"/>
              </a:rPr>
              <a:t>also</a:t>
            </a: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 a </a:t>
            </a:r>
            <a:r>
              <a:rPr lang="fr-FR" sz="1400" dirty="0" err="1">
                <a:solidFill>
                  <a:schemeClr val="tx1"/>
                </a:solidFill>
                <a:sym typeface="Wingdings" panose="05000000000000000000" pitchFamily="2" charset="2"/>
              </a:rPr>
              <a:t>little</a:t>
            </a: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 bit in the merger @ 7MeV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18" name="Espace réservé du contenu 8">
            <a:extLst>
              <a:ext uri="{FF2B5EF4-FFF2-40B4-BE49-F238E27FC236}">
                <a16:creationId xmlns:a16="http://schemas.microsoft.com/office/drawing/2014/main" id="{1A120028-BD8B-4D03-A1F5-1FEF030BF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18" y="2909080"/>
            <a:ext cx="3170759" cy="232107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76C40DD0-6F83-4ED2-BDCB-3FFDFD5AD8BC}"/>
              </a:ext>
            </a:extLst>
          </p:cNvPr>
          <p:cNvSpPr txBox="1"/>
          <p:nvPr/>
        </p:nvSpPr>
        <p:spPr>
          <a:xfrm>
            <a:off x="1063500" y="5248485"/>
            <a:ext cx="28653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/>
              <a:t>Almost</a:t>
            </a:r>
            <a:r>
              <a:rPr lang="fr-FR" sz="1200" b="1" dirty="0"/>
              <a:t> </a:t>
            </a:r>
            <a:r>
              <a:rPr lang="fr-FR" sz="1200" b="1" dirty="0" err="1"/>
              <a:t>totally</a:t>
            </a:r>
            <a:r>
              <a:rPr lang="fr-FR" sz="1200" b="1" dirty="0"/>
              <a:t> </a:t>
            </a:r>
            <a:r>
              <a:rPr lang="fr-FR" sz="1200" b="1" dirty="0" err="1"/>
              <a:t>negligible</a:t>
            </a:r>
            <a:r>
              <a:rPr lang="fr-FR" sz="1200" b="1" dirty="0"/>
              <a:t> in the ERL 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Espace réservé du contenu 3">
                <a:extLst>
                  <a:ext uri="{FF2B5EF4-FFF2-40B4-BE49-F238E27FC236}">
                    <a16:creationId xmlns:a16="http://schemas.microsoft.com/office/drawing/2014/main" id="{0E1544AF-1F66-4122-AEB9-B73AA9AA05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1939" y="1555931"/>
                <a:ext cx="3714928" cy="13348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FF6700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94B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456487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456487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456487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fr-FR" sz="1600" dirty="0">
                    <a:solidFill>
                      <a:schemeClr val="tx1"/>
                    </a:solidFill>
                  </a:rPr>
                  <a:t>At high </a:t>
                </a:r>
                <a:r>
                  <a:rPr lang="fr-FR" sz="1600" dirty="0" err="1">
                    <a:solidFill>
                      <a:schemeClr val="tx1"/>
                    </a:solidFill>
                  </a:rPr>
                  <a:t>energy</a:t>
                </a:r>
                <a:r>
                  <a:rPr lang="fr-FR" sz="1600" dirty="0">
                    <a:solidFill>
                      <a:schemeClr val="tx1"/>
                    </a:solidFill>
                  </a:rPr>
                  <a:t> : </a:t>
                </a:r>
                <a:r>
                  <a:rPr lang="fr-FR" sz="1600" dirty="0" err="1">
                    <a:solidFill>
                      <a:schemeClr val="tx1"/>
                    </a:solidFill>
                  </a:rPr>
                  <a:t>path</a:t>
                </a:r>
                <a:r>
                  <a:rPr lang="fr-FR" sz="1600" dirty="0">
                    <a:solidFill>
                      <a:schemeClr val="tx1"/>
                    </a:solidFill>
                  </a:rPr>
                  <a:t> </a:t>
                </a:r>
                <a:r>
                  <a:rPr lang="fr-FR" sz="1600" dirty="0" err="1">
                    <a:solidFill>
                      <a:schemeClr val="tx1"/>
                    </a:solidFill>
                  </a:rPr>
                  <a:t>length</a:t>
                </a:r>
                <a:r>
                  <a:rPr lang="fr-FR" sz="1600" dirty="0">
                    <a:solidFill>
                      <a:schemeClr val="tx1"/>
                    </a:solidFill>
                  </a:rPr>
                  <a:t> change</a:t>
                </a:r>
              </a:p>
              <a:p>
                <a:pPr fontAlgn="auto">
                  <a:spcAft>
                    <a:spcPts val="0"/>
                  </a:spcAft>
                  <a:buFont typeface="Wingdings" panose="05000000000000000000" pitchFamily="2" charset="2"/>
                  <a:buChar char="è"/>
                </a:pPr>
                <a:r>
                  <a:rPr lang="fr-FR" sz="16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Dispersion </a:t>
                </a:r>
                <a:r>
                  <a:rPr lang="fr-FR" sz="1600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function</a:t>
                </a:r>
                <a:endParaRPr lang="fr-FR" sz="1600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 fontAlgn="auto">
                  <a:spcAft>
                    <a:spcPts val="0"/>
                  </a:spcAft>
                  <a:buNone/>
                </a:pPr>
                <a:r>
                  <a:rPr lang="fr-FR" sz="16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Use of R56 (z position as a </a:t>
                </a:r>
                <a:r>
                  <a:rPr lang="fr-FR" sz="1600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function</a:t>
                </a:r>
                <a:r>
                  <a:rPr lang="fr-FR" sz="16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Δ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𝑃</m:t>
                        </m:r>
                      </m:num>
                      <m:den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𝑃</m:t>
                        </m:r>
                      </m:den>
                    </m:f>
                  </m:oMath>
                </a14:m>
                <a:r>
                  <a:rPr lang="fr-FR" sz="16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fr-FR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fr-FR" sz="160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0" indent="0" fontAlgn="auto">
                  <a:spcAft>
                    <a:spcPts val="0"/>
                  </a:spcAft>
                  <a:buNone/>
                </a:pPr>
                <a:r>
                  <a:rPr lang="fr-FR" sz="1600" dirty="0">
                    <a:solidFill>
                      <a:schemeClr val="tx1"/>
                    </a:solidFill>
                  </a:rPr>
                  <a:t>Use of R566, R5666… ( z(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1600" dirty="0">
                    <a:solidFill>
                      <a:schemeClr val="tx1"/>
                    </a:solidFill>
                  </a:rPr>
                  <a:t>), z(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fr-FR" sz="1600" dirty="0">
                    <a:solidFill>
                      <a:schemeClr val="tx1"/>
                    </a:solidFill>
                  </a:rPr>
                  <a:t>)…)</a:t>
                </a:r>
              </a:p>
            </p:txBody>
          </p:sp>
        </mc:Choice>
        <mc:Fallback xmlns="">
          <p:sp>
            <p:nvSpPr>
              <p:cNvPr id="20" name="Espace réservé du contenu 3">
                <a:extLst>
                  <a:ext uri="{FF2B5EF4-FFF2-40B4-BE49-F238E27FC236}">
                    <a16:creationId xmlns:a16="http://schemas.microsoft.com/office/drawing/2014/main" id="{0E1544AF-1F66-4122-AEB9-B73AA9AA05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1939" y="1555931"/>
                <a:ext cx="3714928" cy="1334824"/>
              </a:xfrm>
              <a:prstGeom prst="rect">
                <a:avLst/>
              </a:prstGeom>
              <a:blipFill>
                <a:blip r:embed="rId3"/>
                <a:stretch>
                  <a:fillRect l="-657" t="-3653" b="-18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oneTexte 20">
            <a:extLst>
              <a:ext uri="{FF2B5EF4-FFF2-40B4-BE49-F238E27FC236}">
                <a16:creationId xmlns:a16="http://schemas.microsoft.com/office/drawing/2014/main" id="{7ECA95A3-5AC3-4C78-9758-5AE1A6814684}"/>
              </a:ext>
            </a:extLst>
          </p:cNvPr>
          <p:cNvSpPr txBox="1"/>
          <p:nvPr/>
        </p:nvSpPr>
        <p:spPr>
          <a:xfrm>
            <a:off x="5959512" y="4949046"/>
            <a:ext cx="3352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Arcs are the </a:t>
            </a:r>
            <a:r>
              <a:rPr lang="fr-FR" sz="1200" b="1" dirty="0" err="1"/>
              <a:t>most</a:t>
            </a:r>
            <a:r>
              <a:rPr lang="fr-FR" sz="1200" b="1" dirty="0"/>
              <a:t> sensitive to </a:t>
            </a:r>
            <a:r>
              <a:rPr lang="fr-FR" sz="1200" b="1" dirty="0" err="1"/>
              <a:t>these</a:t>
            </a:r>
            <a:r>
              <a:rPr lang="fr-FR" sz="1200" b="1" dirty="0"/>
              <a:t> </a:t>
            </a:r>
            <a:r>
              <a:rPr lang="fr-FR" sz="1200" b="1" dirty="0" err="1"/>
              <a:t>effects</a:t>
            </a:r>
            <a:endParaRPr lang="fr-FR" sz="1200" b="1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C50FF2D7-E159-4BBD-B65D-CEE8482296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0952" y="3086926"/>
            <a:ext cx="3170760" cy="1466010"/>
          </a:xfrm>
          <a:prstGeom prst="rect">
            <a:avLst/>
          </a:prstGeom>
        </p:spPr>
      </p:pic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B68DB1E4-CC85-427B-8552-68339FA49825}"/>
              </a:ext>
            </a:extLst>
          </p:cNvPr>
          <p:cNvSpPr txBox="1">
            <a:spLocks/>
          </p:cNvSpPr>
          <p:nvPr/>
        </p:nvSpPr>
        <p:spPr>
          <a:xfrm>
            <a:off x="1641971" y="977583"/>
            <a:ext cx="5472608" cy="432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fr-FR" sz="2400" b="1" dirty="0">
                <a:solidFill>
                  <a:srgbClr val="00294B"/>
                </a:solidFill>
              </a:rPr>
              <a:t>1. Control of the </a:t>
            </a:r>
            <a:r>
              <a:rPr lang="fr-FR" sz="2400" b="1" dirty="0" err="1">
                <a:solidFill>
                  <a:srgbClr val="00294B"/>
                </a:solidFill>
              </a:rPr>
              <a:t>bunch</a:t>
            </a:r>
            <a:r>
              <a:rPr lang="fr-FR" sz="2400" b="1" dirty="0">
                <a:solidFill>
                  <a:srgbClr val="00294B"/>
                </a:solidFill>
              </a:rPr>
              <a:t> size</a:t>
            </a:r>
          </a:p>
        </p:txBody>
      </p:sp>
    </p:spTree>
    <p:extLst>
      <p:ext uri="{BB962C8B-B14F-4D97-AF65-F5344CB8AC3E}">
        <p14:creationId xmlns:p14="http://schemas.microsoft.com/office/powerpoint/2010/main" val="2090685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1B23C5-605D-4D07-A2F7-A9A0F5E9D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Longitudinal match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EAFBA1-1F54-4338-93C7-46D9B91CE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D6C3CD-3E75-412E-95B9-D1697CD74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29C438-ABCB-4267-9095-12CC571BB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0C44F763-DF27-402C-8218-DFF46EE4A2FD}"/>
              </a:ext>
            </a:extLst>
          </p:cNvPr>
          <p:cNvSpPr txBox="1">
            <a:spLocks/>
          </p:cNvSpPr>
          <p:nvPr/>
        </p:nvSpPr>
        <p:spPr>
          <a:xfrm>
            <a:off x="1857995" y="912783"/>
            <a:ext cx="5472608" cy="432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fr-FR" sz="2400" b="1" dirty="0">
                <a:solidFill>
                  <a:srgbClr val="00294B"/>
                </a:solidFill>
              </a:rPr>
              <a:t>2. Control of the </a:t>
            </a:r>
            <a:r>
              <a:rPr lang="fr-FR" sz="2400" b="1" dirty="0" err="1">
                <a:solidFill>
                  <a:srgbClr val="00294B"/>
                </a:solidFill>
              </a:rPr>
              <a:t>energy</a:t>
            </a:r>
            <a:r>
              <a:rPr lang="fr-FR" sz="2400" b="1" dirty="0">
                <a:solidFill>
                  <a:srgbClr val="00294B"/>
                </a:solidFill>
              </a:rPr>
              <a:t> spread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ADC573AC-DBB3-49CD-B2DF-34D47033F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155" y="1517576"/>
            <a:ext cx="4804029" cy="22194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D4CC3DD-1E2E-4E40-99B9-7F6DE8062EDF}"/>
                  </a:ext>
                </a:extLst>
              </p:cNvPr>
              <p:cNvSpPr txBox="1"/>
              <p:nvPr/>
            </p:nvSpPr>
            <p:spPr>
              <a:xfrm>
                <a:off x="1407590" y="4109864"/>
                <a:ext cx="687560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78740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/>
                  <a:t>Arrival time (</a:t>
                </a:r>
                <a14:m>
                  <m:oMath xmlns:m="http://schemas.openxmlformats.org/officeDocument/2006/math">
                    <m:r>
                      <a:rPr lang="fr-FR" sz="1400"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fr-FR" sz="1400" dirty="0"/>
                  <a:t> position in the </a:t>
                </a:r>
                <a:r>
                  <a:rPr lang="fr-FR" sz="1400" dirty="0" err="1"/>
                  <a:t>bunch</a:t>
                </a:r>
                <a:r>
                  <a:rPr lang="fr-FR" sz="1400" dirty="0"/>
                  <a:t>) changes the </a:t>
                </a:r>
                <a:r>
                  <a:rPr lang="fr-FR" sz="1400" dirty="0" err="1"/>
                  <a:t>energy</a:t>
                </a:r>
                <a:r>
                  <a:rPr lang="fr-FR" sz="1400" dirty="0"/>
                  <a:t> kick of a </a:t>
                </a:r>
                <a:r>
                  <a:rPr lang="fr-FR" sz="1400" dirty="0" err="1"/>
                  <a:t>particle</a:t>
                </a:r>
                <a:endParaRPr lang="fr-FR" sz="1400" dirty="0"/>
              </a:p>
              <a:p>
                <a:pPr marL="78740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/>
                  <a:t>Energy </a:t>
                </a:r>
                <a:r>
                  <a:rPr lang="fr-FR" sz="1400" dirty="0" err="1"/>
                  <a:t>is</a:t>
                </a:r>
                <a:r>
                  <a:rPr lang="fr-FR" sz="1400" dirty="0"/>
                  <a:t> a </a:t>
                </a:r>
                <a:r>
                  <a:rPr lang="fr-FR" sz="1400" dirty="0" err="1"/>
                  <a:t>function</a:t>
                </a:r>
                <a:r>
                  <a:rPr lang="fr-FR" sz="1400" dirty="0"/>
                  <a:t> of position : R65 = </a:t>
                </a:r>
                <a14:m>
                  <m:oMath xmlns:m="http://schemas.openxmlformats.org/officeDocument/2006/math">
                    <m:r>
                      <a:rPr lang="fr-FR" sz="1400">
                        <a:latin typeface="Cambria Math" panose="02040503050406030204" pitchFamily="18" charset="0"/>
                      </a:rPr>
                      <m:t>𝛿</m:t>
                    </m:r>
                    <m:r>
                      <a:rPr lang="fr-FR" sz="140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400">
                        <a:latin typeface="Cambria Math" panose="02040503050406030204" pitchFamily="18" charset="0"/>
                      </a:rPr>
                      <m:t>𝑧</m:t>
                    </m:r>
                    <m:r>
                      <a:rPr lang="fr-FR" sz="1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1400" dirty="0"/>
              </a:p>
              <a:p>
                <a:pPr marL="78740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/>
                  <a:t>The vertical axis of longitudinal distribution can </a:t>
                </a:r>
                <a:r>
                  <a:rPr lang="fr-FR" sz="1400" dirty="0" err="1"/>
                  <a:t>be</a:t>
                </a:r>
                <a:r>
                  <a:rPr lang="fr-FR" sz="1400" dirty="0"/>
                  <a:t> </a:t>
                </a:r>
                <a:r>
                  <a:rPr lang="fr-FR" sz="1400" dirty="0" err="1"/>
                  <a:t>changed</a:t>
                </a:r>
                <a:r>
                  <a:rPr lang="fr-FR" sz="1400" dirty="0"/>
                  <a:t> in the </a:t>
                </a:r>
                <a:r>
                  <a:rPr lang="fr-FR" sz="1400" dirty="0" err="1"/>
                  <a:t>linacs</a:t>
                </a:r>
                <a:endParaRPr lang="fr-FR" sz="1400" dirty="0"/>
              </a:p>
              <a:p>
                <a:pPr marL="78740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/>
                  <a:t>Z must </a:t>
                </a:r>
                <a:r>
                  <a:rPr lang="fr-FR" sz="1400" dirty="0" err="1"/>
                  <a:t>be</a:t>
                </a:r>
                <a:r>
                  <a:rPr lang="fr-FR" sz="1400" dirty="0"/>
                  <a:t> « </a:t>
                </a:r>
                <a:r>
                  <a:rPr lang="fr-FR" sz="1400" dirty="0" err="1"/>
                  <a:t>prepared</a:t>
                </a:r>
                <a:r>
                  <a:rPr lang="fr-FR" sz="1400" dirty="0"/>
                  <a:t> » in </a:t>
                </a:r>
                <a:r>
                  <a:rPr lang="fr-FR" sz="1400" dirty="0" err="1"/>
                  <a:t>advance</a:t>
                </a:r>
                <a:r>
                  <a:rPr lang="fr-FR" sz="1400" dirty="0"/>
                  <a:t> to affect </a:t>
                </a:r>
                <a14:m>
                  <m:oMath xmlns:m="http://schemas.openxmlformats.org/officeDocument/2006/math">
                    <m:r>
                      <a:rPr lang="fr-FR" sz="140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fr-FR" sz="1400" dirty="0"/>
                  <a:t> the </a:t>
                </a:r>
                <a:r>
                  <a:rPr lang="fr-FR" sz="1400" dirty="0" err="1"/>
                  <a:t>way</a:t>
                </a:r>
                <a:r>
                  <a:rPr lang="fr-FR" sz="1400" dirty="0"/>
                  <a:t> </a:t>
                </a:r>
                <a:r>
                  <a:rPr lang="fr-FR" sz="1400" dirty="0" err="1"/>
                  <a:t>we</a:t>
                </a:r>
                <a:r>
                  <a:rPr lang="fr-FR" sz="1400" dirty="0"/>
                  <a:t> </a:t>
                </a:r>
                <a:r>
                  <a:rPr lang="fr-FR" sz="1400" dirty="0" err="1"/>
                  <a:t>want</a:t>
                </a:r>
                <a:endParaRPr lang="fr-FR" sz="1400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D4CC3DD-1E2E-4E40-99B9-7F6DE8062E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7590" y="4109864"/>
                <a:ext cx="6875600" cy="954107"/>
              </a:xfrm>
              <a:prstGeom prst="rect">
                <a:avLst/>
              </a:prstGeom>
              <a:blipFill>
                <a:blip r:embed="rId3"/>
                <a:stretch>
                  <a:fillRect t="-1274" b="-57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9754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070820-ED5B-4B22-AF32-09872FCBB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Methodology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1DFF1C0-37F0-4FC6-B61D-C97632C9D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0887FDB-7FE6-4A58-A443-6095BEB15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55C09EB-D19D-4A4E-B471-6439C7734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8CCBFBBD-7F9E-4574-9752-5FAE42E70752}"/>
                  </a:ext>
                </a:extLst>
              </p:cNvPr>
              <p:cNvSpPr txBox="1"/>
              <p:nvPr/>
            </p:nvSpPr>
            <p:spPr>
              <a:xfrm>
                <a:off x="2967367" y="1500390"/>
                <a:ext cx="3143168" cy="308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′′′</m:t>
                          </m:r>
                        </m:sup>
                      </m:sSubSup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8CCBFBBD-7F9E-4574-9752-5FAE42E70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7367" y="1500390"/>
                <a:ext cx="3143168" cy="308995"/>
              </a:xfrm>
              <a:prstGeom prst="rect">
                <a:avLst/>
              </a:prstGeom>
              <a:blipFill>
                <a:blip r:embed="rId2"/>
                <a:stretch>
                  <a:fillRect l="-1359" r="-388" b="-215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C2F8006B-7026-4786-B539-F55DE2BFA332}"/>
              </a:ext>
            </a:extLst>
          </p:cNvPr>
          <p:cNvSpPr txBox="1"/>
          <p:nvPr/>
        </p:nvSpPr>
        <p:spPr>
          <a:xfrm>
            <a:off x="807127" y="882936"/>
            <a:ext cx="5843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The </a:t>
            </a:r>
            <a:r>
              <a:rPr lang="fr-FR" sz="1400" dirty="0" err="1"/>
              <a:t>bunch</a:t>
            </a:r>
            <a:r>
              <a:rPr lang="fr-FR" sz="1400" dirty="0"/>
              <a:t> </a:t>
            </a:r>
            <a:r>
              <a:rPr lang="fr-FR" sz="1400" dirty="0" err="1"/>
              <a:t>energy</a:t>
            </a:r>
            <a:r>
              <a:rPr lang="fr-FR" sz="1400" dirty="0"/>
              <a:t> distribution can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developped</a:t>
            </a:r>
            <a:r>
              <a:rPr lang="fr-FR" sz="1400" dirty="0"/>
              <a:t> as </a:t>
            </a:r>
            <a:r>
              <a:rPr lang="fr-FR" sz="1400" dirty="0" err="1"/>
              <a:t>taylor</a:t>
            </a:r>
            <a:r>
              <a:rPr lang="fr-FR" sz="1400" dirty="0"/>
              <a:t> expansion : 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C2F78D6-8FF9-41D8-9193-E5E4BA67396C}"/>
              </a:ext>
            </a:extLst>
          </p:cNvPr>
          <p:cNvCxnSpPr/>
          <p:nvPr/>
        </p:nvCxnSpPr>
        <p:spPr>
          <a:xfrm flipV="1">
            <a:off x="3543431" y="1932438"/>
            <a:ext cx="432048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475F4502-7C42-44D9-857C-2E39BA94435B}"/>
              </a:ext>
            </a:extLst>
          </p:cNvPr>
          <p:cNvCxnSpPr>
            <a:cxnSpLocks/>
          </p:cNvCxnSpPr>
          <p:nvPr/>
        </p:nvCxnSpPr>
        <p:spPr>
          <a:xfrm flipV="1">
            <a:off x="4839575" y="1932438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F2B411D-0F47-495D-8343-93AEB7561E72}"/>
              </a:ext>
            </a:extLst>
          </p:cNvPr>
          <p:cNvCxnSpPr>
            <a:cxnSpLocks/>
          </p:cNvCxnSpPr>
          <p:nvPr/>
        </p:nvCxnSpPr>
        <p:spPr>
          <a:xfrm flipH="1" flipV="1">
            <a:off x="5703672" y="1932438"/>
            <a:ext cx="288031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BF4940E1-5EA0-458A-AFD8-0FF7D23BA3B9}"/>
                  </a:ext>
                </a:extLst>
              </p:cNvPr>
              <p:cNvSpPr txBox="1"/>
              <p:nvPr/>
            </p:nvSpPr>
            <p:spPr>
              <a:xfrm>
                <a:off x="3149637" y="2381672"/>
                <a:ext cx="7875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𝑠𝑡</m:t>
                        </m:r>
                      </m:sup>
                    </m:sSup>
                  </m:oMath>
                </a14:m>
                <a:r>
                  <a:rPr lang="fr-FR" sz="1200" dirty="0"/>
                  <a:t> order</a:t>
                </a: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BF4940E1-5EA0-458A-AFD8-0FF7D23BA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637" y="2381672"/>
                <a:ext cx="787588" cy="276999"/>
              </a:xfrm>
              <a:prstGeom prst="rect">
                <a:avLst/>
              </a:prstGeom>
              <a:blipFill>
                <a:blip r:embed="rId3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52E0BE9-04DB-4542-8911-7EA9019A3694}"/>
                  </a:ext>
                </a:extLst>
              </p:cNvPr>
              <p:cNvSpPr txBox="1"/>
              <p:nvPr/>
            </p:nvSpPr>
            <p:spPr>
              <a:xfrm>
                <a:off x="4445781" y="2381672"/>
                <a:ext cx="826252" cy="280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𝑛𝑑</m:t>
                        </m:r>
                      </m:sup>
                    </m:sSup>
                  </m:oMath>
                </a14:m>
                <a:r>
                  <a:rPr lang="fr-FR" sz="1200" dirty="0"/>
                  <a:t> order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52E0BE9-04DB-4542-8911-7EA9019A36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781" y="2381672"/>
                <a:ext cx="826252" cy="280333"/>
              </a:xfrm>
              <a:prstGeom prst="rect">
                <a:avLst/>
              </a:prstGeom>
              <a:blipFill>
                <a:blip r:embed="rId4"/>
                <a:stretch>
                  <a:fillRect t="-2174" b="-152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BF9947E-973A-4EAA-90C4-6D9871EEA7CA}"/>
                  </a:ext>
                </a:extLst>
              </p:cNvPr>
              <p:cNvSpPr txBox="1"/>
              <p:nvPr/>
            </p:nvSpPr>
            <p:spPr>
              <a:xfrm>
                <a:off x="5674419" y="2381672"/>
                <a:ext cx="811825" cy="280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𝑟𝑑</m:t>
                        </m:r>
                      </m:sup>
                    </m:sSup>
                  </m:oMath>
                </a14:m>
                <a:r>
                  <a:rPr lang="fr-FR" sz="1200" dirty="0"/>
                  <a:t> order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BF9947E-973A-4EAA-90C4-6D9871EEA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419" y="2381672"/>
                <a:ext cx="811825" cy="280333"/>
              </a:xfrm>
              <a:prstGeom prst="rect">
                <a:avLst/>
              </a:prstGeom>
              <a:blipFill>
                <a:blip r:embed="rId5"/>
                <a:stretch>
                  <a:fillRect t="-2174" b="-152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>
            <a:extLst>
              <a:ext uri="{FF2B5EF4-FFF2-40B4-BE49-F238E27FC236}">
                <a16:creationId xmlns:a16="http://schemas.microsoft.com/office/drawing/2014/main" id="{8C3F7AA0-D540-4FB5-9014-C11A06833A94}"/>
              </a:ext>
            </a:extLst>
          </p:cNvPr>
          <p:cNvSpPr txBox="1"/>
          <p:nvPr/>
        </p:nvSpPr>
        <p:spPr>
          <a:xfrm>
            <a:off x="807127" y="2936773"/>
            <a:ext cx="553709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Then</a:t>
            </a:r>
            <a:r>
              <a:rPr lang="fr-FR" sz="1400" dirty="0"/>
              <a:t>, </a:t>
            </a:r>
            <a:r>
              <a:rPr lang="fr-FR" sz="1400" dirty="0" err="1"/>
              <a:t>we</a:t>
            </a:r>
            <a:r>
              <a:rPr lang="fr-FR" sz="1400" dirty="0"/>
              <a:t> use the </a:t>
            </a:r>
            <a:r>
              <a:rPr lang="fr-FR" sz="1400" dirty="0" err="1"/>
              <a:t>following</a:t>
            </a:r>
            <a:r>
              <a:rPr lang="fr-FR" sz="1400" dirty="0"/>
              <a:t> variables to </a:t>
            </a:r>
            <a:r>
              <a:rPr lang="fr-FR" sz="1400" dirty="0" err="1"/>
              <a:t>manipulate</a:t>
            </a:r>
            <a:r>
              <a:rPr lang="fr-FR" sz="1400" dirty="0"/>
              <a:t> </a:t>
            </a:r>
            <a:r>
              <a:rPr lang="fr-FR" sz="1400" dirty="0" err="1"/>
              <a:t>this</a:t>
            </a:r>
            <a:r>
              <a:rPr lang="fr-FR" sz="1400" dirty="0"/>
              <a:t> distribution :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400" dirty="0"/>
              <a:t>Phases of the LINAC(s)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400" dirty="0"/>
              <a:t>R56 : longitudinal dispersion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400" dirty="0"/>
              <a:t>R566 : second </a:t>
            </a:r>
            <a:r>
              <a:rPr lang="fr-FR" sz="1400" dirty="0" err="1"/>
              <a:t>order</a:t>
            </a:r>
            <a:r>
              <a:rPr lang="fr-FR" sz="1400" dirty="0"/>
              <a:t> longitudinal dispersion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400" dirty="0"/>
              <a:t>R5666 : </a:t>
            </a:r>
            <a:r>
              <a:rPr lang="fr-FR" sz="1400" dirty="0" err="1"/>
              <a:t>third</a:t>
            </a:r>
            <a:r>
              <a:rPr lang="fr-FR" sz="1400" dirty="0"/>
              <a:t> </a:t>
            </a:r>
            <a:r>
              <a:rPr lang="fr-FR" sz="1400" dirty="0" err="1"/>
              <a:t>order</a:t>
            </a:r>
            <a:r>
              <a:rPr lang="fr-FR" sz="1400" dirty="0"/>
              <a:t> longitudinal dispersion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7C89506-2A02-4B33-BB57-8573E80D66F1}"/>
              </a:ext>
            </a:extLst>
          </p:cNvPr>
          <p:cNvSpPr txBox="1"/>
          <p:nvPr/>
        </p:nvSpPr>
        <p:spPr>
          <a:xfrm>
            <a:off x="7474619" y="2162787"/>
            <a:ext cx="2682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Example of </a:t>
            </a:r>
            <a:r>
              <a:rPr lang="fr-FR" sz="1400" dirty="0" err="1"/>
              <a:t>bunch</a:t>
            </a:r>
            <a:r>
              <a:rPr lang="fr-FR" sz="1400" dirty="0"/>
              <a:t> compression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272BCC3D-8878-4D74-9CE8-8675FAE607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0253" y="2513590"/>
            <a:ext cx="319087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89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0173FDC-54CD-45B7-AB3A-BC52FFB09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52EBCFB-62A4-4DA8-A6F8-362F6152D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C2FBCCB-0CDF-4B45-99E0-AED0F2D8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12" name="Espace réservé du contenu 9">
            <a:extLst>
              <a:ext uri="{FF2B5EF4-FFF2-40B4-BE49-F238E27FC236}">
                <a16:creationId xmlns:a16="http://schemas.microsoft.com/office/drawing/2014/main" id="{A937F9AE-3719-459E-832B-F016170DA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5" y="938943"/>
            <a:ext cx="3448618" cy="2299078"/>
          </a:xfrm>
          <a:prstGeom prst="rect">
            <a:avLst/>
          </a:prstGeom>
        </p:spPr>
      </p:pic>
      <p:pic>
        <p:nvPicPr>
          <p:cNvPr id="13" name="Espace réservé du contenu 7">
            <a:extLst>
              <a:ext uri="{FF2B5EF4-FFF2-40B4-BE49-F238E27FC236}">
                <a16:creationId xmlns:a16="http://schemas.microsoft.com/office/drawing/2014/main" id="{5AB7BC10-CB79-46D1-B13F-BE6AC27A8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243" y="1160160"/>
            <a:ext cx="2631601" cy="205393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34A1E409-510D-4FA6-BC89-32FACB9F212F}"/>
              </a:ext>
            </a:extLst>
          </p:cNvPr>
          <p:cNvSpPr txBox="1"/>
          <p:nvPr/>
        </p:nvSpPr>
        <p:spPr>
          <a:xfrm>
            <a:off x="417835" y="3178010"/>
            <a:ext cx="3603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/>
              <a:t>Initial longitudinal distribution at the exit of the booster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6DAB336-82CE-4A06-9CA7-8262C690E921}"/>
              </a:ext>
            </a:extLst>
          </p:cNvPr>
          <p:cNvSpPr txBox="1"/>
          <p:nvPr/>
        </p:nvSpPr>
        <p:spPr>
          <a:xfrm>
            <a:off x="5144339" y="3182927"/>
            <a:ext cx="7841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 err="1"/>
              <a:t>After</a:t>
            </a:r>
            <a:r>
              <a:rPr lang="fr-FR" sz="1050" i="1" dirty="0"/>
              <a:t> </a:t>
            </a:r>
            <a:r>
              <a:rPr lang="fr-FR" sz="1050" i="1" dirty="0" err="1"/>
              <a:t>linac</a:t>
            </a:r>
            <a:endParaRPr lang="fr-FR" sz="1050" i="1"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661793D1-41AC-4567-B723-E82A192AF6C9}"/>
              </a:ext>
            </a:extLst>
          </p:cNvPr>
          <p:cNvSpPr txBox="1">
            <a:spLocks/>
          </p:cNvSpPr>
          <p:nvPr/>
        </p:nvSpPr>
        <p:spPr>
          <a:xfrm>
            <a:off x="2074018" y="147229"/>
            <a:ext cx="5760641" cy="432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fr-FR" sz="2400" b="1" dirty="0">
                <a:solidFill>
                  <a:srgbClr val="00294B"/>
                </a:solidFill>
              </a:rPr>
              <a:t>Manipulation of longitudinal phase </a:t>
            </a:r>
            <a:r>
              <a:rPr lang="fr-FR" sz="2400" b="1" dirty="0" err="1">
                <a:solidFill>
                  <a:srgbClr val="00294B"/>
                </a:solidFill>
              </a:rPr>
              <a:t>space</a:t>
            </a:r>
            <a:endParaRPr lang="fr-FR" sz="2400" b="1" dirty="0">
              <a:solidFill>
                <a:srgbClr val="00294B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5E0AA77-F310-43B8-955E-484D928420FB}"/>
              </a:ext>
            </a:extLst>
          </p:cNvPr>
          <p:cNvSpPr txBox="1"/>
          <p:nvPr/>
        </p:nvSpPr>
        <p:spPr>
          <a:xfrm>
            <a:off x="925456" y="763740"/>
            <a:ext cx="6519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/>
              <a:t>Phases in the </a:t>
            </a:r>
            <a:r>
              <a:rPr lang="fr-FR" sz="1400" b="1" dirty="0" err="1"/>
              <a:t>cavities</a:t>
            </a:r>
            <a:r>
              <a:rPr lang="fr-FR" sz="1400" b="1" dirty="0"/>
              <a:t> can </a:t>
            </a:r>
            <a:r>
              <a:rPr lang="fr-FR" sz="1400" b="1" dirty="0" err="1"/>
              <a:t>be</a:t>
            </a:r>
            <a:r>
              <a:rPr lang="fr-FR" sz="1400" b="1" dirty="0"/>
              <a:t> </a:t>
            </a:r>
            <a:r>
              <a:rPr lang="fr-FR" sz="1400" b="1" dirty="0" err="1"/>
              <a:t>used</a:t>
            </a:r>
            <a:r>
              <a:rPr lang="fr-FR" sz="1400" b="1" dirty="0"/>
              <a:t> to </a:t>
            </a:r>
            <a:r>
              <a:rPr lang="fr-FR" sz="1400" b="1" dirty="0" err="1"/>
              <a:t>linearize</a:t>
            </a:r>
            <a:r>
              <a:rPr lang="fr-FR" sz="1400" b="1" dirty="0"/>
              <a:t> the longitudinal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3CF307D-DD91-4D62-A1D1-0A73AA96E792}"/>
                  </a:ext>
                </a:extLst>
              </p:cNvPr>
              <p:cNvSpPr txBox="1"/>
              <p:nvPr/>
            </p:nvSpPr>
            <p:spPr>
              <a:xfrm>
                <a:off x="6794641" y="1971263"/>
                <a:ext cx="2220993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fr-F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=0°</m:t>
                    </m:r>
                  </m:oMath>
                </a14:m>
                <a:r>
                  <a:rPr lang="fr-FR" sz="1100" dirty="0">
                    <a:solidFill>
                      <a:srgbClr val="FF0000"/>
                    </a:solidFill>
                  </a:rPr>
                  <a:t> </a:t>
                </a:r>
                <a:r>
                  <a:rPr lang="fr-FR" sz="1100" dirty="0"/>
                  <a:t>: </a:t>
                </a:r>
                <a:r>
                  <a:rPr lang="fr-FR" sz="1100" dirty="0" err="1"/>
                  <a:t>parabolic</a:t>
                </a:r>
                <a:r>
                  <a:rPr lang="fr-FR" sz="1100" dirty="0"/>
                  <a:t> </a:t>
                </a:r>
                <a:r>
                  <a:rPr lang="fr-FR" sz="1100" dirty="0" err="1"/>
                  <a:t>shape</a:t>
                </a:r>
                <a:r>
                  <a:rPr lang="fr-FR" sz="1100" dirty="0"/>
                  <a:t> (on </a:t>
                </a:r>
                <a:r>
                  <a:rPr lang="fr-FR" sz="1100" dirty="0" err="1"/>
                  <a:t>crest</a:t>
                </a:r>
                <a:r>
                  <a:rPr lang="fr-FR" sz="1100" dirty="0"/>
                  <a:t>)</a:t>
                </a: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3CF307D-DD91-4D62-A1D1-0A73AA96E7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4641" y="1971263"/>
                <a:ext cx="2220993" cy="169277"/>
              </a:xfrm>
              <a:prstGeom prst="rect">
                <a:avLst/>
              </a:prstGeom>
              <a:blipFill>
                <a:blip r:embed="rId4"/>
                <a:stretch>
                  <a:fillRect l="-3022" t="-28571" r="-3297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E2371D19-B262-4187-8C37-B251F3FAEF34}"/>
                  </a:ext>
                </a:extLst>
              </p:cNvPr>
              <p:cNvSpPr txBox="1"/>
              <p:nvPr/>
            </p:nvSpPr>
            <p:spPr>
              <a:xfrm>
                <a:off x="6803884" y="2248397"/>
                <a:ext cx="2434193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fr-FR" sz="11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1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=−5°</m:t>
                    </m:r>
                  </m:oMath>
                </a14:m>
                <a:r>
                  <a:rPr lang="fr-FR" sz="1100" dirty="0">
                    <a:solidFill>
                      <a:srgbClr val="00B050"/>
                    </a:solidFill>
                  </a:rPr>
                  <a:t> </a:t>
                </a:r>
                <a:r>
                  <a:rPr lang="fr-FR" sz="1100" dirty="0"/>
                  <a:t>: start </a:t>
                </a:r>
                <a:r>
                  <a:rPr lang="fr-FR" sz="1100" dirty="0" err="1"/>
                  <a:t>linearizing</a:t>
                </a:r>
                <a:r>
                  <a:rPr lang="fr-FR" sz="1100" dirty="0"/>
                  <a:t> (~</a:t>
                </a:r>
                <a:r>
                  <a:rPr lang="fr-FR" sz="1100" dirty="0" err="1"/>
                  <a:t>bunching</a:t>
                </a:r>
                <a:r>
                  <a:rPr lang="fr-FR" sz="1100" dirty="0"/>
                  <a:t>)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E2371D19-B262-4187-8C37-B251F3FAEF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884" y="2248397"/>
                <a:ext cx="2434193" cy="169277"/>
              </a:xfrm>
              <a:prstGeom prst="rect">
                <a:avLst/>
              </a:prstGeom>
              <a:blipFill>
                <a:blip r:embed="rId5"/>
                <a:stretch>
                  <a:fillRect l="-2757" t="-32143" r="-2005" b="-46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2CE61A16-25BF-4F02-B9B8-A451F32D5C13}"/>
                  </a:ext>
                </a:extLst>
              </p:cNvPr>
              <p:cNvSpPr txBox="1"/>
              <p:nvPr/>
            </p:nvSpPr>
            <p:spPr>
              <a:xfrm>
                <a:off x="6803884" y="2503167"/>
                <a:ext cx="1576585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1" smtClean="0">
                            <a:solidFill>
                              <a:srgbClr val="6600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smtClean="0">
                            <a:solidFill>
                              <a:srgbClr val="6600CC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fr-FR" sz="1100" b="0" i="1" smtClean="0">
                            <a:solidFill>
                              <a:srgbClr val="6600C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100" b="0" i="1" smtClean="0">
                        <a:solidFill>
                          <a:srgbClr val="6600CC"/>
                        </a:solidFill>
                        <a:latin typeface="Cambria Math" panose="02040503050406030204" pitchFamily="18" charset="0"/>
                      </a:rPr>
                      <m:t>=−10°</m:t>
                    </m:r>
                  </m:oMath>
                </a14:m>
                <a:r>
                  <a:rPr lang="fr-FR" sz="1100" dirty="0">
                    <a:solidFill>
                      <a:srgbClr val="6600CC"/>
                    </a:solidFill>
                  </a:rPr>
                  <a:t> </a:t>
                </a:r>
                <a:r>
                  <a:rPr lang="fr-FR" sz="1100" dirty="0"/>
                  <a:t>: </a:t>
                </a:r>
                <a:r>
                  <a:rPr lang="fr-FR" sz="1100" dirty="0" err="1"/>
                  <a:t>almost</a:t>
                </a:r>
                <a:r>
                  <a:rPr lang="fr-FR" sz="1100" dirty="0"/>
                  <a:t> </a:t>
                </a:r>
                <a:r>
                  <a:rPr lang="fr-FR" sz="1100" dirty="0" err="1"/>
                  <a:t>linear</a:t>
                </a:r>
                <a:endParaRPr lang="fr-FR" sz="11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2CE61A16-25BF-4F02-B9B8-A451F32D5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884" y="2503167"/>
                <a:ext cx="1576585" cy="169277"/>
              </a:xfrm>
              <a:prstGeom prst="rect">
                <a:avLst/>
              </a:prstGeom>
              <a:blipFill>
                <a:blip r:embed="rId6"/>
                <a:stretch>
                  <a:fillRect l="-4247" t="-33333" r="-3861" b="-518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C6429AE2-92CD-4EDF-A89E-BE37C7627C60}"/>
                  </a:ext>
                </a:extLst>
              </p:cNvPr>
              <p:cNvSpPr txBox="1"/>
              <p:nvPr/>
            </p:nvSpPr>
            <p:spPr>
              <a:xfrm>
                <a:off x="6804448" y="1728401"/>
                <a:ext cx="2485489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fr-FR" sz="11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1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=5°</m:t>
                    </m:r>
                  </m:oMath>
                </a14:m>
                <a:r>
                  <a:rPr lang="fr-FR" sz="1100" dirty="0">
                    <a:solidFill>
                      <a:srgbClr val="0070C0"/>
                    </a:solidFill>
                  </a:rPr>
                  <a:t> </a:t>
                </a:r>
                <a:r>
                  <a:rPr lang="fr-FR" sz="1100" dirty="0"/>
                  <a:t>: start </a:t>
                </a:r>
                <a:r>
                  <a:rPr lang="fr-FR" sz="1100" dirty="0" err="1"/>
                  <a:t>linearizing</a:t>
                </a:r>
                <a:r>
                  <a:rPr lang="fr-FR" sz="1100" dirty="0"/>
                  <a:t> (~</a:t>
                </a:r>
                <a:r>
                  <a:rPr lang="fr-FR" sz="1100" dirty="0" err="1"/>
                  <a:t>debunching</a:t>
                </a:r>
                <a:r>
                  <a:rPr lang="fr-FR" sz="1100" dirty="0"/>
                  <a:t>)</a:t>
                </a: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C6429AE2-92CD-4EDF-A89E-BE37C7627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448" y="1728401"/>
                <a:ext cx="2485489" cy="169277"/>
              </a:xfrm>
              <a:prstGeom prst="rect">
                <a:avLst/>
              </a:prstGeom>
              <a:blipFill>
                <a:blip r:embed="rId7"/>
                <a:stretch>
                  <a:fillRect l="-2696" t="-33333" r="-1471" b="-518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0894C6CB-6A9B-4C33-A9E5-F051B19AC12B}"/>
                  </a:ext>
                </a:extLst>
              </p:cNvPr>
              <p:cNvSpPr txBox="1"/>
              <p:nvPr/>
            </p:nvSpPr>
            <p:spPr>
              <a:xfrm>
                <a:off x="6804448" y="1454827"/>
                <a:ext cx="130728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fr-FR" sz="11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1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=10°</m:t>
                    </m:r>
                  </m:oMath>
                </a14:m>
                <a:r>
                  <a:rPr lang="fr-FR" sz="1100" dirty="0">
                    <a:solidFill>
                      <a:schemeClr val="accent2"/>
                    </a:solidFill>
                  </a:rPr>
                  <a:t> </a:t>
                </a:r>
                <a:r>
                  <a:rPr lang="fr-FR" sz="1100" dirty="0"/>
                  <a:t>: </a:t>
                </a:r>
                <a:r>
                  <a:rPr lang="fr-FR" sz="1100" dirty="0" err="1"/>
                  <a:t>fully</a:t>
                </a:r>
                <a:r>
                  <a:rPr lang="fr-FR" sz="1100" dirty="0"/>
                  <a:t> </a:t>
                </a:r>
                <a:r>
                  <a:rPr lang="fr-FR" sz="1100" dirty="0" err="1"/>
                  <a:t>linear</a:t>
                </a:r>
                <a:endParaRPr lang="fr-FR" sz="1100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0894C6CB-6A9B-4C33-A9E5-F051B19AC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448" y="1454827"/>
                <a:ext cx="1307281" cy="169277"/>
              </a:xfrm>
              <a:prstGeom prst="rect">
                <a:avLst/>
              </a:prstGeom>
              <a:blipFill>
                <a:blip r:embed="rId8"/>
                <a:stretch>
                  <a:fillRect l="-5116" t="-33333" r="-5116" b="-518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Espace réservé du contenu 7">
            <a:extLst>
              <a:ext uri="{FF2B5EF4-FFF2-40B4-BE49-F238E27FC236}">
                <a16:creationId xmlns:a16="http://schemas.microsoft.com/office/drawing/2014/main" id="{6AB2B32F-7D32-4152-982A-54420C46ED0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9"/>
          <a:srcRect l="2672" t="11690" r="3758" b="3951"/>
          <a:stretch/>
        </p:blipFill>
        <p:spPr>
          <a:xfrm>
            <a:off x="5857904" y="3518070"/>
            <a:ext cx="3434296" cy="2064121"/>
          </a:xfrm>
        </p:spPr>
      </p:pic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F2FD9D72-86D4-4354-B6F1-953CEFBEB9EA}"/>
              </a:ext>
            </a:extLst>
          </p:cNvPr>
          <p:cNvCxnSpPr/>
          <p:nvPr/>
        </p:nvCxnSpPr>
        <p:spPr>
          <a:xfrm>
            <a:off x="0" y="3439620"/>
            <a:ext cx="107727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63C4FD5B-FCFA-4C46-B75A-ECE032177DFE}"/>
                  </a:ext>
                </a:extLst>
              </p:cNvPr>
              <p:cNvSpPr txBox="1"/>
              <p:nvPr/>
            </p:nvSpPr>
            <p:spPr>
              <a:xfrm>
                <a:off x="489843" y="4307677"/>
                <a:ext cx="52928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fr-FR" sz="1400" b="1" i="1" smtClean="0">
                            <a:latin typeface="Cambria Math" panose="02040503050406030204" pitchFamily="18" charset="0"/>
                          </a:rPr>
                          <m:t>𝟓𝟔</m:t>
                        </m:r>
                      </m:sub>
                    </m:sSub>
                  </m:oMath>
                </a14:m>
                <a:r>
                  <a:rPr lang="fr-FR" sz="1400" b="1" dirty="0"/>
                  <a:t> (and </a:t>
                </a:r>
                <a:r>
                  <a:rPr lang="fr-FR" sz="1400" b="1" dirty="0" err="1"/>
                  <a:t>higher</a:t>
                </a:r>
                <a:r>
                  <a:rPr lang="fr-FR" sz="1400" b="1" dirty="0"/>
                  <a:t> </a:t>
                </a:r>
                <a:r>
                  <a:rPr lang="fr-FR" sz="1400" b="1" dirty="0" err="1"/>
                  <a:t>order</a:t>
                </a:r>
                <a:r>
                  <a:rPr lang="fr-FR" sz="1400" b="1" dirty="0"/>
                  <a:t>) can </a:t>
                </a:r>
                <a:r>
                  <a:rPr lang="fr-FR" sz="1400" b="1" dirty="0" err="1"/>
                  <a:t>be</a:t>
                </a:r>
                <a:r>
                  <a:rPr lang="fr-FR" sz="1400" b="1" dirty="0"/>
                  <a:t> </a:t>
                </a:r>
                <a:r>
                  <a:rPr lang="fr-FR" sz="1400" b="1" dirty="0" err="1"/>
                  <a:t>used</a:t>
                </a:r>
                <a:r>
                  <a:rPr lang="fr-FR" sz="1400" b="1" dirty="0"/>
                  <a:t> for </a:t>
                </a:r>
                <a:r>
                  <a:rPr lang="fr-FR" sz="1400" b="1" dirty="0" err="1"/>
                  <a:t>bunch</a:t>
                </a:r>
                <a:r>
                  <a:rPr lang="fr-FR" sz="1400" b="1" dirty="0"/>
                  <a:t> compression :</a:t>
                </a: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63C4FD5B-FCFA-4C46-B75A-ECE032177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43" y="4307677"/>
                <a:ext cx="5292859" cy="307777"/>
              </a:xfrm>
              <a:prstGeom prst="rect">
                <a:avLst/>
              </a:prstGeom>
              <a:blipFill>
                <a:blip r:embed="rId10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6A4A0F79-0728-48BC-91AA-515DED388BBE}"/>
                  </a:ext>
                </a:extLst>
              </p:cNvPr>
              <p:cNvSpPr txBox="1"/>
              <p:nvPr/>
            </p:nvSpPr>
            <p:spPr>
              <a:xfrm>
                <a:off x="9490843" y="4061456"/>
                <a:ext cx="1008112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i="1" dirty="0" err="1"/>
                  <a:t>Bunch</a:t>
                </a:r>
                <a:r>
                  <a:rPr lang="fr-FR" sz="1100" i="1" dirty="0"/>
                  <a:t> </a:t>
                </a:r>
                <a:r>
                  <a:rPr lang="fr-FR" sz="1100" i="1" dirty="0" err="1"/>
                  <a:t>length</a:t>
                </a:r>
                <a:r>
                  <a:rPr lang="fr-FR" sz="1100" i="1" dirty="0"/>
                  <a:t> variation </a:t>
                </a:r>
                <a:r>
                  <a:rPr lang="fr-FR" sz="1100" i="1" dirty="0" err="1"/>
                  <a:t>correlated</a:t>
                </a:r>
                <a:r>
                  <a:rPr lang="fr-FR" sz="1100" i="1" dirty="0"/>
                  <a:t> </a:t>
                </a:r>
                <a:r>
                  <a:rPr lang="fr-FR" sz="1100" i="1" dirty="0" err="1"/>
                  <a:t>with</a:t>
                </a:r>
                <a:r>
                  <a:rPr lang="fr-FR" sz="11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1100" b="0" i="1" smtClean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</m:oMath>
                </a14:m>
                <a:r>
                  <a:rPr lang="fr-FR" sz="1100" i="1" dirty="0"/>
                  <a:t> variation</a:t>
                </a:r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6A4A0F79-0728-48BC-91AA-515DED388B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0843" y="4061456"/>
                <a:ext cx="1008112" cy="938719"/>
              </a:xfrm>
              <a:prstGeom prst="rect">
                <a:avLst/>
              </a:prstGeom>
              <a:blipFill>
                <a:blip r:embed="rId11"/>
                <a:stretch>
                  <a:fillRect t="-649" b="-32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1216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B093CE-AEFE-4850-A471-9B58A2AB2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Contents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2F703B-0E03-46C2-92E1-C17969FC3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77372" y="1374023"/>
            <a:ext cx="7093297" cy="18722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Base tuning of PERLE</a:t>
            </a:r>
          </a:p>
          <a:p>
            <a:pPr marL="514350" indent="-514350">
              <a:buFont typeface="+mj-lt"/>
              <a:buAutoNum type="romanUcPeriod"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Longitudinal </a:t>
            </a:r>
            <a:r>
              <a:rPr lang="fr-FR" dirty="0" err="1">
                <a:solidFill>
                  <a:schemeClr val="bg2">
                    <a:lumMod val="90000"/>
                  </a:schemeClr>
                </a:solidFill>
              </a:rPr>
              <a:t>matching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 – </a:t>
            </a:r>
            <a:r>
              <a:rPr lang="fr-FR" dirty="0" err="1">
                <a:solidFill>
                  <a:schemeClr val="bg2">
                    <a:lumMod val="90000"/>
                  </a:schemeClr>
                </a:solidFill>
              </a:rPr>
              <a:t>general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 case</a:t>
            </a:r>
          </a:p>
          <a:p>
            <a:pPr marL="514350" indent="-514350">
              <a:buFont typeface="+mj-lt"/>
              <a:buAutoNum type="romanUcPeriod"/>
            </a:pPr>
            <a:r>
              <a:rPr lang="fr-FR" dirty="0"/>
              <a:t>First applications on PERLE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17CA85D-17AC-40EC-A64F-ADE9BB717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19C7FBF-4727-4BCF-B634-C5A763D30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FEFBDC5-7B06-43DE-83E8-7C08DABB7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119E1DF-BD3C-4178-A36D-38E089B4C4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37" t="16026" r="11837" b="26479"/>
          <a:stretch/>
        </p:blipFill>
        <p:spPr>
          <a:xfrm>
            <a:off x="3802211" y="3956360"/>
            <a:ext cx="1980219" cy="103725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5E38C13-EF49-4D0C-A140-21B1368FDB22}"/>
              </a:ext>
            </a:extLst>
          </p:cNvPr>
          <p:cNvSpPr txBox="1"/>
          <p:nvPr/>
        </p:nvSpPr>
        <p:spPr>
          <a:xfrm>
            <a:off x="2452245" y="4397896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(</a:t>
            </a:r>
            <a:r>
              <a:rPr lang="fr-FR" sz="2400" dirty="0" err="1"/>
              <a:t>very</a:t>
            </a:r>
            <a:r>
              <a:rPr lang="fr-FR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9240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BE0D8C-DC94-4FB3-9CD9-EE8969F86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Preliminary : first applications on PERLE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EF1537FF-C0B5-4BFE-B113-39CE446F5A9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209923" y="1085528"/>
                <a:ext cx="4824536" cy="3200028"/>
              </a:xfrm>
            </p:spPr>
            <p:txBody>
              <a:bodyPr>
                <a:normAutofit/>
              </a:bodyPr>
              <a:lstStyle/>
              <a:p>
                <a:r>
                  <a:rPr lang="fr-FR" dirty="0"/>
                  <a:t>1st </a:t>
                </a:r>
                <a:r>
                  <a:rPr lang="fr-FR" dirty="0" err="1"/>
                  <a:t>approach</a:t>
                </a:r>
                <a:r>
                  <a:rPr lang="fr-FR" dirty="0"/>
                  <a:t> </a:t>
                </a:r>
                <a:r>
                  <a:rPr lang="fr-FR" dirty="0" err="1"/>
                  <a:t>assumptions</a:t>
                </a:r>
                <a:r>
                  <a:rPr lang="fr-FR" dirty="0"/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1600" dirty="0"/>
                  <a:t>Phases in the </a:t>
                </a:r>
                <a:r>
                  <a:rPr lang="fr-FR" sz="1600" dirty="0" err="1"/>
                  <a:t>linac</a:t>
                </a:r>
                <a:r>
                  <a:rPr lang="fr-FR" sz="1600" dirty="0"/>
                  <a:t>(s) can </a:t>
                </a:r>
                <a:r>
                  <a:rPr lang="fr-FR" sz="1600" dirty="0" err="1"/>
                  <a:t>be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tuned</a:t>
                </a:r>
                <a:r>
                  <a:rPr lang="fr-FR" sz="1600" dirty="0"/>
                  <a:t> for </a:t>
                </a:r>
                <a:r>
                  <a:rPr lang="fr-FR" sz="1600" dirty="0" err="1"/>
                  <a:t>each</a:t>
                </a:r>
                <a:r>
                  <a:rPr lang="fr-FR" sz="1600" dirty="0"/>
                  <a:t> passes</a:t>
                </a:r>
              </a:p>
              <a:p>
                <a:pPr lvl="1"/>
                <a:r>
                  <a:rPr lang="fr-FR" sz="1200" dirty="0">
                    <a:sym typeface="Wingdings" panose="05000000000000000000" pitchFamily="2" charset="2"/>
                  </a:rPr>
                  <a:t> Phase of the </a:t>
                </a:r>
                <a:r>
                  <a:rPr lang="fr-FR" sz="1200" dirty="0" err="1">
                    <a:sym typeface="Wingdings" panose="05000000000000000000" pitchFamily="2" charset="2"/>
                  </a:rPr>
                  <a:t>linac</a:t>
                </a:r>
                <a:r>
                  <a:rPr lang="fr-FR" sz="1200" dirty="0">
                    <a:sym typeface="Wingdings" panose="05000000000000000000" pitchFamily="2" charset="2"/>
                  </a:rPr>
                  <a:t> </a:t>
                </a:r>
                <a:r>
                  <a:rPr lang="fr-FR" sz="1200" dirty="0" err="1">
                    <a:sym typeface="Wingdings" panose="05000000000000000000" pitchFamily="2" charset="2"/>
                  </a:rPr>
                  <a:t>cavities</a:t>
                </a:r>
                <a:r>
                  <a:rPr lang="fr-FR" sz="1200" dirty="0">
                    <a:sym typeface="Wingdings" panose="05000000000000000000" pitchFamily="2" charset="2"/>
                  </a:rPr>
                  <a:t> (</a:t>
                </a:r>
                <a:r>
                  <a:rPr lang="fr-FR" sz="1200" dirty="0" err="1">
                    <a:sym typeface="Wingdings" panose="05000000000000000000" pitchFamily="2" charset="2"/>
                  </a:rPr>
                  <a:t>only</a:t>
                </a:r>
                <a:r>
                  <a:rPr lang="fr-FR" sz="1200" dirty="0">
                    <a:sym typeface="Wingdings" panose="05000000000000000000" pitchFamily="2" charset="2"/>
                  </a:rPr>
                  <a:t> once)</a:t>
                </a:r>
                <a:endParaRPr lang="fr-FR" sz="1200" dirty="0"/>
              </a:p>
              <a:p>
                <a:pPr lvl="1"/>
                <a:r>
                  <a:rPr lang="fr-FR" sz="1200" dirty="0">
                    <a:sym typeface="Wingdings" panose="05000000000000000000" pitchFamily="2" charset="2"/>
                  </a:rPr>
                  <a:t> Arc </a:t>
                </a:r>
                <a:r>
                  <a:rPr lang="fr-FR" sz="1200" dirty="0" err="1">
                    <a:sym typeface="Wingdings" panose="05000000000000000000" pitchFamily="2" charset="2"/>
                  </a:rPr>
                  <a:t>length</a:t>
                </a:r>
                <a:r>
                  <a:rPr lang="fr-FR" sz="1200" dirty="0">
                    <a:sym typeface="Wingdings" panose="05000000000000000000" pitchFamily="2" charset="2"/>
                  </a:rPr>
                  <a:t> modification (</a:t>
                </a:r>
                <a:r>
                  <a:rPr lang="fr-FR" sz="1200" dirty="0" err="1">
                    <a:sym typeface="Wingdings" panose="05000000000000000000" pitchFamily="2" charset="2"/>
                  </a:rPr>
                  <a:t>mecanical</a:t>
                </a:r>
                <a:r>
                  <a:rPr lang="fr-FR" sz="1200" dirty="0">
                    <a:sym typeface="Wingdings" panose="05000000000000000000" pitchFamily="2" charset="2"/>
                  </a:rPr>
                  <a:t>) : 1°~1mm</a:t>
                </a:r>
              </a:p>
              <a:p>
                <a:pPr marL="628650" lvl="1" indent="-171450">
                  <a:buFont typeface="Wingdings" panose="05000000000000000000" pitchFamily="2" charset="2"/>
                  <a:buChar char="è"/>
                </a:pPr>
                <a:r>
                  <a:rPr lang="fr-FR" sz="1200" dirty="0">
                    <a:sym typeface="Wingdings" panose="05000000000000000000" pitchFamily="2" charset="2"/>
                  </a:rPr>
                  <a:t> Path </a:t>
                </a:r>
                <a:r>
                  <a:rPr lang="fr-FR" sz="1200" dirty="0" err="1">
                    <a:sym typeface="Wingdings" panose="05000000000000000000" pitchFamily="2" charset="2"/>
                  </a:rPr>
                  <a:t>length</a:t>
                </a:r>
                <a:r>
                  <a:rPr lang="fr-FR" sz="1200" dirty="0">
                    <a:sym typeface="Wingdings" panose="05000000000000000000" pitchFamily="2" charset="2"/>
                  </a:rPr>
                  <a:t> modification (chicane)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fr-FR" sz="1600" b="1" i="1" smtClean="0">
                            <a:latin typeface="Cambria Math" panose="02040503050406030204" pitchFamily="18" charset="0"/>
                          </a:rPr>
                          <m:t>𝟓𝟔</m:t>
                        </m:r>
                      </m:sub>
                    </m:sSub>
                  </m:oMath>
                </a14:m>
                <a:r>
                  <a:rPr lang="fr-FR" sz="1600" dirty="0"/>
                  <a:t> can </a:t>
                </a:r>
                <a:r>
                  <a:rPr lang="fr-FR" sz="1600" dirty="0" err="1"/>
                  <a:t>be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tuned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with</a:t>
                </a:r>
                <a:r>
                  <a:rPr lang="fr-FR" sz="1600" dirty="0"/>
                  <a:t> </a:t>
                </a:r>
                <a:r>
                  <a:rPr lang="fr-FR" sz="1600" dirty="0" err="1"/>
                  <a:t>quadrupoles</a:t>
                </a:r>
                <a:r>
                  <a:rPr lang="fr-FR" sz="1600" dirty="0"/>
                  <a:t> : </a:t>
                </a:r>
                <a:r>
                  <a:rPr lang="fr-FR" sz="1600" dirty="0" err="1"/>
                  <a:t>additional</a:t>
                </a:r>
                <a:r>
                  <a:rPr lang="fr-FR" sz="1600" dirty="0"/>
                  <a:t> </a:t>
                </a:r>
                <a:r>
                  <a:rPr lang="fr-FR" sz="1600" dirty="0" err="1"/>
                  <a:t>constrains</a:t>
                </a:r>
                <a:r>
                  <a:rPr lang="fr-FR" sz="1600" dirty="0"/>
                  <a:t> on </a:t>
                </a:r>
                <a:r>
                  <a:rPr lang="fr-FR" sz="1600" dirty="0" err="1"/>
                  <a:t>lattice</a:t>
                </a:r>
                <a:r>
                  <a:rPr lang="fr-FR" sz="1600" dirty="0"/>
                  <a:t> tuning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fr-FR" sz="1600" b="1" i="1" smtClean="0">
                            <a:latin typeface="Cambria Math" panose="02040503050406030204" pitchFamily="18" charset="0"/>
                          </a:rPr>
                          <m:t>𝟓𝟔𝟔</m:t>
                        </m:r>
                      </m:sub>
                    </m:sSub>
                  </m:oMath>
                </a14:m>
                <a:r>
                  <a:rPr lang="fr-FR" sz="1600" dirty="0"/>
                  <a:t> can </a:t>
                </a:r>
                <a:r>
                  <a:rPr lang="fr-FR" sz="1600" dirty="0" err="1"/>
                  <a:t>be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tuned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with</a:t>
                </a:r>
                <a:r>
                  <a:rPr lang="fr-FR" sz="1600" dirty="0"/>
                  <a:t> </a:t>
                </a:r>
                <a:r>
                  <a:rPr lang="fr-FR" sz="1600" dirty="0" err="1"/>
                  <a:t>sextupoles</a:t>
                </a:r>
                <a:endParaRPr lang="fr-FR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600" dirty="0" err="1"/>
                  <a:t>Deceleration</a:t>
                </a:r>
                <a:r>
                  <a:rPr lang="fr-FR" sz="1600" dirty="0"/>
                  <a:t> phases are </a:t>
                </a:r>
                <a:r>
                  <a:rPr lang="fr-FR" sz="1600" dirty="0" err="1"/>
                  <a:t>symetric</a:t>
                </a:r>
                <a:endParaRPr lang="fr-FR" sz="16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EF1537FF-C0B5-4BFE-B113-39CE446F5A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209923" y="1085528"/>
                <a:ext cx="4824536" cy="3200028"/>
              </a:xfrm>
              <a:blipFill>
                <a:blip r:embed="rId2"/>
                <a:stretch>
                  <a:fillRect l="-1894" t="-15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A34ABED-4A9A-4D9F-8800-6141B5974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10C0649-5300-4E61-B139-457AEF5F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EB7851F-ECE5-42CB-B023-12F79A774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5958182-5122-4CD5-A23E-D12C73F6C964}"/>
                  </a:ext>
                </a:extLst>
              </p:cNvPr>
              <p:cNvSpPr txBox="1"/>
              <p:nvPr/>
            </p:nvSpPr>
            <p:spPr>
              <a:xfrm>
                <a:off x="1785987" y="4389185"/>
                <a:ext cx="7416824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600" dirty="0"/>
                  <a:t>For </a:t>
                </a:r>
                <a:r>
                  <a:rPr lang="fr-FR" sz="1600" dirty="0" err="1"/>
                  <a:t>this</a:t>
                </a:r>
                <a:r>
                  <a:rPr lang="fr-FR" sz="1600" dirty="0"/>
                  <a:t> first </a:t>
                </a:r>
                <a:r>
                  <a:rPr lang="fr-FR" sz="1600" dirty="0" err="1"/>
                  <a:t>approach</a:t>
                </a:r>
                <a:r>
                  <a:rPr lang="fr-FR" sz="1600" dirty="0"/>
                  <a:t>, I </a:t>
                </a:r>
                <a:r>
                  <a:rPr lang="fr-FR" sz="1600" dirty="0" err="1"/>
                  <a:t>am</a:t>
                </a:r>
                <a:r>
                  <a:rPr lang="fr-FR" sz="1600" dirty="0"/>
                  <a:t> </a:t>
                </a:r>
                <a:r>
                  <a:rPr lang="fr-FR" sz="1600" dirty="0" err="1"/>
                  <a:t>using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taylor</a:t>
                </a:r>
                <a:r>
                  <a:rPr lang="fr-FR" sz="1600" dirty="0"/>
                  <a:t> </a:t>
                </a:r>
                <a:r>
                  <a:rPr lang="fr-FR" sz="1600" dirty="0" err="1"/>
                  <a:t>elements</a:t>
                </a:r>
                <a:r>
                  <a:rPr lang="fr-FR" sz="1600" dirty="0"/>
                  <a:t> at the end of the arcs to </a:t>
                </a:r>
                <a:r>
                  <a:rPr lang="fr-FR" sz="1600" dirty="0" err="1"/>
                  <a:t>add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artificial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fr-FR" sz="1600" b="1" i="1" smtClean="0">
                            <a:latin typeface="Cambria Math" panose="02040503050406030204" pitchFamily="18" charset="0"/>
                          </a:rPr>
                          <m:t>𝟓𝟔</m:t>
                        </m:r>
                      </m:sub>
                    </m:sSub>
                  </m:oMath>
                </a14:m>
                <a:r>
                  <a:rPr lang="fr-FR" sz="16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fr-FR" sz="1600" b="1" i="1" smtClean="0">
                            <a:latin typeface="Cambria Math" panose="02040503050406030204" pitchFamily="18" charset="0"/>
                          </a:rPr>
                          <m:t>𝟓𝟔𝟔</m:t>
                        </m:r>
                      </m:sub>
                    </m:sSub>
                  </m:oMath>
                </a14:m>
                <a:r>
                  <a:rPr lang="fr-FR" sz="1600" dirty="0"/>
                  <a:t> </a:t>
                </a:r>
                <a:r>
                  <a:rPr lang="fr-FR" sz="1600" dirty="0">
                    <a:sym typeface="Wingdings" panose="05000000000000000000" pitchFamily="2" charset="2"/>
                  </a:rPr>
                  <a:t> new </a:t>
                </a:r>
                <a:r>
                  <a:rPr lang="fr-FR" sz="1600" dirty="0" err="1">
                    <a:sym typeface="Wingdings" panose="05000000000000000000" pitchFamily="2" charset="2"/>
                  </a:rPr>
                  <a:t>additional</a:t>
                </a:r>
                <a:r>
                  <a:rPr lang="fr-FR" sz="1600" dirty="0">
                    <a:sym typeface="Wingdings" panose="05000000000000000000" pitchFamily="2" charset="2"/>
                  </a:rPr>
                  <a:t> objectives for </a:t>
                </a:r>
                <a:r>
                  <a:rPr lang="fr-FR" sz="1600" dirty="0" err="1">
                    <a:sym typeface="Wingdings" panose="05000000000000000000" pitchFamily="2" charset="2"/>
                  </a:rPr>
                  <a:t>next</a:t>
                </a:r>
                <a:r>
                  <a:rPr lang="fr-FR" sz="1600" dirty="0">
                    <a:sym typeface="Wingdings" panose="05000000000000000000" pitchFamily="2" charset="2"/>
                  </a:rPr>
                  <a:t> </a:t>
                </a:r>
                <a:r>
                  <a:rPr lang="fr-FR" sz="1600" dirty="0" err="1">
                    <a:sym typeface="Wingdings" panose="05000000000000000000" pitchFamily="2" charset="2"/>
                  </a:rPr>
                  <a:t>lattice</a:t>
                </a:r>
                <a:r>
                  <a:rPr lang="fr-FR" sz="1600" dirty="0">
                    <a:sym typeface="Wingdings" panose="05000000000000000000" pitchFamily="2" charset="2"/>
                  </a:rPr>
                  <a:t> </a:t>
                </a:r>
                <a:r>
                  <a:rPr lang="fr-FR" sz="1600" dirty="0" err="1">
                    <a:sym typeface="Wingdings" panose="05000000000000000000" pitchFamily="2" charset="2"/>
                  </a:rPr>
                  <a:t>matching</a:t>
                </a:r>
                <a:endParaRPr lang="fr-FR" sz="16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5958182-5122-4CD5-A23E-D12C73F6C9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5987" y="4389185"/>
                <a:ext cx="7416824" cy="584775"/>
              </a:xfrm>
              <a:prstGeom prst="rect">
                <a:avLst/>
              </a:prstGeom>
              <a:blipFill>
                <a:blip r:embed="rId3"/>
                <a:stretch>
                  <a:fillRect l="-493" t="-3125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6331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D4E527E-2953-4055-AB2B-639A28922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F37195-0761-482E-9761-9D0720F8E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0BBA75-488F-43BF-B880-1A0CAA986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BA98932-05E7-4069-96A2-11F551D57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5" y="1701662"/>
            <a:ext cx="4674448" cy="373955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BEDAD65-B1EA-4E2E-9E98-27E84E3FD0AF}"/>
              </a:ext>
            </a:extLst>
          </p:cNvPr>
          <p:cNvSpPr txBox="1"/>
          <p:nvPr/>
        </p:nvSpPr>
        <p:spPr>
          <a:xfrm>
            <a:off x="1065907" y="1301552"/>
            <a:ext cx="4740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Bunch</a:t>
            </a:r>
            <a:r>
              <a:rPr lang="fr-FR" dirty="0"/>
              <a:t> longitudinal distribution at IP-FP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3E17F66-BDFA-4ACC-8023-A06E064622F0}"/>
                  </a:ext>
                </a:extLst>
              </p:cNvPr>
              <p:cNvSpPr txBox="1"/>
              <p:nvPr/>
            </p:nvSpPr>
            <p:spPr>
              <a:xfrm>
                <a:off x="2890340" y="3878329"/>
                <a:ext cx="14139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3E17F66-BDFA-4ACC-8023-A06E06462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340" y="3878329"/>
                <a:ext cx="1413977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586DBAA-2DF4-41DA-82EB-2F1A519E730E}"/>
                  </a:ext>
                </a:extLst>
              </p:cNvPr>
              <p:cNvSpPr txBox="1"/>
              <p:nvPr/>
            </p:nvSpPr>
            <p:spPr>
              <a:xfrm>
                <a:off x="2890339" y="4240504"/>
                <a:ext cx="16178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=1,2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586DBAA-2DF4-41DA-82EB-2F1A519E7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339" y="4240504"/>
                <a:ext cx="1617815" cy="400110"/>
              </a:xfrm>
              <a:prstGeom prst="rect">
                <a:avLst/>
              </a:prstGeom>
              <a:blipFill>
                <a:blip r:embed="rId4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itre 1">
            <a:extLst>
              <a:ext uri="{FF2B5EF4-FFF2-40B4-BE49-F238E27FC236}">
                <a16:creationId xmlns:a16="http://schemas.microsoft.com/office/drawing/2014/main" id="{39FA89E9-9A61-4458-B159-BB4F7BE8B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763" y="149225"/>
            <a:ext cx="5688012" cy="431800"/>
          </a:xfrm>
        </p:spPr>
        <p:txBody>
          <a:bodyPr/>
          <a:lstStyle/>
          <a:p>
            <a:r>
              <a:rPr lang="fr-FR" dirty="0"/>
              <a:t>Example of </a:t>
            </a:r>
            <a:r>
              <a:rPr lang="fr-FR" dirty="0" err="1"/>
              <a:t>bunch</a:t>
            </a:r>
            <a:r>
              <a:rPr lang="fr-FR" dirty="0"/>
              <a:t> compression</a:t>
            </a:r>
          </a:p>
        </p:txBody>
      </p:sp>
    </p:spTree>
    <p:extLst>
      <p:ext uri="{BB962C8B-B14F-4D97-AF65-F5344CB8AC3E}">
        <p14:creationId xmlns:p14="http://schemas.microsoft.com/office/powerpoint/2010/main" val="3561055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D4E527E-2953-4055-AB2B-639A28922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F37195-0761-482E-9761-9D0720F8E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0BBA75-488F-43BF-B880-1A0CAA986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BA98932-05E7-4069-96A2-11F551D57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5" y="1701662"/>
            <a:ext cx="4674448" cy="373955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BEDAD65-B1EA-4E2E-9E98-27E84E3FD0AF}"/>
              </a:ext>
            </a:extLst>
          </p:cNvPr>
          <p:cNvSpPr txBox="1"/>
          <p:nvPr/>
        </p:nvSpPr>
        <p:spPr>
          <a:xfrm>
            <a:off x="1065907" y="1301552"/>
            <a:ext cx="4673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Linearization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phase of the </a:t>
            </a:r>
            <a:r>
              <a:rPr lang="fr-FR" dirty="0" err="1"/>
              <a:t>linac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3E17F66-BDFA-4ACC-8023-A06E064622F0}"/>
                  </a:ext>
                </a:extLst>
              </p:cNvPr>
              <p:cNvSpPr txBox="1"/>
              <p:nvPr/>
            </p:nvSpPr>
            <p:spPr>
              <a:xfrm>
                <a:off x="2890340" y="3878329"/>
                <a:ext cx="14139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3E17F66-BDFA-4ACC-8023-A06E06462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340" y="3878329"/>
                <a:ext cx="1413977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586DBAA-2DF4-41DA-82EB-2F1A519E730E}"/>
                  </a:ext>
                </a:extLst>
              </p:cNvPr>
              <p:cNvSpPr txBox="1"/>
              <p:nvPr/>
            </p:nvSpPr>
            <p:spPr>
              <a:xfrm>
                <a:off x="2890339" y="4240504"/>
                <a:ext cx="16178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=1,2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586DBAA-2DF4-41DA-82EB-2F1A519E7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339" y="4240504"/>
                <a:ext cx="1617815" cy="400110"/>
              </a:xfrm>
              <a:prstGeom prst="rect">
                <a:avLst/>
              </a:prstGeom>
              <a:blipFill>
                <a:blip r:embed="rId4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itre 1">
            <a:extLst>
              <a:ext uri="{FF2B5EF4-FFF2-40B4-BE49-F238E27FC236}">
                <a16:creationId xmlns:a16="http://schemas.microsoft.com/office/drawing/2014/main" id="{39FA89E9-9A61-4458-B159-BB4F7BE8B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763" y="149225"/>
            <a:ext cx="5688012" cy="431800"/>
          </a:xfrm>
        </p:spPr>
        <p:txBody>
          <a:bodyPr/>
          <a:lstStyle/>
          <a:p>
            <a:r>
              <a:rPr lang="fr-FR" dirty="0"/>
              <a:t>Example of </a:t>
            </a:r>
            <a:r>
              <a:rPr lang="fr-FR" dirty="0" err="1"/>
              <a:t>bunch</a:t>
            </a:r>
            <a:r>
              <a:rPr lang="fr-FR" dirty="0"/>
              <a:t> compression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596F311-A5A6-4016-BCB3-99DC8992C1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7063" y="1701662"/>
            <a:ext cx="4674447" cy="373955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4D7E8B38-5844-433D-9B57-C87CC18EFB87}"/>
              </a:ext>
            </a:extLst>
          </p:cNvPr>
          <p:cNvSpPr txBox="1"/>
          <p:nvPr/>
        </p:nvSpPr>
        <p:spPr>
          <a:xfrm>
            <a:off x="4919097" y="3022746"/>
            <a:ext cx="10801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Apply phase to </a:t>
            </a:r>
            <a:r>
              <a:rPr lang="fr-FR" sz="1400" dirty="0" err="1"/>
              <a:t>linearize</a:t>
            </a:r>
            <a:endParaRPr lang="fr-FR" sz="1400" dirty="0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AA22B2E0-77E1-4A3E-87F7-C2D2AC0BDE71}"/>
              </a:ext>
            </a:extLst>
          </p:cNvPr>
          <p:cNvSpPr/>
          <p:nvPr/>
        </p:nvSpPr>
        <p:spPr>
          <a:xfrm>
            <a:off x="5018975" y="3841173"/>
            <a:ext cx="734287" cy="240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80495786-3CF9-4B53-9159-11CC43717391}"/>
                  </a:ext>
                </a:extLst>
              </p:cNvPr>
              <p:cNvSpPr txBox="1"/>
              <p:nvPr/>
            </p:nvSpPr>
            <p:spPr>
              <a:xfrm>
                <a:off x="5018975" y="4170717"/>
                <a:ext cx="75642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=10°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80495786-3CF9-4B53-9159-11CC43717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8975" y="4170717"/>
                <a:ext cx="756425" cy="215444"/>
              </a:xfrm>
              <a:prstGeom prst="rect">
                <a:avLst/>
              </a:prstGeom>
              <a:blipFill>
                <a:blip r:embed="rId6"/>
                <a:stretch>
                  <a:fillRect l="-6452" r="-403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3A6CBCE1-FE62-4C17-8AAA-94487B242751}"/>
                  </a:ext>
                </a:extLst>
              </p:cNvPr>
              <p:cNvSpPr txBox="1"/>
              <p:nvPr/>
            </p:nvSpPr>
            <p:spPr>
              <a:xfrm>
                <a:off x="8081543" y="3841173"/>
                <a:ext cx="12618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3A6CBCE1-FE62-4C17-8AAA-94487B242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543" y="3841173"/>
                <a:ext cx="1261884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8449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B093CE-AEFE-4850-A471-9B58A2AB2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Contents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2F703B-0E03-46C2-92E1-C17969FC3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77372" y="1374023"/>
            <a:ext cx="7093297" cy="18722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fr-FR" dirty="0"/>
              <a:t>1st </a:t>
            </a:r>
            <a:r>
              <a:rPr lang="fr-FR" dirty="0" err="1"/>
              <a:t>order</a:t>
            </a:r>
            <a:r>
              <a:rPr lang="fr-FR" dirty="0"/>
              <a:t> tuning of PERLE</a:t>
            </a:r>
          </a:p>
          <a:p>
            <a:pPr marL="514350" indent="-514350">
              <a:buFont typeface="+mj-lt"/>
              <a:buAutoNum type="romanUcPeriod"/>
            </a:pPr>
            <a:r>
              <a:rPr lang="fr-FR" b="0" dirty="0"/>
              <a:t>Longitudinal </a:t>
            </a:r>
            <a:r>
              <a:rPr lang="fr-FR" b="0" dirty="0" err="1"/>
              <a:t>matching</a:t>
            </a:r>
            <a:r>
              <a:rPr lang="fr-FR" b="0" dirty="0"/>
              <a:t> – </a:t>
            </a:r>
            <a:r>
              <a:rPr lang="fr-FR" b="0" dirty="0" err="1"/>
              <a:t>general</a:t>
            </a:r>
            <a:r>
              <a:rPr lang="fr-FR" b="0" dirty="0"/>
              <a:t> case</a:t>
            </a:r>
          </a:p>
          <a:p>
            <a:pPr marL="514350" indent="-514350">
              <a:buFont typeface="+mj-lt"/>
              <a:buAutoNum type="romanUcPeriod"/>
            </a:pPr>
            <a:r>
              <a:rPr lang="fr-FR" b="0" dirty="0"/>
              <a:t>First application on PERLE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17CA85D-17AC-40EC-A64F-ADE9BB717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19C7FBF-4727-4BCF-B634-C5A763D30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FEFBDC5-7B06-43DE-83E8-7C08DABB7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7073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D4E527E-2953-4055-AB2B-639A28922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F37195-0761-482E-9761-9D0720F8E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0BBA75-488F-43BF-B880-1A0CAA986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39FA89E9-9A61-4458-B159-BB4F7BE8B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763" y="149225"/>
            <a:ext cx="5688012" cy="431800"/>
          </a:xfrm>
        </p:spPr>
        <p:txBody>
          <a:bodyPr/>
          <a:lstStyle/>
          <a:p>
            <a:r>
              <a:rPr lang="fr-FR" dirty="0"/>
              <a:t>Example of </a:t>
            </a:r>
            <a:r>
              <a:rPr lang="fr-FR" dirty="0" err="1"/>
              <a:t>bunch</a:t>
            </a:r>
            <a:r>
              <a:rPr lang="fr-FR" dirty="0"/>
              <a:t> compression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3F8B639-4CC0-4685-B021-42287002E053}"/>
              </a:ext>
            </a:extLst>
          </p:cNvPr>
          <p:cNvSpPr txBox="1"/>
          <p:nvPr/>
        </p:nvSpPr>
        <p:spPr>
          <a:xfrm>
            <a:off x="1065907" y="1301552"/>
            <a:ext cx="35060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Bunch</a:t>
            </a:r>
            <a:r>
              <a:rPr lang="fr-FR" dirty="0"/>
              <a:t> compression </a:t>
            </a:r>
            <a:r>
              <a:rPr lang="fr-FR" dirty="0" err="1"/>
              <a:t>with</a:t>
            </a:r>
            <a:r>
              <a:rPr lang="fr-FR" dirty="0"/>
              <a:t> R56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3761A38-4697-46E8-B93D-3C480874B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843" y="1711669"/>
            <a:ext cx="4674447" cy="373955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ECD4332E-A6E9-4A40-96FF-70F7714C2C06}"/>
              </a:ext>
            </a:extLst>
          </p:cNvPr>
          <p:cNvSpPr txBox="1"/>
          <p:nvPr/>
        </p:nvSpPr>
        <p:spPr>
          <a:xfrm>
            <a:off x="4919097" y="3022746"/>
            <a:ext cx="1187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Apply R56 to </a:t>
            </a:r>
            <a:r>
              <a:rPr lang="fr-FR" sz="1400" dirty="0" err="1"/>
              <a:t>compress</a:t>
            </a:r>
            <a:endParaRPr lang="fr-FR" sz="1400" dirty="0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99C449C1-83FB-497D-B917-BDB5A69C041F}"/>
              </a:ext>
            </a:extLst>
          </p:cNvPr>
          <p:cNvSpPr/>
          <p:nvPr/>
        </p:nvSpPr>
        <p:spPr>
          <a:xfrm>
            <a:off x="5018975" y="3841173"/>
            <a:ext cx="734287" cy="240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F20EFD76-F610-4B6D-A34A-73B44D7A6BE1}"/>
                  </a:ext>
                </a:extLst>
              </p:cNvPr>
              <p:cNvSpPr txBox="1"/>
              <p:nvPr/>
            </p:nvSpPr>
            <p:spPr>
              <a:xfrm>
                <a:off x="5018975" y="4251290"/>
                <a:ext cx="92326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=−0,4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F20EFD76-F610-4B6D-A34A-73B44D7A6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8975" y="4251290"/>
                <a:ext cx="923266" cy="215444"/>
              </a:xfrm>
              <a:prstGeom prst="rect">
                <a:avLst/>
              </a:prstGeom>
              <a:blipFill>
                <a:blip r:embed="rId3"/>
                <a:stretch>
                  <a:fillRect l="-3289" r="-2632"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745F994D-A3E6-47AD-82E6-21770D73488A}"/>
                  </a:ext>
                </a:extLst>
              </p:cNvPr>
              <p:cNvSpPr txBox="1"/>
              <p:nvPr/>
            </p:nvSpPr>
            <p:spPr>
              <a:xfrm>
                <a:off x="2864323" y="3851180"/>
                <a:ext cx="12618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745F994D-A3E6-47AD-82E6-21770D7348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4323" y="3851180"/>
                <a:ext cx="1261884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Image 25">
            <a:extLst>
              <a:ext uri="{FF2B5EF4-FFF2-40B4-BE49-F238E27FC236}">
                <a16:creationId xmlns:a16="http://schemas.microsoft.com/office/drawing/2014/main" id="{BC8276E9-A301-4ED9-93E2-A5403E6E9C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7956" y="1711668"/>
            <a:ext cx="4674446" cy="37395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C6B72C47-CD57-49F9-B49F-416A08B94352}"/>
                  </a:ext>
                </a:extLst>
              </p:cNvPr>
              <p:cNvSpPr txBox="1"/>
              <p:nvPr/>
            </p:nvSpPr>
            <p:spPr>
              <a:xfrm>
                <a:off x="8530183" y="3851180"/>
                <a:ext cx="17522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0,51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C6B72C47-CD57-49F9-B49F-416A08B943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0183" y="3851180"/>
                <a:ext cx="1752211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2564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D4E527E-2953-4055-AB2B-639A28922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F37195-0761-482E-9761-9D0720F8E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0BBA75-488F-43BF-B880-1A0CAA986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39FA89E9-9A61-4458-B159-BB4F7BE8B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763" y="149225"/>
            <a:ext cx="5688012" cy="431800"/>
          </a:xfrm>
        </p:spPr>
        <p:txBody>
          <a:bodyPr/>
          <a:lstStyle/>
          <a:p>
            <a:r>
              <a:rPr lang="fr-FR" dirty="0"/>
              <a:t>Example of </a:t>
            </a:r>
            <a:r>
              <a:rPr lang="fr-FR" dirty="0" err="1"/>
              <a:t>bunch</a:t>
            </a:r>
            <a:r>
              <a:rPr lang="fr-FR" dirty="0"/>
              <a:t> compression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A634F4F-721C-474E-AF87-FCD2FF7ED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2" y="1422937"/>
            <a:ext cx="4674445" cy="373955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E7D9975A-CAA9-4B63-9C6C-DBABFD79DD0D}"/>
              </a:ext>
            </a:extLst>
          </p:cNvPr>
          <p:cNvSpPr txBox="1"/>
          <p:nvPr/>
        </p:nvSpPr>
        <p:spPr>
          <a:xfrm>
            <a:off x="1065907" y="1301552"/>
            <a:ext cx="4346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Higher</a:t>
            </a:r>
            <a:r>
              <a:rPr lang="fr-FR" dirty="0"/>
              <a:t> </a:t>
            </a:r>
            <a:r>
              <a:rPr lang="fr-FR" dirty="0" err="1"/>
              <a:t>order</a:t>
            </a:r>
            <a:r>
              <a:rPr lang="fr-FR" dirty="0"/>
              <a:t> compression </a:t>
            </a:r>
            <a:r>
              <a:rPr lang="fr-FR" dirty="0" err="1"/>
              <a:t>with</a:t>
            </a:r>
            <a:r>
              <a:rPr lang="fr-FR" dirty="0"/>
              <a:t> R566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D6AF8F1-492D-4547-9FB1-BBE79DB4A337}"/>
              </a:ext>
            </a:extLst>
          </p:cNvPr>
          <p:cNvSpPr txBox="1"/>
          <p:nvPr/>
        </p:nvSpPr>
        <p:spPr>
          <a:xfrm>
            <a:off x="4917947" y="2744021"/>
            <a:ext cx="1187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Apply R566 to </a:t>
            </a:r>
            <a:r>
              <a:rPr lang="fr-FR" sz="1400" dirty="0" err="1"/>
              <a:t>compress</a:t>
            </a:r>
            <a:endParaRPr lang="fr-FR" sz="1400" dirty="0"/>
          </a:p>
          <a:p>
            <a:r>
              <a:rPr lang="fr-FR" sz="1400" dirty="0" err="1"/>
              <a:t>again</a:t>
            </a:r>
            <a:endParaRPr lang="fr-FR" sz="1400" dirty="0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AC190905-15A2-4809-95E8-8FF43C856C4C}"/>
              </a:ext>
            </a:extLst>
          </p:cNvPr>
          <p:cNvSpPr/>
          <p:nvPr/>
        </p:nvSpPr>
        <p:spPr>
          <a:xfrm>
            <a:off x="5017825" y="3562448"/>
            <a:ext cx="734287" cy="240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E3D8AC0-EC2A-483A-A977-FB3887732BA8}"/>
                  </a:ext>
                </a:extLst>
              </p:cNvPr>
              <p:cNvSpPr txBox="1"/>
              <p:nvPr/>
            </p:nvSpPr>
            <p:spPr>
              <a:xfrm>
                <a:off x="5017825" y="3972565"/>
                <a:ext cx="86235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566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=−7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E3D8AC0-EC2A-483A-A977-FB3887732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7825" y="3972565"/>
                <a:ext cx="862352" cy="215444"/>
              </a:xfrm>
              <a:prstGeom prst="rect">
                <a:avLst/>
              </a:prstGeom>
              <a:blipFill>
                <a:blip r:embed="rId3"/>
                <a:stretch>
                  <a:fillRect l="-3521" r="-3521" b="-1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2078E199-B80B-4AB2-B145-359AC2C4A2D3}"/>
                  </a:ext>
                </a:extLst>
              </p:cNvPr>
              <p:cNvSpPr txBox="1"/>
              <p:nvPr/>
            </p:nvSpPr>
            <p:spPr>
              <a:xfrm>
                <a:off x="2737222" y="3536974"/>
                <a:ext cx="17522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0,51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2078E199-B80B-4AB2-B145-359AC2C4A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7222" y="3536974"/>
                <a:ext cx="1752211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Espace réservé du contenu 7">
            <a:extLst>
              <a:ext uri="{FF2B5EF4-FFF2-40B4-BE49-F238E27FC236}">
                <a16:creationId xmlns:a16="http://schemas.microsoft.com/office/drawing/2014/main" id="{77C50D7E-69EE-4C38-8591-ED74324117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6033309" y="1445568"/>
            <a:ext cx="4674445" cy="373955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BDCAD9E5-8FFA-4590-9415-E23BA01460B2}"/>
                  </a:ext>
                </a:extLst>
              </p:cNvPr>
              <p:cNvSpPr txBox="1"/>
              <p:nvPr/>
            </p:nvSpPr>
            <p:spPr>
              <a:xfrm>
                <a:off x="8265557" y="3572455"/>
                <a:ext cx="18948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0,189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BDCAD9E5-8FFA-4590-9415-E23BA01460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5557" y="3572455"/>
                <a:ext cx="1894878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543A4127-3924-49AD-88B3-15FFF81EA24C}"/>
                  </a:ext>
                </a:extLst>
              </p:cNvPr>
              <p:cNvSpPr txBox="1"/>
              <p:nvPr/>
            </p:nvSpPr>
            <p:spPr>
              <a:xfrm>
                <a:off x="8265557" y="3937084"/>
                <a:ext cx="16178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=7,2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543A4127-3924-49AD-88B3-15FFF81EA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5557" y="3937084"/>
                <a:ext cx="1617815" cy="400110"/>
              </a:xfrm>
              <a:prstGeom prst="rect">
                <a:avLst/>
              </a:prstGeom>
              <a:blipFill>
                <a:blip r:embed="rId7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>
            <a:extLst>
              <a:ext uri="{FF2B5EF4-FFF2-40B4-BE49-F238E27FC236}">
                <a16:creationId xmlns:a16="http://schemas.microsoft.com/office/drawing/2014/main" id="{0E510763-D734-4355-82D9-01A9A1485D33}"/>
              </a:ext>
            </a:extLst>
          </p:cNvPr>
          <p:cNvSpPr txBox="1"/>
          <p:nvPr/>
        </p:nvSpPr>
        <p:spPr>
          <a:xfrm>
            <a:off x="1955734" y="5145379"/>
            <a:ext cx="6912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Bunch</a:t>
            </a:r>
            <a:r>
              <a:rPr lang="fr-FR" sz="1200" dirty="0"/>
              <a:t> </a:t>
            </a:r>
            <a:r>
              <a:rPr lang="fr-FR" sz="1200" dirty="0" err="1"/>
              <a:t>compressed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3mm to 0,2mm (factor 15 compression). Energy spread </a:t>
            </a:r>
            <a:r>
              <a:rPr lang="fr-FR" sz="1200" dirty="0" err="1"/>
              <a:t>dilated</a:t>
            </a:r>
            <a:r>
              <a:rPr lang="fr-FR" sz="1200" dirty="0"/>
              <a:t> by factor 6.</a:t>
            </a:r>
          </a:p>
        </p:txBody>
      </p:sp>
    </p:spTree>
    <p:extLst>
      <p:ext uri="{BB962C8B-B14F-4D97-AF65-F5344CB8AC3E}">
        <p14:creationId xmlns:p14="http://schemas.microsoft.com/office/powerpoint/2010/main" val="1417542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EF4A59-5219-4E75-ACC6-63BB7E31C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Example of </a:t>
            </a:r>
            <a:r>
              <a:rPr lang="fr-FR" dirty="0" err="1"/>
              <a:t>energy</a:t>
            </a:r>
            <a:r>
              <a:rPr lang="fr-FR" dirty="0"/>
              <a:t> spread </a:t>
            </a:r>
            <a:r>
              <a:rPr lang="fr-FR" dirty="0" err="1"/>
              <a:t>minimization</a:t>
            </a:r>
            <a:r>
              <a:rPr lang="fr-FR" dirty="0"/>
              <a:t> (not optimal)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ADCE645-A049-4361-8531-BEFDAA239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73F93D-2F91-4438-95D1-90F7D918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6B4BA6C-92FA-4B71-95AE-135A0EFCE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9D763AF-066E-4C91-BD61-AE07C0014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56" y="1190060"/>
            <a:ext cx="3195776" cy="197692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05B89075-607C-4E71-A1B4-9722A80CFF9C}"/>
              </a:ext>
            </a:extLst>
          </p:cNvPr>
          <p:cNvSpPr txBox="1"/>
          <p:nvPr/>
        </p:nvSpPr>
        <p:spPr>
          <a:xfrm>
            <a:off x="1038702" y="1456097"/>
            <a:ext cx="12041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No compression</a:t>
            </a: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8BE7E6D-98EB-4BF6-A915-3D89177AF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193" y="1174291"/>
            <a:ext cx="3195774" cy="19769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7ADBE1D8-4CF3-4D16-A43A-FF7418CDDB74}"/>
                  </a:ext>
                </a:extLst>
              </p:cNvPr>
              <p:cNvSpPr txBox="1"/>
              <p:nvPr/>
            </p:nvSpPr>
            <p:spPr>
              <a:xfrm>
                <a:off x="4766794" y="1684617"/>
                <a:ext cx="489173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050" b="0" i="1" smtClean="0">
                          <a:latin typeface="Cambria Math" panose="02040503050406030204" pitchFamily="18" charset="0"/>
                        </a:rPr>
                        <m:t>=7°</m:t>
                      </m:r>
                    </m:oMath>
                  </m:oMathPara>
                </a14:m>
                <a:endParaRPr lang="fr-FR" sz="105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7ADBE1D8-4CF3-4D16-A43A-FF7418CDD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794" y="1684617"/>
                <a:ext cx="489173" cy="161583"/>
              </a:xfrm>
              <a:prstGeom prst="rect">
                <a:avLst/>
              </a:prstGeom>
              <a:blipFill>
                <a:blip r:embed="rId4"/>
                <a:stretch>
                  <a:fillRect l="-8750" r="-5000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 16">
            <a:extLst>
              <a:ext uri="{FF2B5EF4-FFF2-40B4-BE49-F238E27FC236}">
                <a16:creationId xmlns:a16="http://schemas.microsoft.com/office/drawing/2014/main" id="{FA0F2A2D-22ED-4E02-BC4C-23DD25EBB5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1666" y="1177822"/>
            <a:ext cx="3312178" cy="2048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3D0E75CD-E5B0-4F83-8D6B-34768272FCDF}"/>
                  </a:ext>
                </a:extLst>
              </p:cNvPr>
              <p:cNvSpPr txBox="1"/>
              <p:nvPr/>
            </p:nvSpPr>
            <p:spPr>
              <a:xfrm>
                <a:off x="8936073" y="2279325"/>
                <a:ext cx="710610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050" b="0" i="1" smtClean="0">
                          <a:latin typeface="Cambria Math" panose="02040503050406030204" pitchFamily="18" charset="0"/>
                        </a:rPr>
                        <m:t>=−11°</m:t>
                      </m:r>
                    </m:oMath>
                  </m:oMathPara>
                </a14:m>
                <a:endParaRPr lang="fr-FR" sz="105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3D0E75CD-E5B0-4F83-8D6B-34768272FC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6073" y="2279325"/>
                <a:ext cx="710610" cy="161583"/>
              </a:xfrm>
              <a:prstGeom prst="rect">
                <a:avLst/>
              </a:prstGeom>
              <a:blipFill>
                <a:blip r:embed="rId6"/>
                <a:stretch>
                  <a:fillRect l="-2586" r="-862" b="-38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age 20">
            <a:extLst>
              <a:ext uri="{FF2B5EF4-FFF2-40B4-BE49-F238E27FC236}">
                <a16:creationId xmlns:a16="http://schemas.microsoft.com/office/drawing/2014/main" id="{5B03B8E4-34B8-46DA-AD10-52D27623A9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7634" y="3328864"/>
            <a:ext cx="2979027" cy="18428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9591246E-1719-4B49-96BC-FD9F313F4564}"/>
                  </a:ext>
                </a:extLst>
              </p:cNvPr>
              <p:cNvSpPr txBox="1"/>
              <p:nvPr/>
            </p:nvSpPr>
            <p:spPr>
              <a:xfrm>
                <a:off x="2438802" y="3464731"/>
                <a:ext cx="76892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r>
                        <a:rPr lang="fr-FR" sz="1050" b="0" i="1" smtClean="0">
                          <a:latin typeface="Cambria Math" panose="02040503050406030204" pitchFamily="18" charset="0"/>
                        </a:rPr>
                        <m:t>=−0,05</m:t>
                      </m:r>
                    </m:oMath>
                  </m:oMathPara>
                </a14:m>
                <a:endParaRPr lang="fr-FR" sz="1050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9591246E-1719-4B49-96BC-FD9F313F4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802" y="3464731"/>
                <a:ext cx="768928" cy="161583"/>
              </a:xfrm>
              <a:prstGeom prst="rect">
                <a:avLst/>
              </a:prstGeom>
              <a:blipFill>
                <a:blip r:embed="rId8"/>
                <a:stretch>
                  <a:fillRect l="-3175" r="-4762" b="-1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25C55DB8-6FC4-4EA6-BFCC-E7B798FB075E}"/>
                  </a:ext>
                </a:extLst>
              </p:cNvPr>
              <p:cNvSpPr txBox="1"/>
              <p:nvPr/>
            </p:nvSpPr>
            <p:spPr>
              <a:xfrm>
                <a:off x="2499716" y="4498241"/>
                <a:ext cx="647100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566</m:t>
                          </m:r>
                        </m:sub>
                      </m:sSub>
                      <m:r>
                        <a:rPr lang="fr-FR" sz="1050" b="0" i="1" smtClean="0">
                          <a:latin typeface="Cambria Math" panose="02040503050406030204" pitchFamily="18" charset="0"/>
                        </a:rPr>
                        <m:t>=−8</m:t>
                      </m:r>
                    </m:oMath>
                  </m:oMathPara>
                </a14:m>
                <a:endParaRPr lang="fr-FR" sz="1050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25C55DB8-6FC4-4EA6-BFCC-E7B798FB07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9716" y="4498241"/>
                <a:ext cx="647100" cy="161583"/>
              </a:xfrm>
              <a:prstGeom prst="rect">
                <a:avLst/>
              </a:prstGeom>
              <a:blipFill>
                <a:blip r:embed="rId9"/>
                <a:stretch>
                  <a:fillRect l="-4717" r="-3774" b="-1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Image 23">
            <a:extLst>
              <a:ext uri="{FF2B5EF4-FFF2-40B4-BE49-F238E27FC236}">
                <a16:creationId xmlns:a16="http://schemas.microsoft.com/office/drawing/2014/main" id="{E655AA44-97DC-4DEC-8FD2-EDE2ED2882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74419" y="3346786"/>
            <a:ext cx="2979027" cy="18428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04AB8938-F46E-4073-8497-38CC3EF8E013}"/>
                  </a:ext>
                </a:extLst>
              </p:cNvPr>
              <p:cNvSpPr txBox="1"/>
              <p:nvPr/>
            </p:nvSpPr>
            <p:spPr>
              <a:xfrm>
                <a:off x="7762651" y="3909951"/>
                <a:ext cx="54200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sz="105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050" b="0" i="0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fr-FR" sz="1050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04AB8938-F46E-4073-8497-38CC3EF8E0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2651" y="3909951"/>
                <a:ext cx="542008" cy="161583"/>
              </a:xfrm>
              <a:prstGeom prst="rect">
                <a:avLst/>
              </a:prstGeom>
              <a:blipFill>
                <a:blip r:embed="rId11"/>
                <a:stretch>
                  <a:fillRect l="-7865" r="-4494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9B0B2506-60D0-4C33-A8E2-4E4E6AB971F8}"/>
                  </a:ext>
                </a:extLst>
              </p:cNvPr>
              <p:cNvSpPr txBox="1"/>
              <p:nvPr/>
            </p:nvSpPr>
            <p:spPr>
              <a:xfrm>
                <a:off x="7140688" y="4491635"/>
                <a:ext cx="693587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r>
                        <a:rPr lang="fr-FR" sz="1050" b="0" i="1" smtClean="0">
                          <a:latin typeface="Cambria Math" panose="02040503050406030204" pitchFamily="18" charset="0"/>
                        </a:rPr>
                        <m:t>=−0,8</m:t>
                      </m:r>
                    </m:oMath>
                  </m:oMathPara>
                </a14:m>
                <a:endParaRPr lang="fr-FR" sz="1050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9B0B2506-60D0-4C33-A8E2-4E4E6AB971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688" y="4491635"/>
                <a:ext cx="693587" cy="161583"/>
              </a:xfrm>
              <a:prstGeom prst="rect">
                <a:avLst/>
              </a:prstGeom>
              <a:blipFill>
                <a:blip r:embed="rId12"/>
                <a:stretch>
                  <a:fillRect l="-4386" r="-3509" b="-1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2C27C87A-7031-4D64-9ECF-5BDAC0E66C18}"/>
                  </a:ext>
                </a:extLst>
              </p:cNvPr>
              <p:cNvSpPr txBox="1"/>
              <p:nvPr/>
            </p:nvSpPr>
            <p:spPr>
              <a:xfrm>
                <a:off x="7163932" y="4694774"/>
                <a:ext cx="647100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566</m:t>
                          </m:r>
                        </m:sub>
                      </m:sSub>
                      <m:r>
                        <a:rPr lang="fr-FR" sz="1050" b="0" i="1" smtClean="0">
                          <a:latin typeface="Cambria Math" panose="02040503050406030204" pitchFamily="18" charset="0"/>
                        </a:rPr>
                        <m:t>=−7</m:t>
                      </m:r>
                    </m:oMath>
                  </m:oMathPara>
                </a14:m>
                <a:endParaRPr lang="fr-FR" sz="1050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2C27C87A-7031-4D64-9ECF-5BDAC0E66C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32" y="4694774"/>
                <a:ext cx="647100" cy="161583"/>
              </a:xfrm>
              <a:prstGeom prst="rect">
                <a:avLst/>
              </a:prstGeom>
              <a:blipFill>
                <a:blip r:embed="rId13"/>
                <a:stretch>
                  <a:fillRect l="-4717" r="-3774" b="-1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CC55AB8-DDE7-4B33-9134-60DDEF623089}"/>
                  </a:ext>
                </a:extLst>
              </p:cNvPr>
              <p:cNvSpPr txBox="1"/>
              <p:nvPr/>
            </p:nvSpPr>
            <p:spPr>
              <a:xfrm>
                <a:off x="8185056" y="1694520"/>
                <a:ext cx="489173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050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=7°</m:t>
                      </m:r>
                    </m:oMath>
                  </m:oMathPara>
                </a14:m>
                <a:endParaRPr lang="fr-FR" sz="105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CC55AB8-DDE7-4B33-9134-60DDEF6230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5056" y="1694520"/>
                <a:ext cx="489173" cy="161583"/>
              </a:xfrm>
              <a:prstGeom prst="rect">
                <a:avLst/>
              </a:prstGeom>
              <a:blipFill>
                <a:blip r:embed="rId14"/>
                <a:stretch>
                  <a:fillRect l="-8750" r="-5000" b="-38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762E63A8-A56F-4950-A28E-E0342F86D2F0}"/>
                  </a:ext>
                </a:extLst>
              </p:cNvPr>
              <p:cNvSpPr txBox="1"/>
              <p:nvPr/>
            </p:nvSpPr>
            <p:spPr>
              <a:xfrm>
                <a:off x="2578680" y="3751820"/>
                <a:ext cx="489173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050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=7°</m:t>
                      </m:r>
                    </m:oMath>
                  </m:oMathPara>
                </a14:m>
                <a:endParaRPr lang="fr-FR" sz="105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762E63A8-A56F-4950-A28E-E0342F86D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8680" y="3751820"/>
                <a:ext cx="489173" cy="161583"/>
              </a:xfrm>
              <a:prstGeom prst="rect">
                <a:avLst/>
              </a:prstGeom>
              <a:blipFill>
                <a:blip r:embed="rId14"/>
                <a:stretch>
                  <a:fillRect l="-8750" r="-5000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E1EF01B5-9169-4BBE-8CB8-EF810890935C}"/>
                  </a:ext>
                </a:extLst>
              </p:cNvPr>
              <p:cNvSpPr txBox="1"/>
              <p:nvPr/>
            </p:nvSpPr>
            <p:spPr>
              <a:xfrm>
                <a:off x="6452917" y="3829159"/>
                <a:ext cx="489173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050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=7°</m:t>
                      </m:r>
                    </m:oMath>
                  </m:oMathPara>
                </a14:m>
                <a:endParaRPr lang="fr-FR" sz="105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E1EF01B5-9169-4BBE-8CB8-EF81089093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917" y="3829159"/>
                <a:ext cx="489173" cy="161583"/>
              </a:xfrm>
              <a:prstGeom prst="rect">
                <a:avLst/>
              </a:prstGeom>
              <a:blipFill>
                <a:blip r:embed="rId14"/>
                <a:stretch>
                  <a:fillRect l="-8750" r="-5000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AD1B2076-021F-4F2E-9E10-1A134D475573}"/>
                  </a:ext>
                </a:extLst>
              </p:cNvPr>
              <p:cNvSpPr txBox="1"/>
              <p:nvPr/>
            </p:nvSpPr>
            <p:spPr>
              <a:xfrm>
                <a:off x="3224126" y="4292754"/>
                <a:ext cx="710610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050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=−11°</m:t>
                      </m:r>
                    </m:oMath>
                  </m:oMathPara>
                </a14:m>
                <a:endParaRPr lang="fr-FR" sz="105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AD1B2076-021F-4F2E-9E10-1A134D4755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126" y="4292754"/>
                <a:ext cx="710610" cy="161583"/>
              </a:xfrm>
              <a:prstGeom prst="rect">
                <a:avLst/>
              </a:prstGeom>
              <a:blipFill>
                <a:blip r:embed="rId15"/>
                <a:stretch>
                  <a:fillRect l="-2586" r="-86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DA94D54D-A49A-41AE-9140-D50C46B13E42}"/>
                  </a:ext>
                </a:extLst>
              </p:cNvPr>
              <p:cNvSpPr txBox="1"/>
              <p:nvPr/>
            </p:nvSpPr>
            <p:spPr>
              <a:xfrm>
                <a:off x="7132177" y="4288497"/>
                <a:ext cx="710610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050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=−11°</m:t>
                      </m:r>
                    </m:oMath>
                  </m:oMathPara>
                </a14:m>
                <a:endParaRPr lang="fr-FR" sz="105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DA94D54D-A49A-41AE-9140-D50C46B13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2177" y="4288497"/>
                <a:ext cx="710610" cy="161583"/>
              </a:xfrm>
              <a:prstGeom prst="rect">
                <a:avLst/>
              </a:prstGeom>
              <a:blipFill>
                <a:blip r:embed="rId16"/>
                <a:stretch>
                  <a:fillRect l="-2564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257C1ECB-E874-4137-A33B-70BDCD1930DB}"/>
                  </a:ext>
                </a:extLst>
              </p:cNvPr>
              <p:cNvSpPr txBox="1"/>
              <p:nvPr/>
            </p:nvSpPr>
            <p:spPr>
              <a:xfrm>
                <a:off x="6313039" y="3499724"/>
                <a:ext cx="76892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r>
                        <a:rPr lang="fr-FR" sz="1050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=−0,05</m:t>
                      </m:r>
                    </m:oMath>
                  </m:oMathPara>
                </a14:m>
                <a:endParaRPr lang="fr-FR" sz="105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257C1ECB-E874-4137-A33B-70BDCD193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3039" y="3499724"/>
                <a:ext cx="768928" cy="161583"/>
              </a:xfrm>
              <a:prstGeom prst="rect">
                <a:avLst/>
              </a:prstGeom>
              <a:blipFill>
                <a:blip r:embed="rId17"/>
                <a:stretch>
                  <a:fillRect l="-3175" r="-3968" b="-1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45044130-AAD9-43F3-9E49-A6CB69EBFC5A}"/>
                  </a:ext>
                </a:extLst>
              </p:cNvPr>
              <p:cNvSpPr txBox="1"/>
              <p:nvPr/>
            </p:nvSpPr>
            <p:spPr>
              <a:xfrm>
                <a:off x="6321518" y="4557648"/>
                <a:ext cx="647100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1050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566</m:t>
                          </m:r>
                        </m:sub>
                      </m:sSub>
                      <m:r>
                        <a:rPr lang="fr-FR" sz="1050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=−8</m:t>
                      </m:r>
                    </m:oMath>
                  </m:oMathPara>
                </a14:m>
                <a:endParaRPr lang="fr-FR" sz="105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45044130-AAD9-43F3-9E49-A6CB69EBFC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518" y="4557648"/>
                <a:ext cx="647100" cy="161583"/>
              </a:xfrm>
              <a:prstGeom prst="rect">
                <a:avLst/>
              </a:prstGeom>
              <a:blipFill>
                <a:blip r:embed="rId18"/>
                <a:stretch>
                  <a:fillRect l="-4717" r="-3774" b="-1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8508CAE6-B4E3-4CA3-AB12-5F09858771BA}"/>
              </a:ext>
            </a:extLst>
          </p:cNvPr>
          <p:cNvSpPr/>
          <p:nvPr/>
        </p:nvSpPr>
        <p:spPr>
          <a:xfrm>
            <a:off x="3676950" y="1931922"/>
            <a:ext cx="211428" cy="171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lèche : droite 35">
            <a:extLst>
              <a:ext uri="{FF2B5EF4-FFF2-40B4-BE49-F238E27FC236}">
                <a16:creationId xmlns:a16="http://schemas.microsoft.com/office/drawing/2014/main" id="{3942D403-654F-4F43-BF52-2A8FA127ABC5}"/>
              </a:ext>
            </a:extLst>
          </p:cNvPr>
          <p:cNvSpPr/>
          <p:nvPr/>
        </p:nvSpPr>
        <p:spPr>
          <a:xfrm>
            <a:off x="7140688" y="1969414"/>
            <a:ext cx="211428" cy="171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Flèche : droite 36">
            <a:extLst>
              <a:ext uri="{FF2B5EF4-FFF2-40B4-BE49-F238E27FC236}">
                <a16:creationId xmlns:a16="http://schemas.microsoft.com/office/drawing/2014/main" id="{4DCAEFF9-552F-415E-ADB8-98BB3C4653E9}"/>
              </a:ext>
            </a:extLst>
          </p:cNvPr>
          <p:cNvSpPr/>
          <p:nvPr/>
        </p:nvSpPr>
        <p:spPr>
          <a:xfrm>
            <a:off x="1535076" y="4071534"/>
            <a:ext cx="211428" cy="171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Flèche : droite 37">
            <a:extLst>
              <a:ext uri="{FF2B5EF4-FFF2-40B4-BE49-F238E27FC236}">
                <a16:creationId xmlns:a16="http://schemas.microsoft.com/office/drawing/2014/main" id="{C903BB37-0C66-46F0-88F7-A92A9B23FF9A}"/>
              </a:ext>
            </a:extLst>
          </p:cNvPr>
          <p:cNvSpPr/>
          <p:nvPr/>
        </p:nvSpPr>
        <p:spPr>
          <a:xfrm>
            <a:off x="5378366" y="4079216"/>
            <a:ext cx="211428" cy="171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D9F0F41C-70EB-4248-96FB-41616296FBC4}"/>
                  </a:ext>
                </a:extLst>
              </p:cNvPr>
              <p:cNvSpPr txBox="1"/>
              <p:nvPr/>
            </p:nvSpPr>
            <p:spPr>
              <a:xfrm>
                <a:off x="680115" y="869862"/>
                <a:ext cx="52821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/>
                  <a:t>Tuning </a:t>
                </a:r>
                <a:r>
                  <a:rPr lang="fr-FR" sz="1400" dirty="0" err="1"/>
                  <a:t>both</a:t>
                </a:r>
                <a:r>
                  <a:rPr lang="fr-FR" sz="1400" dirty="0"/>
                  <a:t> phases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566</m:t>
                        </m:r>
                      </m:sub>
                    </m:sSub>
                  </m:oMath>
                </a14:m>
                <a:r>
                  <a:rPr lang="fr-FR" sz="1400" dirty="0"/>
                  <a:t> can </a:t>
                </a:r>
                <a:r>
                  <a:rPr lang="fr-FR" sz="1400" dirty="0" err="1"/>
                  <a:t>compress</a:t>
                </a:r>
                <a:r>
                  <a:rPr lang="fr-FR" sz="1400" dirty="0"/>
                  <a:t> </a:t>
                </a:r>
                <a:r>
                  <a:rPr lang="fr-FR" sz="1400" dirty="0" err="1"/>
                  <a:t>energy</a:t>
                </a:r>
                <a:r>
                  <a:rPr lang="fr-FR" sz="1400" dirty="0"/>
                  <a:t> spread :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D9F0F41C-70EB-4248-96FB-41616296F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115" y="869862"/>
                <a:ext cx="5282152" cy="307777"/>
              </a:xfrm>
              <a:prstGeom prst="rect">
                <a:avLst/>
              </a:prstGeom>
              <a:blipFill>
                <a:blip r:embed="rId19"/>
                <a:stretch>
                  <a:fillRect l="-346" t="-4000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>
            <a:extLst>
              <a:ext uri="{FF2B5EF4-FFF2-40B4-BE49-F238E27FC236}">
                <a16:creationId xmlns:a16="http://schemas.microsoft.com/office/drawing/2014/main" id="{6A51585D-B3FD-4B36-B194-A79F98DE6A37}"/>
              </a:ext>
            </a:extLst>
          </p:cNvPr>
          <p:cNvSpPr txBox="1"/>
          <p:nvPr/>
        </p:nvSpPr>
        <p:spPr>
          <a:xfrm>
            <a:off x="3627155" y="5222610"/>
            <a:ext cx="3361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Energy spread </a:t>
            </a:r>
            <a:r>
              <a:rPr lang="fr-FR" sz="1400" i="1" dirty="0" err="1"/>
              <a:t>compressed</a:t>
            </a:r>
            <a:r>
              <a:rPr lang="fr-FR" sz="1400" i="1" dirty="0"/>
              <a:t> by factor ~3</a:t>
            </a:r>
          </a:p>
        </p:txBody>
      </p:sp>
    </p:spTree>
    <p:extLst>
      <p:ext uri="{BB962C8B-B14F-4D97-AF65-F5344CB8AC3E}">
        <p14:creationId xmlns:p14="http://schemas.microsoft.com/office/powerpoint/2010/main" val="10102570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27E45A-068D-4669-A501-67AB99085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Overall</a:t>
            </a:r>
            <a:r>
              <a:rPr lang="fr-FR" dirty="0"/>
              <a:t> </a:t>
            </a:r>
            <a:r>
              <a:rPr lang="fr-FR" dirty="0" err="1"/>
              <a:t>better</a:t>
            </a:r>
            <a:r>
              <a:rPr lang="fr-FR" dirty="0"/>
              <a:t> </a:t>
            </a:r>
            <a:r>
              <a:rPr lang="fr-FR" dirty="0" err="1"/>
              <a:t>shape</a:t>
            </a:r>
            <a:r>
              <a:rPr lang="fr-FR" dirty="0"/>
              <a:t> for </a:t>
            </a:r>
            <a:r>
              <a:rPr lang="fr-FR" dirty="0" err="1"/>
              <a:t>experiments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BAEFB38-0302-409C-A193-9CA35E957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28EF31D-2F16-4570-9D34-33FE68AEC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F573BC-105D-4B1F-93E7-922CFC6E8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4B8D9635-1CE5-47C2-88D1-EEEB2C74CF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06449" y="1275843"/>
            <a:ext cx="4579938" cy="3053293"/>
          </a:xfr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D6062B8-B1AC-431E-A220-1ADA075D83B6}"/>
              </a:ext>
            </a:extLst>
          </p:cNvPr>
          <p:cNvSpPr txBox="1"/>
          <p:nvPr/>
        </p:nvSpPr>
        <p:spPr>
          <a:xfrm>
            <a:off x="2059018" y="1174696"/>
            <a:ext cx="2074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00294B"/>
                </a:solidFill>
                <a:latin typeface="+mn-lt"/>
                <a:cs typeface="+mn-cs"/>
              </a:rPr>
              <a:t>No longitudinal match</a:t>
            </a:r>
          </a:p>
        </p:txBody>
      </p:sp>
      <p:pic>
        <p:nvPicPr>
          <p:cNvPr id="13" name="Espace réservé du contenu 15">
            <a:extLst>
              <a:ext uri="{FF2B5EF4-FFF2-40B4-BE49-F238E27FC236}">
                <a16:creationId xmlns:a16="http://schemas.microsoft.com/office/drawing/2014/main" id="{4084947B-D8D7-4E6F-B5EC-945F2B372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8395" y="1301552"/>
            <a:ext cx="4579937" cy="30532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77C38CE-0D79-4B89-9008-1B0C4CCEB0BC}"/>
                  </a:ext>
                </a:extLst>
              </p:cNvPr>
              <p:cNvSpPr txBox="1"/>
              <p:nvPr/>
            </p:nvSpPr>
            <p:spPr>
              <a:xfrm>
                <a:off x="7036796" y="3000636"/>
                <a:ext cx="138723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=2,1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77C38CE-0D79-4B89-9008-1B0C4CCEB0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796" y="3000636"/>
                <a:ext cx="1387239" cy="307777"/>
              </a:xfrm>
              <a:prstGeom prst="rect">
                <a:avLst/>
              </a:prstGeom>
              <a:blipFill>
                <a:blip r:embed="rId4"/>
                <a:stretch>
                  <a:fillRect l="-1316" r="-1316" b="-137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AE4E0747-338A-4996-B26E-C0F17047F2BE}"/>
                  </a:ext>
                </a:extLst>
              </p:cNvPr>
              <p:cNvSpPr txBox="1"/>
              <p:nvPr/>
            </p:nvSpPr>
            <p:spPr>
              <a:xfrm>
                <a:off x="7012010" y="3415306"/>
                <a:ext cx="140326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=5,1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AE4E0747-338A-4996-B26E-C0F17047F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2010" y="3415306"/>
                <a:ext cx="1403269" cy="307777"/>
              </a:xfrm>
              <a:prstGeom prst="rect">
                <a:avLst/>
              </a:prstGeom>
              <a:blipFill>
                <a:blip r:embed="rId5"/>
                <a:stretch>
                  <a:fillRect l="-1304" r="-1304" b="-215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2F3149B8-436A-47E5-8F65-40A384EB969F}"/>
                  </a:ext>
                </a:extLst>
              </p:cNvPr>
              <p:cNvSpPr txBox="1"/>
              <p:nvPr/>
            </p:nvSpPr>
            <p:spPr>
              <a:xfrm>
                <a:off x="2410378" y="2893743"/>
                <a:ext cx="138723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=2,9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2F3149B8-436A-47E5-8F65-40A384EB9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0378" y="2893743"/>
                <a:ext cx="1387239" cy="307777"/>
              </a:xfrm>
              <a:prstGeom prst="rect">
                <a:avLst/>
              </a:prstGeom>
              <a:blipFill>
                <a:blip r:embed="rId6"/>
                <a:stretch>
                  <a:fillRect l="-1316" r="-1316" b="-16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0106B3E-6117-4983-A64F-26BAB1DC3B40}"/>
                  </a:ext>
                </a:extLst>
              </p:cNvPr>
              <p:cNvSpPr txBox="1"/>
              <p:nvPr/>
            </p:nvSpPr>
            <p:spPr>
              <a:xfrm>
                <a:off x="2385592" y="3308413"/>
                <a:ext cx="140326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=1,3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0106B3E-6117-4983-A64F-26BAB1DC3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5592" y="3308413"/>
                <a:ext cx="1403269" cy="307777"/>
              </a:xfrm>
              <a:prstGeom prst="rect">
                <a:avLst/>
              </a:prstGeom>
              <a:blipFill>
                <a:blip r:embed="rId7"/>
                <a:stretch>
                  <a:fillRect l="-1299" r="-1299" b="-2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E7965E5A-7A8D-4E15-8834-A1BDAE782804}"/>
              </a:ext>
            </a:extLst>
          </p:cNvPr>
          <p:cNvSpPr txBox="1"/>
          <p:nvPr/>
        </p:nvSpPr>
        <p:spPr>
          <a:xfrm>
            <a:off x="6370056" y="1174696"/>
            <a:ext cx="298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>
                <a:solidFill>
                  <a:srgbClr val="00294B"/>
                </a:solidFill>
                <a:latin typeface="+mn-lt"/>
                <a:cs typeface="+mn-cs"/>
              </a:rPr>
              <a:t>With</a:t>
            </a:r>
            <a:r>
              <a:rPr lang="fr-FR" sz="16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  <a:r>
              <a:rPr lang="fr-FR" sz="1600" b="1" dirty="0" err="1">
                <a:solidFill>
                  <a:srgbClr val="00294B"/>
                </a:solidFill>
                <a:latin typeface="+mn-lt"/>
                <a:cs typeface="+mn-cs"/>
              </a:rPr>
              <a:t>energy</a:t>
            </a:r>
            <a:r>
              <a:rPr lang="fr-FR" sz="1600" b="1" dirty="0">
                <a:solidFill>
                  <a:srgbClr val="00294B"/>
                </a:solidFill>
                <a:latin typeface="+mn-lt"/>
                <a:cs typeface="+mn-cs"/>
              </a:rPr>
              <a:t> spread compression</a:t>
            </a:r>
          </a:p>
        </p:txBody>
      </p:sp>
      <p:graphicFrame>
        <p:nvGraphicFramePr>
          <p:cNvPr id="9" name="Tableau 19">
            <a:extLst>
              <a:ext uri="{FF2B5EF4-FFF2-40B4-BE49-F238E27FC236}">
                <a16:creationId xmlns:a16="http://schemas.microsoft.com/office/drawing/2014/main" id="{0AAF8AF4-5DF5-41CA-9EB1-7B6232C80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787269"/>
              </p:ext>
            </p:extLst>
          </p:nvPr>
        </p:nvGraphicFramePr>
        <p:xfrm>
          <a:off x="2756400" y="4481699"/>
          <a:ext cx="422832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080">
                  <a:extLst>
                    <a:ext uri="{9D8B030D-6E8A-4147-A177-3AD203B41FA5}">
                      <a16:colId xmlns:a16="http://schemas.microsoft.com/office/drawing/2014/main" val="2362775020"/>
                    </a:ext>
                  </a:extLst>
                </a:gridCol>
                <a:gridCol w="1057080">
                  <a:extLst>
                    <a:ext uri="{9D8B030D-6E8A-4147-A177-3AD203B41FA5}">
                      <a16:colId xmlns:a16="http://schemas.microsoft.com/office/drawing/2014/main" val="50207606"/>
                    </a:ext>
                  </a:extLst>
                </a:gridCol>
                <a:gridCol w="1057080">
                  <a:extLst>
                    <a:ext uri="{9D8B030D-6E8A-4147-A177-3AD203B41FA5}">
                      <a16:colId xmlns:a16="http://schemas.microsoft.com/office/drawing/2014/main" val="1282352779"/>
                    </a:ext>
                  </a:extLst>
                </a:gridCol>
                <a:gridCol w="1057080">
                  <a:extLst>
                    <a:ext uri="{9D8B030D-6E8A-4147-A177-3AD203B41FA5}">
                      <a16:colId xmlns:a16="http://schemas.microsoft.com/office/drawing/2014/main" val="2518480566"/>
                    </a:ext>
                  </a:extLst>
                </a:gridCol>
              </a:tblGrid>
              <a:tr h="199267">
                <a:tc>
                  <a:txBody>
                    <a:bodyPr/>
                    <a:lstStyle/>
                    <a:p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R56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R566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Phase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190646"/>
                  </a:ext>
                </a:extLst>
              </a:tr>
              <a:tr h="199267">
                <a:tc>
                  <a:txBody>
                    <a:bodyPr/>
                    <a:lstStyle/>
                    <a:p>
                      <a:r>
                        <a:rPr lang="fr-FR" sz="1100" dirty="0" err="1"/>
                        <a:t>Pass</a:t>
                      </a:r>
                      <a:r>
                        <a:rPr lang="fr-FR" sz="1100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-0,05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6879956"/>
                  </a:ext>
                </a:extLst>
              </a:tr>
              <a:tr h="199267">
                <a:tc>
                  <a:txBody>
                    <a:bodyPr/>
                    <a:lstStyle/>
                    <a:p>
                      <a:r>
                        <a:rPr lang="fr-FR" sz="1100" dirty="0" err="1"/>
                        <a:t>Pass</a:t>
                      </a:r>
                      <a:r>
                        <a:rPr lang="fr-FR" sz="1100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-0,8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-11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96978"/>
                  </a:ext>
                </a:extLst>
              </a:tr>
              <a:tr h="199267">
                <a:tc>
                  <a:txBody>
                    <a:bodyPr/>
                    <a:lstStyle/>
                    <a:p>
                      <a:r>
                        <a:rPr lang="fr-FR" sz="1100" dirty="0" err="1"/>
                        <a:t>Pass</a:t>
                      </a:r>
                      <a:r>
                        <a:rPr lang="fr-FR" sz="1100" dirty="0"/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089042"/>
                  </a:ext>
                </a:extLst>
              </a:tr>
            </a:tbl>
          </a:graphicData>
        </a:graphic>
      </p:graphicFrame>
      <p:sp>
        <p:nvSpPr>
          <p:cNvPr id="20" name="ZoneTexte 19">
            <a:extLst>
              <a:ext uri="{FF2B5EF4-FFF2-40B4-BE49-F238E27FC236}">
                <a16:creationId xmlns:a16="http://schemas.microsoft.com/office/drawing/2014/main" id="{BE7D6EF1-61B6-4233-BB89-C7AFC033DAD5}"/>
              </a:ext>
            </a:extLst>
          </p:cNvPr>
          <p:cNvSpPr txBox="1"/>
          <p:nvPr/>
        </p:nvSpPr>
        <p:spPr>
          <a:xfrm>
            <a:off x="6984720" y="4753638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ym typeface="Wingdings" panose="05000000000000000000" pitchFamily="2" charset="2"/>
              </a:rPr>
              <a:t> 0,6 MeV</a:t>
            </a:r>
            <a:endParaRPr lang="fr-FR" sz="10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D2C7105-9E69-4CB1-A49F-2B682707ACEF}"/>
              </a:ext>
            </a:extLst>
          </p:cNvPr>
          <p:cNvSpPr txBox="1"/>
          <p:nvPr/>
        </p:nvSpPr>
        <p:spPr>
          <a:xfrm>
            <a:off x="6984720" y="5012717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ym typeface="Wingdings" panose="05000000000000000000" pitchFamily="2" charset="2"/>
              </a:rPr>
              <a:t> 1,5 MeV</a:t>
            </a:r>
            <a:endParaRPr lang="fr-FR" sz="10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454D078-BB37-40DD-B7F3-A26B5F1F9320}"/>
              </a:ext>
            </a:extLst>
          </p:cNvPr>
          <p:cNvSpPr txBox="1"/>
          <p:nvPr/>
        </p:nvSpPr>
        <p:spPr>
          <a:xfrm>
            <a:off x="6984720" y="5253694"/>
            <a:ext cx="889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ym typeface="Wingdings" panose="05000000000000000000" pitchFamily="2" charset="2"/>
              </a:rPr>
              <a:t> 0,05 MeV</a:t>
            </a:r>
            <a:endParaRPr lang="fr-FR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A07931D-0CEE-41CB-B147-18EF2A5142F6}"/>
                  </a:ext>
                </a:extLst>
              </p:cNvPr>
              <p:cNvSpPr txBox="1"/>
              <p:nvPr/>
            </p:nvSpPr>
            <p:spPr>
              <a:xfrm>
                <a:off x="8424035" y="4815567"/>
                <a:ext cx="1609005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1°≈1</m:t>
                    </m:r>
                  </m:oMath>
                </a14:m>
                <a:r>
                  <a:rPr lang="fr-FR" sz="1400" dirty="0"/>
                  <a:t>mm </a:t>
                </a:r>
                <a:r>
                  <a:rPr lang="fr-FR" sz="1400" dirty="0" err="1"/>
                  <a:t>path</a:t>
                </a:r>
                <a:r>
                  <a:rPr lang="fr-FR" sz="1400" dirty="0"/>
                  <a:t> correction</a:t>
                </a:r>
              </a:p>
              <a:p>
                <a:r>
                  <a:rPr lang="fr-FR" sz="1400" dirty="0"/>
                  <a:t>Max : 18mm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A07931D-0CEE-41CB-B147-18EF2A5142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4035" y="4815567"/>
                <a:ext cx="1609005" cy="646331"/>
              </a:xfrm>
              <a:prstGeom prst="rect">
                <a:avLst/>
              </a:prstGeom>
              <a:blipFill>
                <a:blip r:embed="rId8"/>
                <a:stretch>
                  <a:fillRect l="-6818" t="-8491" b="-160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02156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F8FC17-EF0F-4FA5-AFA8-116F9CC75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Stability</a:t>
            </a:r>
            <a:r>
              <a:rPr lang="fr-FR" dirty="0"/>
              <a:t> of the solution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30CFA23-E7C4-44C2-B318-6D5176981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5D2171-044A-49CB-8A21-B1D703AF6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1245FD-CE11-45A3-AC80-70581E6EA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898CE0CA-CDEC-4D72-9203-05D7A6F52D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516" t="10185" r="2709" b="3659"/>
          <a:stretch/>
        </p:blipFill>
        <p:spPr>
          <a:xfrm>
            <a:off x="5566408" y="1373560"/>
            <a:ext cx="4824535" cy="295502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7AC54C6-756F-4C0F-855F-6386429CC2D2}"/>
                  </a:ext>
                </a:extLst>
              </p:cNvPr>
              <p:cNvSpPr txBox="1"/>
              <p:nvPr/>
            </p:nvSpPr>
            <p:spPr>
              <a:xfrm>
                <a:off x="6034459" y="4613920"/>
                <a:ext cx="19442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fr-FR" sz="1400" dirty="0"/>
                  <a:t> </a:t>
                </a:r>
                <a:r>
                  <a:rPr lang="fr-FR" sz="1400" dirty="0" err="1"/>
                  <a:t>envelops</a:t>
                </a:r>
                <a:r>
                  <a:rPr lang="fr-FR" sz="1400" dirty="0"/>
                  <a:t> </a:t>
                </a:r>
                <a:r>
                  <a:rPr lang="fr-FR" sz="1400" dirty="0" err="1"/>
                  <a:t>get</a:t>
                </a:r>
                <a:r>
                  <a:rPr lang="fr-FR" sz="1400" dirty="0"/>
                  <a:t> </a:t>
                </a:r>
                <a:r>
                  <a:rPr lang="fr-FR" sz="1400" dirty="0" err="1"/>
                  <a:t>closer</a:t>
                </a:r>
                <a:r>
                  <a:rPr lang="fr-FR" sz="1400" dirty="0"/>
                  <a:t> to </a:t>
                </a:r>
                <a:r>
                  <a:rPr lang="fr-FR" sz="1400" dirty="0" err="1"/>
                  <a:t>beam</a:t>
                </a:r>
                <a:r>
                  <a:rPr lang="fr-FR" sz="1400" dirty="0"/>
                  <a:t> pipe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7AC54C6-756F-4C0F-855F-6386429CC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459" y="4613920"/>
                <a:ext cx="1944216" cy="523220"/>
              </a:xfrm>
              <a:prstGeom prst="rect">
                <a:avLst/>
              </a:prstGeom>
              <a:blipFill>
                <a:blip r:embed="rId3"/>
                <a:stretch>
                  <a:fillRect l="-940" t="-2326" b="-104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 10">
            <a:extLst>
              <a:ext uri="{FF2B5EF4-FFF2-40B4-BE49-F238E27FC236}">
                <a16:creationId xmlns:a16="http://schemas.microsoft.com/office/drawing/2014/main" id="{5D64E43F-A06B-4289-ABAC-D918769EA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07" y="1104957"/>
            <a:ext cx="4933260" cy="32888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FF12DBF3-4E69-4866-A4C1-E5A9A96CD7AB}"/>
                  </a:ext>
                </a:extLst>
              </p:cNvPr>
              <p:cNvSpPr txBox="1"/>
              <p:nvPr/>
            </p:nvSpPr>
            <p:spPr>
              <a:xfrm>
                <a:off x="1857995" y="933431"/>
                <a:ext cx="1704184" cy="403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/>
                  <a:t>No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1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r>
                  <a:rPr lang="fr-FR" sz="1400" dirty="0"/>
                  <a:t> compression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FF12DBF3-4E69-4866-A4C1-E5A9A96CD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7995" y="933431"/>
                <a:ext cx="1704184" cy="403187"/>
              </a:xfrm>
              <a:prstGeom prst="rect">
                <a:avLst/>
              </a:prstGeom>
              <a:blipFill>
                <a:blip r:embed="rId5"/>
                <a:stretch>
                  <a:fillRect l="-1075" r="-1075" b="-45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6FB5E315-7960-4F69-A986-4D5153C5DA7A}"/>
                  </a:ext>
                </a:extLst>
              </p:cNvPr>
              <p:cNvSpPr txBox="1"/>
              <p:nvPr/>
            </p:nvSpPr>
            <p:spPr>
              <a:xfrm>
                <a:off x="7242393" y="933430"/>
                <a:ext cx="1834028" cy="403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err="1"/>
                  <a:t>With</a:t>
                </a:r>
                <a:r>
                  <a:rPr lang="fr-FR" sz="1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1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r>
                  <a:rPr lang="fr-FR" sz="1400" dirty="0"/>
                  <a:t> compression</a:t>
                </a: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6FB5E315-7960-4F69-A986-4D5153C5D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393" y="933430"/>
                <a:ext cx="1834028" cy="403187"/>
              </a:xfrm>
              <a:prstGeom prst="rect">
                <a:avLst/>
              </a:prstGeom>
              <a:blipFill>
                <a:blip r:embed="rId6"/>
                <a:stretch>
                  <a:fillRect l="-997" r="-664" b="-45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9A71D389-352E-4D87-B4E8-09D853FCAF10}"/>
              </a:ext>
            </a:extLst>
          </p:cNvPr>
          <p:cNvCxnSpPr/>
          <p:nvPr/>
        </p:nvCxnSpPr>
        <p:spPr>
          <a:xfrm flipV="1">
            <a:off x="6538515" y="3821832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9490EF8F-5356-4915-A146-9DD6E8BFEB83}"/>
              </a:ext>
            </a:extLst>
          </p:cNvPr>
          <p:cNvSpPr txBox="1"/>
          <p:nvPr/>
        </p:nvSpPr>
        <p:spPr>
          <a:xfrm>
            <a:off x="8637716" y="4594326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Lattice</a:t>
            </a:r>
            <a:r>
              <a:rPr lang="fr-FR" sz="1400" dirty="0"/>
              <a:t>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  <a:r>
              <a:rPr lang="fr-FR" sz="1400" dirty="0" err="1"/>
              <a:t>symetric</a:t>
            </a:r>
            <a:r>
              <a:rPr lang="fr-FR" sz="1400" dirty="0"/>
              <a:t> </a:t>
            </a:r>
          </a:p>
          <a:p>
            <a:r>
              <a:rPr lang="fr-FR" sz="1400" dirty="0"/>
              <a:t>(/!\ </a:t>
            </a:r>
            <a:r>
              <a:rPr lang="fr-FR" sz="1400" dirty="0" err="1"/>
              <a:t>deceleration</a:t>
            </a:r>
            <a:r>
              <a:rPr lang="fr-FR" sz="1400" dirty="0"/>
              <a:t> phases to check)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04135AD-3279-44A9-9210-DBA3C0A396EC}"/>
              </a:ext>
            </a:extLst>
          </p:cNvPr>
          <p:cNvCxnSpPr>
            <a:cxnSpLocks/>
          </p:cNvCxnSpPr>
          <p:nvPr/>
        </p:nvCxnSpPr>
        <p:spPr>
          <a:xfrm flipV="1">
            <a:off x="9706867" y="3101752"/>
            <a:ext cx="144016" cy="1440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114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44C64A6-554C-493B-AF7F-5C52C514D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3DF25A9-1F6B-42B8-8501-2FBEF6856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9BD15AB-C0A1-459E-9513-56D3F24C1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E24170B-AA0F-4E43-8CBE-A63C00AA6D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26147" y="1517576"/>
            <a:ext cx="4320479" cy="537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b="1" dirty="0" err="1">
                <a:solidFill>
                  <a:srgbClr val="00294B"/>
                </a:solidFill>
              </a:rPr>
              <a:t>Thank</a:t>
            </a:r>
            <a:r>
              <a:rPr lang="fr-FR" sz="3200" b="1" dirty="0">
                <a:solidFill>
                  <a:srgbClr val="00294B"/>
                </a:solidFill>
              </a:rPr>
              <a:t> </a:t>
            </a:r>
            <a:r>
              <a:rPr lang="fr-FR" sz="3200" b="1" dirty="0" err="1">
                <a:solidFill>
                  <a:srgbClr val="00294B"/>
                </a:solidFill>
              </a:rPr>
              <a:t>you</a:t>
            </a:r>
            <a:r>
              <a:rPr lang="fr-FR" sz="3200" b="1" dirty="0">
                <a:solidFill>
                  <a:srgbClr val="00294B"/>
                </a:solidFill>
              </a:rPr>
              <a:t> for </a:t>
            </a:r>
            <a:r>
              <a:rPr lang="fr-FR" sz="3200" b="1" dirty="0" err="1">
                <a:solidFill>
                  <a:srgbClr val="00294B"/>
                </a:solidFill>
              </a:rPr>
              <a:t>listening</a:t>
            </a:r>
            <a:r>
              <a:rPr lang="fr-FR" sz="3200" b="1" dirty="0">
                <a:solidFill>
                  <a:srgbClr val="00294B"/>
                </a:solidFill>
              </a:rPr>
              <a:t> !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689F153-6011-4B20-9B77-67C23D5F6E9C}"/>
              </a:ext>
            </a:extLst>
          </p:cNvPr>
          <p:cNvSpPr txBox="1"/>
          <p:nvPr/>
        </p:nvSpPr>
        <p:spPr>
          <a:xfrm>
            <a:off x="414933" y="4757936"/>
            <a:ext cx="74534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1" u="none" strike="noStrike" baseline="0" dirty="0">
                <a:latin typeface="SFRM1000"/>
              </a:rPr>
              <a:t>[1] D. Sagan, "</a:t>
            </a:r>
            <a:r>
              <a:rPr lang="en-US" sz="1000" b="0" i="1" u="none" strike="noStrike" baseline="0" dirty="0" err="1">
                <a:latin typeface="SFRM1000"/>
              </a:rPr>
              <a:t>Bmad</a:t>
            </a:r>
            <a:r>
              <a:rPr lang="en-US" sz="1000" b="0" i="1" u="none" strike="noStrike" baseline="0" dirty="0">
                <a:latin typeface="SFRM1000"/>
              </a:rPr>
              <a:t>: A Relativistic Charged Particle Simulation Library" </a:t>
            </a:r>
            <a:r>
              <a:rPr lang="en-US" sz="1000" b="0" i="1" u="none" strike="noStrike" baseline="0" dirty="0" err="1">
                <a:latin typeface="SFRM1000"/>
              </a:rPr>
              <a:t>Nuc</a:t>
            </a:r>
            <a:r>
              <a:rPr lang="en-US" sz="1000" b="0" i="1" u="none" strike="noStrike" baseline="0" dirty="0">
                <a:latin typeface="SFRM1000"/>
              </a:rPr>
              <a:t>. </a:t>
            </a:r>
            <a:r>
              <a:rPr lang="en-US" sz="1000" b="0" i="1" u="none" strike="noStrike" baseline="0" dirty="0" err="1">
                <a:latin typeface="SFRM1000"/>
              </a:rPr>
              <a:t>Instrum</a:t>
            </a:r>
            <a:r>
              <a:rPr lang="en-US" sz="1000" b="0" i="1" u="none" strike="noStrike" baseline="0" dirty="0">
                <a:latin typeface="SFRM1000"/>
              </a:rPr>
              <a:t>. &amp; Methods </a:t>
            </a:r>
            <a:r>
              <a:rPr lang="fr-FR" sz="1000" b="0" i="1" u="none" strike="noStrike" baseline="0" dirty="0">
                <a:latin typeface="SFRM1000"/>
              </a:rPr>
              <a:t>Phys. </a:t>
            </a:r>
            <a:r>
              <a:rPr lang="fr-FR" sz="1000" b="0" i="1" u="none" strike="noStrike" baseline="0" dirty="0" err="1">
                <a:latin typeface="SFRM1000"/>
              </a:rPr>
              <a:t>Res</a:t>
            </a:r>
            <a:r>
              <a:rPr lang="fr-FR" sz="1000" b="0" i="1" u="none" strike="noStrike" baseline="0" dirty="0">
                <a:latin typeface="SFRM1000"/>
              </a:rPr>
              <a:t>. A, </a:t>
            </a:r>
            <a:r>
              <a:rPr lang="fr-FR" sz="1000" b="0" i="1" u="none" strike="noStrike" baseline="0" dirty="0">
                <a:latin typeface="SFBX1000"/>
              </a:rPr>
              <a:t>558</a:t>
            </a:r>
            <a:r>
              <a:rPr lang="fr-FR" sz="1000" b="0" i="1" u="none" strike="noStrike" baseline="0" dirty="0">
                <a:latin typeface="SFRM1000"/>
              </a:rPr>
              <a:t>, pp 356-59 (2006)</a:t>
            </a:r>
          </a:p>
          <a:p>
            <a:endParaRPr lang="fr-FR" sz="1000" b="0" i="1" u="none" strike="noStrike" baseline="0" dirty="0">
              <a:latin typeface="SFRM1000"/>
            </a:endParaRPr>
          </a:p>
          <a:p>
            <a:r>
              <a:rPr lang="fr-FR" altLang="fr-FR" sz="1000" i="1" dirty="0">
                <a:latin typeface="SFRM1000"/>
              </a:rPr>
              <a:t>[2] </a:t>
            </a:r>
            <a:r>
              <a:rPr lang="fr-FR" altLang="fr-FR" sz="1000" i="1" dirty="0" err="1">
                <a:latin typeface="SFRM1000"/>
              </a:rPr>
              <a:t>Segurana</a:t>
            </a:r>
            <a:r>
              <a:rPr lang="fr-FR" altLang="fr-FR" sz="1000" i="1" dirty="0">
                <a:latin typeface="SFRM1000"/>
              </a:rPr>
              <a:t>, Gustavo &amp; Bailey, Ian &amp; Williams, Peter. (2022). Construction of self-consistent longitudinal matches in </a:t>
            </a:r>
            <a:r>
              <a:rPr lang="fr-FR" altLang="fr-FR" sz="1000" i="1" dirty="0" err="1">
                <a:latin typeface="SFRM1000"/>
              </a:rPr>
              <a:t>multipass</a:t>
            </a:r>
            <a:r>
              <a:rPr lang="fr-FR" altLang="fr-FR" sz="1000" i="1" dirty="0">
                <a:latin typeface="SFRM1000"/>
              </a:rPr>
              <a:t> </a:t>
            </a:r>
            <a:r>
              <a:rPr lang="fr-FR" altLang="fr-FR" sz="1000" i="1" dirty="0" err="1">
                <a:latin typeface="SFRM1000"/>
              </a:rPr>
              <a:t>energy</a:t>
            </a:r>
            <a:r>
              <a:rPr lang="fr-FR" altLang="fr-FR" sz="1000" i="1" dirty="0">
                <a:latin typeface="SFRM1000"/>
              </a:rPr>
              <a:t> </a:t>
            </a:r>
            <a:r>
              <a:rPr lang="fr-FR" altLang="fr-FR" sz="1000" i="1" dirty="0" err="1">
                <a:latin typeface="SFRM1000"/>
              </a:rPr>
              <a:t>recovery</a:t>
            </a:r>
            <a:r>
              <a:rPr lang="fr-FR" altLang="fr-FR" sz="1000" i="1" dirty="0">
                <a:latin typeface="SFRM1000"/>
              </a:rPr>
              <a:t> </a:t>
            </a:r>
            <a:r>
              <a:rPr lang="fr-FR" altLang="fr-FR" sz="1000" i="1" dirty="0" err="1">
                <a:latin typeface="SFRM1000"/>
              </a:rPr>
              <a:t>linacs</a:t>
            </a:r>
            <a:r>
              <a:rPr lang="fr-FR" altLang="fr-FR" sz="1000" i="1" dirty="0">
                <a:latin typeface="SFRM1000"/>
              </a:rPr>
              <a:t>. Physical </a:t>
            </a:r>
            <a:r>
              <a:rPr lang="fr-FR" altLang="fr-FR" sz="1000" i="1" dirty="0" err="1">
                <a:latin typeface="SFRM1000"/>
              </a:rPr>
              <a:t>Review</a:t>
            </a:r>
            <a:r>
              <a:rPr lang="fr-FR" altLang="fr-FR" sz="1000" i="1" dirty="0">
                <a:latin typeface="SFRM1000"/>
              </a:rPr>
              <a:t> </a:t>
            </a:r>
            <a:r>
              <a:rPr lang="fr-FR" altLang="fr-FR" sz="1000" i="1" dirty="0" err="1">
                <a:latin typeface="SFRM1000"/>
              </a:rPr>
              <a:t>Accelerators</a:t>
            </a:r>
            <a:r>
              <a:rPr lang="fr-FR" altLang="fr-FR" sz="1000" i="1" dirty="0">
                <a:latin typeface="SFRM1000"/>
              </a:rPr>
              <a:t> and </a:t>
            </a:r>
            <a:r>
              <a:rPr lang="fr-FR" altLang="fr-FR" sz="1000" i="1" dirty="0" err="1">
                <a:latin typeface="SFRM1000"/>
              </a:rPr>
              <a:t>Beams</a:t>
            </a:r>
            <a:r>
              <a:rPr lang="fr-FR" altLang="fr-FR" sz="1000" i="1" dirty="0">
                <a:latin typeface="SFRM1000"/>
              </a:rPr>
              <a:t>. 25. 10.1103/PhysRevAccelBeams.25.021003.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8E0D02E-F138-4DBE-8C95-B2FFBD0C7F73}"/>
              </a:ext>
            </a:extLst>
          </p:cNvPr>
          <p:cNvSpPr txBox="1"/>
          <p:nvPr/>
        </p:nvSpPr>
        <p:spPr>
          <a:xfrm>
            <a:off x="414933" y="435505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/>
              <a:t>References</a:t>
            </a:r>
            <a:r>
              <a:rPr lang="fr-FR" sz="1800" dirty="0"/>
              <a:t> :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1499D65-E7EA-4CBD-AEED-AE2952CD0342}"/>
              </a:ext>
            </a:extLst>
          </p:cNvPr>
          <p:cNvSpPr txBox="1"/>
          <p:nvPr/>
        </p:nvSpPr>
        <p:spPr>
          <a:xfrm>
            <a:off x="2002011" y="3173760"/>
            <a:ext cx="7026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u="sng" dirty="0" err="1"/>
              <a:t>Special</a:t>
            </a:r>
            <a:r>
              <a:rPr lang="fr-FR" sz="1400" u="sng" dirty="0"/>
              <a:t> </a:t>
            </a:r>
            <a:r>
              <a:rPr lang="fr-FR" sz="1400" u="sng" dirty="0" err="1"/>
              <a:t>thanks</a:t>
            </a:r>
            <a:r>
              <a:rPr lang="fr-FR" sz="1400" u="sng" dirty="0"/>
              <a:t> to</a:t>
            </a:r>
            <a:r>
              <a:rPr lang="fr-FR" sz="1400" dirty="0"/>
              <a:t>: </a:t>
            </a:r>
            <a:r>
              <a:rPr lang="fr-FR" sz="1400" i="1" dirty="0"/>
              <a:t>A. Bogacz, A. </a:t>
            </a:r>
            <a:r>
              <a:rPr lang="fr-FR" sz="1400" i="1" dirty="0" err="1"/>
              <a:t>Fomin</a:t>
            </a:r>
            <a:r>
              <a:rPr lang="fr-FR" sz="1400" i="1" dirty="0"/>
              <a:t>, L. Perrot, R. </a:t>
            </a:r>
            <a:r>
              <a:rPr lang="fr-FR" sz="1400" i="1" dirty="0" err="1"/>
              <a:t>Abukeshek</a:t>
            </a:r>
            <a:r>
              <a:rPr lang="fr-FR" sz="1400" i="1" dirty="0"/>
              <a:t>, C. Guyot,</a:t>
            </a:r>
          </a:p>
          <a:p>
            <a:r>
              <a:rPr lang="fr-FR" sz="1400" i="1" dirty="0"/>
              <a:t>R. Roux, F. </a:t>
            </a:r>
            <a:r>
              <a:rPr lang="fr-FR" sz="1400" i="1" dirty="0" err="1"/>
              <a:t>Bouly</a:t>
            </a:r>
            <a:r>
              <a:rPr lang="fr-FR" sz="1400" i="1" dirty="0"/>
              <a:t>, C. Monaghan, W. </a:t>
            </a:r>
            <a:r>
              <a:rPr lang="fr-FR" sz="1400" i="1" dirty="0" err="1"/>
              <a:t>Kaabi</a:t>
            </a:r>
            <a:r>
              <a:rPr lang="fr-FR" sz="1400" i="1" dirty="0"/>
              <a:t>, A. </a:t>
            </a:r>
            <a:r>
              <a:rPr lang="fr-FR" sz="1400" i="1" dirty="0" err="1"/>
              <a:t>Stocchi</a:t>
            </a:r>
            <a:r>
              <a:rPr lang="fr-FR" sz="1400" i="1" dirty="0"/>
              <a:t> and all the PERLE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7462619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BB13F2-E108-4520-AF2C-FCFF3B97D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PERLE </a:t>
            </a:r>
            <a:r>
              <a:rPr lang="fr-FR" dirty="0" err="1"/>
              <a:t>experiments</a:t>
            </a:r>
            <a:r>
              <a:rPr lang="fr-FR" dirty="0"/>
              <a:t>	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C1A938-A1E7-4CEF-AA10-A2F5DB664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86ED5E-F4F0-4079-99AE-19DC0A5BE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E66BD0-EC90-4482-AC47-AAC22B25E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583D5F0-8CBC-4BBE-AEDF-B241124F77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SCRIT : </a:t>
            </a:r>
            <a:r>
              <a:rPr lang="fr-FR" dirty="0" err="1"/>
              <a:t>deltaP</a:t>
            </a:r>
            <a:r>
              <a:rPr lang="fr-FR" dirty="0"/>
              <a:t>/P = 2.4</a:t>
            </a:r>
            <a:r>
              <a:rPr lang="fr-FR" baseline="30000" dirty="0"/>
              <a:t>e</a:t>
            </a:r>
            <a:r>
              <a:rPr lang="fr-FR" dirty="0"/>
              <a:t>-4 @300MeV </a:t>
            </a:r>
          </a:p>
        </p:txBody>
      </p:sp>
    </p:spTree>
    <p:extLst>
      <p:ext uri="{BB962C8B-B14F-4D97-AF65-F5344CB8AC3E}">
        <p14:creationId xmlns:p14="http://schemas.microsoft.com/office/powerpoint/2010/main" val="21434615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D4E527E-2953-4055-AB2B-639A28922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F37195-0761-482E-9761-9D0720F8E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0BBA75-488F-43BF-B880-1A0CAA986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39FA89E9-9A61-4458-B159-BB4F7BE8B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763" y="149225"/>
            <a:ext cx="5688012" cy="431800"/>
          </a:xfrm>
        </p:spPr>
        <p:txBody>
          <a:bodyPr/>
          <a:lstStyle/>
          <a:p>
            <a:r>
              <a:rPr lang="fr-FR" dirty="0"/>
              <a:t>Example of </a:t>
            </a:r>
            <a:r>
              <a:rPr lang="fr-FR" dirty="0" err="1"/>
              <a:t>bunch</a:t>
            </a:r>
            <a:r>
              <a:rPr lang="fr-FR" dirty="0"/>
              <a:t> compression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91BB893-1332-4F29-AAE2-E039C5D0C3D0}"/>
              </a:ext>
            </a:extLst>
          </p:cNvPr>
          <p:cNvSpPr txBox="1"/>
          <p:nvPr/>
        </p:nvSpPr>
        <p:spPr>
          <a:xfrm>
            <a:off x="1065907" y="1209949"/>
            <a:ext cx="3062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Symetrise</a:t>
            </a:r>
            <a:r>
              <a:rPr lang="fr-FR" dirty="0"/>
              <a:t> the distribution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E17C284-DCCB-4FE8-8762-4B71F2823D41}"/>
              </a:ext>
            </a:extLst>
          </p:cNvPr>
          <p:cNvSpPr txBox="1"/>
          <p:nvPr/>
        </p:nvSpPr>
        <p:spPr>
          <a:xfrm>
            <a:off x="4946524" y="2710977"/>
            <a:ext cx="1187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Change voltage for </a:t>
            </a:r>
            <a:r>
              <a:rPr lang="fr-FR" sz="1400" dirty="0" err="1"/>
              <a:t>symetry</a:t>
            </a:r>
            <a:r>
              <a:rPr lang="fr-FR" sz="1400" dirty="0"/>
              <a:t> </a:t>
            </a:r>
            <a:r>
              <a:rPr lang="fr-FR" sz="1400" dirty="0" err="1"/>
              <a:t>reasons</a:t>
            </a:r>
            <a:endParaRPr lang="fr-FR" sz="1400" dirty="0"/>
          </a:p>
        </p:txBody>
      </p:sp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C736B5F6-1D0A-43D5-B412-2C196B7C9CE0}"/>
              </a:ext>
            </a:extLst>
          </p:cNvPr>
          <p:cNvSpPr/>
          <p:nvPr/>
        </p:nvSpPr>
        <p:spPr>
          <a:xfrm>
            <a:off x="5018975" y="3841173"/>
            <a:ext cx="734287" cy="240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3EE9633-CD70-4766-94E7-7412F8624609}"/>
                  </a:ext>
                </a:extLst>
              </p:cNvPr>
              <p:cNvSpPr txBox="1"/>
              <p:nvPr/>
            </p:nvSpPr>
            <p:spPr>
              <a:xfrm>
                <a:off x="4796373" y="4266172"/>
                <a:ext cx="117949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𝑒𝑟𝑟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=152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𝑘𝑒𝑉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3EE9633-CD70-4766-94E7-7412F86246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373" y="4266172"/>
                <a:ext cx="1179490" cy="215444"/>
              </a:xfrm>
              <a:prstGeom prst="rect">
                <a:avLst/>
              </a:prstGeom>
              <a:blipFill>
                <a:blip r:embed="rId2"/>
                <a:stretch>
                  <a:fillRect l="-2591" r="-1554" b="-1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 17">
            <a:extLst>
              <a:ext uri="{FF2B5EF4-FFF2-40B4-BE49-F238E27FC236}">
                <a16:creationId xmlns:a16="http://schemas.microsoft.com/office/drawing/2014/main" id="{7DA594B8-A188-4FBB-8866-3B594DAD1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7" y="1589584"/>
            <a:ext cx="4674446" cy="37395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2422E13-A579-4632-B080-E6244A327A8D}"/>
                  </a:ext>
                </a:extLst>
              </p:cNvPr>
              <p:cNvSpPr txBox="1"/>
              <p:nvPr/>
            </p:nvSpPr>
            <p:spPr>
              <a:xfrm>
                <a:off x="2584154" y="3729096"/>
                <a:ext cx="17522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0,51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2422E13-A579-4632-B080-E6244A327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154" y="3729096"/>
                <a:ext cx="1752211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Image 28">
            <a:extLst>
              <a:ext uri="{FF2B5EF4-FFF2-40B4-BE49-F238E27FC236}">
                <a16:creationId xmlns:a16="http://schemas.microsoft.com/office/drawing/2014/main" id="{A78A354D-C6DC-4A61-A40C-E55CD19E3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5864" y="1589583"/>
            <a:ext cx="4674445" cy="3739557"/>
          </a:xfrm>
          <a:prstGeom prst="rect">
            <a:avLst/>
          </a:prstGeom>
        </p:spPr>
      </p:pic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0E660D85-6520-4CC9-8074-82979E118127}"/>
              </a:ext>
            </a:extLst>
          </p:cNvPr>
          <p:cNvCxnSpPr/>
          <p:nvPr/>
        </p:nvCxnSpPr>
        <p:spPr>
          <a:xfrm>
            <a:off x="633859" y="3188030"/>
            <a:ext cx="370250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F25AF2B-3348-4617-9A34-7D01E17EF9AC}"/>
              </a:ext>
            </a:extLst>
          </p:cNvPr>
          <p:cNvCxnSpPr/>
          <p:nvPr/>
        </p:nvCxnSpPr>
        <p:spPr>
          <a:xfrm>
            <a:off x="6538515" y="3245768"/>
            <a:ext cx="370250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5899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6FB082-DE9F-41C1-8F34-198A5DA5F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2805D34-4A56-464B-A636-88F548499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D55204-25BC-4655-A841-8D9D5CE17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0C5B51F-1A4E-49E8-95A1-098802B45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3DB44AE9-CB78-46F2-86F5-86830BDD2D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7835" y="1733600"/>
            <a:ext cx="4654867" cy="3103245"/>
          </a:xfr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30FD0B0-647C-4ED8-A855-AC00F09D2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363" y="1711839"/>
            <a:ext cx="475252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8020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7368C4DA-2B2A-48DC-9463-744DF8397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4656" y="1614681"/>
            <a:ext cx="2447349" cy="181398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4A4CD0F-5061-4F9B-8540-F2DD9CFB8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RF </a:t>
            </a:r>
            <a:r>
              <a:rPr lang="fr-FR" dirty="0" err="1"/>
              <a:t>curvature</a:t>
            </a:r>
            <a:r>
              <a:rPr lang="fr-FR" dirty="0"/>
              <a:t> VS CSR 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3DDE627-BBB9-4600-BF4F-BD233B3A1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AFB24C8-4A4B-499C-8B3A-9347C0179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E73F2B7-16CB-48E1-9769-8BA9376B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417CFD-FE69-4CF7-B36B-7D8519536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94649" y="4337149"/>
            <a:ext cx="7560840" cy="4001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Need to </a:t>
            </a:r>
            <a:r>
              <a:rPr lang="fr-FR" dirty="0" err="1"/>
              <a:t>specify</a:t>
            </a:r>
            <a:r>
              <a:rPr lang="fr-FR" dirty="0"/>
              <a:t> an optimum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for simulations </a:t>
            </a:r>
            <a:r>
              <a:rPr lang="fr-FR" u="sng" dirty="0"/>
              <a:t>and</a:t>
            </a:r>
            <a:r>
              <a:rPr lang="fr-FR" dirty="0"/>
              <a:t> </a:t>
            </a:r>
            <a:r>
              <a:rPr lang="fr-FR" dirty="0" err="1"/>
              <a:t>injector</a:t>
            </a:r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B3657D4-6E74-407D-AB39-4313FFFEA239}"/>
              </a:ext>
            </a:extLst>
          </p:cNvPr>
          <p:cNvSpPr txBox="1"/>
          <p:nvPr/>
        </p:nvSpPr>
        <p:spPr>
          <a:xfrm>
            <a:off x="1417152" y="3558953"/>
            <a:ext cx="2933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RF </a:t>
            </a:r>
            <a:r>
              <a:rPr lang="fr-FR" dirty="0" err="1"/>
              <a:t>curvature</a:t>
            </a:r>
            <a:r>
              <a:rPr lang="fr-FR" dirty="0"/>
              <a:t> </a:t>
            </a:r>
            <a:r>
              <a:rPr lang="fr-FR" dirty="0" err="1"/>
              <a:t>dominated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2C2B251-F1B0-4836-82DA-23B5CB8AE266}"/>
              </a:ext>
            </a:extLst>
          </p:cNvPr>
          <p:cNvSpPr txBox="1"/>
          <p:nvPr/>
        </p:nvSpPr>
        <p:spPr>
          <a:xfrm>
            <a:off x="7222272" y="3521156"/>
            <a:ext cx="1996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CSR </a:t>
            </a:r>
            <a:r>
              <a:rPr lang="fr-FR" dirty="0" err="1"/>
              <a:t>dominated</a:t>
            </a:r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26C8CED-DD69-4168-A03D-FA42949F7F8F}"/>
              </a:ext>
            </a:extLst>
          </p:cNvPr>
          <p:cNvSpPr txBox="1"/>
          <p:nvPr/>
        </p:nvSpPr>
        <p:spPr>
          <a:xfrm>
            <a:off x="2748098" y="4845873"/>
            <a:ext cx="4474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1,4mm optimal value </a:t>
            </a:r>
            <a:r>
              <a:rPr lang="fr-FR" sz="1600" dirty="0" err="1"/>
              <a:t>from</a:t>
            </a:r>
            <a:r>
              <a:rPr lang="fr-FR" sz="1600" dirty="0"/>
              <a:t> K. </a:t>
            </a:r>
            <a:r>
              <a:rPr lang="fr-FR" sz="1600" dirty="0" err="1"/>
              <a:t>Andre</a:t>
            </a:r>
            <a:r>
              <a:rPr lang="fr-FR" sz="1600" dirty="0"/>
              <a:t> simulations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E1B2ECC3-CC85-4125-9C53-BEC268B77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600" y="1614682"/>
            <a:ext cx="2447348" cy="18139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C2BB27EC-0CAE-44BF-82D2-566A8FC07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9135" y="1619419"/>
            <a:ext cx="2447348" cy="18139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83B21D1A-F25F-428D-B4EF-831911D76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04" y="1619623"/>
            <a:ext cx="2447348" cy="1813989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ECE25B05-6DC1-47AD-B218-C27D298EBFF5}"/>
              </a:ext>
            </a:extLst>
          </p:cNvPr>
          <p:cNvSpPr txBox="1"/>
          <p:nvPr/>
        </p:nvSpPr>
        <p:spPr>
          <a:xfrm>
            <a:off x="8321995" y="2886099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dirty="0" err="1"/>
              <a:t>Lost</a:t>
            </a:r>
            <a:r>
              <a:rPr lang="fr-FR" sz="900" b="1" dirty="0"/>
              <a:t> : 13%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EF26E3-922D-46C2-A461-B83E61DC65E7}"/>
              </a:ext>
            </a:extLst>
          </p:cNvPr>
          <p:cNvSpPr txBox="1"/>
          <p:nvPr/>
        </p:nvSpPr>
        <p:spPr>
          <a:xfrm>
            <a:off x="329107" y="2874557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err="1"/>
              <a:t>Lost</a:t>
            </a:r>
            <a:r>
              <a:rPr lang="fr-FR" sz="1050" dirty="0"/>
              <a:t> : 1%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1B4F388-D85A-463D-9AB7-EC5DDA7417F6}"/>
              </a:ext>
            </a:extLst>
          </p:cNvPr>
          <p:cNvSpPr txBox="1"/>
          <p:nvPr/>
        </p:nvSpPr>
        <p:spPr>
          <a:xfrm>
            <a:off x="3033804" y="2863015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err="1"/>
              <a:t>Lost</a:t>
            </a:r>
            <a:r>
              <a:rPr lang="fr-FR" sz="1050" dirty="0"/>
              <a:t> : 0%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1491552-6020-4E99-9C77-FCBBC077AF8A}"/>
              </a:ext>
            </a:extLst>
          </p:cNvPr>
          <p:cNvSpPr txBox="1"/>
          <p:nvPr/>
        </p:nvSpPr>
        <p:spPr>
          <a:xfrm>
            <a:off x="5801715" y="2874557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err="1"/>
              <a:t>Lost</a:t>
            </a:r>
            <a:r>
              <a:rPr lang="fr-FR" sz="1050" dirty="0"/>
              <a:t> : 0%</a:t>
            </a:r>
          </a:p>
        </p:txBody>
      </p:sp>
      <p:sp>
        <p:nvSpPr>
          <p:cNvPr id="31" name="Espace réservé du texte 2">
            <a:extLst>
              <a:ext uri="{FF2B5EF4-FFF2-40B4-BE49-F238E27FC236}">
                <a16:creationId xmlns:a16="http://schemas.microsoft.com/office/drawing/2014/main" id="{11D81E7B-48E3-49A5-B200-1EEFA8736E98}"/>
              </a:ext>
            </a:extLst>
          </p:cNvPr>
          <p:cNvSpPr txBox="1">
            <a:spLocks/>
          </p:cNvSpPr>
          <p:nvPr/>
        </p:nvSpPr>
        <p:spPr>
          <a:xfrm>
            <a:off x="811037" y="997865"/>
            <a:ext cx="1169333" cy="4964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rgbClr val="00294B"/>
                </a:solidFill>
              </a:rPr>
              <a:t>3 mm</a:t>
            </a: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 err="1">
                <a:solidFill>
                  <a:srgbClr val="00294B"/>
                </a:solidFill>
              </a:rPr>
              <a:t>bunch</a:t>
            </a:r>
            <a:r>
              <a:rPr lang="fr-FR" sz="1400" b="1" dirty="0">
                <a:solidFill>
                  <a:srgbClr val="00294B"/>
                </a:solidFill>
              </a:rPr>
              <a:t> </a:t>
            </a:r>
            <a:r>
              <a:rPr lang="fr-FR" sz="1400" b="1" dirty="0" err="1">
                <a:solidFill>
                  <a:srgbClr val="00294B"/>
                </a:solidFill>
              </a:rPr>
              <a:t>length</a:t>
            </a:r>
            <a:endParaRPr lang="fr-FR" sz="1400" b="1" dirty="0">
              <a:solidFill>
                <a:srgbClr val="00294B"/>
              </a:solidFill>
            </a:endParaRPr>
          </a:p>
        </p:txBody>
      </p:sp>
      <p:sp>
        <p:nvSpPr>
          <p:cNvPr id="32" name="Espace réservé du texte 2">
            <a:extLst>
              <a:ext uri="{FF2B5EF4-FFF2-40B4-BE49-F238E27FC236}">
                <a16:creationId xmlns:a16="http://schemas.microsoft.com/office/drawing/2014/main" id="{BB66339A-8A4A-47A3-99A2-1BD059722EA1}"/>
              </a:ext>
            </a:extLst>
          </p:cNvPr>
          <p:cNvSpPr txBox="1">
            <a:spLocks/>
          </p:cNvSpPr>
          <p:nvPr/>
        </p:nvSpPr>
        <p:spPr>
          <a:xfrm>
            <a:off x="3463351" y="997865"/>
            <a:ext cx="1169333" cy="4964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rgbClr val="00294B"/>
                </a:solidFill>
              </a:rPr>
              <a:t>2 mm</a:t>
            </a: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 err="1">
                <a:solidFill>
                  <a:srgbClr val="00294B"/>
                </a:solidFill>
              </a:rPr>
              <a:t>bunch</a:t>
            </a:r>
            <a:r>
              <a:rPr lang="fr-FR" sz="1400" b="1" dirty="0">
                <a:solidFill>
                  <a:srgbClr val="00294B"/>
                </a:solidFill>
              </a:rPr>
              <a:t> </a:t>
            </a:r>
            <a:r>
              <a:rPr lang="fr-FR" sz="1400" b="1" dirty="0" err="1">
                <a:solidFill>
                  <a:srgbClr val="00294B"/>
                </a:solidFill>
              </a:rPr>
              <a:t>length</a:t>
            </a:r>
            <a:endParaRPr lang="fr-FR" sz="1400" b="1" dirty="0">
              <a:solidFill>
                <a:srgbClr val="00294B"/>
              </a:solidFill>
            </a:endParaRPr>
          </a:p>
        </p:txBody>
      </p:sp>
      <p:sp>
        <p:nvSpPr>
          <p:cNvPr id="33" name="Espace réservé du texte 2">
            <a:extLst>
              <a:ext uri="{FF2B5EF4-FFF2-40B4-BE49-F238E27FC236}">
                <a16:creationId xmlns:a16="http://schemas.microsoft.com/office/drawing/2014/main" id="{FF49D49A-93F9-4590-9092-6CDEDFF79042}"/>
              </a:ext>
            </a:extLst>
          </p:cNvPr>
          <p:cNvSpPr txBox="1">
            <a:spLocks/>
          </p:cNvSpPr>
          <p:nvPr/>
        </p:nvSpPr>
        <p:spPr>
          <a:xfrm>
            <a:off x="6305771" y="995357"/>
            <a:ext cx="1169333" cy="4964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rgbClr val="00294B"/>
                </a:solidFill>
              </a:rPr>
              <a:t>1 mm</a:t>
            </a: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 err="1">
                <a:solidFill>
                  <a:srgbClr val="00294B"/>
                </a:solidFill>
              </a:rPr>
              <a:t>bunch</a:t>
            </a:r>
            <a:r>
              <a:rPr lang="fr-FR" sz="1400" b="1" dirty="0">
                <a:solidFill>
                  <a:srgbClr val="00294B"/>
                </a:solidFill>
              </a:rPr>
              <a:t> </a:t>
            </a:r>
            <a:r>
              <a:rPr lang="fr-FR" sz="1400" b="1" dirty="0" err="1">
                <a:solidFill>
                  <a:srgbClr val="00294B"/>
                </a:solidFill>
              </a:rPr>
              <a:t>length</a:t>
            </a:r>
            <a:endParaRPr lang="fr-FR" sz="1400" b="1" dirty="0">
              <a:solidFill>
                <a:srgbClr val="00294B"/>
              </a:solidFill>
            </a:endParaRPr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396A9496-9C61-4750-83AC-66B9C6EBB80C}"/>
              </a:ext>
            </a:extLst>
          </p:cNvPr>
          <p:cNvSpPr txBox="1">
            <a:spLocks/>
          </p:cNvSpPr>
          <p:nvPr/>
        </p:nvSpPr>
        <p:spPr>
          <a:xfrm>
            <a:off x="8817448" y="995357"/>
            <a:ext cx="1169333" cy="4964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rgbClr val="00294B"/>
                </a:solidFill>
              </a:rPr>
              <a:t>0,5 mm</a:t>
            </a: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 err="1">
                <a:solidFill>
                  <a:srgbClr val="00294B"/>
                </a:solidFill>
              </a:rPr>
              <a:t>bunch</a:t>
            </a:r>
            <a:r>
              <a:rPr lang="fr-FR" sz="1400" b="1" dirty="0">
                <a:solidFill>
                  <a:srgbClr val="00294B"/>
                </a:solidFill>
              </a:rPr>
              <a:t> </a:t>
            </a:r>
            <a:r>
              <a:rPr lang="fr-FR" sz="1400" b="1" dirty="0" err="1">
                <a:solidFill>
                  <a:srgbClr val="00294B"/>
                </a:solidFill>
              </a:rPr>
              <a:t>length</a:t>
            </a:r>
            <a:endParaRPr lang="fr-FR" sz="1400" b="1" dirty="0">
              <a:solidFill>
                <a:srgbClr val="0029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390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B7FB9D-C49F-4CD5-A63D-C4FF4DCE3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1st </a:t>
            </a:r>
            <a:r>
              <a:rPr lang="fr-FR" dirty="0" err="1"/>
              <a:t>order</a:t>
            </a:r>
            <a:r>
              <a:rPr lang="fr-FR" dirty="0"/>
              <a:t> </a:t>
            </a:r>
            <a:r>
              <a:rPr lang="fr-FR" dirty="0" err="1"/>
              <a:t>tracking</a:t>
            </a:r>
            <a:r>
              <a:rPr lang="fr-FR" dirty="0"/>
              <a:t> – BMAD [1]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AB1DCD0-9EF5-43F8-857D-1B880AE74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6BE11BE-53CA-424B-8FA5-F1B27D265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353E21E-1C93-47A2-B6DF-3CC8AF4F6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0" name="Espace réservé du contenu 7">
            <a:extLst>
              <a:ext uri="{FF2B5EF4-FFF2-40B4-BE49-F238E27FC236}">
                <a16:creationId xmlns:a16="http://schemas.microsoft.com/office/drawing/2014/main" id="{210A75DA-909C-4609-BAC0-B374C03636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tretch/>
        </p:blipFill>
        <p:spPr>
          <a:xfrm>
            <a:off x="5489698" y="1916524"/>
            <a:ext cx="4689924" cy="3126616"/>
          </a:xfr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386C9C4-7142-46A4-B749-098897C12DA5}"/>
              </a:ext>
            </a:extLst>
          </p:cNvPr>
          <p:cNvSpPr txBox="1"/>
          <p:nvPr/>
        </p:nvSpPr>
        <p:spPr>
          <a:xfrm>
            <a:off x="1209923" y="1016348"/>
            <a:ext cx="50690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Lattice</a:t>
            </a:r>
            <a:r>
              <a:rPr lang="fr-FR" sz="1600" dirty="0"/>
              <a:t> </a:t>
            </a:r>
            <a:r>
              <a:rPr lang="fr-FR" sz="1600" dirty="0" err="1"/>
              <a:t>imported</a:t>
            </a:r>
            <a:r>
              <a:rPr lang="fr-FR" sz="1600" dirty="0"/>
              <a:t> </a:t>
            </a:r>
            <a:r>
              <a:rPr lang="fr-FR" sz="1600" dirty="0" err="1"/>
              <a:t>from</a:t>
            </a:r>
            <a:r>
              <a:rPr lang="fr-FR" sz="1600" dirty="0"/>
              <a:t> MADX file, </a:t>
            </a:r>
            <a:r>
              <a:rPr lang="fr-FR" sz="1600" dirty="0" err="1"/>
              <a:t>with</a:t>
            </a:r>
            <a:r>
              <a:rPr lang="fr-FR" sz="1600" dirty="0"/>
              <a:t> a few changes :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Transverse </a:t>
            </a:r>
            <a:r>
              <a:rPr lang="fr-FR" sz="1600" dirty="0" err="1"/>
              <a:t>dynamics</a:t>
            </a:r>
            <a:r>
              <a:rPr lang="fr-FR" sz="1600" dirty="0"/>
              <a:t> in LINACS</a:t>
            </a:r>
          </a:p>
          <a:p>
            <a:pPr marL="787400" lvl="1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Higher</a:t>
            </a:r>
            <a:r>
              <a:rPr lang="fr-FR" sz="1600" dirty="0"/>
              <a:t> </a:t>
            </a:r>
            <a:r>
              <a:rPr lang="fr-FR" sz="1600" dirty="0" err="1"/>
              <a:t>order</a:t>
            </a:r>
            <a:r>
              <a:rPr lang="fr-FR" sz="1600" dirty="0"/>
              <a:t> </a:t>
            </a:r>
            <a:r>
              <a:rPr lang="fr-FR" sz="1600" dirty="0" err="1"/>
              <a:t>fringe</a:t>
            </a:r>
            <a:r>
              <a:rPr lang="fr-FR" sz="1600" dirty="0"/>
              <a:t> </a:t>
            </a:r>
            <a:r>
              <a:rPr lang="fr-FR" sz="1600" dirty="0" err="1"/>
              <a:t>fields</a:t>
            </a:r>
            <a:r>
              <a:rPr lang="fr-FR" sz="1600" dirty="0"/>
              <a:t>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EEB0CBE-FBCE-4506-BC55-7F8F8A19454A}"/>
              </a:ext>
            </a:extLst>
          </p:cNvPr>
          <p:cNvSpPr txBox="1"/>
          <p:nvPr/>
        </p:nvSpPr>
        <p:spPr>
          <a:xfrm>
            <a:off x="2226728" y="5169025"/>
            <a:ext cx="67778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u="sng" dirty="0" err="1"/>
              <a:t>Lattice</a:t>
            </a:r>
            <a:r>
              <a:rPr lang="fr-FR" sz="1600" u="sng" dirty="0"/>
              <a:t> have been </a:t>
            </a:r>
            <a:r>
              <a:rPr lang="fr-FR" sz="1600" u="sng" dirty="0" err="1"/>
              <a:t>rematched</a:t>
            </a:r>
            <a:r>
              <a:rPr lang="fr-FR" sz="1600" u="sng" dirty="0"/>
              <a:t> for BMAD (500MeV and 250MeV versions)</a:t>
            </a:r>
          </a:p>
        </p:txBody>
      </p:sp>
      <p:pic>
        <p:nvPicPr>
          <p:cNvPr id="13" name="Espace réservé du contenu 7">
            <a:extLst>
              <a:ext uri="{FF2B5EF4-FFF2-40B4-BE49-F238E27FC236}">
                <a16:creationId xmlns:a16="http://schemas.microsoft.com/office/drawing/2014/main" id="{696DB6C7-59CE-425A-AB77-C8B90FCBD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55" y="1916524"/>
            <a:ext cx="4567891" cy="3045261"/>
          </a:xfrm>
          <a:prstGeom prst="rect">
            <a:avLst/>
          </a:prstGeom>
        </p:spPr>
      </p:pic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4F564D0A-B636-4497-87B9-B22BB3021BF7}"/>
              </a:ext>
            </a:extLst>
          </p:cNvPr>
          <p:cNvSpPr/>
          <p:nvPr/>
        </p:nvSpPr>
        <p:spPr>
          <a:xfrm>
            <a:off x="5068353" y="4859860"/>
            <a:ext cx="547284" cy="203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4F96645-2B18-482B-BF1D-66F64DDF41B7}"/>
              </a:ext>
            </a:extLst>
          </p:cNvPr>
          <p:cNvSpPr txBox="1"/>
          <p:nvPr/>
        </p:nvSpPr>
        <p:spPr>
          <a:xfrm>
            <a:off x="4617587" y="1933411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/>
              <a:t>250MeV version</a:t>
            </a:r>
          </a:p>
        </p:txBody>
      </p:sp>
    </p:spTree>
    <p:extLst>
      <p:ext uri="{BB962C8B-B14F-4D97-AF65-F5344CB8AC3E}">
        <p14:creationId xmlns:p14="http://schemas.microsoft.com/office/powerpoint/2010/main" val="1148208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F23D37-3415-4156-AFEE-C37C3BA96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RF </a:t>
            </a:r>
            <a:r>
              <a:rPr lang="fr-FR" dirty="0" err="1"/>
              <a:t>cavities</a:t>
            </a:r>
            <a:r>
              <a:rPr lang="fr-FR" dirty="0"/>
              <a:t> benchmarking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758616-F9FE-4FFC-8DB8-2C8FD7F88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82F44D6-81EE-49E2-9803-E82D5417E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3DC5120-B913-4FCF-98BB-A1D3C5AC6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568541-22A6-4E5E-B3AB-4F7AFA9A9A2A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324446" y="847410"/>
            <a:ext cx="2722091" cy="431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srgbClr val="00294B"/>
                </a:solidFill>
              </a:rPr>
              <a:t>Transverse position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86F034E-BF9D-447A-9ADB-212EE259FB5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449613" y="847410"/>
            <a:ext cx="3024187" cy="431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srgbClr val="00294B"/>
                </a:solidFill>
              </a:rPr>
              <a:t>Transverse divergence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29928D3-930B-4EFF-AE3B-177CA574444E}"/>
              </a:ext>
            </a:extLst>
          </p:cNvPr>
          <p:cNvSpPr txBox="1"/>
          <p:nvPr/>
        </p:nvSpPr>
        <p:spPr>
          <a:xfrm>
            <a:off x="797035" y="4432459"/>
            <a:ext cx="54160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BMAD </a:t>
            </a:r>
            <a:r>
              <a:rPr lang="fr-FR" sz="1400" dirty="0" err="1"/>
              <a:t>crosschecked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CODAL and ASTRA (</a:t>
            </a:r>
            <a:r>
              <a:rPr lang="fr-FR" sz="1400" dirty="0" err="1"/>
              <a:t>see</a:t>
            </a:r>
            <a:r>
              <a:rPr lang="fr-FR" sz="1400" dirty="0"/>
              <a:t> </a:t>
            </a:r>
            <a:r>
              <a:rPr lang="fr-FR" sz="1400" dirty="0" err="1"/>
              <a:t>Coline’s</a:t>
            </a:r>
            <a:r>
              <a:rPr lang="fr-FR" sz="1400" dirty="0"/>
              <a:t> talk)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/>
              <a:t>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/>
              <a:t>Transverse </a:t>
            </a:r>
            <a:r>
              <a:rPr lang="fr-FR" sz="1400" dirty="0" err="1"/>
              <a:t>envelope</a:t>
            </a:r>
            <a:endParaRPr lang="fr-FR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/>
              <a:t>Longitudinal and transverse </a:t>
            </a:r>
            <a:r>
              <a:rPr lang="fr-FR" sz="1400" dirty="0" err="1"/>
              <a:t>emittance</a:t>
            </a:r>
            <a:r>
              <a:rPr lang="fr-FR" sz="1400" dirty="0"/>
              <a:t> distributions</a:t>
            </a:r>
            <a:endParaRPr lang="fr-FR" dirty="0"/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938E6B2E-DB50-447B-BFE3-C7AFC93776AF}"/>
              </a:ext>
            </a:extLst>
          </p:cNvPr>
          <p:cNvSpPr/>
          <p:nvPr/>
        </p:nvSpPr>
        <p:spPr>
          <a:xfrm>
            <a:off x="6164026" y="4550299"/>
            <a:ext cx="304837" cy="7920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C44A72-EA9C-4B8F-8E65-F0176235A6D5}"/>
              </a:ext>
            </a:extLst>
          </p:cNvPr>
          <p:cNvSpPr txBox="1"/>
          <p:nvPr/>
        </p:nvSpPr>
        <p:spPr>
          <a:xfrm>
            <a:off x="6610669" y="4674213"/>
            <a:ext cx="2481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Equations (CODAL&amp;BMAD) </a:t>
            </a:r>
          </a:p>
          <a:p>
            <a:r>
              <a:rPr lang="fr-FR" sz="1400" dirty="0" err="1"/>
              <a:t>from</a:t>
            </a:r>
            <a:r>
              <a:rPr lang="fr-FR" sz="1400" dirty="0"/>
              <a:t> the </a:t>
            </a:r>
            <a:r>
              <a:rPr lang="fr-FR" sz="1400" dirty="0" err="1"/>
              <a:t>same</a:t>
            </a:r>
            <a:r>
              <a:rPr lang="fr-FR" sz="1400" dirty="0"/>
              <a:t> publication [2]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2367BDF-68D8-4319-A733-99BC25B9D58F}"/>
              </a:ext>
            </a:extLst>
          </p:cNvPr>
          <p:cNvSpPr txBox="1"/>
          <p:nvPr/>
        </p:nvSpPr>
        <p:spPr>
          <a:xfrm>
            <a:off x="201812" y="5406588"/>
            <a:ext cx="53852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altLang="fr-FR" sz="800" i="1" dirty="0">
                <a:latin typeface="SFRM1000"/>
              </a:rPr>
              <a:t>[2] Rosenzweig, J, and </a:t>
            </a:r>
            <a:r>
              <a:rPr lang="fr-FR" altLang="fr-FR" sz="800" i="1" dirty="0" err="1">
                <a:latin typeface="SFRM1000"/>
              </a:rPr>
              <a:t>Serafini</a:t>
            </a:r>
            <a:r>
              <a:rPr lang="fr-FR" altLang="fr-FR" sz="800" i="1" dirty="0">
                <a:latin typeface="SFRM1000"/>
              </a:rPr>
              <a:t>, L. 1994. "Transverse </a:t>
            </a:r>
            <a:r>
              <a:rPr lang="fr-FR" altLang="fr-FR" sz="800" i="1" dirty="0" err="1">
                <a:latin typeface="SFRM1000"/>
              </a:rPr>
              <a:t>particle</a:t>
            </a:r>
            <a:r>
              <a:rPr lang="fr-FR" altLang="fr-FR" sz="800" i="1" dirty="0">
                <a:latin typeface="SFRM1000"/>
              </a:rPr>
              <a:t> motion in radio-</a:t>
            </a:r>
            <a:r>
              <a:rPr lang="fr-FR" altLang="fr-FR" sz="800" i="1" dirty="0" err="1">
                <a:latin typeface="SFRM1000"/>
              </a:rPr>
              <a:t>frequency</a:t>
            </a:r>
            <a:r>
              <a:rPr lang="fr-FR" altLang="fr-FR" sz="800" i="1" dirty="0">
                <a:latin typeface="SFRM1000"/>
              </a:rPr>
              <a:t> </a:t>
            </a:r>
            <a:r>
              <a:rPr lang="fr-FR" altLang="fr-FR" sz="800" i="1" dirty="0" err="1">
                <a:latin typeface="SFRM1000"/>
              </a:rPr>
              <a:t>linear</a:t>
            </a:r>
            <a:r>
              <a:rPr lang="fr-FR" altLang="fr-FR" sz="800" i="1" dirty="0">
                <a:latin typeface="SFRM1000"/>
              </a:rPr>
              <a:t> </a:t>
            </a:r>
            <a:r>
              <a:rPr lang="fr-FR" altLang="fr-FR" sz="800" i="1" dirty="0" err="1">
                <a:latin typeface="SFRM1000"/>
              </a:rPr>
              <a:t>accelerators</a:t>
            </a:r>
            <a:r>
              <a:rPr lang="fr-FR" altLang="fr-FR" sz="800" i="1" dirty="0">
                <a:latin typeface="SFRM1000"/>
              </a:rPr>
              <a:t>". United States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229370E-C5C5-4D2E-85D8-1256FE37A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569" y="1413490"/>
            <a:ext cx="4025093" cy="288572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E25B461-56DB-4753-87B6-64E4659D3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262" y="1415114"/>
            <a:ext cx="4022828" cy="288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5079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6FD623-2DD7-4897-83D2-91B2425B4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Check for CSR</a:t>
            </a:r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2F0AF91-18B3-4CDE-8EB6-765A1A2573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082131" y="1506630"/>
            <a:ext cx="4248014" cy="3255963"/>
          </a:xfrm>
        </p:spPr>
      </p:pic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39A7157-F779-4EE0-99C7-C8F124A85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8EA6A16-8B82-45CA-A8B2-724D2DAED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F3C20EA-C7F5-4552-98D7-17A953415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45555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F0658F-88E8-4054-827F-43A709C27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Transverse </a:t>
            </a:r>
            <a:r>
              <a:rPr lang="fr-FR" dirty="0" err="1"/>
              <a:t>raw</a:t>
            </a:r>
            <a:r>
              <a:rPr lang="fr-FR" dirty="0"/>
              <a:t> acceptance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1087E3-3233-4229-BCE2-D531AA5DF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298D73-236D-4471-BE03-8E01E862C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A8C59B3-A73A-484F-930C-5D1B2C82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403086-276E-4A01-92AD-2B6D8225507E}"/>
              </a:ext>
            </a:extLst>
          </p:cNvPr>
          <p:cNvSpPr txBox="1"/>
          <p:nvPr/>
        </p:nvSpPr>
        <p:spPr>
          <a:xfrm>
            <a:off x="1825473" y="902309"/>
            <a:ext cx="119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CSR : OFF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CFE70ACC-C271-49B5-820B-5878E23DBF22}"/>
                  </a:ext>
                </a:extLst>
              </p:cNvPr>
              <p:cNvSpPr txBox="1"/>
              <p:nvPr/>
            </p:nvSpPr>
            <p:spPr>
              <a:xfrm>
                <a:off x="3802211" y="902309"/>
                <a:ext cx="13418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1600" dirty="0"/>
                  <a:t>= 0,06mm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CFE70ACC-C271-49B5-820B-5878E23DB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2211" y="902309"/>
                <a:ext cx="1341842" cy="338554"/>
              </a:xfrm>
              <a:prstGeom prst="rect">
                <a:avLst/>
              </a:prstGeom>
              <a:blipFill>
                <a:blip r:embed="rId2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5BC8CDC3-85A6-458D-90EA-118F0B46D06D}"/>
                  </a:ext>
                </a:extLst>
              </p:cNvPr>
              <p:cNvSpPr txBox="1"/>
              <p:nvPr/>
            </p:nvSpPr>
            <p:spPr>
              <a:xfrm>
                <a:off x="5480880" y="902309"/>
                <a:ext cx="1078885" cy="357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𝑝𝑥</m:t>
                        </m:r>
                      </m:sub>
                    </m:sSub>
                  </m:oMath>
                </a14:m>
                <a:r>
                  <a:rPr lang="fr-FR" sz="1600" dirty="0"/>
                  <a:t>= 0,06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5BC8CDC3-85A6-458D-90EA-118F0B46D0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880" y="902309"/>
                <a:ext cx="1078885" cy="357534"/>
              </a:xfrm>
              <a:prstGeom prst="rect">
                <a:avLst/>
              </a:prstGeom>
              <a:blipFill>
                <a:blip r:embed="rId3"/>
                <a:stretch>
                  <a:fillRect t="-5085" r="-1695" b="-152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BBBD574F-2188-4FAB-B717-56B94EF224A8}"/>
                  </a:ext>
                </a:extLst>
              </p:cNvPr>
              <p:cNvSpPr txBox="1"/>
              <p:nvPr/>
            </p:nvSpPr>
            <p:spPr>
              <a:xfrm>
                <a:off x="7713128" y="902309"/>
                <a:ext cx="21050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/>
                  <a:t>Aperture check :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40</m:t>
                    </m:r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BBBD574F-2188-4FAB-B717-56B94EF22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128" y="902309"/>
                <a:ext cx="2105063" cy="338554"/>
              </a:xfrm>
              <a:prstGeom prst="rect">
                <a:avLst/>
              </a:prstGeom>
              <a:blipFill>
                <a:blip r:embed="rId4"/>
                <a:stretch>
                  <a:fillRect l="-1445" t="-5357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B9B1E26-119E-48F2-99E2-62D61F87B7C4}"/>
                  </a:ext>
                </a:extLst>
              </p:cNvPr>
              <p:cNvSpPr txBox="1"/>
              <p:nvPr/>
            </p:nvSpPr>
            <p:spPr>
              <a:xfrm>
                <a:off x="3845481" y="1494062"/>
                <a:ext cx="2573653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=0,0 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𝑚𝑟𝑎𝑑</m:t>
                      </m:r>
                    </m:oMath>
                  </m:oMathPara>
                </a14:m>
                <a:endParaRPr lang="fr-FR" sz="1800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B9B1E26-119E-48F2-99E2-62D61F87B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5481" y="1494062"/>
                <a:ext cx="2573653" cy="298928"/>
              </a:xfrm>
              <a:prstGeom prst="rect">
                <a:avLst/>
              </a:prstGeom>
              <a:blipFill>
                <a:blip r:embed="rId5"/>
                <a:stretch>
                  <a:fillRect r="-474" b="-204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 12">
            <a:extLst>
              <a:ext uri="{FF2B5EF4-FFF2-40B4-BE49-F238E27FC236}">
                <a16:creationId xmlns:a16="http://schemas.microsoft.com/office/drawing/2014/main" id="{4B0153BA-4BE6-4964-B49F-FB78E9E0FE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0044" y="2009168"/>
            <a:ext cx="5239138" cy="345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4042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F0658F-88E8-4054-827F-43A709C27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Transverse </a:t>
            </a:r>
            <a:r>
              <a:rPr lang="fr-FR" dirty="0" err="1"/>
              <a:t>raw</a:t>
            </a:r>
            <a:r>
              <a:rPr lang="fr-FR" dirty="0"/>
              <a:t> acceptance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1087E3-3233-4229-BCE2-D531AA5DF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298D73-236D-4471-BE03-8E01E862C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A8C59B3-A73A-484F-930C-5D1B2C82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403086-276E-4A01-92AD-2B6D8225507E}"/>
              </a:ext>
            </a:extLst>
          </p:cNvPr>
          <p:cNvSpPr txBox="1"/>
          <p:nvPr/>
        </p:nvSpPr>
        <p:spPr>
          <a:xfrm>
            <a:off x="1825473" y="902309"/>
            <a:ext cx="119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CSR : OFF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CFE70ACC-C271-49B5-820B-5878E23DBF22}"/>
                  </a:ext>
                </a:extLst>
              </p:cNvPr>
              <p:cNvSpPr txBox="1"/>
              <p:nvPr/>
            </p:nvSpPr>
            <p:spPr>
              <a:xfrm>
                <a:off x="3802211" y="902309"/>
                <a:ext cx="13418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1600" dirty="0"/>
                  <a:t>= 0,06mm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CFE70ACC-C271-49B5-820B-5878E23DB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2211" y="902309"/>
                <a:ext cx="1341842" cy="338554"/>
              </a:xfrm>
              <a:prstGeom prst="rect">
                <a:avLst/>
              </a:prstGeom>
              <a:blipFill>
                <a:blip r:embed="rId2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5BC8CDC3-85A6-458D-90EA-118F0B46D06D}"/>
                  </a:ext>
                </a:extLst>
              </p:cNvPr>
              <p:cNvSpPr txBox="1"/>
              <p:nvPr/>
            </p:nvSpPr>
            <p:spPr>
              <a:xfrm>
                <a:off x="5480880" y="902309"/>
                <a:ext cx="1078885" cy="357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𝑝𝑥</m:t>
                        </m:r>
                      </m:sub>
                    </m:sSub>
                  </m:oMath>
                </a14:m>
                <a:r>
                  <a:rPr lang="fr-FR" sz="1600" dirty="0"/>
                  <a:t>= 0,06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5BC8CDC3-85A6-458D-90EA-118F0B46D0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880" y="902309"/>
                <a:ext cx="1078885" cy="357534"/>
              </a:xfrm>
              <a:prstGeom prst="rect">
                <a:avLst/>
              </a:prstGeom>
              <a:blipFill>
                <a:blip r:embed="rId3"/>
                <a:stretch>
                  <a:fillRect t="-5085" r="-1695" b="-152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BBBD574F-2188-4FAB-B717-56B94EF224A8}"/>
                  </a:ext>
                </a:extLst>
              </p:cNvPr>
              <p:cNvSpPr txBox="1"/>
              <p:nvPr/>
            </p:nvSpPr>
            <p:spPr>
              <a:xfrm>
                <a:off x="7713128" y="902309"/>
                <a:ext cx="21050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/>
                  <a:t>Aperture check :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40</m:t>
                    </m:r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BBBD574F-2188-4FAB-B717-56B94EF22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128" y="902309"/>
                <a:ext cx="2105063" cy="338554"/>
              </a:xfrm>
              <a:prstGeom prst="rect">
                <a:avLst/>
              </a:prstGeom>
              <a:blipFill>
                <a:blip r:embed="rId4"/>
                <a:stretch>
                  <a:fillRect l="-1445" t="-5357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B9B1E26-119E-48F2-99E2-62D61F87B7C4}"/>
                  </a:ext>
                </a:extLst>
              </p:cNvPr>
              <p:cNvSpPr txBox="1"/>
              <p:nvPr/>
            </p:nvSpPr>
            <p:spPr>
              <a:xfrm>
                <a:off x="3845481" y="1494062"/>
                <a:ext cx="2573653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=0,0 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𝑚𝑟𝑎𝑑</m:t>
                      </m:r>
                    </m:oMath>
                  </m:oMathPara>
                </a14:m>
                <a:endParaRPr lang="fr-FR" sz="1800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B9B1E26-119E-48F2-99E2-62D61F87B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5481" y="1494062"/>
                <a:ext cx="2573653" cy="298928"/>
              </a:xfrm>
              <a:prstGeom prst="rect">
                <a:avLst/>
              </a:prstGeom>
              <a:blipFill>
                <a:blip r:embed="rId5"/>
                <a:stretch>
                  <a:fillRect r="-474" b="-204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>
            <a:extLst>
              <a:ext uri="{FF2B5EF4-FFF2-40B4-BE49-F238E27FC236}">
                <a16:creationId xmlns:a16="http://schemas.microsoft.com/office/drawing/2014/main" id="{97A8CF68-5AAA-4563-84CA-952D530E01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3805" y="2046189"/>
            <a:ext cx="5303136" cy="347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798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6FDDDF-1CA6-4282-B38E-66834C097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Longitudinal </a:t>
            </a:r>
            <a:r>
              <a:rPr lang="fr-FR" dirty="0" err="1"/>
              <a:t>raw</a:t>
            </a:r>
            <a:r>
              <a:rPr lang="fr-FR" dirty="0"/>
              <a:t> acceptance 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58FF8DF-D38D-46CF-887A-9FED90DDE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33C179-2AA7-40C8-B999-A4724F502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E8F9BC-BD6F-4568-9DD3-7C2B41F18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34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9D4FAE0-244B-4EE5-A49E-27D4889A5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363" y="1918217"/>
            <a:ext cx="4923223" cy="323896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EBBB052-BF44-44F2-9757-A5A50374E775}"/>
              </a:ext>
            </a:extLst>
          </p:cNvPr>
          <p:cNvSpPr txBox="1"/>
          <p:nvPr/>
        </p:nvSpPr>
        <p:spPr>
          <a:xfrm>
            <a:off x="2236288" y="5149317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INJECTION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B1A520D-B989-4BE2-9BF1-040725D81BC3}"/>
              </a:ext>
            </a:extLst>
          </p:cNvPr>
          <p:cNvSpPr txBox="1"/>
          <p:nvPr/>
        </p:nvSpPr>
        <p:spPr>
          <a:xfrm>
            <a:off x="7431792" y="514931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DUMP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6B2C2B1-17F1-473A-BF3A-4DF81CAEA37E}"/>
              </a:ext>
            </a:extLst>
          </p:cNvPr>
          <p:cNvSpPr txBox="1"/>
          <p:nvPr/>
        </p:nvSpPr>
        <p:spPr>
          <a:xfrm>
            <a:off x="1825473" y="902309"/>
            <a:ext cx="119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CSR : OFF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AFD39F4E-CF93-4FCB-9598-F11B093508A9}"/>
                  </a:ext>
                </a:extLst>
              </p:cNvPr>
              <p:cNvSpPr txBox="1"/>
              <p:nvPr/>
            </p:nvSpPr>
            <p:spPr>
              <a:xfrm>
                <a:off x="3802211" y="902309"/>
                <a:ext cx="11580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fr-FR" sz="1600" dirty="0"/>
                  <a:t>= 40mm</a:t>
                </a: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AFD39F4E-CF93-4FCB-9598-F11B09350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2211" y="902309"/>
                <a:ext cx="1158009" cy="338554"/>
              </a:xfrm>
              <a:prstGeom prst="rect">
                <a:avLst/>
              </a:prstGeom>
              <a:blipFill>
                <a:blip r:embed="rId3"/>
                <a:stretch>
                  <a:fillRect t="-5357" r="-526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80C0B023-4E2A-4AF2-862D-AD198217C03F}"/>
                  </a:ext>
                </a:extLst>
              </p:cNvPr>
              <p:cNvSpPr txBox="1"/>
              <p:nvPr/>
            </p:nvSpPr>
            <p:spPr>
              <a:xfrm>
                <a:off x="5480880" y="902309"/>
                <a:ext cx="783163" cy="357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𝑝𝑧</m:t>
                        </m:r>
                      </m:sub>
                    </m:sSub>
                  </m:oMath>
                </a14:m>
                <a:r>
                  <a:rPr lang="fr-FR" sz="1600" dirty="0"/>
                  <a:t>= 1</a:t>
                </a: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80C0B023-4E2A-4AF2-862D-AD198217C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880" y="902309"/>
                <a:ext cx="783163" cy="357534"/>
              </a:xfrm>
              <a:prstGeom prst="rect">
                <a:avLst/>
              </a:prstGeom>
              <a:blipFill>
                <a:blip r:embed="rId4"/>
                <a:stretch>
                  <a:fillRect t="-5085" r="-3101" b="-152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03E74AFB-B259-4123-A260-404E6D43FDDF}"/>
                  </a:ext>
                </a:extLst>
              </p:cNvPr>
              <p:cNvSpPr txBox="1"/>
              <p:nvPr/>
            </p:nvSpPr>
            <p:spPr>
              <a:xfrm>
                <a:off x="7713128" y="902309"/>
                <a:ext cx="21050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/>
                  <a:t>Aperture check :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40</m:t>
                    </m:r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03E74AFB-B259-4123-A260-404E6D43FD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128" y="902309"/>
                <a:ext cx="2105063" cy="338554"/>
              </a:xfrm>
              <a:prstGeom prst="rect">
                <a:avLst/>
              </a:prstGeom>
              <a:blipFill>
                <a:blip r:embed="rId5"/>
                <a:stretch>
                  <a:fillRect l="-1445" t="-5357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3C8E45CA-39AA-4086-B5E5-9201641585B9}"/>
                  </a:ext>
                </a:extLst>
              </p:cNvPr>
              <p:cNvSpPr txBox="1"/>
              <p:nvPr/>
            </p:nvSpPr>
            <p:spPr>
              <a:xfrm>
                <a:off x="3845481" y="1494062"/>
                <a:ext cx="2522036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=0,0 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𝑚𝑟𝑎𝑑</m:t>
                      </m:r>
                    </m:oMath>
                  </m:oMathPara>
                </a14:m>
                <a:endParaRPr lang="fr-FR" sz="18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3C8E45CA-39AA-4086-B5E5-920164158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5481" y="1494062"/>
                <a:ext cx="2522036" cy="298928"/>
              </a:xfrm>
              <a:prstGeom prst="rect">
                <a:avLst/>
              </a:prstGeom>
              <a:blipFill>
                <a:blip r:embed="rId6"/>
                <a:stretch>
                  <a:fillRect l="-725" r="-1449" b="-204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age 20">
            <a:extLst>
              <a:ext uri="{FF2B5EF4-FFF2-40B4-BE49-F238E27FC236}">
                <a16:creationId xmlns:a16="http://schemas.microsoft.com/office/drawing/2014/main" id="{F2A8DEE7-2E42-4B27-BB7D-4DC284384C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47" y="1792990"/>
            <a:ext cx="5083310" cy="342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5057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F4034-DFF9-4441-9F65-68724B7F5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000" dirty="0" err="1"/>
              <a:t>Optimization</a:t>
            </a:r>
            <a:r>
              <a:rPr lang="fr-FR" sz="2000" dirty="0"/>
              <a:t> objectives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BEED6ED-6A15-45F7-83AA-1B0B44F20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7D850FD-8321-4438-B61F-5EBCA1060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360AA26-C016-4C24-8A51-960FC5DED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710BF2-ADAB-4B73-84CE-3D6AD945DD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A0F1F4A-9A03-4A32-892E-6D6B3ACE34F2}"/>
              </a:ext>
            </a:extLst>
          </p:cNvPr>
          <p:cNvSpPr txBox="1"/>
          <p:nvPr/>
        </p:nvSpPr>
        <p:spPr>
          <a:xfrm>
            <a:off x="3160686" y="1104975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err="1"/>
              <a:t>What</a:t>
            </a:r>
            <a:r>
              <a:rPr lang="fr-FR" sz="1800" dirty="0"/>
              <a:t> </a:t>
            </a:r>
            <a:r>
              <a:rPr lang="fr-FR" sz="1800" dirty="0" err="1"/>
              <a:t>needs</a:t>
            </a:r>
            <a:r>
              <a:rPr lang="fr-FR" sz="1800" dirty="0"/>
              <a:t> to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tuned</a:t>
            </a:r>
            <a:r>
              <a:rPr lang="fr-FR" sz="1800" dirty="0"/>
              <a:t> : 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3261260-7F00-40F6-90C6-B33AD118285A}"/>
              </a:ext>
            </a:extLst>
          </p:cNvPr>
          <p:cNvSpPr txBox="1"/>
          <p:nvPr/>
        </p:nvSpPr>
        <p:spPr>
          <a:xfrm>
            <a:off x="6970563" y="1104975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err="1"/>
              <a:t>What</a:t>
            </a:r>
            <a:r>
              <a:rPr lang="fr-FR" sz="1800" dirty="0"/>
              <a:t> can </a:t>
            </a:r>
            <a:r>
              <a:rPr lang="fr-FR" sz="1800" dirty="0" err="1"/>
              <a:t>we</a:t>
            </a:r>
            <a:r>
              <a:rPr lang="fr-FR" sz="1800" dirty="0"/>
              <a:t> </a:t>
            </a:r>
            <a:r>
              <a:rPr lang="fr-FR" sz="1800" dirty="0" err="1"/>
              <a:t>play</a:t>
            </a:r>
            <a:r>
              <a:rPr lang="fr-FR" sz="1800" dirty="0"/>
              <a:t> on : 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00E04E1-27D1-4692-B054-1EEE7A4BF4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165" t="48359" r="395" b="15210"/>
          <a:stretch/>
        </p:blipFill>
        <p:spPr>
          <a:xfrm>
            <a:off x="633859" y="4181872"/>
            <a:ext cx="1422115" cy="12535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B490C732-6D50-4F97-8C83-1132D2E4DAD2}"/>
                  </a:ext>
                </a:extLst>
              </p:cNvPr>
              <p:cNvSpPr txBox="1"/>
              <p:nvPr/>
            </p:nvSpPr>
            <p:spPr>
              <a:xfrm>
                <a:off x="3627371" y="4193125"/>
                <a:ext cx="14221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𝑠𝑡𝑎𝑟𝑡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𝑒𝑛𝑑</m:t>
                          </m:r>
                        </m:sub>
                      </m:sSub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B490C732-6D50-4F97-8C83-1132D2E4DA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371" y="4193125"/>
                <a:ext cx="1422116" cy="307777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2977F174-E216-40A2-B00C-D9448E33CB23}"/>
                  </a:ext>
                </a:extLst>
              </p:cNvPr>
              <p:cNvSpPr txBox="1"/>
              <p:nvPr/>
            </p:nvSpPr>
            <p:spPr>
              <a:xfrm>
                <a:off x="3819636" y="4434029"/>
                <a:ext cx="10801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𝑐𝑒𝑛𝑡𝑒𝑟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2977F174-E216-40A2-B00C-D9448E33CB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9636" y="4434029"/>
                <a:ext cx="1080121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F544BED-9FE2-42BD-9035-59CC0D694753}"/>
                  </a:ext>
                </a:extLst>
              </p:cNvPr>
              <p:cNvSpPr txBox="1"/>
              <p:nvPr/>
            </p:nvSpPr>
            <p:spPr>
              <a:xfrm>
                <a:off x="3721851" y="4725577"/>
                <a:ext cx="12589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F544BED-9FE2-42BD-9035-59CC0D6947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1851" y="4725577"/>
                <a:ext cx="1258989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B6A0B84E-24B6-4FBC-BE12-0496F141C59D}"/>
                  </a:ext>
                </a:extLst>
              </p:cNvPr>
              <p:cNvSpPr txBox="1"/>
              <p:nvPr/>
            </p:nvSpPr>
            <p:spPr>
              <a:xfrm>
                <a:off x="3946226" y="5028479"/>
                <a:ext cx="8269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B6A0B84E-24B6-4FBC-BE12-0496F141C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226" y="5028479"/>
                <a:ext cx="826942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age 19">
            <a:extLst>
              <a:ext uri="{FF2B5EF4-FFF2-40B4-BE49-F238E27FC236}">
                <a16:creationId xmlns:a16="http://schemas.microsoft.com/office/drawing/2014/main" id="{B74B6DE4-7A9F-423D-B0E6-5CC52C52D7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326" t="48359" r="18147" b="15210"/>
          <a:stretch/>
        </p:blipFill>
        <p:spPr>
          <a:xfrm>
            <a:off x="633859" y="2801486"/>
            <a:ext cx="1184536" cy="125357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A3E8A98-9A0D-49AA-9078-B185D8072E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269" t="58566" r="31752" b="13023"/>
          <a:stretch/>
        </p:blipFill>
        <p:spPr>
          <a:xfrm>
            <a:off x="494398" y="1901995"/>
            <a:ext cx="1872209" cy="93610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76CED347-25E7-42AF-AAA1-9C5F59A7CD13}"/>
              </a:ext>
            </a:extLst>
          </p:cNvPr>
          <p:cNvSpPr txBox="1"/>
          <p:nvPr/>
        </p:nvSpPr>
        <p:spPr>
          <a:xfrm>
            <a:off x="3138102" y="1963376"/>
            <a:ext cx="1857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Twiss</a:t>
            </a:r>
            <a:r>
              <a:rPr lang="fr-FR" sz="1400" dirty="0"/>
              <a:t> </a:t>
            </a:r>
            <a:r>
              <a:rPr lang="fr-FR" sz="1400" dirty="0" err="1"/>
              <a:t>functions</a:t>
            </a:r>
            <a:r>
              <a:rPr lang="fr-FR" sz="1400" dirty="0"/>
              <a:t> stable over all </a:t>
            </a:r>
            <a:r>
              <a:rPr lang="fr-FR" sz="1400" dirty="0" err="1"/>
              <a:t>linacs</a:t>
            </a:r>
            <a:endParaRPr lang="fr-F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33FEBA7-F70F-46AD-BF88-78FB5B471224}"/>
                  </a:ext>
                </a:extLst>
              </p:cNvPr>
              <p:cNvSpPr txBox="1"/>
              <p:nvPr/>
            </p:nvSpPr>
            <p:spPr>
              <a:xfrm>
                <a:off x="3467352" y="3232286"/>
                <a:ext cx="1784690" cy="324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&lt;2,2 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33FEBA7-F70F-46AD-BF88-78FB5B4712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352" y="3232286"/>
                <a:ext cx="1784690" cy="32476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ZoneTexte 24">
            <a:extLst>
              <a:ext uri="{FF2B5EF4-FFF2-40B4-BE49-F238E27FC236}">
                <a16:creationId xmlns:a16="http://schemas.microsoft.com/office/drawing/2014/main" id="{1317A7F4-AE48-465C-80D5-305BD226A4B5}"/>
              </a:ext>
            </a:extLst>
          </p:cNvPr>
          <p:cNvSpPr txBox="1"/>
          <p:nvPr/>
        </p:nvSpPr>
        <p:spPr>
          <a:xfrm>
            <a:off x="7330603" y="1922142"/>
            <a:ext cx="1857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Merger output : </a:t>
            </a:r>
          </a:p>
          <a:p>
            <a:r>
              <a:rPr lang="fr-FR" sz="1400" dirty="0"/>
              <a:t>initial </a:t>
            </a:r>
            <a:r>
              <a:rPr lang="fr-FR" sz="1400" dirty="0" err="1"/>
              <a:t>twiss</a:t>
            </a:r>
            <a:r>
              <a:rPr lang="fr-FR" sz="1400" dirty="0"/>
              <a:t> </a:t>
            </a:r>
            <a:r>
              <a:rPr lang="fr-FR" sz="1400" dirty="0" err="1"/>
              <a:t>functions</a:t>
            </a:r>
            <a:endParaRPr lang="fr-FR" sz="14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D5EDF64-DBD7-41CF-B8F5-7C9FB5C3EEB1}"/>
              </a:ext>
            </a:extLst>
          </p:cNvPr>
          <p:cNvSpPr txBox="1"/>
          <p:nvPr/>
        </p:nvSpPr>
        <p:spPr>
          <a:xfrm>
            <a:off x="7128771" y="3235519"/>
            <a:ext cx="2888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- K1 gradient of quads in </a:t>
            </a:r>
            <a:r>
              <a:rPr lang="fr-FR" sz="1400" dirty="0" err="1"/>
              <a:t>spreader</a:t>
            </a:r>
            <a:endParaRPr lang="fr-FR" sz="1400" dirty="0"/>
          </a:p>
          <a:p>
            <a:r>
              <a:rPr lang="fr-FR" sz="1400" dirty="0"/>
              <a:t>(7 quads </a:t>
            </a:r>
            <a:r>
              <a:rPr lang="fr-FR" sz="1400" dirty="0" err="1"/>
              <a:t>families</a:t>
            </a:r>
            <a:r>
              <a:rPr lang="fr-FR" sz="1400" dirty="0"/>
              <a:t>)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D29B6B5-41E3-40A5-B842-5AF07388ABDD}"/>
              </a:ext>
            </a:extLst>
          </p:cNvPr>
          <p:cNvSpPr txBox="1"/>
          <p:nvPr/>
        </p:nvSpPr>
        <p:spPr>
          <a:xfrm>
            <a:off x="7088558" y="4560376"/>
            <a:ext cx="2521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- K1 gradient of quads in arcs</a:t>
            </a:r>
          </a:p>
          <a:p>
            <a:r>
              <a:rPr lang="fr-FR" sz="1400" dirty="0"/>
              <a:t>(11 quads </a:t>
            </a:r>
            <a:r>
              <a:rPr lang="fr-FR" sz="1400" dirty="0" err="1"/>
              <a:t>families</a:t>
            </a:r>
            <a:r>
              <a:rPr lang="fr-FR" sz="14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F975A9CB-BB9D-40E6-906F-65C6A9AEE656}"/>
                  </a:ext>
                </a:extLst>
              </p:cNvPr>
              <p:cNvSpPr txBox="1"/>
              <p:nvPr/>
            </p:nvSpPr>
            <p:spPr>
              <a:xfrm>
                <a:off x="3790498" y="3504183"/>
                <a:ext cx="1258989" cy="324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F975A9CB-BB9D-40E6-906F-65C6A9AEE6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498" y="3504183"/>
                <a:ext cx="1258989" cy="32476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Image 28">
            <a:extLst>
              <a:ext uri="{FF2B5EF4-FFF2-40B4-BE49-F238E27FC236}">
                <a16:creationId xmlns:a16="http://schemas.microsoft.com/office/drawing/2014/main" id="{7465ED4D-C5B1-4217-889C-03EE44D980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99757" y="1778937"/>
            <a:ext cx="1422116" cy="94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067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C8D073-814B-4D26-9EAD-8224C2EDB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Collective </a:t>
            </a:r>
            <a:r>
              <a:rPr lang="fr-FR" dirty="0" err="1"/>
              <a:t>effects</a:t>
            </a:r>
            <a:r>
              <a:rPr lang="fr-FR" dirty="0"/>
              <a:t> benchmarking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0353D94-B82F-43F4-9696-6937D44C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C5EA088-B9AE-4EC9-8621-EF08CF25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5274BC8-AD8E-40F7-AE19-D370433E5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C14D6C5-8FB6-4B8C-AC05-F37AE0B43B5C}"/>
              </a:ext>
            </a:extLst>
          </p:cNvPr>
          <p:cNvSpPr txBox="1"/>
          <p:nvPr/>
        </p:nvSpPr>
        <p:spPr>
          <a:xfrm>
            <a:off x="5051847" y="533125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/>
              <a:t>BMAD</a:t>
            </a:r>
            <a:endParaRPr lang="fr-FR" b="1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6FAB97A-7A16-460A-B884-5C87F7826661}"/>
              </a:ext>
            </a:extLst>
          </p:cNvPr>
          <p:cNvSpPr txBox="1"/>
          <p:nvPr/>
        </p:nvSpPr>
        <p:spPr>
          <a:xfrm>
            <a:off x="4458063" y="1245408"/>
            <a:ext cx="1910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/>
              <a:t>PLACET2 (K. </a:t>
            </a:r>
            <a:r>
              <a:rPr lang="fr-FR" sz="1400" b="1" dirty="0" err="1"/>
              <a:t>Andre</a:t>
            </a:r>
            <a:r>
              <a:rPr lang="fr-FR" sz="1400" b="1" dirty="0"/>
              <a:t>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904A07-770F-47D5-A4F5-022D94EF8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43" y="3489426"/>
            <a:ext cx="2448395" cy="1893254"/>
          </a:xfrm>
          <a:prstGeom prst="rect">
            <a:avLst/>
          </a:prstGeom>
        </p:spPr>
      </p:pic>
      <p:pic>
        <p:nvPicPr>
          <p:cNvPr id="26" name="Google Shape;177;p23">
            <a:extLst>
              <a:ext uri="{FF2B5EF4-FFF2-40B4-BE49-F238E27FC236}">
                <a16:creationId xmlns:a16="http://schemas.microsoft.com/office/drawing/2014/main" id="{FCD038EE-B6EF-401C-A0F0-632A73928A8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214" y="1538084"/>
            <a:ext cx="2698092" cy="1911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178;p23">
            <a:extLst>
              <a:ext uri="{FF2B5EF4-FFF2-40B4-BE49-F238E27FC236}">
                <a16:creationId xmlns:a16="http://schemas.microsoft.com/office/drawing/2014/main" id="{7433FDAC-4055-45B2-9597-53516776B53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02444" y="1526655"/>
            <a:ext cx="2672225" cy="1923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179;p23">
            <a:extLst>
              <a:ext uri="{FF2B5EF4-FFF2-40B4-BE49-F238E27FC236}">
                <a16:creationId xmlns:a16="http://schemas.microsoft.com/office/drawing/2014/main" id="{9F172D33-AEA6-4A64-8690-8CDF2B8BEA1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95974" y="1535425"/>
            <a:ext cx="2550955" cy="1923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80;p23">
            <a:extLst>
              <a:ext uri="{FF2B5EF4-FFF2-40B4-BE49-F238E27FC236}">
                <a16:creationId xmlns:a16="http://schemas.microsoft.com/office/drawing/2014/main" id="{647BFE89-DE5A-4C36-B314-D85AB1F5904F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46929" y="1517885"/>
            <a:ext cx="2472412" cy="1923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5609D443-7B4A-43C5-8380-64C16AEE4E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7148" y="3507942"/>
            <a:ext cx="2487194" cy="1923256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39DD284-B73F-40D3-9E8C-C563F68339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32078" y="3487422"/>
            <a:ext cx="2498948" cy="193234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B31A6ABF-E711-4C19-B58A-1A20D52E6F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64037" y="3486375"/>
            <a:ext cx="2487193" cy="192325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E0F49DB-68D6-421F-A129-79814DE767FA}"/>
              </a:ext>
            </a:extLst>
          </p:cNvPr>
          <p:cNvSpPr txBox="1"/>
          <p:nvPr/>
        </p:nvSpPr>
        <p:spPr>
          <a:xfrm>
            <a:off x="2146027" y="731802"/>
            <a:ext cx="6343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Initial distribution : 3x2D </a:t>
            </a:r>
            <a:r>
              <a:rPr lang="fr-FR" sz="1400" i="1" dirty="0" err="1"/>
              <a:t>gaussian</a:t>
            </a:r>
            <a:r>
              <a:rPr lang="fr-FR" sz="1400" i="1" dirty="0"/>
              <a:t> distribution at the </a:t>
            </a:r>
            <a:r>
              <a:rPr lang="fr-FR" sz="1400" i="1" dirty="0" err="1"/>
              <a:t>beginning</a:t>
            </a:r>
            <a:r>
              <a:rPr lang="fr-FR" sz="1400" i="1" dirty="0"/>
              <a:t> of the first </a:t>
            </a:r>
            <a:r>
              <a:rPr lang="fr-FR" sz="1400" i="1" dirty="0" err="1"/>
              <a:t>linac</a:t>
            </a:r>
            <a:endParaRPr lang="fr-FR" sz="1400" i="1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FC7B385-17AE-4017-B161-DB0D3CD1B476}"/>
              </a:ext>
            </a:extLst>
          </p:cNvPr>
          <p:cNvSpPr txBox="1"/>
          <p:nvPr/>
        </p:nvSpPr>
        <p:spPr>
          <a:xfrm>
            <a:off x="2146027" y="967422"/>
            <a:ext cx="28162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/>
              <a:t>Tracking</a:t>
            </a:r>
            <a:r>
              <a:rPr lang="fr-FR" sz="1400" i="1" dirty="0"/>
              <a:t> : </a:t>
            </a:r>
            <a:r>
              <a:rPr lang="fr-FR" sz="1400" i="1" dirty="0" err="1"/>
              <a:t>from</a:t>
            </a:r>
            <a:r>
              <a:rPr lang="fr-FR" sz="1400" i="1" dirty="0"/>
              <a:t> first </a:t>
            </a:r>
            <a:r>
              <a:rPr lang="fr-FR" sz="1400" i="1" dirty="0" err="1"/>
              <a:t>linac</a:t>
            </a:r>
            <a:r>
              <a:rPr lang="fr-FR" sz="1400" i="1" dirty="0"/>
              <a:t> to dump</a:t>
            </a:r>
          </a:p>
        </p:txBody>
      </p:sp>
    </p:spTree>
    <p:extLst>
      <p:ext uri="{BB962C8B-B14F-4D97-AF65-F5344CB8AC3E}">
        <p14:creationId xmlns:p14="http://schemas.microsoft.com/office/powerpoint/2010/main" val="11840731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9A06C6-B1F9-4A1B-B440-2D485D594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Effect</a:t>
            </a:r>
            <a:r>
              <a:rPr lang="fr-FR" dirty="0"/>
              <a:t> of CSR on the </a:t>
            </a:r>
            <a:r>
              <a:rPr lang="fr-FR" dirty="0" err="1"/>
              <a:t>beam</a:t>
            </a:r>
            <a:endParaRPr lang="fr-FR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F41E2F1-C94D-4E5A-9E75-5C2A926E4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24F0B36-E839-4502-A62A-EDB74C3BE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A4AB838-C202-43D8-A591-160917205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37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4027469-CA68-41F4-81BE-72B735057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283" y="805994"/>
            <a:ext cx="2447748" cy="44474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44F81A2-3897-4D2E-9487-C8F522F3A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075" y="2540016"/>
            <a:ext cx="4796780" cy="201733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E402F2E-0AB1-4118-BC4B-F01C4F7DD72E}"/>
              </a:ext>
            </a:extLst>
          </p:cNvPr>
          <p:cNvSpPr txBox="1"/>
          <p:nvPr/>
        </p:nvSpPr>
        <p:spPr>
          <a:xfrm>
            <a:off x="534338" y="1290139"/>
            <a:ext cx="715606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If </a:t>
            </a:r>
            <a:r>
              <a:rPr lang="fr-FR" sz="1400" dirty="0" err="1"/>
              <a:t>we</a:t>
            </a:r>
            <a:r>
              <a:rPr lang="fr-FR" sz="1400" dirty="0"/>
              <a:t> slice a </a:t>
            </a:r>
            <a:r>
              <a:rPr lang="fr-FR" sz="1400" dirty="0" err="1"/>
              <a:t>bunch</a:t>
            </a:r>
            <a:r>
              <a:rPr lang="fr-FR" sz="1400" dirty="0"/>
              <a:t> in longitudinal </a:t>
            </a:r>
            <a:r>
              <a:rPr lang="fr-FR" sz="1400" dirty="0" err="1"/>
              <a:t>bins</a:t>
            </a:r>
            <a:r>
              <a:rPr lang="fr-FR" sz="1400" dirty="0"/>
              <a:t>, </a:t>
            </a:r>
            <a:r>
              <a:rPr lang="fr-FR" sz="1400" dirty="0" err="1"/>
              <a:t>we</a:t>
            </a:r>
            <a:r>
              <a:rPr lang="fr-FR" sz="1400" dirty="0"/>
              <a:t> can observe a change in </a:t>
            </a:r>
            <a:r>
              <a:rPr lang="fr-FR" sz="1400" dirty="0" err="1"/>
              <a:t>energy</a:t>
            </a:r>
            <a:r>
              <a:rPr lang="fr-FR" sz="1400" dirty="0"/>
              <a:t> of </a:t>
            </a:r>
            <a:r>
              <a:rPr lang="fr-FR" sz="1400" dirty="0" err="1"/>
              <a:t>each</a:t>
            </a:r>
            <a:r>
              <a:rPr lang="fr-FR" sz="1400" dirty="0"/>
              <a:t> bin.</a:t>
            </a:r>
          </a:p>
          <a:p>
            <a:r>
              <a:rPr lang="fr-FR" sz="1400" dirty="0"/>
              <a:t>This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  <a:r>
              <a:rPr lang="fr-FR" sz="1400" dirty="0" err="1"/>
              <a:t>linked</a:t>
            </a:r>
            <a:r>
              <a:rPr lang="fr-FR" sz="1400" dirty="0"/>
              <a:t> to the z position of the bin </a:t>
            </a:r>
            <a:r>
              <a:rPr lang="fr-FR" sz="1400" dirty="0" err="1"/>
              <a:t>wrt</a:t>
            </a:r>
            <a:r>
              <a:rPr lang="fr-FR" sz="1400" dirty="0"/>
              <a:t> the </a:t>
            </a:r>
            <a:r>
              <a:rPr lang="fr-FR" sz="1400" dirty="0" err="1"/>
              <a:t>coherent</a:t>
            </a:r>
            <a:r>
              <a:rPr lang="fr-FR" sz="1400" dirty="0"/>
              <a:t> SR </a:t>
            </a:r>
            <a:r>
              <a:rPr lang="fr-FR" sz="1400" dirty="0" err="1"/>
              <a:t>wavelength</a:t>
            </a:r>
            <a:r>
              <a:rPr lang="fr-FR" sz="1400" dirty="0"/>
              <a:t>.</a:t>
            </a:r>
          </a:p>
          <a:p>
            <a:endParaRPr lang="fr-FR" sz="1400" dirty="0"/>
          </a:p>
          <a:p>
            <a:r>
              <a:rPr lang="fr-FR" sz="1400" dirty="0"/>
              <a:t>This </a:t>
            </a:r>
            <a:r>
              <a:rPr lang="fr-FR" sz="1400" dirty="0" err="1"/>
              <a:t>effect</a:t>
            </a:r>
            <a:r>
              <a:rPr lang="fr-FR" sz="1400" dirty="0"/>
              <a:t>, mixed </a:t>
            </a:r>
            <a:r>
              <a:rPr lang="fr-FR" sz="1400" dirty="0" err="1"/>
              <a:t>with</a:t>
            </a:r>
            <a:r>
              <a:rPr lang="fr-FR" sz="1400" dirty="0"/>
              <a:t> dispersion, causes transverse shifts of the </a:t>
            </a:r>
            <a:r>
              <a:rPr lang="fr-FR" sz="1400" dirty="0" err="1"/>
              <a:t>particles</a:t>
            </a:r>
            <a:r>
              <a:rPr lang="fr-FR" sz="1400" dirty="0"/>
              <a:t> in the </a:t>
            </a:r>
            <a:r>
              <a:rPr lang="fr-FR" sz="1400" dirty="0" err="1"/>
              <a:t>dipoles</a:t>
            </a:r>
            <a:r>
              <a:rPr lang="fr-FR" sz="1400" dirty="0"/>
              <a:t>.</a:t>
            </a:r>
          </a:p>
          <a:p>
            <a:r>
              <a:rPr lang="fr-FR" sz="14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9D076565-0482-4A86-9750-17AFA4F864C4}"/>
                  </a:ext>
                </a:extLst>
              </p:cNvPr>
              <p:cNvSpPr txBox="1"/>
              <p:nvPr/>
            </p:nvSpPr>
            <p:spPr>
              <a:xfrm>
                <a:off x="1360716" y="2295890"/>
                <a:ext cx="198695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 </m:t>
                      </m:r>
                      <m:r>
                        <m:rPr>
                          <m:sty m:val="p"/>
                        </m:rP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Sup>
                        <m:sSubSupPr>
                          <m:ctrlP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…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9D076565-0482-4A86-9750-17AFA4F864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0716" y="2295890"/>
                <a:ext cx="1986954" cy="246221"/>
              </a:xfrm>
              <a:prstGeom prst="rect">
                <a:avLst/>
              </a:prstGeom>
              <a:blipFill>
                <a:blip r:embed="rId4"/>
                <a:stretch>
                  <a:fillRect l="-1534" b="-27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4D651B2D-5D28-48FA-8BA4-D4C1644FCEF1}"/>
              </a:ext>
            </a:extLst>
          </p:cNvPr>
          <p:cNvSpPr txBox="1"/>
          <p:nvPr/>
        </p:nvSpPr>
        <p:spPr>
          <a:xfrm>
            <a:off x="429585" y="4615461"/>
            <a:ext cx="126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For PERLE,</a:t>
            </a:r>
          </a:p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for 1 </a:t>
            </a:r>
            <a:r>
              <a:rPr lang="fr-FR" sz="1400" dirty="0" err="1">
                <a:solidFill>
                  <a:schemeClr val="accent2">
                    <a:lumMod val="75000"/>
                  </a:schemeClr>
                </a:solidFill>
              </a:rPr>
              <a:t>dipole</a:t>
            </a:r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  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99E188F6-8B97-4F1B-91BC-4877EA31FD9C}"/>
                  </a:ext>
                </a:extLst>
              </p:cNvPr>
              <p:cNvSpPr txBox="1"/>
              <p:nvPr/>
            </p:nvSpPr>
            <p:spPr>
              <a:xfrm>
                <a:off x="1857995" y="4769349"/>
                <a:ext cx="474450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fr-FR" sz="14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3</m:t>
                      </m:r>
                      <m:sSup>
                        <m:sSupPr>
                          <m:ctrlP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fr-FR" sz="1400" b="0" i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;</m:t>
                      </m:r>
                      <m:sSub>
                        <m:sSubPr>
                          <m:ctrlP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4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0,1 ;</m:t>
                      </m:r>
                      <m:sSubSup>
                        <m:sSubSupPr>
                          <m:ctrlP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fr-FR" sz="1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fr-FR" sz="14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~0,5⇒</m:t>
                      </m:r>
                      <m:r>
                        <m:rPr>
                          <m:sty m:val="p"/>
                        </m:rPr>
                        <a:rPr lang="fr-FR" sz="1400" b="0" i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fr-FR" sz="14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14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0,03</m:t>
                      </m:r>
                      <m:r>
                        <a:rPr lang="fr-FR" sz="14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  <m:r>
                        <a:rPr lang="fr-FR" sz="14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;</m:t>
                      </m:r>
                      <m:r>
                        <a:rPr lang="fr-FR" sz="1400" b="1" i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𝚫</m:t>
                      </m:r>
                      <m:sSup>
                        <m:sSupPr>
                          <m:ctrlPr>
                            <a:rPr lang="fr-FR" sz="1400" b="1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14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fr-FR" sz="14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fr-FR" sz="14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fr-FR" sz="14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14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𝒎𝒓𝒂𝒅</m:t>
                      </m:r>
                      <m:r>
                        <a:rPr lang="fr-FR" sz="14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14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99E188F6-8B97-4F1B-91BC-4877EA31F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7995" y="4769349"/>
                <a:ext cx="4744504" cy="215444"/>
              </a:xfrm>
              <a:prstGeom prst="rect">
                <a:avLst/>
              </a:prstGeom>
              <a:blipFill>
                <a:blip r:embed="rId5"/>
                <a:stretch>
                  <a:fillRect l="-514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93B1E51C-D9BD-4A9F-A609-7A218538797D}"/>
              </a:ext>
            </a:extLst>
          </p:cNvPr>
          <p:cNvSpPr txBox="1"/>
          <p:nvPr/>
        </p:nvSpPr>
        <p:spPr>
          <a:xfrm>
            <a:off x="921891" y="5253493"/>
            <a:ext cx="72875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Not </a:t>
            </a:r>
            <a:r>
              <a:rPr lang="fr-FR" sz="1400" i="1" dirty="0" err="1"/>
              <a:t>cancelled</a:t>
            </a:r>
            <a:r>
              <a:rPr lang="fr-FR" sz="1400" i="1" dirty="0"/>
              <a:t>, </a:t>
            </a:r>
            <a:r>
              <a:rPr lang="fr-FR" sz="1400" i="1" dirty="0" err="1"/>
              <a:t>even</a:t>
            </a:r>
            <a:r>
              <a:rPr lang="fr-FR" sz="1400" i="1" dirty="0"/>
              <a:t> if dispersion </a:t>
            </a:r>
            <a:r>
              <a:rPr lang="fr-FR" sz="1400" i="1" dirty="0" err="1"/>
              <a:t>closed</a:t>
            </a:r>
            <a:r>
              <a:rPr lang="fr-FR" sz="1400" i="1" dirty="0"/>
              <a:t>, </a:t>
            </a:r>
            <a:r>
              <a:rPr lang="fr-FR" sz="1400" i="1" dirty="0" err="1"/>
              <a:t>because</a:t>
            </a:r>
            <a:r>
              <a:rPr lang="fr-FR" sz="1400" i="1" dirty="0"/>
              <a:t> </a:t>
            </a:r>
            <a:r>
              <a:rPr lang="fr-FR" sz="1400" i="1" dirty="0" err="1"/>
              <a:t>energy</a:t>
            </a:r>
            <a:r>
              <a:rPr lang="fr-FR" sz="1400" i="1" dirty="0"/>
              <a:t> spread </a:t>
            </a:r>
            <a:r>
              <a:rPr lang="fr-FR" sz="1400" i="1" dirty="0" err="1"/>
              <a:t>introduced</a:t>
            </a:r>
            <a:r>
              <a:rPr lang="fr-FR" sz="1400" i="1" dirty="0"/>
              <a:t> </a:t>
            </a:r>
            <a:r>
              <a:rPr lang="fr-FR" sz="1400" i="1" dirty="0" err="1"/>
              <a:t>within</a:t>
            </a:r>
            <a:r>
              <a:rPr lang="fr-FR" sz="1400" i="1" dirty="0"/>
              <a:t> the arc</a:t>
            </a:r>
          </a:p>
        </p:txBody>
      </p:sp>
    </p:spTree>
    <p:extLst>
      <p:ext uri="{BB962C8B-B14F-4D97-AF65-F5344CB8AC3E}">
        <p14:creationId xmlns:p14="http://schemas.microsoft.com/office/powerpoint/2010/main" val="19509850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B7B9F6-7510-4D01-8964-F2F78609D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PERLE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dynamics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A35A14-EBC5-4D70-9DB7-9D32CDDC2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E543FB9-CF7B-49B3-B686-3011FA4DD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16440CA-607B-4CA4-ABD4-A8D12DBD5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38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BE8FC13C-5F41-446F-8342-777B4A9555B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273820" y="797497"/>
                <a:ext cx="4248471" cy="936104"/>
              </a:xfrm>
            </p:spPr>
            <p:txBody>
              <a:bodyPr>
                <a:normAutofit/>
              </a:bodyPr>
              <a:lstStyle/>
              <a:p>
                <a:r>
                  <a:rPr lang="fr-FR" sz="1600" u="sng" dirty="0">
                    <a:solidFill>
                      <a:schemeClr val="tx1"/>
                    </a:solidFill>
                  </a:rPr>
                  <a:t>Lattice stable</a:t>
                </a:r>
                <a:r>
                  <a:rPr lang="fr-FR" sz="1600" dirty="0">
                    <a:solidFill>
                      <a:schemeClr val="tx1"/>
                    </a:solidFill>
                  </a:rPr>
                  <a:t> </a:t>
                </a:r>
                <a:r>
                  <a:rPr lang="fr-FR" sz="1600" dirty="0" err="1">
                    <a:solidFill>
                      <a:schemeClr val="tx1"/>
                    </a:solidFill>
                  </a:rPr>
                  <a:t>with</a:t>
                </a:r>
                <a:r>
                  <a:rPr lang="fr-FR" sz="1600" dirty="0">
                    <a:solidFill>
                      <a:schemeClr val="tx1"/>
                    </a:solidFill>
                  </a:rPr>
                  <a:t> no </a:t>
                </a:r>
                <a:r>
                  <a:rPr lang="fr-FR" sz="1600" dirty="0" err="1">
                    <a:solidFill>
                      <a:schemeClr val="tx1"/>
                    </a:solidFill>
                  </a:rPr>
                  <a:t>losses</a:t>
                </a:r>
                <a:r>
                  <a:rPr lang="fr-FR" sz="1600" dirty="0">
                    <a:solidFill>
                      <a:schemeClr val="tx1"/>
                    </a:solidFill>
                  </a:rPr>
                  <a:t> in nominal mode (5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fr-FR" sz="1600" dirty="0">
                    <a:solidFill>
                      <a:schemeClr val="tx1"/>
                    </a:solidFill>
                  </a:rPr>
                  <a:t> </a:t>
                </a:r>
                <a:r>
                  <a:rPr lang="fr-FR" sz="1600" dirty="0" err="1">
                    <a:solidFill>
                      <a:schemeClr val="tx1"/>
                    </a:solidFill>
                  </a:rPr>
                  <a:t>beam</a:t>
                </a:r>
                <a:r>
                  <a:rPr lang="fr-FR" sz="1600" dirty="0">
                    <a:solidFill>
                      <a:schemeClr val="tx1"/>
                    </a:solidFill>
                  </a:rPr>
                  <a:t> </a:t>
                </a:r>
                <a:r>
                  <a:rPr lang="fr-FR" sz="1600" dirty="0" err="1">
                    <a:solidFill>
                      <a:schemeClr val="tx1"/>
                    </a:solidFill>
                  </a:rPr>
                  <a:t>safe</a:t>
                </a:r>
                <a:r>
                  <a:rPr lang="fr-FR" sz="1600" dirty="0">
                    <a:solidFill>
                      <a:schemeClr val="tx1"/>
                    </a:solidFill>
                  </a:rPr>
                  <a:t> </a:t>
                </a:r>
                <a:r>
                  <a:rPr lang="fr-FR" sz="1600" dirty="0" err="1">
                    <a:solidFill>
                      <a:schemeClr val="tx1"/>
                    </a:solidFill>
                  </a:rPr>
                  <a:t>from</a:t>
                </a:r>
                <a:r>
                  <a:rPr lang="fr-FR" sz="1600" dirty="0">
                    <a:solidFill>
                      <a:schemeClr val="tx1"/>
                    </a:solidFill>
                  </a:rPr>
                  <a:t> vacuum </a:t>
                </a:r>
                <a:r>
                  <a:rPr lang="fr-FR" sz="1600" dirty="0" err="1">
                    <a:solidFill>
                      <a:schemeClr val="tx1"/>
                    </a:solidFill>
                  </a:rPr>
                  <a:t>chamber</a:t>
                </a:r>
                <a:r>
                  <a:rPr lang="fr-FR" sz="16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BE8FC13C-5F41-446F-8342-777B4A955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73820" y="797497"/>
                <a:ext cx="4248471" cy="936104"/>
              </a:xfrm>
              <a:blipFill>
                <a:blip r:embed="rId2"/>
                <a:stretch>
                  <a:fillRect l="-574" t="-45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>
            <a:extLst>
              <a:ext uri="{FF2B5EF4-FFF2-40B4-BE49-F238E27FC236}">
                <a16:creationId xmlns:a16="http://schemas.microsoft.com/office/drawing/2014/main" id="{3C5CDE14-D335-4709-A9B0-97B3C1BB75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243"/>
          <a:stretch/>
        </p:blipFill>
        <p:spPr>
          <a:xfrm>
            <a:off x="297218" y="1459443"/>
            <a:ext cx="4225073" cy="25563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F063F99F-6915-41AE-BDD7-F9C87D2FB081}"/>
                  </a:ext>
                </a:extLst>
              </p:cNvPr>
              <p:cNvSpPr txBox="1"/>
              <p:nvPr/>
            </p:nvSpPr>
            <p:spPr>
              <a:xfrm>
                <a:off x="1314156" y="4015797"/>
                <a:ext cx="25984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/>
                  <a:t>Beam 5</a:t>
                </a:r>
                <a14:m>
                  <m:oMath xmlns:m="http://schemas.openxmlformats.org/officeDocument/2006/math"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fr-FR" sz="1400" dirty="0"/>
                  <a:t> transverse </a:t>
                </a:r>
                <a:r>
                  <a:rPr lang="fr-FR" sz="1400" dirty="0" err="1"/>
                  <a:t>envelop</a:t>
                </a:r>
                <a:r>
                  <a:rPr lang="fr-FR" sz="1400" dirty="0"/>
                  <a:t> over the 6 passes of PERLE 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F063F99F-6915-41AE-BDD7-F9C87D2FB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156" y="4015797"/>
                <a:ext cx="2598423" cy="523220"/>
              </a:xfrm>
              <a:prstGeom prst="rect">
                <a:avLst/>
              </a:prstGeom>
              <a:blipFill>
                <a:blip r:embed="rId4"/>
                <a:stretch>
                  <a:fillRect l="-704" t="-2326" b="-104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 9">
            <a:extLst>
              <a:ext uri="{FF2B5EF4-FFF2-40B4-BE49-F238E27FC236}">
                <a16:creationId xmlns:a16="http://schemas.microsoft.com/office/drawing/2014/main" id="{E385A3B0-639D-4B8F-871F-BFEDD4430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8395" y="1162687"/>
            <a:ext cx="4860153" cy="2714851"/>
          </a:xfrm>
          <a:prstGeom prst="rect">
            <a:avLst/>
          </a:prstGeom>
        </p:spPr>
      </p:pic>
      <p:sp>
        <p:nvSpPr>
          <p:cNvPr id="11" name="Espace réservé du contenu 5">
            <a:extLst>
              <a:ext uri="{FF2B5EF4-FFF2-40B4-BE49-F238E27FC236}">
                <a16:creationId xmlns:a16="http://schemas.microsoft.com/office/drawing/2014/main" id="{2FEB5C73-51D9-45C7-9BDC-0F62737D2236}"/>
              </a:ext>
            </a:extLst>
          </p:cNvPr>
          <p:cNvSpPr txBox="1">
            <a:spLocks/>
          </p:cNvSpPr>
          <p:nvPr/>
        </p:nvSpPr>
        <p:spPr>
          <a:xfrm>
            <a:off x="5854440" y="797497"/>
            <a:ext cx="4248471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FR" sz="1600" dirty="0">
                <a:solidFill>
                  <a:schemeClr val="tx1"/>
                </a:solidFill>
              </a:rPr>
              <a:t>First </a:t>
            </a:r>
            <a:r>
              <a:rPr lang="fr-FR" sz="1600" dirty="0" err="1">
                <a:solidFill>
                  <a:schemeClr val="tx1"/>
                </a:solidFill>
              </a:rPr>
              <a:t>results</a:t>
            </a:r>
            <a:r>
              <a:rPr lang="fr-FR" sz="1600" dirty="0">
                <a:solidFill>
                  <a:schemeClr val="tx1"/>
                </a:solidFill>
              </a:rPr>
              <a:t> of </a:t>
            </a:r>
            <a:r>
              <a:rPr lang="fr-FR" sz="1600" u="sng" dirty="0" err="1">
                <a:solidFill>
                  <a:schemeClr val="tx1"/>
                </a:solidFill>
              </a:rPr>
              <a:t>misalignment</a:t>
            </a:r>
            <a:r>
              <a:rPr lang="fr-FR" sz="1600" u="sng" dirty="0">
                <a:solidFill>
                  <a:schemeClr val="tx1"/>
                </a:solidFill>
              </a:rPr>
              <a:t> corrections </a:t>
            </a:r>
            <a:r>
              <a:rPr lang="fr-FR" sz="1600" dirty="0" err="1">
                <a:solidFill>
                  <a:schemeClr val="tx1"/>
                </a:solidFill>
              </a:rPr>
              <a:t>studies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6C79A75-50DD-4F9D-A687-52CFFF40FFF4}"/>
              </a:ext>
            </a:extLst>
          </p:cNvPr>
          <p:cNvSpPr txBox="1"/>
          <p:nvPr/>
        </p:nvSpPr>
        <p:spPr>
          <a:xfrm>
            <a:off x="6106467" y="4015797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Simulation of 100 </a:t>
            </a:r>
            <a:r>
              <a:rPr lang="fr-FR" sz="1400" dirty="0" err="1"/>
              <a:t>beam</a:t>
            </a:r>
            <a:r>
              <a:rPr lang="fr-FR" sz="1400" dirty="0"/>
              <a:t> </a:t>
            </a:r>
            <a:r>
              <a:rPr lang="fr-FR" sz="1400" dirty="0" err="1"/>
              <a:t>orbits</a:t>
            </a:r>
            <a:r>
              <a:rPr lang="fr-FR" sz="1400" dirty="0"/>
              <a:t> </a:t>
            </a:r>
            <a:r>
              <a:rPr lang="fr-FR" sz="1400" dirty="0" err="1"/>
              <a:t>along</a:t>
            </a:r>
            <a:r>
              <a:rPr lang="fr-FR" sz="1400" dirty="0"/>
              <a:t> the 1st </a:t>
            </a:r>
            <a:r>
              <a:rPr lang="fr-FR" sz="1400" dirty="0" err="1"/>
              <a:t>pass</a:t>
            </a:r>
            <a:r>
              <a:rPr lang="fr-FR" sz="1400" dirty="0"/>
              <a:t> of PERLE (</a:t>
            </a:r>
            <a:r>
              <a:rPr lang="fr-FR" sz="1400" dirty="0" err="1"/>
              <a:t>blue</a:t>
            </a:r>
            <a:r>
              <a:rPr lang="fr-FR" sz="1400" dirty="0"/>
              <a:t>) and corrections (orange)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338CAA2-8BE8-4A6B-A4F2-196002CCD158}"/>
              </a:ext>
            </a:extLst>
          </p:cNvPr>
          <p:cNvSpPr txBox="1"/>
          <p:nvPr/>
        </p:nvSpPr>
        <p:spPr>
          <a:xfrm>
            <a:off x="466094" y="4600045"/>
            <a:ext cx="466826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u="sng" dirty="0" err="1"/>
              <a:t>Also</a:t>
            </a:r>
            <a:r>
              <a:rPr lang="fr-FR" sz="1400" u="sng" dirty="0"/>
              <a:t> </a:t>
            </a:r>
            <a:r>
              <a:rPr lang="fr-FR" sz="1400" u="sng" dirty="0" err="1"/>
              <a:t>under</a:t>
            </a:r>
            <a:r>
              <a:rPr lang="fr-FR" sz="1400" u="sng" dirty="0"/>
              <a:t> </a:t>
            </a:r>
            <a:r>
              <a:rPr lang="fr-FR" sz="1400" u="sng" dirty="0" err="1"/>
              <a:t>study</a:t>
            </a:r>
            <a:r>
              <a:rPr lang="fr-FR" sz="1400" u="sng" dirty="0"/>
              <a:t>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 err="1"/>
              <a:t>Injector</a:t>
            </a:r>
            <a:r>
              <a:rPr lang="fr-FR" sz="1400" dirty="0"/>
              <a:t> </a:t>
            </a:r>
            <a:r>
              <a:rPr lang="fr-FR" sz="1400" dirty="0" err="1"/>
              <a:t>beam</a:t>
            </a:r>
            <a:r>
              <a:rPr lang="fr-FR" sz="1400" dirty="0"/>
              <a:t> </a:t>
            </a:r>
            <a:r>
              <a:rPr lang="fr-FR" sz="1400" dirty="0" err="1"/>
              <a:t>dynamics</a:t>
            </a:r>
            <a:r>
              <a:rPr lang="fr-FR" sz="1400" dirty="0"/>
              <a:t> </a:t>
            </a:r>
            <a:r>
              <a:rPr lang="fr-FR" sz="1400" dirty="0" err="1"/>
              <a:t>optimization</a:t>
            </a:r>
            <a:r>
              <a:rPr lang="fr-FR" sz="1400" dirty="0"/>
              <a:t> (C. Monaghan)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/>
              <a:t>Longitudinal match (talk J. Michaud)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dirty="0"/>
              <a:t>Beam </a:t>
            </a:r>
            <a:r>
              <a:rPr lang="fr-FR" sz="1400" dirty="0" err="1"/>
              <a:t>losses</a:t>
            </a:r>
            <a:r>
              <a:rPr lang="fr-FR" sz="1400" dirty="0"/>
              <a:t> </a:t>
            </a:r>
            <a:r>
              <a:rPr lang="fr-FR" sz="1400" dirty="0" err="1"/>
              <a:t>through</a:t>
            </a:r>
            <a:r>
              <a:rPr lang="fr-FR" sz="1400" dirty="0"/>
              <a:t> halo formation </a:t>
            </a:r>
          </a:p>
          <a:p>
            <a:endParaRPr lang="fr-FR" sz="14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2B95CE5-FD61-4C70-AB9F-7CF5770885A3}"/>
              </a:ext>
            </a:extLst>
          </p:cNvPr>
          <p:cNvSpPr txBox="1"/>
          <p:nvPr/>
        </p:nvSpPr>
        <p:spPr>
          <a:xfrm>
            <a:off x="6765264" y="4539017"/>
            <a:ext cx="5386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ym typeface="Wingdings" panose="05000000000000000000" pitchFamily="2" charset="2"/>
              </a:rPr>
              <a:t> </a:t>
            </a:r>
            <a:r>
              <a:rPr lang="fr-FR" sz="1400" dirty="0"/>
              <a:t>talk </a:t>
            </a:r>
            <a:r>
              <a:rPr lang="fr-FR" sz="1400" dirty="0" err="1"/>
              <a:t>Rasha</a:t>
            </a:r>
            <a:r>
              <a:rPr lang="fr-FR" sz="1400" dirty="0"/>
              <a:t> </a:t>
            </a:r>
            <a:r>
              <a:rPr lang="fr-FR" sz="1400" dirty="0" err="1"/>
              <a:t>Abukeshek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078336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1B23C5-605D-4D07-A2F7-A9A0F5E9D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Stacking</a:t>
            </a:r>
            <a:r>
              <a:rPr lang="fr-FR" dirty="0"/>
              <a:t> </a:t>
            </a:r>
            <a:r>
              <a:rPr lang="fr-FR" dirty="0" err="1"/>
              <a:t>effect</a:t>
            </a:r>
            <a:r>
              <a:rPr lang="fr-FR" dirty="0"/>
              <a:t> on 250 MeV </a:t>
            </a:r>
            <a:r>
              <a:rPr lang="fr-FR" dirty="0" err="1"/>
              <a:t>lattice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EAFBA1-1F54-4338-93C7-46D9B91CE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D6C3CD-3E75-412E-95B9-D1697CD74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29C438-ABCB-4267-9095-12CC571BB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3836C9A-5492-4EE5-AA28-1A15D542F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78" y="788390"/>
            <a:ext cx="2805006" cy="187000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7F18307-EED6-458C-B75D-AAC98F2E9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184" y="827883"/>
            <a:ext cx="2745766" cy="183051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05EEA84-8F68-429E-835B-AE9A990D5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028" y="851588"/>
            <a:ext cx="2674648" cy="178309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C30D7A2-3DAD-4FF0-B1F2-8C99E8B8C1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7521" y="875295"/>
            <a:ext cx="2674648" cy="178309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6D18586-7396-4AD3-8C64-B6632C813C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678" y="3042038"/>
            <a:ext cx="2805006" cy="18700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4054747E-47C2-4084-A68F-4C2EBDC190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6184" y="3042038"/>
            <a:ext cx="2745766" cy="183051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D6F56D44-12F0-437C-9C27-D5F99AB295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7622" y="3029744"/>
            <a:ext cx="2805007" cy="187000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6BDE444-7615-4C36-A4F3-E4591A87FD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4660" y="3053451"/>
            <a:ext cx="2769445" cy="1846297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112B077C-5DD0-4FC2-B9B7-0AEA7F0E0934}"/>
              </a:ext>
            </a:extLst>
          </p:cNvPr>
          <p:cNvSpPr txBox="1"/>
          <p:nvPr/>
        </p:nvSpPr>
        <p:spPr>
          <a:xfrm>
            <a:off x="1140333" y="2554187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Injection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90F67B3-13FB-4C89-9972-B51BEE74F621}"/>
              </a:ext>
            </a:extLst>
          </p:cNvPr>
          <p:cNvSpPr txBox="1"/>
          <p:nvPr/>
        </p:nvSpPr>
        <p:spPr>
          <a:xfrm>
            <a:off x="3661768" y="2554187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Post-</a:t>
            </a:r>
            <a:r>
              <a:rPr lang="fr-FR" sz="1600" dirty="0" err="1"/>
              <a:t>linac</a:t>
            </a:r>
            <a:endParaRPr lang="fr-FR" sz="1600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A46C40A-9C45-49CB-A3E6-C6EFBDB31FD2}"/>
              </a:ext>
            </a:extLst>
          </p:cNvPr>
          <p:cNvSpPr txBox="1"/>
          <p:nvPr/>
        </p:nvSpPr>
        <p:spPr>
          <a:xfrm>
            <a:off x="6258435" y="2566248"/>
            <a:ext cx="10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Spreader</a:t>
            </a:r>
            <a:endParaRPr lang="fr-FR" sz="16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461D29D-E0CC-43CF-8080-37FD905B1AF4}"/>
              </a:ext>
            </a:extLst>
          </p:cNvPr>
          <p:cNvSpPr txBox="1"/>
          <p:nvPr/>
        </p:nvSpPr>
        <p:spPr>
          <a:xfrm>
            <a:off x="8640997" y="2566248"/>
            <a:ext cx="1244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Middle arc1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1D45D7E-3AFA-4FB9-B6ED-97F6DA349B0D}"/>
              </a:ext>
            </a:extLst>
          </p:cNvPr>
          <p:cNvSpPr txBox="1"/>
          <p:nvPr/>
        </p:nvSpPr>
        <p:spPr>
          <a:xfrm>
            <a:off x="1130366" y="4899564"/>
            <a:ext cx="1063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End arc 1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79FC486-BDCC-41C5-9211-3D2C5EFB9B37}"/>
              </a:ext>
            </a:extLst>
          </p:cNvPr>
          <p:cNvSpPr txBox="1"/>
          <p:nvPr/>
        </p:nvSpPr>
        <p:spPr>
          <a:xfrm>
            <a:off x="3729895" y="4912042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Str</a:t>
            </a:r>
            <a:r>
              <a:rPr lang="fr-FR" sz="1600" dirty="0"/>
              <a:t> section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C3BE2F44-BED3-464D-AA6D-AE89A1D3B68C}"/>
              </a:ext>
            </a:extLst>
          </p:cNvPr>
          <p:cNvSpPr txBox="1"/>
          <p:nvPr/>
        </p:nvSpPr>
        <p:spPr>
          <a:xfrm>
            <a:off x="6264629" y="4894115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Arc 2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063D06E-F83D-4755-A203-B12B5BBF96A6}"/>
              </a:ext>
            </a:extLst>
          </p:cNvPr>
          <p:cNvSpPr txBox="1"/>
          <p:nvPr/>
        </p:nvSpPr>
        <p:spPr>
          <a:xfrm>
            <a:off x="8780642" y="4893276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Merger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FD4C9C8-6BC1-4F07-B8EF-BB237512A9FE}"/>
                  </a:ext>
                </a:extLst>
              </p:cNvPr>
              <p:cNvSpPr txBox="1"/>
              <p:nvPr/>
            </p:nvSpPr>
            <p:spPr>
              <a:xfrm>
                <a:off x="1334544" y="5325442"/>
                <a:ext cx="793896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i="1" dirty="0"/>
                  <a:t>The </a:t>
                </a:r>
                <a:r>
                  <a:rPr lang="fr-FR" sz="1200" i="1" dirty="0" err="1"/>
                  <a:t>lack</a:t>
                </a:r>
                <a:r>
                  <a:rPr lang="fr-FR" sz="1200" i="1" dirty="0"/>
                  <a:t> of 1 </a:t>
                </a:r>
                <a:r>
                  <a:rPr lang="fr-FR" sz="1200" i="1" dirty="0" err="1"/>
                  <a:t>spreader</a:t>
                </a:r>
                <a:r>
                  <a:rPr lang="fr-FR" sz="1200" i="1" dirty="0"/>
                  <a:t>/recombiner </a:t>
                </a:r>
                <a:r>
                  <a:rPr lang="fr-FR" sz="1200" i="1" dirty="0" err="1"/>
                  <a:t>creates</a:t>
                </a:r>
                <a:r>
                  <a:rPr lang="fr-FR" sz="1200" i="1" dirty="0"/>
                  <a:t> an </a:t>
                </a:r>
                <a:r>
                  <a:rPr lang="fr-FR" sz="1200" i="1" dirty="0" err="1"/>
                  <a:t>asymetry</a:t>
                </a:r>
                <a:r>
                  <a:rPr lang="fr-FR" sz="1200" i="1" dirty="0"/>
                  <a:t> in longitudinal phase </a:t>
                </a:r>
                <a:r>
                  <a:rPr lang="fr-FR" sz="1200" i="1" dirty="0" err="1"/>
                  <a:t>space</a:t>
                </a:r>
                <a:r>
                  <a:rPr lang="fr-FR" sz="1200" i="1" dirty="0"/>
                  <a:t> </a:t>
                </a:r>
                <a:r>
                  <a:rPr lang="fr-FR" sz="1200" i="1" dirty="0">
                    <a:sym typeface="Wingdings" panose="05000000000000000000" pitchFamily="2" charset="2"/>
                  </a:rPr>
                  <a:t> </a:t>
                </a:r>
                <a:r>
                  <a:rPr lang="fr-FR" sz="1200" i="1" dirty="0" err="1">
                    <a:sym typeface="Wingdings" panose="05000000000000000000" pitchFamily="2" charset="2"/>
                  </a:rPr>
                  <a:t>now</a:t>
                </a:r>
                <a:r>
                  <a:rPr lang="fr-FR" sz="1200" i="1" dirty="0">
                    <a:sym typeface="Wingdings" panose="05000000000000000000" pitchFamily="2" charset="2"/>
                  </a:rPr>
                  <a:t> </a:t>
                </a:r>
                <a:r>
                  <a:rPr lang="fr-FR" sz="1200" i="1" dirty="0" err="1">
                    <a:sym typeface="Wingdings" panose="05000000000000000000" pitchFamily="2" charset="2"/>
                  </a:rPr>
                  <a:t>corrected</a:t>
                </a:r>
                <a:r>
                  <a:rPr lang="fr-FR" sz="1200" i="1" dirty="0">
                    <a:sym typeface="Wingdings" panose="05000000000000000000" pitchFamily="2" charset="2"/>
                  </a:rPr>
                  <a:t> </a:t>
                </a:r>
                <a:r>
                  <a:rPr lang="fr-FR" sz="1200" i="1" dirty="0" err="1">
                    <a:sym typeface="Wingdings" panose="05000000000000000000" pitchFamily="2" charset="2"/>
                  </a:rPr>
                  <a:t>with</a:t>
                </a:r>
                <a:r>
                  <a:rPr lang="fr-FR" sz="1200" i="1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FR" sz="1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𝑅</m:t>
                        </m:r>
                      </m:e>
                      <m:sub>
                        <m:r>
                          <a:rPr lang="fr-FR" sz="1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56</m:t>
                        </m:r>
                      </m:sub>
                    </m:sSub>
                  </m:oMath>
                </a14:m>
                <a:r>
                  <a:rPr lang="fr-FR" sz="1200" i="1" dirty="0"/>
                  <a:t>terms</a:t>
                </a: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FD4C9C8-6BC1-4F07-B8EF-BB237512A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544" y="5325442"/>
                <a:ext cx="7938968" cy="276999"/>
              </a:xfrm>
              <a:prstGeom prst="rect">
                <a:avLst/>
              </a:prstGeom>
              <a:blipFill>
                <a:blip r:embed="rId10"/>
                <a:stretch>
                  <a:fillRect l="-77" t="-4444" r="-154" b="-177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0985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39E35A84-1832-497D-82F3-66FF60E03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416" y="1161162"/>
            <a:ext cx="4579938" cy="305329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DA035AA-320D-4C49-813A-FA4EA2EDF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Linear</a:t>
            </a:r>
            <a:r>
              <a:rPr lang="fr-FR" dirty="0"/>
              <a:t> </a:t>
            </a:r>
            <a:r>
              <a:rPr lang="fr-FR" dirty="0" err="1"/>
              <a:t>matching</a:t>
            </a:r>
            <a:endParaRPr lang="fr-FR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DFB5508-2AE6-4B87-ABED-53930AED3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019BD69-3AF6-42F6-A93E-CFF1B79F7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05777E2-4773-4B1F-8067-727AA6ED1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2" name="Espace réservé du contenu 7">
            <a:extLst>
              <a:ext uri="{FF2B5EF4-FFF2-40B4-BE49-F238E27FC236}">
                <a16:creationId xmlns:a16="http://schemas.microsoft.com/office/drawing/2014/main" id="{F4B1DEE2-C90F-4E8A-9A95-239452E835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tretch/>
        </p:blipFill>
        <p:spPr>
          <a:xfrm>
            <a:off x="417835" y="1157794"/>
            <a:ext cx="4581525" cy="3054350"/>
          </a:xfr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067443-F675-4FEE-8652-5A7C7D148E9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921891" y="957269"/>
            <a:ext cx="2506067" cy="4010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400" b="1" dirty="0" err="1">
                <a:solidFill>
                  <a:srgbClr val="00294B"/>
                </a:solidFill>
              </a:rPr>
              <a:t>Twiss</a:t>
            </a:r>
            <a:r>
              <a:rPr lang="fr-FR" sz="2400" b="1" dirty="0">
                <a:solidFill>
                  <a:srgbClr val="00294B"/>
                </a:solidFill>
              </a:rPr>
              <a:t> </a:t>
            </a:r>
            <a:r>
              <a:rPr lang="fr-FR" sz="2400" b="1" dirty="0" err="1">
                <a:solidFill>
                  <a:srgbClr val="00294B"/>
                </a:solidFill>
              </a:rPr>
              <a:t>parameters</a:t>
            </a:r>
            <a:endParaRPr lang="fr-FR" sz="2400" b="1" dirty="0">
              <a:solidFill>
                <a:srgbClr val="00294B"/>
              </a:solidFill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213A5-F962-4AB8-80EC-3C80C83E684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896660" y="922713"/>
            <a:ext cx="4090093" cy="4320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srgbClr val="00294B"/>
                </a:solidFill>
              </a:rPr>
              <a:t>1st </a:t>
            </a:r>
            <a:r>
              <a:rPr lang="fr-FR" sz="2400" b="1" dirty="0" err="1">
                <a:solidFill>
                  <a:srgbClr val="00294B"/>
                </a:solidFill>
              </a:rPr>
              <a:t>order</a:t>
            </a:r>
            <a:r>
              <a:rPr lang="fr-FR" sz="2400" b="1" dirty="0">
                <a:solidFill>
                  <a:srgbClr val="00294B"/>
                </a:solidFill>
              </a:rPr>
              <a:t> </a:t>
            </a:r>
            <a:r>
              <a:rPr lang="fr-FR" sz="2400" b="1" dirty="0" err="1">
                <a:solidFill>
                  <a:srgbClr val="00294B"/>
                </a:solidFill>
              </a:rPr>
              <a:t>bunch</a:t>
            </a:r>
            <a:r>
              <a:rPr lang="fr-FR" sz="2400" b="1" dirty="0">
                <a:solidFill>
                  <a:srgbClr val="00294B"/>
                </a:solidFill>
              </a:rPr>
              <a:t> compression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402518E-0333-4816-BBC1-8FE023CE74AD}"/>
              </a:ext>
            </a:extLst>
          </p:cNvPr>
          <p:cNvSpPr txBox="1"/>
          <p:nvPr/>
        </p:nvSpPr>
        <p:spPr>
          <a:xfrm>
            <a:off x="1065907" y="4311411"/>
            <a:ext cx="26308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Objectives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Symetry</a:t>
            </a:r>
            <a:r>
              <a:rPr lang="fr-FR" sz="1400" dirty="0"/>
              <a:t> </a:t>
            </a:r>
            <a:r>
              <a:rPr lang="fr-FR" sz="1400" dirty="0" err="1"/>
              <a:t>accel</a:t>
            </a:r>
            <a:r>
              <a:rPr lang="fr-FR" sz="1400" dirty="0"/>
              <a:t>/</a:t>
            </a:r>
            <a:r>
              <a:rPr lang="fr-FR" sz="1400" dirty="0" err="1"/>
              <a:t>decel</a:t>
            </a: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Minimum beta in </a:t>
            </a:r>
            <a:r>
              <a:rPr lang="fr-FR" sz="1400" dirty="0" err="1"/>
              <a:t>spreaders</a:t>
            </a: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Dispersion </a:t>
            </a:r>
            <a:r>
              <a:rPr lang="fr-FR" sz="1400" dirty="0" err="1"/>
              <a:t>closed</a:t>
            </a:r>
            <a:r>
              <a:rPr lang="fr-FR" sz="1400" dirty="0"/>
              <a:t>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BD4B02C-AC75-4046-B26B-74CD972493AC}"/>
              </a:ext>
            </a:extLst>
          </p:cNvPr>
          <p:cNvSpPr txBox="1"/>
          <p:nvPr/>
        </p:nvSpPr>
        <p:spPr>
          <a:xfrm>
            <a:off x="5651738" y="4345042"/>
            <a:ext cx="445955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Trajectories</a:t>
            </a:r>
            <a:r>
              <a:rPr lang="fr-FR" sz="1400" dirty="0"/>
              <a:t> are longer in </a:t>
            </a:r>
            <a:r>
              <a:rPr lang="fr-FR" sz="1400" dirty="0" err="1"/>
              <a:t>dipoles</a:t>
            </a:r>
            <a:r>
              <a:rPr lang="fr-FR" sz="1400" dirty="0"/>
              <a:t> for </a:t>
            </a:r>
            <a:r>
              <a:rPr lang="fr-FR" sz="1400" dirty="0" err="1"/>
              <a:t>different</a:t>
            </a:r>
            <a:r>
              <a:rPr lang="fr-FR" sz="1400" dirty="0"/>
              <a:t> </a:t>
            </a:r>
            <a:r>
              <a:rPr lang="fr-FR" sz="1400" dirty="0" err="1"/>
              <a:t>energies</a:t>
            </a:r>
            <a:endParaRPr lang="fr-FR" sz="1400" dirty="0"/>
          </a:p>
          <a:p>
            <a:r>
              <a:rPr lang="fr-FR" sz="1400" dirty="0"/>
              <a:t>Ends up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 dirty="0" err="1"/>
              <a:t>bunch</a:t>
            </a:r>
            <a:r>
              <a:rPr lang="fr-FR" sz="1400" dirty="0"/>
              <a:t> </a:t>
            </a:r>
            <a:r>
              <a:rPr lang="fr-FR" sz="1400" dirty="0" err="1"/>
              <a:t>length</a:t>
            </a:r>
            <a:r>
              <a:rPr lang="fr-FR" sz="1400" dirty="0"/>
              <a:t> changes</a:t>
            </a:r>
          </a:p>
          <a:p>
            <a:r>
              <a:rPr lang="fr-FR" sz="1400" dirty="0" err="1"/>
              <a:t>Term</a:t>
            </a:r>
            <a:r>
              <a:rPr lang="fr-FR" sz="1400" dirty="0"/>
              <a:t> M56 must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cancelled</a:t>
            </a:r>
            <a:r>
              <a:rPr lang="fr-FR" sz="1400" dirty="0"/>
              <a:t> at the end of arcs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55795D-A441-4A85-8CCD-90E290D797A7}"/>
              </a:ext>
            </a:extLst>
          </p:cNvPr>
          <p:cNvSpPr txBox="1"/>
          <p:nvPr/>
        </p:nvSpPr>
        <p:spPr>
          <a:xfrm>
            <a:off x="5651738" y="5083706"/>
            <a:ext cx="4579938" cy="532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Especially</a:t>
            </a:r>
            <a:r>
              <a:rPr lang="fr-FR" sz="1400" dirty="0"/>
              <a:t> </a:t>
            </a:r>
            <a:r>
              <a:rPr lang="fr-FR" sz="1400" dirty="0" err="1"/>
              <a:t>true</a:t>
            </a:r>
            <a:r>
              <a:rPr lang="fr-FR" sz="1400" dirty="0"/>
              <a:t> in 250MeV </a:t>
            </a:r>
            <a:r>
              <a:rPr lang="fr-FR" sz="1400" dirty="0" err="1"/>
              <a:t>lattice</a:t>
            </a:r>
            <a:r>
              <a:rPr lang="fr-FR" sz="1400" dirty="0"/>
              <a:t> (</a:t>
            </a:r>
            <a:r>
              <a:rPr lang="fr-FR" sz="1400" dirty="0" err="1"/>
              <a:t>lack</a:t>
            </a:r>
            <a:r>
              <a:rPr lang="fr-FR" sz="1400" dirty="0"/>
              <a:t> of </a:t>
            </a:r>
            <a:r>
              <a:rPr lang="fr-FR" sz="1400" dirty="0" err="1"/>
              <a:t>spreader</a:t>
            </a:r>
            <a:r>
              <a:rPr lang="fr-FR" sz="1400" dirty="0"/>
              <a:t>/recombiner in straight section)</a:t>
            </a:r>
          </a:p>
        </p:txBody>
      </p:sp>
    </p:spTree>
    <p:extLst>
      <p:ext uri="{BB962C8B-B14F-4D97-AF65-F5344CB8AC3E}">
        <p14:creationId xmlns:p14="http://schemas.microsoft.com/office/powerpoint/2010/main" val="2360309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1B23C5-605D-4D07-A2F7-A9A0F5E9D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Momentum compaction (R56 </a:t>
            </a:r>
            <a:r>
              <a:rPr lang="fr-FR" dirty="0" err="1"/>
              <a:t>term</a:t>
            </a:r>
            <a:r>
              <a:rPr lang="fr-FR" dirty="0"/>
              <a:t>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EAFBA1-1F54-4338-93C7-46D9B91CE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D6C3CD-3E75-412E-95B9-D1697CD74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29C438-ABCB-4267-9095-12CC571BB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16" name="Espace réservé du contenu 7">
            <a:extLst>
              <a:ext uri="{FF2B5EF4-FFF2-40B4-BE49-F238E27FC236}">
                <a16:creationId xmlns:a16="http://schemas.microsoft.com/office/drawing/2014/main" id="{EE399452-70CC-412B-BA1A-9AD14357E5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8645" y="1805608"/>
            <a:ext cx="5297742" cy="3531829"/>
          </a:xfr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AB0350F9-B206-4A8A-81CE-1DD101B2C8CC}"/>
              </a:ext>
            </a:extLst>
          </p:cNvPr>
          <p:cNvSpPr txBox="1"/>
          <p:nvPr/>
        </p:nvSpPr>
        <p:spPr>
          <a:xfrm>
            <a:off x="908160" y="1134935"/>
            <a:ext cx="3975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Not </a:t>
            </a:r>
            <a:r>
              <a:rPr lang="fr-FR" sz="1400" dirty="0" err="1"/>
              <a:t>closed</a:t>
            </a:r>
            <a:r>
              <a:rPr lang="fr-FR" sz="1400" dirty="0"/>
              <a:t> for 250 MeV </a:t>
            </a:r>
            <a:r>
              <a:rPr lang="fr-FR" sz="1400" dirty="0" err="1"/>
              <a:t>lattice</a:t>
            </a:r>
            <a:r>
              <a:rPr lang="fr-FR" sz="1400" dirty="0"/>
              <a:t> (no recombiner </a:t>
            </a:r>
            <a:r>
              <a:rPr lang="fr-FR" sz="1400" dirty="0" err="1"/>
              <a:t>after</a:t>
            </a:r>
            <a:r>
              <a:rPr lang="fr-FR" sz="1400" dirty="0"/>
              <a:t> 1st arc)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8DF4812-B668-4826-859C-8E6987C18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237" y="1805608"/>
            <a:ext cx="5297743" cy="3531829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C1E5BEB7-F5DE-4BBC-B793-DE371A1FA357}"/>
              </a:ext>
            </a:extLst>
          </p:cNvPr>
          <p:cNvSpPr txBox="1"/>
          <p:nvPr/>
        </p:nvSpPr>
        <p:spPr>
          <a:xfrm>
            <a:off x="5962451" y="1013520"/>
            <a:ext cx="17940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dirty="0">
                <a:sym typeface="Wingdings" panose="05000000000000000000" pitchFamily="2" charset="2"/>
              </a:rPr>
              <a:t>Match R56 = 0 on :</a:t>
            </a:r>
          </a:p>
          <a:p>
            <a:pPr marL="673100" lvl="1" indent="-171450"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End arc1</a:t>
            </a:r>
          </a:p>
          <a:p>
            <a:pPr marL="673100" lvl="1" indent="-171450"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End merger 1</a:t>
            </a:r>
          </a:p>
          <a:p>
            <a:pPr marL="673100" lvl="1" indent="-171450"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End arc3</a:t>
            </a:r>
          </a:p>
          <a:p>
            <a:pPr marL="673100" lvl="1" indent="-171450"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…</a:t>
            </a:r>
            <a:endParaRPr lang="fr-FR" sz="12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A339B7E-9054-4033-BE99-ABC4FE2158C9}"/>
              </a:ext>
            </a:extLst>
          </p:cNvPr>
          <p:cNvSpPr txBox="1"/>
          <p:nvPr/>
        </p:nvSpPr>
        <p:spPr>
          <a:xfrm>
            <a:off x="8070533" y="1013520"/>
            <a:ext cx="23022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ym typeface="Wingdings" panose="05000000000000000000" pitchFamily="2" charset="2"/>
              </a:rPr>
              <a:t>Additional</a:t>
            </a:r>
            <a:r>
              <a:rPr lang="fr-FR" sz="1200" dirty="0">
                <a:sym typeface="Wingdings" panose="05000000000000000000" pitchFamily="2" charset="2"/>
              </a:rPr>
              <a:t> conditions: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>
                <a:sym typeface="Wingdings" panose="05000000000000000000" pitchFamily="2" charset="2"/>
              </a:rPr>
              <a:t>Disp</a:t>
            </a:r>
            <a:r>
              <a:rPr lang="fr-FR" sz="1200" dirty="0">
                <a:sym typeface="Wingdings" panose="05000000000000000000" pitchFamily="2" charset="2"/>
              </a:rPr>
              <a:t> x &amp; y =0 (end arcs)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>
                <a:sym typeface="Wingdings" panose="05000000000000000000" pitchFamily="2" charset="2"/>
              </a:rPr>
              <a:t>Disp</a:t>
            </a:r>
            <a:r>
              <a:rPr lang="fr-FR" sz="1200" dirty="0">
                <a:sym typeface="Wingdings" panose="05000000000000000000" pitchFamily="2" charset="2"/>
              </a:rPr>
              <a:t>’ x &amp; y = 0 (end arcs)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Alpha x &amp; y = 0 (center arcs)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ym typeface="Wingdings" panose="05000000000000000000" pitchFamily="2" charset="2"/>
              </a:rPr>
              <a:t>Alpha x &amp; y = 0 (center </a:t>
            </a:r>
            <a:r>
              <a:rPr lang="fr-FR" sz="1200" dirty="0" err="1">
                <a:sym typeface="Wingdings" panose="05000000000000000000" pitchFamily="2" charset="2"/>
              </a:rPr>
              <a:t>strs</a:t>
            </a:r>
            <a:r>
              <a:rPr lang="fr-FR" sz="1200" dirty="0">
                <a:sym typeface="Wingdings" panose="05000000000000000000" pitchFamily="2" charset="2"/>
              </a:rPr>
              <a:t>)</a:t>
            </a:r>
          </a:p>
          <a:p>
            <a:endParaRPr lang="fr-FR" sz="1200" dirty="0">
              <a:sym typeface="Wingdings" panose="05000000000000000000" pitchFamily="2" charset="2"/>
            </a:endParaRPr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C72B0F78-D69B-42E2-8FC9-2B97E55A023B}"/>
              </a:ext>
            </a:extLst>
          </p:cNvPr>
          <p:cNvSpPr/>
          <p:nvPr/>
        </p:nvSpPr>
        <p:spPr>
          <a:xfrm>
            <a:off x="5098355" y="3533800"/>
            <a:ext cx="15988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81B1890-F7A5-4985-9679-C95142E03E16}"/>
              </a:ext>
            </a:extLst>
          </p:cNvPr>
          <p:cNvCxnSpPr>
            <a:cxnSpLocks/>
          </p:cNvCxnSpPr>
          <p:nvPr/>
        </p:nvCxnSpPr>
        <p:spPr>
          <a:xfrm flipV="1">
            <a:off x="5546269" y="4109864"/>
            <a:ext cx="560198" cy="10214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B38DBBF2-A0E9-47B2-8A3B-B63B60728202}"/>
              </a:ext>
            </a:extLst>
          </p:cNvPr>
          <p:cNvSpPr txBox="1"/>
          <p:nvPr/>
        </p:nvSpPr>
        <p:spPr>
          <a:xfrm>
            <a:off x="4884130" y="5226046"/>
            <a:ext cx="123623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dirty="0"/>
              <a:t>Need to cancel at injection</a:t>
            </a:r>
          </a:p>
        </p:txBody>
      </p:sp>
    </p:spTree>
    <p:extLst>
      <p:ext uri="{BB962C8B-B14F-4D97-AF65-F5344CB8AC3E}">
        <p14:creationId xmlns:p14="http://schemas.microsoft.com/office/powerpoint/2010/main" val="604554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A70444-AFB1-4136-B3DD-5AE08E041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 more stable solution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988C556-F7ED-4296-8ADA-EFCD005E5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F700ED2-3905-4494-AD4D-C7D572518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ECFF341-739F-435E-A386-4F208F5F5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58A8F57-75DA-491D-AA81-16D6318BD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492" y="3332512"/>
            <a:ext cx="3538745" cy="235916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4DE51E2-5F46-400A-A960-D11F4249A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49" y="3309368"/>
            <a:ext cx="3538744" cy="235916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B2A7C53-F9D1-4B67-B122-CBDC8A3FD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25" y="1229544"/>
            <a:ext cx="3528392" cy="235226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DEB425B-3C7B-4F80-B70A-76992463F8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2371" y="1229544"/>
            <a:ext cx="3528393" cy="2352262"/>
          </a:xfrm>
          <a:prstGeom prst="rect">
            <a:avLst/>
          </a:prstGeom>
        </p:spPr>
      </p:pic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E34D96A8-1A2C-4996-B252-C015A28D00A2}"/>
              </a:ext>
            </a:extLst>
          </p:cNvPr>
          <p:cNvSpPr/>
          <p:nvPr/>
        </p:nvSpPr>
        <p:spPr>
          <a:xfrm>
            <a:off x="4315884" y="1805608"/>
            <a:ext cx="419017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3FD8CDE3-6230-4F64-88A1-E5955D544D71}"/>
              </a:ext>
            </a:extLst>
          </p:cNvPr>
          <p:cNvSpPr/>
          <p:nvPr/>
        </p:nvSpPr>
        <p:spPr>
          <a:xfrm>
            <a:off x="4315884" y="3821833"/>
            <a:ext cx="419017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8C20BAC-40E1-4FA0-86AB-6163D83897E0}"/>
              </a:ext>
            </a:extLst>
          </p:cNvPr>
          <p:cNvCxnSpPr>
            <a:endCxn id="9" idx="3"/>
          </p:cNvCxnSpPr>
          <p:nvPr/>
        </p:nvCxnSpPr>
        <p:spPr>
          <a:xfrm>
            <a:off x="849883" y="2405675"/>
            <a:ext cx="295853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DBDCBB09-3EF2-4768-B8F3-0A6B1F3B51EA}"/>
              </a:ext>
            </a:extLst>
          </p:cNvPr>
          <p:cNvCxnSpPr/>
          <p:nvPr/>
        </p:nvCxnSpPr>
        <p:spPr>
          <a:xfrm>
            <a:off x="810777" y="4488948"/>
            <a:ext cx="295853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36EE238-6E83-4B8D-94E3-A18467A528DB}"/>
              </a:ext>
            </a:extLst>
          </p:cNvPr>
          <p:cNvSpPr txBox="1"/>
          <p:nvPr/>
        </p:nvSpPr>
        <p:spPr>
          <a:xfrm>
            <a:off x="3859279" y="2267513"/>
            <a:ext cx="1026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R56 = 0,0 m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137E1E0-6EFB-4501-BD27-586401D96267}"/>
              </a:ext>
            </a:extLst>
          </p:cNvPr>
          <p:cNvSpPr txBox="1"/>
          <p:nvPr/>
        </p:nvSpPr>
        <p:spPr>
          <a:xfrm>
            <a:off x="3808417" y="4283738"/>
            <a:ext cx="1545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R56 = 0,015 m</a:t>
            </a:r>
          </a:p>
          <a:p>
            <a:r>
              <a:rPr lang="fr-FR" sz="1200" dirty="0"/>
              <a:t>(</a:t>
            </a:r>
            <a:r>
              <a:rPr lang="fr-FR" sz="1200" dirty="0" err="1"/>
              <a:t>half</a:t>
            </a:r>
            <a:r>
              <a:rPr lang="fr-FR" sz="1200" dirty="0"/>
              <a:t> </a:t>
            </a:r>
            <a:r>
              <a:rPr lang="fr-FR" sz="1200" dirty="0" err="1"/>
              <a:t>increase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merger)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465081C-A05F-4226-9292-CA10ED5E121A}"/>
                  </a:ext>
                </a:extLst>
              </p:cNvPr>
              <p:cNvSpPr txBox="1"/>
              <p:nvPr/>
            </p:nvSpPr>
            <p:spPr>
              <a:xfrm>
                <a:off x="489843" y="844994"/>
                <a:ext cx="58412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/>
                  <a:t>In </a:t>
                </a:r>
                <a:r>
                  <a:rPr lang="fr-FR" sz="1400" dirty="0" err="1"/>
                  <a:t>fact</a:t>
                </a:r>
                <a:r>
                  <a:rPr lang="fr-FR" sz="1400" dirty="0"/>
                  <a:t>, the best solution (</a:t>
                </a:r>
                <a:r>
                  <a:rPr lang="fr-FR" sz="1400" dirty="0" err="1"/>
                  <a:t>most</a:t>
                </a:r>
                <a:r>
                  <a:rPr lang="fr-FR" sz="1400" dirty="0"/>
                  <a:t> stable) </a:t>
                </a:r>
                <a:r>
                  <a:rPr lang="fr-FR" sz="1400" dirty="0" err="1"/>
                  <a:t>is</a:t>
                </a:r>
                <a:r>
                  <a:rPr lang="fr-FR" sz="1400" dirty="0"/>
                  <a:t> </a:t>
                </a:r>
                <a:r>
                  <a:rPr lang="fr-FR" sz="1400" dirty="0" err="1"/>
                  <a:t>around</a:t>
                </a:r>
                <a:r>
                  <a:rPr lang="fr-FR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  <m:r>
                      <a:rPr lang="fr-F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~0,014</m:t>
                    </m:r>
                  </m:oMath>
                </a14:m>
                <a:endParaRPr lang="fr-FR" sz="1400" b="0" dirty="0">
                  <a:ea typeface="Cambria Math" panose="02040503050406030204" pitchFamily="18" charset="0"/>
                </a:endParaRPr>
              </a:p>
              <a:p>
                <a:pPr marL="78740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/>
                  <a:t>This corresponds to the </a:t>
                </a:r>
                <a:r>
                  <a:rPr lang="fr-FR" sz="1400" dirty="0" err="1"/>
                  <a:t>half</a:t>
                </a:r>
                <a:r>
                  <a:rPr lang="fr-FR" sz="1400" dirty="0"/>
                  <a:t> of the merger contribution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</m:oMath>
                </a14:m>
                <a:r>
                  <a:rPr lang="fr-FR" sz="1400" dirty="0"/>
                  <a:t> 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465081C-A05F-4226-9292-CA10ED5E12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43" y="844994"/>
                <a:ext cx="5841214" cy="523220"/>
              </a:xfrm>
              <a:prstGeom prst="rect">
                <a:avLst/>
              </a:prstGeom>
              <a:blipFill>
                <a:blip r:embed="rId6"/>
                <a:stretch>
                  <a:fillRect l="-313" t="-2353" b="-117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1155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05DDE5-579F-4A30-B4ED-ABBFBAEF7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480719" cy="432048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Sensitivity</a:t>
            </a:r>
            <a:r>
              <a:rPr lang="fr-FR" dirty="0"/>
              <a:t> to Voltage (</a:t>
            </a:r>
            <a:r>
              <a:rPr lang="fr-FR" dirty="0" err="1"/>
              <a:t>energy</a:t>
            </a:r>
            <a:r>
              <a:rPr lang="fr-FR" dirty="0"/>
              <a:t>) variations : </a:t>
            </a:r>
            <a:r>
              <a:rPr lang="fr-FR" dirty="0" err="1"/>
              <a:t>worst</a:t>
            </a:r>
            <a:r>
              <a:rPr lang="fr-FR" dirty="0"/>
              <a:t> case scenario (4 </a:t>
            </a:r>
            <a:r>
              <a:rPr lang="fr-FR" dirty="0" err="1"/>
              <a:t>cavities</a:t>
            </a:r>
            <a:r>
              <a:rPr lang="fr-FR" dirty="0"/>
              <a:t> </a:t>
            </a:r>
            <a:r>
              <a:rPr lang="fr-FR" dirty="0" err="1"/>
              <a:t>detuned</a:t>
            </a:r>
            <a:r>
              <a:rPr lang="fr-FR" dirty="0"/>
              <a:t>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D11E01-7EC1-4E82-B0D3-1AE1CA7F5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C5634E-BA17-436E-81FD-CE9873884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6DDE87-E92F-4D51-A52A-7A51D1170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0E532784-8B75-4BB0-A868-3BC06CA399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45827" y="965397"/>
            <a:ext cx="4673677" cy="375385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6FB889F-3BAA-41EB-A635-99D4E64B4B7F}"/>
                  </a:ext>
                </a:extLst>
              </p:cNvPr>
              <p:cNvSpPr txBox="1"/>
              <p:nvPr/>
            </p:nvSpPr>
            <p:spPr>
              <a:xfrm>
                <a:off x="2397738" y="4815148"/>
                <a:ext cx="56166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/>
                  <a:t>Acceptance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±0,5% (≈120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𝑘𝑉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dirty="0"/>
                  <a:t> for all </a:t>
                </a:r>
                <a:r>
                  <a:rPr lang="fr-FR" dirty="0" err="1"/>
                  <a:t>cavities</a:t>
                </a:r>
                <a:r>
                  <a:rPr lang="fr-FR" dirty="0"/>
                  <a:t> (</a:t>
                </a:r>
                <a:r>
                  <a:rPr lang="fr-FR" dirty="0" err="1"/>
                  <a:t>worst</a:t>
                </a:r>
                <a:r>
                  <a:rPr lang="fr-FR" dirty="0"/>
                  <a:t> case scenario)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6FB889F-3BAA-41EB-A635-99D4E64B4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738" y="4815148"/>
                <a:ext cx="5616624" cy="707886"/>
              </a:xfrm>
              <a:prstGeom prst="rect">
                <a:avLst/>
              </a:prstGeom>
              <a:blipFill>
                <a:blip r:embed="rId3"/>
                <a:stretch>
                  <a:fillRect l="-217" t="-4310" r="-217" b="-155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>
            <a:extLst>
              <a:ext uri="{FF2B5EF4-FFF2-40B4-BE49-F238E27FC236}">
                <a16:creationId xmlns:a16="http://schemas.microsoft.com/office/drawing/2014/main" id="{AF1514A8-1D53-4A19-B6E5-F3C0AAF3F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4379" y="965397"/>
            <a:ext cx="5237173" cy="37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305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05DDE5-579F-4A30-B4ED-ABBFBAEF7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400599" cy="432048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Sensitivity</a:t>
            </a:r>
            <a:r>
              <a:rPr lang="fr-FR" dirty="0"/>
              <a:t> to phase variations : </a:t>
            </a:r>
            <a:r>
              <a:rPr lang="fr-FR" dirty="0" err="1"/>
              <a:t>worst</a:t>
            </a:r>
            <a:r>
              <a:rPr lang="fr-FR" dirty="0"/>
              <a:t> case scenario (4 </a:t>
            </a:r>
            <a:r>
              <a:rPr lang="fr-FR" dirty="0" err="1"/>
              <a:t>cavities</a:t>
            </a:r>
            <a:r>
              <a:rPr lang="fr-FR" dirty="0"/>
              <a:t> </a:t>
            </a:r>
            <a:r>
              <a:rPr lang="fr-FR" dirty="0" err="1"/>
              <a:t>detuned</a:t>
            </a:r>
            <a:r>
              <a:rPr lang="fr-FR" dirty="0"/>
              <a:t>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D11E01-7EC1-4E82-B0D3-1AE1CA7F5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C5634E-BA17-436E-81FD-CE9873884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6DDE87-E92F-4D51-A52A-7A51D1170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6FB889F-3BAA-41EB-A635-99D4E64B4B7F}"/>
                  </a:ext>
                </a:extLst>
              </p:cNvPr>
              <p:cNvSpPr txBox="1"/>
              <p:nvPr/>
            </p:nvSpPr>
            <p:spPr>
              <a:xfrm>
                <a:off x="2397738" y="4815148"/>
                <a:ext cx="56166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/>
                  <a:t>Acceptance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±2,5 </m:t>
                    </m:r>
                  </m:oMath>
                </a14:m>
                <a:r>
                  <a:rPr lang="fr-FR" dirty="0" err="1"/>
                  <a:t>degrees</a:t>
                </a:r>
                <a:r>
                  <a:rPr lang="fr-FR" dirty="0"/>
                  <a:t> for all </a:t>
                </a:r>
                <a:r>
                  <a:rPr lang="fr-FR" dirty="0" err="1"/>
                  <a:t>cavities</a:t>
                </a:r>
                <a:endParaRPr lang="fr-FR" dirty="0"/>
              </a:p>
              <a:p>
                <a:pPr algn="ctr"/>
                <a:r>
                  <a:rPr lang="fr-FR" dirty="0"/>
                  <a:t> (</a:t>
                </a:r>
                <a:r>
                  <a:rPr lang="fr-FR" dirty="0" err="1"/>
                  <a:t>worst</a:t>
                </a:r>
                <a:r>
                  <a:rPr lang="fr-FR" dirty="0"/>
                  <a:t> case scenario)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6FB889F-3BAA-41EB-A635-99D4E64B4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738" y="4815148"/>
                <a:ext cx="5616624" cy="707886"/>
              </a:xfrm>
              <a:prstGeom prst="rect">
                <a:avLst/>
              </a:prstGeom>
              <a:blipFill>
                <a:blip r:embed="rId2"/>
                <a:stretch>
                  <a:fillRect t="-4310" b="-155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B3DE77A1-E013-4DF4-8B69-D257E84A5D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844" y="965396"/>
            <a:ext cx="4673679" cy="3753859"/>
          </a:xfr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21D92FE-D226-415F-BA14-A406AF91C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6387" y="965396"/>
            <a:ext cx="5237173" cy="37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679646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19679</TotalTime>
  <Words>2108</Words>
  <Application>Microsoft Office PowerPoint</Application>
  <PresentationFormat>Personnalisé</PresentationFormat>
  <Paragraphs>427</Paragraphs>
  <Slides>38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SFBX1000</vt:lpstr>
      <vt:lpstr>SFRM1000</vt:lpstr>
      <vt:lpstr>Wingdings</vt:lpstr>
      <vt:lpstr>1_modele-IJCLAb-powerpoint</vt:lpstr>
      <vt:lpstr>PERLE Collaboration Meeting</vt:lpstr>
      <vt:lpstr>Contents</vt:lpstr>
      <vt:lpstr>1st order tracking – BMAD [1]</vt:lpstr>
      <vt:lpstr>Stacking effect on 250 MeV lattice</vt:lpstr>
      <vt:lpstr>Linear matching</vt:lpstr>
      <vt:lpstr>Momentum compaction (R56 term)</vt:lpstr>
      <vt:lpstr>A more stable solution</vt:lpstr>
      <vt:lpstr>Sensitivity to Voltage (energy) variations : worst case scenario (4 cavities detuned)</vt:lpstr>
      <vt:lpstr>Sensitivity to phase variations : worst case scenario (4 cavities detuned)</vt:lpstr>
      <vt:lpstr>Contents</vt:lpstr>
      <vt:lpstr>Longitudinal match of PERLE</vt:lpstr>
      <vt:lpstr>Longitudinal match</vt:lpstr>
      <vt:lpstr>Longitudinal match</vt:lpstr>
      <vt:lpstr>Methodology</vt:lpstr>
      <vt:lpstr>Présentation PowerPoint</vt:lpstr>
      <vt:lpstr>Contents</vt:lpstr>
      <vt:lpstr>Preliminary : first applications on PERLE</vt:lpstr>
      <vt:lpstr>Example of bunch compression</vt:lpstr>
      <vt:lpstr>Example of bunch compression</vt:lpstr>
      <vt:lpstr>Example of bunch compression</vt:lpstr>
      <vt:lpstr>Example of bunch compression</vt:lpstr>
      <vt:lpstr>Example of energy spread minimization (not optimal)</vt:lpstr>
      <vt:lpstr>Overall better shape for experiments</vt:lpstr>
      <vt:lpstr>Stability of the solution</vt:lpstr>
      <vt:lpstr>Présentation PowerPoint</vt:lpstr>
      <vt:lpstr>PERLE experiments </vt:lpstr>
      <vt:lpstr>Example of bunch compression</vt:lpstr>
      <vt:lpstr>Présentation PowerPoint</vt:lpstr>
      <vt:lpstr>RF curvature VS CSR </vt:lpstr>
      <vt:lpstr>RF cavities benchmarking</vt:lpstr>
      <vt:lpstr>Check for CSR</vt:lpstr>
      <vt:lpstr>Transverse raw acceptance</vt:lpstr>
      <vt:lpstr>Transverse raw acceptance</vt:lpstr>
      <vt:lpstr>Longitudinal raw acceptance </vt:lpstr>
      <vt:lpstr>Optimization objectives</vt:lpstr>
      <vt:lpstr>Collective effects benchmarking</vt:lpstr>
      <vt:lpstr>Effect of CSR on the beam</vt:lpstr>
      <vt:lpstr>PERLE beam dynamics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julien michaud</cp:lastModifiedBy>
  <cp:revision>1797</cp:revision>
  <dcterms:created xsi:type="dcterms:W3CDTF">2011-03-09T16:37:49Z</dcterms:created>
  <dcterms:modified xsi:type="dcterms:W3CDTF">2024-09-16T09:13:00Z</dcterms:modified>
</cp:coreProperties>
</file>