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2" r:id="rId2"/>
    <p:sldId id="1047" r:id="rId3"/>
    <p:sldId id="1044" r:id="rId4"/>
    <p:sldId id="1035" r:id="rId5"/>
    <p:sldId id="1043" r:id="rId6"/>
    <p:sldId id="1038" r:id="rId7"/>
    <p:sldId id="1039" r:id="rId8"/>
    <p:sldId id="1029" r:id="rId9"/>
    <p:sldId id="1032" r:id="rId10"/>
    <p:sldId id="1033" r:id="rId11"/>
    <p:sldId id="1048" r:id="rId12"/>
    <p:sldId id="1010" r:id="rId13"/>
    <p:sldId id="1045" r:id="rId14"/>
    <p:sldId id="1050" r:id="rId15"/>
    <p:sldId id="1049" r:id="rId16"/>
    <p:sldId id="1052" r:id="rId17"/>
    <p:sldId id="1053" r:id="rId18"/>
    <p:sldId id="1051" r:id="rId19"/>
    <p:sldId id="1041" r:id="rId20"/>
    <p:sldId id="264" r:id="rId21"/>
    <p:sldId id="1046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2FF"/>
    <a:srgbClr val="C324C6"/>
    <a:srgbClr val="821A84"/>
    <a:srgbClr val="551255"/>
    <a:srgbClr val="D92ADA"/>
    <a:srgbClr val="C324C5"/>
    <a:srgbClr val="831A84"/>
    <a:srgbClr val="671567"/>
    <a:srgbClr val="942093"/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62" autoAdjust="0"/>
    <p:restoredTop sz="94694"/>
  </p:normalViewPr>
  <p:slideViewPr>
    <p:cSldViewPr snapToGrid="0" snapToObjects="1" showGuides="1">
      <p:cViewPr varScale="1">
        <p:scale>
          <a:sx n="85" d="100"/>
          <a:sy n="85" d="100"/>
        </p:scale>
        <p:origin x="118" y="29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25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85CDA4-1B4E-404D-B268-E23A5EBD781E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8B9E71F9-33D3-4A90-BC71-8409DFD8E5EC}">
      <dgm:prSet phldrT="[Text]"/>
      <dgm:spPr/>
      <dgm:t>
        <a:bodyPr/>
        <a:lstStyle/>
        <a:p>
          <a:r>
            <a:rPr lang="en-US" dirty="0"/>
            <a:t>January</a:t>
          </a:r>
          <a:endParaRPr lang="de-DE" dirty="0"/>
        </a:p>
      </dgm:t>
    </dgm:pt>
    <dgm:pt modelId="{A45502AB-1D3C-4E26-89F7-50910DDC6FE9}" type="parTrans" cxnId="{A90FFDB0-192F-474A-AEC2-08235BBD6703}">
      <dgm:prSet/>
      <dgm:spPr/>
      <dgm:t>
        <a:bodyPr/>
        <a:lstStyle/>
        <a:p>
          <a:endParaRPr lang="de-DE"/>
        </a:p>
      </dgm:t>
    </dgm:pt>
    <dgm:pt modelId="{1310F58B-3967-4680-B38B-50052162FE25}" type="sibTrans" cxnId="{A90FFDB0-192F-474A-AEC2-08235BBD6703}">
      <dgm:prSet/>
      <dgm:spPr/>
      <dgm:t>
        <a:bodyPr/>
        <a:lstStyle/>
        <a:p>
          <a:endParaRPr lang="de-DE"/>
        </a:p>
      </dgm:t>
    </dgm:pt>
    <dgm:pt modelId="{50D589B5-782B-4938-8F3F-800777AA0086}">
      <dgm:prSet phldrT="[Text]"/>
      <dgm:spPr/>
      <dgm:t>
        <a:bodyPr/>
        <a:lstStyle/>
        <a:p>
          <a:r>
            <a:rPr lang="en-US" dirty="0"/>
            <a:t>February</a:t>
          </a:r>
          <a:endParaRPr lang="de-DE" dirty="0"/>
        </a:p>
      </dgm:t>
    </dgm:pt>
    <dgm:pt modelId="{949E0478-F721-493C-AA12-DFA3C63097F7}" type="parTrans" cxnId="{4F6F462D-F7A0-4061-8ED7-5566CE4678B2}">
      <dgm:prSet/>
      <dgm:spPr/>
      <dgm:t>
        <a:bodyPr/>
        <a:lstStyle/>
        <a:p>
          <a:endParaRPr lang="de-DE"/>
        </a:p>
      </dgm:t>
    </dgm:pt>
    <dgm:pt modelId="{2580E991-D1CF-4A9E-950B-548DAEF9E077}" type="sibTrans" cxnId="{4F6F462D-F7A0-4061-8ED7-5566CE4678B2}">
      <dgm:prSet/>
      <dgm:spPr/>
      <dgm:t>
        <a:bodyPr/>
        <a:lstStyle/>
        <a:p>
          <a:endParaRPr lang="de-DE"/>
        </a:p>
      </dgm:t>
    </dgm:pt>
    <dgm:pt modelId="{34FDF791-0D7A-450D-AF6E-DD94289C1824}">
      <dgm:prSet phldrT="[Text]"/>
      <dgm:spPr/>
      <dgm:t>
        <a:bodyPr/>
        <a:lstStyle/>
        <a:p>
          <a:r>
            <a:rPr lang="en-US" dirty="0"/>
            <a:t>March</a:t>
          </a:r>
          <a:endParaRPr lang="de-DE" dirty="0"/>
        </a:p>
      </dgm:t>
    </dgm:pt>
    <dgm:pt modelId="{52C3BA49-7363-445E-AD96-9DB1B10A2242}" type="parTrans" cxnId="{83729099-4C6E-4415-A7C7-764D25280E81}">
      <dgm:prSet/>
      <dgm:spPr/>
      <dgm:t>
        <a:bodyPr/>
        <a:lstStyle/>
        <a:p>
          <a:endParaRPr lang="de-DE"/>
        </a:p>
      </dgm:t>
    </dgm:pt>
    <dgm:pt modelId="{61B8C711-C76C-4005-ADF7-75586320E4BA}" type="sibTrans" cxnId="{83729099-4C6E-4415-A7C7-764D25280E81}">
      <dgm:prSet/>
      <dgm:spPr/>
      <dgm:t>
        <a:bodyPr/>
        <a:lstStyle/>
        <a:p>
          <a:endParaRPr lang="de-DE"/>
        </a:p>
      </dgm:t>
    </dgm:pt>
    <dgm:pt modelId="{6DD64CD2-BDBE-4DE0-92AB-4D45C82DA8E0}">
      <dgm:prSet phldrT="[Text]"/>
      <dgm:spPr/>
      <dgm:t>
        <a:bodyPr/>
        <a:lstStyle/>
        <a:p>
          <a:r>
            <a:rPr lang="en-US" dirty="0"/>
            <a:t>April</a:t>
          </a:r>
          <a:endParaRPr lang="de-DE" dirty="0"/>
        </a:p>
      </dgm:t>
    </dgm:pt>
    <dgm:pt modelId="{0BE20C45-BBDA-4D17-9A90-1472224C9DAF}" type="parTrans" cxnId="{31105133-A5EA-40FC-9FC7-58EE6E498EE0}">
      <dgm:prSet/>
      <dgm:spPr/>
      <dgm:t>
        <a:bodyPr/>
        <a:lstStyle/>
        <a:p>
          <a:endParaRPr lang="de-DE"/>
        </a:p>
      </dgm:t>
    </dgm:pt>
    <dgm:pt modelId="{92CE9E65-61DB-4E67-B945-DBAA31A2E100}" type="sibTrans" cxnId="{31105133-A5EA-40FC-9FC7-58EE6E498EE0}">
      <dgm:prSet/>
      <dgm:spPr/>
      <dgm:t>
        <a:bodyPr/>
        <a:lstStyle/>
        <a:p>
          <a:endParaRPr lang="de-DE"/>
        </a:p>
      </dgm:t>
    </dgm:pt>
    <dgm:pt modelId="{4CDB390C-6069-4F55-98E9-454595B15B21}">
      <dgm:prSet phldrT="[Text]"/>
      <dgm:spPr/>
      <dgm:t>
        <a:bodyPr/>
        <a:lstStyle/>
        <a:p>
          <a:r>
            <a:rPr lang="en-US" dirty="0"/>
            <a:t>May</a:t>
          </a:r>
          <a:endParaRPr lang="de-DE" dirty="0"/>
        </a:p>
      </dgm:t>
    </dgm:pt>
    <dgm:pt modelId="{37B3EE8A-1D33-442D-8247-EBBD5075A9DB}" type="parTrans" cxnId="{95FEEE19-76AF-40B3-B229-E65AB77D6466}">
      <dgm:prSet/>
      <dgm:spPr/>
      <dgm:t>
        <a:bodyPr/>
        <a:lstStyle/>
        <a:p>
          <a:endParaRPr lang="de-DE"/>
        </a:p>
      </dgm:t>
    </dgm:pt>
    <dgm:pt modelId="{D2E8665A-35D8-4625-A3E7-2E32E7CDFCAD}" type="sibTrans" cxnId="{95FEEE19-76AF-40B3-B229-E65AB77D6466}">
      <dgm:prSet/>
      <dgm:spPr/>
      <dgm:t>
        <a:bodyPr/>
        <a:lstStyle/>
        <a:p>
          <a:endParaRPr lang="de-DE"/>
        </a:p>
      </dgm:t>
    </dgm:pt>
    <dgm:pt modelId="{83FAAAB9-3F80-4F6F-82E4-10B42C40B91F}">
      <dgm:prSet phldrT="[Text]"/>
      <dgm:spPr/>
      <dgm:t>
        <a:bodyPr/>
        <a:lstStyle/>
        <a:p>
          <a:r>
            <a:rPr lang="en-US" dirty="0"/>
            <a:t>June</a:t>
          </a:r>
          <a:endParaRPr lang="de-DE" dirty="0"/>
        </a:p>
      </dgm:t>
    </dgm:pt>
    <dgm:pt modelId="{07385626-C84A-4400-A308-0777E97095BE}" type="parTrans" cxnId="{C55AE17B-DEF2-4B1C-9B9F-5AED63A05C43}">
      <dgm:prSet/>
      <dgm:spPr/>
      <dgm:t>
        <a:bodyPr/>
        <a:lstStyle/>
        <a:p>
          <a:endParaRPr lang="de-DE"/>
        </a:p>
      </dgm:t>
    </dgm:pt>
    <dgm:pt modelId="{8BD14886-2172-4B21-92A5-1646016EAE5E}" type="sibTrans" cxnId="{C55AE17B-DEF2-4B1C-9B9F-5AED63A05C43}">
      <dgm:prSet/>
      <dgm:spPr/>
      <dgm:t>
        <a:bodyPr/>
        <a:lstStyle/>
        <a:p>
          <a:endParaRPr lang="de-DE"/>
        </a:p>
      </dgm:t>
    </dgm:pt>
    <dgm:pt modelId="{77164AF7-848F-4C10-BB8D-6D00505A22B3}" type="pres">
      <dgm:prSet presAssocID="{4C85CDA4-1B4E-404D-B268-E23A5EBD781E}" presName="Name0" presStyleCnt="0">
        <dgm:presLayoutVars>
          <dgm:dir/>
          <dgm:resizeHandles val="exact"/>
        </dgm:presLayoutVars>
      </dgm:prSet>
      <dgm:spPr/>
    </dgm:pt>
    <dgm:pt modelId="{8DD67526-17E8-49BA-8684-777BC7D282F7}" type="pres">
      <dgm:prSet presAssocID="{8B9E71F9-33D3-4A90-BC71-8409DFD8E5EC}" presName="parTxOnly" presStyleLbl="node1" presStyleIdx="0" presStyleCnt="6">
        <dgm:presLayoutVars>
          <dgm:bulletEnabled val="1"/>
        </dgm:presLayoutVars>
      </dgm:prSet>
      <dgm:spPr/>
    </dgm:pt>
    <dgm:pt modelId="{F3B3FB6F-B0DC-4904-8591-2A24218BFA9E}" type="pres">
      <dgm:prSet presAssocID="{1310F58B-3967-4680-B38B-50052162FE25}" presName="parSpace" presStyleCnt="0"/>
      <dgm:spPr/>
    </dgm:pt>
    <dgm:pt modelId="{CA9C96B8-63F2-4C91-93FD-7034BE37834E}" type="pres">
      <dgm:prSet presAssocID="{50D589B5-782B-4938-8F3F-800777AA0086}" presName="parTxOnly" presStyleLbl="node1" presStyleIdx="1" presStyleCnt="6">
        <dgm:presLayoutVars>
          <dgm:bulletEnabled val="1"/>
        </dgm:presLayoutVars>
      </dgm:prSet>
      <dgm:spPr/>
    </dgm:pt>
    <dgm:pt modelId="{ED9CA0D0-01C4-47B0-A82B-4D3D520BF21E}" type="pres">
      <dgm:prSet presAssocID="{2580E991-D1CF-4A9E-950B-548DAEF9E077}" presName="parSpace" presStyleCnt="0"/>
      <dgm:spPr/>
    </dgm:pt>
    <dgm:pt modelId="{7805D632-14BD-4310-9953-1A4F7B7D478A}" type="pres">
      <dgm:prSet presAssocID="{34FDF791-0D7A-450D-AF6E-DD94289C1824}" presName="parTxOnly" presStyleLbl="node1" presStyleIdx="2" presStyleCnt="6">
        <dgm:presLayoutVars>
          <dgm:bulletEnabled val="1"/>
        </dgm:presLayoutVars>
      </dgm:prSet>
      <dgm:spPr/>
    </dgm:pt>
    <dgm:pt modelId="{EC6E35E9-697D-4F0D-BC0D-0762B1074B32}" type="pres">
      <dgm:prSet presAssocID="{61B8C711-C76C-4005-ADF7-75586320E4BA}" presName="parSpace" presStyleCnt="0"/>
      <dgm:spPr/>
    </dgm:pt>
    <dgm:pt modelId="{D61D4E1D-C93D-4800-878A-C066C6ABE055}" type="pres">
      <dgm:prSet presAssocID="{6DD64CD2-BDBE-4DE0-92AB-4D45C82DA8E0}" presName="parTxOnly" presStyleLbl="node1" presStyleIdx="3" presStyleCnt="6">
        <dgm:presLayoutVars>
          <dgm:bulletEnabled val="1"/>
        </dgm:presLayoutVars>
      </dgm:prSet>
      <dgm:spPr/>
    </dgm:pt>
    <dgm:pt modelId="{4F8B1C0D-EEDA-4F70-8C46-45AED55A6564}" type="pres">
      <dgm:prSet presAssocID="{92CE9E65-61DB-4E67-B945-DBAA31A2E100}" presName="parSpace" presStyleCnt="0"/>
      <dgm:spPr/>
    </dgm:pt>
    <dgm:pt modelId="{235DC3AB-0B06-4003-B3F0-36A4C6166FE8}" type="pres">
      <dgm:prSet presAssocID="{4CDB390C-6069-4F55-98E9-454595B15B21}" presName="parTxOnly" presStyleLbl="node1" presStyleIdx="4" presStyleCnt="6">
        <dgm:presLayoutVars>
          <dgm:bulletEnabled val="1"/>
        </dgm:presLayoutVars>
      </dgm:prSet>
      <dgm:spPr/>
    </dgm:pt>
    <dgm:pt modelId="{1301FF5E-9AEB-4E5D-8F35-492C48AB00F1}" type="pres">
      <dgm:prSet presAssocID="{D2E8665A-35D8-4625-A3E7-2E32E7CDFCAD}" presName="parSpace" presStyleCnt="0"/>
      <dgm:spPr/>
    </dgm:pt>
    <dgm:pt modelId="{CEE96FFE-E113-48D7-A02B-B41335383891}" type="pres">
      <dgm:prSet presAssocID="{83FAAAB9-3F80-4F6F-82E4-10B42C40B91F}" presName="parTxOnly" presStyleLbl="node1" presStyleIdx="5" presStyleCnt="6">
        <dgm:presLayoutVars>
          <dgm:bulletEnabled val="1"/>
        </dgm:presLayoutVars>
      </dgm:prSet>
      <dgm:spPr/>
    </dgm:pt>
  </dgm:ptLst>
  <dgm:cxnLst>
    <dgm:cxn modelId="{95FEEE19-76AF-40B3-B229-E65AB77D6466}" srcId="{4C85CDA4-1B4E-404D-B268-E23A5EBD781E}" destId="{4CDB390C-6069-4F55-98E9-454595B15B21}" srcOrd="4" destOrd="0" parTransId="{37B3EE8A-1D33-442D-8247-EBBD5075A9DB}" sibTransId="{D2E8665A-35D8-4625-A3E7-2E32E7CDFCAD}"/>
    <dgm:cxn modelId="{4F6F462D-F7A0-4061-8ED7-5566CE4678B2}" srcId="{4C85CDA4-1B4E-404D-B268-E23A5EBD781E}" destId="{50D589B5-782B-4938-8F3F-800777AA0086}" srcOrd="1" destOrd="0" parTransId="{949E0478-F721-493C-AA12-DFA3C63097F7}" sibTransId="{2580E991-D1CF-4A9E-950B-548DAEF9E077}"/>
    <dgm:cxn modelId="{31105133-A5EA-40FC-9FC7-58EE6E498EE0}" srcId="{4C85CDA4-1B4E-404D-B268-E23A5EBD781E}" destId="{6DD64CD2-BDBE-4DE0-92AB-4D45C82DA8E0}" srcOrd="3" destOrd="0" parTransId="{0BE20C45-BBDA-4D17-9A90-1472224C9DAF}" sibTransId="{92CE9E65-61DB-4E67-B945-DBAA31A2E100}"/>
    <dgm:cxn modelId="{7A3C4B3A-C776-4058-8DB9-FC88A3A15487}" type="presOf" srcId="{8B9E71F9-33D3-4A90-BC71-8409DFD8E5EC}" destId="{8DD67526-17E8-49BA-8684-777BC7D282F7}" srcOrd="0" destOrd="0" presId="urn:microsoft.com/office/officeart/2005/8/layout/hChevron3"/>
    <dgm:cxn modelId="{ADB5713B-AC74-4152-92C9-88E0BB0558EA}" type="presOf" srcId="{4CDB390C-6069-4F55-98E9-454595B15B21}" destId="{235DC3AB-0B06-4003-B3F0-36A4C6166FE8}" srcOrd="0" destOrd="0" presId="urn:microsoft.com/office/officeart/2005/8/layout/hChevron3"/>
    <dgm:cxn modelId="{FE7ECC46-39B2-4518-9E21-F51FA0994069}" type="presOf" srcId="{34FDF791-0D7A-450D-AF6E-DD94289C1824}" destId="{7805D632-14BD-4310-9953-1A4F7B7D478A}" srcOrd="0" destOrd="0" presId="urn:microsoft.com/office/officeart/2005/8/layout/hChevron3"/>
    <dgm:cxn modelId="{C55AE17B-DEF2-4B1C-9B9F-5AED63A05C43}" srcId="{4C85CDA4-1B4E-404D-B268-E23A5EBD781E}" destId="{83FAAAB9-3F80-4F6F-82E4-10B42C40B91F}" srcOrd="5" destOrd="0" parTransId="{07385626-C84A-4400-A308-0777E97095BE}" sibTransId="{8BD14886-2172-4B21-92A5-1646016EAE5E}"/>
    <dgm:cxn modelId="{FA973F8F-D9E2-4B36-BFE6-1B4CBDEB0C22}" type="presOf" srcId="{83FAAAB9-3F80-4F6F-82E4-10B42C40B91F}" destId="{CEE96FFE-E113-48D7-A02B-B41335383891}" srcOrd="0" destOrd="0" presId="urn:microsoft.com/office/officeart/2005/8/layout/hChevron3"/>
    <dgm:cxn modelId="{83729099-4C6E-4415-A7C7-764D25280E81}" srcId="{4C85CDA4-1B4E-404D-B268-E23A5EBD781E}" destId="{34FDF791-0D7A-450D-AF6E-DD94289C1824}" srcOrd="2" destOrd="0" parTransId="{52C3BA49-7363-445E-AD96-9DB1B10A2242}" sibTransId="{61B8C711-C76C-4005-ADF7-75586320E4BA}"/>
    <dgm:cxn modelId="{A90FFDB0-192F-474A-AEC2-08235BBD6703}" srcId="{4C85CDA4-1B4E-404D-B268-E23A5EBD781E}" destId="{8B9E71F9-33D3-4A90-BC71-8409DFD8E5EC}" srcOrd="0" destOrd="0" parTransId="{A45502AB-1D3C-4E26-89F7-50910DDC6FE9}" sibTransId="{1310F58B-3967-4680-B38B-50052162FE25}"/>
    <dgm:cxn modelId="{A89EBAD1-CDFF-46B9-8903-635CB1CE46C3}" type="presOf" srcId="{4C85CDA4-1B4E-404D-B268-E23A5EBD781E}" destId="{77164AF7-848F-4C10-BB8D-6D00505A22B3}" srcOrd="0" destOrd="0" presId="urn:microsoft.com/office/officeart/2005/8/layout/hChevron3"/>
    <dgm:cxn modelId="{D67404D3-4D22-4E0D-92C8-792F5A5BCDD1}" type="presOf" srcId="{6DD64CD2-BDBE-4DE0-92AB-4D45C82DA8E0}" destId="{D61D4E1D-C93D-4800-878A-C066C6ABE055}" srcOrd="0" destOrd="0" presId="urn:microsoft.com/office/officeart/2005/8/layout/hChevron3"/>
    <dgm:cxn modelId="{15C1B1EA-C073-4C24-A497-5BF7FD036628}" type="presOf" srcId="{50D589B5-782B-4938-8F3F-800777AA0086}" destId="{CA9C96B8-63F2-4C91-93FD-7034BE37834E}" srcOrd="0" destOrd="0" presId="urn:microsoft.com/office/officeart/2005/8/layout/hChevron3"/>
    <dgm:cxn modelId="{BACE1F19-6AE0-44FB-B040-6D0708F9287A}" type="presParOf" srcId="{77164AF7-848F-4C10-BB8D-6D00505A22B3}" destId="{8DD67526-17E8-49BA-8684-777BC7D282F7}" srcOrd="0" destOrd="0" presId="urn:microsoft.com/office/officeart/2005/8/layout/hChevron3"/>
    <dgm:cxn modelId="{6912955E-8104-48B8-A53C-3397BA76C524}" type="presParOf" srcId="{77164AF7-848F-4C10-BB8D-6D00505A22B3}" destId="{F3B3FB6F-B0DC-4904-8591-2A24218BFA9E}" srcOrd="1" destOrd="0" presId="urn:microsoft.com/office/officeart/2005/8/layout/hChevron3"/>
    <dgm:cxn modelId="{27A1242E-761A-4B6B-A77D-4C6FE9C425E9}" type="presParOf" srcId="{77164AF7-848F-4C10-BB8D-6D00505A22B3}" destId="{CA9C96B8-63F2-4C91-93FD-7034BE37834E}" srcOrd="2" destOrd="0" presId="urn:microsoft.com/office/officeart/2005/8/layout/hChevron3"/>
    <dgm:cxn modelId="{8CEC40ED-7277-4581-AE47-A174F5316F4C}" type="presParOf" srcId="{77164AF7-848F-4C10-BB8D-6D00505A22B3}" destId="{ED9CA0D0-01C4-47B0-A82B-4D3D520BF21E}" srcOrd="3" destOrd="0" presId="urn:microsoft.com/office/officeart/2005/8/layout/hChevron3"/>
    <dgm:cxn modelId="{BBF4A5E0-807F-4E48-800C-4D920C75D129}" type="presParOf" srcId="{77164AF7-848F-4C10-BB8D-6D00505A22B3}" destId="{7805D632-14BD-4310-9953-1A4F7B7D478A}" srcOrd="4" destOrd="0" presId="urn:microsoft.com/office/officeart/2005/8/layout/hChevron3"/>
    <dgm:cxn modelId="{47CC09C9-7D71-4AF0-8D6F-CD65D00C322E}" type="presParOf" srcId="{77164AF7-848F-4C10-BB8D-6D00505A22B3}" destId="{EC6E35E9-697D-4F0D-BC0D-0762B1074B32}" srcOrd="5" destOrd="0" presId="urn:microsoft.com/office/officeart/2005/8/layout/hChevron3"/>
    <dgm:cxn modelId="{534109EE-AE3E-46F6-8F40-DD1BBBD2C7A3}" type="presParOf" srcId="{77164AF7-848F-4C10-BB8D-6D00505A22B3}" destId="{D61D4E1D-C93D-4800-878A-C066C6ABE055}" srcOrd="6" destOrd="0" presId="urn:microsoft.com/office/officeart/2005/8/layout/hChevron3"/>
    <dgm:cxn modelId="{49D9E1D8-F5D5-4DBC-B872-F5D3A614534F}" type="presParOf" srcId="{77164AF7-848F-4C10-BB8D-6D00505A22B3}" destId="{4F8B1C0D-EEDA-4F70-8C46-45AED55A6564}" srcOrd="7" destOrd="0" presId="urn:microsoft.com/office/officeart/2005/8/layout/hChevron3"/>
    <dgm:cxn modelId="{AEA9CCD2-9E0F-43E2-814E-6F8B29551F8D}" type="presParOf" srcId="{77164AF7-848F-4C10-BB8D-6D00505A22B3}" destId="{235DC3AB-0B06-4003-B3F0-36A4C6166FE8}" srcOrd="8" destOrd="0" presId="urn:microsoft.com/office/officeart/2005/8/layout/hChevron3"/>
    <dgm:cxn modelId="{FDA9D5C4-8BB7-4CA4-994D-E2BDB436CA86}" type="presParOf" srcId="{77164AF7-848F-4C10-BB8D-6D00505A22B3}" destId="{1301FF5E-9AEB-4E5D-8F35-492C48AB00F1}" srcOrd="9" destOrd="0" presId="urn:microsoft.com/office/officeart/2005/8/layout/hChevron3"/>
    <dgm:cxn modelId="{27F7637B-7375-4B83-82ED-C379D252E790}" type="presParOf" srcId="{77164AF7-848F-4C10-BB8D-6D00505A22B3}" destId="{CEE96FFE-E113-48D7-A02B-B41335383891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85CDA4-1B4E-404D-B268-E23A5EBD781E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8B9E71F9-33D3-4A90-BC71-8409DFD8E5EC}">
      <dgm:prSet phldrT="[Text]"/>
      <dgm:spPr/>
      <dgm:t>
        <a:bodyPr/>
        <a:lstStyle/>
        <a:p>
          <a:r>
            <a:rPr lang="en-US" dirty="0"/>
            <a:t>July</a:t>
          </a:r>
          <a:endParaRPr lang="de-DE" dirty="0"/>
        </a:p>
      </dgm:t>
    </dgm:pt>
    <dgm:pt modelId="{A45502AB-1D3C-4E26-89F7-50910DDC6FE9}" type="parTrans" cxnId="{A90FFDB0-192F-474A-AEC2-08235BBD6703}">
      <dgm:prSet/>
      <dgm:spPr/>
      <dgm:t>
        <a:bodyPr/>
        <a:lstStyle/>
        <a:p>
          <a:endParaRPr lang="de-DE"/>
        </a:p>
      </dgm:t>
    </dgm:pt>
    <dgm:pt modelId="{1310F58B-3967-4680-B38B-50052162FE25}" type="sibTrans" cxnId="{A90FFDB0-192F-474A-AEC2-08235BBD6703}">
      <dgm:prSet/>
      <dgm:spPr/>
      <dgm:t>
        <a:bodyPr/>
        <a:lstStyle/>
        <a:p>
          <a:endParaRPr lang="de-DE"/>
        </a:p>
      </dgm:t>
    </dgm:pt>
    <dgm:pt modelId="{50D589B5-782B-4938-8F3F-800777AA0086}">
      <dgm:prSet phldrT="[Text]"/>
      <dgm:spPr/>
      <dgm:t>
        <a:bodyPr/>
        <a:lstStyle/>
        <a:p>
          <a:r>
            <a:rPr lang="en-US" dirty="0"/>
            <a:t>August</a:t>
          </a:r>
          <a:endParaRPr lang="de-DE" dirty="0"/>
        </a:p>
      </dgm:t>
    </dgm:pt>
    <dgm:pt modelId="{949E0478-F721-493C-AA12-DFA3C63097F7}" type="parTrans" cxnId="{4F6F462D-F7A0-4061-8ED7-5566CE4678B2}">
      <dgm:prSet/>
      <dgm:spPr/>
      <dgm:t>
        <a:bodyPr/>
        <a:lstStyle/>
        <a:p>
          <a:endParaRPr lang="de-DE"/>
        </a:p>
      </dgm:t>
    </dgm:pt>
    <dgm:pt modelId="{2580E991-D1CF-4A9E-950B-548DAEF9E077}" type="sibTrans" cxnId="{4F6F462D-F7A0-4061-8ED7-5566CE4678B2}">
      <dgm:prSet/>
      <dgm:spPr/>
      <dgm:t>
        <a:bodyPr/>
        <a:lstStyle/>
        <a:p>
          <a:endParaRPr lang="de-DE"/>
        </a:p>
      </dgm:t>
    </dgm:pt>
    <dgm:pt modelId="{34FDF791-0D7A-450D-AF6E-DD94289C1824}">
      <dgm:prSet phldrT="[Text]"/>
      <dgm:spPr/>
      <dgm:t>
        <a:bodyPr/>
        <a:lstStyle/>
        <a:p>
          <a:r>
            <a:rPr lang="en-US" dirty="0"/>
            <a:t>September</a:t>
          </a:r>
          <a:endParaRPr lang="de-DE" dirty="0"/>
        </a:p>
      </dgm:t>
    </dgm:pt>
    <dgm:pt modelId="{52C3BA49-7363-445E-AD96-9DB1B10A2242}" type="parTrans" cxnId="{83729099-4C6E-4415-A7C7-764D25280E81}">
      <dgm:prSet/>
      <dgm:spPr/>
      <dgm:t>
        <a:bodyPr/>
        <a:lstStyle/>
        <a:p>
          <a:endParaRPr lang="de-DE"/>
        </a:p>
      </dgm:t>
    </dgm:pt>
    <dgm:pt modelId="{61B8C711-C76C-4005-ADF7-75586320E4BA}" type="sibTrans" cxnId="{83729099-4C6E-4415-A7C7-764D25280E81}">
      <dgm:prSet/>
      <dgm:spPr/>
      <dgm:t>
        <a:bodyPr/>
        <a:lstStyle/>
        <a:p>
          <a:endParaRPr lang="de-DE"/>
        </a:p>
      </dgm:t>
    </dgm:pt>
    <dgm:pt modelId="{6DD64CD2-BDBE-4DE0-92AB-4D45C82DA8E0}">
      <dgm:prSet phldrT="[Text]"/>
      <dgm:spPr/>
      <dgm:t>
        <a:bodyPr/>
        <a:lstStyle/>
        <a:p>
          <a:r>
            <a:rPr lang="en-US" dirty="0"/>
            <a:t>October</a:t>
          </a:r>
          <a:endParaRPr lang="de-DE" dirty="0"/>
        </a:p>
      </dgm:t>
    </dgm:pt>
    <dgm:pt modelId="{0BE20C45-BBDA-4D17-9A90-1472224C9DAF}" type="parTrans" cxnId="{31105133-A5EA-40FC-9FC7-58EE6E498EE0}">
      <dgm:prSet/>
      <dgm:spPr/>
      <dgm:t>
        <a:bodyPr/>
        <a:lstStyle/>
        <a:p>
          <a:endParaRPr lang="de-DE"/>
        </a:p>
      </dgm:t>
    </dgm:pt>
    <dgm:pt modelId="{92CE9E65-61DB-4E67-B945-DBAA31A2E100}" type="sibTrans" cxnId="{31105133-A5EA-40FC-9FC7-58EE6E498EE0}">
      <dgm:prSet/>
      <dgm:spPr/>
      <dgm:t>
        <a:bodyPr/>
        <a:lstStyle/>
        <a:p>
          <a:endParaRPr lang="de-DE"/>
        </a:p>
      </dgm:t>
    </dgm:pt>
    <dgm:pt modelId="{4CDB390C-6069-4F55-98E9-454595B15B21}">
      <dgm:prSet phldrT="[Text]"/>
      <dgm:spPr/>
      <dgm:t>
        <a:bodyPr/>
        <a:lstStyle/>
        <a:p>
          <a:r>
            <a:rPr lang="en-US" dirty="0"/>
            <a:t>November</a:t>
          </a:r>
          <a:endParaRPr lang="de-DE" dirty="0"/>
        </a:p>
      </dgm:t>
    </dgm:pt>
    <dgm:pt modelId="{37B3EE8A-1D33-442D-8247-EBBD5075A9DB}" type="parTrans" cxnId="{95FEEE19-76AF-40B3-B229-E65AB77D6466}">
      <dgm:prSet/>
      <dgm:spPr/>
      <dgm:t>
        <a:bodyPr/>
        <a:lstStyle/>
        <a:p>
          <a:endParaRPr lang="de-DE"/>
        </a:p>
      </dgm:t>
    </dgm:pt>
    <dgm:pt modelId="{D2E8665A-35D8-4625-A3E7-2E32E7CDFCAD}" type="sibTrans" cxnId="{95FEEE19-76AF-40B3-B229-E65AB77D6466}">
      <dgm:prSet/>
      <dgm:spPr/>
      <dgm:t>
        <a:bodyPr/>
        <a:lstStyle/>
        <a:p>
          <a:endParaRPr lang="de-DE"/>
        </a:p>
      </dgm:t>
    </dgm:pt>
    <dgm:pt modelId="{83FAAAB9-3F80-4F6F-82E4-10B42C40B91F}">
      <dgm:prSet phldrT="[Text]"/>
      <dgm:spPr/>
      <dgm:t>
        <a:bodyPr/>
        <a:lstStyle/>
        <a:p>
          <a:r>
            <a:rPr lang="en-US" dirty="0"/>
            <a:t>December</a:t>
          </a:r>
          <a:endParaRPr lang="de-DE" dirty="0"/>
        </a:p>
      </dgm:t>
    </dgm:pt>
    <dgm:pt modelId="{07385626-C84A-4400-A308-0777E97095BE}" type="parTrans" cxnId="{C55AE17B-DEF2-4B1C-9B9F-5AED63A05C43}">
      <dgm:prSet/>
      <dgm:spPr/>
      <dgm:t>
        <a:bodyPr/>
        <a:lstStyle/>
        <a:p>
          <a:endParaRPr lang="de-DE"/>
        </a:p>
      </dgm:t>
    </dgm:pt>
    <dgm:pt modelId="{8BD14886-2172-4B21-92A5-1646016EAE5E}" type="sibTrans" cxnId="{C55AE17B-DEF2-4B1C-9B9F-5AED63A05C43}">
      <dgm:prSet/>
      <dgm:spPr/>
      <dgm:t>
        <a:bodyPr/>
        <a:lstStyle/>
        <a:p>
          <a:endParaRPr lang="de-DE"/>
        </a:p>
      </dgm:t>
    </dgm:pt>
    <dgm:pt modelId="{77164AF7-848F-4C10-BB8D-6D00505A22B3}" type="pres">
      <dgm:prSet presAssocID="{4C85CDA4-1B4E-404D-B268-E23A5EBD781E}" presName="Name0" presStyleCnt="0">
        <dgm:presLayoutVars>
          <dgm:dir/>
          <dgm:resizeHandles val="exact"/>
        </dgm:presLayoutVars>
      </dgm:prSet>
      <dgm:spPr/>
    </dgm:pt>
    <dgm:pt modelId="{8DD67526-17E8-49BA-8684-777BC7D282F7}" type="pres">
      <dgm:prSet presAssocID="{8B9E71F9-33D3-4A90-BC71-8409DFD8E5EC}" presName="parTxOnly" presStyleLbl="node1" presStyleIdx="0" presStyleCnt="6">
        <dgm:presLayoutVars>
          <dgm:bulletEnabled val="1"/>
        </dgm:presLayoutVars>
      </dgm:prSet>
      <dgm:spPr/>
    </dgm:pt>
    <dgm:pt modelId="{F3B3FB6F-B0DC-4904-8591-2A24218BFA9E}" type="pres">
      <dgm:prSet presAssocID="{1310F58B-3967-4680-B38B-50052162FE25}" presName="parSpace" presStyleCnt="0"/>
      <dgm:spPr/>
    </dgm:pt>
    <dgm:pt modelId="{CA9C96B8-63F2-4C91-93FD-7034BE37834E}" type="pres">
      <dgm:prSet presAssocID="{50D589B5-782B-4938-8F3F-800777AA0086}" presName="parTxOnly" presStyleLbl="node1" presStyleIdx="1" presStyleCnt="6">
        <dgm:presLayoutVars>
          <dgm:bulletEnabled val="1"/>
        </dgm:presLayoutVars>
      </dgm:prSet>
      <dgm:spPr/>
    </dgm:pt>
    <dgm:pt modelId="{ED9CA0D0-01C4-47B0-A82B-4D3D520BF21E}" type="pres">
      <dgm:prSet presAssocID="{2580E991-D1CF-4A9E-950B-548DAEF9E077}" presName="parSpace" presStyleCnt="0"/>
      <dgm:spPr/>
    </dgm:pt>
    <dgm:pt modelId="{7805D632-14BD-4310-9953-1A4F7B7D478A}" type="pres">
      <dgm:prSet presAssocID="{34FDF791-0D7A-450D-AF6E-DD94289C1824}" presName="parTxOnly" presStyleLbl="node1" presStyleIdx="2" presStyleCnt="6">
        <dgm:presLayoutVars>
          <dgm:bulletEnabled val="1"/>
        </dgm:presLayoutVars>
      </dgm:prSet>
      <dgm:spPr/>
    </dgm:pt>
    <dgm:pt modelId="{EC6E35E9-697D-4F0D-BC0D-0762B1074B32}" type="pres">
      <dgm:prSet presAssocID="{61B8C711-C76C-4005-ADF7-75586320E4BA}" presName="parSpace" presStyleCnt="0"/>
      <dgm:spPr/>
    </dgm:pt>
    <dgm:pt modelId="{D61D4E1D-C93D-4800-878A-C066C6ABE055}" type="pres">
      <dgm:prSet presAssocID="{6DD64CD2-BDBE-4DE0-92AB-4D45C82DA8E0}" presName="parTxOnly" presStyleLbl="node1" presStyleIdx="3" presStyleCnt="6">
        <dgm:presLayoutVars>
          <dgm:bulletEnabled val="1"/>
        </dgm:presLayoutVars>
      </dgm:prSet>
      <dgm:spPr/>
    </dgm:pt>
    <dgm:pt modelId="{4F8B1C0D-EEDA-4F70-8C46-45AED55A6564}" type="pres">
      <dgm:prSet presAssocID="{92CE9E65-61DB-4E67-B945-DBAA31A2E100}" presName="parSpace" presStyleCnt="0"/>
      <dgm:spPr/>
    </dgm:pt>
    <dgm:pt modelId="{235DC3AB-0B06-4003-B3F0-36A4C6166FE8}" type="pres">
      <dgm:prSet presAssocID="{4CDB390C-6069-4F55-98E9-454595B15B21}" presName="parTxOnly" presStyleLbl="node1" presStyleIdx="4" presStyleCnt="6">
        <dgm:presLayoutVars>
          <dgm:bulletEnabled val="1"/>
        </dgm:presLayoutVars>
      </dgm:prSet>
      <dgm:spPr/>
    </dgm:pt>
    <dgm:pt modelId="{1301FF5E-9AEB-4E5D-8F35-492C48AB00F1}" type="pres">
      <dgm:prSet presAssocID="{D2E8665A-35D8-4625-A3E7-2E32E7CDFCAD}" presName="parSpace" presStyleCnt="0"/>
      <dgm:spPr/>
    </dgm:pt>
    <dgm:pt modelId="{CEE96FFE-E113-48D7-A02B-B41335383891}" type="pres">
      <dgm:prSet presAssocID="{83FAAAB9-3F80-4F6F-82E4-10B42C40B91F}" presName="parTxOnly" presStyleLbl="node1" presStyleIdx="5" presStyleCnt="6">
        <dgm:presLayoutVars>
          <dgm:bulletEnabled val="1"/>
        </dgm:presLayoutVars>
      </dgm:prSet>
      <dgm:spPr/>
    </dgm:pt>
  </dgm:ptLst>
  <dgm:cxnLst>
    <dgm:cxn modelId="{95FEEE19-76AF-40B3-B229-E65AB77D6466}" srcId="{4C85CDA4-1B4E-404D-B268-E23A5EBD781E}" destId="{4CDB390C-6069-4F55-98E9-454595B15B21}" srcOrd="4" destOrd="0" parTransId="{37B3EE8A-1D33-442D-8247-EBBD5075A9DB}" sibTransId="{D2E8665A-35D8-4625-A3E7-2E32E7CDFCAD}"/>
    <dgm:cxn modelId="{4F6F462D-F7A0-4061-8ED7-5566CE4678B2}" srcId="{4C85CDA4-1B4E-404D-B268-E23A5EBD781E}" destId="{50D589B5-782B-4938-8F3F-800777AA0086}" srcOrd="1" destOrd="0" parTransId="{949E0478-F721-493C-AA12-DFA3C63097F7}" sibTransId="{2580E991-D1CF-4A9E-950B-548DAEF9E077}"/>
    <dgm:cxn modelId="{31105133-A5EA-40FC-9FC7-58EE6E498EE0}" srcId="{4C85CDA4-1B4E-404D-B268-E23A5EBD781E}" destId="{6DD64CD2-BDBE-4DE0-92AB-4D45C82DA8E0}" srcOrd="3" destOrd="0" parTransId="{0BE20C45-BBDA-4D17-9A90-1472224C9DAF}" sibTransId="{92CE9E65-61DB-4E67-B945-DBAA31A2E100}"/>
    <dgm:cxn modelId="{7A3C4B3A-C776-4058-8DB9-FC88A3A15487}" type="presOf" srcId="{8B9E71F9-33D3-4A90-BC71-8409DFD8E5EC}" destId="{8DD67526-17E8-49BA-8684-777BC7D282F7}" srcOrd="0" destOrd="0" presId="urn:microsoft.com/office/officeart/2005/8/layout/hChevron3"/>
    <dgm:cxn modelId="{ADB5713B-AC74-4152-92C9-88E0BB0558EA}" type="presOf" srcId="{4CDB390C-6069-4F55-98E9-454595B15B21}" destId="{235DC3AB-0B06-4003-B3F0-36A4C6166FE8}" srcOrd="0" destOrd="0" presId="urn:microsoft.com/office/officeart/2005/8/layout/hChevron3"/>
    <dgm:cxn modelId="{FE7ECC46-39B2-4518-9E21-F51FA0994069}" type="presOf" srcId="{34FDF791-0D7A-450D-AF6E-DD94289C1824}" destId="{7805D632-14BD-4310-9953-1A4F7B7D478A}" srcOrd="0" destOrd="0" presId="urn:microsoft.com/office/officeart/2005/8/layout/hChevron3"/>
    <dgm:cxn modelId="{C55AE17B-DEF2-4B1C-9B9F-5AED63A05C43}" srcId="{4C85CDA4-1B4E-404D-B268-E23A5EBD781E}" destId="{83FAAAB9-3F80-4F6F-82E4-10B42C40B91F}" srcOrd="5" destOrd="0" parTransId="{07385626-C84A-4400-A308-0777E97095BE}" sibTransId="{8BD14886-2172-4B21-92A5-1646016EAE5E}"/>
    <dgm:cxn modelId="{FA973F8F-D9E2-4B36-BFE6-1B4CBDEB0C22}" type="presOf" srcId="{83FAAAB9-3F80-4F6F-82E4-10B42C40B91F}" destId="{CEE96FFE-E113-48D7-A02B-B41335383891}" srcOrd="0" destOrd="0" presId="urn:microsoft.com/office/officeart/2005/8/layout/hChevron3"/>
    <dgm:cxn modelId="{83729099-4C6E-4415-A7C7-764D25280E81}" srcId="{4C85CDA4-1B4E-404D-B268-E23A5EBD781E}" destId="{34FDF791-0D7A-450D-AF6E-DD94289C1824}" srcOrd="2" destOrd="0" parTransId="{52C3BA49-7363-445E-AD96-9DB1B10A2242}" sibTransId="{61B8C711-C76C-4005-ADF7-75586320E4BA}"/>
    <dgm:cxn modelId="{A90FFDB0-192F-474A-AEC2-08235BBD6703}" srcId="{4C85CDA4-1B4E-404D-B268-E23A5EBD781E}" destId="{8B9E71F9-33D3-4A90-BC71-8409DFD8E5EC}" srcOrd="0" destOrd="0" parTransId="{A45502AB-1D3C-4E26-89F7-50910DDC6FE9}" sibTransId="{1310F58B-3967-4680-B38B-50052162FE25}"/>
    <dgm:cxn modelId="{A89EBAD1-CDFF-46B9-8903-635CB1CE46C3}" type="presOf" srcId="{4C85CDA4-1B4E-404D-B268-E23A5EBD781E}" destId="{77164AF7-848F-4C10-BB8D-6D00505A22B3}" srcOrd="0" destOrd="0" presId="urn:microsoft.com/office/officeart/2005/8/layout/hChevron3"/>
    <dgm:cxn modelId="{D67404D3-4D22-4E0D-92C8-792F5A5BCDD1}" type="presOf" srcId="{6DD64CD2-BDBE-4DE0-92AB-4D45C82DA8E0}" destId="{D61D4E1D-C93D-4800-878A-C066C6ABE055}" srcOrd="0" destOrd="0" presId="urn:microsoft.com/office/officeart/2005/8/layout/hChevron3"/>
    <dgm:cxn modelId="{15C1B1EA-C073-4C24-A497-5BF7FD036628}" type="presOf" srcId="{50D589B5-782B-4938-8F3F-800777AA0086}" destId="{CA9C96B8-63F2-4C91-93FD-7034BE37834E}" srcOrd="0" destOrd="0" presId="urn:microsoft.com/office/officeart/2005/8/layout/hChevron3"/>
    <dgm:cxn modelId="{BACE1F19-6AE0-44FB-B040-6D0708F9287A}" type="presParOf" srcId="{77164AF7-848F-4C10-BB8D-6D00505A22B3}" destId="{8DD67526-17E8-49BA-8684-777BC7D282F7}" srcOrd="0" destOrd="0" presId="urn:microsoft.com/office/officeart/2005/8/layout/hChevron3"/>
    <dgm:cxn modelId="{6912955E-8104-48B8-A53C-3397BA76C524}" type="presParOf" srcId="{77164AF7-848F-4C10-BB8D-6D00505A22B3}" destId="{F3B3FB6F-B0DC-4904-8591-2A24218BFA9E}" srcOrd="1" destOrd="0" presId="urn:microsoft.com/office/officeart/2005/8/layout/hChevron3"/>
    <dgm:cxn modelId="{27A1242E-761A-4B6B-A77D-4C6FE9C425E9}" type="presParOf" srcId="{77164AF7-848F-4C10-BB8D-6D00505A22B3}" destId="{CA9C96B8-63F2-4C91-93FD-7034BE37834E}" srcOrd="2" destOrd="0" presId="urn:microsoft.com/office/officeart/2005/8/layout/hChevron3"/>
    <dgm:cxn modelId="{8CEC40ED-7277-4581-AE47-A174F5316F4C}" type="presParOf" srcId="{77164AF7-848F-4C10-BB8D-6D00505A22B3}" destId="{ED9CA0D0-01C4-47B0-A82B-4D3D520BF21E}" srcOrd="3" destOrd="0" presId="urn:microsoft.com/office/officeart/2005/8/layout/hChevron3"/>
    <dgm:cxn modelId="{BBF4A5E0-807F-4E48-800C-4D920C75D129}" type="presParOf" srcId="{77164AF7-848F-4C10-BB8D-6D00505A22B3}" destId="{7805D632-14BD-4310-9953-1A4F7B7D478A}" srcOrd="4" destOrd="0" presId="urn:microsoft.com/office/officeart/2005/8/layout/hChevron3"/>
    <dgm:cxn modelId="{47CC09C9-7D71-4AF0-8D6F-CD65D00C322E}" type="presParOf" srcId="{77164AF7-848F-4C10-BB8D-6D00505A22B3}" destId="{EC6E35E9-697D-4F0D-BC0D-0762B1074B32}" srcOrd="5" destOrd="0" presId="urn:microsoft.com/office/officeart/2005/8/layout/hChevron3"/>
    <dgm:cxn modelId="{534109EE-AE3E-46F6-8F40-DD1BBBD2C7A3}" type="presParOf" srcId="{77164AF7-848F-4C10-BB8D-6D00505A22B3}" destId="{D61D4E1D-C93D-4800-878A-C066C6ABE055}" srcOrd="6" destOrd="0" presId="urn:microsoft.com/office/officeart/2005/8/layout/hChevron3"/>
    <dgm:cxn modelId="{49D9E1D8-F5D5-4DBC-B872-F5D3A614534F}" type="presParOf" srcId="{77164AF7-848F-4C10-BB8D-6D00505A22B3}" destId="{4F8B1C0D-EEDA-4F70-8C46-45AED55A6564}" srcOrd="7" destOrd="0" presId="urn:microsoft.com/office/officeart/2005/8/layout/hChevron3"/>
    <dgm:cxn modelId="{AEA9CCD2-9E0F-43E2-814E-6F8B29551F8D}" type="presParOf" srcId="{77164AF7-848F-4C10-BB8D-6D00505A22B3}" destId="{235DC3AB-0B06-4003-B3F0-36A4C6166FE8}" srcOrd="8" destOrd="0" presId="urn:microsoft.com/office/officeart/2005/8/layout/hChevron3"/>
    <dgm:cxn modelId="{FDA9D5C4-8BB7-4CA4-994D-E2BDB436CA86}" type="presParOf" srcId="{77164AF7-848F-4C10-BB8D-6D00505A22B3}" destId="{1301FF5E-9AEB-4E5D-8F35-492C48AB00F1}" srcOrd="9" destOrd="0" presId="urn:microsoft.com/office/officeart/2005/8/layout/hChevron3"/>
    <dgm:cxn modelId="{27F7637B-7375-4B83-82ED-C379D252E790}" type="presParOf" srcId="{77164AF7-848F-4C10-BB8D-6D00505A22B3}" destId="{CEE96FFE-E113-48D7-A02B-B41335383891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D67526-17E8-49BA-8684-777BC7D282F7}">
      <dsp:nvSpPr>
        <dsp:cNvPr id="0" name=""/>
        <dsp:cNvSpPr/>
      </dsp:nvSpPr>
      <dsp:spPr>
        <a:xfrm>
          <a:off x="992" y="768055"/>
          <a:ext cx="1625203" cy="65008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January</a:t>
          </a:r>
          <a:endParaRPr lang="de-DE" sz="1800" kern="1200" dirty="0"/>
        </a:p>
      </dsp:txBody>
      <dsp:txXfrm>
        <a:off x="992" y="768055"/>
        <a:ext cx="1462683" cy="650081"/>
      </dsp:txXfrm>
    </dsp:sp>
    <dsp:sp modelId="{CA9C96B8-63F2-4C91-93FD-7034BE37834E}">
      <dsp:nvSpPr>
        <dsp:cNvPr id="0" name=""/>
        <dsp:cNvSpPr/>
      </dsp:nvSpPr>
      <dsp:spPr>
        <a:xfrm>
          <a:off x="1301154" y="768055"/>
          <a:ext cx="1625203" cy="6500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February</a:t>
          </a:r>
          <a:endParaRPr lang="de-DE" sz="1800" kern="1200" dirty="0"/>
        </a:p>
      </dsp:txBody>
      <dsp:txXfrm>
        <a:off x="1626195" y="768055"/>
        <a:ext cx="975122" cy="650081"/>
      </dsp:txXfrm>
    </dsp:sp>
    <dsp:sp modelId="{7805D632-14BD-4310-9953-1A4F7B7D478A}">
      <dsp:nvSpPr>
        <dsp:cNvPr id="0" name=""/>
        <dsp:cNvSpPr/>
      </dsp:nvSpPr>
      <dsp:spPr>
        <a:xfrm>
          <a:off x="2601317" y="768055"/>
          <a:ext cx="1625203" cy="6500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March</a:t>
          </a:r>
          <a:endParaRPr lang="de-DE" sz="1800" kern="1200" dirty="0"/>
        </a:p>
      </dsp:txBody>
      <dsp:txXfrm>
        <a:off x="2926358" y="768055"/>
        <a:ext cx="975122" cy="650081"/>
      </dsp:txXfrm>
    </dsp:sp>
    <dsp:sp modelId="{D61D4E1D-C93D-4800-878A-C066C6ABE055}">
      <dsp:nvSpPr>
        <dsp:cNvPr id="0" name=""/>
        <dsp:cNvSpPr/>
      </dsp:nvSpPr>
      <dsp:spPr>
        <a:xfrm>
          <a:off x="3901479" y="768055"/>
          <a:ext cx="1625203" cy="6500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April</a:t>
          </a:r>
          <a:endParaRPr lang="de-DE" sz="1800" kern="1200" dirty="0"/>
        </a:p>
      </dsp:txBody>
      <dsp:txXfrm>
        <a:off x="4226520" y="768055"/>
        <a:ext cx="975122" cy="650081"/>
      </dsp:txXfrm>
    </dsp:sp>
    <dsp:sp modelId="{235DC3AB-0B06-4003-B3F0-36A4C6166FE8}">
      <dsp:nvSpPr>
        <dsp:cNvPr id="0" name=""/>
        <dsp:cNvSpPr/>
      </dsp:nvSpPr>
      <dsp:spPr>
        <a:xfrm>
          <a:off x="5201642" y="768055"/>
          <a:ext cx="1625203" cy="6500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May</a:t>
          </a:r>
          <a:endParaRPr lang="de-DE" sz="1800" kern="1200" dirty="0"/>
        </a:p>
      </dsp:txBody>
      <dsp:txXfrm>
        <a:off x="5526683" y="768055"/>
        <a:ext cx="975122" cy="650081"/>
      </dsp:txXfrm>
    </dsp:sp>
    <dsp:sp modelId="{CEE96FFE-E113-48D7-A02B-B41335383891}">
      <dsp:nvSpPr>
        <dsp:cNvPr id="0" name=""/>
        <dsp:cNvSpPr/>
      </dsp:nvSpPr>
      <dsp:spPr>
        <a:xfrm>
          <a:off x="6501804" y="768055"/>
          <a:ext cx="1625203" cy="6500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June</a:t>
          </a:r>
          <a:endParaRPr lang="de-DE" sz="1800" kern="1200" dirty="0"/>
        </a:p>
      </dsp:txBody>
      <dsp:txXfrm>
        <a:off x="6826845" y="768055"/>
        <a:ext cx="975122" cy="6500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D67526-17E8-49BA-8684-777BC7D282F7}">
      <dsp:nvSpPr>
        <dsp:cNvPr id="0" name=""/>
        <dsp:cNvSpPr/>
      </dsp:nvSpPr>
      <dsp:spPr>
        <a:xfrm>
          <a:off x="992" y="768055"/>
          <a:ext cx="1625203" cy="65008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July</a:t>
          </a:r>
          <a:endParaRPr lang="de-DE" sz="1500" kern="1200" dirty="0"/>
        </a:p>
      </dsp:txBody>
      <dsp:txXfrm>
        <a:off x="992" y="768055"/>
        <a:ext cx="1462683" cy="650081"/>
      </dsp:txXfrm>
    </dsp:sp>
    <dsp:sp modelId="{CA9C96B8-63F2-4C91-93FD-7034BE37834E}">
      <dsp:nvSpPr>
        <dsp:cNvPr id="0" name=""/>
        <dsp:cNvSpPr/>
      </dsp:nvSpPr>
      <dsp:spPr>
        <a:xfrm>
          <a:off x="1301154" y="768055"/>
          <a:ext cx="1625203" cy="6500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August</a:t>
          </a:r>
          <a:endParaRPr lang="de-DE" sz="1500" kern="1200" dirty="0"/>
        </a:p>
      </dsp:txBody>
      <dsp:txXfrm>
        <a:off x="1626195" y="768055"/>
        <a:ext cx="975122" cy="650081"/>
      </dsp:txXfrm>
    </dsp:sp>
    <dsp:sp modelId="{7805D632-14BD-4310-9953-1A4F7B7D478A}">
      <dsp:nvSpPr>
        <dsp:cNvPr id="0" name=""/>
        <dsp:cNvSpPr/>
      </dsp:nvSpPr>
      <dsp:spPr>
        <a:xfrm>
          <a:off x="2601317" y="768055"/>
          <a:ext cx="1625203" cy="6500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September</a:t>
          </a:r>
          <a:endParaRPr lang="de-DE" sz="1500" kern="1200" dirty="0"/>
        </a:p>
      </dsp:txBody>
      <dsp:txXfrm>
        <a:off x="2926358" y="768055"/>
        <a:ext cx="975122" cy="650081"/>
      </dsp:txXfrm>
    </dsp:sp>
    <dsp:sp modelId="{D61D4E1D-C93D-4800-878A-C066C6ABE055}">
      <dsp:nvSpPr>
        <dsp:cNvPr id="0" name=""/>
        <dsp:cNvSpPr/>
      </dsp:nvSpPr>
      <dsp:spPr>
        <a:xfrm>
          <a:off x="3901479" y="768055"/>
          <a:ext cx="1625203" cy="6500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October</a:t>
          </a:r>
          <a:endParaRPr lang="de-DE" sz="1500" kern="1200" dirty="0"/>
        </a:p>
      </dsp:txBody>
      <dsp:txXfrm>
        <a:off x="4226520" y="768055"/>
        <a:ext cx="975122" cy="650081"/>
      </dsp:txXfrm>
    </dsp:sp>
    <dsp:sp modelId="{235DC3AB-0B06-4003-B3F0-36A4C6166FE8}">
      <dsp:nvSpPr>
        <dsp:cNvPr id="0" name=""/>
        <dsp:cNvSpPr/>
      </dsp:nvSpPr>
      <dsp:spPr>
        <a:xfrm>
          <a:off x="5201642" y="768055"/>
          <a:ext cx="1625203" cy="6500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November</a:t>
          </a:r>
          <a:endParaRPr lang="de-DE" sz="1500" kern="1200" dirty="0"/>
        </a:p>
      </dsp:txBody>
      <dsp:txXfrm>
        <a:off x="5526683" y="768055"/>
        <a:ext cx="975122" cy="650081"/>
      </dsp:txXfrm>
    </dsp:sp>
    <dsp:sp modelId="{CEE96FFE-E113-48D7-A02B-B41335383891}">
      <dsp:nvSpPr>
        <dsp:cNvPr id="0" name=""/>
        <dsp:cNvSpPr/>
      </dsp:nvSpPr>
      <dsp:spPr>
        <a:xfrm>
          <a:off x="6501804" y="768055"/>
          <a:ext cx="1625203" cy="6500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December</a:t>
          </a:r>
          <a:endParaRPr lang="de-DE" sz="1500" kern="1200" dirty="0"/>
        </a:p>
      </dsp:txBody>
      <dsp:txXfrm>
        <a:off x="6826845" y="768055"/>
        <a:ext cx="975122" cy="650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18A93F5E-0E7E-9E39-7108-4E33C351686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9D57793-5CA4-AC9F-96B9-14F907DD4B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16D25-4D7F-F14B-A116-5D54004600DB}" type="datetimeFigureOut">
              <a:rPr lang="de-DE" smtClean="0"/>
              <a:t>16.09.2024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913D36D-057C-AB3B-4BDF-F1F31296E2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D52DFEC-C649-A607-22F1-F7A5415A21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D2908-D75F-AE47-81E4-EAEE2FF4EE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8818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286EF-3A0D-4A29-A364-6ABD9C56C092}" type="datetimeFigureOut">
              <a:rPr lang="de-DE" smtClean="0"/>
              <a:t>16.09.2024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4EBB9-CFCF-4710-9B0F-6B0D7B00F7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2727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iant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88B3C831-8866-5943-A72E-21EE02F5F1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876245AA-47CC-454F-8D70-4AF314E801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654387"/>
            <a:ext cx="12192000" cy="41145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666740" cy="909896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D065A2-84F7-4A46-888E-2EAF252985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850" y="3252993"/>
            <a:ext cx="7659245" cy="824328"/>
          </a:xfrm>
        </p:spPr>
        <p:txBody>
          <a:bodyPr lIns="0" tIns="0" rIns="0" bIns="0" anchor="ctr" anchorCtr="0">
            <a:noAutofit/>
          </a:bodyPr>
          <a:lstStyle>
            <a:lvl1pPr marL="9525" indent="0" algn="l">
              <a:buNone/>
              <a:tabLst/>
              <a:defRPr sz="48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SUBLINE TITEL &gt;48. PT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5118100" cy="696912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FBD8F71-8D1F-DA43-9AE3-DC718A13110D}"/>
              </a:ext>
            </a:extLst>
          </p:cNvPr>
          <p:cNvSpPr/>
          <p:nvPr userDrawn="1"/>
        </p:nvSpPr>
        <p:spPr>
          <a:xfrm>
            <a:off x="578369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4E27168-E58C-8041-961E-3402811858C2}"/>
              </a:ext>
            </a:extLst>
          </p:cNvPr>
          <p:cNvSpPr/>
          <p:nvPr userDrawn="1"/>
        </p:nvSpPr>
        <p:spPr>
          <a:xfrm>
            <a:off x="1010369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AF41899-2BAA-7E42-BE72-A0C2927BD9AD}"/>
              </a:ext>
            </a:extLst>
          </p:cNvPr>
          <p:cNvSpPr/>
          <p:nvPr userDrawn="1"/>
        </p:nvSpPr>
        <p:spPr>
          <a:xfrm>
            <a:off x="1442069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83742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 Variante 01 Strukt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EE32FFC-2EE3-8D40-80AD-1FC61FD432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53940"/>
            <a:ext cx="12192000" cy="411503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666740" cy="909896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D065A2-84F7-4A46-888E-2EAF252985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850" y="3252993"/>
            <a:ext cx="7659245" cy="824328"/>
          </a:xfrm>
        </p:spPr>
        <p:txBody>
          <a:bodyPr lIns="0" tIns="0" rIns="0" bIns="0" anchor="ctr" anchorCtr="0">
            <a:noAutofit/>
          </a:bodyPr>
          <a:lstStyle>
            <a:lvl1pPr marL="9525" indent="0" algn="l">
              <a:buNone/>
              <a:tabLst/>
              <a:defRPr sz="48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SUBLINE TITEL &gt;48. PT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5118100" cy="696912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AE48A55-E0B8-424B-95B6-3A0D0D91BD32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0B4CF61-3B5A-354C-8E1F-15368B511F76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4F70FFA-A043-4244-B922-187E97E17A9F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D9F57E8-BB47-A240-A36F-B10767DD9A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0014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 Variante 01 So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Licht enthält.&#10;&#10;Automatisch generierte Beschreibung">
            <a:extLst>
              <a:ext uri="{FF2B5EF4-FFF2-40B4-BE49-F238E27FC236}">
                <a16:creationId xmlns:a16="http://schemas.microsoft.com/office/drawing/2014/main" id="{94EB1320-19FF-3D41-AE84-0C3E9E22E4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53096"/>
            <a:ext cx="12192000" cy="411587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666740" cy="909896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D065A2-84F7-4A46-888E-2EAF252985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850" y="3252993"/>
            <a:ext cx="7659245" cy="824328"/>
          </a:xfrm>
        </p:spPr>
        <p:txBody>
          <a:bodyPr lIns="0" tIns="0" rIns="0" bIns="0" anchor="ctr" anchorCtr="0">
            <a:noAutofit/>
          </a:bodyPr>
          <a:lstStyle>
            <a:lvl1pPr marL="9525" indent="0" algn="l">
              <a:buNone/>
              <a:tabLst/>
              <a:defRPr sz="48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SUBLINE TITEL &gt;48. PT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5118100" cy="696912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1093FA7-221D-4247-A390-7D91E96268DA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2579C8D-1662-814A-94CF-0A5B0BF035D7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72B1721-16DB-DF4B-A164-13A0CB2D9EFF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2E8E623-C457-3F4D-BE8F-ABE02B6C60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4619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 Variante 01 BES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fik 33">
            <a:extLst>
              <a:ext uri="{FF2B5EF4-FFF2-40B4-BE49-F238E27FC236}">
                <a16:creationId xmlns:a16="http://schemas.microsoft.com/office/drawing/2014/main" id="{FB4AF119-5F77-D642-9D24-84E7BE44D6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72167"/>
            <a:ext cx="12192000" cy="409680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666740" cy="909896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D065A2-84F7-4A46-888E-2EAF252985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850" y="3252993"/>
            <a:ext cx="7659245" cy="824328"/>
          </a:xfrm>
        </p:spPr>
        <p:txBody>
          <a:bodyPr lIns="0" tIns="0" rIns="0" bIns="0" anchor="ctr" anchorCtr="0">
            <a:noAutofit/>
          </a:bodyPr>
          <a:lstStyle>
            <a:lvl1pPr marL="9525" indent="0" algn="l">
              <a:buNone/>
              <a:tabLst/>
              <a:defRPr sz="48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SUBLINE TITEL &gt;48. PT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5118100" cy="696912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7FA7762-F342-2C42-9BD3-2E72F449704D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8060C6F-56DB-7942-B148-CB0C6D5D61D5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D1BBFEB-3E67-FD4F-807A-43BFE1BD67F4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5A2510BD-8190-1D47-B0B8-3BA6E71606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8634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 Variant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rafik 50">
            <a:extLst>
              <a:ext uri="{FF2B5EF4-FFF2-40B4-BE49-F238E27FC236}">
                <a16:creationId xmlns:a16="http://schemas.microsoft.com/office/drawing/2014/main" id="{876245AA-47CC-454F-8D70-4AF314E801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54387"/>
            <a:ext cx="12192000" cy="4114588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B4DC9A74-9A58-6040-989B-7157C94340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23438"/>
            <a:ext cx="8870951" cy="2313562"/>
          </a:xfr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</a:t>
            </a:r>
            <a:r>
              <a:rPr lang="de-DE" dirty="0" err="1"/>
              <a:t>varieren</a:t>
            </a:r>
            <a:endParaRPr lang="de-DE" dirty="0"/>
          </a:p>
        </p:txBody>
      </p:sp>
      <p:sp>
        <p:nvSpPr>
          <p:cNvPr id="14" name="Textplatzhalter 15">
            <a:extLst>
              <a:ext uri="{FF2B5EF4-FFF2-40B4-BE49-F238E27FC236}">
                <a16:creationId xmlns:a16="http://schemas.microsoft.com/office/drawing/2014/main" id="{F8F8316E-E582-934A-BAA0-3FB020EC8BC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550" y="4639560"/>
            <a:ext cx="5118100" cy="69691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5" name="Textplatzhalter 22">
            <a:extLst>
              <a:ext uri="{FF2B5EF4-FFF2-40B4-BE49-F238E27FC236}">
                <a16:creationId xmlns:a16="http://schemas.microsoft.com/office/drawing/2014/main" id="{1DBC66D2-3E1D-474C-B73F-E6E58D0DE1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152775"/>
            <a:ext cx="7877175" cy="981075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BD9E304-4BF1-4846-9F94-976E38EFF647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8D0C2E3-CF31-5248-93F1-1D3F2FFCD8ED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FC90FDFE-2A79-1A4E-86D5-BDB2C9470DC3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2301FB7-9EE7-434F-ADEA-214EA98FBA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234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 Variante 02 Kommunik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91441AE-FE67-604E-941F-9A4CBD1224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53096"/>
            <a:ext cx="12192000" cy="4115879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33D1A84A-3A74-0049-B8B2-4FDE1E3681D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23438"/>
            <a:ext cx="8870951" cy="2313562"/>
          </a:xfr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</a:t>
            </a:r>
            <a:r>
              <a:rPr lang="de-DE" dirty="0" err="1"/>
              <a:t>varieren</a:t>
            </a:r>
            <a:endParaRPr lang="de-DE" dirty="0"/>
          </a:p>
        </p:txBody>
      </p:sp>
      <p:sp>
        <p:nvSpPr>
          <p:cNvPr id="14" name="Textplatzhalter 15">
            <a:extLst>
              <a:ext uri="{FF2B5EF4-FFF2-40B4-BE49-F238E27FC236}">
                <a16:creationId xmlns:a16="http://schemas.microsoft.com/office/drawing/2014/main" id="{7093588D-F929-F647-9CF9-F051E2F185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550" y="4639560"/>
            <a:ext cx="5118100" cy="69691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5" name="Textplatzhalter 22">
            <a:extLst>
              <a:ext uri="{FF2B5EF4-FFF2-40B4-BE49-F238E27FC236}">
                <a16:creationId xmlns:a16="http://schemas.microsoft.com/office/drawing/2014/main" id="{1499207F-A36E-924D-B0FE-6ED3E0E069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152775"/>
            <a:ext cx="7877175" cy="981075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4767EDA-7041-A447-8CB1-F8A8DB28126E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AE028D9-B78C-314C-885B-8D9556EBB619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6E96DD6C-525B-1A4E-9909-F676FEABE105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1F120CAA-B384-0F4C-AB0B-F4867B5007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46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 Variante 01 Strukt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EE32FFC-2EE3-8D40-80AD-1FC61FD432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53940"/>
            <a:ext cx="12192000" cy="4115035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088F92C1-ED7A-B044-B855-9C85D82968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23438"/>
            <a:ext cx="8870951" cy="2313562"/>
          </a:xfr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</a:t>
            </a:r>
            <a:r>
              <a:rPr lang="de-DE" dirty="0" err="1"/>
              <a:t>varieren</a:t>
            </a:r>
            <a:endParaRPr lang="de-DE" dirty="0"/>
          </a:p>
        </p:txBody>
      </p:sp>
      <p:sp>
        <p:nvSpPr>
          <p:cNvPr id="14" name="Textplatzhalter 15">
            <a:extLst>
              <a:ext uri="{FF2B5EF4-FFF2-40B4-BE49-F238E27FC236}">
                <a16:creationId xmlns:a16="http://schemas.microsoft.com/office/drawing/2014/main" id="{F070CD44-E214-C04B-B59B-A9E5F94FA4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550" y="4639560"/>
            <a:ext cx="5118100" cy="69691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5" name="Textplatzhalter 22">
            <a:extLst>
              <a:ext uri="{FF2B5EF4-FFF2-40B4-BE49-F238E27FC236}">
                <a16:creationId xmlns:a16="http://schemas.microsoft.com/office/drawing/2014/main" id="{DFA84BFB-3C40-494D-865D-74231817AD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152775"/>
            <a:ext cx="7877175" cy="981075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D4558E2-3E0F-7B4D-986D-4BBBE694644F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A20CCB3-6D05-A64A-98D9-A3F9F0BD8B3E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C27E568-4EB2-0B4D-8F31-26EA4D263C0D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866475FB-9447-A34D-9F89-0FF39471639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2418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 Variante 01 So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Licht enthält.&#10;&#10;Automatisch generierte Beschreibung">
            <a:extLst>
              <a:ext uri="{FF2B5EF4-FFF2-40B4-BE49-F238E27FC236}">
                <a16:creationId xmlns:a16="http://schemas.microsoft.com/office/drawing/2014/main" id="{94EB1320-19FF-3D41-AE84-0C3E9E22E4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53096"/>
            <a:ext cx="12192000" cy="4115879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2D01C216-A861-B34B-BE30-B2B6F4F607D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23438"/>
            <a:ext cx="8870951" cy="2313562"/>
          </a:xfr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</a:t>
            </a:r>
            <a:r>
              <a:rPr lang="de-DE" dirty="0" err="1"/>
              <a:t>varieren</a:t>
            </a:r>
            <a:endParaRPr lang="de-DE" dirty="0"/>
          </a:p>
        </p:txBody>
      </p:sp>
      <p:sp>
        <p:nvSpPr>
          <p:cNvPr id="14" name="Textplatzhalter 15">
            <a:extLst>
              <a:ext uri="{FF2B5EF4-FFF2-40B4-BE49-F238E27FC236}">
                <a16:creationId xmlns:a16="http://schemas.microsoft.com/office/drawing/2014/main" id="{46565DCF-6250-AD45-8AC9-A3DF93267D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550" y="4639560"/>
            <a:ext cx="5118100" cy="69691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5" name="Textplatzhalter 22">
            <a:extLst>
              <a:ext uri="{FF2B5EF4-FFF2-40B4-BE49-F238E27FC236}">
                <a16:creationId xmlns:a16="http://schemas.microsoft.com/office/drawing/2014/main" id="{A5A0C93D-3CAA-EC40-8EA9-F4A2B11AD2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152775"/>
            <a:ext cx="7877175" cy="981075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B4F5C9C-65A2-C54F-A5A0-6E0CE99ED8BF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0C9F5DD4-9193-D541-877D-D32AFFC24805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16E4B05-3FB2-7A4D-B3C1-A33BF9B75CAE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4C01044-2ED8-5A4A-A588-8D8CB511DD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8516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 Variante 01 BES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fik 33">
            <a:extLst>
              <a:ext uri="{FF2B5EF4-FFF2-40B4-BE49-F238E27FC236}">
                <a16:creationId xmlns:a16="http://schemas.microsoft.com/office/drawing/2014/main" id="{FB4AF119-5F77-D642-9D24-84E7BE44D6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72167"/>
            <a:ext cx="12192000" cy="4096808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0954DE49-7371-4D4F-B552-07D668AA06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23438"/>
            <a:ext cx="8870951" cy="2313562"/>
          </a:xfr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</a:t>
            </a:r>
            <a:r>
              <a:rPr lang="de-DE" dirty="0" err="1"/>
              <a:t>varieren</a:t>
            </a:r>
            <a:endParaRPr lang="de-DE" dirty="0"/>
          </a:p>
        </p:txBody>
      </p:sp>
      <p:sp>
        <p:nvSpPr>
          <p:cNvPr id="14" name="Textplatzhalter 15">
            <a:extLst>
              <a:ext uri="{FF2B5EF4-FFF2-40B4-BE49-F238E27FC236}">
                <a16:creationId xmlns:a16="http://schemas.microsoft.com/office/drawing/2014/main" id="{39251EA5-8489-704C-8235-BF6782A14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550" y="4639560"/>
            <a:ext cx="5118100" cy="69691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5" name="Textplatzhalter 22">
            <a:extLst>
              <a:ext uri="{FF2B5EF4-FFF2-40B4-BE49-F238E27FC236}">
                <a16:creationId xmlns:a16="http://schemas.microsoft.com/office/drawing/2014/main" id="{00EDDBB1-3774-E147-A2FE-BF389DE0AF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152775"/>
            <a:ext cx="7877175" cy="981075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AD56469-2121-D849-82C5-DBA0F8883348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4353D75A-64F7-E341-A0FE-509FC6236A44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6FEC29B-EA12-7C48-A818-A717D44AA722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EEF0E7D-EAC1-4F4D-86CE-8D1744D868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273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92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96CCC77F-9184-834F-94BB-65A77A303564}"/>
              </a:ext>
            </a:extLst>
          </p:cNvPr>
          <p:cNvSpPr/>
          <p:nvPr userDrawn="1"/>
        </p:nvSpPr>
        <p:spPr>
          <a:xfrm>
            <a:off x="0" y="1615931"/>
            <a:ext cx="12192000" cy="41530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23438"/>
            <a:ext cx="8870951" cy="2313562"/>
          </a:xfr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</a:t>
            </a:r>
            <a:r>
              <a:rPr lang="de-DE" dirty="0" err="1"/>
              <a:t>varieren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550" y="4639560"/>
            <a:ext cx="5118100" cy="69691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4019FB14-7253-3C45-B457-58627D062E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152775"/>
            <a:ext cx="7877175" cy="981075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CD8B890-6558-464D-910F-C155A0C8B31A}"/>
              </a:ext>
            </a:extLst>
          </p:cNvPr>
          <p:cNvSpPr/>
          <p:nvPr userDrawn="1"/>
        </p:nvSpPr>
        <p:spPr>
          <a:xfrm>
            <a:off x="578369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179FF9D-CAB4-A34F-8F9E-C225142A800B}"/>
              </a:ext>
            </a:extLst>
          </p:cNvPr>
          <p:cNvSpPr/>
          <p:nvPr userDrawn="1"/>
        </p:nvSpPr>
        <p:spPr>
          <a:xfrm>
            <a:off x="1010369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72B70AD-1A85-924B-9CEA-8E9274046E3F}"/>
              </a:ext>
            </a:extLst>
          </p:cNvPr>
          <p:cNvSpPr/>
          <p:nvPr userDrawn="1"/>
        </p:nvSpPr>
        <p:spPr>
          <a:xfrm>
            <a:off x="1442069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A48C1D8-199C-7640-B8B4-2F5B8128EE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740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tieg T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9FA98-C856-E044-BFF5-2A740457DB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11036300" cy="1476375"/>
          </a:xfrm>
        </p:spPr>
        <p:txBody>
          <a:bodyPr/>
          <a:lstStyle>
            <a:lvl1pPr algn="ctr">
              <a:defRPr cap="none" baseline="0">
                <a:solidFill>
                  <a:schemeClr val="accent2">
                    <a:alpha val="69875"/>
                  </a:schemeClr>
                </a:solidFill>
              </a:defRPr>
            </a:lvl1pPr>
          </a:lstStyle>
          <a:p>
            <a:r>
              <a:rPr lang="de-DE" dirty="0"/>
              <a:t>Headline 02 Kapitelüberschrift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A781B0-9769-D341-B617-179DA74B8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850" y="2692399"/>
            <a:ext cx="11036300" cy="3484563"/>
          </a:xfrm>
        </p:spPr>
        <p:txBody>
          <a:bodyPr lIns="0" tIns="0" rIns="0" bIns="0"/>
          <a:lstStyle>
            <a:lvl1pPr marL="0" indent="0" algn="ctr">
              <a:buFontTx/>
              <a:buNone/>
              <a:defRPr sz="2400"/>
            </a:lvl1pPr>
            <a:lvl2pPr marL="457200" indent="0" algn="ctr">
              <a:buFontTx/>
              <a:buNone/>
              <a:defRPr b="1" i="0">
                <a:solidFill>
                  <a:schemeClr val="accent3"/>
                </a:solidFill>
                <a:latin typeface="Source Sans Pro" panose="020B0503030403020204" pitchFamily="34" charset="77"/>
              </a:defRPr>
            </a:lvl2pPr>
            <a:lvl3pPr marL="914400" indent="0" algn="ctr">
              <a:buFontTx/>
              <a:buNone/>
              <a:defRPr/>
            </a:lvl3pPr>
            <a:lvl4pPr marL="1371600" indent="0" algn="ctr">
              <a:buFontTx/>
              <a:buNone/>
              <a:defRPr/>
            </a:lvl4pPr>
            <a:lvl5pPr marL="1828800" indent="0" algn="ctr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E2AD197-4354-804D-A1E7-59F2E7372B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646730D-D583-C94D-B95A-27110E684F13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5EBD504-B8B4-9347-9CED-32AA328E963C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974DF12-08C6-654E-9569-4C87E78C33CF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B2687BE2-EE01-4255-AD87-2AE7940BDA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98" b="9201"/>
          <a:stretch/>
        </p:blipFill>
        <p:spPr>
          <a:xfrm>
            <a:off x="10382354" y="216000"/>
            <a:ext cx="1398661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69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folie mit Bild und Herrvorhe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518150" cy="446087"/>
          </a:xfrm>
        </p:spPr>
        <p:txBody>
          <a:bodyPr anchor="b"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Headline 1.1. blau 24 PT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01CC29-DC3E-4E4A-897B-EC9B6FECC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489472"/>
            <a:ext cx="5518150" cy="190103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47B437D-28A8-E744-8B2C-38B3F959A1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4616450"/>
            <a:ext cx="5518150" cy="828675"/>
          </a:xfrm>
        </p:spPr>
        <p:txBody>
          <a:bodyPr lIns="0" tIns="0" rIns="0" bIns="0"/>
          <a:lstStyle>
            <a:lvl1pPr marL="0" indent="0">
              <a:buFontTx/>
              <a:buNone/>
              <a:defRPr sz="2400" b="1" i="0">
                <a:solidFill>
                  <a:schemeClr val="accent3"/>
                </a:solidFill>
                <a:latin typeface="Source Sans Pro" panose="020B05030304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6AE1CAD-EEB0-414C-BAC5-0672F1BA05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836614"/>
            <a:ext cx="5518150" cy="524668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0EC40868-FCD5-CE4C-B669-67310C7F37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6A5265E-3CC6-A04A-B1CC-40476DC6B738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4BE76F8-64BC-F840-B7AD-6F40956F78F3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C46DC99-ACC9-3E41-AE07-30C42F1A20EB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Foliennummernplatzhalter 11">
            <a:extLst>
              <a:ext uri="{FF2B5EF4-FFF2-40B4-BE49-F238E27FC236}">
                <a16:creationId xmlns:a16="http://schemas.microsoft.com/office/drawing/2014/main" id="{8409F07A-62E3-4944-A413-C83F68830F06}"/>
              </a:ext>
            </a:extLst>
          </p:cNvPr>
          <p:cNvSpPr txBox="1">
            <a:spLocks/>
          </p:cNvSpPr>
          <p:nvPr userDrawn="1"/>
        </p:nvSpPr>
        <p:spPr>
          <a:xfrm>
            <a:off x="4732778" y="63330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</p:txBody>
      </p:sp>
      <p:sp>
        <p:nvSpPr>
          <p:cNvPr id="23" name="Fußzeilenplatzhalter 4">
            <a:extLst>
              <a:ext uri="{FF2B5EF4-FFF2-40B4-BE49-F238E27FC236}">
                <a16:creationId xmlns:a16="http://schemas.microsoft.com/office/drawing/2014/main" id="{B1284AA7-B9BC-4045-B9CD-53913A01258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93825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de-DE"/>
              <a:t>Titel Vorname Nachname</a:t>
            </a:r>
          </a:p>
        </p:txBody>
      </p:sp>
      <p:sp>
        <p:nvSpPr>
          <p:cNvPr id="24" name="Foliennummernplatzhalter 11">
            <a:extLst>
              <a:ext uri="{FF2B5EF4-FFF2-40B4-BE49-F238E27FC236}">
                <a16:creationId xmlns:a16="http://schemas.microsoft.com/office/drawing/2014/main" id="{8F64809D-29FC-4A3E-942D-53AA1789AC07}"/>
              </a:ext>
            </a:extLst>
          </p:cNvPr>
          <p:cNvSpPr txBox="1">
            <a:spLocks/>
          </p:cNvSpPr>
          <p:nvPr userDrawn="1"/>
        </p:nvSpPr>
        <p:spPr>
          <a:xfrm>
            <a:off x="1105200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‹Nr.›</a:t>
            </a:fld>
            <a:endParaRPr lang="de-DE" dirty="0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2C89A1C5-45CC-4A6E-985C-4D9AF6A60F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98" b="9201"/>
          <a:stretch/>
        </p:blipFill>
        <p:spPr>
          <a:xfrm>
            <a:off x="10382354" y="216000"/>
            <a:ext cx="1398661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155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, Texte, Aufzählung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Headline 1.1. blau 24 PT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01CC29-DC3E-4E4A-897B-EC9B6FECC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502172"/>
            <a:ext cx="5314950" cy="4708128"/>
          </a:xfrm>
        </p:spPr>
        <p:txBody>
          <a:bodyPr lIns="0" tIns="0" rIns="0" bIns="0">
            <a:noAutofit/>
          </a:bodyPr>
          <a:lstStyle>
            <a:lvl1pPr marL="285750" indent="-285750">
              <a:lnSpc>
                <a:spcPts val="25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1" i="0">
                <a:solidFill>
                  <a:schemeClr val="tx1"/>
                </a:solidFill>
                <a:latin typeface="Source Sans Pro Semibold" panose="020B0503030403020204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6AE1CAD-EEB0-414C-BAC5-0672F1BA05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836614"/>
            <a:ext cx="5518150" cy="377983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0AA9CCE-EA4A-BE49-8BD2-AFBE569827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4737100"/>
            <a:ext cx="5518150" cy="1485900"/>
          </a:xfr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0"/>
              </a:spcBef>
              <a:buFontTx/>
              <a:buNone/>
              <a:defRPr sz="1200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Hier eine Bildunterschrift</a:t>
            </a:r>
          </a:p>
          <a:p>
            <a:pPr lvl="1"/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BA25D584-1671-5444-81B4-DC10487C32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EF35810-44AF-0840-83B1-2D91259F44AB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53E7EE6-F204-5D4F-B230-BAFF77E5CF8B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E2FD814-93AA-4342-B25F-53DEB6D1EC35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Foliennummernplatzhalter 11">
            <a:extLst>
              <a:ext uri="{FF2B5EF4-FFF2-40B4-BE49-F238E27FC236}">
                <a16:creationId xmlns:a16="http://schemas.microsoft.com/office/drawing/2014/main" id="{5694B644-B242-414A-A824-E6F19C82B6EB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</p:txBody>
      </p:sp>
      <p:sp>
        <p:nvSpPr>
          <p:cNvPr id="23" name="Fußzeilenplatzhalter 4">
            <a:extLst>
              <a:ext uri="{FF2B5EF4-FFF2-40B4-BE49-F238E27FC236}">
                <a16:creationId xmlns:a16="http://schemas.microsoft.com/office/drawing/2014/main" id="{C155008D-C5AD-4B7C-B0F3-DF57B76FA5B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93825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de-DE"/>
              <a:t>Titel Vorname Nachname</a:t>
            </a:r>
          </a:p>
        </p:txBody>
      </p:sp>
      <p:sp>
        <p:nvSpPr>
          <p:cNvPr id="24" name="Foliennummernplatzhalter 11">
            <a:extLst>
              <a:ext uri="{FF2B5EF4-FFF2-40B4-BE49-F238E27FC236}">
                <a16:creationId xmlns:a16="http://schemas.microsoft.com/office/drawing/2014/main" id="{D632255B-B14F-4D4D-9635-ED3A8A42C796}"/>
              </a:ext>
            </a:extLst>
          </p:cNvPr>
          <p:cNvSpPr txBox="1">
            <a:spLocks/>
          </p:cNvSpPr>
          <p:nvPr userDrawn="1"/>
        </p:nvSpPr>
        <p:spPr>
          <a:xfrm>
            <a:off x="1105200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‹Nr.›</a:t>
            </a:fld>
            <a:endParaRPr lang="de-DE" dirty="0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A46C6E44-73CF-402F-A117-0EB8BB6A29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98" b="9201"/>
          <a:stretch/>
        </p:blipFill>
        <p:spPr>
          <a:xfrm>
            <a:off x="10382354" y="216000"/>
            <a:ext cx="1398661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573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Text, Aufzählung,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CEA8D11C-DAF2-994C-8FA2-681908273A2A}"/>
              </a:ext>
            </a:extLst>
          </p:cNvPr>
          <p:cNvSpPr/>
          <p:nvPr userDrawn="1"/>
        </p:nvSpPr>
        <p:spPr>
          <a:xfrm>
            <a:off x="6096000" y="836613"/>
            <a:ext cx="5518150" cy="49323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1600" b="1" i="0" cap="none" baseline="0">
                <a:solidFill>
                  <a:schemeClr val="tx2"/>
                </a:solidFill>
                <a:latin typeface="Source Sans Pro Semibold" panose="020B0503030403020204" pitchFamily="34" charset="77"/>
              </a:defRPr>
            </a:lvl1pPr>
          </a:lstStyle>
          <a:p>
            <a:r>
              <a:rPr lang="de-DE" dirty="0"/>
              <a:t>Headline 2 mit Minuskeln blau 16 PT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0AA9CCE-EA4A-BE49-8BD2-AFBE569827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0650" y="4616450"/>
            <a:ext cx="4743450" cy="920750"/>
          </a:xfr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200" b="0" i="1">
                <a:solidFill>
                  <a:schemeClr val="bg1"/>
                </a:solidFill>
                <a:latin typeface="Source Sans Pro" panose="020B05030304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Hier eine Grafikunterschrift</a:t>
            </a:r>
          </a:p>
          <a:p>
            <a:pPr lvl="1"/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C2F7728-3828-E148-8689-E032CF69B69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7850" y="1752600"/>
            <a:ext cx="5327650" cy="401637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2500"/>
              </a:lnSpc>
              <a:buFontTx/>
              <a:buNone/>
              <a:defRPr sz="1600"/>
            </a:lvl1pPr>
            <a:lvl2pPr marL="342900" indent="-342900">
              <a:lnSpc>
                <a:spcPts val="2500"/>
              </a:lnSpc>
              <a:buFont typeface="+mj-lt"/>
              <a:buAutoNum type="arabicPeriod"/>
              <a:tabLst/>
              <a:defRPr sz="1600" b="1" i="0">
                <a:latin typeface="Source Sans Pro Semibold" panose="020B0503030403020204" pitchFamily="34" charset="77"/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3" name="Diagrammplatzhalter 12">
            <a:extLst>
              <a:ext uri="{FF2B5EF4-FFF2-40B4-BE49-F238E27FC236}">
                <a16:creationId xmlns:a16="http://schemas.microsoft.com/office/drawing/2014/main" id="{D940472C-04D3-C542-AA05-7E986A7A9052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38900" y="1663700"/>
            <a:ext cx="4775200" cy="2730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FFC399EE-FEF3-4B4E-BD82-85157F5349E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7950" y="1136650"/>
            <a:ext cx="4743450" cy="336550"/>
          </a:xfrm>
        </p:spPr>
        <p:txBody>
          <a:bodyPr lIns="0" tIns="0" rIns="0" bIns="0"/>
          <a:lstStyle>
            <a:lvl1pPr marL="0" indent="0" algn="ctr">
              <a:lnSpc>
                <a:spcPts val="1800"/>
              </a:lnSpc>
              <a:spcBef>
                <a:spcPts val="0"/>
              </a:spcBef>
              <a:buFontTx/>
              <a:buNone/>
              <a:defRPr sz="1400" b="0" i="0">
                <a:solidFill>
                  <a:schemeClr val="bg1"/>
                </a:solidFill>
                <a:latin typeface="Source Sans Pro" panose="020B0503030403020204" pitchFamily="34" charset="77"/>
              </a:defRPr>
            </a:lvl1pPr>
            <a:lvl2pPr marL="457200" indent="0" algn="ctr">
              <a:buNone/>
              <a:defRPr i="0"/>
            </a:lvl2pPr>
          </a:lstStyle>
          <a:p>
            <a:pPr lvl="0"/>
            <a:r>
              <a:rPr lang="de-DE" dirty="0"/>
              <a:t>HEADLINE DIAGRAMM</a:t>
            </a:r>
          </a:p>
          <a:p>
            <a:pPr lvl="1"/>
            <a:endParaRPr lang="de-DE" dirty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2C33FF2-865D-9D40-A3B2-4DA66009AB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2D4D4094-91AD-BE41-8EE5-3435EE6AB5BA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F7D737D6-7FDC-4946-B7F5-66DA1F55057B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A1ED672-BA78-7C47-8CF6-65C2C729133F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Fußzeilenplatzhalter 4">
            <a:extLst>
              <a:ext uri="{FF2B5EF4-FFF2-40B4-BE49-F238E27FC236}">
                <a16:creationId xmlns:a16="http://schemas.microsoft.com/office/drawing/2014/main" id="{92D130EE-09C5-4562-B01F-82CF438F311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93825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de-DE"/>
              <a:t>Titel Vorname Nachname</a:t>
            </a:r>
          </a:p>
        </p:txBody>
      </p:sp>
      <p:sp>
        <p:nvSpPr>
          <p:cNvPr id="29" name="Foliennummernplatzhalter 11">
            <a:extLst>
              <a:ext uri="{FF2B5EF4-FFF2-40B4-BE49-F238E27FC236}">
                <a16:creationId xmlns:a16="http://schemas.microsoft.com/office/drawing/2014/main" id="{17BD01ED-2AFF-43B3-8015-2B99F14655BD}"/>
              </a:ext>
            </a:extLst>
          </p:cNvPr>
          <p:cNvSpPr txBox="1">
            <a:spLocks/>
          </p:cNvSpPr>
          <p:nvPr userDrawn="1"/>
        </p:nvSpPr>
        <p:spPr>
          <a:xfrm>
            <a:off x="1105200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‹Nr.›</a:t>
            </a:fld>
            <a:endParaRPr lang="de-DE" dirty="0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01A4782B-740E-4313-BEFE-563700DCF2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98" b="9201"/>
          <a:stretch/>
        </p:blipFill>
        <p:spPr>
          <a:xfrm>
            <a:off x="10382354" y="216000"/>
            <a:ext cx="1398661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139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Text 2 Spal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1600" b="1" i="0" cap="none" baseline="0">
                <a:solidFill>
                  <a:schemeClr val="tx1"/>
                </a:solidFill>
                <a:latin typeface="Source Sans Pro" panose="020B0503030403020204" pitchFamily="34" charset="77"/>
              </a:defRPr>
            </a:lvl1pPr>
          </a:lstStyle>
          <a:p>
            <a:r>
              <a:rPr lang="de-DE" dirty="0"/>
              <a:t>Headline 2 mit Minuskeln 16 PT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25EA07E5-A9A7-0441-BACA-1C7D4DD5E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489472"/>
            <a:ext cx="5340350" cy="197604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F812D9D2-1609-244F-BA78-890B029A8E3E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096000" y="1489472"/>
            <a:ext cx="5518150" cy="197604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Bildplatzhalter 9">
            <a:extLst>
              <a:ext uri="{FF2B5EF4-FFF2-40B4-BE49-F238E27FC236}">
                <a16:creationId xmlns:a16="http://schemas.microsoft.com/office/drawing/2014/main" id="{F8BB7806-351D-5A4B-B164-75DA39BB84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7850" y="3787775"/>
            <a:ext cx="5359400" cy="19812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Bildplatzhalter 9">
            <a:extLst>
              <a:ext uri="{FF2B5EF4-FFF2-40B4-BE49-F238E27FC236}">
                <a16:creationId xmlns:a16="http://schemas.microsoft.com/office/drawing/2014/main" id="{EAD8A5D9-3277-4B43-BDFE-7A137AA6DC4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787775"/>
            <a:ext cx="5518150" cy="19812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03750731-1FE8-2145-BCB0-17004C4817B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C56BF9B-C4EC-5345-B638-4B51EB946753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6A9D78A-23F6-9943-A0C5-A1F77BA1F8ED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4E1F823-F785-7A47-9C2B-F278ECA10181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0FFCF13F-F0A4-4797-B1FA-0869D547A92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93825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de-DE"/>
              <a:t>Titel Vorname Nachname</a:t>
            </a:r>
          </a:p>
        </p:txBody>
      </p:sp>
      <p:sp>
        <p:nvSpPr>
          <p:cNvPr id="25" name="Foliennummernplatzhalter 11">
            <a:extLst>
              <a:ext uri="{FF2B5EF4-FFF2-40B4-BE49-F238E27FC236}">
                <a16:creationId xmlns:a16="http://schemas.microsoft.com/office/drawing/2014/main" id="{2D2A2BE3-79C1-4D64-951E-AA7F68157344}"/>
              </a:ext>
            </a:extLst>
          </p:cNvPr>
          <p:cNvSpPr txBox="1">
            <a:spLocks/>
          </p:cNvSpPr>
          <p:nvPr userDrawn="1"/>
        </p:nvSpPr>
        <p:spPr>
          <a:xfrm>
            <a:off x="1105200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‹Nr.›</a:t>
            </a:fld>
            <a:endParaRPr lang="de-DE" dirty="0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683A2F7B-1200-4552-BD66-D7B1231B8F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98" b="9201"/>
          <a:stretch/>
        </p:blipFill>
        <p:spPr>
          <a:xfrm>
            <a:off x="10382354" y="216000"/>
            <a:ext cx="1398661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1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grosses Foto mit B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platzhalter 9">
            <a:extLst>
              <a:ext uri="{FF2B5EF4-FFF2-40B4-BE49-F238E27FC236}">
                <a16:creationId xmlns:a16="http://schemas.microsoft.com/office/drawing/2014/main" id="{F8BB7806-351D-5A4B-B164-75DA39BB84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7850" y="836613"/>
            <a:ext cx="11036300" cy="493236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0BECBC40-12B4-6544-9137-FC724FA0D0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6482" y="5892800"/>
            <a:ext cx="11036300" cy="393700"/>
          </a:xfr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0"/>
              </a:spcBef>
              <a:buFontTx/>
              <a:buNone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HL FOTO Hier eine Bildunterschrift 16 PT</a:t>
            </a:r>
          </a:p>
          <a:p>
            <a:pPr lvl="1"/>
            <a:endParaRPr lang="de-DE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ACC11A70-984F-604F-A0EF-DD019FBD98F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DF22E1C-5236-DC4A-823A-B224459910F6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AB87BA0-F04B-304A-A8E2-4691A896BF5B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2335503D-3101-704A-A8D5-00B06CF32DC5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62C9D941-E501-4C93-BAB9-236302FB1F3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93825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de-DE"/>
              <a:t>Titel Vorname Nachname</a:t>
            </a:r>
          </a:p>
        </p:txBody>
      </p:sp>
      <p:sp>
        <p:nvSpPr>
          <p:cNvPr id="18" name="Foliennummernplatzhalter 11">
            <a:extLst>
              <a:ext uri="{FF2B5EF4-FFF2-40B4-BE49-F238E27FC236}">
                <a16:creationId xmlns:a16="http://schemas.microsoft.com/office/drawing/2014/main" id="{F284B8DB-4E38-453A-950F-69DF20EB3E70}"/>
              </a:ext>
            </a:extLst>
          </p:cNvPr>
          <p:cNvSpPr txBox="1">
            <a:spLocks/>
          </p:cNvSpPr>
          <p:nvPr userDrawn="1"/>
        </p:nvSpPr>
        <p:spPr>
          <a:xfrm>
            <a:off x="1105200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‹Nr.›</a:t>
            </a:fld>
            <a:endParaRPr lang="de-DE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6936C09E-9B4F-4DAB-9E7D-19E7AC91CF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98" b="9201"/>
          <a:stretch/>
        </p:blipFill>
        <p:spPr>
          <a:xfrm>
            <a:off x="10382354" y="216000"/>
            <a:ext cx="1398661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74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 Variante 02 Kommunik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91441AE-FE67-604E-941F-9A4CBD1224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53096"/>
            <a:ext cx="12192000" cy="411587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666740" cy="909896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D065A2-84F7-4A46-888E-2EAF252985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850" y="3252993"/>
            <a:ext cx="7659245" cy="824328"/>
          </a:xfrm>
        </p:spPr>
        <p:txBody>
          <a:bodyPr lIns="0" tIns="0" rIns="0" bIns="0" anchor="ctr" anchorCtr="0">
            <a:noAutofit/>
          </a:bodyPr>
          <a:lstStyle>
            <a:lvl1pPr marL="9525" indent="0" algn="l">
              <a:buNone/>
              <a:tabLst/>
              <a:defRPr sz="48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SUBLINE TITEL &gt;48. PT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5118100" cy="696912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F221191-A6E8-9242-8605-B99EB79D1860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37BCAFE-08E1-EE44-A49D-24E49CA43D21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BB6F81E-C2CD-B94E-9603-A85C0E56A54D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DAE9631-A010-4A4E-9B91-981C681DEB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6751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3E64365-23B6-AE43-A8B0-AA3407368BBC}"/>
              </a:ext>
            </a:extLst>
          </p:cNvPr>
          <p:cNvSpPr txBox="1"/>
          <p:nvPr userDrawn="1"/>
        </p:nvSpPr>
        <p:spPr>
          <a:xfrm>
            <a:off x="509155" y="18807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21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62" r:id="rId5"/>
    <p:sldLayoutId id="2147483663" r:id="rId6"/>
    <p:sldLayoutId id="2147483664" r:id="rId7"/>
    <p:sldLayoutId id="2147483665" r:id="rId8"/>
    <p:sldLayoutId id="2147483667" r:id="rId9"/>
    <p:sldLayoutId id="2147483669" r:id="rId10"/>
    <p:sldLayoutId id="2147483668" r:id="rId11"/>
    <p:sldLayoutId id="2147483666" r:id="rId12"/>
    <p:sldLayoutId id="2147483674" r:id="rId13"/>
    <p:sldLayoutId id="2147483670" r:id="rId14"/>
    <p:sldLayoutId id="2147483671" r:id="rId15"/>
    <p:sldLayoutId id="2147483672" r:id="rId16"/>
    <p:sldLayoutId id="2147483673" r:id="rId17"/>
    <p:sldLayoutId id="2147483675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all" baseline="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3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457" userDrawn="1">
          <p15:clr>
            <a:srgbClr val="F26B43"/>
          </p15:clr>
        </p15:guide>
        <p15:guide id="4" orient="horz" pos="2183" userDrawn="1">
          <p15:clr>
            <a:srgbClr val="F26B43"/>
          </p15:clr>
        </p15:guide>
        <p15:guide id="5" orient="horz" pos="2908" userDrawn="1">
          <p15:clr>
            <a:srgbClr val="F26B43"/>
          </p15:clr>
        </p15:guide>
        <p15:guide id="6" orient="horz" pos="3634" userDrawn="1">
          <p15:clr>
            <a:srgbClr val="F26B43"/>
          </p15:clr>
        </p15:guide>
        <p15:guide id="7" orient="horz" pos="182" userDrawn="1">
          <p15:clr>
            <a:srgbClr val="F26B43"/>
          </p15:clr>
        </p15:guide>
        <p15:guide id="8" pos="182" userDrawn="1">
          <p15:clr>
            <a:srgbClr val="F26B43"/>
          </p15:clr>
        </p15:guide>
        <p15:guide id="9" pos="7498" userDrawn="1">
          <p15:clr>
            <a:srgbClr val="F26B43"/>
          </p15:clr>
        </p15:guide>
        <p15:guide id="10" pos="7316" userDrawn="1">
          <p15:clr>
            <a:srgbClr val="F26B43"/>
          </p15:clr>
        </p15:guide>
        <p15:guide id="11" pos="364" userDrawn="1">
          <p15:clr>
            <a:srgbClr val="F26B43"/>
          </p15:clr>
        </p15:guide>
        <p15:guide id="12" orient="horz" pos="52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gif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49.emf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oleObject" Target="../embeddings/oleObject1.bin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" Type="http://schemas.openxmlformats.org/officeDocument/2006/relationships/image" Target="../media/image50.png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10" Type="http://schemas.openxmlformats.org/officeDocument/2006/relationships/image" Target="../media/image58.png"/><Relationship Id="rId4" Type="http://schemas.openxmlformats.org/officeDocument/2006/relationships/image" Target="../media/image52.jpg"/><Relationship Id="rId9" Type="http://schemas.openxmlformats.org/officeDocument/2006/relationships/image" Target="../media/image57.png"/><Relationship Id="rId14" Type="http://schemas.openxmlformats.org/officeDocument/2006/relationships/image" Target="../media/image62.sv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6D15511D-8D7F-F6E1-88B8-821D9BDB3C17}"/>
              </a:ext>
            </a:extLst>
          </p:cNvPr>
          <p:cNvSpPr/>
          <p:nvPr/>
        </p:nvSpPr>
        <p:spPr>
          <a:xfrm>
            <a:off x="2238244" y="5778041"/>
            <a:ext cx="4152122" cy="99837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D26BD691-7B82-A74E-0C07-F3C0AAA11774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35s</a:t>
            </a:r>
            <a:endParaRPr lang="de-DE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27F9D53-1219-0C5C-3873-65CBE1EAF108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36s</a:t>
            </a:r>
            <a:endParaRPr lang="de-DE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BC80CBC1-7A22-19F2-D94B-026BDA363641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37s</a:t>
            </a:r>
            <a:endParaRPr lang="de-DE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E758423E-B0DC-1A37-EFDC-1281AF720F04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38s</a:t>
            </a:r>
            <a:endParaRPr lang="de-DE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7448FD8D-5A64-60B5-7F3D-2089BC21AD0D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39s</a:t>
            </a:r>
            <a:endParaRPr lang="de-DE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0AE221E-D844-F390-63EB-5AD5F908ADE0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40s</a:t>
            </a:r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300E713-094D-65FB-B7BD-96A14341C695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41s</a:t>
            </a:r>
            <a:endParaRPr lang="de-DE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C9D2E66-13B6-1DE1-7BD9-EBC6217C76C7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42s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F274BE-FC71-4DB9-88FB-B5DBFD8DAD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7178" y="1985778"/>
            <a:ext cx="9059209" cy="909896"/>
          </a:xfrm>
        </p:spPr>
        <p:txBody>
          <a:bodyPr>
            <a:normAutofit fontScale="90000"/>
          </a:bodyPr>
          <a:lstStyle/>
          <a:p>
            <a:r>
              <a:rPr lang="en-US" dirty="0"/>
              <a:t>Status of </a:t>
            </a:r>
            <a:r>
              <a:rPr lang="en-US" dirty="0" err="1"/>
              <a:t>bERLINPro’s</a:t>
            </a:r>
            <a:r>
              <a:rPr lang="en-US" dirty="0"/>
              <a:t> Injector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84EEE2-825A-49A8-9492-FF5FD6A007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0297" y="4333671"/>
            <a:ext cx="5118100" cy="127321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16/09/24, </a:t>
            </a:r>
          </a:p>
          <a:p>
            <a:r>
              <a:rPr lang="en-US" dirty="0"/>
              <a:t>CERN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A. Neumann for the </a:t>
            </a:r>
            <a:r>
              <a:rPr lang="en-US" dirty="0" err="1"/>
              <a:t>bERLinPro</a:t>
            </a:r>
            <a:r>
              <a:rPr lang="en-US" dirty="0"/>
              <a:t> team @SEALAB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45B0CE7-A5F8-4647-9607-F148E2E31F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Status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00383FF-8E3C-4990-87BA-CB302CC6AD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 rot="1111966">
            <a:off x="8876814" y="5559167"/>
            <a:ext cx="1386591" cy="324584"/>
          </a:xfrm>
        </p:spPr>
        <p:txBody>
          <a:bodyPr/>
          <a:lstStyle/>
          <a:p>
            <a:r>
              <a:rPr lang="en-US" dirty="0"/>
              <a:t>For the LDG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C1DE21F5-D5F7-358B-F1F9-E2502FA5BD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6497" y="2811671"/>
            <a:ext cx="7659245" cy="1034188"/>
          </a:xfrm>
        </p:spPr>
        <p:txBody>
          <a:bodyPr/>
          <a:lstStyle/>
          <a:p>
            <a:r>
              <a:rPr lang="en-US" sz="2000" dirty="0"/>
              <a:t>PERLE Collaboration Meeting</a:t>
            </a:r>
            <a:endParaRPr lang="de-DE" sz="20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47ACBFF-531B-3396-4CB8-C73558D00D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4" t="20602" r="13899" b="16006"/>
          <a:stretch/>
        </p:blipFill>
        <p:spPr bwMode="auto">
          <a:xfrm>
            <a:off x="6456695" y="3721567"/>
            <a:ext cx="5316069" cy="265803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7D0CEAA8-6C13-FF4B-3561-F8EA5DE9487B}"/>
              </a:ext>
            </a:extLst>
          </p:cNvPr>
          <p:cNvSpPr/>
          <p:nvPr/>
        </p:nvSpPr>
        <p:spPr>
          <a:xfrm rot="16512576">
            <a:off x="6976249" y="4626114"/>
            <a:ext cx="4076757" cy="3595399"/>
          </a:xfrm>
          <a:prstGeom prst="rect">
            <a:avLst/>
          </a:prstGeom>
          <a:noFill/>
        </p:spPr>
        <p:txBody>
          <a:bodyPr spcFirstLastPara="1" wrap="none" lIns="121920" tIns="60960" rIns="121920" bIns="60960" numCol="1">
            <a:prstTxWarp prst="textCircle">
              <a:avLst/>
            </a:prstTxWarp>
            <a:spAutoFit/>
          </a:bodyPr>
          <a:lstStyle/>
          <a:p>
            <a:pPr algn="ctr"/>
            <a:r>
              <a:rPr lang="de-DE" sz="3733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BESSY II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E4BC546-2B39-CCBD-DC94-EE312E3B6356}"/>
              </a:ext>
            </a:extLst>
          </p:cNvPr>
          <p:cNvSpPr txBox="1"/>
          <p:nvPr/>
        </p:nvSpPr>
        <p:spPr>
          <a:xfrm>
            <a:off x="6390366" y="5418167"/>
            <a:ext cx="311075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reezing" dir="t"/>
            </a:scene3d>
            <a:sp3d extrusionH="203200" prstMaterial="dkEdge">
              <a:bevelT w="139700" h="146050"/>
              <a:bevelB w="38100" h="38100" prst="angle"/>
              <a:extrusionClr>
                <a:schemeClr val="accent1"/>
              </a:extrusionClr>
            </a:sp3d>
          </a:bodyPr>
          <a:lstStyle/>
          <a:p>
            <a:r>
              <a:rPr lang="en-US" sz="3200" b="1" i="1" dirty="0" err="1">
                <a:solidFill>
                  <a:schemeClr val="accent2"/>
                </a:solidFill>
              </a:rPr>
              <a:t>bERLinPro</a:t>
            </a:r>
            <a:endParaRPr lang="de-DE" sz="3200" b="1" i="1" dirty="0">
              <a:solidFill>
                <a:schemeClr val="accent2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0102FF7-96E6-0C22-8D8A-3B2C201907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6442" y="3218878"/>
            <a:ext cx="2114550" cy="723900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3D32084A-F17C-5A7A-B37C-ED604BC7FCB8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43s</a:t>
            </a:r>
            <a:endParaRPr lang="de-DE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A073B86-8F00-AD05-4FCD-30E4F81CA61F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44s</a:t>
            </a:r>
            <a:endParaRPr lang="de-DE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7AEF7441-B724-D876-A956-717F910B7CB5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45s</a:t>
            </a:r>
            <a:endParaRPr lang="de-DE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38931ADB-949A-FFCF-1F22-4E568781C759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46s</a:t>
            </a:r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2DDAF96-C99F-6730-6F97-D80BBF963F3F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47s</a:t>
            </a:r>
            <a:endParaRPr lang="de-DE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1A7523D-8CC5-BD5B-CFCC-7D187881FE13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48s</a:t>
            </a:r>
            <a:endParaRPr lang="de-DE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E8E6B0AD-16E9-3063-5231-4BD88480A025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49s</a:t>
            </a:r>
            <a:endParaRPr lang="de-DE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1C24C62D-9C23-B485-4300-BD5C0F8BA1AF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50s</a:t>
            </a:r>
            <a:endParaRPr lang="de-DE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60ECCCC-825A-AF80-89FC-B8B1107D5D1D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51s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2729C088-5843-27C8-51BF-10412571E1C8}"/>
              </a:ext>
            </a:extLst>
          </p:cNvPr>
          <p:cNvSpPr/>
          <p:nvPr/>
        </p:nvSpPr>
        <p:spPr>
          <a:xfrm>
            <a:off x="2361651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28d</a:t>
            </a:r>
            <a:endParaRPr lang="de-DE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9A43701-B4BB-CABB-24CE-649C65865575}"/>
              </a:ext>
            </a:extLst>
          </p:cNvPr>
          <p:cNvSpPr/>
          <p:nvPr/>
        </p:nvSpPr>
        <p:spPr>
          <a:xfrm>
            <a:off x="3325357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21h</a:t>
            </a:r>
            <a:endParaRPr lang="de-DE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5F648D3-EE17-4F3E-F618-9B995871C8D0}"/>
              </a:ext>
            </a:extLst>
          </p:cNvPr>
          <p:cNvSpPr/>
          <p:nvPr/>
        </p:nvSpPr>
        <p:spPr>
          <a:xfrm>
            <a:off x="4289063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19m</a:t>
            </a:r>
            <a:endParaRPr lang="de-DE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43DBCF70-63E8-AE4C-81BA-46B284D36F3B}"/>
              </a:ext>
            </a:extLst>
          </p:cNvPr>
          <p:cNvSpPr/>
          <p:nvPr/>
        </p:nvSpPr>
        <p:spPr>
          <a:xfrm>
            <a:off x="5252769" y="6101075"/>
            <a:ext cx="963706" cy="497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52s</a:t>
            </a:r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C0F8D7E-F061-67B2-B3F7-3A2235F791CC}"/>
              </a:ext>
            </a:extLst>
          </p:cNvPr>
          <p:cNvSpPr txBox="1"/>
          <p:nvPr/>
        </p:nvSpPr>
        <p:spPr>
          <a:xfrm>
            <a:off x="2856459" y="5702548"/>
            <a:ext cx="2865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bERLinPro</a:t>
            </a:r>
            <a:r>
              <a:rPr lang="en-US" dirty="0">
                <a:solidFill>
                  <a:schemeClr val="bg1"/>
                </a:solidFill>
              </a:rPr>
              <a:t> Beam Countdown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27" name="ticking-clock_1-27477">
            <a:hlinkClick r:id="" action="ppaction://media"/>
            <a:extLst>
              <a:ext uri="{FF2B5EF4-FFF2-40B4-BE49-F238E27FC236}">
                <a16:creationId xmlns:a16="http://schemas.microsoft.com/office/drawing/2014/main" id="{14D64ABB-43E4-218B-BD0F-F511E1EF0B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94565" y="6155370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73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6378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2" presetClass="exit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xit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xit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1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xit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xit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xit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xit" presetSubtype="4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xit" presetSubtype="4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xit" presetSubtype="4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8" dur="1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xit" presetSubtype="4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1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xit" presetSubtype="4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4" dur="1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xit" presetSubtype="4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1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xit" presetSubtype="4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0" dur="1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xit" presetSubtype="4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1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xit" presetSubtype="4" fill="hold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1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5" grpId="0" animBg="1"/>
      <p:bldP spid="34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5412F-4E1D-579F-9146-3A475CA4A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67" y="287991"/>
            <a:ext cx="11036300" cy="758922"/>
          </a:xfrm>
        </p:spPr>
        <p:txBody>
          <a:bodyPr/>
          <a:lstStyle/>
          <a:p>
            <a:r>
              <a:rPr lang="en-US" dirty="0"/>
              <a:t>Status of </a:t>
            </a:r>
            <a:r>
              <a:rPr lang="en-US" dirty="0" err="1"/>
              <a:t>bERLinPro@SEALAB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3E5D0C1-6BAE-ED20-D5D8-632BFE7F8A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status</a:t>
            </a:r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0AD3E14-F528-8169-0785-4C60B17E6E9B}"/>
              </a:ext>
            </a:extLst>
          </p:cNvPr>
          <p:cNvGrpSpPr>
            <a:grpSpLocks noChangeAspect="1"/>
          </p:cNvGrpSpPr>
          <p:nvPr/>
        </p:nvGrpSpPr>
        <p:grpSpPr>
          <a:xfrm>
            <a:off x="331478" y="1312186"/>
            <a:ext cx="8609240" cy="1416083"/>
            <a:chOff x="-10292" y="305405"/>
            <a:chExt cx="12192000" cy="2005388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0DD31890-54DF-9CE1-13CD-F5E549B014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0292" y="305406"/>
              <a:ext cx="12192000" cy="2005387"/>
            </a:xfrm>
            <a:prstGeom prst="rect">
              <a:avLst/>
            </a:prstGeom>
          </p:spPr>
        </p:pic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D6C7294E-03B1-197E-AFC6-1063131B0965}"/>
                </a:ext>
              </a:extLst>
            </p:cNvPr>
            <p:cNvSpPr/>
            <p:nvPr/>
          </p:nvSpPr>
          <p:spPr>
            <a:xfrm>
              <a:off x="-10292" y="1885949"/>
              <a:ext cx="1119955" cy="4248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025AC1BB-18DB-2EC8-B1F2-6BF43004122C}"/>
                </a:ext>
              </a:extLst>
            </p:cNvPr>
            <p:cNvSpPr/>
            <p:nvPr/>
          </p:nvSpPr>
          <p:spPr>
            <a:xfrm>
              <a:off x="-10292" y="305405"/>
              <a:ext cx="123825" cy="1898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E203E28-99FD-D242-AF82-2F1B4C424311}"/>
                </a:ext>
              </a:extLst>
            </p:cNvPr>
            <p:cNvSpPr/>
            <p:nvPr/>
          </p:nvSpPr>
          <p:spPr>
            <a:xfrm>
              <a:off x="11725275" y="305405"/>
              <a:ext cx="456433" cy="1898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7E16B8BA-42E4-1A4A-68DF-08A37C5B1103}"/>
              </a:ext>
            </a:extLst>
          </p:cNvPr>
          <p:cNvSpPr txBox="1"/>
          <p:nvPr/>
        </p:nvSpPr>
        <p:spPr>
          <a:xfrm>
            <a:off x="200489" y="2529939"/>
            <a:ext cx="8001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Cathode</a:t>
            </a:r>
          </a:p>
          <a:p>
            <a:r>
              <a:rPr lang="en-US" sz="1400" dirty="0">
                <a:latin typeface="+mj-lt"/>
              </a:rPr>
              <a:t>transfer</a:t>
            </a:r>
          </a:p>
          <a:p>
            <a:r>
              <a:rPr lang="en-US" sz="1400" dirty="0">
                <a:latin typeface="+mj-lt"/>
              </a:rPr>
              <a:t>system</a:t>
            </a:r>
            <a:endParaRPr lang="de-DE" sz="1400" dirty="0">
              <a:latin typeface="+mj-lt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448CF0F-62A0-D876-CE58-87263D1CB118}"/>
              </a:ext>
            </a:extLst>
          </p:cNvPr>
          <p:cNvSpPr txBox="1"/>
          <p:nvPr/>
        </p:nvSpPr>
        <p:spPr>
          <a:xfrm>
            <a:off x="1164055" y="2529939"/>
            <a:ext cx="760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SRF gun</a:t>
            </a:r>
            <a:endParaRPr lang="de-DE" sz="1400" dirty="0">
              <a:latin typeface="+mj-lt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8EC51C5-DB42-9942-613E-9CEA38AFB9A5}"/>
              </a:ext>
            </a:extLst>
          </p:cNvPr>
          <p:cNvSpPr txBox="1"/>
          <p:nvPr/>
        </p:nvSpPr>
        <p:spPr>
          <a:xfrm>
            <a:off x="2894773" y="2543602"/>
            <a:ext cx="1049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SRF booster</a:t>
            </a:r>
            <a:endParaRPr lang="de-DE" sz="1400" dirty="0">
              <a:latin typeface="+mj-lt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6555305-F411-CEA6-990D-9C7F20D97B1B}"/>
              </a:ext>
            </a:extLst>
          </p:cNvPr>
          <p:cNvSpPr txBox="1"/>
          <p:nvPr/>
        </p:nvSpPr>
        <p:spPr>
          <a:xfrm>
            <a:off x="1628758" y="2947012"/>
            <a:ext cx="2971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“1</a:t>
            </a:r>
            <a:r>
              <a:rPr lang="en-US" sz="1400" baseline="30000" dirty="0">
                <a:latin typeface="+mj-lt"/>
              </a:rPr>
              <a:t>st</a:t>
            </a:r>
            <a:r>
              <a:rPr lang="en-US" sz="1400" dirty="0">
                <a:latin typeface="+mj-lt"/>
              </a:rPr>
              <a:t> meter” diagnostics +</a:t>
            </a:r>
          </a:p>
          <a:p>
            <a:r>
              <a:rPr lang="en-US" sz="1400" dirty="0">
                <a:latin typeface="+mj-lt"/>
              </a:rPr>
              <a:t>Laser window for laser-beam transport</a:t>
            </a:r>
            <a:endParaRPr lang="de-DE" sz="1400" dirty="0">
              <a:latin typeface="+mj-lt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59B58E3-5585-84F2-F5D7-AC27D72E75B6}"/>
              </a:ext>
            </a:extLst>
          </p:cNvPr>
          <p:cNvSpPr txBox="1"/>
          <p:nvPr/>
        </p:nvSpPr>
        <p:spPr>
          <a:xfrm rot="1253459">
            <a:off x="7355977" y="2839654"/>
            <a:ext cx="1058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+mj-lt"/>
              </a:rPr>
              <a:t>Recirculator</a:t>
            </a:r>
            <a:endParaRPr lang="de-DE" sz="1400" dirty="0">
              <a:latin typeface="+mj-lt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30BAF7B-C45F-145E-AE5F-C8C4B6631CA3}"/>
              </a:ext>
            </a:extLst>
          </p:cNvPr>
          <p:cNvSpPr txBox="1"/>
          <p:nvPr/>
        </p:nvSpPr>
        <p:spPr>
          <a:xfrm>
            <a:off x="5420951" y="2494392"/>
            <a:ext cx="1291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Merger section</a:t>
            </a:r>
            <a:endParaRPr lang="de-DE" sz="1400" dirty="0">
              <a:latin typeface="+mj-lt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70E5782-3B84-310B-E3C9-19033B068427}"/>
              </a:ext>
            </a:extLst>
          </p:cNvPr>
          <p:cNvSpPr txBox="1"/>
          <p:nvPr/>
        </p:nvSpPr>
        <p:spPr>
          <a:xfrm>
            <a:off x="7027397" y="1142652"/>
            <a:ext cx="1455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Beam diagnostics</a:t>
            </a:r>
            <a:endParaRPr lang="de-DE" sz="1400" dirty="0">
              <a:latin typeface="+mj-lt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6442BA4-31A4-9ADD-C3D2-5D944BD542D0}"/>
              </a:ext>
            </a:extLst>
          </p:cNvPr>
          <p:cNvSpPr txBox="1"/>
          <p:nvPr/>
        </p:nvSpPr>
        <p:spPr>
          <a:xfrm>
            <a:off x="375197" y="945026"/>
            <a:ext cx="4047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chemeClr val="tx2"/>
                </a:solidFill>
              </a:rPr>
              <a:t>Injector installation at present</a:t>
            </a:r>
            <a:endParaRPr lang="de-DE" sz="2400" b="1" u="sng" dirty="0">
              <a:solidFill>
                <a:schemeClr val="tx2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319195C-EE89-E5C7-0252-2260E789A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0918" y="1075839"/>
            <a:ext cx="3468862" cy="2601647"/>
          </a:xfrm>
          <a:prstGeom prst="roundRect">
            <a:avLst>
              <a:gd name="adj" fmla="val 4676"/>
            </a:avLst>
          </a:prstGeom>
        </p:spPr>
      </p:pic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915B5C3C-2F77-8A6D-6D18-9142CE322D09}"/>
              </a:ext>
            </a:extLst>
          </p:cNvPr>
          <p:cNvCxnSpPr>
            <a:cxnSpLocks/>
          </p:cNvCxnSpPr>
          <p:nvPr/>
        </p:nvCxnSpPr>
        <p:spPr>
          <a:xfrm>
            <a:off x="7401261" y="2578269"/>
            <a:ext cx="968188" cy="369332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krümmte Verbindung 25">
            <a:extLst>
              <a:ext uri="{FF2B5EF4-FFF2-40B4-BE49-F238E27FC236}">
                <a16:creationId xmlns:a16="http://schemas.microsoft.com/office/drawing/2014/main" id="{D978AF66-275B-EE2A-663E-1F3DDB86819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897500" y="2505108"/>
            <a:ext cx="862446" cy="140201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krümmte Verbindung 31">
            <a:extLst>
              <a:ext uri="{FF2B5EF4-FFF2-40B4-BE49-F238E27FC236}">
                <a16:creationId xmlns:a16="http://schemas.microsoft.com/office/drawing/2014/main" id="{E744C4A4-ABB0-2C75-EC5D-B31D4D100B1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69401" y="2292207"/>
            <a:ext cx="469393" cy="210973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8C14BADE-FF8B-D25F-03C0-834EDC19DDD1}"/>
                  </a:ext>
                </a:extLst>
              </p:cNvPr>
              <p:cNvSpPr txBox="1"/>
              <p:nvPr/>
            </p:nvSpPr>
            <p:spPr>
              <a:xfrm>
                <a:off x="0" y="3431720"/>
                <a:ext cx="11668301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SRF photo-injector and diagnostics ready for commissioning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Cathode-laser beam transport tested, final alignment with cathode in cavity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1.3 GHz laser demonstrated 23 W CW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sufficient for 100 mA @ 2.5% QE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1</a:t>
                </a:r>
                <a:r>
                  <a:rPr lang="en-US" sz="2000" b="1" baseline="30000" dirty="0"/>
                  <a:t>st</a:t>
                </a:r>
                <a:r>
                  <a:rPr lang="en-US" sz="2000" b="1" dirty="0"/>
                  <a:t> Cool-down in Jan. 2024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successful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RF test of photoinjector Q2 2024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Reached about 20 MV/m CW and 25 MV/m pulsed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Cathode-transfer unit ready, in final 120°C bake out these weeks</a:t>
                </a:r>
                <a:r>
                  <a:rPr lang="en-US" sz="2000" dirty="0">
                    <a:solidFill>
                      <a:schemeClr val="bg1">
                        <a:lumMod val="75000"/>
                      </a:schemeClr>
                    </a:solidFill>
                  </a:rPr>
                  <a:t> </a:t>
                </a:r>
                <a:endParaRPr lang="en-US" sz="2000" dirty="0">
                  <a:solidFill>
                    <a:schemeClr val="bg1">
                      <a:lumMod val="75000"/>
                    </a:schemeClr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ym typeface="Wingdings" panose="05000000000000000000" pitchFamily="2" charset="2"/>
                  </a:rPr>
                  <a:t>Beam operating permit expected Q3 2024   First beam from SRF Gun around 10-11/2024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Start of Booster assembly H1/2024 (all parts in house)</a:t>
                </a:r>
              </a:p>
            </p:txBody>
          </p:sp>
        </mc:Choice>
        <mc:Fallback xmlns=""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8C14BADE-FF8B-D25F-03C0-834EDC19D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31720"/>
                <a:ext cx="11668301" cy="2554545"/>
              </a:xfrm>
              <a:prstGeom prst="rect">
                <a:avLst/>
              </a:prstGeom>
              <a:blipFill>
                <a:blip r:embed="rId6"/>
                <a:stretch>
                  <a:fillRect l="-470" t="-1432" b="-33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Abgerundetes Rechteck 24">
            <a:extLst>
              <a:ext uri="{FF2B5EF4-FFF2-40B4-BE49-F238E27FC236}">
                <a16:creationId xmlns:a16="http://schemas.microsoft.com/office/drawing/2014/main" id="{0B7921B0-C1D1-E2E3-FD8A-351A6B278ED8}"/>
              </a:ext>
            </a:extLst>
          </p:cNvPr>
          <p:cNvSpPr/>
          <p:nvPr/>
        </p:nvSpPr>
        <p:spPr>
          <a:xfrm>
            <a:off x="8983740" y="3850344"/>
            <a:ext cx="2563218" cy="767758"/>
          </a:xfrm>
          <a:prstGeom prst="roundRect">
            <a:avLst>
              <a:gd name="adj" fmla="val 8364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Six+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month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delay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due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to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severe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HZB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cyber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attack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21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105C4F-F0DC-14E4-3371-81F604BE1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137" y="595127"/>
            <a:ext cx="11036300" cy="817375"/>
          </a:xfrm>
        </p:spPr>
        <p:txBody>
          <a:bodyPr/>
          <a:lstStyle/>
          <a:p>
            <a:r>
              <a:rPr lang="en-US" dirty="0"/>
              <a:t>Reminder: The SRF Gun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83346CB-E0AC-922F-7111-6F7FCA7237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1" t="2708" r="36515" b="1459"/>
          <a:stretch/>
        </p:blipFill>
        <p:spPr>
          <a:xfrm rot="16200000">
            <a:off x="4726912" y="-2167222"/>
            <a:ext cx="2567160" cy="1180893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E2065AEE-7A21-6643-155B-1D08D8A450EA}"/>
              </a:ext>
            </a:extLst>
          </p:cNvPr>
          <p:cNvSpPr txBox="1"/>
          <p:nvPr/>
        </p:nvSpPr>
        <p:spPr>
          <a:xfrm>
            <a:off x="6294639" y="4700222"/>
            <a:ext cx="2796961" cy="584775"/>
          </a:xfrm>
          <a:prstGeom prst="rect">
            <a:avLst/>
          </a:prstGeom>
          <a:solidFill>
            <a:srgbClr val="90BFDB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/>
              <a:t>SiC</a:t>
            </a:r>
            <a:r>
              <a:rPr lang="en-US" sz="1600" dirty="0"/>
              <a:t> HOM beampipe absorber (80 K)</a:t>
            </a:r>
            <a:endParaRPr lang="de-DE" sz="16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DDDD738-0B8C-98FD-B7F9-5AB34AD21738}"/>
              </a:ext>
            </a:extLst>
          </p:cNvPr>
          <p:cNvSpPr txBox="1"/>
          <p:nvPr/>
        </p:nvSpPr>
        <p:spPr>
          <a:xfrm>
            <a:off x="4233707" y="5115720"/>
            <a:ext cx="1629210" cy="338554"/>
          </a:xfrm>
          <a:prstGeom prst="rect">
            <a:avLst/>
          </a:prstGeom>
          <a:solidFill>
            <a:srgbClr val="90BFDB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SC- </a:t>
            </a:r>
            <a:r>
              <a:rPr lang="en-US" sz="1600" dirty="0" err="1"/>
              <a:t>solienoid</a:t>
            </a:r>
            <a:r>
              <a:rPr lang="en-US" sz="1600" dirty="0"/>
              <a:t> (4K)</a:t>
            </a:r>
            <a:endParaRPr lang="de-DE" sz="16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A5160F5-E584-5A85-3251-88B5645E7C31}"/>
              </a:ext>
            </a:extLst>
          </p:cNvPr>
          <p:cNvSpPr txBox="1"/>
          <p:nvPr/>
        </p:nvSpPr>
        <p:spPr>
          <a:xfrm>
            <a:off x="298277" y="5419738"/>
            <a:ext cx="2306714" cy="584775"/>
          </a:xfrm>
          <a:prstGeom prst="rect">
            <a:avLst/>
          </a:prstGeom>
          <a:solidFill>
            <a:srgbClr val="90BFDB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1.4x</a:t>
            </a:r>
            <a:r>
              <a:rPr lang="en-US" sz="1600" dirty="0">
                <a:latin typeface="Symbol" panose="05050102010706020507" pitchFamily="18" charset="2"/>
              </a:rPr>
              <a:t>l</a:t>
            </a:r>
            <a:r>
              <a:rPr lang="en-US" sz="1600" dirty="0"/>
              <a:t>/2 cell shape (1.8K)</a:t>
            </a:r>
            <a:endParaRPr lang="de-DE" sz="16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5D2BEB9-D0C8-420A-0E85-3AD578229015}"/>
              </a:ext>
            </a:extLst>
          </p:cNvPr>
          <p:cNvSpPr txBox="1"/>
          <p:nvPr/>
        </p:nvSpPr>
        <p:spPr>
          <a:xfrm>
            <a:off x="7055630" y="2059262"/>
            <a:ext cx="1574301" cy="338554"/>
          </a:xfrm>
          <a:prstGeom prst="rect">
            <a:avLst/>
          </a:prstGeom>
          <a:solidFill>
            <a:srgbClr val="90BFDB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Steerer magnets</a:t>
            </a:r>
            <a:endParaRPr lang="de-DE" sz="16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FEA348D-EEAA-B05A-ABFC-31F0ECE8970D}"/>
              </a:ext>
            </a:extLst>
          </p:cNvPr>
          <p:cNvSpPr txBox="1"/>
          <p:nvPr/>
        </p:nvSpPr>
        <p:spPr>
          <a:xfrm>
            <a:off x="2314569" y="4666545"/>
            <a:ext cx="853460" cy="338554"/>
          </a:xfrm>
          <a:prstGeom prst="rect">
            <a:avLst/>
          </a:prstGeom>
          <a:solidFill>
            <a:srgbClr val="90BFDB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Full-cell</a:t>
            </a:r>
            <a:endParaRPr lang="de-DE" sz="16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D08A39B-5BFA-65BA-7F4E-A804931B2A01}"/>
              </a:ext>
            </a:extLst>
          </p:cNvPr>
          <p:cNvSpPr txBox="1"/>
          <p:nvPr/>
        </p:nvSpPr>
        <p:spPr>
          <a:xfrm>
            <a:off x="1243021" y="4654056"/>
            <a:ext cx="957814" cy="338554"/>
          </a:xfrm>
          <a:prstGeom prst="rect">
            <a:avLst/>
          </a:prstGeom>
          <a:solidFill>
            <a:srgbClr val="90BFDB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Half-cell</a:t>
            </a:r>
            <a:endParaRPr lang="de-DE" sz="16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A197CA4-8BE9-550F-5383-9EC2590F4F9C}"/>
              </a:ext>
            </a:extLst>
          </p:cNvPr>
          <p:cNvSpPr txBox="1"/>
          <p:nvPr/>
        </p:nvSpPr>
        <p:spPr>
          <a:xfrm>
            <a:off x="146446" y="4654056"/>
            <a:ext cx="1039708" cy="338554"/>
          </a:xfrm>
          <a:prstGeom prst="rect">
            <a:avLst/>
          </a:prstGeom>
          <a:solidFill>
            <a:srgbClr val="90BFDB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Choke-cell</a:t>
            </a:r>
            <a:endParaRPr lang="de-DE" sz="16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73FD628-1AF9-EEAC-98DA-199AD29E8E87}"/>
              </a:ext>
            </a:extLst>
          </p:cNvPr>
          <p:cNvSpPr txBox="1"/>
          <p:nvPr/>
        </p:nvSpPr>
        <p:spPr>
          <a:xfrm>
            <a:off x="221353" y="2111142"/>
            <a:ext cx="2460562" cy="584775"/>
          </a:xfrm>
          <a:prstGeom prst="rect">
            <a:avLst/>
          </a:prstGeom>
          <a:solidFill>
            <a:srgbClr val="90BFDB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Cathode insert + Petrov filter</a:t>
            </a:r>
            <a:endParaRPr lang="de-DE" sz="16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FAB25FB-2C4B-5918-E0FC-D0A2D7FBB5B3}"/>
              </a:ext>
            </a:extLst>
          </p:cNvPr>
          <p:cNvSpPr txBox="1"/>
          <p:nvPr/>
        </p:nvSpPr>
        <p:spPr>
          <a:xfrm>
            <a:off x="2970646" y="1818112"/>
            <a:ext cx="2224401" cy="584775"/>
          </a:xfrm>
          <a:prstGeom prst="rect">
            <a:avLst/>
          </a:prstGeom>
          <a:solidFill>
            <a:srgbClr val="90BFDB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Twin CW-modified</a:t>
            </a:r>
            <a:br>
              <a:rPr lang="en-US" sz="1600" dirty="0"/>
            </a:br>
            <a:r>
              <a:rPr lang="en-US" sz="1600" dirty="0"/>
              <a:t>TTF-III coupler (≤20 kW)</a:t>
            </a:r>
            <a:endParaRPr lang="de-DE" sz="16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5D0AAAA-287C-1274-2AA5-B3D1389ACDF7}"/>
              </a:ext>
            </a:extLst>
          </p:cNvPr>
          <p:cNvSpPr txBox="1"/>
          <p:nvPr/>
        </p:nvSpPr>
        <p:spPr>
          <a:xfrm>
            <a:off x="10523570" y="1631940"/>
            <a:ext cx="1622361" cy="584775"/>
          </a:xfrm>
          <a:prstGeom prst="rect">
            <a:avLst/>
          </a:prstGeom>
          <a:solidFill>
            <a:srgbClr val="90BFDB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Transition to warm beamline</a:t>
            </a:r>
            <a:endParaRPr lang="de-DE" sz="16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BDEF973-BBA7-AC1D-B8C3-6723EDF81CAE}"/>
              </a:ext>
            </a:extLst>
          </p:cNvPr>
          <p:cNvSpPr txBox="1"/>
          <p:nvPr/>
        </p:nvSpPr>
        <p:spPr>
          <a:xfrm>
            <a:off x="611563" y="1268669"/>
            <a:ext cx="1595312" cy="584775"/>
          </a:xfrm>
          <a:prstGeom prst="rect">
            <a:avLst/>
          </a:prstGeom>
          <a:solidFill>
            <a:srgbClr val="90BFDB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Blade-tuner with </a:t>
            </a:r>
            <a:br>
              <a:rPr lang="en-US" sz="1600" dirty="0"/>
            </a:br>
            <a:r>
              <a:rPr lang="en-US" sz="1600" dirty="0"/>
              <a:t>four </a:t>
            </a:r>
            <a:r>
              <a:rPr lang="en-US" sz="1600" dirty="0" err="1"/>
              <a:t>piezos</a:t>
            </a:r>
            <a:endParaRPr lang="de-DE" sz="1600" dirty="0"/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85E53219-EDF9-CEA1-CD60-0D06EFB5EFFD}"/>
              </a:ext>
            </a:extLst>
          </p:cNvPr>
          <p:cNvCxnSpPr/>
          <p:nvPr/>
        </p:nvCxnSpPr>
        <p:spPr>
          <a:xfrm flipH="1">
            <a:off x="6593541" y="2402887"/>
            <a:ext cx="462089" cy="595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D0778BA2-5C2D-C4A2-4EF0-FD731308DFDF}"/>
              </a:ext>
            </a:extLst>
          </p:cNvPr>
          <p:cNvCxnSpPr/>
          <p:nvPr/>
        </p:nvCxnSpPr>
        <p:spPr>
          <a:xfrm>
            <a:off x="8629931" y="2397816"/>
            <a:ext cx="343740" cy="600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411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F67F19E7-5C66-419B-8ED5-D0B557C6C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98" y="148891"/>
            <a:ext cx="11170647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377">
              <a:defRPr/>
            </a:pPr>
            <a:r>
              <a:rPr lang="en-GB" sz="2667" b="0" dirty="0">
                <a:solidFill>
                  <a:schemeClr val="accent2"/>
                </a:solidFill>
                <a:latin typeface="Source Sans Pro" panose="020B0503030403020204" pitchFamily="34" charset="0"/>
                <a:cs typeface="Arial"/>
              </a:rPr>
              <a:t>Cathodes: Na-K-Sb vs. Cs-K-Sb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B5C1943-B5F5-44B3-8B73-DA9DBB3E088D}"/>
              </a:ext>
            </a:extLst>
          </p:cNvPr>
          <p:cNvSpPr txBox="1"/>
          <p:nvPr/>
        </p:nvSpPr>
        <p:spPr>
          <a:xfrm>
            <a:off x="341096" y="622407"/>
            <a:ext cx="990527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sz="1867" dirty="0">
                <a:solidFill>
                  <a:srgbClr val="00589C"/>
                </a:solidFill>
                <a:latin typeface="Source Sans Pro" panose="020B0503030403020204" pitchFamily="34" charset="0"/>
              </a:rPr>
              <a:t>Investigations into Na-K-Sb as more temperature robust alternative to Cs-K-Sb (baseline cathode)</a:t>
            </a:r>
            <a:endParaRPr lang="en-GB" sz="1867" dirty="0">
              <a:solidFill>
                <a:srgbClr val="00589C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63" name="Picture 1">
            <a:extLst>
              <a:ext uri="{FF2B5EF4-FFF2-40B4-BE49-F238E27FC236}">
                <a16:creationId xmlns:a16="http://schemas.microsoft.com/office/drawing/2014/main" id="{B526D398-6E41-C935-B304-3C934C98C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481" y="1040939"/>
            <a:ext cx="4272169" cy="3150725"/>
          </a:xfrm>
          <a:prstGeom prst="rect">
            <a:avLst/>
          </a:prstGeom>
        </p:spPr>
      </p:pic>
      <p:graphicFrame>
        <p:nvGraphicFramePr>
          <p:cNvPr id="65" name="Table 4">
            <a:extLst>
              <a:ext uri="{FF2B5EF4-FFF2-40B4-BE49-F238E27FC236}">
                <a16:creationId xmlns:a16="http://schemas.microsoft.com/office/drawing/2014/main" id="{F3B2A75E-1F74-3A50-8836-A4D08C10AF0B}"/>
              </a:ext>
            </a:extLst>
          </p:cNvPr>
          <p:cNvGraphicFramePr>
            <a:graphicFrameLocks noGrp="1"/>
          </p:cNvGraphicFramePr>
          <p:nvPr/>
        </p:nvGraphicFramePr>
        <p:xfrm>
          <a:off x="341096" y="4269908"/>
          <a:ext cx="5514821" cy="1965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2004">
                  <a:extLst>
                    <a:ext uri="{9D8B030D-6E8A-4147-A177-3AD203B41FA5}">
                      <a16:colId xmlns:a16="http://schemas.microsoft.com/office/drawing/2014/main" val="2386490287"/>
                    </a:ext>
                  </a:extLst>
                </a:gridCol>
                <a:gridCol w="1968500">
                  <a:extLst>
                    <a:ext uri="{9D8B030D-6E8A-4147-A177-3AD203B41FA5}">
                      <a16:colId xmlns:a16="http://schemas.microsoft.com/office/drawing/2014/main" val="689679120"/>
                    </a:ext>
                  </a:extLst>
                </a:gridCol>
                <a:gridCol w="1944317">
                  <a:extLst>
                    <a:ext uri="{9D8B030D-6E8A-4147-A177-3AD203B41FA5}">
                      <a16:colId xmlns:a16="http://schemas.microsoft.com/office/drawing/2014/main" val="3904830122"/>
                    </a:ext>
                  </a:extLst>
                </a:gridCol>
              </a:tblGrid>
              <a:tr h="58972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Time</a:t>
                      </a:r>
                    </a:p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after deposition </a:t>
                      </a:r>
                    </a:p>
                  </a:txBody>
                  <a:tcPr marL="121920" marR="121920" marT="60960" marB="60960">
                    <a:solidFill>
                      <a:srgbClr val="005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Na-K-Sb (WH09)</a:t>
                      </a:r>
                    </a:p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QE @ 515 nm</a:t>
                      </a:r>
                    </a:p>
                  </a:txBody>
                  <a:tcPr marL="121920" marR="121920" marT="60960" marB="60960">
                    <a:solidFill>
                      <a:srgbClr val="005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Cs-K-Sb (P18)</a:t>
                      </a:r>
                    </a:p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QE @ 515 nm</a:t>
                      </a:r>
                    </a:p>
                  </a:txBody>
                  <a:tcPr marL="121920" marR="121920" marT="60960" marB="60960">
                    <a:solidFill>
                      <a:srgbClr val="0051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23136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0 days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2.0%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3.4 %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35221402"/>
                  </a:ext>
                </a:extLst>
              </a:tr>
              <a:tr h="34689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8 days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2.4%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1.5 %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948442372"/>
                  </a:ext>
                </a:extLst>
              </a:tr>
              <a:tr h="34689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14 days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2.2%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0.3 %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827047355"/>
                  </a:ext>
                </a:extLst>
              </a:tr>
              <a:tr h="34689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22 days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2.0%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ource Sans Pro" panose="020B0503030403020204" pitchFamily="34" charset="0"/>
                        </a:rPr>
                        <a:t>-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298271931"/>
                  </a:ext>
                </a:extLst>
              </a:tr>
            </a:tbl>
          </a:graphicData>
        </a:graphic>
      </p:graphicFrame>
      <p:pic>
        <p:nvPicPr>
          <p:cNvPr id="66" name="Picture 7">
            <a:extLst>
              <a:ext uri="{FF2B5EF4-FFF2-40B4-BE49-F238E27FC236}">
                <a16:creationId xmlns:a16="http://schemas.microsoft.com/office/drawing/2014/main" id="{A8A2C3BF-5CF5-40F3-EADB-115B1BEDA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0884" y="1302121"/>
            <a:ext cx="3913832" cy="2893739"/>
          </a:xfrm>
          <a:prstGeom prst="rect">
            <a:avLst/>
          </a:prstGeom>
        </p:spPr>
      </p:pic>
      <p:pic>
        <p:nvPicPr>
          <p:cNvPr id="67" name="Picture 3" descr="A picture containing text, indoor, cluttered, dirty&#10;&#10;Description automatically generated">
            <a:extLst>
              <a:ext uri="{FF2B5EF4-FFF2-40B4-BE49-F238E27FC236}">
                <a16:creationId xmlns:a16="http://schemas.microsoft.com/office/drawing/2014/main" id="{50B049C6-61FB-302F-3A95-BB826C508C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32" y="1410387"/>
            <a:ext cx="3215771" cy="2411828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68" name="Textfeld 67">
            <a:extLst>
              <a:ext uri="{FF2B5EF4-FFF2-40B4-BE49-F238E27FC236}">
                <a16:creationId xmlns:a16="http://schemas.microsoft.com/office/drawing/2014/main" id="{1CAE1469-1BE6-5FBF-9F20-4DDE37E25C0C}"/>
              </a:ext>
            </a:extLst>
          </p:cNvPr>
          <p:cNvSpPr txBox="1"/>
          <p:nvPr/>
        </p:nvSpPr>
        <p:spPr>
          <a:xfrm>
            <a:off x="513575" y="994157"/>
            <a:ext cx="2916183" cy="256545"/>
          </a:xfrm>
          <a:prstGeom prst="rect">
            <a:avLst/>
          </a:prstGeom>
          <a:solidFill>
            <a:srgbClr val="005186"/>
          </a:solidFill>
          <a:ln>
            <a:solidFill>
              <a:srgbClr val="00589C"/>
            </a:solidFill>
          </a:ln>
        </p:spPr>
        <p:txBody>
          <a:bodyPr wrap="none" rtlCol="0">
            <a:spAutoFit/>
          </a:bodyPr>
          <a:lstStyle/>
          <a:p>
            <a:r>
              <a:rPr lang="de-DE" sz="1067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Photocathode</a:t>
            </a:r>
            <a:r>
              <a:rPr lang="de-DE" sz="1067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de-DE" sz="1067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Preparation</a:t>
            </a:r>
            <a:r>
              <a:rPr lang="de-DE" sz="1067" b="1" dirty="0">
                <a:solidFill>
                  <a:schemeClr val="bg1"/>
                </a:solidFill>
                <a:latin typeface="Source Sans Pro" panose="020B0503030403020204" pitchFamily="34" charset="0"/>
              </a:rPr>
              <a:t> &amp; Analysis System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BBB753B3-3755-B6D8-AEB0-57FF8C23D964}"/>
              </a:ext>
            </a:extLst>
          </p:cNvPr>
          <p:cNvSpPr txBox="1"/>
          <p:nvPr/>
        </p:nvSpPr>
        <p:spPr>
          <a:xfrm>
            <a:off x="4335432" y="1012257"/>
            <a:ext cx="2880000" cy="256545"/>
          </a:xfrm>
          <a:prstGeom prst="rect">
            <a:avLst/>
          </a:prstGeom>
          <a:solidFill>
            <a:srgbClr val="005186"/>
          </a:solidFill>
          <a:ln>
            <a:solidFill>
              <a:srgbClr val="00589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67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Sepctral</a:t>
            </a:r>
            <a:r>
              <a:rPr lang="de-DE" sz="1067" b="1" dirty="0">
                <a:solidFill>
                  <a:schemeClr val="bg1"/>
                </a:solidFill>
                <a:latin typeface="Source Sans Pro" panose="020B0503030403020204" pitchFamily="34" charset="0"/>
              </a:rPr>
              <a:t> Response Na-K-Sb (WH09)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EBFD98BE-D6D5-05CA-D495-F3E4D39B23B2}"/>
              </a:ext>
            </a:extLst>
          </p:cNvPr>
          <p:cNvSpPr txBox="1"/>
          <p:nvPr/>
        </p:nvSpPr>
        <p:spPr>
          <a:xfrm>
            <a:off x="8780628" y="1032777"/>
            <a:ext cx="2109872" cy="256545"/>
          </a:xfrm>
          <a:prstGeom prst="rect">
            <a:avLst/>
          </a:prstGeom>
          <a:solidFill>
            <a:srgbClr val="005186"/>
          </a:solidFill>
          <a:ln>
            <a:solidFill>
              <a:srgbClr val="00589C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1067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Spectral</a:t>
            </a:r>
            <a:r>
              <a:rPr lang="de-DE" sz="1067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de-DE" sz="1067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response</a:t>
            </a:r>
            <a:r>
              <a:rPr lang="de-DE" sz="1067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de-DE" sz="1067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Cs</a:t>
            </a:r>
            <a:r>
              <a:rPr lang="de-DE" sz="1067" b="1" dirty="0">
                <a:solidFill>
                  <a:schemeClr val="bg1"/>
                </a:solidFill>
                <a:latin typeface="Source Sans Pro" panose="020B0503030403020204" pitchFamily="34" charset="0"/>
              </a:rPr>
              <a:t>-K-Sb (P18)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EF0545C-9A7A-F170-EDFF-EC4C909EEC14}"/>
              </a:ext>
            </a:extLst>
          </p:cNvPr>
          <p:cNvSpPr txBox="1"/>
          <p:nvPr/>
        </p:nvSpPr>
        <p:spPr>
          <a:xfrm>
            <a:off x="6096001" y="4269909"/>
            <a:ext cx="50860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70AD47"/>
              </a:buClr>
              <a:defRPr/>
            </a:pPr>
            <a:r>
              <a:rPr lang="de-DE" sz="1600" b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High  QE photocathodes for SEALAB photoinjector:</a:t>
            </a:r>
          </a:p>
          <a:p>
            <a:pPr defTabSz="1219170">
              <a:buClr>
                <a:srgbClr val="70AD47"/>
              </a:buClr>
              <a:defRPr/>
            </a:pPr>
            <a:r>
              <a:rPr lang="de-DE" sz="160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Explore multi-alkali Cs- and Na-K-Sb systems, from theoretical modeling (DFG fund), growth and characterization, towards operation in a SRF gun.</a:t>
            </a:r>
          </a:p>
          <a:p>
            <a:pPr defTabSz="1219170">
              <a:buClr>
                <a:srgbClr val="70AD47"/>
              </a:buClr>
              <a:defRPr/>
            </a:pPr>
            <a:endParaRPr lang="de-DE" sz="160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defTabSz="1219170">
              <a:buClr>
                <a:srgbClr val="70AD47"/>
              </a:buClr>
              <a:defRPr/>
            </a:pPr>
            <a:r>
              <a:rPr lang="de-DE" sz="1600" b="1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Complete infrastructure</a:t>
            </a:r>
            <a:r>
              <a:rPr lang="de-DE" sz="160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: growth and characterization system, UHV transport vessels, access to materials science lab EMIL at HZB, collaboration with theory.</a:t>
            </a:r>
          </a:p>
        </p:txBody>
      </p:sp>
      <p:pic>
        <p:nvPicPr>
          <p:cNvPr id="4" name="Picture 2" descr="University of Oldenburg, GERMANY | NMU International Programs">
            <a:extLst>
              <a:ext uri="{FF2B5EF4-FFF2-40B4-BE49-F238E27FC236}">
                <a16:creationId xmlns:a16="http://schemas.microsoft.com/office/drawing/2014/main" id="{ECC32C92-875E-99C8-0D26-69EC08CCF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546" y="5768228"/>
            <a:ext cx="841257" cy="46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76C8884-F1D8-0E39-9D16-B3C3165737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63955" y="5252751"/>
            <a:ext cx="916436" cy="383407"/>
          </a:xfrm>
          <a:prstGeom prst="rect">
            <a:avLst/>
          </a:prstGeom>
        </p:spPr>
      </p:pic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BDDF520A-2FF2-A808-A267-9B30EDC133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82390" y="4815772"/>
            <a:ext cx="1025109" cy="29176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CCA1E06-DEF7-7562-0205-2DFC62A6A896}"/>
              </a:ext>
            </a:extLst>
          </p:cNvPr>
          <p:cNvSpPr txBox="1"/>
          <p:nvPr/>
        </p:nvSpPr>
        <p:spPr>
          <a:xfrm>
            <a:off x="6482539" y="6380815"/>
            <a:ext cx="5416868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33">
                <a:latin typeface="Source Sans Pro" panose="020B0503030403020204" pitchFamily="34" charset="0"/>
                <a:ea typeface="Source Sans Pro" panose="020B0503030403020204" pitchFamily="34" charset="0"/>
              </a:rPr>
              <a:t>J. Kühn, S. Mistry, C. Wang, J. Dube, C. Cocchi, R. Schier, H. Sassnick, et al.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A821F17-E3B9-D980-5E8E-C34CFCB10605}"/>
              </a:ext>
            </a:extLst>
          </p:cNvPr>
          <p:cNvSpPr txBox="1"/>
          <p:nvPr/>
        </p:nvSpPr>
        <p:spPr>
          <a:xfrm>
            <a:off x="9638214" y="2456648"/>
            <a:ext cx="191110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Century Gothic" charset="0"/>
                <a:ea typeface="Century Gothic" charset="0"/>
                <a:cs typeface="Century Gothic" charset="0"/>
              </a:rPr>
              <a:t>Remember:</a:t>
            </a:r>
          </a:p>
          <a:p>
            <a:r>
              <a:rPr lang="en-US" sz="1400" b="1" dirty="0">
                <a:solidFill>
                  <a:schemeClr val="tx2"/>
                </a:solidFill>
                <a:latin typeface="Century Gothic" charset="0"/>
                <a:ea typeface="Century Gothic" charset="0"/>
                <a:cs typeface="Century Gothic" charset="0"/>
              </a:rPr>
              <a:t>Best so far 16.8% at</a:t>
            </a:r>
            <a:br>
              <a:rPr lang="en-US" sz="1400" b="1" dirty="0">
                <a:solidFill>
                  <a:schemeClr val="tx2"/>
                </a:solidFill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sz="1400" b="1" dirty="0">
                <a:solidFill>
                  <a:schemeClr val="tx2"/>
                </a:solidFill>
                <a:latin typeface="Century Gothic" charset="0"/>
                <a:ea typeface="Century Gothic" charset="0"/>
                <a:cs typeface="Century Gothic" charset="0"/>
              </a:rPr>
              <a:t>  515 nm (specs 1%)</a:t>
            </a:r>
            <a:endParaRPr lang="de-DE" sz="1400" b="1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2A25BC3-1BFE-32C0-2485-098BB94D1AF9}"/>
              </a:ext>
            </a:extLst>
          </p:cNvPr>
          <p:cNvSpPr txBox="1"/>
          <p:nvPr/>
        </p:nvSpPr>
        <p:spPr>
          <a:xfrm>
            <a:off x="5683624" y="2106706"/>
            <a:ext cx="1608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Cathode for</a:t>
            </a:r>
            <a:br>
              <a:rPr lang="en-US" b="1" dirty="0">
                <a:solidFill>
                  <a:schemeClr val="tx2"/>
                </a:solidFill>
              </a:rPr>
            </a:br>
            <a:r>
              <a:rPr lang="en-US" b="1" dirty="0">
                <a:solidFill>
                  <a:schemeClr val="tx2"/>
                </a:solidFill>
              </a:rPr>
              <a:t>commissioning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11" name="Smiley 10">
            <a:extLst>
              <a:ext uri="{FF2B5EF4-FFF2-40B4-BE49-F238E27FC236}">
                <a16:creationId xmlns:a16="http://schemas.microsoft.com/office/drawing/2014/main" id="{CA96C129-CACE-61F6-DA7E-E9ECCF8F2E8A}"/>
              </a:ext>
            </a:extLst>
          </p:cNvPr>
          <p:cNvSpPr/>
          <p:nvPr/>
        </p:nvSpPr>
        <p:spPr>
          <a:xfrm>
            <a:off x="2641055" y="6253087"/>
            <a:ext cx="599686" cy="506302"/>
          </a:xfrm>
          <a:prstGeom prst="smileyFac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Smiley 11">
            <a:extLst>
              <a:ext uri="{FF2B5EF4-FFF2-40B4-BE49-F238E27FC236}">
                <a16:creationId xmlns:a16="http://schemas.microsoft.com/office/drawing/2014/main" id="{6412052E-A7A6-9FC1-4BC9-CBA4CDC150FC}"/>
              </a:ext>
            </a:extLst>
          </p:cNvPr>
          <p:cNvSpPr/>
          <p:nvPr/>
        </p:nvSpPr>
        <p:spPr>
          <a:xfrm>
            <a:off x="4595361" y="6253981"/>
            <a:ext cx="599686" cy="506302"/>
          </a:xfrm>
          <a:prstGeom prst="smileyFace">
            <a:avLst>
              <a:gd name="adj" fmla="val -4653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08F79C9-D2CA-245E-D7A6-D917973CB40C}"/>
              </a:ext>
            </a:extLst>
          </p:cNvPr>
          <p:cNvSpPr txBox="1"/>
          <p:nvPr/>
        </p:nvSpPr>
        <p:spPr>
          <a:xfrm>
            <a:off x="236243" y="6309642"/>
            <a:ext cx="2100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Lifetime/Robustness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1207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56E65E-5755-2532-7937-E8DD2485F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176024"/>
            <a:ext cx="11036300" cy="741175"/>
          </a:xfrm>
        </p:spPr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RF test at </a:t>
            </a:r>
            <a:r>
              <a:rPr lang="en-US" dirty="0" err="1"/>
              <a:t>bERLinPro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C52BA6-0A63-6479-3980-DD84F7AC3E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Current status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F63A700-A4B9-7642-92A8-C72C58320F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91" r="5985"/>
          <a:stretch/>
        </p:blipFill>
        <p:spPr>
          <a:xfrm>
            <a:off x="237001" y="694057"/>
            <a:ext cx="6638928" cy="3662790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D64B16B7-4338-9ECC-AED3-ADFE3A0F0834}"/>
              </a:ext>
            </a:extLst>
          </p:cNvPr>
          <p:cNvCxnSpPr>
            <a:cxnSpLocks/>
          </p:cNvCxnSpPr>
          <p:nvPr/>
        </p:nvCxnSpPr>
        <p:spPr>
          <a:xfrm flipH="1" flipV="1">
            <a:off x="5692587" y="2554941"/>
            <a:ext cx="246530" cy="286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C12370AA-2E25-B188-0378-F07C11BF233E}"/>
              </a:ext>
            </a:extLst>
          </p:cNvPr>
          <p:cNvSpPr txBox="1"/>
          <p:nvPr/>
        </p:nvSpPr>
        <p:spPr>
          <a:xfrm>
            <a:off x="5248835" y="2877671"/>
            <a:ext cx="1488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Still RF processing</a:t>
            </a:r>
            <a:br>
              <a:rPr lang="en-US" sz="1400" dirty="0"/>
            </a:br>
            <a:r>
              <a:rPr lang="en-US" sz="1400" dirty="0"/>
              <a:t>during ramp</a:t>
            </a:r>
            <a:endParaRPr lang="de-DE" sz="14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02029DE-AA1E-33DB-E1D2-45F7BD3404CD}"/>
              </a:ext>
            </a:extLst>
          </p:cNvPr>
          <p:cNvSpPr txBox="1"/>
          <p:nvPr/>
        </p:nvSpPr>
        <p:spPr>
          <a:xfrm>
            <a:off x="7325603" y="1187513"/>
            <a:ext cx="470577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Successful RF test, beam energies up to 2.1 MeV </a:t>
            </a:r>
            <a:br>
              <a:rPr lang="en-US" sz="1600" dirty="0"/>
            </a:b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/>
              <a:t>there is room for progress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Field emission was present, but continuously being</a:t>
            </a:r>
            <a:br>
              <a:rPr lang="en-US" sz="1600" dirty="0"/>
            </a:br>
            <a:r>
              <a:rPr lang="en-US" sz="1600" dirty="0"/>
              <a:t>processed by 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Laser system, diagnostics, beam transport optics,</a:t>
            </a:r>
            <a:br>
              <a:rPr lang="en-US" sz="1600" dirty="0"/>
            </a:br>
            <a:r>
              <a:rPr lang="en-US" sz="1600" dirty="0"/>
              <a:t>beam loss monitoring (several systems) installed</a:t>
            </a:r>
            <a:br>
              <a:rPr lang="en-US" sz="1600" dirty="0"/>
            </a:br>
            <a:r>
              <a:rPr lang="en-US" sz="1600" dirty="0"/>
              <a:t>and 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Cathode transfer system in final bake out </a:t>
            </a:r>
            <a:endParaRPr lang="de-DE" sz="160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658F072-6183-2D8F-05A9-9882F9270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2611" y="3514165"/>
            <a:ext cx="2329703" cy="310627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DC927107-6D83-2495-4B79-6885AFFA08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6162" y="4397188"/>
            <a:ext cx="2893766" cy="217032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11AFD333-FA6F-48FD-E4CE-13A16C4A8E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947" y="4397188"/>
            <a:ext cx="2895848" cy="217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222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2C6DC1-30E0-CB3C-90D9-15FA6B1D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836613"/>
            <a:ext cx="11036300" cy="709799"/>
          </a:xfrm>
        </p:spPr>
        <p:txBody>
          <a:bodyPr/>
          <a:lstStyle/>
          <a:p>
            <a:r>
              <a:rPr lang="en-US" dirty="0"/>
              <a:t>Pulsed processing: Examples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6E72CB3-3AD8-E390-E755-23A0AB9494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Pulsed processing</a:t>
            </a:r>
            <a:endParaRPr lang="de-DE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A304FE48-436A-C04A-1691-431F3C5858E4}"/>
              </a:ext>
            </a:extLst>
          </p:cNvPr>
          <p:cNvGrpSpPr/>
          <p:nvPr/>
        </p:nvGrpSpPr>
        <p:grpSpPr>
          <a:xfrm>
            <a:off x="950260" y="1727288"/>
            <a:ext cx="6270188" cy="4294099"/>
            <a:chOff x="3401129" y="1540760"/>
            <a:chExt cx="5177472" cy="3944483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A6164688-63B9-AFC5-11AC-30CE0E86E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13399" y="1540760"/>
              <a:ext cx="4965202" cy="3776479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B32E8B7D-E215-06F1-48FB-8ECA06177CC5}"/>
                </a:ext>
              </a:extLst>
            </p:cNvPr>
            <p:cNvSpPr txBox="1"/>
            <p:nvPr/>
          </p:nvSpPr>
          <p:spPr>
            <a:xfrm>
              <a:off x="5432238" y="5177466"/>
              <a:ext cx="966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Time (</a:t>
              </a:r>
              <a:r>
                <a:rPr lang="en-US" sz="1400" dirty="0" err="1"/>
                <a:t>a.u</a:t>
              </a:r>
              <a:r>
                <a:rPr lang="en-US" sz="1400" dirty="0"/>
                <a:t>.)</a:t>
              </a:r>
              <a:endParaRPr lang="de-DE" sz="1400" dirty="0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1AD43A6A-8582-7F74-235C-4347FE763072}"/>
                </a:ext>
              </a:extLst>
            </p:cNvPr>
            <p:cNvSpPr txBox="1"/>
            <p:nvPr/>
          </p:nvSpPr>
          <p:spPr>
            <a:xfrm rot="16200000">
              <a:off x="3068987" y="3142882"/>
              <a:ext cx="9720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</a:t>
              </a:r>
              <a:r>
                <a:rPr lang="en-US" sz="1400" baseline="-25000" dirty="0"/>
                <a:t>0</a:t>
              </a:r>
              <a:r>
                <a:rPr lang="en-US" sz="1400" dirty="0"/>
                <a:t> (MV/m)</a:t>
              </a:r>
              <a:endParaRPr lang="de-DE" sz="1400" dirty="0"/>
            </a:p>
          </p:txBody>
        </p:sp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90AB6E7B-A80F-2604-15C9-32C6330D1411}"/>
              </a:ext>
            </a:extLst>
          </p:cNvPr>
          <p:cNvSpPr txBox="1"/>
          <p:nvPr/>
        </p:nvSpPr>
        <p:spPr>
          <a:xfrm>
            <a:off x="7803776" y="1985682"/>
            <a:ext cx="431656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RF processing at 1 Hz repetition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Pulse length 30 and 100 </a:t>
            </a:r>
            <a:r>
              <a:rPr lang="en-US" dirty="0" err="1"/>
              <a:t>ms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Processing </a:t>
            </a:r>
            <a:r>
              <a:rPr lang="de-DE" dirty="0" err="1"/>
              <a:t>event</a:t>
            </a:r>
            <a:r>
              <a:rPr lang="de-DE" dirty="0"/>
              <a:t> at 14:35, 14th </a:t>
            </a:r>
            <a:r>
              <a:rPr lang="de-DE" dirty="0" err="1"/>
              <a:t>of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May: Vacuum in 1st </a:t>
            </a:r>
            <a:r>
              <a:rPr lang="de-DE" dirty="0" err="1"/>
              <a:t>meter</a:t>
            </a:r>
            <a:r>
              <a:rPr lang="de-DE" dirty="0"/>
              <a:t> 2e-8 mbar</a:t>
            </a:r>
            <a:br>
              <a:rPr lang="de-DE" dirty="0"/>
            </a:br>
            <a:r>
              <a:rPr lang="de-DE" dirty="0">
                <a:sym typeface="Wingdings" panose="05000000000000000000" pitchFamily="2" charset="2"/>
              </a:rPr>
              <a:t> Above </a:t>
            </a:r>
            <a:r>
              <a:rPr lang="de-DE" dirty="0" err="1">
                <a:sym typeface="Wingdings" panose="05000000000000000000" pitchFamily="2" charset="2"/>
              </a:rPr>
              <a:t>threshold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closing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 err="1">
                <a:sym typeface="Wingdings" panose="05000000000000000000" pitchFamily="2" charset="2"/>
              </a:rPr>
              <a:t>gate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valve</a:t>
            </a:r>
            <a:r>
              <a:rPr lang="de-DE" dirty="0">
                <a:sym typeface="Wingdings" panose="05000000000000000000" pitchFamily="2" charset="2"/>
              </a:rPr>
              <a:t> in </a:t>
            </a:r>
            <a:r>
              <a:rPr lang="de-DE" dirty="0" err="1">
                <a:sym typeface="Wingdings" panose="05000000000000000000" pitchFamily="2" charset="2"/>
              </a:rPr>
              <a:t>module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no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alarm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handler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 Processing </a:t>
            </a:r>
            <a:r>
              <a:rPr lang="de-DE" dirty="0" err="1">
                <a:sym typeface="Wingdings" panose="05000000000000000000" pitchFamily="2" charset="2"/>
              </a:rPr>
              <a:t>continued</a:t>
            </a:r>
            <a:r>
              <a:rPr lang="de-DE" dirty="0">
                <a:sym typeface="Wingdings" panose="05000000000000000000" pitchFamily="2" charset="2"/>
              </a:rPr>
              <a:t> not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 err="1">
                <a:sym typeface="Wingdings" panose="05000000000000000000" pitchFamily="2" charset="2"/>
              </a:rPr>
              <a:t>noticing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this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event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Explains</a:t>
            </a:r>
            <a:r>
              <a:rPr lang="de-DE" dirty="0">
                <a:sym typeface="Wingdings" panose="05000000000000000000" pitchFamily="2" charset="2"/>
              </a:rPr>
              <a:t> also </a:t>
            </a:r>
            <a:r>
              <a:rPr lang="de-DE" dirty="0" err="1">
                <a:sym typeface="Wingdings" panose="05000000000000000000" pitchFamily="2" charset="2"/>
              </a:rPr>
              <a:t>absence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any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dark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 err="1">
                <a:sym typeface="Wingdings" panose="05000000000000000000" pitchFamily="2" charset="2"/>
              </a:rPr>
              <a:t>current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measurement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by</a:t>
            </a:r>
            <a:r>
              <a:rPr lang="de-DE" dirty="0">
                <a:sym typeface="Wingdings" panose="05000000000000000000" pitchFamily="2" charset="2"/>
              </a:rPr>
              <a:t> Faraday Cup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After </a:t>
            </a:r>
            <a:r>
              <a:rPr lang="de-DE" dirty="0" err="1">
                <a:sym typeface="Wingdings" panose="05000000000000000000" pitchFamily="2" charset="2"/>
              </a:rPr>
              <a:t>event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higher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level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pulsing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showed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 err="1">
                <a:sym typeface="Wingdings" panose="05000000000000000000" pitchFamily="2" charset="2"/>
              </a:rPr>
              <a:t>this</a:t>
            </a:r>
            <a:r>
              <a:rPr lang="de-DE" dirty="0">
                <a:sym typeface="Wingdings" panose="05000000000000000000" pitchFamily="2" charset="2"/>
              </a:rPr>
              <a:t> ripple </a:t>
            </a:r>
            <a:r>
              <a:rPr lang="de-DE" dirty="0" err="1">
                <a:sym typeface="Wingdings" panose="05000000000000000000" pitchFamily="2" charset="2"/>
              </a:rPr>
              <a:t>effect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stopped</a:t>
            </a:r>
            <a:r>
              <a:rPr lang="de-DE" dirty="0">
                <a:sym typeface="Wingdings" panose="05000000000000000000" pitchFamily="2" charset="2"/>
              </a:rPr>
              <a:t> and </a:t>
            </a:r>
            <a:r>
              <a:rPr lang="de-DE" dirty="0" err="1">
                <a:sym typeface="Wingdings" panose="05000000000000000000" pitchFamily="2" charset="2"/>
              </a:rPr>
              <a:t>took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last CW </a:t>
            </a:r>
            <a:r>
              <a:rPr lang="de-DE" dirty="0" err="1">
                <a:sym typeface="Wingdings" panose="05000000000000000000" pitchFamily="2" charset="2"/>
              </a:rPr>
              <a:t>curve</a:t>
            </a:r>
            <a:endParaRPr lang="de-DE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ym typeface="Wingdings" panose="05000000000000000000" pitchFamily="2" charset="2"/>
              </a:rPr>
              <a:t>Reached</a:t>
            </a:r>
            <a:r>
              <a:rPr lang="de-DE" dirty="0">
                <a:sym typeface="Wingdings" panose="05000000000000000000" pitchFamily="2" charset="2"/>
              </a:rPr>
              <a:t>: CW 20 MV/m, 25 MV/m </a:t>
            </a:r>
            <a:r>
              <a:rPr lang="de-DE" dirty="0" err="1">
                <a:sym typeface="Wingdings" panose="05000000000000000000" pitchFamily="2" charset="2"/>
              </a:rPr>
              <a:t>pulsed</a:t>
            </a:r>
            <a:endParaRPr lang="en-US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FE2F59B-D6A0-9288-BCDB-B7708EF0D3DA}"/>
              </a:ext>
            </a:extLst>
          </p:cNvPr>
          <p:cNvSpPr/>
          <p:nvPr/>
        </p:nvSpPr>
        <p:spPr>
          <a:xfrm>
            <a:off x="3585882" y="1927412"/>
            <a:ext cx="1649506" cy="27790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31634D0-1362-3014-92FA-160BFBE3461E}"/>
              </a:ext>
            </a:extLst>
          </p:cNvPr>
          <p:cNvCxnSpPr>
            <a:cxnSpLocks/>
          </p:cNvCxnSpPr>
          <p:nvPr/>
        </p:nvCxnSpPr>
        <p:spPr>
          <a:xfrm flipH="1">
            <a:off x="1976511" y="5309174"/>
            <a:ext cx="11142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AED083FF-CD64-62CD-4898-CA10907B7EC4}"/>
              </a:ext>
            </a:extLst>
          </p:cNvPr>
          <p:cNvCxnSpPr>
            <a:cxnSpLocks/>
          </p:cNvCxnSpPr>
          <p:nvPr/>
        </p:nvCxnSpPr>
        <p:spPr>
          <a:xfrm>
            <a:off x="4084190" y="5309174"/>
            <a:ext cx="11142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7F9A924E-90A0-0B24-7D13-CD35A933A7A9}"/>
              </a:ext>
            </a:extLst>
          </p:cNvPr>
          <p:cNvSpPr txBox="1"/>
          <p:nvPr/>
        </p:nvSpPr>
        <p:spPr>
          <a:xfrm>
            <a:off x="3090739" y="5109274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</a:t>
            </a:r>
            <a:r>
              <a:rPr lang="en-US" dirty="0" err="1"/>
              <a:t>ms</a:t>
            </a:r>
            <a:endParaRPr lang="de-DE" dirty="0"/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153FB95E-A3F7-4A52-0427-0C2E5AF9DD62}"/>
              </a:ext>
            </a:extLst>
          </p:cNvPr>
          <p:cNvSpPr/>
          <p:nvPr/>
        </p:nvSpPr>
        <p:spPr>
          <a:xfrm>
            <a:off x="3822915" y="6209654"/>
            <a:ext cx="1813302" cy="2634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34FBC1D-A8A6-55E8-25CD-F97E03FE7590}"/>
              </a:ext>
            </a:extLst>
          </p:cNvPr>
          <p:cNvSpPr txBox="1"/>
          <p:nvPr/>
        </p:nvSpPr>
        <p:spPr>
          <a:xfrm>
            <a:off x="5734373" y="6156723"/>
            <a:ext cx="4690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energies between 1.7 to 2.1 MeV in reach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7530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C69485-4AE0-C5A7-7238-BC033F225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182193"/>
            <a:ext cx="11036300" cy="826340"/>
          </a:xfrm>
        </p:spPr>
        <p:txBody>
          <a:bodyPr/>
          <a:lstStyle/>
          <a:p>
            <a:r>
              <a:rPr lang="en-US" dirty="0"/>
              <a:t>First Commissioning steps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A56B02F-4DA3-7B0A-F09C-88A8635985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commissioning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178107A-2B83-1DDA-58C2-BDBB0B720D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6449"/>
          <a:stretch/>
        </p:blipFill>
        <p:spPr>
          <a:xfrm>
            <a:off x="9027459" y="699251"/>
            <a:ext cx="2761129" cy="36576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1A15AB0-DF16-5A57-C4D3-E22CBB89C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3760" y="4356851"/>
            <a:ext cx="1472450" cy="196326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0EFCFC5-C9E3-45BB-1AF4-CAEB5D283F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0495" y="3961230"/>
            <a:ext cx="3446433" cy="243508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EE291A1-A708-1F8D-D439-88E26A276904}"/>
              </a:ext>
            </a:extLst>
          </p:cNvPr>
          <p:cNvSpPr txBox="1"/>
          <p:nvPr/>
        </p:nvSpPr>
        <p:spPr>
          <a:xfrm>
            <a:off x="6485964" y="6320118"/>
            <a:ext cx="2879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https://www.i-tech.si/products/libera-blm/</a:t>
            </a:r>
            <a:endParaRPr lang="de-DE" sz="1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62B6DC2-40AE-C59A-BC5D-7C95BD7D1392}"/>
              </a:ext>
            </a:extLst>
          </p:cNvPr>
          <p:cNvSpPr txBox="1"/>
          <p:nvPr/>
        </p:nvSpPr>
        <p:spPr>
          <a:xfrm>
            <a:off x="10408023" y="1759334"/>
            <a:ext cx="1034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Courtesy</a:t>
            </a:r>
          </a:p>
          <a:p>
            <a:r>
              <a:rPr lang="en-US" sz="1200" dirty="0"/>
              <a:t>Eric May, HZB</a:t>
            </a:r>
            <a:endParaRPr lang="de-DE" sz="12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F8C3FC4-09C1-7E9D-12AA-C96D81181CBD}"/>
              </a:ext>
            </a:extLst>
          </p:cNvPr>
          <p:cNvSpPr txBox="1"/>
          <p:nvPr/>
        </p:nvSpPr>
        <p:spPr>
          <a:xfrm>
            <a:off x="246529" y="865445"/>
            <a:ext cx="847174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RF test w/o cathode: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Demonstrate achievable field level with final installations of</a:t>
            </a:r>
            <a:br>
              <a:rPr lang="en-US" dirty="0"/>
            </a:br>
            <a:r>
              <a:rPr lang="en-US" dirty="0"/>
              <a:t>all beam vacuum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Measure dark current: Level, on-set field, energy range, determine source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Test beam loss monitoring system (PIN diodes, PMT based systems, Radiation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sensitive films, Faraday Cup, foil monitor)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Determine field stability: Setup LLRF control system, twin coupler operation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Measure SRF cavity parameter for control: LF detuning, microphonics…</a:t>
            </a:r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993CA9B-C55C-5295-0850-FA51AB4E1B85}"/>
              </a:ext>
            </a:extLst>
          </p:cNvPr>
          <p:cNvSpPr txBox="1"/>
          <p:nvPr/>
        </p:nvSpPr>
        <p:spPr>
          <a:xfrm>
            <a:off x="9932397" y="6320118"/>
            <a:ext cx="1462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>
                <a:effectLst/>
                <a:latin typeface="tahoma" panose="020B0604030504040204" pitchFamily="34" charset="0"/>
              </a:rPr>
              <a:t>Gafchromic</a:t>
            </a:r>
            <a:r>
              <a:rPr lang="de-DE" sz="1200" dirty="0">
                <a:effectLst/>
                <a:latin typeface="tahoma" panose="020B0604030504040204" pitchFamily="34" charset="0"/>
              </a:rPr>
              <a:t> RTQA2</a:t>
            </a:r>
            <a:br>
              <a:rPr lang="de-DE" sz="1200" dirty="0">
                <a:effectLst/>
                <a:latin typeface="tahoma" panose="020B0604030504040204" pitchFamily="34" charset="0"/>
              </a:rPr>
            </a:br>
            <a:r>
              <a:rPr lang="de-DE" sz="1200" dirty="0">
                <a:effectLst/>
                <a:latin typeface="tahoma" panose="020B0604030504040204" pitchFamily="34" charset="0"/>
              </a:rPr>
              <a:t>on </a:t>
            </a:r>
            <a:r>
              <a:rPr lang="de-DE" sz="1200" dirty="0" err="1">
                <a:effectLst/>
                <a:latin typeface="tahoma" panose="020B0604030504040204" pitchFamily="34" charset="0"/>
              </a:rPr>
              <a:t>Gun</a:t>
            </a:r>
            <a:r>
              <a:rPr lang="de-DE" sz="1200" dirty="0">
                <a:effectLst/>
                <a:latin typeface="tahoma" panose="020B0604030504040204" pitchFamily="34" charset="0"/>
              </a:rPr>
              <a:t> </a:t>
            </a:r>
            <a:r>
              <a:rPr lang="de-DE" sz="1200" dirty="0" err="1">
                <a:effectLst/>
                <a:latin typeface="tahoma" panose="020B0604030504040204" pitchFamily="34" charset="0"/>
              </a:rPr>
              <a:t>cryostat</a:t>
            </a:r>
            <a:endParaRPr lang="de-DE" sz="12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363EB33-B374-251A-3834-E9FA47AB74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522" y="3092819"/>
            <a:ext cx="4983960" cy="3341691"/>
          </a:xfrm>
          <a:prstGeom prst="rect">
            <a:avLst/>
          </a:prstGeom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3217C0CD-D72E-DA4D-00A0-14365B60A1B7}"/>
              </a:ext>
            </a:extLst>
          </p:cNvPr>
          <p:cNvCxnSpPr/>
          <p:nvPr/>
        </p:nvCxnSpPr>
        <p:spPr>
          <a:xfrm>
            <a:off x="8086165" y="1860176"/>
            <a:ext cx="141642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D1B072E4-EAA5-9C90-A88C-313564DB972B}"/>
              </a:ext>
            </a:extLst>
          </p:cNvPr>
          <p:cNvSpPr txBox="1"/>
          <p:nvPr/>
        </p:nvSpPr>
        <p:spPr>
          <a:xfrm>
            <a:off x="2841407" y="6135452"/>
            <a:ext cx="2864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Twin coupling scheme,</a:t>
            </a:r>
          </a:p>
          <a:p>
            <a:r>
              <a:rPr lang="en-US" dirty="0"/>
              <a:t>Pic courtesy A. Ushakov, HZB</a:t>
            </a:r>
            <a:endParaRPr lang="de-DE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B4313B9D-8F8E-DE1D-4075-7B406D60D60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30196" b="37222"/>
          <a:stretch/>
        </p:blipFill>
        <p:spPr>
          <a:xfrm>
            <a:off x="5455026" y="3170109"/>
            <a:ext cx="3711388" cy="90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605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C69485-4AE0-C5A7-7238-BC033F225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182193"/>
            <a:ext cx="11036300" cy="826340"/>
          </a:xfrm>
        </p:spPr>
        <p:txBody>
          <a:bodyPr/>
          <a:lstStyle/>
          <a:p>
            <a:r>
              <a:rPr lang="en-US" dirty="0"/>
              <a:t>First Commissioning steps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A56B02F-4DA3-7B0A-F09C-88A8635985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commissioning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F8C3FC4-09C1-7E9D-12AA-C96D81181CBD}"/>
              </a:ext>
            </a:extLst>
          </p:cNvPr>
          <p:cNvSpPr txBox="1"/>
          <p:nvPr/>
        </p:nvSpPr>
        <p:spPr>
          <a:xfrm>
            <a:off x="161364" y="677186"/>
            <a:ext cx="106025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RF test </a:t>
            </a:r>
            <a:r>
              <a:rPr lang="en-US" b="1" dirty="0"/>
              <a:t>with</a:t>
            </a:r>
            <a:r>
              <a:rPr lang="en-US" dirty="0"/>
              <a:t> </a:t>
            </a:r>
            <a:r>
              <a:rPr lang="en-US" b="1" dirty="0"/>
              <a:t>cathode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Demonstrate </a:t>
            </a:r>
            <a:r>
              <a:rPr lang="en-US" dirty="0">
                <a:solidFill>
                  <a:schemeClr val="accent3"/>
                </a:solidFill>
              </a:rPr>
              <a:t>achievable field</a:t>
            </a:r>
            <a:r>
              <a:rPr lang="en-US" dirty="0"/>
              <a:t> level with uncoated cathode </a:t>
            </a:r>
            <a:r>
              <a:rPr lang="en-US" dirty="0">
                <a:sym typeface="Wingdings" panose="05000000000000000000" pitchFamily="2" charset="2"/>
              </a:rPr>
              <a:t> Measure </a:t>
            </a:r>
            <a:r>
              <a:rPr lang="en-US" dirty="0">
                <a:solidFill>
                  <a:schemeClr val="accent3"/>
                </a:solidFill>
                <a:sym typeface="Wingdings" panose="05000000000000000000" pitchFamily="2" charset="2"/>
              </a:rPr>
              <a:t>position</a:t>
            </a:r>
            <a:r>
              <a:rPr lang="en-US" dirty="0">
                <a:sym typeface="Wingdings" panose="05000000000000000000" pitchFamily="2" charset="2"/>
              </a:rPr>
              <a:t> of cathode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 err="1">
                <a:sym typeface="Wingdings" panose="05000000000000000000" pitchFamily="2" charset="2"/>
              </a:rPr>
              <a:t>w.r.t.</a:t>
            </a:r>
            <a:r>
              <a:rPr lang="en-US" dirty="0">
                <a:sym typeface="Wingdings" panose="05000000000000000000" pitchFamily="2" charset="2"/>
              </a:rPr>
              <a:t> backwall: Impact on dark current, beam focusing, emission phase  Longitudinal and transverse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beam dynamics……..training of cathode transfer into SRF gun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Measure dark current: Level, on-set field, energy range, determine source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How to handle </a:t>
            </a:r>
            <a:r>
              <a:rPr lang="en-US" dirty="0">
                <a:solidFill>
                  <a:schemeClr val="accent3"/>
                </a:solidFill>
                <a:sym typeface="Wingdings" panose="05000000000000000000" pitchFamily="2" charset="2"/>
              </a:rPr>
              <a:t>co-propagating dark current</a:t>
            </a:r>
            <a:r>
              <a:rPr lang="en-US" dirty="0">
                <a:sym typeface="Wingdings" panose="05000000000000000000" pitchFamily="2" charset="2"/>
              </a:rPr>
              <a:t>, how to separate further down-stream?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Determine impact on cathode inserted on </a:t>
            </a:r>
            <a:r>
              <a:rPr lang="en-US" dirty="0">
                <a:solidFill>
                  <a:schemeClr val="accent3"/>
                </a:solidFill>
              </a:rPr>
              <a:t>RF heating of cathode </a:t>
            </a:r>
            <a:r>
              <a:rPr lang="en-US" dirty="0">
                <a:sym typeface="Wingdings" panose="05000000000000000000" pitchFamily="2" charset="2"/>
              </a:rPr>
              <a:t> adjust position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 err="1">
                <a:sym typeface="Wingdings" panose="05000000000000000000" pitchFamily="2" charset="2"/>
              </a:rPr>
              <a:t>Multipacting</a:t>
            </a:r>
            <a:r>
              <a:rPr lang="en-US" dirty="0">
                <a:sym typeface="Wingdings" panose="05000000000000000000" pitchFamily="2" charset="2"/>
              </a:rPr>
              <a:t> observed? DC bias as countermeasure  Impacts low field beam dynamics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Measure eventually microphonics by cathode insert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D5AE2B3-18F2-DA65-FDE9-E58998176E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53" y="3262509"/>
            <a:ext cx="7189694" cy="3210346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39D7D0CB-1500-B724-2B6D-5B83C905CF37}"/>
              </a:ext>
            </a:extLst>
          </p:cNvPr>
          <p:cNvSpPr txBox="1"/>
          <p:nvPr/>
        </p:nvSpPr>
        <p:spPr>
          <a:xfrm>
            <a:off x="5373452" y="4989254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>
                <a:solidFill>
                  <a:srgbClr val="C00000"/>
                </a:solidFill>
              </a:rPr>
              <a:t>E</a:t>
            </a:r>
            <a:r>
              <a:rPr lang="de-DE" sz="2800" baseline="-25000" dirty="0" err="1">
                <a:solidFill>
                  <a:srgbClr val="C00000"/>
                </a:solidFill>
              </a:rPr>
              <a:t>peak</a:t>
            </a:r>
            <a:endParaRPr lang="de-DE" sz="2800" baseline="-25000" dirty="0">
              <a:solidFill>
                <a:srgbClr val="C00000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7A15187-A85C-B41C-F5B8-84A1B695F05A}"/>
              </a:ext>
            </a:extLst>
          </p:cNvPr>
          <p:cNvSpPr txBox="1"/>
          <p:nvPr/>
        </p:nvSpPr>
        <p:spPr>
          <a:xfrm>
            <a:off x="5584794" y="3399801"/>
            <a:ext cx="875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>
                <a:solidFill>
                  <a:srgbClr val="FFC000"/>
                </a:solidFill>
              </a:rPr>
              <a:t>E</a:t>
            </a:r>
            <a:r>
              <a:rPr lang="de-DE" sz="2800" baseline="-25000" dirty="0" err="1">
                <a:solidFill>
                  <a:srgbClr val="FFC000"/>
                </a:solidFill>
              </a:rPr>
              <a:t>max</a:t>
            </a:r>
            <a:endParaRPr lang="de-DE" sz="2800" baseline="-25000" dirty="0">
              <a:solidFill>
                <a:srgbClr val="FFC000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6660254-BF7C-DFB8-2302-56DC5DD5D94D}"/>
              </a:ext>
            </a:extLst>
          </p:cNvPr>
          <p:cNvSpPr txBox="1"/>
          <p:nvPr/>
        </p:nvSpPr>
        <p:spPr>
          <a:xfrm>
            <a:off x="2542925" y="3831849"/>
            <a:ext cx="875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>
                <a:solidFill>
                  <a:srgbClr val="00B050"/>
                </a:solidFill>
              </a:rPr>
              <a:t>E</a:t>
            </a:r>
            <a:r>
              <a:rPr lang="de-DE" sz="2800" baseline="-25000" dirty="0" err="1">
                <a:solidFill>
                  <a:srgbClr val="00B050"/>
                </a:solidFill>
              </a:rPr>
              <a:t>cath</a:t>
            </a:r>
            <a:endParaRPr lang="de-DE" sz="2800" baseline="-25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4596A2B8-69C9-59D7-FC34-7755711A3600}"/>
                  </a:ext>
                </a:extLst>
              </p:cNvPr>
              <p:cNvSpPr txBox="1"/>
              <p:nvPr/>
            </p:nvSpPr>
            <p:spPr>
              <a:xfrm>
                <a:off x="759044" y="3207341"/>
                <a:ext cx="4465710" cy="52322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solidFill>
                                <a:srgbClr val="00589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rgbClr val="00589C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rgbClr val="00589C"/>
                              </a:solidFill>
                              <a:latin typeface="Cambria Math"/>
                            </a:rPr>
                            <m:t>𝑒𝑚𝑖𝑡𝑡</m:t>
                          </m:r>
                        </m:sub>
                      </m:sSub>
                      <m:r>
                        <a:rPr lang="de-DE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𝑐𝑎𝑡h</m:t>
                          </m:r>
                        </m:sub>
                      </m:sSub>
                      <m:r>
                        <a:rPr lang="de-DE" sz="2800" b="0" i="1" smtClean="0">
                          <a:latin typeface="Cambria Math"/>
                          <a:ea typeface="Cambria Math"/>
                        </a:rPr>
                        <m:t>∙</m:t>
                      </m:r>
                      <m:func>
                        <m:funcPr>
                          <m:ctrlPr>
                            <a:rPr lang="de-DE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  <a:ea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28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b="0" i="1" smtClean="0">
                                      <a:solidFill>
                                        <a:srgbClr val="00589C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rgbClr val="00589C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𝑒𝑚𝑖𝑡𝑡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de-DE" sz="2800" dirty="0"/>
              </a:p>
            </p:txBody>
          </p:sp>
        </mc:Choice>
        <mc:Fallback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4596A2B8-69C9-59D7-FC34-7755711A36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044" y="3207341"/>
                <a:ext cx="4465710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85A5D019-001C-BA34-80A4-586238309012}"/>
              </a:ext>
            </a:extLst>
          </p:cNvPr>
          <p:cNvCxnSpPr>
            <a:cxnSpLocks/>
          </p:cNvCxnSpPr>
          <p:nvPr/>
        </p:nvCxnSpPr>
        <p:spPr>
          <a:xfrm flipH="1" flipV="1">
            <a:off x="4993341" y="4499085"/>
            <a:ext cx="380111" cy="70091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EDE53D92-B614-E4F2-A15C-977D7317F1B8}"/>
              </a:ext>
            </a:extLst>
          </p:cNvPr>
          <p:cNvCxnSpPr/>
          <p:nvPr/>
        </p:nvCxnSpPr>
        <p:spPr>
          <a:xfrm flipH="1">
            <a:off x="4360658" y="3923021"/>
            <a:ext cx="1224136" cy="340876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CFF810B6-AA19-412A-B8F5-3FFEAF63D433}"/>
              </a:ext>
            </a:extLst>
          </p:cNvPr>
          <p:cNvCxnSpPr>
            <a:cxnSpLocks/>
          </p:cNvCxnSpPr>
          <p:nvPr/>
        </p:nvCxnSpPr>
        <p:spPr>
          <a:xfrm flipV="1">
            <a:off x="3147987" y="4355069"/>
            <a:ext cx="852631" cy="2642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fik 21">
            <a:extLst>
              <a:ext uri="{FF2B5EF4-FFF2-40B4-BE49-F238E27FC236}">
                <a16:creationId xmlns:a16="http://schemas.microsoft.com/office/drawing/2014/main" id="{029842CD-5B16-2354-2305-D943905549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82" y="5461317"/>
            <a:ext cx="1800178" cy="1255552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E110BB5B-A7C5-0606-F30A-B673C645BBA5}"/>
              </a:ext>
            </a:extLst>
          </p:cNvPr>
          <p:cNvSpPr txBox="1"/>
          <p:nvPr/>
        </p:nvSpPr>
        <p:spPr>
          <a:xfrm>
            <a:off x="1366263" y="5962846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solidFill>
                  <a:schemeClr val="tx2">
                    <a:lumMod val="75000"/>
                  </a:schemeClr>
                </a:solidFill>
              </a:rPr>
              <a:t>„</a:t>
            </a:r>
            <a:r>
              <a:rPr lang="de-DE" sz="2800" dirty="0" err="1">
                <a:solidFill>
                  <a:schemeClr val="tx2">
                    <a:lumMod val="75000"/>
                  </a:schemeClr>
                </a:solidFill>
              </a:rPr>
              <a:t>E</a:t>
            </a:r>
            <a:r>
              <a:rPr lang="de-DE" sz="2800" baseline="-25000" dirty="0" err="1">
                <a:solidFill>
                  <a:schemeClr val="tx2">
                    <a:lumMod val="75000"/>
                  </a:schemeClr>
                </a:solidFill>
              </a:rPr>
              <a:t>choke</a:t>
            </a:r>
            <a:r>
              <a:rPr lang="de-DE" sz="2800" dirty="0">
                <a:solidFill>
                  <a:schemeClr val="tx2">
                    <a:lumMod val="75000"/>
                  </a:schemeClr>
                </a:solidFill>
              </a:rPr>
              <a:t>“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83AFF82-74E8-6BA2-0DC7-FB5E5A120738}"/>
              </a:ext>
            </a:extLst>
          </p:cNvPr>
          <p:cNvSpPr txBox="1"/>
          <p:nvPr/>
        </p:nvSpPr>
        <p:spPr>
          <a:xfrm>
            <a:off x="8494059" y="3330388"/>
            <a:ext cx="371633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</a:t>
            </a:r>
            <a:r>
              <a:rPr lang="en-US" baseline="-25000" dirty="0" err="1"/>
              <a:t>emitt</a:t>
            </a:r>
            <a:r>
              <a:rPr lang="en-US" dirty="0"/>
              <a:t>: Beam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-US" baseline="-25000" dirty="0"/>
              <a:t>max</a:t>
            </a:r>
            <a:r>
              <a:rPr lang="en-US" dirty="0"/>
              <a:t>: Beam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</a:t>
            </a:r>
            <a:r>
              <a:rPr lang="en-US" baseline="-25000" dirty="0" err="1"/>
              <a:t>cath</a:t>
            </a:r>
            <a:r>
              <a:rPr lang="en-US" dirty="0"/>
              <a:t>: Beam emittance and level</a:t>
            </a:r>
            <a:br>
              <a:rPr lang="en-US" dirty="0"/>
            </a:br>
            <a:r>
              <a:rPr lang="en-US" dirty="0"/>
              <a:t>          of dark current, eventually</a:t>
            </a:r>
            <a:br>
              <a:rPr lang="en-US" dirty="0"/>
            </a:br>
            <a:r>
              <a:rPr lang="en-US" dirty="0"/>
              <a:t>          </a:t>
            </a:r>
            <a:r>
              <a:rPr lang="en-US" dirty="0" err="1"/>
              <a:t>multipacting</a:t>
            </a:r>
            <a:endParaRPr lang="en-US" dirty="0"/>
          </a:p>
          <a:p>
            <a:r>
              <a:rPr lang="en-US" dirty="0">
                <a:sym typeface="Wingdings" panose="05000000000000000000" pitchFamily="2" charset="2"/>
              </a:rPr>
              <a:t> High current ERL issue:</a:t>
            </a: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Balance Beam quality vs. dark current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beam losses all within power limit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by high power operation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9695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C69485-4AE0-C5A7-7238-BC033F225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182193"/>
            <a:ext cx="11036300" cy="826340"/>
          </a:xfrm>
        </p:spPr>
        <p:txBody>
          <a:bodyPr/>
          <a:lstStyle/>
          <a:p>
            <a:r>
              <a:rPr lang="en-US" dirty="0"/>
              <a:t>First Commissioning steps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A56B02F-4DA3-7B0A-F09C-88A8635985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commissioning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F8C3FC4-09C1-7E9D-12AA-C96D81181CBD}"/>
              </a:ext>
            </a:extLst>
          </p:cNvPr>
          <p:cNvSpPr txBox="1"/>
          <p:nvPr/>
        </p:nvSpPr>
        <p:spPr>
          <a:xfrm>
            <a:off x="161364" y="677186"/>
            <a:ext cx="924362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Cathode operation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Characterisation</a:t>
            </a:r>
            <a:r>
              <a:rPr lang="en-US" dirty="0"/>
              <a:t> of cathode: Measure first beam, cathode quantum efficiency, QE maps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Cathode lifetime QE(t)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Measure dark current: Level, on-set field, energy range, determine source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How to handle </a:t>
            </a:r>
            <a:r>
              <a:rPr lang="en-US" dirty="0">
                <a:solidFill>
                  <a:schemeClr val="accent3"/>
                </a:solidFill>
                <a:sym typeface="Wingdings" panose="05000000000000000000" pitchFamily="2" charset="2"/>
              </a:rPr>
              <a:t>co-propagating dark current</a:t>
            </a:r>
            <a:r>
              <a:rPr lang="en-US" dirty="0">
                <a:sym typeface="Wingdings" panose="05000000000000000000" pitchFamily="2" charset="2"/>
              </a:rPr>
              <a:t>, how to separate further down-stream?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Measure multi-parameter beam phase space: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Beam based alignment of machine (Solenoid, steerer)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Beam emittance vs. field level, emission phase, cathode position, pulse length, </a:t>
            </a:r>
            <a:r>
              <a:rPr lang="en-US" dirty="0" err="1">
                <a:sym typeface="Wingdings" panose="05000000000000000000" pitchFamily="2" charset="2"/>
              </a:rPr>
              <a:t>etc</a:t>
            </a:r>
            <a:r>
              <a:rPr lang="en-US" dirty="0">
                <a:sym typeface="Wingdings" panose="05000000000000000000" pitchFamily="2" charset="2"/>
              </a:rPr>
              <a:t>…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Longitudinal beam phase space: Bunch length studies, short beam studies (</a:t>
            </a:r>
            <a:r>
              <a:rPr lang="en-US" dirty="0" err="1">
                <a:sym typeface="Wingdings" panose="05000000000000000000" pitchFamily="2" charset="2"/>
              </a:rPr>
              <a:t>TCav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Impact of field stability on beam parameter: Jitter studies, beam based feedback</a:t>
            </a:r>
            <a:endParaRPr lang="de-DE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B19BE8F-CDDE-5444-B1BE-F2EE08305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998" y="4145148"/>
            <a:ext cx="1592239" cy="213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elog.ctl.erl.site:8080/SRF+Gun/180109_231330/QE-map_2018-01-09_22-00.png">
            <a:extLst>
              <a:ext uri="{FF2B5EF4-FFF2-40B4-BE49-F238E27FC236}">
                <a16:creationId xmlns:a16="http://schemas.microsoft.com/office/drawing/2014/main" id="{2B6E92C8-0200-A16F-6793-69F0411657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48106" y="1141284"/>
            <a:ext cx="1328251" cy="1391672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8A12F2D-5E45-9498-1A65-A4DBA911DB81}"/>
              </a:ext>
            </a:extLst>
          </p:cNvPr>
          <p:cNvSpPr txBox="1"/>
          <p:nvPr/>
        </p:nvSpPr>
        <p:spPr>
          <a:xfrm>
            <a:off x="9981843" y="2528474"/>
            <a:ext cx="1514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J. Kühn et al., IPAC 18</a:t>
            </a:r>
            <a:br>
              <a:rPr lang="en-US" sz="1200" dirty="0"/>
            </a:br>
            <a:r>
              <a:rPr lang="en-US" sz="1200" dirty="0"/>
              <a:t>Cu cathode QE map</a:t>
            </a:r>
            <a:endParaRPr lang="de-DE" sz="12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83932E0-D200-774F-A854-3C0C463FE6EA}"/>
              </a:ext>
            </a:extLst>
          </p:cNvPr>
          <p:cNvSpPr txBox="1"/>
          <p:nvPr/>
        </p:nvSpPr>
        <p:spPr>
          <a:xfrm>
            <a:off x="217128" y="6304120"/>
            <a:ext cx="3163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A. Neumann et al., IPAC 11</a:t>
            </a:r>
            <a:br>
              <a:rPr lang="en-US" sz="1200" dirty="0"/>
            </a:br>
            <a:r>
              <a:rPr lang="en-US" sz="1200" dirty="0"/>
              <a:t>First beam from fully SRF gun with lead cathode</a:t>
            </a:r>
            <a:endParaRPr lang="de-DE" sz="12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6FEC535-0FB0-5A44-991B-BE64C04C1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3366" y="4216143"/>
            <a:ext cx="1419196" cy="189226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4B64B584-BCC5-3D24-215D-B71C0DC23C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709"/>
          <a:stretch/>
        </p:blipFill>
        <p:spPr>
          <a:xfrm>
            <a:off x="5047129" y="4052897"/>
            <a:ext cx="6793413" cy="263929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A495B08-69E2-728D-A498-5F20C7DA909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8" b="58"/>
          <a:stretch/>
        </p:blipFill>
        <p:spPr>
          <a:xfrm>
            <a:off x="10738877" y="5162274"/>
            <a:ext cx="1266232" cy="1372678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2E02A852-81C1-C6AC-3347-8E0A453C9379}"/>
              </a:ext>
            </a:extLst>
          </p:cNvPr>
          <p:cNvSpPr txBox="1"/>
          <p:nvPr/>
        </p:nvSpPr>
        <p:spPr>
          <a:xfrm>
            <a:off x="3544805" y="6108831"/>
            <a:ext cx="1312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Tcav</a:t>
            </a:r>
            <a:r>
              <a:rPr lang="en-US" sz="1200" dirty="0"/>
              <a:t>: see </a:t>
            </a:r>
            <a:r>
              <a:rPr lang="en-US" sz="1200" dirty="0" err="1"/>
              <a:t>Linac</a:t>
            </a:r>
            <a:r>
              <a:rPr lang="en-US" sz="1200" dirty="0"/>
              <a:t> 18</a:t>
            </a:r>
            <a:br>
              <a:rPr lang="en-US" sz="1200" dirty="0"/>
            </a:br>
            <a:r>
              <a:rPr lang="en-US" sz="1200" dirty="0"/>
              <a:t>G. Kourkafas et al.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532391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AF383-17AC-3E6C-2C34-1C7AB47E0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594827"/>
            <a:ext cx="11036300" cy="855906"/>
          </a:xfrm>
        </p:spPr>
        <p:txBody>
          <a:bodyPr/>
          <a:lstStyle/>
          <a:p>
            <a:r>
              <a:rPr lang="en-US" dirty="0"/>
              <a:t>Field emission by cathode on laser windows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66D1802-EE65-E645-4374-EFA49A2710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Does it harm?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45B349A-DA21-DA1A-B69F-64C6542D9650}"/>
              </a:ext>
            </a:extLst>
          </p:cNvPr>
          <p:cNvSpPr txBox="1"/>
          <p:nvPr/>
        </p:nvSpPr>
        <p:spPr>
          <a:xfrm>
            <a:off x="217365" y="1266067"/>
            <a:ext cx="8153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Some parameters: E0=20 MV/m, elevated field in half cell, Solenoid off, 37 </a:t>
            </a:r>
            <a:r>
              <a:rPr lang="en-US" dirty="0" err="1"/>
              <a:t>mT</a:t>
            </a:r>
            <a:r>
              <a:rPr lang="en-US" dirty="0"/>
              <a:t>, 75 </a:t>
            </a:r>
            <a:r>
              <a:rPr lang="en-US" dirty="0" err="1"/>
              <a:t>mT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2397C27-411F-CF2B-3A64-848B78929D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20" r="49586" b="4551"/>
          <a:stretch/>
        </p:blipFill>
        <p:spPr>
          <a:xfrm>
            <a:off x="302775" y="1776046"/>
            <a:ext cx="1836570" cy="241348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E808B1A-D079-2024-474E-661A1BEBD3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787" b="36418"/>
          <a:stretch/>
        </p:blipFill>
        <p:spPr>
          <a:xfrm>
            <a:off x="2706272" y="1635399"/>
            <a:ext cx="8838014" cy="2180494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5AE44F3F-8767-2B76-B5A7-510B13B4FB33}"/>
              </a:ext>
            </a:extLst>
          </p:cNvPr>
          <p:cNvSpPr txBox="1"/>
          <p:nvPr/>
        </p:nvSpPr>
        <p:spPr>
          <a:xfrm>
            <a:off x="2606919" y="3864219"/>
            <a:ext cx="3833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Fowler-</a:t>
            </a:r>
            <a:r>
              <a:rPr lang="en-US" dirty="0" err="1"/>
              <a:t>Nordheim</a:t>
            </a:r>
            <a:r>
              <a:rPr lang="en-US" dirty="0"/>
              <a:t> field emission model</a:t>
            </a:r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AA959AC-028D-41DF-4666-8DCD410731D1}"/>
              </a:ext>
            </a:extLst>
          </p:cNvPr>
          <p:cNvSpPr txBox="1"/>
          <p:nvPr/>
        </p:nvSpPr>
        <p:spPr>
          <a:xfrm>
            <a:off x="4629150" y="1943100"/>
            <a:ext cx="3378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Focusing by RF and solenoid field</a:t>
            </a:r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DDF99F61-31A1-6FD8-AAFF-E5A5002AE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461" y="4438139"/>
            <a:ext cx="3801087" cy="17280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37433583-0570-1E42-1FD3-E8B0D21C7C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4976" y="4621670"/>
            <a:ext cx="3802433" cy="1728612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1BA902E4-2C0D-870D-8C56-5E5C149B80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284" y="4436716"/>
            <a:ext cx="3304454" cy="2219949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5BE07686-CEA8-1F10-AB5F-10D54EF66C40}"/>
              </a:ext>
            </a:extLst>
          </p:cNvPr>
          <p:cNvSpPr txBox="1"/>
          <p:nvPr/>
        </p:nvSpPr>
        <p:spPr>
          <a:xfrm>
            <a:off x="4523886" y="6350282"/>
            <a:ext cx="1312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Solenoid off</a:t>
            </a:r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E962FF5-EC0B-B803-CAA3-5F2C00E1803B}"/>
              </a:ext>
            </a:extLst>
          </p:cNvPr>
          <p:cNvSpPr txBox="1"/>
          <p:nvPr/>
        </p:nvSpPr>
        <p:spPr>
          <a:xfrm>
            <a:off x="8760313" y="6306919"/>
            <a:ext cx="163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Solenoid 37 </a:t>
            </a:r>
            <a:r>
              <a:rPr lang="en-US" dirty="0" err="1"/>
              <a:t>mT</a:t>
            </a:r>
            <a:endParaRPr lang="de-DE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C08F317-69FE-255C-148E-CDE4C99172E1}"/>
              </a:ext>
            </a:extLst>
          </p:cNvPr>
          <p:cNvSpPr txBox="1"/>
          <p:nvPr/>
        </p:nvSpPr>
        <p:spPr>
          <a:xfrm>
            <a:off x="2984173" y="3209987"/>
            <a:ext cx="75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Cavity</a:t>
            </a:r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579CD95-13A4-AF8B-5091-E646283D3BAD}"/>
              </a:ext>
            </a:extLst>
          </p:cNvPr>
          <p:cNvSpPr txBox="1"/>
          <p:nvPr/>
        </p:nvSpPr>
        <p:spPr>
          <a:xfrm>
            <a:off x="9485728" y="1943950"/>
            <a:ext cx="1033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meter</a:t>
            </a:r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C8A8BFB-B6B1-262E-A311-C349A1E64A77}"/>
              </a:ext>
            </a:extLst>
          </p:cNvPr>
          <p:cNvSpPr txBox="1"/>
          <p:nvPr/>
        </p:nvSpPr>
        <p:spPr>
          <a:xfrm>
            <a:off x="4780652" y="3362387"/>
            <a:ext cx="2321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Solenoid=75 </a:t>
            </a:r>
            <a:r>
              <a:rPr lang="en-US" dirty="0" err="1"/>
              <a:t>mT</a:t>
            </a:r>
            <a:r>
              <a:rPr lang="en-US" dirty="0"/>
              <a:t> (here)</a:t>
            </a:r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D0ADFEB-666F-29FA-21EF-F8F936627935}"/>
              </a:ext>
            </a:extLst>
          </p:cNvPr>
          <p:cNvSpPr txBox="1"/>
          <p:nvPr/>
        </p:nvSpPr>
        <p:spPr>
          <a:xfrm>
            <a:off x="8581292" y="4009292"/>
            <a:ext cx="1478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window</a:t>
            </a:r>
            <a:endParaRPr lang="de-DE" dirty="0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506027CF-896C-01DE-F53F-27ACE8C3544F}"/>
              </a:ext>
            </a:extLst>
          </p:cNvPr>
          <p:cNvCxnSpPr/>
          <p:nvPr/>
        </p:nvCxnSpPr>
        <p:spPr>
          <a:xfrm flipV="1">
            <a:off x="10002536" y="3275135"/>
            <a:ext cx="516808" cy="681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7C6E47AD-6EA3-3D97-718E-887C38BB4333}"/>
              </a:ext>
            </a:extLst>
          </p:cNvPr>
          <p:cNvSpPr txBox="1"/>
          <p:nvPr/>
        </p:nvSpPr>
        <p:spPr>
          <a:xfrm>
            <a:off x="324284" y="3771900"/>
            <a:ext cx="1695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Segmented emission</a:t>
            </a:r>
            <a:endParaRPr lang="de-DE" sz="1400" dirty="0"/>
          </a:p>
        </p:txBody>
      </p:sp>
      <p:sp>
        <p:nvSpPr>
          <p:cNvPr id="29" name="Kreis: nicht ausgefüllt 28">
            <a:extLst>
              <a:ext uri="{FF2B5EF4-FFF2-40B4-BE49-F238E27FC236}">
                <a16:creationId xmlns:a16="http://schemas.microsoft.com/office/drawing/2014/main" id="{BBB33EB9-24E7-FDEC-2989-F19217B8F656}"/>
              </a:ext>
            </a:extLst>
          </p:cNvPr>
          <p:cNvSpPr/>
          <p:nvPr/>
        </p:nvSpPr>
        <p:spPr>
          <a:xfrm>
            <a:off x="737147" y="2505808"/>
            <a:ext cx="531935" cy="637442"/>
          </a:xfrm>
          <a:prstGeom prst="don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26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4ACA83-2F8A-0B66-36F2-91D18F2D1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463388"/>
            <a:ext cx="11036300" cy="814905"/>
          </a:xfrm>
        </p:spPr>
        <p:txBody>
          <a:bodyPr/>
          <a:lstStyle/>
          <a:p>
            <a:r>
              <a:rPr lang="en-US" dirty="0" err="1"/>
              <a:t>bERLinPro@SEALAB</a:t>
            </a:r>
            <a:r>
              <a:rPr lang="en-US" dirty="0"/>
              <a:t> injector studies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1B29FD-2D7D-F40E-33BC-670D9F10C7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Topics to study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DC1BF3E-81E1-FCA9-CB0E-2FFE0A6AFA3E}"/>
              </a:ext>
            </a:extLst>
          </p:cNvPr>
          <p:cNvSpPr txBox="1"/>
          <p:nvPr/>
        </p:nvSpPr>
        <p:spPr>
          <a:xfrm>
            <a:off x="243479" y="3766714"/>
            <a:ext cx="508155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00B050"/>
                </a:solidFill>
              </a:rPr>
              <a:t>Funded: SRF gun/booster ops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&amp; UED mode</a:t>
            </a:r>
            <a:endParaRPr lang="en-US" sz="2000" dirty="0">
              <a:solidFill>
                <a:srgbClr val="00B050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C00000"/>
                </a:solidFill>
              </a:rPr>
              <a:t>Not funded: 100-mA CW gun cavity + couplers + LINAC module (existing design)</a:t>
            </a:r>
          </a:p>
        </p:txBody>
      </p:sp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4F2A1FBB-6C3E-8300-5616-DDA14C1741AB}"/>
              </a:ext>
            </a:extLst>
          </p:cNvPr>
          <p:cNvSpPr/>
          <p:nvPr/>
        </p:nvSpPr>
        <p:spPr>
          <a:xfrm>
            <a:off x="5712617" y="1504187"/>
            <a:ext cx="6110344" cy="4525053"/>
          </a:xfrm>
          <a:prstGeom prst="roundRect">
            <a:avLst>
              <a:gd name="adj" fmla="val 2758"/>
            </a:avLst>
          </a:prstGeom>
          <a:solidFill>
            <a:srgbClr val="004F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B050"/>
                </a:solidFill>
              </a:rPr>
              <a:t>Medium-power gun (20kW) / booster program</a:t>
            </a:r>
          </a:p>
          <a:p>
            <a:pPr>
              <a:spcAft>
                <a:spcPts val="600"/>
              </a:spcAft>
            </a:pPr>
            <a:endParaRPr lang="en-US" sz="2000" b="1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endParaRPr lang="en-US" sz="2000" b="1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endParaRPr lang="en-US" sz="2000" b="1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endParaRPr lang="en-US" sz="2000" b="1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endParaRPr lang="en-US" sz="2000" b="1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endParaRPr lang="en-US" sz="2000" b="1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endParaRPr lang="en-US" sz="2000" b="1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endParaRPr lang="en-US" sz="2000" b="1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endParaRPr lang="en-US" sz="2000" b="1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endParaRPr lang="en-US" sz="2000" b="1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A0226E02-5797-44DA-8D51-DF6FCE0A4F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542433"/>
              </p:ext>
            </p:extLst>
          </p:nvPr>
        </p:nvGraphicFramePr>
        <p:xfrm>
          <a:off x="355166" y="1278293"/>
          <a:ext cx="4969871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4965">
                  <a:extLst>
                    <a:ext uri="{9D8B030D-6E8A-4147-A177-3AD203B41FA5}">
                      <a16:colId xmlns:a16="http://schemas.microsoft.com/office/drawing/2014/main" val="1774064036"/>
                    </a:ext>
                  </a:extLst>
                </a:gridCol>
                <a:gridCol w="1510604">
                  <a:extLst>
                    <a:ext uri="{9D8B030D-6E8A-4147-A177-3AD203B41FA5}">
                      <a16:colId xmlns:a16="http://schemas.microsoft.com/office/drawing/2014/main" val="1905586542"/>
                    </a:ext>
                  </a:extLst>
                </a:gridCol>
                <a:gridCol w="894302">
                  <a:extLst>
                    <a:ext uri="{9D8B030D-6E8A-4147-A177-3AD203B41FA5}">
                      <a16:colId xmlns:a16="http://schemas.microsoft.com/office/drawing/2014/main" val="3989850528"/>
                    </a:ext>
                  </a:extLst>
                </a:gridCol>
              </a:tblGrid>
              <a:tr h="288714">
                <a:tc>
                  <a:txBody>
                    <a:bodyPr/>
                    <a:lstStyle/>
                    <a:p>
                      <a:r>
                        <a:rPr lang="de-DE" sz="16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>
                          <a:solidFill>
                            <a:srgbClr val="00B050"/>
                          </a:solidFill>
                        </a:rPr>
                        <a:t>Injector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>
                          <a:solidFill>
                            <a:srgbClr val="00B050"/>
                          </a:solidFill>
                        </a:rPr>
                        <a:t>/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UED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C00000"/>
                          </a:solidFill>
                        </a:rPr>
                        <a:t>ERL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910411"/>
                  </a:ext>
                </a:extLst>
              </a:tr>
              <a:tr h="288714">
                <a:tc>
                  <a:txBody>
                    <a:bodyPr/>
                    <a:lstStyle/>
                    <a:p>
                      <a:r>
                        <a:rPr lang="de-DE" sz="1600" dirty="0"/>
                        <a:t>Beam </a:t>
                      </a:r>
                      <a:r>
                        <a:rPr lang="de-DE" sz="1600" dirty="0" err="1"/>
                        <a:t>energy</a:t>
                      </a:r>
                      <a:r>
                        <a:rPr lang="de-DE" sz="1600" dirty="0"/>
                        <a:t> (MeV)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00B050"/>
                          </a:solidFill>
                        </a:rPr>
                        <a:t>6.5 – 10  / </a:t>
                      </a:r>
                      <a:r>
                        <a:rPr lang="de-DE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C00000"/>
                          </a:solidFill>
                        </a:rPr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163484"/>
                  </a:ext>
                </a:extLst>
              </a:tr>
              <a:tr h="288714">
                <a:tc>
                  <a:txBody>
                    <a:bodyPr/>
                    <a:lstStyle/>
                    <a:p>
                      <a:r>
                        <a:rPr lang="de-DE" sz="1600" dirty="0"/>
                        <a:t>Max. </a:t>
                      </a:r>
                      <a:r>
                        <a:rPr lang="de-DE" sz="1600" dirty="0" err="1"/>
                        <a:t>average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current</a:t>
                      </a:r>
                      <a:r>
                        <a:rPr lang="de-DE" sz="1600" dirty="0"/>
                        <a:t> (mA)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00B050"/>
                          </a:solidFill>
                        </a:rPr>
                        <a:t>10 / </a:t>
                      </a:r>
                      <a:r>
                        <a:rPr lang="de-DE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0.0025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C00000"/>
                          </a:solidFill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580772"/>
                  </a:ext>
                </a:extLst>
              </a:tr>
              <a:tr h="288714">
                <a:tc>
                  <a:txBody>
                    <a:bodyPr/>
                    <a:lstStyle/>
                    <a:p>
                      <a:r>
                        <a:rPr lang="de-DE" sz="1600" dirty="0" err="1"/>
                        <a:t>Bunch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charge</a:t>
                      </a:r>
                      <a:r>
                        <a:rPr lang="de-DE" sz="1600" dirty="0"/>
                        <a:t> (</a:t>
                      </a:r>
                      <a:r>
                        <a:rPr lang="de-DE" sz="1600" dirty="0" err="1"/>
                        <a:t>pC</a:t>
                      </a:r>
                      <a:r>
                        <a:rPr lang="de-DE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00B050"/>
                          </a:solidFill>
                        </a:rPr>
                        <a:t>0.05 – 400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C00000"/>
                          </a:solidFill>
                        </a:rPr>
                        <a:t>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474274"/>
                  </a:ext>
                </a:extLst>
              </a:tr>
              <a:tr h="288714">
                <a:tc>
                  <a:txBody>
                    <a:bodyPr/>
                    <a:lstStyle/>
                    <a:p>
                      <a:r>
                        <a:rPr lang="de-DE" sz="1600" dirty="0"/>
                        <a:t>RF </a:t>
                      </a:r>
                      <a:r>
                        <a:rPr lang="de-DE" sz="1600" dirty="0" err="1"/>
                        <a:t>Frequency</a:t>
                      </a:r>
                      <a:r>
                        <a:rPr lang="de-DE" sz="1600" dirty="0"/>
                        <a:t> 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00B050"/>
                          </a:solidFill>
                        </a:rPr>
                        <a:t>1300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C00000"/>
                          </a:solidFill>
                        </a:rPr>
                        <a:t>1300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64419"/>
                  </a:ext>
                </a:extLst>
              </a:tr>
              <a:tr h="288714">
                <a:tc>
                  <a:txBody>
                    <a:bodyPr/>
                    <a:lstStyle/>
                    <a:p>
                      <a:r>
                        <a:rPr lang="de-DE" sz="1600" dirty="0"/>
                        <a:t>Norm. </a:t>
                      </a:r>
                      <a:r>
                        <a:rPr lang="de-DE" sz="1600" dirty="0" err="1"/>
                        <a:t>Emittance</a:t>
                      </a:r>
                      <a:r>
                        <a:rPr lang="de-DE" sz="1600" dirty="0"/>
                        <a:t> (mm </a:t>
                      </a:r>
                      <a:r>
                        <a:rPr lang="de-DE" sz="1600" dirty="0" err="1"/>
                        <a:t>mrad</a:t>
                      </a:r>
                      <a:r>
                        <a:rPr lang="de-DE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00B050"/>
                          </a:solidFill>
                        </a:rPr>
                        <a:t>0.6 / </a:t>
                      </a:r>
                      <a:r>
                        <a:rPr lang="de-DE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C00000"/>
                          </a:solidFill>
                        </a:rPr>
                        <a:t>1 (0.6)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1887213"/>
                  </a:ext>
                </a:extLst>
              </a:tr>
              <a:tr h="288714">
                <a:tc>
                  <a:txBody>
                    <a:bodyPr/>
                    <a:lstStyle/>
                    <a:p>
                      <a:r>
                        <a:rPr lang="de-DE" sz="1600" dirty="0"/>
                        <a:t>RMS </a:t>
                      </a:r>
                      <a:r>
                        <a:rPr lang="de-DE" sz="1600" dirty="0" err="1"/>
                        <a:t>bunch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length</a:t>
                      </a:r>
                      <a:r>
                        <a:rPr lang="de-DE" sz="1600" dirty="0"/>
                        <a:t> (ps)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00B050"/>
                          </a:solidFill>
                        </a:rPr>
                        <a:t>0.02 – 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solidFill>
                            <a:srgbClr val="C00000"/>
                          </a:solidFill>
                        </a:rPr>
                        <a:t>2 (0.1)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16066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7DB7AB25-3A6E-869E-AE6B-4BD5F85341B2}"/>
                  </a:ext>
                </a:extLst>
              </p:cNvPr>
              <p:cNvSpPr txBox="1"/>
              <p:nvPr/>
            </p:nvSpPr>
            <p:spPr>
              <a:xfrm>
                <a:off x="5776322" y="1873525"/>
                <a:ext cx="5982934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Explore full parameter space of SRF injector @ </a:t>
                </a:r>
                <a:r>
                  <a:rPr lang="en-US" i="1" dirty="0" err="1">
                    <a:solidFill>
                      <a:schemeClr val="bg1"/>
                    </a:solidFill>
                    <a:sym typeface="Wingdings" panose="05000000000000000000" pitchFamily="2" charset="2"/>
                  </a:rPr>
                  <a:t>I</a:t>
                </a:r>
                <a:r>
                  <a:rPr lang="en-US" baseline="-25000" dirty="0" err="1">
                    <a:solidFill>
                      <a:schemeClr val="bg1"/>
                    </a:solidFill>
                    <a:sym typeface="Wingdings" panose="05000000000000000000" pitchFamily="2" charset="2"/>
                  </a:rPr>
                  <a:t>b</a:t>
                </a:r>
                <a:r>
                  <a:rPr lang="en-US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 &lt; 10 mA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C000"/>
                    </a:solidFill>
                  </a:rPr>
                  <a:t>100 mA can be potentially studied in long-pulse* regime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</a:rPr>
                  <a:t>Bunch charge up to 0.5 </a:t>
                </a:r>
                <a:r>
                  <a:rPr lang="en-US" dirty="0" err="1">
                    <a:solidFill>
                      <a:schemeClr val="bg1"/>
                    </a:solidFill>
                  </a:rPr>
                  <a:t>nC</a:t>
                </a:r>
                <a:r>
                  <a:rPr lang="en-US" dirty="0">
                    <a:solidFill>
                      <a:schemeClr val="bg1"/>
                    </a:solidFill>
                  </a:rPr>
                  <a:t> with a high QE cathode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C000"/>
                    </a:solidFill>
                  </a:rPr>
                  <a:t>Proof of cathode exchange concept, test of more robust</a:t>
                </a:r>
                <a:br>
                  <a:rPr lang="en-US" dirty="0">
                    <a:solidFill>
                      <a:srgbClr val="FFC000"/>
                    </a:solidFill>
                  </a:rPr>
                </a:br>
                <a:r>
                  <a:rPr lang="en-US" dirty="0">
                    <a:solidFill>
                      <a:srgbClr val="FFC000"/>
                    </a:solidFill>
                  </a:rPr>
                  <a:t>cathode materials: Replace Cs</a:t>
                </a:r>
                <a:r>
                  <a:rPr lang="en-US" dirty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 by Na</a:t>
                </a:r>
                <a:endParaRPr lang="en-US" dirty="0">
                  <a:solidFill>
                    <a:srgbClr val="FFC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</a:rPr>
                  <a:t>Studies of beam loss scenarios by dark current or</a:t>
                </a:r>
                <a:br>
                  <a:rPr lang="en-US" dirty="0">
                    <a:solidFill>
                      <a:schemeClr val="bg1"/>
                    </a:solidFill>
                  </a:rPr>
                </a:br>
                <a:r>
                  <a:rPr lang="en-US" dirty="0">
                    <a:solidFill>
                      <a:schemeClr val="bg1"/>
                    </a:solidFill>
                  </a:rPr>
                  <a:t>beam halo formation by bunch tails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C000"/>
                    </a:solidFill>
                  </a:rPr>
                  <a:t>Propagation of beam and unwanted beam from injector to dump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</a:rPr>
                  <a:t>Beam loss monitoring and machine protection concepts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C000"/>
                    </a:solidFill>
                  </a:rPr>
                  <a:t>High dynamic range diagnostic concepts for low-current start-up to high-power operation (&lt; µA </a:t>
                </a:r>
                <a14:m>
                  <m:oMath xmlns:m="http://schemas.openxmlformats.org/officeDocument/2006/math">
                    <m:r>
                      <a:rPr lang="de-DE" i="1" dirty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rgbClr val="FFC000"/>
                    </a:solidFill>
                  </a:rPr>
                  <a:t> mA</a:t>
                </a:r>
                <a:r>
                  <a:rPr lang="de-DE" b="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de-DE" b="0" i="1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→ </m:t>
                    </m:r>
                  </m:oMath>
                </a14:m>
                <a:r>
                  <a:rPr lang="en-US" dirty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100 mA*</a:t>
                </a:r>
                <a:r>
                  <a:rPr lang="en-US" dirty="0">
                    <a:solidFill>
                      <a:srgbClr val="FFC000"/>
                    </a:solidFill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bg1"/>
                    </a:solidFill>
                  </a:rPr>
                  <a:t>Beam arrival time and jitter studies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C000"/>
                    </a:solidFill>
                  </a:rPr>
                  <a:t>Digital twins, ML+AI assisted control methods</a:t>
                </a:r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7DB7AB25-3A6E-869E-AE6B-4BD5F853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6322" y="1873525"/>
                <a:ext cx="5982934" cy="4247317"/>
              </a:xfrm>
              <a:prstGeom prst="rect">
                <a:avLst/>
              </a:prstGeom>
              <a:blipFill>
                <a:blip r:embed="rId2"/>
                <a:stretch>
                  <a:fillRect l="-714" t="-717" r="-40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786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7C853515-CABE-6BA2-B65F-92ACE8D8A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2024, an exiting autumn and Winter</a:t>
            </a:r>
            <a:br>
              <a:rPr lang="en-US" dirty="0"/>
            </a:br>
            <a:r>
              <a:rPr lang="en-US" dirty="0"/>
              <a:t>are ahead of us  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8A98C4A-D19A-E069-AD1E-B041EC2F07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5524" y="2149872"/>
            <a:ext cx="5314950" cy="4708128"/>
          </a:xfrm>
        </p:spPr>
        <p:txBody>
          <a:bodyPr/>
          <a:lstStyle/>
          <a:p>
            <a:pPr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Reminder: What was </a:t>
            </a:r>
            <a:r>
              <a:rPr lang="en-US" sz="2000" dirty="0" err="1"/>
              <a:t>bERLinPro</a:t>
            </a:r>
            <a:r>
              <a:rPr lang="en-US" sz="2000" dirty="0"/>
              <a:t> meant for and how far</a:t>
            </a:r>
            <a:br>
              <a:rPr lang="en-US" sz="2000" dirty="0"/>
            </a:br>
            <a:r>
              <a:rPr lang="en-US" sz="2000" dirty="0"/>
              <a:t>is it assembled and financed?</a:t>
            </a:r>
          </a:p>
          <a:p>
            <a:pPr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Current status of the facility</a:t>
            </a:r>
          </a:p>
          <a:p>
            <a:pPr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2024: Finally the year of first beam?</a:t>
            </a:r>
          </a:p>
          <a:p>
            <a:pPr marL="800100" lvl="1" indent="-342900">
              <a:buClr>
                <a:schemeClr val="accent3"/>
              </a:buClr>
              <a:buFont typeface="Symbol" panose="05050102010706020507" pitchFamily="18" charset="2"/>
              <a:buChar char="-"/>
            </a:pPr>
            <a:r>
              <a:rPr lang="en-US" dirty="0"/>
              <a:t>Milestones:</a:t>
            </a:r>
            <a:br>
              <a:rPr lang="en-US" dirty="0"/>
            </a:br>
            <a:r>
              <a:rPr lang="en-US" dirty="0"/>
              <a:t>Final setup of the injector beamline</a:t>
            </a:r>
            <a:br>
              <a:rPr lang="en-US" dirty="0"/>
            </a:br>
            <a:r>
              <a:rPr lang="en-US" dirty="0"/>
              <a:t>First cooldown and RF tests</a:t>
            </a:r>
          </a:p>
          <a:p>
            <a:pPr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2024: Beam commissioning plan, a first insight</a:t>
            </a:r>
          </a:p>
          <a:p>
            <a:pPr marL="800100" lvl="1" indent="-342900">
              <a:buClr>
                <a:schemeClr val="accent3"/>
              </a:buClr>
              <a:buFont typeface="Symbol" panose="05050102010706020507" pitchFamily="18" charset="2"/>
              <a:buChar char="-"/>
            </a:pPr>
            <a:endParaRPr lang="en-US" sz="1600" dirty="0"/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AC0B88F3-12DE-01CA-DFD3-63876A73341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4334" b="4334"/>
          <a:stretch>
            <a:fillRect/>
          </a:stretch>
        </p:blipFill>
        <p:spPr>
          <a:xfrm>
            <a:off x="6096000" y="996760"/>
            <a:ext cx="5518150" cy="3779836"/>
          </a:xfrm>
        </p:spPr>
      </p:pic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8C59B7EB-8CD7-6453-E411-CE5670F4A8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6000" y="5258876"/>
            <a:ext cx="5518150" cy="625314"/>
          </a:xfrm>
        </p:spPr>
        <p:txBody>
          <a:bodyPr>
            <a:normAutofit/>
          </a:bodyPr>
          <a:lstStyle/>
          <a:p>
            <a:r>
              <a:rPr lang="en-US" sz="1800" dirty="0"/>
              <a:t>The injector awakens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6685433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941FF3-27F5-47D5-5D7B-3411B4BCF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506152"/>
            <a:ext cx="11036300" cy="921849"/>
          </a:xfrm>
        </p:spPr>
        <p:txBody>
          <a:bodyPr/>
          <a:lstStyle/>
          <a:p>
            <a:r>
              <a:rPr lang="en-US" dirty="0"/>
              <a:t>A coarse 2024 schedule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552E1B7-6F47-617C-79D7-7F61BDFCDA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2024</a:t>
            </a:r>
            <a:endParaRPr lang="de-DE" dirty="0"/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E28D00ED-72F8-7441-F4D0-8A50B66B4E6F}"/>
              </a:ext>
            </a:extLst>
          </p:cNvPr>
          <p:cNvGraphicFramePr/>
          <p:nvPr/>
        </p:nvGraphicFramePr>
        <p:xfrm>
          <a:off x="2128716" y="1458545"/>
          <a:ext cx="8128000" cy="218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DB3A8D40-2F31-427D-F0F6-7BE0B8B3D9C3}"/>
              </a:ext>
            </a:extLst>
          </p:cNvPr>
          <p:cNvGraphicFramePr/>
          <p:nvPr/>
        </p:nvGraphicFramePr>
        <p:xfrm>
          <a:off x="2172677" y="4674597"/>
          <a:ext cx="8128000" cy="218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CDD37AB5-EA52-29DE-FB5D-3B87D4844EA4}"/>
              </a:ext>
            </a:extLst>
          </p:cNvPr>
          <p:cNvSpPr txBox="1"/>
          <p:nvPr/>
        </p:nvSpPr>
        <p:spPr>
          <a:xfrm>
            <a:off x="2084755" y="1782669"/>
            <a:ext cx="1424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Cooldown 2K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411C567-030C-61CE-4E9B-D5AE7286D3F9}"/>
              </a:ext>
            </a:extLst>
          </p:cNvPr>
          <p:cNvSpPr txBox="1"/>
          <p:nvPr/>
        </p:nvSpPr>
        <p:spPr>
          <a:xfrm>
            <a:off x="4014885" y="1381071"/>
            <a:ext cx="206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operation permit</a:t>
            </a:r>
            <a:endParaRPr lang="de-DE" dirty="0"/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7574254-ED02-A941-A5FE-60FB875EE0E2}"/>
              </a:ext>
            </a:extLst>
          </p:cNvPr>
          <p:cNvCxnSpPr/>
          <p:nvPr/>
        </p:nvCxnSpPr>
        <p:spPr>
          <a:xfrm>
            <a:off x="2905858" y="1773877"/>
            <a:ext cx="3763107" cy="8792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3D3B5612-4EA3-B5DD-9A8B-2449708A01D4}"/>
              </a:ext>
            </a:extLst>
          </p:cNvPr>
          <p:cNvSpPr txBox="1"/>
          <p:nvPr/>
        </p:nvSpPr>
        <p:spPr>
          <a:xfrm>
            <a:off x="6192716" y="1809982"/>
            <a:ext cx="111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test 2K</a:t>
            </a:r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FC3C130-9B6A-2F75-B96B-1A4364ECC045}"/>
              </a:ext>
            </a:extLst>
          </p:cNvPr>
          <p:cNvSpPr txBox="1"/>
          <p:nvPr/>
        </p:nvSpPr>
        <p:spPr>
          <a:xfrm>
            <a:off x="2128716" y="4707544"/>
            <a:ext cx="237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operation permit</a:t>
            </a:r>
            <a:endParaRPr lang="de-DE" dirty="0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808F51B6-773D-906B-81B4-1D761C1CE234}"/>
              </a:ext>
            </a:extLst>
          </p:cNvPr>
          <p:cNvCxnSpPr/>
          <p:nvPr/>
        </p:nvCxnSpPr>
        <p:spPr>
          <a:xfrm>
            <a:off x="8053388" y="1809982"/>
            <a:ext cx="1828800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4446EA8C-079B-FE88-2BF1-E495D687132E}"/>
              </a:ext>
            </a:extLst>
          </p:cNvPr>
          <p:cNvCxnSpPr>
            <a:cxnSpLocks/>
          </p:cNvCxnSpPr>
          <p:nvPr/>
        </p:nvCxnSpPr>
        <p:spPr>
          <a:xfrm>
            <a:off x="2186085" y="5100900"/>
            <a:ext cx="3943253" cy="0"/>
          </a:xfrm>
          <a:prstGeom prst="line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6719FB79-9C9E-8D23-7DEA-B686CF0C54F7}"/>
              </a:ext>
            </a:extLst>
          </p:cNvPr>
          <p:cNvSpPr txBox="1"/>
          <p:nvPr/>
        </p:nvSpPr>
        <p:spPr>
          <a:xfrm>
            <a:off x="6678733" y="5086724"/>
            <a:ext cx="2504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Beam operation injector</a:t>
            </a:r>
            <a:endParaRPr lang="de-DE" b="1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5DACA35-F047-6ED3-98E7-ACB91CFAAEFC}"/>
              </a:ext>
            </a:extLst>
          </p:cNvPr>
          <p:cNvSpPr txBox="1"/>
          <p:nvPr/>
        </p:nvSpPr>
        <p:spPr>
          <a:xfrm>
            <a:off x="3509248" y="2947656"/>
            <a:ext cx="24213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LLRF 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power RF 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Cryo</a:t>
            </a:r>
            <a:r>
              <a:rPr lang="en-US" dirty="0"/>
              <a:t> 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Module 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PSI operational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TCav</a:t>
            </a:r>
            <a:r>
              <a:rPr lang="en-US" dirty="0"/>
              <a:t> ready</a:t>
            </a:r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E78D6F0-0D4C-8A58-B11E-FEF235C03EA3}"/>
              </a:ext>
            </a:extLst>
          </p:cNvPr>
          <p:cNvSpPr txBox="1"/>
          <p:nvPr/>
        </p:nvSpPr>
        <p:spPr>
          <a:xfrm>
            <a:off x="6129338" y="2950461"/>
            <a:ext cx="395550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Readiness cathode transfer</a:t>
            </a:r>
            <a:br>
              <a:rPr lang="en-US" dirty="0"/>
            </a:br>
            <a:r>
              <a:rPr lang="en-US" dirty="0"/>
              <a:t>system, cathode laser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Beamline magnets, steerer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Diagnostics: FOMs, Faraday Cups</a:t>
            </a:r>
            <a:br>
              <a:rPr lang="en-US" dirty="0"/>
            </a:br>
            <a:r>
              <a:rPr lang="en-US" dirty="0"/>
              <a:t>Camera tools, beam loss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Control system fully implemented for</a:t>
            </a:r>
            <a:br>
              <a:rPr lang="en-US" dirty="0"/>
            </a:br>
            <a:r>
              <a:rPr lang="en-US" dirty="0"/>
              <a:t>needed devices, MPS functional</a:t>
            </a:r>
            <a:br>
              <a:rPr lang="en-US" dirty="0"/>
            </a:br>
            <a:endParaRPr lang="de-DE" dirty="0"/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B9881B84-909E-F1D0-1ACA-00911559C4C0}"/>
              </a:ext>
            </a:extLst>
          </p:cNvPr>
          <p:cNvCxnSpPr/>
          <p:nvPr/>
        </p:nvCxnSpPr>
        <p:spPr>
          <a:xfrm flipV="1">
            <a:off x="1500188" y="1885950"/>
            <a:ext cx="2609850" cy="1643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>
            <a:extLst>
              <a:ext uri="{FF2B5EF4-FFF2-40B4-BE49-F238E27FC236}">
                <a16:creationId xmlns:a16="http://schemas.microsoft.com/office/drawing/2014/main" id="{C74FBEA4-8200-9C37-7588-C99F3B2496EE}"/>
              </a:ext>
            </a:extLst>
          </p:cNvPr>
          <p:cNvSpPr/>
          <p:nvPr/>
        </p:nvSpPr>
        <p:spPr>
          <a:xfrm>
            <a:off x="232697" y="3668211"/>
            <a:ext cx="1743814" cy="28421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Setup Laser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Setup transfer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Check for beam condition:</a:t>
            </a:r>
            <a:br>
              <a:rPr lang="en-US" dirty="0"/>
            </a:br>
            <a:r>
              <a:rPr lang="en-US" dirty="0"/>
              <a:t>FOMS, magnets,…</a:t>
            </a:r>
            <a:endParaRPr lang="de-DE" dirty="0"/>
          </a:p>
        </p:txBody>
      </p:sp>
      <p:sp>
        <p:nvSpPr>
          <p:cNvPr id="3" name="L-Form 2">
            <a:extLst>
              <a:ext uri="{FF2B5EF4-FFF2-40B4-BE49-F238E27FC236}">
                <a16:creationId xmlns:a16="http://schemas.microsoft.com/office/drawing/2014/main" id="{BC1755DE-5C96-3A8B-6C45-2C67C8B7590B}"/>
              </a:ext>
            </a:extLst>
          </p:cNvPr>
          <p:cNvSpPr/>
          <p:nvPr/>
        </p:nvSpPr>
        <p:spPr>
          <a:xfrm rot="18816304">
            <a:off x="3415871" y="1805290"/>
            <a:ext cx="483577" cy="162658"/>
          </a:xfrm>
          <a:prstGeom prst="corne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L-Form 8">
            <a:extLst>
              <a:ext uri="{FF2B5EF4-FFF2-40B4-BE49-F238E27FC236}">
                <a16:creationId xmlns:a16="http://schemas.microsoft.com/office/drawing/2014/main" id="{0C15EC11-20AC-B2DD-FC78-D4DFC4FB2197}"/>
              </a:ext>
            </a:extLst>
          </p:cNvPr>
          <p:cNvSpPr/>
          <p:nvPr/>
        </p:nvSpPr>
        <p:spPr>
          <a:xfrm rot="18816304">
            <a:off x="6059131" y="1358409"/>
            <a:ext cx="483577" cy="162658"/>
          </a:xfrm>
          <a:prstGeom prst="corne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206CCF7-104C-4BB3-3DF3-C3C5BF1017B1}"/>
              </a:ext>
            </a:extLst>
          </p:cNvPr>
          <p:cNvSpPr txBox="1"/>
          <p:nvPr/>
        </p:nvSpPr>
        <p:spPr>
          <a:xfrm>
            <a:off x="7830187" y="1809489"/>
            <a:ext cx="1661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Dry run injector</a:t>
            </a:r>
            <a:endParaRPr lang="de-DE" dirty="0"/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C42D1F23-C62F-FF21-0B0D-27BD06AB062D}"/>
              </a:ext>
            </a:extLst>
          </p:cNvPr>
          <p:cNvCxnSpPr/>
          <p:nvPr/>
        </p:nvCxnSpPr>
        <p:spPr>
          <a:xfrm>
            <a:off x="5564025" y="5378908"/>
            <a:ext cx="0" cy="777569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-Form 23">
            <a:extLst>
              <a:ext uri="{FF2B5EF4-FFF2-40B4-BE49-F238E27FC236}">
                <a16:creationId xmlns:a16="http://schemas.microsoft.com/office/drawing/2014/main" id="{3AFAC913-55DE-7F0E-E3BA-F14FC6BF34E1}"/>
              </a:ext>
            </a:extLst>
          </p:cNvPr>
          <p:cNvSpPr/>
          <p:nvPr/>
        </p:nvSpPr>
        <p:spPr>
          <a:xfrm rot="18816304">
            <a:off x="5806537" y="3342353"/>
            <a:ext cx="310649" cy="74612"/>
          </a:xfrm>
          <a:prstGeom prst="corne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L-Form 24">
            <a:extLst>
              <a:ext uri="{FF2B5EF4-FFF2-40B4-BE49-F238E27FC236}">
                <a16:creationId xmlns:a16="http://schemas.microsoft.com/office/drawing/2014/main" id="{0E7D303F-3016-88F1-7B44-367C3433C9CF}"/>
              </a:ext>
            </a:extLst>
          </p:cNvPr>
          <p:cNvSpPr/>
          <p:nvPr/>
        </p:nvSpPr>
        <p:spPr>
          <a:xfrm rot="18816304">
            <a:off x="4906030" y="3618755"/>
            <a:ext cx="310649" cy="74612"/>
          </a:xfrm>
          <a:prstGeom prst="corner">
            <a:avLst/>
          </a:prstGeom>
          <a:solidFill>
            <a:srgbClr val="FFC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L-Form 25">
            <a:extLst>
              <a:ext uri="{FF2B5EF4-FFF2-40B4-BE49-F238E27FC236}">
                <a16:creationId xmlns:a16="http://schemas.microsoft.com/office/drawing/2014/main" id="{28311CB4-4993-E650-BFF5-202BF921FE7E}"/>
              </a:ext>
            </a:extLst>
          </p:cNvPr>
          <p:cNvSpPr/>
          <p:nvPr/>
        </p:nvSpPr>
        <p:spPr>
          <a:xfrm rot="18816304">
            <a:off x="5699576" y="3869535"/>
            <a:ext cx="310649" cy="74612"/>
          </a:xfrm>
          <a:prstGeom prst="corne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L-Form 26">
            <a:extLst>
              <a:ext uri="{FF2B5EF4-FFF2-40B4-BE49-F238E27FC236}">
                <a16:creationId xmlns:a16="http://schemas.microsoft.com/office/drawing/2014/main" id="{91258A47-570B-092B-9538-551A6057212B}"/>
              </a:ext>
            </a:extLst>
          </p:cNvPr>
          <p:cNvSpPr/>
          <p:nvPr/>
        </p:nvSpPr>
        <p:spPr>
          <a:xfrm rot="18816304">
            <a:off x="5408701" y="4174349"/>
            <a:ext cx="310649" cy="74612"/>
          </a:xfrm>
          <a:prstGeom prst="corne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Geschweifte Klammer rechts 27">
            <a:extLst>
              <a:ext uri="{FF2B5EF4-FFF2-40B4-BE49-F238E27FC236}">
                <a16:creationId xmlns:a16="http://schemas.microsoft.com/office/drawing/2014/main" id="{2037DC0E-B56B-B5E1-FE3D-CB1A8AA65F37}"/>
              </a:ext>
            </a:extLst>
          </p:cNvPr>
          <p:cNvSpPr/>
          <p:nvPr/>
        </p:nvSpPr>
        <p:spPr>
          <a:xfrm>
            <a:off x="9996488" y="3016570"/>
            <a:ext cx="456394" cy="2052956"/>
          </a:xfrm>
          <a:prstGeom prst="rightBrace">
            <a:avLst>
              <a:gd name="adj1" fmla="val 53204"/>
              <a:gd name="adj2" fmla="val 50000"/>
            </a:avLst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669A628F-E421-E8D6-4BF9-BF5F159A6F20}"/>
              </a:ext>
            </a:extLst>
          </p:cNvPr>
          <p:cNvSpPr txBox="1"/>
          <p:nvPr/>
        </p:nvSpPr>
        <p:spPr>
          <a:xfrm>
            <a:off x="10376779" y="3750287"/>
            <a:ext cx="1732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Final fixes,</a:t>
            </a:r>
            <a:br>
              <a:rPr lang="en-US" dirty="0"/>
            </a:br>
            <a:r>
              <a:rPr lang="en-US" dirty="0"/>
              <a:t>tests and repairs</a:t>
            </a:r>
            <a:endParaRPr lang="de-DE" dirty="0"/>
          </a:p>
        </p:txBody>
      </p:sp>
      <p:sp>
        <p:nvSpPr>
          <p:cNvPr id="30" name="L-Form 29">
            <a:extLst>
              <a:ext uri="{FF2B5EF4-FFF2-40B4-BE49-F238E27FC236}">
                <a16:creationId xmlns:a16="http://schemas.microsoft.com/office/drawing/2014/main" id="{02687B29-82DE-C220-FC8C-D450784BCFDD}"/>
              </a:ext>
            </a:extLst>
          </p:cNvPr>
          <p:cNvSpPr/>
          <p:nvPr/>
        </p:nvSpPr>
        <p:spPr>
          <a:xfrm rot="18816304">
            <a:off x="4958413" y="3113912"/>
            <a:ext cx="310649" cy="74612"/>
          </a:xfrm>
          <a:prstGeom prst="corne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L-Form 15">
            <a:extLst>
              <a:ext uri="{FF2B5EF4-FFF2-40B4-BE49-F238E27FC236}">
                <a16:creationId xmlns:a16="http://schemas.microsoft.com/office/drawing/2014/main" id="{4C104F62-600C-0CE0-54E9-D0418288EF9E}"/>
              </a:ext>
            </a:extLst>
          </p:cNvPr>
          <p:cNvSpPr/>
          <p:nvPr/>
        </p:nvSpPr>
        <p:spPr>
          <a:xfrm rot="18816304">
            <a:off x="4950425" y="4452697"/>
            <a:ext cx="310649" cy="74612"/>
          </a:xfrm>
          <a:prstGeom prst="corne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31" name="Objekt 30">
            <a:extLst>
              <a:ext uri="{FF2B5EF4-FFF2-40B4-BE49-F238E27FC236}">
                <a16:creationId xmlns:a16="http://schemas.microsoft.com/office/drawing/2014/main" id="{01FE08AB-5027-6D76-2D7E-58576672DC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1212496"/>
              </p:ext>
            </p:extLst>
          </p:nvPr>
        </p:nvGraphicFramePr>
        <p:xfrm>
          <a:off x="9214776" y="5095794"/>
          <a:ext cx="1162003" cy="347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4320619" imgH="1294253" progId="CorelDraw.Graphic.18">
                  <p:embed/>
                </p:oleObj>
              </mc:Choice>
              <mc:Fallback>
                <p:oleObj name="CorelDRAW" r:id="rId12" imgW="4320619" imgH="1294253" progId="CorelDraw.Graphic.18">
                  <p:embed/>
                  <p:pic>
                    <p:nvPicPr>
                      <p:cNvPr id="43" name="Objekt 4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214776" y="5095794"/>
                        <a:ext cx="1162003" cy="3479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L-Form 31">
            <a:extLst>
              <a:ext uri="{FF2B5EF4-FFF2-40B4-BE49-F238E27FC236}">
                <a16:creationId xmlns:a16="http://schemas.microsoft.com/office/drawing/2014/main" id="{003C1928-EA84-3CDE-E82B-74379176BB53}"/>
              </a:ext>
            </a:extLst>
          </p:cNvPr>
          <p:cNvSpPr/>
          <p:nvPr/>
        </p:nvSpPr>
        <p:spPr>
          <a:xfrm rot="18816304">
            <a:off x="7236598" y="1805290"/>
            <a:ext cx="483577" cy="162658"/>
          </a:xfrm>
          <a:prstGeom prst="corne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L-Form 33">
            <a:extLst>
              <a:ext uri="{FF2B5EF4-FFF2-40B4-BE49-F238E27FC236}">
                <a16:creationId xmlns:a16="http://schemas.microsoft.com/office/drawing/2014/main" id="{35F4213E-933A-AE4F-3A25-9CEC347E5B4A}"/>
              </a:ext>
            </a:extLst>
          </p:cNvPr>
          <p:cNvSpPr/>
          <p:nvPr/>
        </p:nvSpPr>
        <p:spPr>
          <a:xfrm rot="18816304">
            <a:off x="9738483" y="1820756"/>
            <a:ext cx="483577" cy="162658"/>
          </a:xfrm>
          <a:prstGeom prst="corne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L-Form 32">
            <a:extLst>
              <a:ext uri="{FF2B5EF4-FFF2-40B4-BE49-F238E27FC236}">
                <a16:creationId xmlns:a16="http://schemas.microsoft.com/office/drawing/2014/main" id="{7CE4B7A9-8FC5-29F9-8D69-BE9BBF0C4AB4}"/>
              </a:ext>
            </a:extLst>
          </p:cNvPr>
          <p:cNvSpPr/>
          <p:nvPr/>
        </p:nvSpPr>
        <p:spPr>
          <a:xfrm rot="18816304">
            <a:off x="11039209" y="4408674"/>
            <a:ext cx="483577" cy="162658"/>
          </a:xfrm>
          <a:prstGeom prst="corne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58335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99FEC0-3943-8332-6C65-5456BFE3C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478028"/>
            <a:ext cx="11036300" cy="1476375"/>
          </a:xfrm>
        </p:spPr>
        <p:txBody>
          <a:bodyPr/>
          <a:lstStyle/>
          <a:p>
            <a:r>
              <a:rPr lang="en-US" dirty="0"/>
              <a:t>Merci!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858E0-4A1C-F6B7-B1DD-30E522C9C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82" y="1528248"/>
            <a:ext cx="11036300" cy="3484563"/>
          </a:xfrm>
        </p:spPr>
        <p:txBody>
          <a:bodyPr/>
          <a:lstStyle/>
          <a:p>
            <a:r>
              <a:rPr lang="en-US" sz="3200" i="1" dirty="0"/>
              <a:t>If there is time left, questions are welcome or contact me at</a:t>
            </a:r>
          </a:p>
          <a:p>
            <a:endParaRPr lang="en-US" dirty="0"/>
          </a:p>
          <a:p>
            <a:r>
              <a:rPr lang="de-DE" dirty="0" err="1"/>
              <a:t>Axel.Neumann</a:t>
            </a:r>
            <a:r>
              <a:rPr lang="de-DE" dirty="0"/>
              <a:t> at helmholtz-berlin.de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Thanks</a:t>
            </a:r>
            <a:r>
              <a:rPr lang="de-DE" dirty="0"/>
              <a:t> and </a:t>
            </a:r>
            <a:r>
              <a:rPr lang="de-DE" dirty="0" err="1"/>
              <a:t>acknowledgements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all </a:t>
            </a:r>
            <a:r>
              <a:rPr lang="de-DE" dirty="0" err="1"/>
              <a:t>partners</a:t>
            </a:r>
            <a:r>
              <a:rPr lang="de-DE" dirty="0"/>
              <a:t>, </a:t>
            </a:r>
            <a:r>
              <a:rPr lang="de-DE" dirty="0" err="1"/>
              <a:t>who</a:t>
            </a:r>
            <a:r>
              <a:rPr lang="de-DE" dirty="0"/>
              <a:t> </a:t>
            </a:r>
            <a:r>
              <a:rPr lang="de-DE" dirty="0" err="1"/>
              <a:t>contributed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project</a:t>
            </a:r>
            <a:endParaRPr lang="en-US" dirty="0"/>
          </a:p>
        </p:txBody>
      </p:sp>
      <p:pic>
        <p:nvPicPr>
          <p:cNvPr id="5" name="Picture 277">
            <a:extLst>
              <a:ext uri="{FF2B5EF4-FFF2-40B4-BE49-F238E27FC236}">
                <a16:creationId xmlns:a16="http://schemas.microsoft.com/office/drawing/2014/main" id="{EE822D14-1FED-3A13-F3C1-EF294668A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2563" y="4812109"/>
            <a:ext cx="2613817" cy="59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Dokumente und Einstellungen\kamps\Eigene Dateien\Eigene Bilder\HoverSnaps\Capture20.02.2012-11.55.59.png">
            <a:extLst>
              <a:ext uri="{FF2B5EF4-FFF2-40B4-BE49-F238E27FC236}">
                <a16:creationId xmlns:a16="http://schemas.microsoft.com/office/drawing/2014/main" id="{C8A914C8-D900-D2AD-33DB-5030A372E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3458" y="6213203"/>
            <a:ext cx="1331865" cy="420590"/>
          </a:xfrm>
          <a:prstGeom prst="rect">
            <a:avLst/>
          </a:prstGeom>
          <a:noFill/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4E694E4-2C6D-7AA4-4C91-C644792B604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39"/>
          <a:stretch/>
        </p:blipFill>
        <p:spPr>
          <a:xfrm>
            <a:off x="373996" y="5310402"/>
            <a:ext cx="3166750" cy="762000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5E8AFDEB-53DC-461C-AD00-87317CB3BEAB}"/>
              </a:ext>
            </a:extLst>
          </p:cNvPr>
          <p:cNvSpPr/>
          <p:nvPr/>
        </p:nvSpPr>
        <p:spPr>
          <a:xfrm>
            <a:off x="3306748" y="2488207"/>
            <a:ext cx="218183" cy="329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2400"/>
          </a:p>
        </p:txBody>
      </p:sp>
      <p:pic>
        <p:nvPicPr>
          <p:cNvPr id="9" name="Picture 276">
            <a:extLst>
              <a:ext uri="{FF2B5EF4-FFF2-40B4-BE49-F238E27FC236}">
                <a16:creationId xmlns:a16="http://schemas.microsoft.com/office/drawing/2014/main" id="{B0CF2D71-E3AA-C3B1-860E-3987533FE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03519" y="5208540"/>
            <a:ext cx="1590092" cy="436383"/>
          </a:xfrm>
          <a:prstGeom prst="rect">
            <a:avLst/>
          </a:prstGeom>
          <a:noFill/>
        </p:spPr>
      </p:pic>
      <p:pic>
        <p:nvPicPr>
          <p:cNvPr id="10" name="Grafik 13" descr="MBI-Schriftzug_de.gif">
            <a:extLst>
              <a:ext uri="{FF2B5EF4-FFF2-40B4-BE49-F238E27FC236}">
                <a16:creationId xmlns:a16="http://schemas.microsoft.com/office/drawing/2014/main" id="{1F3C0A7D-17C9-B121-F93B-918245A9C2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85" y="4916030"/>
            <a:ext cx="1404003" cy="72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4021C749-BF90-A139-5776-9287A1A21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37674" y="5630097"/>
            <a:ext cx="2531567" cy="454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12" descr="Logo_Small.jpg">
            <a:extLst>
              <a:ext uri="{FF2B5EF4-FFF2-40B4-BE49-F238E27FC236}">
                <a16:creationId xmlns:a16="http://schemas.microsoft.com/office/drawing/2014/main" id="{9FFE29A6-FE5C-137A-BA94-591A25B9C699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2623" y="4421289"/>
            <a:ext cx="2266951" cy="83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0B3178B8-65CE-E2C0-87E9-E00B835F961D}"/>
              </a:ext>
            </a:extLst>
          </p:cNvPr>
          <p:cNvGrpSpPr/>
          <p:nvPr/>
        </p:nvGrpSpPr>
        <p:grpSpPr>
          <a:xfrm>
            <a:off x="10286999" y="6240105"/>
            <a:ext cx="1092769" cy="473378"/>
            <a:chOff x="5724128" y="908720"/>
            <a:chExt cx="1656184" cy="792088"/>
          </a:xfrm>
        </p:grpSpPr>
        <p:pic>
          <p:nvPicPr>
            <p:cNvPr id="15" name="Grafik 14" descr="logo.png">
              <a:extLst>
                <a:ext uri="{FF2B5EF4-FFF2-40B4-BE49-F238E27FC236}">
                  <a16:creationId xmlns:a16="http://schemas.microsoft.com/office/drawing/2014/main" id="{9A664BD7-FE23-CFFA-D32E-F701E7D04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724129" y="971104"/>
              <a:ext cx="1232508" cy="719538"/>
            </a:xfrm>
            <a:prstGeom prst="rect">
              <a:avLst/>
            </a:prstGeom>
          </p:spPr>
        </p:pic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96846FEE-1FF2-EBE6-BCCF-C5816B422274}"/>
                </a:ext>
              </a:extLst>
            </p:cNvPr>
            <p:cNvSpPr/>
            <p:nvPr/>
          </p:nvSpPr>
          <p:spPr>
            <a:xfrm>
              <a:off x="5724128" y="908720"/>
              <a:ext cx="1656184" cy="792088"/>
            </a:xfrm>
            <a:prstGeom prst="rect">
              <a:avLst/>
            </a:prstGeom>
            <a:no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</p:grpSp>
      <p:pic>
        <p:nvPicPr>
          <p:cNvPr id="17" name="Grafik 16">
            <a:extLst>
              <a:ext uri="{FF2B5EF4-FFF2-40B4-BE49-F238E27FC236}">
                <a16:creationId xmlns:a16="http://schemas.microsoft.com/office/drawing/2014/main" id="{E9344C33-C9FD-5E98-A4FD-83DD303D16C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6811" b="31448"/>
          <a:stretch/>
        </p:blipFill>
        <p:spPr>
          <a:xfrm>
            <a:off x="4617391" y="6086977"/>
            <a:ext cx="1982405" cy="43510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5939528F-F650-6EB2-72AF-59C72B95358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57894" y="6396501"/>
            <a:ext cx="1066019" cy="380869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350F31E5-AD0A-9B1B-50A3-7BD1619AB2BE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0061" t="26126" r="18619" b="18169"/>
          <a:stretch/>
        </p:blipFill>
        <p:spPr>
          <a:xfrm>
            <a:off x="5159256" y="5545342"/>
            <a:ext cx="898676" cy="503259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8D56A7EC-320F-F0EA-9E25-D227B74010D7}"/>
              </a:ext>
            </a:extLst>
          </p:cNvPr>
          <p:cNvSpPr txBox="1"/>
          <p:nvPr/>
        </p:nvSpPr>
        <p:spPr>
          <a:xfrm>
            <a:off x="10600" y="6134314"/>
            <a:ext cx="4615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Funding: </a:t>
            </a:r>
            <a:r>
              <a:rPr lang="en-US" sz="1600" dirty="0" err="1"/>
              <a:t>Bundesministerium</a:t>
            </a:r>
            <a:r>
              <a:rPr lang="en-US" sz="1600" dirty="0"/>
              <a:t> für </a:t>
            </a:r>
            <a:r>
              <a:rPr lang="en-US" sz="1600" dirty="0" err="1"/>
              <a:t>Bildung</a:t>
            </a:r>
            <a:r>
              <a:rPr lang="en-US" sz="1600" dirty="0"/>
              <a:t> &amp; </a:t>
            </a:r>
            <a:r>
              <a:rPr lang="en-US" sz="1600" dirty="0" err="1"/>
              <a:t>Forschung</a:t>
            </a:r>
            <a:br>
              <a:rPr lang="en-US" sz="1600" dirty="0"/>
            </a:br>
            <a:r>
              <a:rPr lang="en-US" sz="1600" dirty="0" err="1"/>
              <a:t>Bundesland</a:t>
            </a:r>
            <a:r>
              <a:rPr lang="en-US" sz="1600" dirty="0"/>
              <a:t> Berlin, Helmholtz Gemeinschaft</a:t>
            </a:r>
            <a:endParaRPr lang="de-DE" sz="1600" dirty="0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FAEDFF52-D413-5F03-FA83-2440F4F6C00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734853" y="4886683"/>
            <a:ext cx="523875" cy="523875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BA10DBB6-0DF4-B0C9-68AA-91706564D1B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091727" y="5746478"/>
            <a:ext cx="677020" cy="677020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9D42827B-8367-C831-0796-1BC1B9FB4E7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810085" y="6472598"/>
            <a:ext cx="311775" cy="187065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0D346D78-3506-9B1D-FA0F-6DD695B867A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165619" y="6472598"/>
            <a:ext cx="312000" cy="187200"/>
          </a:xfrm>
          <a:prstGeom prst="rect">
            <a:avLst/>
          </a:prstGeom>
        </p:spPr>
      </p:pic>
      <p:pic>
        <p:nvPicPr>
          <p:cNvPr id="4" name="Picture 2" descr="Innovate for Sustainable Accelerating Systems: Kick-Off Meeting">
            <a:extLst>
              <a:ext uri="{FF2B5EF4-FFF2-40B4-BE49-F238E27FC236}">
                <a16:creationId xmlns:a16="http://schemas.microsoft.com/office/drawing/2014/main" id="{920FB214-3761-A685-0376-D7FD6E7CA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391" y="4564671"/>
            <a:ext cx="1266227" cy="39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712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A0256603-D652-A74B-BD7D-BAB24222EDFE}"/>
              </a:ext>
            </a:extLst>
          </p:cNvPr>
          <p:cNvGrpSpPr/>
          <p:nvPr/>
        </p:nvGrpSpPr>
        <p:grpSpPr>
          <a:xfrm>
            <a:off x="56010" y="1752915"/>
            <a:ext cx="8823540" cy="3688661"/>
            <a:chOff x="146629" y="1564472"/>
            <a:chExt cx="8823539" cy="4463282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68AD8CE2-F8E4-4D4A-9060-366D773DE05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970" r="1473" b="3077"/>
            <a:stretch/>
          </p:blipFill>
          <p:spPr bwMode="auto">
            <a:xfrm>
              <a:off x="146629" y="1564472"/>
              <a:ext cx="8823539" cy="4463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7039ADC9-43CC-CA85-301A-98706CA6105D}"/>
                </a:ext>
              </a:extLst>
            </p:cNvPr>
            <p:cNvGrpSpPr/>
            <p:nvPr/>
          </p:nvGrpSpPr>
          <p:grpSpPr>
            <a:xfrm>
              <a:off x="897098" y="2781817"/>
              <a:ext cx="7983235" cy="3066563"/>
              <a:chOff x="887862" y="2384656"/>
              <a:chExt cx="7983235" cy="3066563"/>
            </a:xfrm>
          </p:grpSpPr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B880ACDE-D03A-9B6D-C6E0-480EC3A62C6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06306" y="2384656"/>
                <a:ext cx="1764791" cy="10055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defTabSz="914377" eaLnBrk="1" hangingPunct="1">
                  <a:defRPr/>
                </a:pPr>
                <a:r>
                  <a:rPr lang="en-GB" sz="1600" b="1" kern="0" dirty="0">
                    <a:latin typeface="+mn-lt"/>
                  </a:rPr>
                  <a:t>beam dump</a:t>
                </a:r>
              </a:p>
              <a:p>
                <a:pPr algn="ctr" defTabSz="914377" eaLnBrk="1" hangingPunct="1">
                  <a:defRPr/>
                </a:pPr>
                <a:r>
                  <a:rPr lang="en-GB" sz="1600" kern="0" dirty="0">
                    <a:solidFill>
                      <a:srgbClr val="000000"/>
                    </a:solidFill>
                    <a:latin typeface="+mn-lt"/>
                  </a:rPr>
                  <a:t>6.5 MeV, 100 mA</a:t>
                </a:r>
              </a:p>
              <a:p>
                <a:pPr algn="ctr" defTabSz="914377" eaLnBrk="1" hangingPunct="1">
                  <a:defRPr/>
                </a:pPr>
                <a:r>
                  <a:rPr lang="en-GB" sz="1600" kern="0" dirty="0">
                    <a:solidFill>
                      <a:srgbClr val="000000"/>
                    </a:solidFill>
                    <a:latin typeface="+mn-lt"/>
                  </a:rPr>
                  <a:t>= 650 kW</a:t>
                </a:r>
              </a:p>
            </p:txBody>
          </p:sp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576E3BD2-91A9-B304-3264-021C2275E3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58634" y="2811605"/>
                <a:ext cx="2217178" cy="10055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defTabSz="914377" eaLnBrk="1" hangingPunct="1">
                  <a:defRPr/>
                </a:pPr>
                <a:r>
                  <a:rPr lang="en-GB" sz="1600" b="1" kern="0" dirty="0" err="1">
                    <a:latin typeface="+mn-lt"/>
                  </a:rPr>
                  <a:t>linac</a:t>
                </a:r>
                <a:r>
                  <a:rPr lang="en-GB" sz="1600" b="1" kern="0" dirty="0">
                    <a:latin typeface="+mn-lt"/>
                  </a:rPr>
                  <a:t> module</a:t>
                </a:r>
              </a:p>
              <a:p>
                <a:pPr algn="ctr" defTabSz="914377" eaLnBrk="1" hangingPunct="1">
                  <a:defRPr/>
                </a:pPr>
                <a:r>
                  <a:rPr lang="en-GB" sz="1600" kern="0" dirty="0">
                    <a:solidFill>
                      <a:srgbClr val="000000"/>
                    </a:solidFill>
                    <a:latin typeface="+mn-lt"/>
                  </a:rPr>
                  <a:t>3 x 7 cell SRF cavities</a:t>
                </a:r>
              </a:p>
              <a:p>
                <a:pPr algn="ctr" defTabSz="914377" eaLnBrk="1" hangingPunct="1">
                  <a:defRPr/>
                </a:pPr>
                <a:r>
                  <a:rPr lang="en-GB" sz="1600" kern="0" dirty="0">
                    <a:solidFill>
                      <a:srgbClr val="000000"/>
                    </a:solidFill>
                    <a:latin typeface="+mn-lt"/>
                  </a:rPr>
                  <a:t>44 MeV</a:t>
                </a:r>
              </a:p>
            </p:txBody>
          </p: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32891178-3EAC-941B-634D-3A72D2A9DF2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07286" y="3830528"/>
                <a:ext cx="2942490" cy="10055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defTabSz="914377" eaLnBrk="1" hangingPunct="1">
                  <a:defRPr/>
                </a:pPr>
                <a:r>
                  <a:rPr lang="en-GB" sz="1600" b="1" kern="0" dirty="0">
                    <a:latin typeface="+mn-lt"/>
                  </a:rPr>
                  <a:t>modified Cornell booster</a:t>
                </a:r>
              </a:p>
              <a:p>
                <a:pPr algn="ctr" defTabSz="914377" eaLnBrk="1" hangingPunct="1">
                  <a:defRPr/>
                </a:pPr>
                <a:r>
                  <a:rPr lang="en-GB" sz="1600" kern="0" dirty="0">
                    <a:solidFill>
                      <a:srgbClr val="000000"/>
                    </a:solidFill>
                    <a:latin typeface="+mn-lt"/>
                  </a:rPr>
                  <a:t>3 x 2 cell SRF cavities</a:t>
                </a:r>
              </a:p>
              <a:p>
                <a:pPr algn="ctr" defTabSz="914377" eaLnBrk="1" hangingPunct="1">
                  <a:defRPr/>
                </a:pPr>
                <a:r>
                  <a:rPr lang="en-GB" sz="1600" kern="0" dirty="0">
                    <a:solidFill>
                      <a:srgbClr val="000000"/>
                    </a:solidFill>
                    <a:latin typeface="+mn-lt"/>
                  </a:rPr>
                  <a:t>4.5 MeV</a:t>
                </a:r>
              </a:p>
            </p:txBody>
          </p:sp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95FB383E-448C-7C11-AA5E-8769FBEC92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87862" y="4445712"/>
                <a:ext cx="2939134" cy="10055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defTabSz="914377" eaLnBrk="1" hangingPunct="1">
                  <a:defRPr/>
                </a:pPr>
                <a:r>
                  <a:rPr lang="en-GB" sz="1600" b="1" kern="0" dirty="0" err="1">
                    <a:latin typeface="+mn-lt"/>
                  </a:rPr>
                  <a:t>srf</a:t>
                </a:r>
                <a:r>
                  <a:rPr lang="en-GB" sz="1600" b="1" kern="0" dirty="0">
                    <a:latin typeface="+mn-lt"/>
                  </a:rPr>
                  <a:t>-gun</a:t>
                </a:r>
              </a:p>
              <a:p>
                <a:pPr algn="ctr" defTabSz="914377" eaLnBrk="1" hangingPunct="1">
                  <a:defRPr/>
                </a:pPr>
                <a:r>
                  <a:rPr lang="en-GB" sz="1600" kern="0" dirty="0">
                    <a:solidFill>
                      <a:srgbClr val="000000"/>
                    </a:solidFill>
                    <a:latin typeface="+mn-lt"/>
                  </a:rPr>
                  <a:t>1.4 cell SRF cavities</a:t>
                </a:r>
              </a:p>
              <a:p>
                <a:pPr algn="ctr" defTabSz="914377" eaLnBrk="1" hangingPunct="1">
                  <a:defRPr/>
                </a:pPr>
                <a:r>
                  <a:rPr lang="en-GB" sz="1600" kern="0" dirty="0">
                    <a:solidFill>
                      <a:srgbClr val="000000"/>
                    </a:solidFill>
                    <a:latin typeface="+mn-lt"/>
                  </a:rPr>
                  <a:t>1.5-2.3 MeV, single SC solenoid, </a:t>
                </a:r>
              </a:p>
            </p:txBody>
          </p: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183BA45C-A48B-227A-9008-21BB4C7B8A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7132" y="3211408"/>
                <a:ext cx="1202644" cy="707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defTabSz="914377" eaLnBrk="1" hangingPunct="1">
                  <a:defRPr/>
                </a:pPr>
                <a:r>
                  <a:rPr lang="en-GB" sz="1600" b="1" kern="0" dirty="0">
                    <a:latin typeface="+mn-lt"/>
                  </a:rPr>
                  <a:t>m</a:t>
                </a:r>
                <a:r>
                  <a:rPr lang="en-GB" sz="1600" b="1" kern="0" dirty="0" err="1">
                    <a:latin typeface="+mn-lt"/>
                  </a:rPr>
                  <a:t>erger</a:t>
                </a:r>
                <a:endParaRPr lang="en-GB" sz="1600" b="1" kern="0" dirty="0">
                  <a:latin typeface="+mn-lt"/>
                </a:endParaRPr>
              </a:p>
              <a:p>
                <a:pPr algn="ctr" defTabSz="914377" eaLnBrk="1" hangingPunct="1">
                  <a:defRPr/>
                </a:pPr>
                <a:r>
                  <a:rPr lang="en-GB" sz="1600" kern="0" dirty="0">
                    <a:solidFill>
                      <a:srgbClr val="000000"/>
                    </a:solidFill>
                    <a:latin typeface="+mn-lt"/>
                  </a:rPr>
                  <a:t>dogleg</a:t>
                </a:r>
              </a:p>
            </p:txBody>
          </p:sp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042BCB3D-54AF-66E0-0C93-7CB87A8BF851}"/>
                  </a:ext>
                </a:extLst>
              </p:cNvPr>
              <p:cNvSpPr txBox="1"/>
              <p:nvPr/>
            </p:nvSpPr>
            <p:spPr>
              <a:xfrm>
                <a:off x="1820245" y="2488635"/>
                <a:ext cx="1207062" cy="6081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914377"/>
                <a:r>
                  <a:rPr lang="en-GB" sz="1333" b="1" dirty="0">
                    <a:solidFill>
                      <a:srgbClr val="00589C"/>
                    </a:solidFill>
                  </a:rPr>
                  <a:t>test and </a:t>
                </a:r>
                <a:br>
                  <a:rPr lang="en-GB" sz="1333" b="1" dirty="0">
                    <a:solidFill>
                      <a:srgbClr val="00589C"/>
                    </a:solidFill>
                  </a:rPr>
                </a:br>
                <a:r>
                  <a:rPr lang="en-GB" sz="1333" b="1" dirty="0">
                    <a:solidFill>
                      <a:srgbClr val="00589C"/>
                    </a:solidFill>
                  </a:rPr>
                  <a:t>diagnostic line</a:t>
                </a:r>
              </a:p>
            </p:txBody>
          </p:sp>
        </p:grpSp>
      </p:grpSp>
      <p:sp>
        <p:nvSpPr>
          <p:cNvPr id="7" name="Titel 6">
            <a:extLst>
              <a:ext uri="{FF2B5EF4-FFF2-40B4-BE49-F238E27FC236}">
                <a16:creationId xmlns:a16="http://schemas.microsoft.com/office/drawing/2014/main" id="{37BABE5C-BB92-513D-045F-2134E5D52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406312"/>
            <a:ext cx="11036300" cy="642563"/>
          </a:xfrm>
        </p:spPr>
        <p:txBody>
          <a:bodyPr/>
          <a:lstStyle/>
          <a:p>
            <a:r>
              <a:rPr lang="en-US" dirty="0"/>
              <a:t>Evolution of </a:t>
            </a:r>
            <a:r>
              <a:rPr lang="en-US" dirty="0" err="1"/>
              <a:t>bERLinPro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75D8892-0701-345D-E199-149201A565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History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BD1F274-5081-F797-C451-B7227B7C54FE}"/>
              </a:ext>
            </a:extLst>
          </p:cNvPr>
          <p:cNvSpPr txBox="1"/>
          <p:nvPr/>
        </p:nvSpPr>
        <p:spPr>
          <a:xfrm>
            <a:off x="524436" y="958789"/>
            <a:ext cx="11441915" cy="830997"/>
          </a:xfrm>
          <a:prstGeom prst="rect">
            <a:avLst/>
          </a:prstGeom>
          <a:solidFill>
            <a:schemeClr val="accent1">
              <a:alpha val="5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From 4</a:t>
            </a:r>
            <a:r>
              <a:rPr lang="en-US" sz="2400" baseline="30000" dirty="0"/>
              <a:t>th</a:t>
            </a:r>
            <a:r>
              <a:rPr lang="en-US" sz="2400" dirty="0"/>
              <a:t> generation light source prototype (2011), via generic high intensity ERL prototype</a:t>
            </a:r>
            <a:br>
              <a:rPr lang="en-US" sz="2400" dirty="0"/>
            </a:br>
            <a:r>
              <a:rPr lang="en-US" sz="2400" dirty="0"/>
              <a:t>(2012-2020) towards </a:t>
            </a:r>
            <a:r>
              <a:rPr lang="en-US" sz="2400" i="1" dirty="0"/>
              <a:t>application driven </a:t>
            </a:r>
            <a:r>
              <a:rPr lang="en-US" sz="2400" dirty="0"/>
              <a:t>facility (today)</a:t>
            </a:r>
            <a:endParaRPr lang="de-DE" sz="2400" dirty="0"/>
          </a:p>
        </p:txBody>
      </p:sp>
      <p:graphicFrame>
        <p:nvGraphicFramePr>
          <p:cNvPr id="20" name="Tabelle 19">
            <a:extLst>
              <a:ext uri="{FF2B5EF4-FFF2-40B4-BE49-F238E27FC236}">
                <a16:creationId xmlns:a16="http://schemas.microsoft.com/office/drawing/2014/main" id="{C883AFC2-9251-D8A3-1A1D-B35B404D5C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751857"/>
              </p:ext>
            </p:extLst>
          </p:nvPr>
        </p:nvGraphicFramePr>
        <p:xfrm>
          <a:off x="8019531" y="3734638"/>
          <a:ext cx="4100108" cy="3048000"/>
        </p:xfrm>
        <a:graphic>
          <a:graphicData uri="http://schemas.openxmlformats.org/drawingml/2006/table">
            <a:tbl>
              <a:tblPr firstRow="1" bandRow="1"/>
              <a:tblGrid>
                <a:gridCol w="2050054">
                  <a:extLst>
                    <a:ext uri="{9D8B030D-6E8A-4147-A177-3AD203B41FA5}">
                      <a16:colId xmlns:a16="http://schemas.microsoft.com/office/drawing/2014/main" val="2843411115"/>
                    </a:ext>
                  </a:extLst>
                </a:gridCol>
                <a:gridCol w="2050054">
                  <a:extLst>
                    <a:ext uri="{9D8B030D-6E8A-4147-A177-3AD203B41FA5}">
                      <a16:colId xmlns:a16="http://schemas.microsoft.com/office/drawing/2014/main" val="2515924506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r>
                        <a:rPr lang="en-US" sz="1200" b="1" dirty="0"/>
                        <a:t>Parameter</a:t>
                      </a:r>
                      <a:endParaRPr lang="de-DE" sz="1200" b="1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bERLinPro</a:t>
                      </a:r>
                      <a:endParaRPr lang="de-DE" sz="1200" b="1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8737185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en-US" sz="1200" dirty="0"/>
                        <a:t>Beam energy </a:t>
                      </a:r>
                      <a:r>
                        <a:rPr lang="en-US" sz="1200" dirty="0" err="1"/>
                        <a:t>recirculator</a:t>
                      </a:r>
                      <a:r>
                        <a:rPr lang="en-US" sz="1200" dirty="0"/>
                        <a:t> (MeV)</a:t>
                      </a:r>
                      <a:endParaRPr lang="de-DE" sz="120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50</a:t>
                      </a:r>
                      <a:endParaRPr lang="de-DE" sz="1200" dirty="0"/>
                    </a:p>
                  </a:txBody>
                  <a:tcPr marL="121920" marR="121920" marT="60960" marB="6096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832936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Beam current ERL mode (mA)</a:t>
                      </a:r>
                      <a:endParaRPr lang="de-DE" sz="1200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100</a:t>
                      </a:r>
                      <a:endParaRPr lang="de-DE" sz="1200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9267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/>
                        <a:t>Frequency RF and Laser (GHz)</a:t>
                      </a:r>
                      <a:endParaRPr lang="de-DE" sz="1200" dirty="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1.3</a:t>
                      </a:r>
                      <a:endParaRPr lang="de-DE" sz="1200" dirty="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521932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Normalized emittance (mm </a:t>
                      </a:r>
                      <a:r>
                        <a:rPr lang="en-US" sz="1200" b="1" dirty="0" err="1">
                          <a:solidFill>
                            <a:srgbClr val="C00000"/>
                          </a:solidFill>
                        </a:rPr>
                        <a:t>mrad</a:t>
                      </a:r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de-DE" sz="1200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1 (&lt; 0.6 in simulations)</a:t>
                      </a:r>
                      <a:endParaRPr lang="de-DE" sz="1200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784911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en-US" sz="1200" b="1" dirty="0"/>
                        <a:t>Bunch length (</a:t>
                      </a:r>
                      <a:r>
                        <a:rPr lang="en-US" sz="1200" b="1" dirty="0" err="1"/>
                        <a:t>ps</a:t>
                      </a:r>
                      <a:r>
                        <a:rPr lang="en-US" sz="1200" b="1" dirty="0"/>
                        <a:t>)</a:t>
                      </a:r>
                      <a:endParaRPr lang="de-DE" sz="1200" b="1" dirty="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&lt; 2 (ERL mode),</a:t>
                      </a:r>
                      <a:r>
                        <a:rPr lang="en-US" sz="1200" b="1" baseline="0" dirty="0"/>
                        <a:t> 100 fs @ 10 mA</a:t>
                      </a:r>
                      <a:endParaRPr lang="de-DE" sz="1200" b="1" dirty="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3444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/>
                        <a:t>Beam losses</a:t>
                      </a:r>
                      <a:endParaRPr lang="de-DE" sz="1200" dirty="0"/>
                    </a:p>
                  </a:txBody>
                  <a:tcPr marL="121920" marR="121920" marT="60960" marB="6096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&lt;&lt; 10</a:t>
                      </a:r>
                      <a:r>
                        <a:rPr lang="en-US" sz="1200" baseline="30000" dirty="0">
                          <a:solidFill>
                            <a:srgbClr val="C00000"/>
                          </a:solidFill>
                        </a:rPr>
                        <a:t>-5</a:t>
                      </a:r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 @ 100 mA</a:t>
                      </a:r>
                      <a:endParaRPr lang="de-DE" sz="1200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marT="60960" marB="6096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297482"/>
                  </a:ext>
                </a:extLst>
              </a:tr>
            </a:tbl>
          </a:graphicData>
        </a:graphic>
      </p:graphicFrame>
      <p:sp>
        <p:nvSpPr>
          <p:cNvPr id="21" name="Textfeld 20">
            <a:extLst>
              <a:ext uri="{FF2B5EF4-FFF2-40B4-BE49-F238E27FC236}">
                <a16:creationId xmlns:a16="http://schemas.microsoft.com/office/drawing/2014/main" id="{61914AE3-DE76-1ADD-9EF7-F499ED72964B}"/>
              </a:ext>
            </a:extLst>
          </p:cNvPr>
          <p:cNvSpPr txBox="1"/>
          <p:nvPr/>
        </p:nvSpPr>
        <p:spPr>
          <a:xfrm>
            <a:off x="8879550" y="2600360"/>
            <a:ext cx="3208571" cy="1015663"/>
          </a:xfrm>
          <a:prstGeom prst="rect">
            <a:avLst/>
          </a:prstGeom>
          <a:solidFill>
            <a:schemeClr val="accent3">
              <a:alpha val="5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Single turn high intensity ERL</a:t>
            </a:r>
          </a:p>
          <a:p>
            <a:pPr algn="ctr"/>
            <a:r>
              <a:rPr lang="en-US" sz="2000" dirty="0"/>
              <a:t>5 MW beam power</a:t>
            </a:r>
          </a:p>
          <a:p>
            <a:pPr algn="ctr"/>
            <a:r>
              <a:rPr lang="en-US" sz="2000" dirty="0"/>
              <a:t>650 kW injector beam power</a:t>
            </a:r>
            <a:endParaRPr lang="de-DE" sz="20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9668221-1039-5E8B-74A2-6FBB2DC8A779}"/>
              </a:ext>
            </a:extLst>
          </p:cNvPr>
          <p:cNvSpPr txBox="1"/>
          <p:nvPr/>
        </p:nvSpPr>
        <p:spPr>
          <a:xfrm>
            <a:off x="3909179" y="4525329"/>
            <a:ext cx="3946786" cy="2308324"/>
          </a:xfrm>
          <a:prstGeom prst="rect">
            <a:avLst/>
          </a:prstGeom>
          <a:noFill/>
          <a:ln w="3492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Important aspects: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Injector beam quality at high</a:t>
            </a:r>
            <a:br>
              <a:rPr lang="en-US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current/bunch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/>
                </a:solidFill>
              </a:rPr>
              <a:t>Beam loss control and monitoring</a:t>
            </a:r>
            <a:br>
              <a:rPr lang="en-US" dirty="0">
                <a:solidFill>
                  <a:schemeClr val="accent3"/>
                </a:solidFill>
              </a:rPr>
            </a:br>
            <a:r>
              <a:rPr lang="en-US" dirty="0">
                <a:solidFill>
                  <a:schemeClr val="accent3"/>
                </a:solidFill>
                <a:sym typeface="Wingdings" panose="05000000000000000000" pitchFamily="2" charset="2"/>
              </a:rPr>
              <a:t> Radiation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Beam break-up in main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Linac</a:t>
            </a:r>
            <a:endParaRPr lang="en-US" dirty="0">
              <a:solidFill>
                <a:schemeClr val="accent5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/>
                </a:solidFill>
                <a:sym typeface="Wingdings" panose="05000000000000000000" pitchFamily="2" charset="2"/>
              </a:rPr>
              <a:t>Longitudinal control of beams for</a:t>
            </a:r>
            <a:br>
              <a:rPr lang="en-US" dirty="0">
                <a:solidFill>
                  <a:schemeClr val="accent3"/>
                </a:solidFill>
                <a:sym typeface="Wingdings" panose="05000000000000000000" pitchFamily="2" charset="2"/>
              </a:rPr>
            </a:br>
            <a:r>
              <a:rPr lang="en-US" dirty="0">
                <a:solidFill>
                  <a:schemeClr val="accent3"/>
                </a:solidFill>
                <a:sym typeface="Wingdings" panose="05000000000000000000" pitchFamily="2" charset="2"/>
              </a:rPr>
              <a:t>recovery process (low power margin)</a:t>
            </a:r>
            <a:endParaRPr lang="de-DE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861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D17B52-2A8F-C685-DB60-59C3183F0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101122"/>
            <a:ext cx="11036300" cy="814905"/>
          </a:xfrm>
        </p:spPr>
        <p:txBody>
          <a:bodyPr/>
          <a:lstStyle/>
          <a:p>
            <a:r>
              <a:rPr lang="en-US" dirty="0"/>
              <a:t>Stages at </a:t>
            </a:r>
            <a:r>
              <a:rPr lang="en-US" dirty="0" err="1"/>
              <a:t>bERLinPro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C657E2-D546-E7AA-A5F5-387814A268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69880"/>
            <a:ext cx="1398661" cy="224546"/>
          </a:xfrm>
        </p:spPr>
        <p:txBody>
          <a:bodyPr>
            <a:normAutofit fontScale="92500"/>
          </a:bodyPr>
          <a:lstStyle/>
          <a:p>
            <a:r>
              <a:rPr lang="en-US" dirty="0"/>
              <a:t>Operations concept</a:t>
            </a:r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98D2589-697B-B006-306F-796837189A1A}"/>
              </a:ext>
            </a:extLst>
          </p:cNvPr>
          <p:cNvSpPr txBox="1"/>
          <p:nvPr/>
        </p:nvSpPr>
        <p:spPr>
          <a:xfrm>
            <a:off x="360166" y="4650646"/>
            <a:ext cx="113425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Installed: 10-mA SRF gun + merger + recirculation + dump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Installed: Proof-of-principle UED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Funded: Booster module. Produced but assembly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Not funded: LINAC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Not funded: 100-mA class photoinjector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4ADCDEB8-EA8B-CD21-EA53-30A64EE08452}"/>
              </a:ext>
            </a:extLst>
          </p:cNvPr>
          <p:cNvSpPr/>
          <p:nvPr/>
        </p:nvSpPr>
        <p:spPr>
          <a:xfrm>
            <a:off x="5475641" y="2844772"/>
            <a:ext cx="1484557" cy="7886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latin typeface="+mj-lt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F2A53F1-2E14-EDCE-815A-DC249AA65CD4}"/>
              </a:ext>
            </a:extLst>
          </p:cNvPr>
          <p:cNvSpPr txBox="1"/>
          <p:nvPr/>
        </p:nvSpPr>
        <p:spPr>
          <a:xfrm>
            <a:off x="247576" y="563030"/>
            <a:ext cx="3457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u="sng" dirty="0" err="1">
                <a:solidFill>
                  <a:srgbClr val="004C85"/>
                </a:solidFill>
              </a:rPr>
              <a:t>Presently</a:t>
            </a:r>
            <a:r>
              <a:rPr lang="de-DE" sz="2400" b="1" u="sng" dirty="0">
                <a:solidFill>
                  <a:srgbClr val="004C85"/>
                </a:solidFill>
              </a:rPr>
              <a:t> </a:t>
            </a:r>
            <a:r>
              <a:rPr lang="de-DE" sz="2400" b="1" u="sng" dirty="0" err="1">
                <a:solidFill>
                  <a:srgbClr val="004C85"/>
                </a:solidFill>
              </a:rPr>
              <a:t>installed</a:t>
            </a:r>
            <a:r>
              <a:rPr lang="de-DE" sz="2400" b="1" u="sng" dirty="0">
                <a:solidFill>
                  <a:srgbClr val="004C85"/>
                </a:solidFill>
              </a:rPr>
              <a:t> </a:t>
            </a:r>
            <a:r>
              <a:rPr lang="de-DE" sz="2400" b="1" u="sng" dirty="0" err="1">
                <a:solidFill>
                  <a:srgbClr val="004C85"/>
                </a:solidFill>
              </a:rPr>
              <a:t>facility</a:t>
            </a:r>
            <a:endParaRPr lang="de-DE" sz="2400" b="1" u="sng" dirty="0">
              <a:solidFill>
                <a:srgbClr val="004C85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1D5BC53-A311-D465-BD31-ED3FFBB91E5F}"/>
              </a:ext>
            </a:extLst>
          </p:cNvPr>
          <p:cNvSpPr/>
          <p:nvPr/>
        </p:nvSpPr>
        <p:spPr>
          <a:xfrm rot="20373965">
            <a:off x="2253102" y="3426907"/>
            <a:ext cx="1048470" cy="7886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latin typeface="+mj-lt"/>
            </a:endParaRPr>
          </a:p>
        </p:txBody>
      </p:sp>
      <p:sp>
        <p:nvSpPr>
          <p:cNvPr id="30" name="Geschweifte Klammer rechts 29">
            <a:extLst>
              <a:ext uri="{FF2B5EF4-FFF2-40B4-BE49-F238E27FC236}">
                <a16:creationId xmlns:a16="http://schemas.microsoft.com/office/drawing/2014/main" id="{051717BF-72D0-9243-55B8-3E158AD91063}"/>
              </a:ext>
            </a:extLst>
          </p:cNvPr>
          <p:cNvSpPr/>
          <p:nvPr/>
        </p:nvSpPr>
        <p:spPr>
          <a:xfrm>
            <a:off x="6970951" y="4776395"/>
            <a:ext cx="139850" cy="473337"/>
          </a:xfrm>
          <a:prstGeom prst="rightBrac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094176B4-48DB-812A-3C15-E932BCCC0A99}"/>
              </a:ext>
            </a:extLst>
          </p:cNvPr>
          <p:cNvSpPr txBox="1"/>
          <p:nvPr/>
        </p:nvSpPr>
        <p:spPr>
          <a:xfrm>
            <a:off x="7592472" y="4675505"/>
            <a:ext cx="4021678" cy="608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CW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photoinjector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studies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&lt; 10 mA</a:t>
            </a:r>
          </a:p>
          <a:p>
            <a:pPr>
              <a:lnSpc>
                <a:spcPts val="2000"/>
              </a:lnSpc>
            </a:pP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Long-pulse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injector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studies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&lt; 100 mA</a:t>
            </a:r>
          </a:p>
        </p:txBody>
      </p:sp>
      <p:cxnSp>
        <p:nvCxnSpPr>
          <p:cNvPr id="33" name="Gerade Verbindung 32">
            <a:extLst>
              <a:ext uri="{FF2B5EF4-FFF2-40B4-BE49-F238E27FC236}">
                <a16:creationId xmlns:a16="http://schemas.microsoft.com/office/drawing/2014/main" id="{79C74A95-A3BC-3D6C-FCA9-FC148737AAD6}"/>
              </a:ext>
            </a:extLst>
          </p:cNvPr>
          <p:cNvCxnSpPr>
            <a:cxnSpLocks/>
          </p:cNvCxnSpPr>
          <p:nvPr/>
        </p:nvCxnSpPr>
        <p:spPr>
          <a:xfrm>
            <a:off x="6895645" y="5472405"/>
            <a:ext cx="299302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8E14246D-A0DF-465A-AD8E-DE20CA4367F7}"/>
              </a:ext>
            </a:extLst>
          </p:cNvPr>
          <p:cNvSpPr txBox="1"/>
          <p:nvPr/>
        </p:nvSpPr>
        <p:spPr>
          <a:xfrm>
            <a:off x="7592472" y="5249732"/>
            <a:ext cx="4347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High-power beam studies (“long pulse”)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584C133-5A7A-D501-E1F7-F70715E859E3}"/>
              </a:ext>
            </a:extLst>
          </p:cNvPr>
          <p:cNvSpPr txBox="1"/>
          <p:nvPr/>
        </p:nvSpPr>
        <p:spPr>
          <a:xfrm>
            <a:off x="7592472" y="5684316"/>
            <a:ext cx="3199274" cy="608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High-power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energy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recovery</a:t>
            </a:r>
            <a:endParaRPr lang="de-DE" sz="20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Energy-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efficient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RF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operation</a:t>
            </a:r>
            <a:endParaRPr lang="de-DE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Geschweifte Klammer rechts 36">
            <a:extLst>
              <a:ext uri="{FF2B5EF4-FFF2-40B4-BE49-F238E27FC236}">
                <a16:creationId xmlns:a16="http://schemas.microsoft.com/office/drawing/2014/main" id="{14E3EFF3-C232-2346-E647-3349A1E85ECB}"/>
              </a:ext>
            </a:extLst>
          </p:cNvPr>
          <p:cNvSpPr/>
          <p:nvPr/>
        </p:nvSpPr>
        <p:spPr>
          <a:xfrm>
            <a:off x="6970951" y="5671359"/>
            <a:ext cx="139850" cy="473337"/>
          </a:xfrm>
          <a:prstGeom prst="rightBrac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0478867-F01D-E4C0-52C5-866BD420EF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33" y="1114923"/>
            <a:ext cx="10532033" cy="331305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63AE3DD-631B-6D56-DF32-65EE8C6DC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512" y="797923"/>
            <a:ext cx="5086276" cy="3814707"/>
          </a:xfrm>
          <a:prstGeom prst="rect">
            <a:avLst/>
          </a:prstGeom>
          <a:ln w="41275">
            <a:solidFill>
              <a:schemeClr val="accent6"/>
            </a:solidFill>
          </a:ln>
        </p:spPr>
      </p:pic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B1A55D4D-4602-715D-513B-6875235EF28A}"/>
              </a:ext>
            </a:extLst>
          </p:cNvPr>
          <p:cNvCxnSpPr/>
          <p:nvPr/>
        </p:nvCxnSpPr>
        <p:spPr>
          <a:xfrm>
            <a:off x="9054353" y="2339788"/>
            <a:ext cx="137756" cy="1559859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9B267098-FC70-522D-61DF-F4C3B557B3A8}"/>
              </a:ext>
            </a:extLst>
          </p:cNvPr>
          <p:cNvSpPr txBox="1"/>
          <p:nvPr/>
        </p:nvSpPr>
        <p:spPr>
          <a:xfrm>
            <a:off x="9186293" y="2935051"/>
            <a:ext cx="74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BEAM</a:t>
            </a:r>
            <a:endParaRPr lang="de-DE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46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D17B52-2A8F-C685-DB60-59C3183F0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101122"/>
            <a:ext cx="11036300" cy="814905"/>
          </a:xfrm>
        </p:spPr>
        <p:txBody>
          <a:bodyPr/>
          <a:lstStyle/>
          <a:p>
            <a:r>
              <a:rPr lang="en-US" dirty="0"/>
              <a:t>Stages at </a:t>
            </a:r>
            <a:r>
              <a:rPr lang="en-US" dirty="0" err="1"/>
              <a:t>bERLinPro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C657E2-D546-E7AA-A5F5-387814A268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69880"/>
            <a:ext cx="1398661" cy="224546"/>
          </a:xfrm>
        </p:spPr>
        <p:txBody>
          <a:bodyPr>
            <a:normAutofit fontScale="92500"/>
          </a:bodyPr>
          <a:lstStyle/>
          <a:p>
            <a:r>
              <a:rPr lang="en-US" dirty="0"/>
              <a:t>Operations concept</a:t>
            </a:r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98D2589-697B-B006-306F-796837189A1A}"/>
              </a:ext>
            </a:extLst>
          </p:cNvPr>
          <p:cNvSpPr txBox="1"/>
          <p:nvPr/>
        </p:nvSpPr>
        <p:spPr>
          <a:xfrm>
            <a:off x="360166" y="4650646"/>
            <a:ext cx="113425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Installed</a:t>
            </a:r>
            <a:r>
              <a:rPr lang="en-US" sz="2000" dirty="0"/>
              <a:t>: 10-mA SRF gun + merger + recirculation + dump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Installed</a:t>
            </a:r>
            <a:r>
              <a:rPr lang="en-US" sz="2000" dirty="0"/>
              <a:t>: Proof-of-principle UED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Planned</a:t>
            </a:r>
            <a:r>
              <a:rPr lang="en-US" sz="2000" dirty="0"/>
              <a:t>: Waste water treatment demonstrator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Funded: Booster module. Produced but assembly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Not funded: LINAC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Not funded: 100-mA class photoinjector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17D30BA-13BF-2BEB-0034-84424C5CAD3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934" y="1120425"/>
            <a:ext cx="9617778" cy="3349250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4ADCDEB8-EA8B-CD21-EA53-30A64EE08452}"/>
              </a:ext>
            </a:extLst>
          </p:cNvPr>
          <p:cNvSpPr/>
          <p:nvPr/>
        </p:nvSpPr>
        <p:spPr>
          <a:xfrm>
            <a:off x="5475641" y="2844772"/>
            <a:ext cx="1484557" cy="7886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latin typeface="+mj-lt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17A56DB-F52A-F554-98B5-3DF175CC41AF}"/>
              </a:ext>
            </a:extLst>
          </p:cNvPr>
          <p:cNvSpPr/>
          <p:nvPr/>
        </p:nvSpPr>
        <p:spPr>
          <a:xfrm rot="20465240">
            <a:off x="5528016" y="2313268"/>
            <a:ext cx="1135966" cy="3334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UED </a:t>
            </a:r>
            <a:r>
              <a:rPr lang="de-DE" dirty="0" err="1"/>
              <a:t>Exp</a:t>
            </a:r>
            <a:r>
              <a:rPr lang="de-DE" dirty="0"/>
              <a:t>.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F2A53F1-2E14-EDCE-815A-DC249AA65CD4}"/>
              </a:ext>
            </a:extLst>
          </p:cNvPr>
          <p:cNvSpPr txBox="1"/>
          <p:nvPr/>
        </p:nvSpPr>
        <p:spPr>
          <a:xfrm>
            <a:off x="247576" y="563030"/>
            <a:ext cx="3457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u="sng" dirty="0" err="1">
                <a:solidFill>
                  <a:srgbClr val="004C85"/>
                </a:solidFill>
              </a:rPr>
              <a:t>Presently</a:t>
            </a:r>
            <a:r>
              <a:rPr lang="de-DE" sz="2400" b="1" u="sng" dirty="0">
                <a:solidFill>
                  <a:srgbClr val="004C85"/>
                </a:solidFill>
              </a:rPr>
              <a:t> </a:t>
            </a:r>
            <a:r>
              <a:rPr lang="de-DE" sz="2400" b="1" u="sng" dirty="0" err="1">
                <a:solidFill>
                  <a:srgbClr val="004C85"/>
                </a:solidFill>
              </a:rPr>
              <a:t>installed</a:t>
            </a:r>
            <a:r>
              <a:rPr lang="de-DE" sz="2400" b="1" u="sng" dirty="0">
                <a:solidFill>
                  <a:srgbClr val="004C85"/>
                </a:solidFill>
              </a:rPr>
              <a:t> </a:t>
            </a:r>
            <a:r>
              <a:rPr lang="de-DE" sz="2400" b="1" u="sng" dirty="0" err="1">
                <a:solidFill>
                  <a:srgbClr val="004C85"/>
                </a:solidFill>
              </a:rPr>
              <a:t>facility</a:t>
            </a:r>
            <a:endParaRPr lang="de-DE" sz="2400" b="1" u="sng" dirty="0">
              <a:solidFill>
                <a:srgbClr val="004C85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1D5BC53-A311-D465-BD31-ED3FFBB91E5F}"/>
              </a:ext>
            </a:extLst>
          </p:cNvPr>
          <p:cNvSpPr/>
          <p:nvPr/>
        </p:nvSpPr>
        <p:spPr>
          <a:xfrm rot="20373965">
            <a:off x="2253102" y="3426907"/>
            <a:ext cx="1048470" cy="7886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latin typeface="+mj-lt"/>
            </a:endParaRPr>
          </a:p>
        </p:txBody>
      </p:sp>
      <p:sp>
        <p:nvSpPr>
          <p:cNvPr id="30" name="Geschweifte Klammer rechts 29">
            <a:extLst>
              <a:ext uri="{FF2B5EF4-FFF2-40B4-BE49-F238E27FC236}">
                <a16:creationId xmlns:a16="http://schemas.microsoft.com/office/drawing/2014/main" id="{051717BF-72D0-9243-55B8-3E158AD91063}"/>
              </a:ext>
            </a:extLst>
          </p:cNvPr>
          <p:cNvSpPr/>
          <p:nvPr/>
        </p:nvSpPr>
        <p:spPr>
          <a:xfrm>
            <a:off x="6970951" y="4776395"/>
            <a:ext cx="139850" cy="473337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094176B4-48DB-812A-3C15-E932BCCC0A99}"/>
              </a:ext>
            </a:extLst>
          </p:cNvPr>
          <p:cNvSpPr txBox="1"/>
          <p:nvPr/>
        </p:nvSpPr>
        <p:spPr>
          <a:xfrm>
            <a:off x="7592472" y="4675505"/>
            <a:ext cx="4021678" cy="608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de-DE" sz="2000" dirty="0">
                <a:solidFill>
                  <a:srgbClr val="0070C0"/>
                </a:solidFill>
              </a:rPr>
              <a:t>CW </a:t>
            </a:r>
            <a:r>
              <a:rPr lang="de-DE" sz="2000" dirty="0" err="1">
                <a:solidFill>
                  <a:srgbClr val="0070C0"/>
                </a:solidFill>
              </a:rPr>
              <a:t>photoinjector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studies</a:t>
            </a:r>
            <a:r>
              <a:rPr lang="de-DE" sz="2000" dirty="0">
                <a:solidFill>
                  <a:srgbClr val="0070C0"/>
                </a:solidFill>
              </a:rPr>
              <a:t> &lt; 10 mA</a:t>
            </a:r>
          </a:p>
          <a:p>
            <a:pPr>
              <a:lnSpc>
                <a:spcPts val="2000"/>
              </a:lnSpc>
            </a:pPr>
            <a:r>
              <a:rPr lang="de-DE" sz="2000" dirty="0">
                <a:solidFill>
                  <a:srgbClr val="0070C0"/>
                </a:solidFill>
              </a:rPr>
              <a:t>Long-pulse </a:t>
            </a:r>
            <a:r>
              <a:rPr lang="de-DE" sz="2000" dirty="0" err="1">
                <a:solidFill>
                  <a:srgbClr val="0070C0"/>
                </a:solidFill>
              </a:rPr>
              <a:t>injector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studies</a:t>
            </a:r>
            <a:r>
              <a:rPr lang="de-DE" sz="2000" dirty="0">
                <a:solidFill>
                  <a:srgbClr val="0070C0"/>
                </a:solidFill>
              </a:rPr>
              <a:t> &lt; 100 mA</a:t>
            </a:r>
          </a:p>
        </p:txBody>
      </p:sp>
      <p:cxnSp>
        <p:nvCxnSpPr>
          <p:cNvPr id="33" name="Gerade Verbindung 32">
            <a:extLst>
              <a:ext uri="{FF2B5EF4-FFF2-40B4-BE49-F238E27FC236}">
                <a16:creationId xmlns:a16="http://schemas.microsoft.com/office/drawing/2014/main" id="{79C74A95-A3BC-3D6C-FCA9-FC148737AAD6}"/>
              </a:ext>
            </a:extLst>
          </p:cNvPr>
          <p:cNvCxnSpPr>
            <a:cxnSpLocks/>
          </p:cNvCxnSpPr>
          <p:nvPr/>
        </p:nvCxnSpPr>
        <p:spPr>
          <a:xfrm>
            <a:off x="6895645" y="5472405"/>
            <a:ext cx="299302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8E14246D-A0DF-465A-AD8E-DE20CA4367F7}"/>
              </a:ext>
            </a:extLst>
          </p:cNvPr>
          <p:cNvSpPr txBox="1"/>
          <p:nvPr/>
        </p:nvSpPr>
        <p:spPr>
          <a:xfrm>
            <a:off x="7592472" y="5249732"/>
            <a:ext cx="4347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High-power beam studies (“long pulse”)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584C133-5A7A-D501-E1F7-F70715E859E3}"/>
              </a:ext>
            </a:extLst>
          </p:cNvPr>
          <p:cNvSpPr txBox="1"/>
          <p:nvPr/>
        </p:nvSpPr>
        <p:spPr>
          <a:xfrm>
            <a:off x="7592472" y="5684316"/>
            <a:ext cx="3199274" cy="608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High-power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energy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recovery</a:t>
            </a:r>
            <a:endParaRPr lang="de-DE" sz="20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Energy-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efficient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 RF </a:t>
            </a:r>
            <a:r>
              <a:rPr lang="de-DE" sz="2000" dirty="0" err="1">
                <a:solidFill>
                  <a:schemeClr val="bg1">
                    <a:lumMod val="65000"/>
                  </a:schemeClr>
                </a:solidFill>
              </a:rPr>
              <a:t>operation</a:t>
            </a:r>
            <a:endParaRPr lang="de-DE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Geschweifte Klammer rechts 36">
            <a:extLst>
              <a:ext uri="{FF2B5EF4-FFF2-40B4-BE49-F238E27FC236}">
                <a16:creationId xmlns:a16="http://schemas.microsoft.com/office/drawing/2014/main" id="{14E3EFF3-C232-2346-E647-3349A1E85ECB}"/>
              </a:ext>
            </a:extLst>
          </p:cNvPr>
          <p:cNvSpPr/>
          <p:nvPr/>
        </p:nvSpPr>
        <p:spPr>
          <a:xfrm>
            <a:off x="6930488" y="5671359"/>
            <a:ext cx="180313" cy="698063"/>
          </a:xfrm>
          <a:prstGeom prst="rightBrac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A4E3F8A-20A9-4973-5229-845BFC9ACC9B}"/>
              </a:ext>
            </a:extLst>
          </p:cNvPr>
          <p:cNvSpPr/>
          <p:nvPr/>
        </p:nvSpPr>
        <p:spPr>
          <a:xfrm>
            <a:off x="9934452" y="2686031"/>
            <a:ext cx="857294" cy="50766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Waste</a:t>
            </a:r>
            <a:r>
              <a:rPr lang="de-DE" dirty="0"/>
              <a:t> </a:t>
            </a:r>
            <a:r>
              <a:rPr lang="de-DE" dirty="0" err="1"/>
              <a:t>Water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1683CE4-C195-F321-F9A9-09009E4BB6B6}"/>
              </a:ext>
            </a:extLst>
          </p:cNvPr>
          <p:cNvSpPr/>
          <p:nvPr/>
        </p:nvSpPr>
        <p:spPr>
          <a:xfrm>
            <a:off x="10306486" y="685623"/>
            <a:ext cx="1396251" cy="50766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Applications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47C2BC2-CB72-B63B-3DAB-DD46BC16EE5E}"/>
              </a:ext>
            </a:extLst>
          </p:cNvPr>
          <p:cNvSpPr txBox="1"/>
          <p:nvPr/>
        </p:nvSpPr>
        <p:spPr>
          <a:xfrm>
            <a:off x="10088349" y="2253091"/>
            <a:ext cx="1852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High power beam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29B8ADC-E9DC-CFEB-7235-65CC3643F7F4}"/>
              </a:ext>
            </a:extLst>
          </p:cNvPr>
          <p:cNvSpPr txBox="1"/>
          <p:nvPr/>
        </p:nvSpPr>
        <p:spPr>
          <a:xfrm>
            <a:off x="6930488" y="2152019"/>
            <a:ext cx="2694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Short pulse, low emittance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Low charge</a:t>
            </a:r>
            <a:endParaRPr lang="de-DE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19AF415-D765-8ADE-C8F7-9AAE1BB484C6}"/>
              </a:ext>
            </a:extLst>
          </p:cNvPr>
          <p:cNvSpPr txBox="1"/>
          <p:nvPr/>
        </p:nvSpPr>
        <p:spPr>
          <a:xfrm>
            <a:off x="3599330" y="3907391"/>
            <a:ext cx="5790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Make use of injector’s flexibility for beam parameter range</a:t>
            </a:r>
          </a:p>
          <a:p>
            <a:r>
              <a:rPr lang="en-US" b="1" dirty="0">
                <a:sym typeface="Wingdings" panose="05000000000000000000" pitchFamily="2" charset="2"/>
              </a:rPr>
              <a:t> Cover in parallel ERL relevant beam studies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242741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D17B52-2A8F-C685-DB60-59C3183F0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101122"/>
            <a:ext cx="11036300" cy="814905"/>
          </a:xfrm>
        </p:spPr>
        <p:txBody>
          <a:bodyPr/>
          <a:lstStyle/>
          <a:p>
            <a:r>
              <a:rPr lang="en-US" dirty="0"/>
              <a:t>Stages at </a:t>
            </a:r>
            <a:r>
              <a:rPr lang="en-US" dirty="0" err="1"/>
              <a:t>bERLinPro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C657E2-D546-E7AA-A5F5-387814A268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69880"/>
            <a:ext cx="1398661" cy="224546"/>
          </a:xfrm>
        </p:spPr>
        <p:txBody>
          <a:bodyPr>
            <a:normAutofit fontScale="92500"/>
          </a:bodyPr>
          <a:lstStyle/>
          <a:p>
            <a:r>
              <a:rPr lang="en-US" dirty="0"/>
              <a:t>Operations concept</a:t>
            </a:r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98D2589-697B-B006-306F-796837189A1A}"/>
              </a:ext>
            </a:extLst>
          </p:cNvPr>
          <p:cNvSpPr txBox="1"/>
          <p:nvPr/>
        </p:nvSpPr>
        <p:spPr>
          <a:xfrm>
            <a:off x="360166" y="4650646"/>
            <a:ext cx="113425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Installed</a:t>
            </a:r>
            <a:r>
              <a:rPr lang="en-US" sz="2000" dirty="0"/>
              <a:t>: 10-mA SRF gun + merger + recirculation + dump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Installed</a:t>
            </a:r>
            <a:r>
              <a:rPr lang="en-US" sz="2000" dirty="0"/>
              <a:t>: Proof-of-principle UED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Planned</a:t>
            </a:r>
            <a:r>
              <a:rPr lang="en-US" sz="2000" dirty="0"/>
              <a:t>: Waster water treatment demonstrator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C000"/>
                </a:solidFill>
              </a:rPr>
              <a:t>Funded</a:t>
            </a:r>
            <a:r>
              <a:rPr lang="en-US" sz="2000" dirty="0"/>
              <a:t>: Booster module. Produced but assembly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Not funded: LINAC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Not funded: 100-mA class photoinjector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17D30BA-13BF-2BEB-0034-84424C5CAD3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934" y="1120425"/>
            <a:ext cx="9617778" cy="3349250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4ADCDEB8-EA8B-CD21-EA53-30A64EE08452}"/>
              </a:ext>
            </a:extLst>
          </p:cNvPr>
          <p:cNvSpPr/>
          <p:nvPr/>
        </p:nvSpPr>
        <p:spPr>
          <a:xfrm>
            <a:off x="5475641" y="2844772"/>
            <a:ext cx="1484557" cy="78862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latin typeface="+mj-lt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17A56DB-F52A-F554-98B5-3DF175CC41AF}"/>
              </a:ext>
            </a:extLst>
          </p:cNvPr>
          <p:cNvSpPr/>
          <p:nvPr/>
        </p:nvSpPr>
        <p:spPr>
          <a:xfrm rot="20465240">
            <a:off x="5528016" y="2313268"/>
            <a:ext cx="1135966" cy="3334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UED </a:t>
            </a:r>
            <a:r>
              <a:rPr lang="de-DE" dirty="0" err="1"/>
              <a:t>Exp</a:t>
            </a:r>
            <a:r>
              <a:rPr lang="de-DE" dirty="0"/>
              <a:t>.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F2A53F1-2E14-EDCE-815A-DC249AA65CD4}"/>
              </a:ext>
            </a:extLst>
          </p:cNvPr>
          <p:cNvSpPr txBox="1"/>
          <p:nvPr/>
        </p:nvSpPr>
        <p:spPr>
          <a:xfrm>
            <a:off x="247576" y="563030"/>
            <a:ext cx="3283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u="sng" dirty="0" err="1">
                <a:solidFill>
                  <a:srgbClr val="004C85"/>
                </a:solidFill>
              </a:rPr>
              <a:t>Presently</a:t>
            </a:r>
            <a:r>
              <a:rPr lang="de-DE" sz="2400" b="1" u="sng" dirty="0">
                <a:solidFill>
                  <a:srgbClr val="004C85"/>
                </a:solidFill>
              </a:rPr>
              <a:t> </a:t>
            </a:r>
            <a:r>
              <a:rPr lang="de-DE" sz="2400" b="1" u="sng" dirty="0" err="1">
                <a:solidFill>
                  <a:srgbClr val="004C85"/>
                </a:solidFill>
              </a:rPr>
              <a:t>funded</a:t>
            </a:r>
            <a:r>
              <a:rPr lang="de-DE" sz="2400" b="1" u="sng" dirty="0">
                <a:solidFill>
                  <a:srgbClr val="004C85"/>
                </a:solidFill>
              </a:rPr>
              <a:t> </a:t>
            </a:r>
            <a:r>
              <a:rPr lang="de-DE" sz="2400" b="1" u="sng" dirty="0" err="1">
                <a:solidFill>
                  <a:srgbClr val="004C85"/>
                </a:solidFill>
              </a:rPr>
              <a:t>facility</a:t>
            </a:r>
            <a:endParaRPr lang="de-DE" sz="2400" b="1" u="sng" dirty="0">
              <a:solidFill>
                <a:srgbClr val="004C85"/>
              </a:solidFill>
            </a:endParaRPr>
          </a:p>
        </p:txBody>
      </p:sp>
      <p:sp>
        <p:nvSpPr>
          <p:cNvPr id="30" name="Geschweifte Klammer rechts 29">
            <a:extLst>
              <a:ext uri="{FF2B5EF4-FFF2-40B4-BE49-F238E27FC236}">
                <a16:creationId xmlns:a16="http://schemas.microsoft.com/office/drawing/2014/main" id="{051717BF-72D0-9243-55B8-3E158AD91063}"/>
              </a:ext>
            </a:extLst>
          </p:cNvPr>
          <p:cNvSpPr/>
          <p:nvPr/>
        </p:nvSpPr>
        <p:spPr>
          <a:xfrm>
            <a:off x="6970951" y="4776395"/>
            <a:ext cx="139850" cy="473337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094176B4-48DB-812A-3C15-E932BCCC0A99}"/>
              </a:ext>
            </a:extLst>
          </p:cNvPr>
          <p:cNvSpPr txBox="1"/>
          <p:nvPr/>
        </p:nvSpPr>
        <p:spPr>
          <a:xfrm>
            <a:off x="7592472" y="4675505"/>
            <a:ext cx="4021678" cy="608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dirty="0">
                <a:solidFill>
                  <a:srgbClr val="0070C0"/>
                </a:solidFill>
              </a:rPr>
              <a:t>CW photoinjector studies &lt; 10 mA</a:t>
            </a:r>
          </a:p>
          <a:p>
            <a:pPr>
              <a:lnSpc>
                <a:spcPts val="2000"/>
              </a:lnSpc>
            </a:pPr>
            <a:r>
              <a:rPr lang="en-US" sz="2000" dirty="0">
                <a:solidFill>
                  <a:srgbClr val="0070C0"/>
                </a:solidFill>
              </a:rPr>
              <a:t>Long-pulse injector studies &lt; 100 mA</a:t>
            </a:r>
          </a:p>
        </p:txBody>
      </p:sp>
      <p:cxnSp>
        <p:nvCxnSpPr>
          <p:cNvPr id="33" name="Gerade Verbindung 32">
            <a:extLst>
              <a:ext uri="{FF2B5EF4-FFF2-40B4-BE49-F238E27FC236}">
                <a16:creationId xmlns:a16="http://schemas.microsoft.com/office/drawing/2014/main" id="{79C74A95-A3BC-3D6C-FCA9-FC148737AAD6}"/>
              </a:ext>
            </a:extLst>
          </p:cNvPr>
          <p:cNvCxnSpPr>
            <a:cxnSpLocks/>
          </p:cNvCxnSpPr>
          <p:nvPr/>
        </p:nvCxnSpPr>
        <p:spPr>
          <a:xfrm>
            <a:off x="6895645" y="5472405"/>
            <a:ext cx="29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8E14246D-A0DF-465A-AD8E-DE20CA4367F7}"/>
              </a:ext>
            </a:extLst>
          </p:cNvPr>
          <p:cNvSpPr txBox="1"/>
          <p:nvPr/>
        </p:nvSpPr>
        <p:spPr>
          <a:xfrm>
            <a:off x="7592472" y="5249732"/>
            <a:ext cx="43431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High-power beam studies (“long pulse”)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584C133-5A7A-D501-E1F7-F70715E859E3}"/>
              </a:ext>
            </a:extLst>
          </p:cNvPr>
          <p:cNvSpPr txBox="1"/>
          <p:nvPr/>
        </p:nvSpPr>
        <p:spPr>
          <a:xfrm>
            <a:off x="7592472" y="5684316"/>
            <a:ext cx="3199274" cy="608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High-power energy recovery</a:t>
            </a:r>
          </a:p>
          <a:p>
            <a:pPr>
              <a:lnSpc>
                <a:spcPts val="2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Energy-efficient RF operation</a:t>
            </a:r>
          </a:p>
        </p:txBody>
      </p:sp>
      <p:sp>
        <p:nvSpPr>
          <p:cNvPr id="37" name="Geschweifte Klammer rechts 36">
            <a:extLst>
              <a:ext uri="{FF2B5EF4-FFF2-40B4-BE49-F238E27FC236}">
                <a16:creationId xmlns:a16="http://schemas.microsoft.com/office/drawing/2014/main" id="{14E3EFF3-C232-2346-E647-3349A1E85ECB}"/>
              </a:ext>
            </a:extLst>
          </p:cNvPr>
          <p:cNvSpPr/>
          <p:nvPr/>
        </p:nvSpPr>
        <p:spPr>
          <a:xfrm>
            <a:off x="6970951" y="5671359"/>
            <a:ext cx="139850" cy="747368"/>
          </a:xfrm>
          <a:prstGeom prst="rightBrac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0030AFF-BEEE-C2D7-FA05-3EFE30390515}"/>
              </a:ext>
            </a:extLst>
          </p:cNvPr>
          <p:cNvSpPr/>
          <p:nvPr/>
        </p:nvSpPr>
        <p:spPr>
          <a:xfrm>
            <a:off x="9934452" y="2686031"/>
            <a:ext cx="857294" cy="50766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Waste</a:t>
            </a:r>
            <a:r>
              <a:rPr lang="de-DE" dirty="0"/>
              <a:t> </a:t>
            </a:r>
            <a:r>
              <a:rPr lang="de-DE" dirty="0" err="1"/>
              <a:t>Water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7EA28B4-DF5E-5516-1516-9E62ADCB7C90}"/>
              </a:ext>
            </a:extLst>
          </p:cNvPr>
          <p:cNvSpPr/>
          <p:nvPr/>
        </p:nvSpPr>
        <p:spPr>
          <a:xfrm>
            <a:off x="10306486" y="685623"/>
            <a:ext cx="1396251" cy="50766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Applications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5568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D17B52-2A8F-C685-DB60-59C3183F0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101122"/>
            <a:ext cx="11036300" cy="814905"/>
          </a:xfrm>
        </p:spPr>
        <p:txBody>
          <a:bodyPr/>
          <a:lstStyle/>
          <a:p>
            <a:r>
              <a:rPr lang="en-US" dirty="0"/>
              <a:t>Stages at </a:t>
            </a:r>
            <a:r>
              <a:rPr lang="en-US" dirty="0" err="1"/>
              <a:t>bERLinPro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C657E2-D546-E7AA-A5F5-387814A268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69880"/>
            <a:ext cx="1398661" cy="224546"/>
          </a:xfrm>
        </p:spPr>
        <p:txBody>
          <a:bodyPr>
            <a:normAutofit fontScale="92500"/>
          </a:bodyPr>
          <a:lstStyle/>
          <a:p>
            <a:r>
              <a:rPr lang="en-US" dirty="0"/>
              <a:t>Operations concept</a:t>
            </a:r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98D2589-697B-B006-306F-796837189A1A}"/>
              </a:ext>
            </a:extLst>
          </p:cNvPr>
          <p:cNvSpPr txBox="1"/>
          <p:nvPr/>
        </p:nvSpPr>
        <p:spPr>
          <a:xfrm>
            <a:off x="360166" y="4650646"/>
            <a:ext cx="113425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Installed</a:t>
            </a:r>
            <a:r>
              <a:rPr lang="en-US" sz="2000" dirty="0"/>
              <a:t>: 10-mA SRF gun + merger + recirculation + dump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Installed</a:t>
            </a:r>
            <a:r>
              <a:rPr lang="en-US" sz="2000" dirty="0"/>
              <a:t>: Proof-of-principle UED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Planned</a:t>
            </a:r>
            <a:r>
              <a:rPr lang="en-US" sz="2000" dirty="0"/>
              <a:t>: Waste water treatment demonstrator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C000"/>
                </a:solidFill>
              </a:rPr>
              <a:t>Funded</a:t>
            </a:r>
            <a:r>
              <a:rPr lang="en-US" sz="2000" dirty="0"/>
              <a:t>: Booster module. Produced but assembly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Not funded</a:t>
            </a:r>
            <a:r>
              <a:rPr lang="en-US" sz="2000" dirty="0"/>
              <a:t>: LINAC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Not funded</a:t>
            </a:r>
            <a:r>
              <a:rPr lang="en-US" sz="2000" dirty="0"/>
              <a:t>: 100-mA class photoinjector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17D30BA-13BF-2BEB-0034-84424C5CAD3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934" y="1120425"/>
            <a:ext cx="9617778" cy="3349250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F17A56DB-F52A-F554-98B5-3DF175CC41AF}"/>
              </a:ext>
            </a:extLst>
          </p:cNvPr>
          <p:cNvSpPr/>
          <p:nvPr/>
        </p:nvSpPr>
        <p:spPr>
          <a:xfrm rot="20465240">
            <a:off x="5528016" y="2313268"/>
            <a:ext cx="1135966" cy="3334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UED </a:t>
            </a:r>
            <a:r>
              <a:rPr lang="de-DE" dirty="0" err="1"/>
              <a:t>Exp</a:t>
            </a:r>
            <a:r>
              <a:rPr lang="de-DE" dirty="0"/>
              <a:t>.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F2A53F1-2E14-EDCE-815A-DC249AA65CD4}"/>
              </a:ext>
            </a:extLst>
          </p:cNvPr>
          <p:cNvSpPr txBox="1"/>
          <p:nvPr/>
        </p:nvSpPr>
        <p:spPr>
          <a:xfrm>
            <a:off x="247576" y="563030"/>
            <a:ext cx="4098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u="sng" dirty="0" err="1">
                <a:solidFill>
                  <a:srgbClr val="004C85"/>
                </a:solidFill>
              </a:rPr>
              <a:t>Full</a:t>
            </a:r>
            <a:r>
              <a:rPr lang="de-DE" sz="2400" b="1" u="sng" dirty="0">
                <a:solidFill>
                  <a:srgbClr val="004C85"/>
                </a:solidFill>
              </a:rPr>
              <a:t> </a:t>
            </a:r>
            <a:r>
              <a:rPr lang="de-DE" sz="2400" b="1" u="sng" dirty="0" err="1">
                <a:solidFill>
                  <a:srgbClr val="004C85"/>
                </a:solidFill>
              </a:rPr>
              <a:t>program</a:t>
            </a:r>
            <a:r>
              <a:rPr lang="de-DE" sz="2400" b="1" u="sng" dirty="0">
                <a:solidFill>
                  <a:srgbClr val="004C85"/>
                </a:solidFill>
              </a:rPr>
              <a:t> (</a:t>
            </a:r>
            <a:r>
              <a:rPr lang="de-DE" sz="2400" b="1" u="sng" dirty="0" err="1">
                <a:solidFill>
                  <a:srgbClr val="004C85"/>
                </a:solidFill>
              </a:rPr>
              <a:t>partially</a:t>
            </a:r>
            <a:r>
              <a:rPr lang="de-DE" sz="2400" b="1" u="sng" dirty="0">
                <a:solidFill>
                  <a:srgbClr val="004C85"/>
                </a:solidFill>
              </a:rPr>
              <a:t> </a:t>
            </a:r>
            <a:r>
              <a:rPr lang="de-DE" sz="2400" b="1" u="sng" dirty="0" err="1">
                <a:solidFill>
                  <a:srgbClr val="004C85"/>
                </a:solidFill>
              </a:rPr>
              <a:t>funded</a:t>
            </a:r>
            <a:r>
              <a:rPr lang="de-DE" sz="2400" b="1" u="sng" dirty="0">
                <a:solidFill>
                  <a:srgbClr val="004C85"/>
                </a:solidFill>
              </a:rPr>
              <a:t>)</a:t>
            </a:r>
          </a:p>
        </p:txBody>
      </p:sp>
      <p:sp>
        <p:nvSpPr>
          <p:cNvPr id="30" name="Geschweifte Klammer rechts 29">
            <a:extLst>
              <a:ext uri="{FF2B5EF4-FFF2-40B4-BE49-F238E27FC236}">
                <a16:creationId xmlns:a16="http://schemas.microsoft.com/office/drawing/2014/main" id="{051717BF-72D0-9243-55B8-3E158AD91063}"/>
              </a:ext>
            </a:extLst>
          </p:cNvPr>
          <p:cNvSpPr/>
          <p:nvPr/>
        </p:nvSpPr>
        <p:spPr>
          <a:xfrm>
            <a:off x="6970951" y="4776395"/>
            <a:ext cx="139850" cy="473337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094176B4-48DB-812A-3C15-E932BCCC0A99}"/>
              </a:ext>
            </a:extLst>
          </p:cNvPr>
          <p:cNvSpPr txBox="1"/>
          <p:nvPr/>
        </p:nvSpPr>
        <p:spPr>
          <a:xfrm>
            <a:off x="7592472" y="4675505"/>
            <a:ext cx="4021678" cy="608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de-DE" sz="2000" dirty="0">
                <a:solidFill>
                  <a:srgbClr val="0070C0"/>
                </a:solidFill>
              </a:rPr>
              <a:t>CW </a:t>
            </a:r>
            <a:r>
              <a:rPr lang="de-DE" sz="2000" dirty="0" err="1">
                <a:solidFill>
                  <a:srgbClr val="0070C0"/>
                </a:solidFill>
              </a:rPr>
              <a:t>photoinjector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studies</a:t>
            </a:r>
            <a:r>
              <a:rPr lang="de-DE" sz="2000" dirty="0">
                <a:solidFill>
                  <a:srgbClr val="0070C0"/>
                </a:solidFill>
              </a:rPr>
              <a:t> &lt; 10 mA</a:t>
            </a:r>
          </a:p>
          <a:p>
            <a:pPr>
              <a:lnSpc>
                <a:spcPts val="2000"/>
              </a:lnSpc>
            </a:pPr>
            <a:r>
              <a:rPr lang="de-DE" sz="2000" dirty="0">
                <a:solidFill>
                  <a:srgbClr val="0070C0"/>
                </a:solidFill>
              </a:rPr>
              <a:t>Long-pulse </a:t>
            </a:r>
            <a:r>
              <a:rPr lang="de-DE" sz="2000" dirty="0" err="1">
                <a:solidFill>
                  <a:srgbClr val="0070C0"/>
                </a:solidFill>
              </a:rPr>
              <a:t>injector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studies</a:t>
            </a:r>
            <a:r>
              <a:rPr lang="de-DE" sz="2000" dirty="0">
                <a:solidFill>
                  <a:srgbClr val="0070C0"/>
                </a:solidFill>
              </a:rPr>
              <a:t> &lt; 100 mA</a:t>
            </a:r>
          </a:p>
        </p:txBody>
      </p:sp>
      <p:cxnSp>
        <p:nvCxnSpPr>
          <p:cNvPr id="33" name="Gerade Verbindung 32">
            <a:extLst>
              <a:ext uri="{FF2B5EF4-FFF2-40B4-BE49-F238E27FC236}">
                <a16:creationId xmlns:a16="http://schemas.microsoft.com/office/drawing/2014/main" id="{79C74A95-A3BC-3D6C-FCA9-FC148737AAD6}"/>
              </a:ext>
            </a:extLst>
          </p:cNvPr>
          <p:cNvCxnSpPr>
            <a:cxnSpLocks/>
          </p:cNvCxnSpPr>
          <p:nvPr/>
        </p:nvCxnSpPr>
        <p:spPr>
          <a:xfrm>
            <a:off x="6895645" y="5472405"/>
            <a:ext cx="29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8E14246D-A0DF-465A-AD8E-DE20CA4367F7}"/>
              </a:ext>
            </a:extLst>
          </p:cNvPr>
          <p:cNvSpPr txBox="1"/>
          <p:nvPr/>
        </p:nvSpPr>
        <p:spPr>
          <a:xfrm>
            <a:off x="7592472" y="5249732"/>
            <a:ext cx="4347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High-power beam studies (“long pulse”)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584C133-5A7A-D501-E1F7-F70715E859E3}"/>
              </a:ext>
            </a:extLst>
          </p:cNvPr>
          <p:cNvSpPr txBox="1"/>
          <p:nvPr/>
        </p:nvSpPr>
        <p:spPr>
          <a:xfrm>
            <a:off x="7592472" y="5684316"/>
            <a:ext cx="3199274" cy="608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de-DE" sz="2000" dirty="0">
                <a:solidFill>
                  <a:srgbClr val="0070C0"/>
                </a:solidFill>
              </a:rPr>
              <a:t>High-power </a:t>
            </a:r>
            <a:r>
              <a:rPr lang="de-DE" sz="2000" dirty="0" err="1">
                <a:solidFill>
                  <a:srgbClr val="0070C0"/>
                </a:solidFill>
              </a:rPr>
              <a:t>energy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err="1">
                <a:solidFill>
                  <a:srgbClr val="0070C0"/>
                </a:solidFill>
              </a:rPr>
              <a:t>recovery</a:t>
            </a:r>
            <a:endParaRPr lang="de-DE" sz="2000" dirty="0">
              <a:solidFill>
                <a:srgbClr val="0070C0"/>
              </a:solidFill>
            </a:endParaRPr>
          </a:p>
          <a:p>
            <a:pPr>
              <a:lnSpc>
                <a:spcPts val="2000"/>
              </a:lnSpc>
            </a:pPr>
            <a:r>
              <a:rPr lang="de-DE" sz="2000" dirty="0">
                <a:solidFill>
                  <a:srgbClr val="0070C0"/>
                </a:solidFill>
              </a:rPr>
              <a:t>Energy-</a:t>
            </a:r>
            <a:r>
              <a:rPr lang="de-DE" sz="2000" dirty="0" err="1">
                <a:solidFill>
                  <a:srgbClr val="0070C0"/>
                </a:solidFill>
              </a:rPr>
              <a:t>efficient</a:t>
            </a:r>
            <a:r>
              <a:rPr lang="de-DE" sz="2000" dirty="0">
                <a:solidFill>
                  <a:srgbClr val="0070C0"/>
                </a:solidFill>
              </a:rPr>
              <a:t> RF </a:t>
            </a:r>
            <a:r>
              <a:rPr lang="de-DE" sz="2000" dirty="0" err="1">
                <a:solidFill>
                  <a:srgbClr val="0070C0"/>
                </a:solidFill>
              </a:rPr>
              <a:t>operation</a:t>
            </a:r>
            <a:endParaRPr lang="de-DE" sz="2000" dirty="0">
              <a:solidFill>
                <a:srgbClr val="0070C0"/>
              </a:solidFill>
            </a:endParaRPr>
          </a:p>
        </p:txBody>
      </p:sp>
      <p:sp>
        <p:nvSpPr>
          <p:cNvPr id="37" name="Geschweifte Klammer rechts 36">
            <a:extLst>
              <a:ext uri="{FF2B5EF4-FFF2-40B4-BE49-F238E27FC236}">
                <a16:creationId xmlns:a16="http://schemas.microsoft.com/office/drawing/2014/main" id="{14E3EFF3-C232-2346-E647-3349A1E85ECB}"/>
              </a:ext>
            </a:extLst>
          </p:cNvPr>
          <p:cNvSpPr/>
          <p:nvPr/>
        </p:nvSpPr>
        <p:spPr>
          <a:xfrm>
            <a:off x="6970951" y="5671359"/>
            <a:ext cx="139850" cy="724958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5AAB4C8-5B27-5439-FE4A-37A497047689}"/>
              </a:ext>
            </a:extLst>
          </p:cNvPr>
          <p:cNvSpPr/>
          <p:nvPr/>
        </p:nvSpPr>
        <p:spPr>
          <a:xfrm>
            <a:off x="9934452" y="2686031"/>
            <a:ext cx="857294" cy="50766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Waste</a:t>
            </a:r>
            <a:r>
              <a:rPr lang="de-DE" dirty="0"/>
              <a:t> </a:t>
            </a:r>
            <a:r>
              <a:rPr lang="de-DE" dirty="0" err="1"/>
              <a:t>Water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280715C-0A47-DF97-AE09-69525E0DED00}"/>
              </a:ext>
            </a:extLst>
          </p:cNvPr>
          <p:cNvSpPr/>
          <p:nvPr/>
        </p:nvSpPr>
        <p:spPr>
          <a:xfrm>
            <a:off x="10306486" y="685623"/>
            <a:ext cx="1396251" cy="50766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Applications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0754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5412F-4E1D-579F-9146-3A475CA4A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67" y="287991"/>
            <a:ext cx="11036300" cy="758922"/>
          </a:xfrm>
        </p:spPr>
        <p:txBody>
          <a:bodyPr/>
          <a:lstStyle/>
          <a:p>
            <a:r>
              <a:rPr lang="en-US" dirty="0"/>
              <a:t>Status of </a:t>
            </a:r>
            <a:r>
              <a:rPr lang="en-US" dirty="0" err="1"/>
              <a:t>bERLinPro@SEALAB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3E5D0C1-6BAE-ED20-D5D8-632BFE7F8A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status</a:t>
            </a:r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0AD3E14-F528-8169-0785-4C60B17E6E9B}"/>
              </a:ext>
            </a:extLst>
          </p:cNvPr>
          <p:cNvGrpSpPr>
            <a:grpSpLocks noChangeAspect="1"/>
          </p:cNvGrpSpPr>
          <p:nvPr/>
        </p:nvGrpSpPr>
        <p:grpSpPr>
          <a:xfrm>
            <a:off x="331478" y="1312186"/>
            <a:ext cx="8609240" cy="1416083"/>
            <a:chOff x="-10292" y="305405"/>
            <a:chExt cx="12192000" cy="2005388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0DD31890-54DF-9CE1-13CD-F5E549B014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0292" y="305406"/>
              <a:ext cx="12192000" cy="2005387"/>
            </a:xfrm>
            <a:prstGeom prst="rect">
              <a:avLst/>
            </a:prstGeom>
          </p:spPr>
        </p:pic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D6C7294E-03B1-197E-AFC6-1063131B0965}"/>
                </a:ext>
              </a:extLst>
            </p:cNvPr>
            <p:cNvSpPr/>
            <p:nvPr/>
          </p:nvSpPr>
          <p:spPr>
            <a:xfrm>
              <a:off x="-10292" y="1885949"/>
              <a:ext cx="1119955" cy="4248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025AC1BB-18DB-2EC8-B1F2-6BF43004122C}"/>
                </a:ext>
              </a:extLst>
            </p:cNvPr>
            <p:cNvSpPr/>
            <p:nvPr/>
          </p:nvSpPr>
          <p:spPr>
            <a:xfrm>
              <a:off x="-10292" y="305405"/>
              <a:ext cx="123825" cy="1898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E203E28-99FD-D242-AF82-2F1B4C424311}"/>
                </a:ext>
              </a:extLst>
            </p:cNvPr>
            <p:cNvSpPr/>
            <p:nvPr/>
          </p:nvSpPr>
          <p:spPr>
            <a:xfrm>
              <a:off x="11725275" y="305405"/>
              <a:ext cx="456433" cy="1898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7E16B8BA-42E4-1A4A-68DF-08A37C5B1103}"/>
              </a:ext>
            </a:extLst>
          </p:cNvPr>
          <p:cNvSpPr txBox="1"/>
          <p:nvPr/>
        </p:nvSpPr>
        <p:spPr>
          <a:xfrm>
            <a:off x="200489" y="2529939"/>
            <a:ext cx="8001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Cathode</a:t>
            </a:r>
          </a:p>
          <a:p>
            <a:r>
              <a:rPr lang="en-US" sz="1400" dirty="0">
                <a:latin typeface="+mj-lt"/>
              </a:rPr>
              <a:t>transfer</a:t>
            </a:r>
          </a:p>
          <a:p>
            <a:r>
              <a:rPr lang="en-US" sz="1400" dirty="0">
                <a:latin typeface="+mj-lt"/>
              </a:rPr>
              <a:t>system</a:t>
            </a:r>
            <a:endParaRPr lang="de-DE" sz="1400" dirty="0">
              <a:latin typeface="+mj-lt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448CF0F-62A0-D876-CE58-87263D1CB118}"/>
              </a:ext>
            </a:extLst>
          </p:cNvPr>
          <p:cNvSpPr txBox="1"/>
          <p:nvPr/>
        </p:nvSpPr>
        <p:spPr>
          <a:xfrm>
            <a:off x="1164055" y="2529939"/>
            <a:ext cx="760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SRF gun</a:t>
            </a:r>
            <a:endParaRPr lang="de-DE" sz="1400" dirty="0">
              <a:latin typeface="+mj-lt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8EC51C5-DB42-9942-613E-9CEA38AFB9A5}"/>
              </a:ext>
            </a:extLst>
          </p:cNvPr>
          <p:cNvSpPr txBox="1"/>
          <p:nvPr/>
        </p:nvSpPr>
        <p:spPr>
          <a:xfrm>
            <a:off x="2894773" y="2543602"/>
            <a:ext cx="1049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SRF booster</a:t>
            </a:r>
            <a:endParaRPr lang="de-DE" sz="1400" dirty="0">
              <a:latin typeface="+mj-lt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6555305-F411-CEA6-990D-9C7F20D97B1B}"/>
              </a:ext>
            </a:extLst>
          </p:cNvPr>
          <p:cNvSpPr txBox="1"/>
          <p:nvPr/>
        </p:nvSpPr>
        <p:spPr>
          <a:xfrm>
            <a:off x="1628758" y="2947012"/>
            <a:ext cx="2971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“1</a:t>
            </a:r>
            <a:r>
              <a:rPr lang="en-US" sz="1400" baseline="30000" dirty="0">
                <a:latin typeface="+mj-lt"/>
              </a:rPr>
              <a:t>st</a:t>
            </a:r>
            <a:r>
              <a:rPr lang="en-US" sz="1400" dirty="0">
                <a:latin typeface="+mj-lt"/>
              </a:rPr>
              <a:t> meter” diagnostics +</a:t>
            </a:r>
          </a:p>
          <a:p>
            <a:r>
              <a:rPr lang="en-US" sz="1400" dirty="0">
                <a:latin typeface="+mj-lt"/>
              </a:rPr>
              <a:t>Laser window for laser-beam transport</a:t>
            </a:r>
            <a:endParaRPr lang="de-DE" sz="1400" dirty="0">
              <a:latin typeface="+mj-lt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59B58E3-5585-84F2-F5D7-AC27D72E75B6}"/>
              </a:ext>
            </a:extLst>
          </p:cNvPr>
          <p:cNvSpPr txBox="1"/>
          <p:nvPr/>
        </p:nvSpPr>
        <p:spPr>
          <a:xfrm rot="1253459">
            <a:off x="7355977" y="2839654"/>
            <a:ext cx="1058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+mj-lt"/>
              </a:rPr>
              <a:t>Recirculator</a:t>
            </a:r>
            <a:endParaRPr lang="de-DE" sz="1400" dirty="0">
              <a:latin typeface="+mj-lt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30BAF7B-C45F-145E-AE5F-C8C4B6631CA3}"/>
              </a:ext>
            </a:extLst>
          </p:cNvPr>
          <p:cNvSpPr txBox="1"/>
          <p:nvPr/>
        </p:nvSpPr>
        <p:spPr>
          <a:xfrm>
            <a:off x="5420951" y="2494392"/>
            <a:ext cx="1291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Merger section</a:t>
            </a:r>
            <a:endParaRPr lang="de-DE" sz="1400" dirty="0">
              <a:latin typeface="+mj-lt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70E5782-3B84-310B-E3C9-19033B068427}"/>
              </a:ext>
            </a:extLst>
          </p:cNvPr>
          <p:cNvSpPr txBox="1"/>
          <p:nvPr/>
        </p:nvSpPr>
        <p:spPr>
          <a:xfrm>
            <a:off x="7027397" y="1142652"/>
            <a:ext cx="1455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Beam diagnostics</a:t>
            </a:r>
            <a:endParaRPr lang="de-DE" sz="14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7D7ED895-6A4D-8283-D30C-005D8C1D523A}"/>
                  </a:ext>
                </a:extLst>
              </p:cNvPr>
              <p:cNvSpPr txBox="1"/>
              <p:nvPr/>
            </p:nvSpPr>
            <p:spPr>
              <a:xfrm>
                <a:off x="331478" y="3825340"/>
                <a:ext cx="11668301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SRF photo-injector and diagnostics ready for commissioning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Cathode-laser beam transport tested, final alignment with cathode in cavity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1.3 GHz laser demonstrated 23 W CW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sufficient for 100 mA @ 2.5% QE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1</a:t>
                </a:r>
                <a:r>
                  <a:rPr lang="en-US" sz="2000" b="1" baseline="30000" dirty="0"/>
                  <a:t>st</a:t>
                </a:r>
                <a:r>
                  <a:rPr lang="en-US" sz="2000" b="1" dirty="0"/>
                  <a:t> Cool-down in Jan. 2024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successful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RF test of photoinjector Q2 2024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Reached about 20 MV/m CW and 25 MV/m pulsed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>
                        <a:lumMod val="75000"/>
                      </a:schemeClr>
                    </a:solidFill>
                  </a:rPr>
                  <a:t>Cathode-transfer unit ready in final 120°C bake out these weeks </a:t>
                </a:r>
                <a:endParaRPr lang="en-US" sz="2000" dirty="0">
                  <a:solidFill>
                    <a:schemeClr val="bg1">
                      <a:lumMod val="75000"/>
                    </a:schemeClr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chemeClr val="bg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Beam operating permit expected Q3 2024   First beam from SRF Gun around 10-11/2024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Start of Booster assembly H1/2024 (all parts in house)</a:t>
                </a:r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7D7ED895-6A4D-8283-D30C-005D8C1D52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478" y="3825340"/>
                <a:ext cx="11668301" cy="2554545"/>
              </a:xfrm>
              <a:prstGeom prst="rect">
                <a:avLst/>
              </a:prstGeom>
              <a:blipFill>
                <a:blip r:embed="rId3"/>
                <a:stretch>
                  <a:fillRect l="-470" t="-1432" b="-33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feld 20">
            <a:extLst>
              <a:ext uri="{FF2B5EF4-FFF2-40B4-BE49-F238E27FC236}">
                <a16:creationId xmlns:a16="http://schemas.microsoft.com/office/drawing/2014/main" id="{96442BA4-31A4-9ADD-C3D2-5D944BD542D0}"/>
              </a:ext>
            </a:extLst>
          </p:cNvPr>
          <p:cNvSpPr txBox="1"/>
          <p:nvPr/>
        </p:nvSpPr>
        <p:spPr>
          <a:xfrm>
            <a:off x="375197" y="945026"/>
            <a:ext cx="4047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chemeClr val="tx2"/>
                </a:solidFill>
              </a:rPr>
              <a:t>Injector installation at present</a:t>
            </a:r>
            <a:endParaRPr lang="de-DE" sz="2400" b="1" u="sng" dirty="0">
              <a:solidFill>
                <a:schemeClr val="tx2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319195C-EE89-E5C7-0252-2260E789A2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0918" y="1075839"/>
            <a:ext cx="3468862" cy="2601647"/>
          </a:xfrm>
          <a:prstGeom prst="roundRect">
            <a:avLst>
              <a:gd name="adj" fmla="val 4676"/>
            </a:avLst>
          </a:prstGeom>
        </p:spPr>
      </p:pic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915B5C3C-2F77-8A6D-6D18-9142CE322D09}"/>
              </a:ext>
            </a:extLst>
          </p:cNvPr>
          <p:cNvCxnSpPr>
            <a:cxnSpLocks/>
          </p:cNvCxnSpPr>
          <p:nvPr/>
        </p:nvCxnSpPr>
        <p:spPr>
          <a:xfrm>
            <a:off x="7401261" y="2578269"/>
            <a:ext cx="968188" cy="369332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krümmte Verbindung 25">
            <a:extLst>
              <a:ext uri="{FF2B5EF4-FFF2-40B4-BE49-F238E27FC236}">
                <a16:creationId xmlns:a16="http://schemas.microsoft.com/office/drawing/2014/main" id="{D978AF66-275B-EE2A-663E-1F3DDB86819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897500" y="2505108"/>
            <a:ext cx="862446" cy="140201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krümmte Verbindung 31">
            <a:extLst>
              <a:ext uri="{FF2B5EF4-FFF2-40B4-BE49-F238E27FC236}">
                <a16:creationId xmlns:a16="http://schemas.microsoft.com/office/drawing/2014/main" id="{E744C4A4-ABB0-2C75-EC5D-B31D4D100B1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69401" y="2292207"/>
            <a:ext cx="469393" cy="210973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hteck 34">
            <a:extLst>
              <a:ext uri="{FF2B5EF4-FFF2-40B4-BE49-F238E27FC236}">
                <a16:creationId xmlns:a16="http://schemas.microsoft.com/office/drawing/2014/main" id="{047428C1-0448-5640-574F-FE33A68ED17A}"/>
              </a:ext>
            </a:extLst>
          </p:cNvPr>
          <p:cNvSpPr/>
          <p:nvPr/>
        </p:nvSpPr>
        <p:spPr>
          <a:xfrm>
            <a:off x="218159" y="1520017"/>
            <a:ext cx="989235" cy="180606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latin typeface="+mj-lt"/>
            </a:endParaRPr>
          </a:p>
        </p:txBody>
      </p:sp>
      <p:sp>
        <p:nvSpPr>
          <p:cNvPr id="22" name="Abgerundetes Rechteck 21">
            <a:extLst>
              <a:ext uri="{FF2B5EF4-FFF2-40B4-BE49-F238E27FC236}">
                <a16:creationId xmlns:a16="http://schemas.microsoft.com/office/drawing/2014/main" id="{F3390575-DFE4-9F37-86F7-0BE3536FED23}"/>
              </a:ext>
            </a:extLst>
          </p:cNvPr>
          <p:cNvSpPr/>
          <p:nvPr/>
        </p:nvSpPr>
        <p:spPr>
          <a:xfrm>
            <a:off x="8983740" y="3850344"/>
            <a:ext cx="2563218" cy="767758"/>
          </a:xfrm>
          <a:prstGeom prst="roundRect">
            <a:avLst>
              <a:gd name="adj" fmla="val 8364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Six+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month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delay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due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to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severe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HZB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cyber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attack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815950A-395A-2295-6673-6489311FA215}"/>
              </a:ext>
            </a:extLst>
          </p:cNvPr>
          <p:cNvSpPr/>
          <p:nvPr/>
        </p:nvSpPr>
        <p:spPr>
          <a:xfrm>
            <a:off x="2645922" y="1624405"/>
            <a:ext cx="1680045" cy="120485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3932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5412F-4E1D-579F-9146-3A475CA4A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67" y="287991"/>
            <a:ext cx="11036300" cy="758922"/>
          </a:xfrm>
        </p:spPr>
        <p:txBody>
          <a:bodyPr/>
          <a:lstStyle/>
          <a:p>
            <a:r>
              <a:rPr lang="en-US" dirty="0"/>
              <a:t>Status of </a:t>
            </a:r>
            <a:r>
              <a:rPr lang="en-US" dirty="0" err="1"/>
              <a:t>bERLinPro@SEALAB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3E5D0C1-6BAE-ED20-D5D8-632BFE7F8A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status</a:t>
            </a:r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0AD3E14-F528-8169-0785-4C60B17E6E9B}"/>
              </a:ext>
            </a:extLst>
          </p:cNvPr>
          <p:cNvGrpSpPr>
            <a:grpSpLocks noChangeAspect="1"/>
          </p:cNvGrpSpPr>
          <p:nvPr/>
        </p:nvGrpSpPr>
        <p:grpSpPr>
          <a:xfrm>
            <a:off x="331478" y="1312186"/>
            <a:ext cx="8609240" cy="1416083"/>
            <a:chOff x="-10292" y="305405"/>
            <a:chExt cx="12192000" cy="2005388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0DD31890-54DF-9CE1-13CD-F5E549B014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0292" y="305406"/>
              <a:ext cx="12192000" cy="2005387"/>
            </a:xfrm>
            <a:prstGeom prst="rect">
              <a:avLst/>
            </a:prstGeom>
          </p:spPr>
        </p:pic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D6C7294E-03B1-197E-AFC6-1063131B0965}"/>
                </a:ext>
              </a:extLst>
            </p:cNvPr>
            <p:cNvSpPr/>
            <p:nvPr/>
          </p:nvSpPr>
          <p:spPr>
            <a:xfrm>
              <a:off x="-10292" y="1885949"/>
              <a:ext cx="1119955" cy="4248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025AC1BB-18DB-2EC8-B1F2-6BF43004122C}"/>
                </a:ext>
              </a:extLst>
            </p:cNvPr>
            <p:cNvSpPr/>
            <p:nvPr/>
          </p:nvSpPr>
          <p:spPr>
            <a:xfrm>
              <a:off x="-10292" y="305405"/>
              <a:ext cx="123825" cy="1898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E203E28-99FD-D242-AF82-2F1B4C424311}"/>
                </a:ext>
              </a:extLst>
            </p:cNvPr>
            <p:cNvSpPr/>
            <p:nvPr/>
          </p:nvSpPr>
          <p:spPr>
            <a:xfrm>
              <a:off x="11725275" y="305405"/>
              <a:ext cx="456433" cy="1898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7E16B8BA-42E4-1A4A-68DF-08A37C5B1103}"/>
              </a:ext>
            </a:extLst>
          </p:cNvPr>
          <p:cNvSpPr txBox="1"/>
          <p:nvPr/>
        </p:nvSpPr>
        <p:spPr>
          <a:xfrm>
            <a:off x="200489" y="2529939"/>
            <a:ext cx="8001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Cathode</a:t>
            </a:r>
          </a:p>
          <a:p>
            <a:r>
              <a:rPr lang="en-US" sz="1400" dirty="0">
                <a:latin typeface="+mj-lt"/>
              </a:rPr>
              <a:t>transfer</a:t>
            </a:r>
          </a:p>
          <a:p>
            <a:r>
              <a:rPr lang="en-US" sz="1400" dirty="0">
                <a:latin typeface="+mj-lt"/>
              </a:rPr>
              <a:t>system</a:t>
            </a:r>
            <a:endParaRPr lang="de-DE" sz="1400" dirty="0">
              <a:latin typeface="+mj-lt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448CF0F-62A0-D876-CE58-87263D1CB118}"/>
              </a:ext>
            </a:extLst>
          </p:cNvPr>
          <p:cNvSpPr txBox="1"/>
          <p:nvPr/>
        </p:nvSpPr>
        <p:spPr>
          <a:xfrm>
            <a:off x="1164055" y="2529939"/>
            <a:ext cx="760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SRF gun</a:t>
            </a:r>
            <a:endParaRPr lang="de-DE" sz="1400" dirty="0">
              <a:latin typeface="+mj-lt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8EC51C5-DB42-9942-613E-9CEA38AFB9A5}"/>
              </a:ext>
            </a:extLst>
          </p:cNvPr>
          <p:cNvSpPr txBox="1"/>
          <p:nvPr/>
        </p:nvSpPr>
        <p:spPr>
          <a:xfrm>
            <a:off x="2894773" y="2543602"/>
            <a:ext cx="1049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SRF booster</a:t>
            </a:r>
            <a:endParaRPr lang="de-DE" sz="1400" dirty="0">
              <a:latin typeface="+mj-lt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6555305-F411-CEA6-990D-9C7F20D97B1B}"/>
              </a:ext>
            </a:extLst>
          </p:cNvPr>
          <p:cNvSpPr txBox="1"/>
          <p:nvPr/>
        </p:nvSpPr>
        <p:spPr>
          <a:xfrm>
            <a:off x="1628758" y="2947012"/>
            <a:ext cx="2971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“1</a:t>
            </a:r>
            <a:r>
              <a:rPr lang="en-US" sz="1400" baseline="30000" dirty="0">
                <a:latin typeface="+mj-lt"/>
              </a:rPr>
              <a:t>st</a:t>
            </a:r>
            <a:r>
              <a:rPr lang="en-US" sz="1400" dirty="0">
                <a:latin typeface="+mj-lt"/>
              </a:rPr>
              <a:t> meter” diagnostics +</a:t>
            </a:r>
          </a:p>
          <a:p>
            <a:r>
              <a:rPr lang="en-US" sz="1400" dirty="0">
                <a:latin typeface="+mj-lt"/>
              </a:rPr>
              <a:t>Laser window for laser-beam transport</a:t>
            </a:r>
            <a:endParaRPr lang="de-DE" sz="1400" dirty="0">
              <a:latin typeface="+mj-lt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59B58E3-5585-84F2-F5D7-AC27D72E75B6}"/>
              </a:ext>
            </a:extLst>
          </p:cNvPr>
          <p:cNvSpPr txBox="1"/>
          <p:nvPr/>
        </p:nvSpPr>
        <p:spPr>
          <a:xfrm rot="1253459">
            <a:off x="7355977" y="2839654"/>
            <a:ext cx="1058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+mj-lt"/>
              </a:rPr>
              <a:t>Recirculator</a:t>
            </a:r>
            <a:endParaRPr lang="de-DE" sz="1400" dirty="0">
              <a:latin typeface="+mj-lt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30BAF7B-C45F-145E-AE5F-C8C4B6631CA3}"/>
              </a:ext>
            </a:extLst>
          </p:cNvPr>
          <p:cNvSpPr txBox="1"/>
          <p:nvPr/>
        </p:nvSpPr>
        <p:spPr>
          <a:xfrm>
            <a:off x="5420951" y="2494392"/>
            <a:ext cx="1291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Merger section</a:t>
            </a:r>
            <a:endParaRPr lang="de-DE" sz="1400" dirty="0">
              <a:latin typeface="+mj-lt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70E5782-3B84-310B-E3C9-19033B068427}"/>
              </a:ext>
            </a:extLst>
          </p:cNvPr>
          <p:cNvSpPr txBox="1"/>
          <p:nvPr/>
        </p:nvSpPr>
        <p:spPr>
          <a:xfrm>
            <a:off x="7027397" y="1142652"/>
            <a:ext cx="1455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Beam diagnostics</a:t>
            </a:r>
            <a:endParaRPr lang="de-DE" sz="1400" dirty="0">
              <a:latin typeface="+mj-lt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6442BA4-31A4-9ADD-C3D2-5D944BD542D0}"/>
              </a:ext>
            </a:extLst>
          </p:cNvPr>
          <p:cNvSpPr txBox="1"/>
          <p:nvPr/>
        </p:nvSpPr>
        <p:spPr>
          <a:xfrm>
            <a:off x="375197" y="945026"/>
            <a:ext cx="4047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chemeClr val="tx2"/>
                </a:solidFill>
              </a:rPr>
              <a:t>Injector installation at present</a:t>
            </a:r>
            <a:endParaRPr lang="de-DE" sz="2400" b="1" u="sng" dirty="0">
              <a:solidFill>
                <a:schemeClr val="tx2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319195C-EE89-E5C7-0252-2260E789A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0918" y="1075839"/>
            <a:ext cx="3468862" cy="2601647"/>
          </a:xfrm>
          <a:prstGeom prst="roundRect">
            <a:avLst>
              <a:gd name="adj" fmla="val 4676"/>
            </a:avLst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A7FDEDEE-12EF-7451-C9BC-639A9CDAB096}"/>
              </a:ext>
            </a:extLst>
          </p:cNvPr>
          <p:cNvSpPr/>
          <p:nvPr/>
        </p:nvSpPr>
        <p:spPr>
          <a:xfrm>
            <a:off x="2645922" y="1624405"/>
            <a:ext cx="1680045" cy="120485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latin typeface="+mj-lt"/>
            </a:endParaRP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915B5C3C-2F77-8A6D-6D18-9142CE322D09}"/>
              </a:ext>
            </a:extLst>
          </p:cNvPr>
          <p:cNvCxnSpPr>
            <a:cxnSpLocks/>
          </p:cNvCxnSpPr>
          <p:nvPr/>
        </p:nvCxnSpPr>
        <p:spPr>
          <a:xfrm>
            <a:off x="7401261" y="2578269"/>
            <a:ext cx="968188" cy="369332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krümmte Verbindung 25">
            <a:extLst>
              <a:ext uri="{FF2B5EF4-FFF2-40B4-BE49-F238E27FC236}">
                <a16:creationId xmlns:a16="http://schemas.microsoft.com/office/drawing/2014/main" id="{D978AF66-275B-EE2A-663E-1F3DDB86819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897500" y="2505108"/>
            <a:ext cx="862446" cy="140201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krümmte Verbindung 31">
            <a:extLst>
              <a:ext uri="{FF2B5EF4-FFF2-40B4-BE49-F238E27FC236}">
                <a16:creationId xmlns:a16="http://schemas.microsoft.com/office/drawing/2014/main" id="{E744C4A4-ABB0-2C75-EC5D-B31D4D100B1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69401" y="2292207"/>
            <a:ext cx="469393" cy="210973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20A06415-D886-1C07-AF72-1C6743395001}"/>
                  </a:ext>
                </a:extLst>
              </p:cNvPr>
              <p:cNvSpPr txBox="1"/>
              <p:nvPr/>
            </p:nvSpPr>
            <p:spPr>
              <a:xfrm>
                <a:off x="331478" y="3825340"/>
                <a:ext cx="11668301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SRF photo-injector and diagnostics ready for commissioning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Cathode-laser beam transport tested, final alignment with cathode in cavity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1.3 GHz laser demonstrated 23 W CW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sufficient for 100 mA @ 2.5% QE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1</a:t>
                </a:r>
                <a:r>
                  <a:rPr lang="en-US" sz="2000" b="1" baseline="30000" dirty="0"/>
                  <a:t>st</a:t>
                </a:r>
                <a:r>
                  <a:rPr lang="en-US" sz="2000" b="1" dirty="0"/>
                  <a:t> Cool-down in Jan. 2024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successful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RF test of photoinjector Q2 2024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Reached about 20 MV/m CW and 25 MV/m pulsed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Cathode-transfer unit ready, in final 120°C bake out these weeks</a:t>
                </a:r>
                <a:r>
                  <a:rPr lang="en-US" sz="2000" dirty="0">
                    <a:solidFill>
                      <a:schemeClr val="bg1">
                        <a:lumMod val="75000"/>
                      </a:schemeClr>
                    </a:solidFill>
                  </a:rPr>
                  <a:t> </a:t>
                </a:r>
                <a:endParaRPr lang="en-US" sz="2000" dirty="0">
                  <a:solidFill>
                    <a:schemeClr val="bg1">
                      <a:lumMod val="75000"/>
                    </a:schemeClr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ym typeface="Wingdings" panose="05000000000000000000" pitchFamily="2" charset="2"/>
                  </a:rPr>
                  <a:t>Beam operating permit expected Q3 2024   First beam from SRF Gun around 10-11/2024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Start of Booster assembly H1/2024 (all parts in house)</a:t>
                </a:r>
              </a:p>
            </p:txBody>
          </p:sp>
        </mc:Choice>
        <mc:Fallback xmlns="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20A06415-D886-1C07-AF72-1C67433950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478" y="3825340"/>
                <a:ext cx="11668301" cy="2554545"/>
              </a:xfrm>
              <a:prstGeom prst="rect">
                <a:avLst/>
              </a:prstGeom>
              <a:blipFill>
                <a:blip r:embed="rId4"/>
                <a:stretch>
                  <a:fillRect l="-470" t="-1432" b="-33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Abgerundetes Rechteck 23">
            <a:extLst>
              <a:ext uri="{FF2B5EF4-FFF2-40B4-BE49-F238E27FC236}">
                <a16:creationId xmlns:a16="http://schemas.microsoft.com/office/drawing/2014/main" id="{275D0325-7149-8E98-CD6D-FE10BF25C351}"/>
              </a:ext>
            </a:extLst>
          </p:cNvPr>
          <p:cNvSpPr/>
          <p:nvPr/>
        </p:nvSpPr>
        <p:spPr>
          <a:xfrm>
            <a:off x="8983740" y="3850344"/>
            <a:ext cx="2563218" cy="767758"/>
          </a:xfrm>
          <a:prstGeom prst="roundRect">
            <a:avLst>
              <a:gd name="adj" fmla="val 8364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Six+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month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delay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due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to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severe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HZB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cyber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attack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65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HZB NEU 1">
      <a:dk1>
        <a:srgbClr val="000000"/>
      </a:dk1>
      <a:lt1>
        <a:srgbClr val="FFFFFF"/>
      </a:lt1>
      <a:dk2>
        <a:srgbClr val="004F84"/>
      </a:dk2>
      <a:lt2>
        <a:srgbClr val="E7E6E6"/>
      </a:lt2>
      <a:accent1>
        <a:srgbClr val="004F84"/>
      </a:accent1>
      <a:accent2>
        <a:srgbClr val="6CABE9"/>
      </a:accent2>
      <a:accent3>
        <a:srgbClr val="D15E57"/>
      </a:accent3>
      <a:accent4>
        <a:srgbClr val="9AC6F3"/>
      </a:accent4>
      <a:accent5>
        <a:srgbClr val="C6D970"/>
      </a:accent5>
      <a:accent6>
        <a:srgbClr val="BCD932"/>
      </a:accent6>
      <a:hlink>
        <a:srgbClr val="CB59C1"/>
      </a:hlink>
      <a:folHlink>
        <a:srgbClr val="67609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 ppt-HZB-INTERN" id="{026F129E-3D06-4D3A-BECB-0E02C717A03B}" vid="{6C205BF7-EE6A-426F-9FD9-819070E3AFA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MS-PowerPoint Vorlage_HZB-INTERN-internal</Template>
  <TotalTime>0</TotalTime>
  <Words>2447</Words>
  <Application>Microsoft Office PowerPoint</Application>
  <PresentationFormat>Breitbild</PresentationFormat>
  <Paragraphs>416</Paragraphs>
  <Slides>21</Slides>
  <Notes>0</Notes>
  <HiddenSlides>0</HiddenSlides>
  <MMClips>1</MMClips>
  <ScaleCrop>false</ScaleCrop>
  <HeadingPairs>
    <vt:vector size="8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33" baseType="lpstr">
      <vt:lpstr>Arial</vt:lpstr>
      <vt:lpstr>Calibri</vt:lpstr>
      <vt:lpstr>Cambria Math</vt:lpstr>
      <vt:lpstr>Century Gothic</vt:lpstr>
      <vt:lpstr>Source Sans Pro</vt:lpstr>
      <vt:lpstr>Source Sans Pro Light</vt:lpstr>
      <vt:lpstr>Source Sans Pro Semibold</vt:lpstr>
      <vt:lpstr>Symbol</vt:lpstr>
      <vt:lpstr>tahoma</vt:lpstr>
      <vt:lpstr>Wingdings</vt:lpstr>
      <vt:lpstr>Office</vt:lpstr>
      <vt:lpstr>CorelDRAW</vt:lpstr>
      <vt:lpstr>Status of bERLINPro’s Injector</vt:lpstr>
      <vt:lpstr>2024, an exiting autumn and Winter are ahead of us  </vt:lpstr>
      <vt:lpstr>Evolution of bERLinPro</vt:lpstr>
      <vt:lpstr>Stages at bERLinPro</vt:lpstr>
      <vt:lpstr>Stages at bERLinPro</vt:lpstr>
      <vt:lpstr>Stages at bERLinPro</vt:lpstr>
      <vt:lpstr>Stages at bERLinPro</vt:lpstr>
      <vt:lpstr>Status of bERLinPro@SEALAB</vt:lpstr>
      <vt:lpstr>Status of bERLinPro@SEALAB</vt:lpstr>
      <vt:lpstr>Status of bERLinPro@SEALAB</vt:lpstr>
      <vt:lpstr>Reminder: The SRF Gun</vt:lpstr>
      <vt:lpstr>PowerPoint-Präsentation</vt:lpstr>
      <vt:lpstr>1st RF test at bERLinPro</vt:lpstr>
      <vt:lpstr>Pulsed processing: Examples</vt:lpstr>
      <vt:lpstr>First Commissioning steps</vt:lpstr>
      <vt:lpstr>First Commissioning steps</vt:lpstr>
      <vt:lpstr>First Commissioning steps</vt:lpstr>
      <vt:lpstr>Field emission by cathode on laser windows</vt:lpstr>
      <vt:lpstr>bERLinPro@SEALAB injector studies</vt:lpstr>
      <vt:lpstr>A coarse 2024 schedule</vt:lpstr>
      <vt:lpstr>Merci!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SEALab SRF Gun and injector</dc:title>
  <dc:creator>Neumann, Axel</dc:creator>
  <cp:lastModifiedBy>Neumann, Axel</cp:lastModifiedBy>
  <cp:revision>111</cp:revision>
  <dcterms:created xsi:type="dcterms:W3CDTF">2023-09-24T16:39:39Z</dcterms:created>
  <dcterms:modified xsi:type="dcterms:W3CDTF">2024-09-16T10:41:27Z</dcterms:modified>
</cp:coreProperties>
</file>