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27"/>
  </p:notesMasterIdLst>
  <p:handoutMasterIdLst>
    <p:handoutMasterId r:id="rId28"/>
  </p:handoutMasterIdLst>
  <p:sldIdLst>
    <p:sldId id="1815" r:id="rId2"/>
    <p:sldId id="309" r:id="rId3"/>
    <p:sldId id="1809" r:id="rId4"/>
    <p:sldId id="1365" r:id="rId5"/>
    <p:sldId id="259" r:id="rId6"/>
    <p:sldId id="1825" r:id="rId7"/>
    <p:sldId id="1823" r:id="rId8"/>
    <p:sldId id="1826" r:id="rId9"/>
    <p:sldId id="1824" r:id="rId10"/>
    <p:sldId id="278" r:id="rId11"/>
    <p:sldId id="1381" r:id="rId12"/>
    <p:sldId id="1827" r:id="rId13"/>
    <p:sldId id="282" r:id="rId14"/>
    <p:sldId id="281" r:id="rId15"/>
    <p:sldId id="1812" r:id="rId16"/>
    <p:sldId id="1817" r:id="rId17"/>
    <p:sldId id="1814" r:id="rId18"/>
    <p:sldId id="1818" r:id="rId19"/>
    <p:sldId id="1819" r:id="rId20"/>
    <p:sldId id="1820" r:id="rId21"/>
    <p:sldId id="1821" r:id="rId22"/>
    <p:sldId id="1822" r:id="rId23"/>
    <p:sldId id="1828" r:id="rId24"/>
    <p:sldId id="1829" r:id="rId25"/>
    <p:sldId id="1384" r:id="rId26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49EE8"/>
    <a:srgbClr val="ED7D30"/>
    <a:srgbClr val="FF6700"/>
    <a:srgbClr val="FF9300"/>
    <a:srgbClr val="B3D6F3"/>
    <a:srgbClr val="A9D1F5"/>
    <a:srgbClr val="CBE3F9"/>
    <a:srgbClr val="1979D1"/>
    <a:srgbClr val="B6DF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 autoAdjust="0"/>
    <p:restoredTop sz="97710" autoAdjust="0"/>
  </p:normalViewPr>
  <p:slideViewPr>
    <p:cSldViewPr>
      <p:cViewPr varScale="1">
        <p:scale>
          <a:sx n="143" d="100"/>
          <a:sy n="143" d="100"/>
        </p:scale>
        <p:origin x="592" y="200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302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E1DB7C21-2201-4FD9-BE52-38FA3D0DF6D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7ED4254-97D9-4B1C-B4A1-A63B9A87DBD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26944-0850-4CFF-8E41-4DD3F994F7EB}" type="datetimeFigureOut">
              <a:rPr lang="en-US" smtClean="0"/>
              <a:t>9/17/24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43FDECD-6950-47A5-A9C6-401984C3175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4B954EB-97A8-48B7-A6BD-494D4E09F1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7CE10-2953-4538-A679-AF701A5516B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3231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17/09/2024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_p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024AD03B-AB16-444B-9578-E5E8522E65E6}"/>
              </a:ext>
            </a:extLst>
          </p:cNvPr>
          <p:cNvSpPr/>
          <p:nvPr userDrawn="1"/>
        </p:nvSpPr>
        <p:spPr>
          <a:xfrm>
            <a:off x="0" y="5653548"/>
            <a:ext cx="10772775" cy="40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9B6441-39E4-40C8-A8BE-DC0461B30F0B}"/>
              </a:ext>
            </a:extLst>
          </p:cNvPr>
          <p:cNvSpPr/>
          <p:nvPr userDrawn="1"/>
        </p:nvSpPr>
        <p:spPr>
          <a:xfrm>
            <a:off x="0" y="1"/>
            <a:ext cx="10772775" cy="65348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B3D6F3"/>
              </a:gs>
              <a:gs pos="75000">
                <a:srgbClr val="196BAF"/>
              </a:gs>
              <a:gs pos="97000">
                <a:srgbClr val="1558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487628-3288-4E69-B4CA-F01578CFA21D}"/>
              </a:ext>
            </a:extLst>
          </p:cNvPr>
          <p:cNvSpPr/>
          <p:nvPr userDrawn="1"/>
        </p:nvSpPr>
        <p:spPr>
          <a:xfrm>
            <a:off x="0" y="149425"/>
            <a:ext cx="10772775" cy="360039"/>
          </a:xfrm>
          <a:prstGeom prst="rect">
            <a:avLst/>
          </a:prstGeom>
          <a:gradFill>
            <a:gsLst>
              <a:gs pos="0">
                <a:schemeClr val="bg1"/>
              </a:gs>
              <a:gs pos="40000">
                <a:srgbClr val="A9D1F5"/>
              </a:gs>
              <a:gs pos="75000">
                <a:srgbClr val="449EE8"/>
              </a:gs>
              <a:gs pos="100000">
                <a:srgbClr val="449EE8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86187" y="1815170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4 June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pied de page 7">
            <a:extLst>
              <a:ext uri="{FF2B5EF4-FFF2-40B4-BE49-F238E27FC236}">
                <a16:creationId xmlns:a16="http://schemas.microsoft.com/office/drawing/2014/main" id="{B06A55CC-1D55-4355-AF4C-FF0F97E0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Akira Miyazaki - akira.miyazaki@ijclab.in2p3.fr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1EED420-81DF-407C-866A-58012A3D03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9168" y="1023060"/>
            <a:ext cx="936843" cy="90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0A307EC-8ABB-4FAF-86E2-80E4E12ACC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1864" y="3840956"/>
            <a:ext cx="1194147" cy="90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5943798-38EE-4782-9D73-D06127E258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45" y="2488308"/>
            <a:ext cx="1049866" cy="787400"/>
          </a:xfrm>
          <a:prstGeom prst="rect">
            <a:avLst/>
          </a:prstGeom>
        </p:spPr>
      </p:pic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0DA0BE31-0156-4BCD-8F2F-566E72D33D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50683" y="4105956"/>
            <a:ext cx="2448272" cy="12700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rgbClr val="002060"/>
                </a:solidFill>
              </a:defRPr>
            </a:lvl1pPr>
          </a:lstStyle>
          <a:p>
            <a:r>
              <a:rPr lang="fr-FR" dirty="0"/>
              <a:t>Coordonnées Auteur</a:t>
            </a:r>
          </a:p>
        </p:txBody>
      </p:sp>
    </p:spTree>
    <p:extLst>
      <p:ext uri="{BB962C8B-B14F-4D97-AF65-F5344CB8AC3E}">
        <p14:creationId xmlns:p14="http://schemas.microsoft.com/office/powerpoint/2010/main" val="3581075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rps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532E9B0-DAA9-44C6-AAF2-26E03E153A30}"/>
              </a:ext>
            </a:extLst>
          </p:cNvPr>
          <p:cNvSpPr/>
          <p:nvPr userDrawn="1"/>
        </p:nvSpPr>
        <p:spPr>
          <a:xfrm>
            <a:off x="0" y="5653548"/>
            <a:ext cx="10772775" cy="40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9B6441-39E4-40C8-A8BE-DC0461B30F0B}"/>
              </a:ext>
            </a:extLst>
          </p:cNvPr>
          <p:cNvSpPr/>
          <p:nvPr userDrawn="1"/>
        </p:nvSpPr>
        <p:spPr>
          <a:xfrm>
            <a:off x="0" y="1"/>
            <a:ext cx="10772775" cy="653480"/>
          </a:xfrm>
          <a:prstGeom prst="rect">
            <a:avLst/>
          </a:prstGeom>
          <a:gradFill flip="none" rotWithShape="1">
            <a:gsLst>
              <a:gs pos="6000">
                <a:schemeClr val="bg1"/>
              </a:gs>
              <a:gs pos="25000">
                <a:srgbClr val="B3D6F3"/>
              </a:gs>
              <a:gs pos="75000">
                <a:srgbClr val="196BAF"/>
              </a:gs>
              <a:gs pos="97000">
                <a:srgbClr val="1558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8E1066E-C7E4-4EF7-B195-8AF9E42CF2EC}"/>
              </a:ext>
            </a:extLst>
          </p:cNvPr>
          <p:cNvSpPr/>
          <p:nvPr userDrawn="1"/>
        </p:nvSpPr>
        <p:spPr>
          <a:xfrm>
            <a:off x="0" y="149425"/>
            <a:ext cx="10772775" cy="360039"/>
          </a:xfrm>
          <a:prstGeom prst="rect">
            <a:avLst/>
          </a:prstGeom>
          <a:gradFill>
            <a:gsLst>
              <a:gs pos="0">
                <a:schemeClr val="bg1"/>
              </a:gs>
              <a:gs pos="40000">
                <a:srgbClr val="A9D1F5"/>
              </a:gs>
              <a:gs pos="75000">
                <a:srgbClr val="449EE8"/>
              </a:gs>
              <a:gs pos="100000">
                <a:srgbClr val="449EE8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2022" y="10618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4 June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pied de page 7">
            <a:extLst>
              <a:ext uri="{FF2B5EF4-FFF2-40B4-BE49-F238E27FC236}">
                <a16:creationId xmlns:a16="http://schemas.microsoft.com/office/drawing/2014/main" id="{B06A55CC-1D55-4355-AF4C-FF0F97E0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Akira Miyazaki - akira.miyazaki@ijclab.in2p3.fr</a:t>
            </a:r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5943798-38EE-4782-9D73-D06127E258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4" y="60455"/>
            <a:ext cx="719999" cy="54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55E31AC-7524-4DF3-88DC-84A98002E6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9883" y="60455"/>
            <a:ext cx="42971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27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52173" y="166339"/>
            <a:ext cx="2513648" cy="322612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4 June 2024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20192" y="166339"/>
            <a:ext cx="3411379" cy="3226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Akira Miyazaki - akira.miyazaki@ijclab.in2p3.fr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158BF-16FC-E743-AE63-0CB2413AA2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75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1"/>
            <a:ext cx="10772420" cy="6059487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4" y="1485901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186" indent="0">
              <a:buNone/>
              <a:defRPr sz="2000" b="1"/>
            </a:lvl2pPr>
            <a:lvl3pPr marL="914372" indent="0">
              <a:buNone/>
              <a:defRPr sz="1800" b="1"/>
            </a:lvl3pPr>
            <a:lvl4pPr marL="1371559" indent="0">
              <a:buNone/>
              <a:defRPr sz="1600" b="1"/>
            </a:lvl4pPr>
            <a:lvl5pPr marL="1828745" indent="0">
              <a:buNone/>
              <a:defRPr sz="1600" b="1"/>
            </a:lvl5pPr>
            <a:lvl6pPr marL="2285932" indent="0">
              <a:buNone/>
              <a:defRPr sz="1600" b="1"/>
            </a:lvl6pPr>
            <a:lvl7pPr marL="2743118" indent="0">
              <a:buNone/>
              <a:defRPr sz="1600" b="1"/>
            </a:lvl7pPr>
            <a:lvl8pPr marL="3200305" indent="0">
              <a:buNone/>
              <a:defRPr sz="1600" b="1"/>
            </a:lvl8pPr>
            <a:lvl9pPr marL="3657491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4" y="2212976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1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186" indent="0">
              <a:buNone/>
              <a:defRPr sz="2000" b="1"/>
            </a:lvl2pPr>
            <a:lvl3pPr marL="914372" indent="0">
              <a:buNone/>
              <a:defRPr sz="1800" b="1"/>
            </a:lvl3pPr>
            <a:lvl4pPr marL="1371559" indent="0">
              <a:buNone/>
              <a:defRPr sz="1600" b="1"/>
            </a:lvl4pPr>
            <a:lvl5pPr marL="1828745" indent="0">
              <a:buNone/>
              <a:defRPr sz="1600" b="1"/>
            </a:lvl5pPr>
            <a:lvl6pPr marL="2285932" indent="0">
              <a:buNone/>
              <a:defRPr sz="1600" b="1"/>
            </a:lvl6pPr>
            <a:lvl7pPr marL="2743118" indent="0">
              <a:buNone/>
              <a:defRPr sz="1600" b="1"/>
            </a:lvl7pPr>
            <a:lvl8pPr marL="3200305" indent="0">
              <a:buNone/>
              <a:defRPr sz="1600" b="1"/>
            </a:lvl8pPr>
            <a:lvl9pPr marL="3657491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6"/>
            <a:ext cx="4579937" cy="3255963"/>
          </a:xfrm>
        </p:spPr>
        <p:txBody>
          <a:bodyPr/>
          <a:lstStyle>
            <a:lvl1pPr marL="228594" indent="-228594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780" indent="-228594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2966" indent="-228594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594" lvl="0" indent="-228594" algn="l" defTabSz="914372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780" lvl="1" indent="-228594" algn="l" defTabSz="91437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2966" lvl="2" indent="-228594" algn="l" defTabSz="91437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1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4 June 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1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Akira Miyazaki - akira.miyazaki@ijclab.in2p3.fr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8" y="5714821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6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459040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6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1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4 June 2024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1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Akira Miyazaki - akira.miyazaki@ijclab.in2p3.fr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8" y="5714821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1" y="797497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59473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4 June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Akira Miyazaki - akira.miyazaki@ijclab.in2p3.fr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2" r:id="rId3"/>
    <p:sldLayoutId id="2147483715" r:id="rId4"/>
    <p:sldLayoutId id="2147483716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0.png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9.png"/><Relationship Id="rId4" Type="http://schemas.openxmlformats.org/officeDocument/2006/relationships/image" Target="../media/image58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NUL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.xml"/><Relationship Id="rId5" Type="http://schemas.openxmlformats.org/officeDocument/2006/relationships/image" Target="NULL"/><Relationship Id="rId4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11" Type="http://schemas.openxmlformats.org/officeDocument/2006/relationships/image" Target="NULL"/><Relationship Id="rId10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emf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jpe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11" Type="http://schemas.openxmlformats.org/officeDocument/2006/relationships/image" Target="../media/image27.jpeg"/><Relationship Id="rId5" Type="http://schemas.openxmlformats.org/officeDocument/2006/relationships/image" Target="../media/image21.emf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8">
            <a:extLst>
              <a:ext uri="{FF2B5EF4-FFF2-40B4-BE49-F238E27FC236}">
                <a16:creationId xmlns:a16="http://schemas.microsoft.com/office/drawing/2014/main" id="{575663ED-4D64-4C15-995E-04D42184BAF4}"/>
              </a:ext>
            </a:extLst>
          </p:cNvPr>
          <p:cNvSpPr txBox="1"/>
          <p:nvPr/>
        </p:nvSpPr>
        <p:spPr>
          <a:xfrm>
            <a:off x="849883" y="1856281"/>
            <a:ext cx="8950000" cy="2346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2" fontAlgn="auto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6700"/>
              </a:buClr>
              <a:defRPr/>
            </a:pPr>
            <a:r>
              <a:rPr lang="sv-SE" altLang="ja-SE" sz="4241" b="1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Towards</a:t>
            </a:r>
            <a:r>
              <a:rPr lang="sv-SE" altLang="ja-SE" sz="4241" b="1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 </a:t>
            </a:r>
            <a:r>
              <a:rPr lang="sv-SE" altLang="ja-SE" sz="4241" b="1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ordering</a:t>
            </a:r>
            <a:r>
              <a:rPr lang="sv-SE" altLang="ja-SE" sz="4241" b="1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 the </a:t>
            </a:r>
            <a:r>
              <a:rPr lang="sv-SE" altLang="ja-SE" sz="4241" b="1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cavities</a:t>
            </a:r>
            <a:endParaRPr lang="sv-SE" altLang="ja-SE" sz="4241" b="1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</a:endParaRPr>
          </a:p>
          <a:p>
            <a:pPr algn="ctr" defTabSz="914372" fontAlgn="auto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6700"/>
              </a:buClr>
              <a:defRPr/>
            </a:pPr>
            <a:r>
              <a:rPr lang="en-GB" sz="1767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CNRS/IN2P3/</a:t>
            </a:r>
            <a:r>
              <a:rPr lang="en-GB" sz="1767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IJCLab</a:t>
            </a:r>
            <a:endParaRPr lang="en-GB" sz="1767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914372">
              <a:lnSpc>
                <a:spcPct val="90000"/>
              </a:lnSpc>
              <a:spcBef>
                <a:spcPts val="1001"/>
              </a:spcBef>
              <a:buClr>
                <a:srgbClr val="FF6700"/>
              </a:buClr>
              <a:defRPr/>
            </a:pPr>
            <a:r>
              <a:rPr lang="en-GB" sz="1767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Akira Miyazaki</a:t>
            </a:r>
            <a:r>
              <a:rPr lang="en-GB" sz="1767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Patricia Duchesne, Gilles Olivier, Sebastien </a:t>
            </a:r>
            <a:r>
              <a:rPr lang="en-GB" sz="1767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Blivet</a:t>
            </a:r>
            <a:r>
              <a:rPr lang="en-GB" sz="1767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Guillaume </a:t>
            </a:r>
            <a:r>
              <a:rPr lang="en-GB" sz="1767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Olry</a:t>
            </a:r>
            <a:endParaRPr lang="en-GB" sz="1767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914372" fontAlgn="auto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6700"/>
              </a:buClr>
              <a:defRPr/>
            </a:pPr>
            <a:endParaRPr lang="en-GB" sz="2400" b="1" dirty="0">
              <a:solidFill>
                <a:srgbClr val="4F81BD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914372" fontAlgn="auto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6700"/>
              </a:buClr>
              <a:defRPr/>
            </a:pPr>
            <a:endParaRPr lang="en-GB" sz="2400" b="1" dirty="0">
              <a:solidFill>
                <a:srgbClr val="4F81BD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162" y="3603800"/>
            <a:ext cx="2789436" cy="168499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72340021-A603-A93A-CA1D-4D3BC08A0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" y="4613716"/>
            <a:ext cx="3012590" cy="925918"/>
          </a:xfrm>
          <a:prstGeom prst="rect">
            <a:avLst/>
          </a:prstGeom>
        </p:spPr>
      </p:pic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CC395FD-B4B9-ACA1-DFBD-F0B8D9C59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0496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DB9B96-D45C-64E0-9528-C3152D7F2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SE" dirty="0"/>
              <a:t>List of the advanced recipes</a:t>
            </a:r>
            <a:endParaRPr kumimoji="1" lang="ja-SE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6334CB-8925-3AB0-0BE4-286D3E93C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52" name="図 51">
            <a:extLst>
              <a:ext uri="{FF2B5EF4-FFF2-40B4-BE49-F238E27FC236}">
                <a16:creationId xmlns:a16="http://schemas.microsoft.com/office/drawing/2014/main" id="{56E47116-BC94-2C8E-BCAC-C7BCA5384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75" y="594822"/>
            <a:ext cx="9361040" cy="4869844"/>
          </a:xfrm>
          <a:prstGeom prst="rect">
            <a:avLst/>
          </a:prstGeom>
        </p:spPr>
      </p:pic>
      <p:sp>
        <p:nvSpPr>
          <p:cNvPr id="53" name="TextBox 4">
            <a:extLst>
              <a:ext uri="{FF2B5EF4-FFF2-40B4-BE49-F238E27FC236}">
                <a16:creationId xmlns:a16="http://schemas.microsoft.com/office/drawing/2014/main" id="{7293470B-8155-007F-A459-D7CBAF9682DD}"/>
              </a:ext>
            </a:extLst>
          </p:cNvPr>
          <p:cNvSpPr txBox="1"/>
          <p:nvPr/>
        </p:nvSpPr>
        <p:spPr>
          <a:xfrm>
            <a:off x="18034" y="5390450"/>
            <a:ext cx="59928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P. </a:t>
            </a:r>
            <a:r>
              <a:rPr lang="en-US" sz="1100" dirty="0" err="1"/>
              <a:t>Dhakal</a:t>
            </a:r>
            <a:r>
              <a:rPr lang="en-US" sz="1100" dirty="0"/>
              <a:t> “Nitrogen doping and infusion in SRF cavities: A review” </a:t>
            </a:r>
            <a:r>
              <a:rPr lang="en-US" sz="1100" dirty="0" err="1"/>
              <a:t>Phys</a:t>
            </a:r>
            <a:r>
              <a:rPr lang="en-US" sz="1100" dirty="0"/>
              <a:t> Open 5 100034 2020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B262F495-35E8-CF75-B4F5-1A688C18B322}"/>
              </a:ext>
            </a:extLst>
          </p:cNvPr>
          <p:cNvSpPr txBox="1"/>
          <p:nvPr/>
        </p:nvSpPr>
        <p:spPr>
          <a:xfrm>
            <a:off x="8109697" y="5453210"/>
            <a:ext cx="247223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altLang="ja-SE" sz="1050" dirty="0">
                <a:effectLst/>
                <a:latin typeface="Calibri" panose="020F0502020204030204" pitchFamily="34" charset="0"/>
              </a:rPr>
              <a:t>P. </a:t>
            </a:r>
            <a:r>
              <a:rPr lang="sv-SE" altLang="ja-SE" sz="1050" dirty="0" err="1">
                <a:effectLst/>
                <a:latin typeface="Calibri" panose="020F0502020204030204" pitchFamily="34" charset="0"/>
              </a:rPr>
              <a:t>Sha</a:t>
            </a:r>
            <a:r>
              <a:rPr lang="sv-SE" altLang="ja-SE" sz="1050" dirty="0">
                <a:effectLst/>
                <a:latin typeface="Calibri" panose="020F0502020204030204" pitchFamily="34" charset="0"/>
              </a:rPr>
              <a:t> et al. </a:t>
            </a:r>
            <a:r>
              <a:rPr lang="sv-SE" altLang="ja-SE" sz="1050" i="1" dirty="0" err="1">
                <a:effectLst/>
                <a:latin typeface="Calibri" panose="020F0502020204030204" pitchFamily="34" charset="0"/>
              </a:rPr>
              <a:t>Appl</a:t>
            </a:r>
            <a:r>
              <a:rPr lang="sv-SE" altLang="ja-SE" sz="1050" i="1" dirty="0">
                <a:effectLst/>
                <a:latin typeface="Calibri" panose="020F0502020204030204" pitchFamily="34" charset="0"/>
              </a:rPr>
              <a:t>. </a:t>
            </a:r>
            <a:r>
              <a:rPr lang="sv-SE" altLang="ja-SE" sz="1050" i="1" dirty="0" err="1">
                <a:effectLst/>
                <a:latin typeface="Calibri" panose="020F0502020204030204" pitchFamily="34" charset="0"/>
              </a:rPr>
              <a:t>Sci</a:t>
            </a:r>
            <a:r>
              <a:rPr lang="sv-SE" altLang="ja-SE" sz="1050" i="1" dirty="0">
                <a:effectLst/>
                <a:latin typeface="Calibri" panose="020F0502020204030204" pitchFamily="34" charset="0"/>
              </a:rPr>
              <a:t>. </a:t>
            </a:r>
            <a:r>
              <a:rPr lang="sv-SE" altLang="ja-SE" sz="1050" b="1" dirty="0">
                <a:effectLst/>
                <a:latin typeface="Calibri" panose="020F0502020204030204" pitchFamily="34" charset="0"/>
              </a:rPr>
              <a:t>12</a:t>
            </a:r>
            <a:r>
              <a:rPr lang="sv-SE" altLang="ja-SE" sz="1050" dirty="0">
                <a:effectLst/>
                <a:latin typeface="Calibri" panose="020F0502020204030204" pitchFamily="34" charset="0"/>
              </a:rPr>
              <a:t>, 546 (2022) </a:t>
            </a:r>
            <a:endParaRPr lang="sv-SE" altLang="ja-SE" sz="105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4783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5E8AEB-0BC6-515D-0773-53A8AED8E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sv-SE" altLang="ja-SE" dirty="0" err="1"/>
              <a:t>high</a:t>
            </a:r>
            <a:r>
              <a:rPr kumimoji="1" lang="sv-SE" altLang="ja-SE" dirty="0"/>
              <a:t>-Q / </a:t>
            </a:r>
            <a:r>
              <a:rPr kumimoji="1" lang="sv-SE" altLang="ja-SE" dirty="0" err="1"/>
              <a:t>high</a:t>
            </a:r>
            <a:r>
              <a:rPr kumimoji="1" lang="sv-SE" altLang="ja-SE" dirty="0"/>
              <a:t>-G </a:t>
            </a:r>
            <a:r>
              <a:rPr kumimoji="1" lang="sv-SE" altLang="ja-SE" dirty="0" err="1"/>
              <a:t>cavities</a:t>
            </a:r>
            <a:r>
              <a:rPr kumimoji="1" lang="en-US" altLang="ja-SE" dirty="0"/>
              <a:t> in the world</a:t>
            </a:r>
            <a:endParaRPr kumimoji="1" lang="ja-SE" alt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32FC29C-D921-E04E-BCCB-3B144E0A5C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910" y="1321651"/>
            <a:ext cx="3351055" cy="257765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873521F-EA08-ACFF-5402-F51F3A823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68" y="1388685"/>
            <a:ext cx="3555019" cy="2446961"/>
          </a:xfrm>
          <a:prstGeom prst="rect">
            <a:avLst/>
          </a:prstGeom>
        </p:spPr>
      </p:pic>
      <p:pic>
        <p:nvPicPr>
          <p:cNvPr id="6" name="Image 6">
            <a:extLst>
              <a:ext uri="{FF2B5EF4-FFF2-40B4-BE49-F238E27FC236}">
                <a16:creationId xmlns:a16="http://schemas.microsoft.com/office/drawing/2014/main" id="{E99D1AA7-31FC-F882-77AF-810056E7E6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4599" y="1398748"/>
            <a:ext cx="3642310" cy="2284858"/>
          </a:xfrm>
          <a:prstGeom prst="rect">
            <a:avLst/>
          </a:prstGeom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F6421C32-07B7-45BC-8249-4D2CEE3107D4}"/>
              </a:ext>
            </a:extLst>
          </p:cNvPr>
          <p:cNvSpPr txBox="1"/>
          <p:nvPr/>
        </p:nvSpPr>
        <p:spPr>
          <a:xfrm>
            <a:off x="4954339" y="2993928"/>
            <a:ext cx="2420260" cy="41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0" dirty="0"/>
              <a:t>F. </a:t>
            </a:r>
            <a:r>
              <a:rPr lang="en-US" sz="1060" dirty="0" err="1"/>
              <a:t>Eozenou</a:t>
            </a:r>
            <a:r>
              <a:rPr lang="en-US" sz="1060" dirty="0"/>
              <a:t> et al TTC high-Q/high-G WG Sep 2022 LINAC22 THPOGE23</a:t>
            </a:r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7EC29CA2-A33D-E8C9-D965-7D3EB11C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08199" y="5616248"/>
            <a:ext cx="2423795" cy="322612"/>
          </a:xfrm>
        </p:spPr>
        <p:txBody>
          <a:bodyPr/>
          <a:lstStyle/>
          <a:p>
            <a:fld id="{EB534DF8-39D1-4C6A-B56E-56FF205EE3B9}" type="slidenum">
              <a:rPr lang="en-US" smtClean="0"/>
              <a:t>11</a:t>
            </a:fld>
            <a:endParaRPr lang="en-US"/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D9C21833-AFAB-737A-1F1C-89DA2CB08DB7}"/>
              </a:ext>
            </a:extLst>
          </p:cNvPr>
          <p:cNvSpPr txBox="1"/>
          <p:nvPr/>
        </p:nvSpPr>
        <p:spPr>
          <a:xfrm>
            <a:off x="3762276" y="945504"/>
            <a:ext cx="3747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120C baking @ CEA-</a:t>
            </a:r>
            <a:r>
              <a:rPr lang="en-US" sz="1800" b="1" dirty="0" err="1"/>
              <a:t>Saclay</a:t>
            </a:r>
            <a:endParaRPr lang="en-US" sz="1800" b="1" dirty="0"/>
          </a:p>
        </p:txBody>
      </p:sp>
      <p:sp>
        <p:nvSpPr>
          <p:cNvPr id="10" name="TextBox 14">
            <a:extLst>
              <a:ext uri="{FF2B5EF4-FFF2-40B4-BE49-F238E27FC236}">
                <a16:creationId xmlns:a16="http://schemas.microsoft.com/office/drawing/2014/main" id="{8573D503-FC59-437E-272C-B6C6454C7F44}"/>
              </a:ext>
            </a:extLst>
          </p:cNvPr>
          <p:cNvSpPr txBox="1"/>
          <p:nvPr/>
        </p:nvSpPr>
        <p:spPr>
          <a:xfrm>
            <a:off x="393267" y="2278545"/>
            <a:ext cx="1417072" cy="418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21" b="1" dirty="0"/>
              <a:t>650 MHz</a:t>
            </a:r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BF12D8FC-648B-5F77-3CAF-9F117C7831BD}"/>
              </a:ext>
            </a:extLst>
          </p:cNvPr>
          <p:cNvSpPr txBox="1"/>
          <p:nvPr/>
        </p:nvSpPr>
        <p:spPr>
          <a:xfrm>
            <a:off x="236684" y="4028785"/>
            <a:ext cx="102994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2489" indent="-252489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300C baking or N-doping seems like the best option for FCC/PERLE</a:t>
            </a:r>
          </a:p>
          <a:p>
            <a:pPr marL="252489" indent="-252489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120C or 2-step baking for higher gradient  ILC</a:t>
            </a:r>
          </a:p>
          <a:p>
            <a:pPr marL="252489" indent="-252489">
              <a:buFont typeface="Arial" panose="020B0604020202020204" pitchFamily="34" charset="0"/>
              <a:buChar char="•"/>
            </a:pPr>
            <a:endParaRPr lang="en-US" sz="2400" dirty="0">
              <a:sym typeface="Wingdings" panose="05000000000000000000" pitchFamily="2" charset="2"/>
            </a:endParaRPr>
          </a:p>
          <a:p>
            <a:pPr marL="252489" indent="-252489">
              <a:buFont typeface="Arial" panose="020B0604020202020204" pitchFamily="34" charset="0"/>
              <a:buChar char="•"/>
            </a:pPr>
            <a:r>
              <a:rPr lang="en-US" sz="2400" b="1" dirty="0">
                <a:sym typeface="Wingdings" panose="05000000000000000000" pitchFamily="2" charset="2"/>
              </a:rPr>
              <a:t>Clean vacuum baking furnace </a:t>
            </a:r>
            <a:r>
              <a:rPr lang="en-US" sz="2400" dirty="0">
                <a:sym typeface="Wingdings" panose="05000000000000000000" pitchFamily="2" charset="2"/>
              </a:rPr>
              <a:t>is key in this research domain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618B88A-E6CC-4AD3-4600-5F423C3194AB}"/>
              </a:ext>
            </a:extLst>
          </p:cNvPr>
          <p:cNvSpPr txBox="1"/>
          <p:nvPr/>
        </p:nvSpPr>
        <p:spPr>
          <a:xfrm>
            <a:off x="207139" y="1604172"/>
            <a:ext cx="2204478" cy="241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altLang="ja-SE" sz="972" dirty="0">
                <a:latin typeface="Calibri" panose="020F0502020204030204" pitchFamily="34" charset="0"/>
              </a:rPr>
              <a:t>P. </a:t>
            </a:r>
            <a:r>
              <a:rPr lang="sv-SE" altLang="ja-SE" sz="972" dirty="0" err="1">
                <a:latin typeface="Calibri" panose="020F0502020204030204" pitchFamily="34" charset="0"/>
              </a:rPr>
              <a:t>Sha</a:t>
            </a:r>
            <a:r>
              <a:rPr lang="sv-SE" altLang="ja-SE" sz="972" dirty="0">
                <a:latin typeface="Calibri" panose="020F0502020204030204" pitchFamily="34" charset="0"/>
              </a:rPr>
              <a:t> et al. </a:t>
            </a:r>
            <a:r>
              <a:rPr lang="sv-SE" altLang="ja-SE" sz="972" i="1" dirty="0" err="1">
                <a:latin typeface="Calibri" panose="020F0502020204030204" pitchFamily="34" charset="0"/>
              </a:rPr>
              <a:t>Appl</a:t>
            </a:r>
            <a:r>
              <a:rPr lang="sv-SE" altLang="ja-SE" sz="972" i="1" dirty="0">
                <a:latin typeface="Calibri" panose="020F0502020204030204" pitchFamily="34" charset="0"/>
              </a:rPr>
              <a:t>. </a:t>
            </a:r>
            <a:r>
              <a:rPr lang="sv-SE" altLang="ja-SE" sz="972" i="1" dirty="0" err="1">
                <a:latin typeface="Calibri" panose="020F0502020204030204" pitchFamily="34" charset="0"/>
              </a:rPr>
              <a:t>Sci</a:t>
            </a:r>
            <a:r>
              <a:rPr lang="sv-SE" altLang="ja-SE" sz="972" i="1" dirty="0">
                <a:latin typeface="Calibri" panose="020F0502020204030204" pitchFamily="34" charset="0"/>
              </a:rPr>
              <a:t>. </a:t>
            </a:r>
            <a:r>
              <a:rPr lang="sv-SE" altLang="ja-SE" sz="972" b="1" dirty="0">
                <a:latin typeface="Calibri" panose="020F0502020204030204" pitchFamily="34" charset="0"/>
              </a:rPr>
              <a:t>12</a:t>
            </a:r>
            <a:r>
              <a:rPr lang="sv-SE" altLang="ja-SE" sz="972" dirty="0">
                <a:latin typeface="Calibri" panose="020F0502020204030204" pitchFamily="34" charset="0"/>
              </a:rPr>
              <a:t>, 546 (2022) </a:t>
            </a:r>
            <a:endParaRPr lang="sv-SE" altLang="ja-SE" sz="972" dirty="0"/>
          </a:p>
        </p:txBody>
      </p:sp>
      <p:sp>
        <p:nvSpPr>
          <p:cNvPr id="13" name="TextBox 17">
            <a:extLst>
              <a:ext uri="{FF2B5EF4-FFF2-40B4-BE49-F238E27FC236}">
                <a16:creationId xmlns:a16="http://schemas.microsoft.com/office/drawing/2014/main" id="{BF315263-2D44-A894-4399-C574F2272452}"/>
              </a:ext>
            </a:extLst>
          </p:cNvPr>
          <p:cNvSpPr txBox="1"/>
          <p:nvPr/>
        </p:nvSpPr>
        <p:spPr>
          <a:xfrm>
            <a:off x="508753" y="987796"/>
            <a:ext cx="2837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300C baking @ IHEP</a:t>
            </a:r>
          </a:p>
        </p:txBody>
      </p:sp>
      <p:sp>
        <p:nvSpPr>
          <p:cNvPr id="14" name="5-Point Star 5">
            <a:extLst>
              <a:ext uri="{FF2B5EF4-FFF2-40B4-BE49-F238E27FC236}">
                <a16:creationId xmlns:a16="http://schemas.microsoft.com/office/drawing/2014/main" id="{8FE8F45D-9294-FEC7-69C6-907D28BB8044}"/>
              </a:ext>
            </a:extLst>
          </p:cNvPr>
          <p:cNvSpPr/>
          <p:nvPr/>
        </p:nvSpPr>
        <p:spPr>
          <a:xfrm>
            <a:off x="1813325" y="2423138"/>
            <a:ext cx="232685" cy="226221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7"/>
          </a:p>
        </p:txBody>
      </p:sp>
      <p:sp>
        <p:nvSpPr>
          <p:cNvPr id="15" name="5-Point Star 5">
            <a:extLst>
              <a:ext uri="{FF2B5EF4-FFF2-40B4-BE49-F238E27FC236}">
                <a16:creationId xmlns:a16="http://schemas.microsoft.com/office/drawing/2014/main" id="{61D3C107-BF1E-3318-8C36-DB48BC51B5DC}"/>
              </a:ext>
            </a:extLst>
          </p:cNvPr>
          <p:cNvSpPr/>
          <p:nvPr/>
        </p:nvSpPr>
        <p:spPr>
          <a:xfrm>
            <a:off x="5349412" y="2052324"/>
            <a:ext cx="232685" cy="226221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7"/>
          </a:p>
        </p:txBody>
      </p:sp>
      <p:sp>
        <p:nvSpPr>
          <p:cNvPr id="16" name="TextBox 3">
            <a:extLst>
              <a:ext uri="{FF2B5EF4-FFF2-40B4-BE49-F238E27FC236}">
                <a16:creationId xmlns:a16="http://schemas.microsoft.com/office/drawing/2014/main" id="{3B88564C-D8CE-11D0-EA4E-8EE342B6AF44}"/>
              </a:ext>
            </a:extLst>
          </p:cNvPr>
          <p:cNvSpPr txBox="1"/>
          <p:nvPr/>
        </p:nvSpPr>
        <p:spPr>
          <a:xfrm>
            <a:off x="7701979" y="3080779"/>
            <a:ext cx="2508943" cy="473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37" dirty="0"/>
              <a:t>J. </a:t>
            </a:r>
            <a:r>
              <a:rPr lang="en-US" sz="1237" dirty="0" err="1"/>
              <a:t>Maniscalco</a:t>
            </a:r>
            <a:r>
              <a:rPr lang="en-US" sz="1237" dirty="0"/>
              <a:t> TTC high-G/high-Q WG meeting 09/08/2022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B186F68-6A54-837E-F242-126A813C0D01}"/>
              </a:ext>
            </a:extLst>
          </p:cNvPr>
          <p:cNvSpPr txBox="1"/>
          <p:nvPr/>
        </p:nvSpPr>
        <p:spPr>
          <a:xfrm>
            <a:off x="7234700" y="961207"/>
            <a:ext cx="34895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SE" sz="1800" b="1" dirty="0"/>
              <a:t>2N0 doping at 800C @ LCLSII</a:t>
            </a:r>
          </a:p>
        </p:txBody>
      </p:sp>
      <p:sp>
        <p:nvSpPr>
          <p:cNvPr id="18" name="5-Point Star 5">
            <a:extLst>
              <a:ext uri="{FF2B5EF4-FFF2-40B4-BE49-F238E27FC236}">
                <a16:creationId xmlns:a16="http://schemas.microsoft.com/office/drawing/2014/main" id="{99E27568-F979-EF95-4B28-923DF7EB1E69}"/>
              </a:ext>
            </a:extLst>
          </p:cNvPr>
          <p:cNvSpPr/>
          <p:nvPr/>
        </p:nvSpPr>
        <p:spPr>
          <a:xfrm>
            <a:off x="9275923" y="1974697"/>
            <a:ext cx="232685" cy="226221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7"/>
          </a:p>
        </p:txBody>
      </p:sp>
      <p:sp>
        <p:nvSpPr>
          <p:cNvPr id="19" name="TextBox 14">
            <a:extLst>
              <a:ext uri="{FF2B5EF4-FFF2-40B4-BE49-F238E27FC236}">
                <a16:creationId xmlns:a16="http://schemas.microsoft.com/office/drawing/2014/main" id="{BD527B1E-89F5-A0E7-A7B2-268637536E44}"/>
              </a:ext>
            </a:extLst>
          </p:cNvPr>
          <p:cNvSpPr txBox="1"/>
          <p:nvPr/>
        </p:nvSpPr>
        <p:spPr>
          <a:xfrm>
            <a:off x="5836862" y="1562571"/>
            <a:ext cx="1363735" cy="418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21" b="1" dirty="0"/>
              <a:t>704 MHz</a:t>
            </a:r>
          </a:p>
        </p:txBody>
      </p:sp>
      <p:sp>
        <p:nvSpPr>
          <p:cNvPr id="20" name="TextBox 14">
            <a:extLst>
              <a:ext uri="{FF2B5EF4-FFF2-40B4-BE49-F238E27FC236}">
                <a16:creationId xmlns:a16="http://schemas.microsoft.com/office/drawing/2014/main" id="{AF770EB0-4E1B-521F-FF9D-E640A1C2C13D}"/>
              </a:ext>
            </a:extLst>
          </p:cNvPr>
          <p:cNvSpPr txBox="1"/>
          <p:nvPr/>
        </p:nvSpPr>
        <p:spPr>
          <a:xfrm>
            <a:off x="7807757" y="2450331"/>
            <a:ext cx="1251037" cy="418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21" b="1" dirty="0"/>
              <a:t>1.3 GHz</a:t>
            </a:r>
          </a:p>
        </p:txBody>
      </p:sp>
    </p:spTree>
    <p:extLst>
      <p:ext uri="{BB962C8B-B14F-4D97-AF65-F5344CB8AC3E}">
        <p14:creationId xmlns:p14="http://schemas.microsoft.com/office/powerpoint/2010/main" val="3016119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A79908-3F97-28EB-6138-FC285C830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6"/>
            <a:ext cx="6912767" cy="432048"/>
          </a:xfrm>
        </p:spPr>
        <p:txBody>
          <a:bodyPr>
            <a:normAutofit fontScale="90000"/>
          </a:bodyPr>
          <a:lstStyle/>
          <a:p>
            <a:r>
              <a:rPr kumimoji="1" lang="en-US" altLang="ja-SE" dirty="0"/>
              <a:t>Clean vacuum furnace at </a:t>
            </a:r>
            <a:r>
              <a:rPr kumimoji="1" lang="en-US" altLang="ja-SE" dirty="0" err="1"/>
              <a:t>IJCLab</a:t>
            </a:r>
            <a:r>
              <a:rPr kumimoji="1" lang="en-US" altLang="ja-SE" dirty="0"/>
              <a:t>: same as the one in ZANON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336CFF2-A15B-AE2F-D780-577BB6B52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5" name="Image 3">
            <a:extLst>
              <a:ext uri="{FF2B5EF4-FFF2-40B4-BE49-F238E27FC236}">
                <a16:creationId xmlns:a16="http://schemas.microsoft.com/office/drawing/2014/main" id="{80EAAF31-3DDF-B64E-E1E1-874BF6C592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018" y="679412"/>
            <a:ext cx="4248473" cy="239252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6385031-1553-6F36-804F-8A8DD8B47C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40" y="682169"/>
            <a:ext cx="4248472" cy="2389765"/>
          </a:xfrm>
          <a:prstGeom prst="rect">
            <a:avLst/>
          </a:prstGeom>
        </p:spPr>
      </p:pic>
      <p:pic>
        <p:nvPicPr>
          <p:cNvPr id="7" name="Image 9">
            <a:extLst>
              <a:ext uri="{FF2B5EF4-FFF2-40B4-BE49-F238E27FC236}">
                <a16:creationId xmlns:a16="http://schemas.microsoft.com/office/drawing/2014/main" id="{5706B13E-F923-59B2-56FC-21988F195D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20" y="3179502"/>
            <a:ext cx="3265743" cy="2449307"/>
          </a:xfrm>
          <a:prstGeom prst="rect">
            <a:avLst/>
          </a:prstGeom>
        </p:spPr>
      </p:pic>
      <p:pic>
        <p:nvPicPr>
          <p:cNvPr id="8" name="Image 11">
            <a:extLst>
              <a:ext uri="{FF2B5EF4-FFF2-40B4-BE49-F238E27FC236}">
                <a16:creationId xmlns:a16="http://schemas.microsoft.com/office/drawing/2014/main" id="{FA204387-6140-CE9B-06BA-FF368247AD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171" y="3154272"/>
            <a:ext cx="3265743" cy="2449307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D869498-FDAB-F3F9-0EAF-121929C58E66}"/>
              </a:ext>
            </a:extLst>
          </p:cNvPr>
          <p:cNvSpPr txBox="1"/>
          <p:nvPr/>
        </p:nvSpPr>
        <p:spPr>
          <a:xfrm>
            <a:off x="6758692" y="3076413"/>
            <a:ext cx="39096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1800" dirty="0"/>
              <a:t>Vacuum furnace originally used for 600C annealing of ESS spoke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1800" dirty="0"/>
              <a:t>A cryogenic pump, pure </a:t>
            </a:r>
            <a:r>
              <a:rPr kumimoji="1" lang="en-US" altLang="ja-SE" sz="1800" dirty="0" err="1"/>
              <a:t>Ar</a:t>
            </a:r>
            <a:r>
              <a:rPr kumimoji="1" lang="en-US" altLang="ja-SE" sz="1800" dirty="0"/>
              <a:t> for purging </a:t>
            </a:r>
            <a:r>
              <a:rPr kumimoji="1" lang="en-US" altLang="ja-SE" sz="1800" dirty="0" err="1"/>
              <a:t>etc</a:t>
            </a:r>
            <a:endParaRPr kumimoji="1" lang="en-US" altLang="ja-S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1800" dirty="0"/>
              <a:t>Never used for advanced heat treatment (mid-T bake)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1800" dirty="0"/>
              <a:t>Annealing at 800C with samples to see contaminations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90DCA19-B899-EF5A-B6A9-93A2EDB718A2}"/>
              </a:ext>
            </a:extLst>
          </p:cNvPr>
          <p:cNvSpPr txBox="1"/>
          <p:nvPr/>
        </p:nvSpPr>
        <p:spPr>
          <a:xfrm>
            <a:off x="995932" y="2093640"/>
            <a:ext cx="1959744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sv-SE" altLang="ja-SE" sz="1200" dirty="0"/>
              <a:t>M. </a:t>
            </a:r>
            <a:r>
              <a:rPr lang="sv-SE" altLang="ja-SE" sz="1200" dirty="0" err="1"/>
              <a:t>Fouaidy</a:t>
            </a:r>
            <a:r>
              <a:rPr lang="sv-SE" altLang="ja-SE" sz="1200" dirty="0"/>
              <a:t> et al., IEEE </a:t>
            </a:r>
            <a:r>
              <a:rPr lang="sv-SE" altLang="ja-SE" sz="1200" dirty="0" err="1"/>
              <a:t>Transactions</a:t>
            </a:r>
            <a:r>
              <a:rPr lang="sv-SE" altLang="ja-SE" sz="1200" dirty="0"/>
              <a:t> on </a:t>
            </a:r>
            <a:r>
              <a:rPr lang="sv-SE" altLang="ja-SE" sz="1200" dirty="0" err="1"/>
              <a:t>Applied</a:t>
            </a:r>
            <a:r>
              <a:rPr lang="sv-SE" altLang="ja-SE" sz="1200" dirty="0"/>
              <a:t> </a:t>
            </a:r>
            <a:r>
              <a:rPr lang="sv-SE" altLang="ja-SE" sz="1200" dirty="0" err="1"/>
              <a:t>Superconductivity</a:t>
            </a:r>
            <a:r>
              <a:rPr lang="sv-SE" altLang="ja-SE" sz="1200" dirty="0"/>
              <a:t>, vol. 28, no. 4, </a:t>
            </a:r>
            <a:r>
              <a:rPr lang="sv-SE" altLang="ja-SE" sz="1200" dirty="0" err="1"/>
              <a:t>pp</a:t>
            </a:r>
            <a:r>
              <a:rPr lang="sv-SE" altLang="ja-SE" sz="1200" dirty="0"/>
              <a:t>. 1-6 (2018)</a:t>
            </a:r>
            <a:endParaRPr lang="ja-SE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38119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DB9B96-D45C-64E0-9528-C3152D7F2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2021" y="106185"/>
            <a:ext cx="6278781" cy="432048"/>
          </a:xfrm>
        </p:spPr>
        <p:txBody>
          <a:bodyPr>
            <a:normAutofit fontScale="90000"/>
          </a:bodyPr>
          <a:lstStyle/>
          <a:p>
            <a:r>
              <a:rPr lang="en-US" altLang="ja-SE" dirty="0"/>
              <a:t>300C baking of DESY 1.3 GHz cavity in IN2P3/</a:t>
            </a:r>
            <a:r>
              <a:rPr lang="en-US" altLang="ja-SE" dirty="0" err="1"/>
              <a:t>IJCLab</a:t>
            </a:r>
            <a:endParaRPr kumimoji="1" lang="ja-SE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6334CB-8925-3AB0-0BE4-286D3E93C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5" name="Image 9">
            <a:extLst>
              <a:ext uri="{FF2B5EF4-FFF2-40B4-BE49-F238E27FC236}">
                <a16:creationId xmlns:a16="http://schemas.microsoft.com/office/drawing/2014/main" id="{DF9F1A51-99C2-DAC8-A4DA-0E974BCF1D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08" y="893506"/>
            <a:ext cx="4032448" cy="3024336"/>
          </a:xfrm>
          <a:prstGeom prst="rect">
            <a:avLst/>
          </a:prstGeom>
        </p:spPr>
      </p:pic>
      <p:pic>
        <p:nvPicPr>
          <p:cNvPr id="6" name="Image 4">
            <a:extLst>
              <a:ext uri="{FF2B5EF4-FFF2-40B4-BE49-F238E27FC236}">
                <a16:creationId xmlns:a16="http://schemas.microsoft.com/office/drawing/2014/main" id="{BFB172EA-6405-4349-24E5-237AB193B8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348" y="653480"/>
            <a:ext cx="5256584" cy="3504388"/>
          </a:xfrm>
          <a:prstGeom prst="rect">
            <a:avLst/>
          </a:prstGeom>
        </p:spPr>
      </p:pic>
      <p:sp>
        <p:nvSpPr>
          <p:cNvPr id="10" name="スライド番号プレースホルダー 10">
            <a:extLst>
              <a:ext uri="{FF2B5EF4-FFF2-40B4-BE49-F238E27FC236}">
                <a16:creationId xmlns:a16="http://schemas.microsoft.com/office/drawing/2014/main" id="{881B04E2-A589-0F53-CE6D-8FDC18A8657C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defTabSz="1004888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  <a:lvl2pPr marL="501650" indent="-44450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004888" indent="-90488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508125" indent="-13652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09775" indent="-18097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A3949C5E-5129-5341-80AA-273CADC15C4C}" type="slidenum">
              <a:rPr kumimoji="1" lang="ja-SE" altLang="en-US" smtClean="0"/>
              <a:pPr/>
              <a:t>13</a:t>
            </a:fld>
            <a:endParaRPr kumimoji="1" lang="ja-SE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22D7E5D-049B-07FB-206A-690B4602E7B0}"/>
              </a:ext>
            </a:extLst>
          </p:cNvPr>
          <p:cNvSpPr txBox="1"/>
          <p:nvPr/>
        </p:nvSpPr>
        <p:spPr>
          <a:xfrm>
            <a:off x="7402611" y="1517576"/>
            <a:ext cx="16767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SE" dirty="0"/>
              <a:t>April 3 2024</a:t>
            </a:r>
            <a:endParaRPr lang="ja-SE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FEE4C58-C978-3B45-9D7F-855507A0B749}"/>
              </a:ext>
            </a:extLst>
          </p:cNvPr>
          <p:cNvSpPr txBox="1"/>
          <p:nvPr/>
        </p:nvSpPr>
        <p:spPr>
          <a:xfrm>
            <a:off x="165237" y="3990816"/>
            <a:ext cx="79564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dirty="0"/>
              <a:t>Large volume </a:t>
            </a:r>
            <a:r>
              <a:rPr kumimoji="1" lang="en-US" altLang="ja-SE" dirty="0">
                <a:sym typeface="Wingdings" pitchFamily="2" charset="2"/>
              </a:rPr>
              <a:t> ultimate vacuum reach is not as good as KEK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dirty="0">
                <a:sym typeface="Wingdings" pitchFamily="2" charset="2"/>
              </a:rPr>
              <a:t>Offset between target (300C) and cavity (316C)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dirty="0"/>
              <a:t>No clean room around</a:t>
            </a:r>
          </a:p>
          <a:p>
            <a:pPr marL="844550" lvl="1" indent="-342900">
              <a:buFont typeface="Arial" panose="020B0604020202020204" pitchFamily="34" charset="0"/>
              <a:buChar char="•"/>
            </a:pPr>
            <a:r>
              <a:rPr kumimoji="1" lang="en-US" altLang="ja-SE" dirty="0"/>
              <a:t>Same as JLAB </a:t>
            </a:r>
            <a:r>
              <a:rPr kumimoji="1" lang="en-US" altLang="ja-SE" dirty="0">
                <a:sym typeface="Wingdings" pitchFamily="2" charset="2"/>
              </a:rPr>
              <a:t> Lid + plastic bag prepared in a clean room</a:t>
            </a:r>
            <a:endParaRPr kumimoji="1" lang="en-US" altLang="ja-SE" dirty="0"/>
          </a:p>
          <a:p>
            <a:pPr marL="844550" lvl="1" indent="-342900">
              <a:buFont typeface="Arial" panose="020B0604020202020204" pitchFamily="34" charset="0"/>
              <a:buChar char="•"/>
            </a:pPr>
            <a:r>
              <a:rPr kumimoji="1" lang="en-US" altLang="ja-SE" dirty="0"/>
              <a:t>FNAL and KEK have a clean room in front</a:t>
            </a:r>
            <a:endParaRPr kumimoji="1" lang="ja-SE" altLang="en-US" dirty="0"/>
          </a:p>
        </p:txBody>
      </p:sp>
      <p:sp>
        <p:nvSpPr>
          <p:cNvPr id="11" name="右中かっこ 10">
            <a:extLst>
              <a:ext uri="{FF2B5EF4-FFF2-40B4-BE49-F238E27FC236}">
                <a16:creationId xmlns:a16="http://schemas.microsoft.com/office/drawing/2014/main" id="{BADA47FF-B043-41E0-1710-547E3F47A0BB}"/>
              </a:ext>
            </a:extLst>
          </p:cNvPr>
          <p:cNvSpPr/>
          <p:nvPr/>
        </p:nvSpPr>
        <p:spPr>
          <a:xfrm>
            <a:off x="7762651" y="4157868"/>
            <a:ext cx="384634" cy="146416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SE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3C8A155-DC90-C05C-95CE-12125736CEDB}"/>
              </a:ext>
            </a:extLst>
          </p:cNvPr>
          <p:cNvSpPr txBox="1"/>
          <p:nvPr/>
        </p:nvSpPr>
        <p:spPr>
          <a:xfrm>
            <a:off x="8287135" y="4210503"/>
            <a:ext cx="23204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800" b="1" dirty="0"/>
              <a:t>Very first mid-T bake in France</a:t>
            </a:r>
            <a:endParaRPr kumimoji="1" lang="ja-SE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043438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DB9B96-D45C-64E0-9528-C3152D7F2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5987" y="126661"/>
            <a:ext cx="8064896" cy="432048"/>
          </a:xfrm>
        </p:spPr>
        <p:txBody>
          <a:bodyPr>
            <a:normAutofit fontScale="90000"/>
          </a:bodyPr>
          <a:lstStyle/>
          <a:p>
            <a:r>
              <a:rPr kumimoji="1" lang="en-US" altLang="ja-SE" dirty="0"/>
              <a:t>1</a:t>
            </a:r>
            <a:r>
              <a:rPr kumimoji="1" lang="en-US" altLang="ja-SE" baseline="30000" dirty="0"/>
              <a:t>st</a:t>
            </a:r>
            <a:r>
              <a:rPr kumimoji="1" lang="en-US" altLang="ja-SE" dirty="0"/>
              <a:t> test is always far from ideal (CV1 at CEA </a:t>
            </a:r>
            <a:r>
              <a:rPr kumimoji="1" lang="en-US" altLang="ja-SE" dirty="0" err="1"/>
              <a:t>Saclay</a:t>
            </a:r>
            <a:r>
              <a:rPr kumimoji="1" lang="en-US" altLang="ja-SE" dirty="0"/>
              <a:t> on June 18 2024)</a:t>
            </a:r>
            <a:endParaRPr kumimoji="1" lang="ja-SE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6334CB-8925-3AB0-0BE4-286D3E93C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3" name="図 2" descr="自転車, 茶色, 部屋, 座席 が含まれている画像&#10;&#10;自動的に生成された説明">
            <a:extLst>
              <a:ext uri="{FF2B5EF4-FFF2-40B4-BE49-F238E27FC236}">
                <a16:creationId xmlns:a16="http://schemas.microsoft.com/office/drawing/2014/main" id="{4F7CFCCA-2CE7-5C99-FAC7-CC8563CD7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842815" y="1789340"/>
            <a:ext cx="4870543" cy="274284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A7DA05D-ACB8-221E-37DD-53C66F195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819" y="825088"/>
            <a:ext cx="6847295" cy="477094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E54194C-20C2-2999-5473-999E3B78F9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6187" y="874754"/>
            <a:ext cx="3962995" cy="279502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2121407-06AD-B1B0-039D-BD3296DF339A}"/>
              </a:ext>
            </a:extLst>
          </p:cNvPr>
          <p:cNvSpPr/>
          <p:nvPr/>
        </p:nvSpPr>
        <p:spPr>
          <a:xfrm>
            <a:off x="4594299" y="3965848"/>
            <a:ext cx="1728192" cy="6397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3CAE931-85E1-342D-81C3-A7D037308FD7}"/>
              </a:ext>
            </a:extLst>
          </p:cNvPr>
          <p:cNvCxnSpPr>
            <a:cxnSpLocks/>
          </p:cNvCxnSpPr>
          <p:nvPr/>
        </p:nvCxnSpPr>
        <p:spPr>
          <a:xfrm flipH="1" flipV="1">
            <a:off x="3586187" y="3694612"/>
            <a:ext cx="1008112" cy="9109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E56B83D-4939-58C6-0838-7033FA9C9F1D}"/>
              </a:ext>
            </a:extLst>
          </p:cNvPr>
          <p:cNvCxnSpPr>
            <a:cxnSpLocks/>
          </p:cNvCxnSpPr>
          <p:nvPr/>
        </p:nvCxnSpPr>
        <p:spPr>
          <a:xfrm flipV="1">
            <a:off x="6322491" y="3669779"/>
            <a:ext cx="1226691" cy="9358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BAC9622-72D4-DC0E-0577-83E8C922D2CD}"/>
              </a:ext>
            </a:extLst>
          </p:cNvPr>
          <p:cNvSpPr txBox="1"/>
          <p:nvPr/>
        </p:nvSpPr>
        <p:spPr>
          <a:xfrm>
            <a:off x="345827" y="4937812"/>
            <a:ext cx="48818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dirty="0"/>
              <a:t>1</a:t>
            </a:r>
            <a:r>
              <a:rPr kumimoji="1" lang="en-US" altLang="ja-SE" baseline="30000" dirty="0"/>
              <a:t>st</a:t>
            </a:r>
            <a:r>
              <a:rPr kumimoji="1" lang="en-US" altLang="ja-SE" dirty="0"/>
              <a:t> cooling down after long shutdown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dirty="0"/>
              <a:t>T-sensor at the bottom broken</a:t>
            </a:r>
            <a:endParaRPr kumimoji="1" lang="ja-SE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D0B39697-8840-E81E-DFDB-DFE17680E005}"/>
                  </a:ext>
                </a:extLst>
              </p:cNvPr>
              <p:cNvSpPr txBox="1"/>
              <p:nvPr/>
            </p:nvSpPr>
            <p:spPr>
              <a:xfrm>
                <a:off x="5248906" y="1589584"/>
                <a:ext cx="187220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SE" dirty="0"/>
                  <a:t>No info in </a:t>
                </a:r>
                <a14:m>
                  <m:oMath xmlns:m="http://schemas.openxmlformats.org/officeDocument/2006/math">
                    <m:r>
                      <a:rPr kumimoji="1" lang="en-US" altLang="ja-SE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kumimoji="1" lang="en-US" altLang="ja-SE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kumimoji="1" lang="en-US" altLang="ja-SE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kumimoji="1" lang="en-US" altLang="ja-SE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kumimoji="1" lang="ja-SE" altLang="en-US" dirty="0"/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D0B39697-8840-E81E-DFDB-DFE17680E0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8906" y="1589584"/>
                <a:ext cx="1872208" cy="400110"/>
              </a:xfrm>
              <a:prstGeom prst="rect">
                <a:avLst/>
              </a:prstGeom>
              <a:blipFill>
                <a:blip r:embed="rId5"/>
                <a:stretch>
                  <a:fillRect l="-3378" t="-9375" b="-28125"/>
                </a:stretch>
              </a:blipFill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6731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7E23BBD3-7AE0-A0F2-43AA-75DF9E061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1254" y="787978"/>
            <a:ext cx="5156307" cy="3779295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86C850A-EA14-5087-2112-AEE5BBAC9036}"/>
              </a:ext>
            </a:extLst>
          </p:cNvPr>
          <p:cNvSpPr txBox="1"/>
          <p:nvPr/>
        </p:nvSpPr>
        <p:spPr>
          <a:xfrm>
            <a:off x="6604248" y="3069039"/>
            <a:ext cx="2842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000" dirty="0">
                <a:solidFill>
                  <a:srgbClr val="00FA00"/>
                </a:solidFill>
                <a:sym typeface="Wingdings" pitchFamily="2" charset="2"/>
              </a:rPr>
              <a:t>2024 mid-T bake at 2 K</a:t>
            </a:r>
            <a:endParaRPr kumimoji="1" lang="ja-SE" altLang="en-US" sz="2000" dirty="0">
              <a:solidFill>
                <a:srgbClr val="00FA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3923769-8A4F-22E9-335A-F3BEEFAF6C2B}"/>
              </a:ext>
            </a:extLst>
          </p:cNvPr>
          <p:cNvSpPr txBox="1"/>
          <p:nvPr/>
        </p:nvSpPr>
        <p:spPr>
          <a:xfrm>
            <a:off x="6717268" y="1969592"/>
            <a:ext cx="15094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000" dirty="0"/>
              <a:t>2022 1</a:t>
            </a:r>
            <a:r>
              <a:rPr kumimoji="1" lang="en-US" altLang="ja-SE" sz="2000" baseline="30000" dirty="0"/>
              <a:t>st</a:t>
            </a:r>
            <a:r>
              <a:rPr kumimoji="1" lang="en-US" altLang="ja-SE" sz="2000" dirty="0"/>
              <a:t> EP @ 1.4 K</a:t>
            </a:r>
            <a:endParaRPr kumimoji="1" lang="ja-SE" altLang="en-US" sz="20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4E98FB9-8D67-4C9D-16DD-4C3352AB7B79}"/>
              </a:ext>
            </a:extLst>
          </p:cNvPr>
          <p:cNvSpPr txBox="1"/>
          <p:nvPr/>
        </p:nvSpPr>
        <p:spPr>
          <a:xfrm>
            <a:off x="7672372" y="1045428"/>
            <a:ext cx="265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000" dirty="0">
                <a:solidFill>
                  <a:srgbClr val="FF0000"/>
                </a:solidFill>
              </a:rPr>
              <a:t>2022 2</a:t>
            </a:r>
            <a:r>
              <a:rPr kumimoji="1" lang="en-US" altLang="ja-SE" sz="2000" baseline="30000" dirty="0">
                <a:solidFill>
                  <a:srgbClr val="FF0000"/>
                </a:solidFill>
              </a:rPr>
              <a:t>nd</a:t>
            </a:r>
            <a:r>
              <a:rPr kumimoji="1" lang="en-US" altLang="ja-SE" sz="2000" dirty="0">
                <a:solidFill>
                  <a:srgbClr val="FF0000"/>
                </a:solidFill>
              </a:rPr>
              <a:t> EP + 650C @1.4 K</a:t>
            </a:r>
            <a:endParaRPr kumimoji="1" lang="ja-SE" altLang="en-US" sz="2000" dirty="0">
              <a:solidFill>
                <a:srgbClr val="FF0000"/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C19490E-FFEA-CF5B-3AC5-2B13FD654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SE" dirty="0"/>
              <a:t>1</a:t>
            </a:r>
            <a:r>
              <a:rPr kumimoji="1" lang="en-US" altLang="ja-SE" baseline="30000" dirty="0"/>
              <a:t>st</a:t>
            </a:r>
            <a:r>
              <a:rPr kumimoji="1" lang="en-US" altLang="ja-SE" dirty="0"/>
              <a:t> test results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F8B0717-4B28-1520-C62B-7997929EB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1A6EEBF-2C63-5865-88A7-FD0FAEC61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05" y="822858"/>
            <a:ext cx="5583559" cy="377929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01E90C-C399-03FC-F8EB-09B344B987A5}"/>
              </a:ext>
            </a:extLst>
          </p:cNvPr>
          <p:cNvSpPr txBox="1"/>
          <p:nvPr/>
        </p:nvSpPr>
        <p:spPr>
          <a:xfrm>
            <a:off x="991571" y="1877388"/>
            <a:ext cx="1449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000" dirty="0">
                <a:solidFill>
                  <a:srgbClr val="00FA00"/>
                </a:solidFill>
                <a:sym typeface="Wingdings" pitchFamily="2" charset="2"/>
              </a:rPr>
              <a:t>2024 mid-T bake</a:t>
            </a:r>
            <a:endParaRPr kumimoji="1" lang="ja-SE" altLang="en-US" sz="2000" dirty="0">
              <a:solidFill>
                <a:srgbClr val="00FA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C2708C-A4A0-83FA-5BE4-8C0ECC28BCA0}"/>
              </a:ext>
            </a:extLst>
          </p:cNvPr>
          <p:cNvSpPr txBox="1"/>
          <p:nvPr/>
        </p:nvSpPr>
        <p:spPr>
          <a:xfrm>
            <a:off x="4706193" y="1316472"/>
            <a:ext cx="8937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000" dirty="0"/>
              <a:t>2022 1</a:t>
            </a:r>
            <a:r>
              <a:rPr kumimoji="1" lang="en-US" altLang="ja-SE" sz="2000" baseline="30000" dirty="0"/>
              <a:t>st</a:t>
            </a:r>
            <a:r>
              <a:rPr kumimoji="1" lang="en-US" altLang="ja-SE" sz="2000" dirty="0"/>
              <a:t> EP</a:t>
            </a:r>
            <a:endParaRPr kumimoji="1" lang="ja-SE" altLang="en-US" sz="20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6C6146B-8220-81E1-17AE-4DE7F7520F14}"/>
              </a:ext>
            </a:extLst>
          </p:cNvPr>
          <p:cNvSpPr txBox="1"/>
          <p:nvPr/>
        </p:nvSpPr>
        <p:spPr>
          <a:xfrm>
            <a:off x="4423461" y="3069039"/>
            <a:ext cx="14499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000" dirty="0">
                <a:solidFill>
                  <a:srgbClr val="FF0000"/>
                </a:solidFill>
              </a:rPr>
              <a:t>2022 2</a:t>
            </a:r>
            <a:r>
              <a:rPr kumimoji="1" lang="en-US" altLang="ja-SE" sz="2000" baseline="30000" dirty="0">
                <a:solidFill>
                  <a:srgbClr val="FF0000"/>
                </a:solidFill>
              </a:rPr>
              <a:t>nd</a:t>
            </a:r>
            <a:r>
              <a:rPr kumimoji="1" lang="en-US" altLang="ja-SE" sz="2000" dirty="0">
                <a:solidFill>
                  <a:srgbClr val="FF0000"/>
                </a:solidFill>
              </a:rPr>
              <a:t> EP + 650C</a:t>
            </a:r>
            <a:endParaRPr kumimoji="1" lang="ja-SE" altLang="en-US" sz="2000" dirty="0">
              <a:solidFill>
                <a:srgbClr val="FF0000"/>
              </a:solidFill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01459D4C-E583-3ECA-F47B-4CAB5A3AB257}"/>
              </a:ext>
            </a:extLst>
          </p:cNvPr>
          <p:cNvCxnSpPr>
            <a:cxnSpLocks/>
          </p:cNvCxnSpPr>
          <p:nvPr/>
        </p:nvCxnSpPr>
        <p:spPr>
          <a:xfrm flipV="1">
            <a:off x="1641971" y="2672828"/>
            <a:ext cx="0" cy="596266"/>
          </a:xfrm>
          <a:prstGeom prst="straightConnector1">
            <a:avLst/>
          </a:prstGeom>
          <a:ln>
            <a:solidFill>
              <a:srgbClr val="00FA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9BA3236-1775-DD30-BA4E-7141C67E26DA}"/>
              </a:ext>
            </a:extLst>
          </p:cNvPr>
          <p:cNvSpPr txBox="1"/>
          <p:nvPr/>
        </p:nvSpPr>
        <p:spPr>
          <a:xfrm>
            <a:off x="3235841" y="1038881"/>
            <a:ext cx="13224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SE" sz="1800" dirty="0"/>
              <a:t>At 1 MV/m</a:t>
            </a:r>
            <a:endParaRPr kumimoji="1" lang="ja-SE" alt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1DCB55A2-73CC-C1FC-7918-F91F886B22FD}"/>
                  </a:ext>
                </a:extLst>
              </p:cNvPr>
              <p:cNvSpPr txBox="1"/>
              <p:nvPr/>
            </p:nvSpPr>
            <p:spPr>
              <a:xfrm>
                <a:off x="284789" y="4843538"/>
                <a:ext cx="1029714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ja-SE" dirty="0"/>
                  <a:t>The mid-T baked cavity showed significantly high residual resistance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SE" sz="20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kumimoji="1" lang="en-US" altLang="ja-S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SE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ja-SE" sz="2000" b="0" i="1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  <m:r>
                      <a:rPr kumimoji="1" lang="en-US" altLang="ja-SE" sz="2000" b="0" i="1" smtClean="0">
                        <a:latin typeface="Cambria Math" panose="02040503050406030204" pitchFamily="18" charset="0"/>
                      </a:rPr>
                      <m:t>&gt;46 </m:t>
                    </m:r>
                    <m:r>
                      <a:rPr kumimoji="1" lang="en-US" altLang="ja-SE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m:rPr>
                        <m:sty m:val="p"/>
                      </m:rPr>
                      <a:rPr kumimoji="1" lang="en-US" altLang="ja-SE" sz="20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endParaRPr kumimoji="1" lang="ja-SE" altLang="en-US" sz="2000" dirty="0"/>
              </a:p>
              <a:p>
                <a:r>
                  <a:rPr kumimoji="1" lang="en-US" altLang="ja-SE" dirty="0"/>
                  <a:t>  </a:t>
                </a:r>
                <a:r>
                  <a:rPr kumimoji="1" lang="en-US" altLang="ja-SE" dirty="0">
                    <a:sym typeface="Wingdings" pitchFamily="2" charset="2"/>
                  </a:rPr>
                  <a:t> Is it due to contamination of furnace/cavity or magnetic field effect?</a:t>
                </a:r>
                <a:endParaRPr kumimoji="1" lang="ja-SE" altLang="en-US" dirty="0"/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1DCB55A2-73CC-C1FC-7918-F91F886B22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789" y="4843538"/>
                <a:ext cx="10297144" cy="707886"/>
              </a:xfrm>
              <a:prstGeom prst="rect">
                <a:avLst/>
              </a:prstGeom>
              <a:blipFill>
                <a:blip r:embed="rId4"/>
                <a:stretch>
                  <a:fillRect l="-493" t="-5263" b="-14035"/>
                </a:stretch>
              </a:blipFill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839861F8-8BAC-6B36-A7BB-ECA78FE953A3}"/>
                  </a:ext>
                </a:extLst>
              </p:cNvPr>
              <p:cNvSpPr txBox="1"/>
              <p:nvPr/>
            </p:nvSpPr>
            <p:spPr>
              <a:xfrm>
                <a:off x="284789" y="4260026"/>
                <a:ext cx="2449517" cy="4201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S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SE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1" lang="en-US" altLang="ja-SE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kumimoji="1" lang="en-US" altLang="ja-SE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SE" sz="16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kumimoji="1" lang="en-US" altLang="ja-SE" sz="16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kumimoji="1" lang="en-US" altLang="ja-SE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S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SE" sz="1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kumimoji="1" lang="en-US" altLang="ja-SE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SE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func>
                        <m:funcPr>
                          <m:ctrlPr>
                            <a:rPr kumimoji="1" lang="en-US" altLang="ja-SE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ja-SE" sz="1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kumimoji="1" lang="en-US" altLang="ja-S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SE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kumimoji="1" lang="en-US" altLang="ja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1" lang="en-US" altLang="ja-SE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SE" sz="16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kumimoji="1" lang="en-US" altLang="ja-SE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kumimoji="1" lang="en-US" altLang="ja-SE" sz="16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  <m:r>
                            <a:rPr kumimoji="1" lang="en-US" altLang="ja-SE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S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SE" sz="1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kumimoji="1" lang="en-US" altLang="ja-SE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kumimoji="1" lang="ja-SE" altLang="en-US" sz="1600" dirty="0"/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839861F8-8BAC-6B36-A7BB-ECA78FE95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789" y="4260026"/>
                <a:ext cx="2449517" cy="420115"/>
              </a:xfrm>
              <a:prstGeom prst="rect">
                <a:avLst/>
              </a:prstGeom>
              <a:blipFill>
                <a:blip r:embed="rId5"/>
                <a:stretch>
                  <a:fillRect l="-1546" b="-14706"/>
                </a:stretch>
              </a:blipFill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2604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E322B6-DDD3-82DE-1749-1DB22EE0F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SE" dirty="0"/>
              <a:t>Magnetic field sensitivity (1.3 GHz cavities)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903E9BD-78BF-BCE9-A6EB-D980318A8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22691" y="5737225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0DF346F-DBBB-2BF2-6385-7FA48E89E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858" y="1022730"/>
            <a:ext cx="4463766" cy="359353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A96DF8E-9C2B-AAA0-58F7-8C14835AAE27}"/>
              </a:ext>
            </a:extLst>
          </p:cNvPr>
          <p:cNvSpPr txBox="1"/>
          <p:nvPr/>
        </p:nvSpPr>
        <p:spPr>
          <a:xfrm>
            <a:off x="4522291" y="635515"/>
            <a:ext cx="105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800" dirty="0" err="1"/>
              <a:t>JLab</a:t>
            </a:r>
            <a:endParaRPr kumimoji="1" lang="ja-SE" altLang="en-US" sz="28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6E8CBD2-198D-204C-077C-5A97EF3C2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1637" y="1122173"/>
            <a:ext cx="3411298" cy="304724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D645369-2B20-B000-DE2F-00AEA83A6839}"/>
              </a:ext>
            </a:extLst>
          </p:cNvPr>
          <p:cNvSpPr txBox="1"/>
          <p:nvPr/>
        </p:nvSpPr>
        <p:spPr>
          <a:xfrm>
            <a:off x="8521506" y="665452"/>
            <a:ext cx="105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800" dirty="0"/>
              <a:t>KEK</a:t>
            </a:r>
            <a:endParaRPr kumimoji="1" lang="ja-SE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6C947835-A5A2-70A5-5849-5A3D9DA83639}"/>
                  </a:ext>
                </a:extLst>
              </p:cNvPr>
              <p:cNvSpPr txBox="1"/>
              <p:nvPr/>
            </p:nvSpPr>
            <p:spPr>
              <a:xfrm>
                <a:off x="6419513" y="4519687"/>
                <a:ext cx="205139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SE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kumimoji="1" lang="en-US" altLang="ja-SE" sz="2800" b="0" i="1" smtClean="0">
                          <a:latin typeface="Cambria Math" panose="02040503050406030204" pitchFamily="18" charset="0"/>
                        </a:rPr>
                        <m:t>~2 </m:t>
                      </m:r>
                      <m:f>
                        <m:fPr>
                          <m:type m:val="lin"/>
                          <m:ctrlPr>
                            <a:rPr kumimoji="1" lang="en-US" altLang="ja-SE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1" lang="en-US" altLang="ja-SE" sz="2800" b="0" i="0" smtClean="0">
                              <a:latin typeface="Cambria Math" panose="02040503050406030204" pitchFamily="18" charset="0"/>
                            </a:rPr>
                            <m:t>nΩ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ja-SE" sz="2800" b="0" i="0" smtClean="0">
                              <a:latin typeface="Cambria Math" panose="02040503050406030204" pitchFamily="18" charset="0"/>
                            </a:rPr>
                            <m:t>mG</m:t>
                          </m:r>
                        </m:den>
                      </m:f>
                    </m:oMath>
                  </m:oMathPara>
                </a14:m>
                <a:endParaRPr kumimoji="1" lang="ja-SE" altLang="en-US" sz="2800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6C947835-A5A2-70A5-5849-5A3D9DA836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9513" y="4519687"/>
                <a:ext cx="2051394" cy="430887"/>
              </a:xfrm>
              <a:prstGeom prst="rect">
                <a:avLst/>
              </a:prstGeom>
              <a:blipFill>
                <a:blip r:embed="rId4"/>
                <a:stretch>
                  <a:fillRect l="-3067" t="-160000" r="-2454" b="-245714"/>
                </a:stretch>
              </a:blipFill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1FCA6D3E-E1F5-F50E-B45D-FC70495DE820}"/>
                  </a:ext>
                </a:extLst>
              </p:cNvPr>
              <p:cNvSpPr txBox="1"/>
              <p:nvPr/>
            </p:nvSpPr>
            <p:spPr>
              <a:xfrm>
                <a:off x="2996910" y="5162363"/>
                <a:ext cx="46085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SE" sz="2800" b="0" i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kumimoji="1" lang="en-US" altLang="ja-SE" sz="28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kumimoji="1" lang="en-US" altLang="ja-SE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SE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1" lang="en-US" altLang="ja-SE" sz="2800" b="0" i="1" smtClean="0"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kumimoji="1" lang="en-US" altLang="ja-SE" sz="2800" b="0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kumimoji="1" lang="en-US" altLang="ja-SE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  <m:sSub>
                        <m:sSubPr>
                          <m:ctrlPr>
                            <a:rPr kumimoji="1" lang="en-US" altLang="ja-SE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SE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kumimoji="1" lang="en-US" altLang="ja-SE" sz="2800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kumimoji="1" lang="en-US" altLang="ja-SE" sz="2800" b="0" i="1" smtClean="0">
                          <a:latin typeface="Cambria Math" panose="02040503050406030204" pitchFamily="18" charset="0"/>
                        </a:rPr>
                        <m:t>=50 </m:t>
                      </m:r>
                      <m:r>
                        <a:rPr kumimoji="1" lang="en-US" altLang="ja-SE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m:rPr>
                          <m:sty m:val="p"/>
                        </m:rPr>
                        <a:rPr kumimoji="1" lang="en-US" altLang="ja-SE" sz="2800" b="0" i="0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kumimoji="1" lang="ja-SE" altLang="en-US" sz="2800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1FCA6D3E-E1F5-F50E-B45D-FC70495DE8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910" y="5162363"/>
                <a:ext cx="4608512" cy="523220"/>
              </a:xfrm>
              <a:prstGeom prst="rect">
                <a:avLst/>
              </a:prstGeom>
              <a:blipFill>
                <a:blip r:embed="rId5"/>
                <a:stretch>
                  <a:fillRect b="-23810"/>
                </a:stretch>
              </a:blipFill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図 3">
            <a:extLst>
              <a:ext uri="{FF2B5EF4-FFF2-40B4-BE49-F238E27FC236}">
                <a16:creationId xmlns:a16="http://schemas.microsoft.com/office/drawing/2014/main" id="{70AA5F42-3D37-4D92-6CB5-FFA52136B3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783" y="843344"/>
            <a:ext cx="2695152" cy="35935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BA802725-38F0-5971-8FDB-350330D4F92C}"/>
                  </a:ext>
                </a:extLst>
              </p:cNvPr>
              <p:cNvSpPr txBox="1"/>
              <p:nvPr/>
            </p:nvSpPr>
            <p:spPr>
              <a:xfrm>
                <a:off x="107480" y="4450436"/>
                <a:ext cx="331175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SE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SE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kumimoji="1" lang="en-US" altLang="ja-SE" sz="2400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kumimoji="1" lang="en-US" altLang="ja-SE" sz="2400" b="0" i="1" smtClean="0">
                          <a:latin typeface="Cambria Math" panose="02040503050406030204" pitchFamily="18" charset="0"/>
                        </a:rPr>
                        <m:t>~25 </m:t>
                      </m:r>
                      <m:r>
                        <m:rPr>
                          <m:sty m:val="p"/>
                        </m:rPr>
                        <a:rPr kumimoji="1" lang="en-US" altLang="ja-SE" sz="2400" b="0" i="0" smtClean="0">
                          <a:latin typeface="Cambria Math" panose="02040503050406030204" pitchFamily="18" charset="0"/>
                        </a:rPr>
                        <m:t>mG</m:t>
                      </m:r>
                      <m:r>
                        <a:rPr kumimoji="1" lang="en-US" altLang="ja-SE" sz="2400" b="0" i="0" smtClean="0">
                          <a:latin typeface="Cambria Math" panose="02040503050406030204" pitchFamily="18" charset="0"/>
                        </a:rPr>
                        <m:t>=2.5 </m:t>
                      </m:r>
                      <m:r>
                        <m:rPr>
                          <m:sty m:val="p"/>
                        </m:rPr>
                        <a:rPr kumimoji="1" lang="en-US" altLang="ja-SE" sz="2400" b="0" i="0" smtClean="0">
                          <a:latin typeface="Cambria Math" panose="02040503050406030204" pitchFamily="18" charset="0"/>
                        </a:rPr>
                        <m:t>μT</m:t>
                      </m:r>
                    </m:oMath>
                  </m:oMathPara>
                </a14:m>
                <a:endParaRPr lang="ja-SE" altLang="en-US" sz="2400" dirty="0"/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BA802725-38F0-5971-8FDB-350330D4F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80" y="4450436"/>
                <a:ext cx="3311758" cy="461665"/>
              </a:xfrm>
              <a:prstGeom prst="rect">
                <a:avLst/>
              </a:prstGeom>
              <a:blipFill>
                <a:blip r:embed="rId7"/>
                <a:stretch>
                  <a:fillRect b="-21622"/>
                </a:stretch>
              </a:blipFill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17B229B-8FF9-2EA7-2EF5-A43DD53A6706}"/>
              </a:ext>
            </a:extLst>
          </p:cNvPr>
          <p:cNvSpPr txBox="1"/>
          <p:nvPr/>
        </p:nvSpPr>
        <p:spPr>
          <a:xfrm>
            <a:off x="397915" y="4912101"/>
            <a:ext cx="2941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Not optimized for mid-T!</a:t>
            </a:r>
            <a:endParaRPr kumimoji="1" lang="ja-SE" altLang="en-US" dirty="0"/>
          </a:p>
        </p:txBody>
      </p:sp>
    </p:spTree>
    <p:extLst>
      <p:ext uri="{BB962C8B-B14F-4D97-AF65-F5344CB8AC3E}">
        <p14:creationId xmlns:p14="http://schemas.microsoft.com/office/powerpoint/2010/main" val="838557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C9B6BD-36E8-3ABD-3268-9466A42A8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SE" dirty="0"/>
              <a:t>Compare to JLAB result at 2 K: 25 </a:t>
            </a:r>
            <a:r>
              <a:rPr kumimoji="1" lang="en-US" altLang="ja-SE" dirty="0" err="1"/>
              <a:t>mG</a:t>
            </a:r>
            <a:r>
              <a:rPr kumimoji="1" lang="en-US" altLang="ja-SE" dirty="0"/>
              <a:t> case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B573DEE-B5E3-F037-CF2E-D9133058F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E78637B-0104-EB5C-544B-4C7F3DE28B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7" y="725487"/>
            <a:ext cx="5383417" cy="394783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668EDC0-205C-2AA4-B8DB-D7CC3E54C8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2411" y="725487"/>
            <a:ext cx="5004555" cy="397158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2F40C5-6224-DA90-C059-3A7AADA8EDB5}"/>
              </a:ext>
            </a:extLst>
          </p:cNvPr>
          <p:cNvSpPr txBox="1"/>
          <p:nvPr/>
        </p:nvSpPr>
        <p:spPr>
          <a:xfrm>
            <a:off x="3463334" y="2619680"/>
            <a:ext cx="1909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000" dirty="0">
                <a:solidFill>
                  <a:srgbClr val="FF0000"/>
                </a:solidFill>
              </a:rPr>
              <a:t>2022 2</a:t>
            </a:r>
            <a:r>
              <a:rPr kumimoji="1" lang="en-US" altLang="ja-SE" sz="2000" baseline="30000" dirty="0">
                <a:solidFill>
                  <a:srgbClr val="FF0000"/>
                </a:solidFill>
              </a:rPr>
              <a:t>nd</a:t>
            </a:r>
            <a:r>
              <a:rPr kumimoji="1" lang="en-US" altLang="ja-SE" sz="2000" dirty="0">
                <a:solidFill>
                  <a:srgbClr val="FF0000"/>
                </a:solidFill>
              </a:rPr>
              <a:t> EP + 650C @1.4 K</a:t>
            </a:r>
            <a:endParaRPr kumimoji="1" lang="ja-SE" altLang="en-US" sz="2000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EC7AA8C-06B4-7DCA-2DBC-5471AFC77773}"/>
              </a:ext>
            </a:extLst>
          </p:cNvPr>
          <p:cNvSpPr txBox="1"/>
          <p:nvPr/>
        </p:nvSpPr>
        <p:spPr>
          <a:xfrm>
            <a:off x="3370163" y="1733600"/>
            <a:ext cx="1639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000" dirty="0"/>
              <a:t>2022 1</a:t>
            </a:r>
            <a:r>
              <a:rPr kumimoji="1" lang="en-US" altLang="ja-SE" sz="2000" baseline="30000" dirty="0"/>
              <a:t>st</a:t>
            </a:r>
            <a:r>
              <a:rPr kumimoji="1" lang="en-US" altLang="ja-SE" sz="2000" dirty="0"/>
              <a:t> EP @ 1.4 K</a:t>
            </a:r>
            <a:endParaRPr kumimoji="1" lang="ja-SE" altLang="en-US" sz="2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3FCCB9D-C453-A627-17FA-16EB01724D90}"/>
              </a:ext>
            </a:extLst>
          </p:cNvPr>
          <p:cNvSpPr txBox="1"/>
          <p:nvPr/>
        </p:nvSpPr>
        <p:spPr>
          <a:xfrm>
            <a:off x="1148405" y="1025714"/>
            <a:ext cx="1593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000" dirty="0">
                <a:solidFill>
                  <a:srgbClr val="00FA00"/>
                </a:solidFill>
                <a:sym typeface="Wingdings" pitchFamily="2" charset="2"/>
              </a:rPr>
              <a:t>2024 mid-T bake at 2 K</a:t>
            </a:r>
            <a:endParaRPr kumimoji="1" lang="ja-SE" altLang="en-US" sz="2000" dirty="0">
              <a:solidFill>
                <a:srgbClr val="00FA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B150E46-439B-8FB1-82F0-4FB09789648A}"/>
              </a:ext>
            </a:extLst>
          </p:cNvPr>
          <p:cNvSpPr txBox="1"/>
          <p:nvPr/>
        </p:nvSpPr>
        <p:spPr>
          <a:xfrm>
            <a:off x="296588" y="4647487"/>
            <a:ext cx="10290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dirty="0"/>
              <a:t>We could explain the degradation of Q due to non-optimized magnetic shield and high sensitivity to trapped flux in mid-T baked cavities</a:t>
            </a:r>
          </a:p>
          <a:p>
            <a:r>
              <a:rPr kumimoji="1" lang="en-US" altLang="ja-SE" dirty="0">
                <a:sym typeface="Wingdings" pitchFamily="2" charset="2"/>
              </a:rPr>
              <a:t> Improving magnetic shield and installing magnetic field at CEA!</a:t>
            </a:r>
            <a:endParaRPr kumimoji="1" lang="ja-SE" altLang="en-US" dirty="0"/>
          </a:p>
        </p:txBody>
      </p:sp>
    </p:spTree>
    <p:extLst>
      <p:ext uri="{BB962C8B-B14F-4D97-AF65-F5344CB8AC3E}">
        <p14:creationId xmlns:p14="http://schemas.microsoft.com/office/powerpoint/2010/main" val="2530596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CB0AB6DC-8454-F6EB-5B26-7CA901131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1" y="731619"/>
            <a:ext cx="5353327" cy="394119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8A3C6954-5387-A69B-CC56-58C86BD2E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035" y="164401"/>
            <a:ext cx="6912768" cy="432048"/>
          </a:xfrm>
        </p:spPr>
        <p:txBody>
          <a:bodyPr>
            <a:normAutofit fontScale="90000"/>
          </a:bodyPr>
          <a:lstStyle/>
          <a:p>
            <a:r>
              <a:rPr kumimoji="1" lang="en-US" altLang="ja-SE" dirty="0"/>
              <a:t>2n cooling down: temperature sensors were OK (July 18 2024)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9B1307E-D790-6AD3-A7D6-A57F71CF0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F76969A-4B44-0810-ED73-1FEDA2D94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8651" y="985680"/>
            <a:ext cx="5137155" cy="377642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148B343-A367-63DD-EDA6-AF98C68A355A}"/>
              </a:ext>
            </a:extLst>
          </p:cNvPr>
          <p:cNvSpPr txBox="1"/>
          <p:nvPr/>
        </p:nvSpPr>
        <p:spPr>
          <a:xfrm>
            <a:off x="1065907" y="2321858"/>
            <a:ext cx="9182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>
                <a:solidFill>
                  <a:srgbClr val="FF0000"/>
                </a:solidFill>
              </a:rPr>
              <a:t>Cavity top</a:t>
            </a:r>
            <a:endParaRPr kumimoji="1" lang="ja-SE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8934A47-8753-4CD8-81E4-EC7783F89F49}"/>
              </a:ext>
            </a:extLst>
          </p:cNvPr>
          <p:cNvSpPr txBox="1"/>
          <p:nvPr/>
        </p:nvSpPr>
        <p:spPr>
          <a:xfrm>
            <a:off x="1480081" y="1131247"/>
            <a:ext cx="1619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>
                <a:solidFill>
                  <a:srgbClr val="0070C0"/>
                </a:solidFill>
              </a:rPr>
              <a:t>Cavity bottom</a:t>
            </a:r>
            <a:endParaRPr kumimoji="1" lang="ja-SE" altLang="en-US" dirty="0">
              <a:solidFill>
                <a:srgbClr val="0070C0"/>
              </a:solidFill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1D3432A6-CD46-055A-E7C1-C25CA483D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211" y="1308316"/>
            <a:ext cx="2332454" cy="17679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82E0033A-9A0A-2F68-D63E-73F4CF1BBFFA}"/>
                  </a:ext>
                </a:extLst>
              </p:cNvPr>
              <p:cNvSpPr txBox="1"/>
              <p:nvPr/>
            </p:nvSpPr>
            <p:spPr>
              <a:xfrm>
                <a:off x="758779" y="4822962"/>
                <a:ext cx="925521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SE" sz="2400" dirty="0"/>
                  <a:t>800C &amp; 600C annealed 1.3 GHz cavity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SE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kumimoji="1" lang="en-US" altLang="ja-SE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kumimoji="1" lang="en-US" altLang="ja-SE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kumimoji="1" lang="en-US" altLang="ja-SE" sz="2400" dirty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SE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SE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kumimoji="1" lang="en-US" altLang="ja-SE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kumimoji="1" lang="en-US" altLang="ja-SE" sz="2400" b="0" i="1" smtClean="0">
                        <a:latin typeface="Cambria Math" panose="02040503050406030204" pitchFamily="18" charset="0"/>
                      </a:rPr>
                      <m:t>=9.25 </m:t>
                    </m:r>
                    <m:r>
                      <a:rPr kumimoji="1" lang="en-US" altLang="ja-SE" sz="24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kumimoji="1" lang="en-US" altLang="ja-SE" sz="2400" dirty="0"/>
              </a:p>
              <a:p>
                <a:r>
                  <a:rPr kumimoji="1" lang="en-US" altLang="ja-SE" sz="2400" dirty="0">
                    <a:sym typeface="Wingdings" pitchFamily="2" charset="2"/>
                  </a:rPr>
                  <a:t> </a:t>
                </a:r>
                <a:r>
                  <a:rPr kumimoji="1" lang="en-US" altLang="ja-SE" sz="2400" dirty="0">
                    <a:solidFill>
                      <a:srgbClr val="FF0000"/>
                    </a:solidFill>
                    <a:sym typeface="Wingdings" pitchFamily="2" charset="2"/>
                  </a:rPr>
                  <a:t>No flux expulsion is expected</a:t>
                </a:r>
                <a:endParaRPr kumimoji="1" lang="ja-SE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82E0033A-9A0A-2F68-D63E-73F4CF1BBF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779" y="4822962"/>
                <a:ext cx="9255215" cy="830997"/>
              </a:xfrm>
              <a:prstGeom prst="rect">
                <a:avLst/>
              </a:prstGeom>
              <a:blipFill>
                <a:blip r:embed="rId5"/>
                <a:stretch>
                  <a:fillRect l="-959" t="-6061" b="-16667"/>
                </a:stretch>
              </a:blipFill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0836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155F66-A744-D38D-0652-5827C808E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24" y="152401"/>
            <a:ext cx="7629757" cy="432048"/>
          </a:xfrm>
        </p:spPr>
        <p:txBody>
          <a:bodyPr>
            <a:normAutofit fontScale="90000"/>
          </a:bodyPr>
          <a:lstStyle/>
          <a:p>
            <a:r>
              <a:rPr lang="en-US" altLang="ja-SE" sz="2400" dirty="0"/>
              <a:t>Flux expulsion is mandatory for mid-T bake or N-doped cavities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E428D25-265B-EEFF-9877-018184AE1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5" name="Picture 54">
            <a:extLst>
              <a:ext uri="{FF2B5EF4-FFF2-40B4-BE49-F238E27FC236}">
                <a16:creationId xmlns:a16="http://schemas.microsoft.com/office/drawing/2014/main" id="{F34D8CC1-7040-77AB-2315-EE4D4AC49A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167" y="726142"/>
            <a:ext cx="4777887" cy="3856547"/>
          </a:xfrm>
          <a:prstGeom prst="rect">
            <a:avLst/>
          </a:prstGeom>
        </p:spPr>
      </p:pic>
      <p:sp>
        <p:nvSpPr>
          <p:cNvPr id="6" name="Arrow: Down 9">
            <a:extLst>
              <a:ext uri="{FF2B5EF4-FFF2-40B4-BE49-F238E27FC236}">
                <a16:creationId xmlns:a16="http://schemas.microsoft.com/office/drawing/2014/main" id="{B4BE873F-2430-7A27-23E9-8DCA30F66516}"/>
              </a:ext>
            </a:extLst>
          </p:cNvPr>
          <p:cNvSpPr/>
          <p:nvPr/>
        </p:nvSpPr>
        <p:spPr>
          <a:xfrm rot="10800000">
            <a:off x="8159408" y="1612539"/>
            <a:ext cx="191852" cy="936437"/>
          </a:xfrm>
          <a:prstGeom prst="downArrow">
            <a:avLst/>
          </a:prstGeom>
          <a:gradFill>
            <a:gsLst>
              <a:gs pos="0">
                <a:srgbClr val="C00000"/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6">
                <a:extLst>
                  <a:ext uri="{FF2B5EF4-FFF2-40B4-BE49-F238E27FC236}">
                    <a16:creationId xmlns:a16="http://schemas.microsoft.com/office/drawing/2014/main" id="{C6FFEA18-7DC6-8AE9-9890-9BC73D08637D}"/>
                  </a:ext>
                </a:extLst>
              </p:cNvPr>
              <p:cNvSpPr txBox="1"/>
              <p:nvPr/>
            </p:nvSpPr>
            <p:spPr>
              <a:xfrm>
                <a:off x="8393424" y="1767475"/>
                <a:ext cx="1526376" cy="400110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Lower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7" name="TextBox 56">
                <a:extLst>
                  <a:ext uri="{FF2B5EF4-FFF2-40B4-BE49-F238E27FC236}">
                    <a16:creationId xmlns:a16="http://schemas.microsoft.com/office/drawing/2014/main" id="{C6FFEA18-7DC6-8AE9-9890-9BC73D0863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3424" y="1767475"/>
                <a:ext cx="1526376" cy="400110"/>
              </a:xfrm>
              <a:prstGeom prst="rect">
                <a:avLst/>
              </a:prstGeom>
              <a:blipFill>
                <a:blip r:embed="rId3"/>
                <a:stretch>
                  <a:fillRect l="-4098" t="-5882" b="-23529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3">
            <a:extLst>
              <a:ext uri="{FF2B5EF4-FFF2-40B4-BE49-F238E27FC236}">
                <a16:creationId xmlns:a16="http://schemas.microsoft.com/office/drawing/2014/main" id="{E2330566-C1B3-D504-41E5-4D0D8CDB5839}"/>
              </a:ext>
            </a:extLst>
          </p:cNvPr>
          <p:cNvSpPr txBox="1"/>
          <p:nvPr/>
        </p:nvSpPr>
        <p:spPr>
          <a:xfrm>
            <a:off x="4258893" y="4193893"/>
            <a:ext cx="3431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M. </a:t>
            </a:r>
            <a:r>
              <a:rPr lang="en-US" sz="1400" dirty="0" err="1"/>
              <a:t>Checchin</a:t>
            </a:r>
            <a:r>
              <a:rPr lang="en-US" sz="1400" dirty="0"/>
              <a:t> TTC topical workshop 2017</a:t>
            </a:r>
            <a:endParaRPr lang="en-GB" sz="1400" dirty="0"/>
          </a:p>
        </p:txBody>
      </p:sp>
      <p:grpSp>
        <p:nvGrpSpPr>
          <p:cNvPr id="9" name="Group 10">
            <a:extLst>
              <a:ext uri="{FF2B5EF4-FFF2-40B4-BE49-F238E27FC236}">
                <a16:creationId xmlns:a16="http://schemas.microsoft.com/office/drawing/2014/main" id="{45E0D783-1255-3852-5526-394D1188CEE2}"/>
              </a:ext>
            </a:extLst>
          </p:cNvPr>
          <p:cNvGrpSpPr>
            <a:grpSpLocks noChangeAspect="1"/>
          </p:cNvGrpSpPr>
          <p:nvPr/>
        </p:nvGrpSpPr>
        <p:grpSpPr>
          <a:xfrm>
            <a:off x="200837" y="1031081"/>
            <a:ext cx="5430539" cy="3081793"/>
            <a:chOff x="807352" y="1654613"/>
            <a:chExt cx="7395166" cy="4196704"/>
          </a:xfrm>
        </p:grpSpPr>
        <p:sp>
          <p:nvSpPr>
            <p:cNvPr id="10" name="Parallelogram 11">
              <a:extLst>
                <a:ext uri="{FF2B5EF4-FFF2-40B4-BE49-F238E27FC236}">
                  <a16:creationId xmlns:a16="http://schemas.microsoft.com/office/drawing/2014/main" id="{41FAAA16-FB31-BEF3-527F-AF25559B3279}"/>
                </a:ext>
              </a:extLst>
            </p:cNvPr>
            <p:cNvSpPr/>
            <p:nvPr/>
          </p:nvSpPr>
          <p:spPr>
            <a:xfrm rot="18900000" flipH="1">
              <a:off x="4349807" y="3093169"/>
              <a:ext cx="3086864" cy="2758148"/>
            </a:xfrm>
            <a:prstGeom prst="parallelogram">
              <a:avLst>
                <a:gd name="adj" fmla="val 36179"/>
              </a:avLst>
            </a:prstGeom>
            <a:solidFill>
              <a:srgbClr val="FFC000">
                <a:alpha val="14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Cube 12">
              <a:extLst>
                <a:ext uri="{FF2B5EF4-FFF2-40B4-BE49-F238E27FC236}">
                  <a16:creationId xmlns:a16="http://schemas.microsoft.com/office/drawing/2014/main" id="{8D7F0FC9-172E-4420-5F06-F6ECB38A110E}"/>
                </a:ext>
              </a:extLst>
            </p:cNvPr>
            <p:cNvSpPr/>
            <p:nvPr/>
          </p:nvSpPr>
          <p:spPr>
            <a:xfrm>
              <a:off x="1238324" y="3093479"/>
              <a:ext cx="6658810" cy="2157021"/>
            </a:xfrm>
            <a:prstGeom prst="cube">
              <a:avLst>
                <a:gd name="adj" fmla="val 68224"/>
              </a:avLst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50000">
                  <a:schemeClr val="bg1"/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108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2" name="Parallelogram 13">
              <a:extLst>
                <a:ext uri="{FF2B5EF4-FFF2-40B4-BE49-F238E27FC236}">
                  <a16:creationId xmlns:a16="http://schemas.microsoft.com/office/drawing/2014/main" id="{56C11C14-21D5-32E7-3122-EF85C205DC6D}"/>
                </a:ext>
              </a:extLst>
            </p:cNvPr>
            <p:cNvSpPr/>
            <p:nvPr/>
          </p:nvSpPr>
          <p:spPr>
            <a:xfrm rot="18900000" flipH="1">
              <a:off x="1754133" y="1889335"/>
              <a:ext cx="3047906" cy="2696241"/>
            </a:xfrm>
            <a:prstGeom prst="parallelogram">
              <a:avLst>
                <a:gd name="adj" fmla="val 36179"/>
              </a:avLst>
            </a:prstGeom>
            <a:solidFill>
              <a:srgbClr val="FFC000">
                <a:alpha val="14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13" name="Straight Connector 14">
              <a:extLst>
                <a:ext uri="{FF2B5EF4-FFF2-40B4-BE49-F238E27FC236}">
                  <a16:creationId xmlns:a16="http://schemas.microsoft.com/office/drawing/2014/main" id="{44D1F8D4-D541-DCB7-7B58-3A7B5A715D7D}"/>
                </a:ext>
              </a:extLst>
            </p:cNvPr>
            <p:cNvCxnSpPr>
              <a:stCxn id="11" idx="1"/>
              <a:endCxn id="11" idx="3"/>
            </p:cNvCxnSpPr>
            <p:nvPr/>
          </p:nvCxnSpPr>
          <p:spPr>
            <a:xfrm>
              <a:off x="3831926" y="4565085"/>
              <a:ext cx="0" cy="685414"/>
            </a:xfrm>
            <a:prstGeom prst="line">
              <a:avLst/>
            </a:prstGeom>
            <a:ln w="28575">
              <a:solidFill>
                <a:srgbClr val="331EFE"/>
              </a:solidFill>
              <a:prstDash val="soli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Connector 15">
              <a:extLst>
                <a:ext uri="{FF2B5EF4-FFF2-40B4-BE49-F238E27FC236}">
                  <a16:creationId xmlns:a16="http://schemas.microsoft.com/office/drawing/2014/main" id="{0AF8C7E7-83DF-598B-0E8B-26A1E1FB8918}"/>
                </a:ext>
              </a:extLst>
            </p:cNvPr>
            <p:cNvCxnSpPr>
              <a:stCxn id="11" idx="0"/>
              <a:endCxn id="11" idx="1"/>
            </p:cNvCxnSpPr>
            <p:nvPr/>
          </p:nvCxnSpPr>
          <p:spPr>
            <a:xfrm flipH="1">
              <a:off x="3831926" y="3093479"/>
              <a:ext cx="1471606" cy="1471606"/>
            </a:xfrm>
            <a:prstGeom prst="line">
              <a:avLst/>
            </a:prstGeom>
            <a:ln w="28575">
              <a:solidFill>
                <a:srgbClr val="331EFE"/>
              </a:solidFill>
              <a:prstDash val="soli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15" name="Group 16">
              <a:extLst>
                <a:ext uri="{FF2B5EF4-FFF2-40B4-BE49-F238E27FC236}">
                  <a16:creationId xmlns:a16="http://schemas.microsoft.com/office/drawing/2014/main" id="{61FAE76D-35D7-90B8-9FA6-902DA75A99C9}"/>
                </a:ext>
              </a:extLst>
            </p:cNvPr>
            <p:cNvGrpSpPr/>
            <p:nvPr/>
          </p:nvGrpSpPr>
          <p:grpSpPr>
            <a:xfrm>
              <a:off x="4090746" y="3496201"/>
              <a:ext cx="561063" cy="1351576"/>
              <a:chOff x="4559577" y="2631454"/>
              <a:chExt cx="561063" cy="1351576"/>
            </a:xfrm>
          </p:grpSpPr>
          <p:grpSp>
            <p:nvGrpSpPr>
              <p:cNvPr id="48" name="Group 49">
                <a:extLst>
                  <a:ext uri="{FF2B5EF4-FFF2-40B4-BE49-F238E27FC236}">
                    <a16:creationId xmlns:a16="http://schemas.microsoft.com/office/drawing/2014/main" id="{9AC38EF7-AEE2-E1FA-6B13-6D8DF0DFE729}"/>
                  </a:ext>
                </a:extLst>
              </p:cNvPr>
              <p:cNvGrpSpPr/>
              <p:nvPr/>
            </p:nvGrpSpPr>
            <p:grpSpPr>
              <a:xfrm>
                <a:off x="4572000" y="3170082"/>
                <a:ext cx="548640" cy="278436"/>
                <a:chOff x="5252936" y="3840812"/>
                <a:chExt cx="548640" cy="278436"/>
              </a:xfrm>
            </p:grpSpPr>
            <p:sp>
              <p:nvSpPr>
                <p:cNvPr id="51" name="Arc 52">
                  <a:extLst>
                    <a:ext uri="{FF2B5EF4-FFF2-40B4-BE49-F238E27FC236}">
                      <a16:creationId xmlns:a16="http://schemas.microsoft.com/office/drawing/2014/main" id="{5BA16F91-2981-8B2D-7FFA-D2A7689039D3}"/>
                    </a:ext>
                  </a:extLst>
                </p:cNvPr>
                <p:cNvSpPr/>
                <p:nvPr/>
              </p:nvSpPr>
              <p:spPr>
                <a:xfrm rot="10800000">
                  <a:off x="5252936" y="3840812"/>
                  <a:ext cx="548640" cy="274320"/>
                </a:xfrm>
                <a:prstGeom prst="arc">
                  <a:avLst/>
                </a:prstGeom>
                <a:ln>
                  <a:head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2" name="Oval 53">
                  <a:extLst>
                    <a:ext uri="{FF2B5EF4-FFF2-40B4-BE49-F238E27FC236}">
                      <a16:creationId xmlns:a16="http://schemas.microsoft.com/office/drawing/2014/main" id="{A42764E8-60DD-605F-8F26-B2DA23E7179D}"/>
                    </a:ext>
                  </a:extLst>
                </p:cNvPr>
                <p:cNvSpPr/>
                <p:nvPr/>
              </p:nvSpPr>
              <p:spPr>
                <a:xfrm>
                  <a:off x="5252936" y="3844928"/>
                  <a:ext cx="548640" cy="274320"/>
                </a:xfrm>
                <a:prstGeom prst="ellipse">
                  <a:avLst/>
                </a:prstGeom>
                <a:noFill/>
                <a:ln w="19050" cap="flat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sp>
            <p:nvSpPr>
              <p:cNvPr id="49" name="Arc 50">
                <a:extLst>
                  <a:ext uri="{FF2B5EF4-FFF2-40B4-BE49-F238E27FC236}">
                    <a16:creationId xmlns:a16="http://schemas.microsoft.com/office/drawing/2014/main" id="{739B76D5-8ACA-5302-0558-C880746EF009}"/>
                  </a:ext>
                </a:extLst>
              </p:cNvPr>
              <p:cNvSpPr/>
              <p:nvPr/>
            </p:nvSpPr>
            <p:spPr>
              <a:xfrm>
                <a:off x="4559577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50" name="Arc 51">
                <a:extLst>
                  <a:ext uri="{FF2B5EF4-FFF2-40B4-BE49-F238E27FC236}">
                    <a16:creationId xmlns:a16="http://schemas.microsoft.com/office/drawing/2014/main" id="{3514FAAB-DF9E-292D-7655-DA62125E5DD4}"/>
                  </a:ext>
                </a:extLst>
              </p:cNvPr>
              <p:cNvSpPr/>
              <p:nvPr/>
            </p:nvSpPr>
            <p:spPr>
              <a:xfrm flipH="1">
                <a:off x="4836389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16" name="Group 17">
              <a:extLst>
                <a:ext uri="{FF2B5EF4-FFF2-40B4-BE49-F238E27FC236}">
                  <a16:creationId xmlns:a16="http://schemas.microsoft.com/office/drawing/2014/main" id="{95DDD91B-3842-791B-6C07-252FDFE47BB8}"/>
                </a:ext>
              </a:extLst>
            </p:cNvPr>
            <p:cNvGrpSpPr/>
            <p:nvPr/>
          </p:nvGrpSpPr>
          <p:grpSpPr>
            <a:xfrm>
              <a:off x="6968544" y="2619925"/>
              <a:ext cx="561063" cy="1351576"/>
              <a:chOff x="4559577" y="2631454"/>
              <a:chExt cx="561063" cy="1351576"/>
            </a:xfrm>
          </p:grpSpPr>
          <p:grpSp>
            <p:nvGrpSpPr>
              <p:cNvPr id="43" name="Group 44">
                <a:extLst>
                  <a:ext uri="{FF2B5EF4-FFF2-40B4-BE49-F238E27FC236}">
                    <a16:creationId xmlns:a16="http://schemas.microsoft.com/office/drawing/2014/main" id="{BBA2ABB5-F9E2-3B14-0E2F-9A7DA2F715E3}"/>
                  </a:ext>
                </a:extLst>
              </p:cNvPr>
              <p:cNvGrpSpPr/>
              <p:nvPr/>
            </p:nvGrpSpPr>
            <p:grpSpPr>
              <a:xfrm>
                <a:off x="4572000" y="3170082"/>
                <a:ext cx="548640" cy="278436"/>
                <a:chOff x="5252936" y="3840812"/>
                <a:chExt cx="548640" cy="278436"/>
              </a:xfrm>
            </p:grpSpPr>
            <p:sp>
              <p:nvSpPr>
                <p:cNvPr id="46" name="Oval 47">
                  <a:extLst>
                    <a:ext uri="{FF2B5EF4-FFF2-40B4-BE49-F238E27FC236}">
                      <a16:creationId xmlns:a16="http://schemas.microsoft.com/office/drawing/2014/main" id="{4ED6B92F-CBA0-0FA6-4E6D-A489A0EE0B7B}"/>
                    </a:ext>
                  </a:extLst>
                </p:cNvPr>
                <p:cNvSpPr/>
                <p:nvPr/>
              </p:nvSpPr>
              <p:spPr>
                <a:xfrm>
                  <a:off x="5252936" y="3844928"/>
                  <a:ext cx="548640" cy="274320"/>
                </a:xfrm>
                <a:prstGeom prst="ellipse">
                  <a:avLst/>
                </a:prstGeom>
                <a:noFill/>
                <a:ln w="19050" cap="flat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7" name="Arc 48">
                  <a:extLst>
                    <a:ext uri="{FF2B5EF4-FFF2-40B4-BE49-F238E27FC236}">
                      <a16:creationId xmlns:a16="http://schemas.microsoft.com/office/drawing/2014/main" id="{21AFD91A-17E8-9EB1-1F22-1470E9BA5CAF}"/>
                    </a:ext>
                  </a:extLst>
                </p:cNvPr>
                <p:cNvSpPr/>
                <p:nvPr/>
              </p:nvSpPr>
              <p:spPr>
                <a:xfrm rot="10800000">
                  <a:off x="5252936" y="3840812"/>
                  <a:ext cx="548640" cy="274320"/>
                </a:xfrm>
                <a:prstGeom prst="arc">
                  <a:avLst/>
                </a:prstGeom>
                <a:ln>
                  <a:head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sp>
            <p:nvSpPr>
              <p:cNvPr id="44" name="Arc 45">
                <a:extLst>
                  <a:ext uri="{FF2B5EF4-FFF2-40B4-BE49-F238E27FC236}">
                    <a16:creationId xmlns:a16="http://schemas.microsoft.com/office/drawing/2014/main" id="{362883C5-90C9-E03A-A765-02D50D4D9563}"/>
                  </a:ext>
                </a:extLst>
              </p:cNvPr>
              <p:cNvSpPr/>
              <p:nvPr/>
            </p:nvSpPr>
            <p:spPr>
              <a:xfrm>
                <a:off x="4559577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45" name="Arc 46">
                <a:extLst>
                  <a:ext uri="{FF2B5EF4-FFF2-40B4-BE49-F238E27FC236}">
                    <a16:creationId xmlns:a16="http://schemas.microsoft.com/office/drawing/2014/main" id="{5263A4F8-B0BA-DE41-A0B6-D7A3CB6E7475}"/>
                  </a:ext>
                </a:extLst>
              </p:cNvPr>
              <p:cNvSpPr/>
              <p:nvPr/>
            </p:nvSpPr>
            <p:spPr>
              <a:xfrm flipH="1">
                <a:off x="4836389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17" name="Right Arrow 18">
              <a:extLst>
                <a:ext uri="{FF2B5EF4-FFF2-40B4-BE49-F238E27FC236}">
                  <a16:creationId xmlns:a16="http://schemas.microsoft.com/office/drawing/2014/main" id="{79B90FC7-CEB6-9BB9-E5F0-A34811945B02}"/>
                </a:ext>
              </a:extLst>
            </p:cNvPr>
            <p:cNvSpPr/>
            <p:nvPr/>
          </p:nvSpPr>
          <p:spPr>
            <a:xfrm>
              <a:off x="4494630" y="4038946"/>
              <a:ext cx="704080" cy="270204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18" name="Group 19">
              <a:extLst>
                <a:ext uri="{FF2B5EF4-FFF2-40B4-BE49-F238E27FC236}">
                  <a16:creationId xmlns:a16="http://schemas.microsoft.com/office/drawing/2014/main" id="{DD0929B7-13A0-7D90-2DD1-1DA97B6E40E2}"/>
                </a:ext>
              </a:extLst>
            </p:cNvPr>
            <p:cNvGrpSpPr/>
            <p:nvPr/>
          </p:nvGrpSpPr>
          <p:grpSpPr>
            <a:xfrm>
              <a:off x="4991451" y="2615808"/>
              <a:ext cx="561063" cy="1351576"/>
              <a:chOff x="4559577" y="2631454"/>
              <a:chExt cx="561063" cy="1351576"/>
            </a:xfrm>
          </p:grpSpPr>
          <p:grpSp>
            <p:nvGrpSpPr>
              <p:cNvPr id="38" name="Group 39">
                <a:extLst>
                  <a:ext uri="{FF2B5EF4-FFF2-40B4-BE49-F238E27FC236}">
                    <a16:creationId xmlns:a16="http://schemas.microsoft.com/office/drawing/2014/main" id="{D87BD4A2-D9CF-58EE-D504-97C774E15620}"/>
                  </a:ext>
                </a:extLst>
              </p:cNvPr>
              <p:cNvGrpSpPr/>
              <p:nvPr/>
            </p:nvGrpSpPr>
            <p:grpSpPr>
              <a:xfrm>
                <a:off x="4572000" y="3170082"/>
                <a:ext cx="548640" cy="278436"/>
                <a:chOff x="5252936" y="3840812"/>
                <a:chExt cx="548640" cy="278436"/>
              </a:xfrm>
            </p:grpSpPr>
            <p:sp>
              <p:nvSpPr>
                <p:cNvPr id="41" name="Oval 42">
                  <a:extLst>
                    <a:ext uri="{FF2B5EF4-FFF2-40B4-BE49-F238E27FC236}">
                      <a16:creationId xmlns:a16="http://schemas.microsoft.com/office/drawing/2014/main" id="{E0AF563A-9FC4-4064-F59D-919206DAD4C2}"/>
                    </a:ext>
                  </a:extLst>
                </p:cNvPr>
                <p:cNvSpPr/>
                <p:nvPr/>
              </p:nvSpPr>
              <p:spPr>
                <a:xfrm>
                  <a:off x="5252936" y="3844928"/>
                  <a:ext cx="548640" cy="274320"/>
                </a:xfrm>
                <a:prstGeom prst="ellipse">
                  <a:avLst/>
                </a:prstGeom>
                <a:noFill/>
                <a:ln w="19050" cap="flat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2" name="Arc 43">
                  <a:extLst>
                    <a:ext uri="{FF2B5EF4-FFF2-40B4-BE49-F238E27FC236}">
                      <a16:creationId xmlns:a16="http://schemas.microsoft.com/office/drawing/2014/main" id="{4E233CEE-5D66-78B0-1E47-604785DDA1BA}"/>
                    </a:ext>
                  </a:extLst>
                </p:cNvPr>
                <p:cNvSpPr/>
                <p:nvPr/>
              </p:nvSpPr>
              <p:spPr>
                <a:xfrm rot="10800000">
                  <a:off x="5252936" y="3840812"/>
                  <a:ext cx="548640" cy="274320"/>
                </a:xfrm>
                <a:prstGeom prst="arc">
                  <a:avLst/>
                </a:prstGeom>
                <a:ln>
                  <a:head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sp>
            <p:nvSpPr>
              <p:cNvPr id="39" name="Arc 40">
                <a:extLst>
                  <a:ext uri="{FF2B5EF4-FFF2-40B4-BE49-F238E27FC236}">
                    <a16:creationId xmlns:a16="http://schemas.microsoft.com/office/drawing/2014/main" id="{0216F8E2-2032-2B02-5FEB-DB2BDD8190C9}"/>
                  </a:ext>
                </a:extLst>
              </p:cNvPr>
              <p:cNvSpPr/>
              <p:nvPr/>
            </p:nvSpPr>
            <p:spPr>
              <a:xfrm>
                <a:off x="4559577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40" name="Arc 41">
                <a:extLst>
                  <a:ext uri="{FF2B5EF4-FFF2-40B4-BE49-F238E27FC236}">
                    <a16:creationId xmlns:a16="http://schemas.microsoft.com/office/drawing/2014/main" id="{6DAB117E-3554-607B-5773-F1960F8393D1}"/>
                  </a:ext>
                </a:extLst>
              </p:cNvPr>
              <p:cNvSpPr/>
              <p:nvPr/>
            </p:nvSpPr>
            <p:spPr>
              <a:xfrm flipH="1">
                <a:off x="4836389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19" name="TextBox 34">
              <a:extLst>
                <a:ext uri="{FF2B5EF4-FFF2-40B4-BE49-F238E27FC236}">
                  <a16:creationId xmlns:a16="http://schemas.microsoft.com/office/drawing/2014/main" id="{22165E7D-A79E-81EB-590A-CA6C0AD13C8A}"/>
                </a:ext>
              </a:extLst>
            </p:cNvPr>
            <p:cNvSpPr txBox="1"/>
            <p:nvPr/>
          </p:nvSpPr>
          <p:spPr>
            <a:xfrm>
              <a:off x="1245994" y="4665772"/>
              <a:ext cx="2518090" cy="551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9pPr>
            </a:lstStyle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Meissner State</a:t>
              </a:r>
            </a:p>
          </p:txBody>
        </p:sp>
        <p:sp>
          <p:nvSpPr>
            <p:cNvPr id="20" name="TextBox 35">
              <a:extLst>
                <a:ext uri="{FF2B5EF4-FFF2-40B4-BE49-F238E27FC236}">
                  <a16:creationId xmlns:a16="http://schemas.microsoft.com/office/drawing/2014/main" id="{4D6334C0-662C-48C6-5C2D-4F5C169687AC}"/>
                </a:ext>
              </a:extLst>
            </p:cNvPr>
            <p:cNvSpPr txBox="1"/>
            <p:nvPr/>
          </p:nvSpPr>
          <p:spPr>
            <a:xfrm>
              <a:off x="4736617" y="4665984"/>
              <a:ext cx="1964672" cy="490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Geneva" pitchFamily="121" charset="-128"/>
                  <a:cs typeface="+mn-cs"/>
                </a:defRPr>
              </a:lvl9pPr>
            </a:lstStyle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Mixed State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40">
                  <a:extLst>
                    <a:ext uri="{FF2B5EF4-FFF2-40B4-BE49-F238E27FC236}">
                      <a16:creationId xmlns:a16="http://schemas.microsoft.com/office/drawing/2014/main" id="{FBC249FB-A762-7556-995B-7E2D413A969C}"/>
                    </a:ext>
                  </a:extLst>
                </p:cNvPr>
                <p:cNvSpPr txBox="1"/>
                <p:nvPr/>
              </p:nvSpPr>
              <p:spPr>
                <a:xfrm>
                  <a:off x="4776409" y="3468774"/>
                  <a:ext cx="314838" cy="4697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sz="2000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6409" y="3468774"/>
                  <a:ext cx="314838" cy="469763"/>
                </a:xfrm>
                <a:prstGeom prst="rect">
                  <a:avLst/>
                </a:prstGeom>
                <a:blipFill>
                  <a:blip r:embed="rId7"/>
                  <a:stretch>
                    <a:fillRect l="-73077" r="-65385" b="-7435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42">
                  <a:extLst>
                    <a:ext uri="{FF2B5EF4-FFF2-40B4-BE49-F238E27FC236}">
                      <a16:creationId xmlns:a16="http://schemas.microsoft.com/office/drawing/2014/main" id="{D94953A5-46FA-97D8-7479-EAD40C0EFE84}"/>
                    </a:ext>
                  </a:extLst>
                </p:cNvPr>
                <p:cNvSpPr txBox="1"/>
                <p:nvPr/>
              </p:nvSpPr>
              <p:spPr>
                <a:xfrm>
                  <a:off x="5600001" y="2514717"/>
                  <a:ext cx="314838" cy="4697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sz="2000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00001" y="2514717"/>
                  <a:ext cx="314838" cy="469763"/>
                </a:xfrm>
                <a:prstGeom prst="rect">
                  <a:avLst/>
                </a:prstGeom>
                <a:blipFill>
                  <a:blip r:embed="rId8"/>
                  <a:stretch>
                    <a:fillRect l="-73077" r="-65385" b="-7631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Arrow Connector 24">
              <a:extLst>
                <a:ext uri="{FF2B5EF4-FFF2-40B4-BE49-F238E27FC236}">
                  <a16:creationId xmlns:a16="http://schemas.microsoft.com/office/drawing/2014/main" id="{812EDFED-DA71-DD84-F47E-68454E056287}"/>
                </a:ext>
              </a:extLst>
            </p:cNvPr>
            <p:cNvCxnSpPr/>
            <p:nvPr/>
          </p:nvCxnSpPr>
          <p:spPr>
            <a:xfrm flipV="1">
              <a:off x="1252177" y="2615808"/>
              <a:ext cx="0" cy="1949279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5">
              <a:extLst>
                <a:ext uri="{FF2B5EF4-FFF2-40B4-BE49-F238E27FC236}">
                  <a16:creationId xmlns:a16="http://schemas.microsoft.com/office/drawing/2014/main" id="{356F5B13-6A4D-1181-89DD-B1AEA1E2325D}"/>
                </a:ext>
              </a:extLst>
            </p:cNvPr>
            <p:cNvCxnSpPr/>
            <p:nvPr/>
          </p:nvCxnSpPr>
          <p:spPr>
            <a:xfrm>
              <a:off x="1238324" y="4565085"/>
              <a:ext cx="6870513" cy="0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6">
              <a:extLst>
                <a:ext uri="{FF2B5EF4-FFF2-40B4-BE49-F238E27FC236}">
                  <a16:creationId xmlns:a16="http://schemas.microsoft.com/office/drawing/2014/main" id="{E870F187-BDCC-3A29-51E4-4C2160C6C9E6}"/>
                </a:ext>
              </a:extLst>
            </p:cNvPr>
            <p:cNvCxnSpPr/>
            <p:nvPr/>
          </p:nvCxnSpPr>
          <p:spPr>
            <a:xfrm flipV="1">
              <a:off x="1252177" y="2140086"/>
              <a:ext cx="2419276" cy="2425001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7">
              <a:extLst>
                <a:ext uri="{FF2B5EF4-FFF2-40B4-BE49-F238E27FC236}">
                  <a16:creationId xmlns:a16="http://schemas.microsoft.com/office/drawing/2014/main" id="{294FD4D1-076D-E0BA-FE14-06328D8D0F00}"/>
                </a:ext>
              </a:extLst>
            </p:cNvPr>
            <p:cNvCxnSpPr>
              <a:stCxn id="12" idx="2"/>
            </p:cNvCxnSpPr>
            <p:nvPr/>
          </p:nvCxnSpPr>
          <p:spPr>
            <a:xfrm>
              <a:off x="2545372" y="3970171"/>
              <a:ext cx="3604155" cy="1701055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Straight Connector 28">
              <a:extLst>
                <a:ext uri="{FF2B5EF4-FFF2-40B4-BE49-F238E27FC236}">
                  <a16:creationId xmlns:a16="http://schemas.microsoft.com/office/drawing/2014/main" id="{3B1DAE07-6B00-F439-C8E9-88CFE08F2D98}"/>
                </a:ext>
              </a:extLst>
            </p:cNvPr>
            <p:cNvCxnSpPr>
              <a:stCxn id="12" idx="5"/>
            </p:cNvCxnSpPr>
            <p:nvPr/>
          </p:nvCxnSpPr>
          <p:spPr>
            <a:xfrm>
              <a:off x="4010804" y="2504740"/>
              <a:ext cx="3711062" cy="1741081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8" name="Right Arrow 29">
              <a:extLst>
                <a:ext uri="{FF2B5EF4-FFF2-40B4-BE49-F238E27FC236}">
                  <a16:creationId xmlns:a16="http://schemas.microsoft.com/office/drawing/2014/main" id="{409F1782-C923-E85E-79F2-BDE0EBF5CF46}"/>
                </a:ext>
              </a:extLst>
            </p:cNvPr>
            <p:cNvSpPr/>
            <p:nvPr/>
          </p:nvSpPr>
          <p:spPr>
            <a:xfrm>
              <a:off x="5395039" y="3126404"/>
              <a:ext cx="704080" cy="270204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54">
                  <a:extLst>
                    <a:ext uri="{FF2B5EF4-FFF2-40B4-BE49-F238E27FC236}">
                      <a16:creationId xmlns:a16="http://schemas.microsoft.com/office/drawing/2014/main" id="{5F82F122-3B22-0C3B-B80D-E9B49ED411CF}"/>
                    </a:ext>
                  </a:extLst>
                </p:cNvPr>
                <p:cNvSpPr txBox="1"/>
                <p:nvPr/>
              </p:nvSpPr>
              <p:spPr>
                <a:xfrm>
                  <a:off x="807352" y="2018069"/>
                  <a:ext cx="877282" cy="4697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352" y="2018069"/>
                  <a:ext cx="877282" cy="469763"/>
                </a:xfrm>
                <a:prstGeom prst="rect">
                  <a:avLst/>
                </a:prstGeom>
                <a:blipFill>
                  <a:blip r:embed="rId9"/>
                  <a:stretch>
                    <a:fillRect l="-20833" t="-2564" r="-44444" b="-7435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0" name="Group 31">
              <a:extLst>
                <a:ext uri="{FF2B5EF4-FFF2-40B4-BE49-F238E27FC236}">
                  <a16:creationId xmlns:a16="http://schemas.microsoft.com/office/drawing/2014/main" id="{B0CEBDD0-8CF7-6C3C-C3A3-4E4ADF9827ED}"/>
                </a:ext>
              </a:extLst>
            </p:cNvPr>
            <p:cNvGrpSpPr/>
            <p:nvPr/>
          </p:nvGrpSpPr>
          <p:grpSpPr>
            <a:xfrm>
              <a:off x="5877017" y="3428757"/>
              <a:ext cx="561063" cy="1351576"/>
              <a:chOff x="4559577" y="2631454"/>
              <a:chExt cx="561063" cy="1351576"/>
            </a:xfrm>
          </p:grpSpPr>
          <p:grpSp>
            <p:nvGrpSpPr>
              <p:cNvPr id="33" name="Group 34">
                <a:extLst>
                  <a:ext uri="{FF2B5EF4-FFF2-40B4-BE49-F238E27FC236}">
                    <a16:creationId xmlns:a16="http://schemas.microsoft.com/office/drawing/2014/main" id="{9E50A398-7E87-FE45-DAD7-791095227DBE}"/>
                  </a:ext>
                </a:extLst>
              </p:cNvPr>
              <p:cNvGrpSpPr/>
              <p:nvPr/>
            </p:nvGrpSpPr>
            <p:grpSpPr>
              <a:xfrm>
                <a:off x="4572000" y="3170082"/>
                <a:ext cx="548640" cy="278436"/>
                <a:chOff x="5252936" y="3840812"/>
                <a:chExt cx="548640" cy="278436"/>
              </a:xfrm>
            </p:grpSpPr>
            <p:sp>
              <p:nvSpPr>
                <p:cNvPr id="36" name="Oval 37">
                  <a:extLst>
                    <a:ext uri="{FF2B5EF4-FFF2-40B4-BE49-F238E27FC236}">
                      <a16:creationId xmlns:a16="http://schemas.microsoft.com/office/drawing/2014/main" id="{6CD0FC86-B0B2-B0A7-A61F-DBFFB59B6961}"/>
                    </a:ext>
                  </a:extLst>
                </p:cNvPr>
                <p:cNvSpPr/>
                <p:nvPr/>
              </p:nvSpPr>
              <p:spPr>
                <a:xfrm>
                  <a:off x="5252936" y="3844928"/>
                  <a:ext cx="548640" cy="274320"/>
                </a:xfrm>
                <a:prstGeom prst="ellipse">
                  <a:avLst/>
                </a:prstGeom>
                <a:noFill/>
                <a:ln w="19050" cap="flat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7" name="Arc 38">
                  <a:extLst>
                    <a:ext uri="{FF2B5EF4-FFF2-40B4-BE49-F238E27FC236}">
                      <a16:creationId xmlns:a16="http://schemas.microsoft.com/office/drawing/2014/main" id="{6AAA1B41-E079-F35E-23CA-B033E30DD575}"/>
                    </a:ext>
                  </a:extLst>
                </p:cNvPr>
                <p:cNvSpPr/>
                <p:nvPr/>
              </p:nvSpPr>
              <p:spPr>
                <a:xfrm rot="10800000">
                  <a:off x="5252936" y="3840812"/>
                  <a:ext cx="548640" cy="274320"/>
                </a:xfrm>
                <a:prstGeom prst="arc">
                  <a:avLst/>
                </a:prstGeom>
                <a:ln>
                  <a:head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sp>
            <p:nvSpPr>
              <p:cNvPr id="34" name="Arc 35">
                <a:extLst>
                  <a:ext uri="{FF2B5EF4-FFF2-40B4-BE49-F238E27FC236}">
                    <a16:creationId xmlns:a16="http://schemas.microsoft.com/office/drawing/2014/main" id="{8EEB7546-87AF-BD0C-160A-FCBD0F190AA3}"/>
                  </a:ext>
                </a:extLst>
              </p:cNvPr>
              <p:cNvSpPr/>
              <p:nvPr/>
            </p:nvSpPr>
            <p:spPr>
              <a:xfrm>
                <a:off x="4559577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5" name="Arc 36">
                <a:extLst>
                  <a:ext uri="{FF2B5EF4-FFF2-40B4-BE49-F238E27FC236}">
                    <a16:creationId xmlns:a16="http://schemas.microsoft.com/office/drawing/2014/main" id="{1F9FA609-D3F8-CEBA-19AB-85EF23226B20}"/>
                  </a:ext>
                </a:extLst>
              </p:cNvPr>
              <p:cNvSpPr/>
              <p:nvPr/>
            </p:nvSpPr>
            <p:spPr>
              <a:xfrm flipH="1">
                <a:off x="4836389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2">
                  <a:extLst>
                    <a:ext uri="{FF2B5EF4-FFF2-40B4-BE49-F238E27FC236}">
                      <a16:creationId xmlns:a16="http://schemas.microsoft.com/office/drawing/2014/main" id="{54E450C4-5840-05FB-00F1-69F7A8BA7E00}"/>
                    </a:ext>
                  </a:extLst>
                </p:cNvPr>
                <p:cNvSpPr/>
                <p:nvPr/>
              </p:nvSpPr>
              <p:spPr>
                <a:xfrm>
                  <a:off x="7733133" y="4459512"/>
                  <a:ext cx="469385" cy="70921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3" name="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33133" y="4459512"/>
                  <a:ext cx="469385" cy="709214"/>
                </a:xfrm>
                <a:prstGeom prst="rect">
                  <a:avLst/>
                </a:prstGeom>
                <a:blipFill>
                  <a:blip r:embed="rId10"/>
                  <a:stretch>
                    <a:fillRect r="-2368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3">
                  <a:extLst>
                    <a:ext uri="{FF2B5EF4-FFF2-40B4-BE49-F238E27FC236}">
                      <a16:creationId xmlns:a16="http://schemas.microsoft.com/office/drawing/2014/main" id="{BE9BC06A-FC44-3E2A-EE32-01FFE3BF09CB}"/>
                    </a:ext>
                  </a:extLst>
                </p:cNvPr>
                <p:cNvSpPr/>
                <p:nvPr/>
              </p:nvSpPr>
              <p:spPr>
                <a:xfrm>
                  <a:off x="3588189" y="1654613"/>
                  <a:ext cx="596793" cy="61069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Geneva" pitchFamily="121" charset="-128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4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8189" y="1654613"/>
                  <a:ext cx="596793" cy="610692"/>
                </a:xfrm>
                <a:prstGeom prst="rect">
                  <a:avLst/>
                </a:prstGeom>
                <a:blipFill>
                  <a:blip r:embed="rId11"/>
                  <a:stretch>
                    <a:fillRect r="-10204" b="-4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9">
                <a:extLst>
                  <a:ext uri="{FF2B5EF4-FFF2-40B4-BE49-F238E27FC236}">
                    <a16:creationId xmlns:a16="http://schemas.microsoft.com/office/drawing/2014/main" id="{7FEADB7A-0B23-4E89-4C0B-ECB2D3E8D7A2}"/>
                  </a:ext>
                </a:extLst>
              </p:cNvPr>
              <p:cNvSpPr txBox="1"/>
              <p:nvPr/>
            </p:nvSpPr>
            <p:spPr>
              <a:xfrm>
                <a:off x="1648661" y="4050888"/>
                <a:ext cx="2150011" cy="303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3" name="TextBox 59">
                <a:extLst>
                  <a:ext uri="{FF2B5EF4-FFF2-40B4-BE49-F238E27FC236}">
                    <a16:creationId xmlns:a16="http://schemas.microsoft.com/office/drawing/2014/main" id="{7FEADB7A-0B23-4E89-4C0B-ECB2D3E8D7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8661" y="4050888"/>
                <a:ext cx="2150011" cy="303481"/>
              </a:xfrm>
              <a:prstGeom prst="rect">
                <a:avLst/>
              </a:prstGeom>
              <a:blipFill>
                <a:blip r:embed="rId12"/>
                <a:stretch>
                  <a:fillRect l="-5263" t="-8333" r="-10526" b="-41667"/>
                </a:stretch>
              </a:blipFill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1B9A8AD7-AB5A-1115-4CB8-8E993E336F83}"/>
                  </a:ext>
                </a:extLst>
              </p:cNvPr>
              <p:cNvSpPr txBox="1"/>
              <p:nvPr/>
            </p:nvSpPr>
            <p:spPr>
              <a:xfrm>
                <a:off x="2422614" y="1154549"/>
                <a:ext cx="343138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SE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SE" sz="1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ja-SE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altLang="ja-SE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SE" sz="18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altLang="ja-SE" sz="1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altLang="ja-SE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altLang="ja-SE" sz="1800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altLang="ja-SE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SE" sz="18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altLang="ja-SE" sz="1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type m:val="lin"/>
                          <m:ctrlPr>
                            <a:rPr lang="en-US" altLang="ja-SE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SE" sz="18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altLang="ja-SE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SE" sz="18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ja-SE" sz="18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altLang="ja-SE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altLang="ja-SE" sz="18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ja-SE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altLang="ja-SE" sz="18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altLang="ja-SE" sz="1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altLang="ja-SE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</m:oMath>
                  </m:oMathPara>
                </a14:m>
                <a:endParaRPr lang="ja-SE" altLang="en-US" dirty="0"/>
              </a:p>
            </p:txBody>
          </p:sp>
        </mc:Choice>
        <mc:Fallback xmlns="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1B9A8AD7-AB5A-1115-4CB8-8E993E336F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2614" y="1154549"/>
                <a:ext cx="3431389" cy="369332"/>
              </a:xfrm>
              <a:prstGeom prst="rect">
                <a:avLst/>
              </a:prstGeom>
              <a:blipFill>
                <a:blip r:embed="rId13"/>
                <a:stretch>
                  <a:fillRect t="-103226" b="-161290"/>
                </a:stretch>
              </a:blipFill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7">
                <a:extLst>
                  <a:ext uri="{FF2B5EF4-FFF2-40B4-BE49-F238E27FC236}">
                    <a16:creationId xmlns:a16="http://schemas.microsoft.com/office/drawing/2014/main" id="{F2842407-E3BD-8C0C-4A97-7114F5184D78}"/>
                  </a:ext>
                </a:extLst>
              </p:cNvPr>
              <p:cNvSpPr txBox="1"/>
              <p:nvPr/>
            </p:nvSpPr>
            <p:spPr>
              <a:xfrm>
                <a:off x="491350" y="4722563"/>
                <a:ext cx="9790074" cy="944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Balance between thermodynamic force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800" dirty="0"/>
                  <a:t> and pinning force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800" dirty="0"/>
                  <a:t> in the mixed state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Higher thermal gradient </a:t>
                </a:r>
                <a:r>
                  <a:rPr lang="en-US" sz="1800" dirty="0">
                    <a:sym typeface="Wingdings" pitchFamily="2" charset="2"/>
                  </a:rPr>
                  <a:t> higher expulsion efficiency</a:t>
                </a:r>
                <a:endParaRPr lang="en-US" sz="1800" dirty="0"/>
              </a:p>
              <a:p>
                <a:pPr algn="ctr"/>
                <a:r>
                  <a:rPr lang="en-US" sz="1800" dirty="0">
                    <a:sym typeface="Wingdings" pitchFamily="2" charset="2"/>
                  </a:rPr>
                  <a:t> Cooling down with higher thermal gradient is a standard receipt in LCLS-II at SLAC</a:t>
                </a:r>
                <a:endParaRPr lang="en-GB" sz="1800" dirty="0"/>
              </a:p>
            </p:txBody>
          </p:sp>
        </mc:Choice>
        <mc:Fallback xmlns="">
          <p:sp>
            <p:nvSpPr>
              <p:cNvPr id="55" name="TextBox 57">
                <a:extLst>
                  <a:ext uri="{FF2B5EF4-FFF2-40B4-BE49-F238E27FC236}">
                    <a16:creationId xmlns:a16="http://schemas.microsoft.com/office/drawing/2014/main" id="{F2842407-E3BD-8C0C-4A97-7114F5184D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350" y="4722563"/>
                <a:ext cx="9790074" cy="944746"/>
              </a:xfrm>
              <a:prstGeom prst="rect">
                <a:avLst/>
              </a:prstGeom>
              <a:blipFill>
                <a:blip r:embed="rId14"/>
                <a:stretch>
                  <a:fillRect l="-389" t="-5333" b="-8000"/>
                </a:stretch>
              </a:blipFill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BDF45529-F7C5-5D91-9238-8A2F6E0522DD}"/>
              </a:ext>
            </a:extLst>
          </p:cNvPr>
          <p:cNvSpPr txBox="1"/>
          <p:nvPr/>
        </p:nvSpPr>
        <p:spPr>
          <a:xfrm>
            <a:off x="7690282" y="941512"/>
            <a:ext cx="206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900C annealing</a:t>
            </a:r>
            <a:endParaRPr kumimoji="1" lang="ja-SE" altLang="en-US" dirty="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19D0D2A-AFF0-03BE-B524-AA3AB37E0891}"/>
              </a:ext>
            </a:extLst>
          </p:cNvPr>
          <p:cNvSpPr txBox="1"/>
          <p:nvPr/>
        </p:nvSpPr>
        <p:spPr>
          <a:xfrm>
            <a:off x="7042571" y="3609028"/>
            <a:ext cx="206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800C annealing</a:t>
            </a:r>
            <a:endParaRPr kumimoji="1" lang="ja-SE" altLang="en-US" dirty="0"/>
          </a:p>
        </p:txBody>
      </p:sp>
    </p:spTree>
    <p:extLst>
      <p:ext uri="{BB962C8B-B14F-4D97-AF65-F5344CB8AC3E}">
        <p14:creationId xmlns:p14="http://schemas.microsoft.com/office/powerpoint/2010/main" val="503062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lèche droite 24"/>
          <p:cNvSpPr/>
          <p:nvPr/>
        </p:nvSpPr>
        <p:spPr>
          <a:xfrm>
            <a:off x="1713979" y="2165648"/>
            <a:ext cx="6629400" cy="2332525"/>
          </a:xfrm>
          <a:prstGeom prst="rightArrow">
            <a:avLst>
              <a:gd name="adj1" fmla="val 76875"/>
              <a:gd name="adj2" fmla="val 20313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58" name="Rectangle 157"/>
          <p:cNvSpPr/>
          <p:nvPr/>
        </p:nvSpPr>
        <p:spPr>
          <a:xfrm>
            <a:off x="6166131" y="2444734"/>
            <a:ext cx="1705075" cy="177113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Rectangle 151"/>
          <p:cNvSpPr/>
          <p:nvPr/>
        </p:nvSpPr>
        <p:spPr>
          <a:xfrm>
            <a:off x="1720850" y="3470434"/>
            <a:ext cx="4455922" cy="755492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Rectangle 149"/>
          <p:cNvSpPr/>
          <p:nvPr/>
        </p:nvSpPr>
        <p:spPr>
          <a:xfrm>
            <a:off x="1724025" y="2441999"/>
            <a:ext cx="4440794" cy="1043251"/>
          </a:xfrm>
          <a:prstGeom prst="rect">
            <a:avLst/>
          </a:prstGeom>
          <a:gradFill flip="none" rotWithShape="1">
            <a:gsLst>
              <a:gs pos="0">
                <a:srgbClr val="CC0066">
                  <a:tint val="66000"/>
                  <a:satMod val="160000"/>
                </a:srgbClr>
              </a:gs>
              <a:gs pos="50000">
                <a:srgbClr val="CC0066">
                  <a:tint val="44500"/>
                  <a:satMod val="160000"/>
                </a:srgbClr>
              </a:gs>
              <a:gs pos="100000">
                <a:srgbClr val="CC0066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 de texte 19"/>
          <p:cNvSpPr txBox="1">
            <a:spLocks noChangeArrowheads="1"/>
          </p:cNvSpPr>
          <p:nvPr/>
        </p:nvSpPr>
        <p:spPr bwMode="auto">
          <a:xfrm rot="16200000">
            <a:off x="1634299" y="4335401"/>
            <a:ext cx="502262" cy="28575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1995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Zone de texte 20"/>
          <p:cNvSpPr txBox="1">
            <a:spLocks noChangeArrowheads="1"/>
          </p:cNvSpPr>
          <p:nvPr/>
        </p:nvSpPr>
        <p:spPr bwMode="auto">
          <a:xfrm rot="16200000">
            <a:off x="2494723" y="4335402"/>
            <a:ext cx="502262" cy="2857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2000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Zone de texte 21"/>
          <p:cNvSpPr txBox="1">
            <a:spLocks noChangeArrowheads="1"/>
          </p:cNvSpPr>
          <p:nvPr/>
        </p:nvSpPr>
        <p:spPr bwMode="auto">
          <a:xfrm rot="16200000">
            <a:off x="3355148" y="4335402"/>
            <a:ext cx="502262" cy="2857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2005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Zone de texte 22"/>
          <p:cNvSpPr txBox="1">
            <a:spLocks noChangeArrowheads="1"/>
          </p:cNvSpPr>
          <p:nvPr/>
        </p:nvSpPr>
        <p:spPr bwMode="auto">
          <a:xfrm rot="16200000">
            <a:off x="4215573" y="4335402"/>
            <a:ext cx="502262" cy="2857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2010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Zone de texte 23"/>
          <p:cNvSpPr txBox="1">
            <a:spLocks noChangeArrowheads="1"/>
          </p:cNvSpPr>
          <p:nvPr/>
        </p:nvSpPr>
        <p:spPr bwMode="auto">
          <a:xfrm rot="16200000">
            <a:off x="5075998" y="4335402"/>
            <a:ext cx="502262" cy="2857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Zone de texte 24"/>
          <p:cNvSpPr txBox="1">
            <a:spLocks noChangeArrowheads="1"/>
          </p:cNvSpPr>
          <p:nvPr/>
        </p:nvSpPr>
        <p:spPr bwMode="auto">
          <a:xfrm rot="16200000">
            <a:off x="5936423" y="4335402"/>
            <a:ext cx="502262" cy="2857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2020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Zone de texte 25"/>
          <p:cNvSpPr txBox="1">
            <a:spLocks noChangeArrowheads="1"/>
          </p:cNvSpPr>
          <p:nvPr/>
        </p:nvSpPr>
        <p:spPr bwMode="auto">
          <a:xfrm rot="16200000">
            <a:off x="6796848" y="4335402"/>
            <a:ext cx="502262" cy="2857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2025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7" name="Connecteur droit 26"/>
          <p:cNvCxnSpPr/>
          <p:nvPr/>
        </p:nvCxnSpPr>
        <p:spPr>
          <a:xfrm>
            <a:off x="1885429" y="2433318"/>
            <a:ext cx="2" cy="1709843"/>
          </a:xfrm>
          <a:prstGeom prst="line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endCxn id="35" idx="3"/>
          </p:cNvCxnSpPr>
          <p:nvPr/>
        </p:nvCxnSpPr>
        <p:spPr>
          <a:xfrm flipH="1">
            <a:off x="2745854" y="2433318"/>
            <a:ext cx="1270" cy="1793828"/>
          </a:xfrm>
          <a:prstGeom prst="line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endCxn id="36" idx="3"/>
          </p:cNvCxnSpPr>
          <p:nvPr/>
        </p:nvCxnSpPr>
        <p:spPr>
          <a:xfrm>
            <a:off x="3605009" y="2433318"/>
            <a:ext cx="1270" cy="1793828"/>
          </a:xfrm>
          <a:prstGeom prst="line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/>
          <p:cNvCxnSpPr>
            <a:endCxn id="37" idx="3"/>
          </p:cNvCxnSpPr>
          <p:nvPr/>
        </p:nvCxnSpPr>
        <p:spPr>
          <a:xfrm flipH="1">
            <a:off x="4466704" y="2433318"/>
            <a:ext cx="636" cy="1793828"/>
          </a:xfrm>
          <a:prstGeom prst="line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endCxn id="38" idx="3"/>
          </p:cNvCxnSpPr>
          <p:nvPr/>
        </p:nvCxnSpPr>
        <p:spPr>
          <a:xfrm>
            <a:off x="5326494" y="2433318"/>
            <a:ext cx="635" cy="1793828"/>
          </a:xfrm>
          <a:prstGeom prst="line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endCxn id="39" idx="3"/>
          </p:cNvCxnSpPr>
          <p:nvPr/>
        </p:nvCxnSpPr>
        <p:spPr>
          <a:xfrm flipH="1">
            <a:off x="6187554" y="2433318"/>
            <a:ext cx="1270" cy="1793828"/>
          </a:xfrm>
          <a:prstGeom prst="line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endCxn id="40" idx="3"/>
          </p:cNvCxnSpPr>
          <p:nvPr/>
        </p:nvCxnSpPr>
        <p:spPr>
          <a:xfrm>
            <a:off x="7047979" y="2433318"/>
            <a:ext cx="0" cy="1793828"/>
          </a:xfrm>
          <a:prstGeom prst="line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5947" y="133026"/>
            <a:ext cx="6027948" cy="432048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 : History summary and series production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157" name="Image 1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317" y="3325357"/>
            <a:ext cx="596096" cy="449264"/>
          </a:xfrm>
          <a:prstGeom prst="rect">
            <a:avLst/>
          </a:prstGeom>
        </p:spPr>
      </p:pic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5959540" y="2609248"/>
            <a:ext cx="684213" cy="3048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ESS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27"/>
          <p:cNvSpPr>
            <a:spLocks noChangeArrowheads="1"/>
          </p:cNvSpPr>
          <p:nvPr/>
        </p:nvSpPr>
        <p:spPr bwMode="auto">
          <a:xfrm>
            <a:off x="6077858" y="2980983"/>
            <a:ext cx="791378" cy="3048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MYRRHA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28"/>
          <p:cNvSpPr>
            <a:spLocks noChangeArrowheads="1"/>
          </p:cNvSpPr>
          <p:nvPr/>
        </p:nvSpPr>
        <p:spPr bwMode="auto">
          <a:xfrm>
            <a:off x="6431870" y="3805064"/>
            <a:ext cx="495300" cy="3048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PIP2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29"/>
          <p:cNvSpPr>
            <a:spLocks noChangeArrowheads="1"/>
          </p:cNvSpPr>
          <p:nvPr/>
        </p:nvSpPr>
        <p:spPr bwMode="auto">
          <a:xfrm>
            <a:off x="7053328" y="3804493"/>
            <a:ext cx="523875" cy="3048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PIP2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30"/>
          <p:cNvSpPr>
            <a:spLocks noChangeArrowheads="1"/>
          </p:cNvSpPr>
          <p:nvPr/>
        </p:nvSpPr>
        <p:spPr bwMode="auto">
          <a:xfrm>
            <a:off x="2962340" y="2985485"/>
            <a:ext cx="1347788" cy="3048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EURISOL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Zone de texte 38"/>
          <p:cNvSpPr txBox="1">
            <a:spLocks noChangeArrowheads="1"/>
          </p:cNvSpPr>
          <p:nvPr/>
        </p:nvSpPr>
        <p:spPr bwMode="auto">
          <a:xfrm rot="-1563053">
            <a:off x="4129863" y="1601082"/>
            <a:ext cx="1408113" cy="257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Liquefier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(2008)</a:t>
            </a:r>
            <a:endParaRPr kumimoji="0" lang="fr-FR" alt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4554603" y="2609248"/>
            <a:ext cx="655637" cy="3048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SPIRAL2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7116828" y="2981980"/>
            <a:ext cx="600075" cy="3048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MYRRHA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54" name="Connecteur droit avec flèche 53"/>
          <p:cNvCxnSpPr/>
          <p:nvPr/>
        </p:nvCxnSpPr>
        <p:spPr>
          <a:xfrm>
            <a:off x="3988181" y="1784154"/>
            <a:ext cx="0" cy="814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>
            <a:off x="4274637" y="2062332"/>
            <a:ext cx="0" cy="536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>
            <a:off x="2910274" y="1938710"/>
            <a:ext cx="0" cy="495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Zone de texte 32"/>
          <p:cNvSpPr txBox="1">
            <a:spLocks noChangeArrowheads="1"/>
          </p:cNvSpPr>
          <p:nvPr/>
        </p:nvSpPr>
        <p:spPr bwMode="auto">
          <a:xfrm rot="-1563053">
            <a:off x="3768231" y="1159757"/>
            <a:ext cx="2171700" cy="257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Clean-room for cryomodule (2007)</a:t>
            </a:r>
            <a:endParaRPr kumimoji="0" lang="fr-FR" altLang="fr-FR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58" name="Connecteur droit avec flèche 57"/>
          <p:cNvCxnSpPr/>
          <p:nvPr/>
        </p:nvCxnSpPr>
        <p:spPr>
          <a:xfrm>
            <a:off x="4190439" y="1924707"/>
            <a:ext cx="0" cy="673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Zone de texte 34"/>
          <p:cNvSpPr txBox="1">
            <a:spLocks noChangeArrowheads="1"/>
          </p:cNvSpPr>
          <p:nvPr/>
        </p:nvSpPr>
        <p:spPr bwMode="auto">
          <a:xfrm rot="-1563053">
            <a:off x="3996831" y="1404232"/>
            <a:ext cx="1600200" cy="257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Chemical facility (2008)</a:t>
            </a:r>
            <a:endParaRPr kumimoji="0" lang="fr-FR" altLang="fr-FR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58"/>
          <p:cNvSpPr>
            <a:spLocks noChangeArrowheads="1"/>
          </p:cNvSpPr>
          <p:nvPr/>
        </p:nvSpPr>
        <p:spPr bwMode="auto">
          <a:xfrm>
            <a:off x="3602103" y="2607660"/>
            <a:ext cx="862012" cy="3048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SPIRAL2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>
            <a:off x="5302315" y="2609248"/>
            <a:ext cx="596900" cy="3048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47" name="Groupe 146"/>
          <p:cNvGrpSpPr/>
          <p:nvPr/>
        </p:nvGrpSpPr>
        <p:grpSpPr>
          <a:xfrm>
            <a:off x="5357318" y="1390832"/>
            <a:ext cx="2298700" cy="1207588"/>
            <a:chOff x="5357318" y="1390832"/>
            <a:chExt cx="2298700" cy="1207588"/>
          </a:xfrm>
        </p:grpSpPr>
        <p:cxnSp>
          <p:nvCxnSpPr>
            <p:cNvPr id="46" name="Connecteur droit avec flèche 45"/>
            <p:cNvCxnSpPr/>
            <p:nvPr/>
          </p:nvCxnSpPr>
          <p:spPr>
            <a:xfrm>
              <a:off x="5535364" y="1775906"/>
              <a:ext cx="0" cy="8225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Zone de texte 36"/>
            <p:cNvSpPr txBox="1">
              <a:spLocks noChangeArrowheads="1"/>
            </p:cNvSpPr>
            <p:nvPr/>
          </p:nvSpPr>
          <p:spPr bwMode="auto">
            <a:xfrm rot="-1563053">
              <a:off x="5357318" y="1390832"/>
              <a:ext cx="1108075" cy="257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Furnace</a:t>
              </a: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(2016)</a:t>
              </a:r>
              <a:endPara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49" name="Connecteur droit avec flèche 48"/>
            <p:cNvCxnSpPr/>
            <p:nvPr/>
          </p:nvCxnSpPr>
          <p:spPr>
            <a:xfrm>
              <a:off x="6166120" y="1588058"/>
              <a:ext cx="0" cy="10103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Zone de texte 40"/>
            <p:cNvSpPr txBox="1">
              <a:spLocks noChangeArrowheads="1"/>
            </p:cNvSpPr>
            <p:nvPr/>
          </p:nvSpPr>
          <p:spPr bwMode="auto">
            <a:xfrm rot="-1563053">
              <a:off x="5981206" y="1625782"/>
              <a:ext cx="1674812" cy="257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New </a:t>
              </a:r>
              <a:r>
                <a:rPr kumimoji="0" lang="fr-FR" altLang="fr-FR" sz="1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Assembly</a:t>
              </a: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Hall (2020)</a:t>
              </a:r>
              <a:endPara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Zone de texte 42"/>
            <p:cNvSpPr txBox="1">
              <a:spLocks noChangeArrowheads="1"/>
            </p:cNvSpPr>
            <p:nvPr/>
          </p:nvSpPr>
          <p:spPr bwMode="auto">
            <a:xfrm rot="-1563053">
              <a:off x="5535118" y="1519419"/>
              <a:ext cx="1222375" cy="257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Klystron (2017)</a:t>
              </a:r>
              <a:endParaRPr kumimoji="0" lang="fr-FR" altLang="fr-FR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62" name="Connecteur droit avec flèche 61"/>
            <p:cNvCxnSpPr/>
            <p:nvPr/>
          </p:nvCxnSpPr>
          <p:spPr>
            <a:xfrm>
              <a:off x="5903373" y="2043372"/>
              <a:ext cx="0" cy="5550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Zone de texte 44"/>
            <p:cNvSpPr txBox="1">
              <a:spLocks noChangeArrowheads="1"/>
            </p:cNvSpPr>
            <p:nvPr/>
          </p:nvSpPr>
          <p:spPr bwMode="auto">
            <a:xfrm rot="-1563053">
              <a:off x="5712918" y="1587682"/>
              <a:ext cx="1528763" cy="257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Upgrade CV800 (2018)</a:t>
              </a:r>
              <a:endParaRPr kumimoji="0" lang="fr-FR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64" name="Connecteur droit avec flèche 63"/>
            <p:cNvCxnSpPr/>
            <p:nvPr/>
          </p:nvCxnSpPr>
          <p:spPr>
            <a:xfrm>
              <a:off x="5716339" y="1961076"/>
              <a:ext cx="0" cy="6373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6" name="Groupe 145"/>
          <p:cNvGrpSpPr/>
          <p:nvPr/>
        </p:nvGrpSpPr>
        <p:grpSpPr>
          <a:xfrm>
            <a:off x="3698817" y="2877050"/>
            <a:ext cx="1194619" cy="2551026"/>
            <a:chOff x="3698817" y="2877050"/>
            <a:chExt cx="1194619" cy="2551026"/>
          </a:xfrm>
        </p:grpSpPr>
        <p:sp>
          <p:nvSpPr>
            <p:cNvPr id="65" name="Étoile à 5 branches 64"/>
            <p:cNvSpPr/>
            <p:nvPr/>
          </p:nvSpPr>
          <p:spPr>
            <a:xfrm>
              <a:off x="4001725" y="2877050"/>
              <a:ext cx="132080" cy="123825"/>
            </a:xfrm>
            <a:prstGeom prst="star5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66" name="Connecteur droit avec flèche 65"/>
            <p:cNvCxnSpPr/>
            <p:nvPr/>
          </p:nvCxnSpPr>
          <p:spPr>
            <a:xfrm flipV="1">
              <a:off x="4058875" y="2985635"/>
              <a:ext cx="9525" cy="21050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Zone de texte 67"/>
            <p:cNvSpPr txBox="1">
              <a:spLocks noChangeArrowheads="1"/>
            </p:cNvSpPr>
            <p:nvPr/>
          </p:nvSpPr>
          <p:spPr bwMode="auto">
            <a:xfrm rot="-1563053">
              <a:off x="3698817" y="4897226"/>
              <a:ext cx="1194619" cy="5308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First cryogenic test of a cryomodule at Supratech (2007)</a:t>
              </a:r>
              <a:endParaRPr kumimoji="0" lang="en-US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48" name="Groupe 147"/>
          <p:cNvGrpSpPr/>
          <p:nvPr/>
        </p:nvGrpSpPr>
        <p:grpSpPr>
          <a:xfrm>
            <a:off x="4847555" y="3317776"/>
            <a:ext cx="1269874" cy="1962669"/>
            <a:chOff x="4847555" y="3317776"/>
            <a:chExt cx="1269874" cy="1962669"/>
          </a:xfrm>
        </p:grpSpPr>
        <p:sp>
          <p:nvSpPr>
            <p:cNvPr id="68" name="Étoile à 5 branches 67"/>
            <p:cNvSpPr/>
            <p:nvPr/>
          </p:nvSpPr>
          <p:spPr>
            <a:xfrm>
              <a:off x="5641295" y="3317776"/>
              <a:ext cx="132080" cy="123825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69" name="Connecteur droit avec flèche 68"/>
            <p:cNvCxnSpPr/>
            <p:nvPr/>
          </p:nvCxnSpPr>
          <p:spPr>
            <a:xfrm flipV="1">
              <a:off x="5701904" y="3418107"/>
              <a:ext cx="6066" cy="13405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Zone de texte 70"/>
            <p:cNvSpPr txBox="1">
              <a:spLocks noChangeArrowheads="1"/>
            </p:cNvSpPr>
            <p:nvPr/>
          </p:nvSpPr>
          <p:spPr bwMode="auto">
            <a:xfrm rot="20036947">
              <a:off x="4847555" y="4847924"/>
              <a:ext cx="1269874" cy="4325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Supratech Platform is officially recognized by IN2P3 (2017)</a:t>
              </a:r>
              <a:endParaRPr kumimoji="0" lang="en-US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71" name="Rectangle 74"/>
          <p:cNvSpPr>
            <a:spLocks noChangeArrowheads="1"/>
          </p:cNvSpPr>
          <p:nvPr/>
        </p:nvSpPr>
        <p:spPr bwMode="auto">
          <a:xfrm>
            <a:off x="4702240" y="3651523"/>
            <a:ext cx="906463" cy="314325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EU-XFEL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76"/>
          <p:cNvSpPr>
            <a:spLocks noChangeArrowheads="1"/>
          </p:cNvSpPr>
          <p:nvPr/>
        </p:nvSpPr>
        <p:spPr bwMode="auto">
          <a:xfrm>
            <a:off x="4430778" y="2985485"/>
            <a:ext cx="466725" cy="3048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MAX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49" name="Groupe 148"/>
          <p:cNvGrpSpPr/>
          <p:nvPr/>
        </p:nvGrpSpPr>
        <p:grpSpPr>
          <a:xfrm>
            <a:off x="6092671" y="3369390"/>
            <a:ext cx="1678832" cy="2024390"/>
            <a:chOff x="6092671" y="3369390"/>
            <a:chExt cx="1678832" cy="2024390"/>
          </a:xfrm>
        </p:grpSpPr>
        <p:sp>
          <p:nvSpPr>
            <p:cNvPr id="73" name="Étoile à 5 branches 72"/>
            <p:cNvSpPr/>
            <p:nvPr/>
          </p:nvSpPr>
          <p:spPr>
            <a:xfrm>
              <a:off x="6092671" y="3369390"/>
              <a:ext cx="215371" cy="201910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74" name="Connecteur droit avec flèche 73"/>
            <p:cNvCxnSpPr/>
            <p:nvPr/>
          </p:nvCxnSpPr>
          <p:spPr>
            <a:xfrm flipH="1" flipV="1">
              <a:off x="6191206" y="3502130"/>
              <a:ext cx="444449" cy="15183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Zone de texte 80"/>
            <p:cNvSpPr txBox="1">
              <a:spLocks noChangeArrowheads="1"/>
            </p:cNvSpPr>
            <p:nvPr/>
          </p:nvSpPr>
          <p:spPr bwMode="auto">
            <a:xfrm rot="20036947">
              <a:off x="6423416" y="4826250"/>
              <a:ext cx="1348087" cy="5675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Creation of IJCLab, merging of equipment from LAL and IPNO in Supratech (2020)</a:t>
              </a:r>
              <a:endParaRPr kumimoji="0" lang="en-US" alt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76" name="Étoile à 5 branches 75"/>
          <p:cNvSpPr/>
          <p:nvPr/>
        </p:nvSpPr>
        <p:spPr>
          <a:xfrm>
            <a:off x="3087325" y="3077710"/>
            <a:ext cx="132080" cy="123825"/>
          </a:xfrm>
          <a:prstGeom prst="star5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cxnSp>
        <p:nvCxnSpPr>
          <p:cNvPr id="77" name="Connecteur droit avec flèche 76"/>
          <p:cNvCxnSpPr/>
          <p:nvPr/>
        </p:nvCxnSpPr>
        <p:spPr>
          <a:xfrm flipV="1">
            <a:off x="3139659" y="3182486"/>
            <a:ext cx="14341" cy="1762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Rectangle 75"/>
          <p:cNvSpPr>
            <a:spLocks noChangeArrowheads="1"/>
          </p:cNvSpPr>
          <p:nvPr/>
        </p:nvSpPr>
        <p:spPr bwMode="auto">
          <a:xfrm>
            <a:off x="2819465" y="3656286"/>
            <a:ext cx="1849438" cy="3048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TTF3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51"/>
          <p:cNvSpPr>
            <a:spLocks noChangeArrowheads="1"/>
          </p:cNvSpPr>
          <p:nvPr/>
        </p:nvSpPr>
        <p:spPr bwMode="auto">
          <a:xfrm>
            <a:off x="2724215" y="2612423"/>
            <a:ext cx="819150" cy="301625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LHC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Zone de texte 64"/>
          <p:cNvSpPr txBox="1">
            <a:spLocks noChangeArrowheads="1"/>
          </p:cNvSpPr>
          <p:nvPr/>
        </p:nvSpPr>
        <p:spPr bwMode="auto">
          <a:xfrm rot="-1563053">
            <a:off x="1667482" y="4931922"/>
            <a:ext cx="1796464" cy="32524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cryogenic test of a Spoke resonator in Europe (2002)</a:t>
            </a:r>
            <a:endParaRPr kumimoji="0" lang="en-US" alt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Étoile à 5 branches 80"/>
          <p:cNvSpPr/>
          <p:nvPr/>
        </p:nvSpPr>
        <p:spPr>
          <a:xfrm>
            <a:off x="3381330" y="3322469"/>
            <a:ext cx="132080" cy="123825"/>
          </a:xfrm>
          <a:prstGeom prst="star5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82" name="Zone de texte 83"/>
          <p:cNvSpPr txBox="1">
            <a:spLocks noChangeArrowheads="1"/>
          </p:cNvSpPr>
          <p:nvPr/>
        </p:nvSpPr>
        <p:spPr bwMode="auto">
          <a:xfrm rot="-1563053">
            <a:off x="2718383" y="4965847"/>
            <a:ext cx="1060539" cy="26489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Supratech Platform is created (2004)</a:t>
            </a:r>
            <a:endParaRPr kumimoji="0" lang="en-US" alt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83" name="Connecteur droit avec flèche 82"/>
          <p:cNvCxnSpPr/>
          <p:nvPr/>
        </p:nvCxnSpPr>
        <p:spPr>
          <a:xfrm flipH="1" flipV="1">
            <a:off x="3439621" y="3414162"/>
            <a:ext cx="3811" cy="1721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Connecteur droit avec flèche 83"/>
          <p:cNvCxnSpPr>
            <a:endCxn id="79" idx="1"/>
          </p:cNvCxnSpPr>
          <p:nvPr/>
        </p:nvCxnSpPr>
        <p:spPr>
          <a:xfrm flipH="1">
            <a:off x="2724215" y="1726847"/>
            <a:ext cx="8894" cy="1036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Zone de texte 47"/>
          <p:cNvSpPr txBox="1">
            <a:spLocks noChangeArrowheads="1"/>
          </p:cNvSpPr>
          <p:nvPr/>
        </p:nvSpPr>
        <p:spPr bwMode="auto">
          <a:xfrm rot="-1563053">
            <a:off x="2579193" y="1167694"/>
            <a:ext cx="1700213" cy="257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Calibration Station (2000)</a:t>
            </a:r>
            <a:endParaRPr kumimoji="0" lang="fr-FR" alt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Zone de texte 49"/>
          <p:cNvSpPr txBox="1">
            <a:spLocks noChangeArrowheads="1"/>
          </p:cNvSpPr>
          <p:nvPr/>
        </p:nvSpPr>
        <p:spPr bwMode="auto">
          <a:xfrm rot="-1563053">
            <a:off x="2760168" y="1383594"/>
            <a:ext cx="1601788" cy="257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Vertical cryostat (CV800)</a:t>
            </a:r>
            <a:endParaRPr kumimoji="0" lang="fr-FR" altLang="fr-FR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5335336" y="2985485"/>
            <a:ext cx="674370" cy="3048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MYRTE</a:t>
            </a:r>
          </a:p>
        </p:txBody>
      </p:sp>
      <p:sp>
        <p:nvSpPr>
          <p:cNvPr id="91" name="Rectangle 90"/>
          <p:cNvSpPr/>
          <p:nvPr/>
        </p:nvSpPr>
        <p:spPr>
          <a:xfrm>
            <a:off x="8796589" y="174435"/>
            <a:ext cx="1304290" cy="314325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Series production</a:t>
            </a:r>
            <a:endParaRPr kumimoji="0" lang="fr-FR" sz="11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7456078" y="184258"/>
            <a:ext cx="1301750" cy="3048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Prototyping Phase</a:t>
            </a:r>
            <a:endParaRPr kumimoji="0" lang="fr-FR" sz="11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10144630" y="180867"/>
            <a:ext cx="609600" cy="3048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R&amp;D</a:t>
            </a:r>
            <a:endParaRPr kumimoji="0" lang="fr-FR" sz="11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40" name="Groupe 139"/>
          <p:cNvGrpSpPr/>
          <p:nvPr/>
        </p:nvGrpSpPr>
        <p:grpSpPr>
          <a:xfrm>
            <a:off x="7364952" y="756916"/>
            <a:ext cx="3318880" cy="1606764"/>
            <a:chOff x="7223554" y="758743"/>
            <a:chExt cx="3714170" cy="1798135"/>
          </a:xfrm>
        </p:grpSpPr>
        <p:pic>
          <p:nvPicPr>
            <p:cNvPr id="127" name="Image 1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81933" y="758743"/>
              <a:ext cx="2988353" cy="145306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8" name="ZoneTexte 127"/>
            <p:cNvSpPr txBox="1"/>
            <p:nvPr/>
          </p:nvSpPr>
          <p:spPr>
            <a:xfrm>
              <a:off x="7223554" y="2109113"/>
              <a:ext cx="3714170" cy="44776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000" b="1" dirty="0"/>
                <a:t>ESS</a:t>
              </a:r>
              <a:r>
                <a:rPr lang="fr-FR" sz="1000" dirty="0"/>
                <a:t> : - </a:t>
              </a:r>
              <a:r>
                <a:rPr lang="fr-FR" sz="1000" dirty="0" err="1"/>
                <a:t>preparation</a:t>
              </a:r>
              <a:r>
                <a:rPr lang="fr-FR" sz="1000" dirty="0"/>
                <a:t> &amp; </a:t>
              </a:r>
              <a:r>
                <a:rPr lang="fr-FR" sz="1000" dirty="0" err="1"/>
                <a:t>testing</a:t>
              </a:r>
              <a:r>
                <a:rPr lang="fr-FR" sz="1000" dirty="0"/>
                <a:t> of </a:t>
              </a:r>
              <a:r>
                <a:rPr lang="fr-FR" sz="1000" dirty="0" err="1"/>
                <a:t>cavities</a:t>
              </a:r>
              <a:r>
                <a:rPr lang="fr-FR" sz="1000" dirty="0"/>
                <a:t>, </a:t>
              </a:r>
              <a:r>
                <a:rPr lang="fr-FR" sz="1000" dirty="0" err="1"/>
                <a:t>couplers</a:t>
              </a:r>
              <a:r>
                <a:rPr lang="fr-FR" sz="1000" dirty="0"/>
                <a:t> and tuners</a:t>
              </a:r>
            </a:p>
            <a:p>
              <a:r>
                <a:rPr lang="fr-FR" sz="1000" dirty="0"/>
                <a:t>- </a:t>
              </a:r>
              <a:r>
                <a:rPr lang="fr-FR" sz="1000" dirty="0" err="1"/>
                <a:t>Integration</a:t>
              </a:r>
              <a:r>
                <a:rPr lang="fr-FR" sz="1000" dirty="0"/>
                <a:t> of 14 cryomodules</a:t>
              </a:r>
            </a:p>
          </p:txBody>
        </p:sp>
      </p:grpSp>
      <p:grpSp>
        <p:nvGrpSpPr>
          <p:cNvPr id="141" name="Groupe 140"/>
          <p:cNvGrpSpPr/>
          <p:nvPr/>
        </p:nvGrpSpPr>
        <p:grpSpPr>
          <a:xfrm>
            <a:off x="31185" y="2452593"/>
            <a:ext cx="1958614" cy="1681675"/>
            <a:chOff x="722536" y="688514"/>
            <a:chExt cx="1958614" cy="1681675"/>
          </a:xfrm>
        </p:grpSpPr>
        <p:pic>
          <p:nvPicPr>
            <p:cNvPr id="129" name="Picture 4" descr="manip_complete_dessus_bouteilles"/>
            <p:cNvPicPr>
              <a:picLocks noChangeAspect="1" noChangeArrowheads="1"/>
            </p:cNvPicPr>
            <p:nvPr/>
          </p:nvPicPr>
          <p:blipFill>
            <a:blip r:embed="rId4">
              <a:lum bright="20000" contrast="-2000"/>
            </a:blip>
            <a:stretch/>
          </p:blipFill>
          <p:spPr bwMode="auto">
            <a:xfrm>
              <a:off x="730253" y="688514"/>
              <a:ext cx="1950897" cy="14644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30" name="ZoneTexte 129"/>
            <p:cNvSpPr txBox="1"/>
            <p:nvPr/>
          </p:nvSpPr>
          <p:spPr>
            <a:xfrm>
              <a:off x="722536" y="1970079"/>
              <a:ext cx="1958614" cy="4001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000" b="1" dirty="0">
                  <a:solidFill>
                    <a:schemeClr val="tx1"/>
                  </a:solidFill>
                </a:rPr>
                <a:t>LHC</a:t>
              </a:r>
              <a:r>
                <a:rPr lang="fr-FR" sz="1000" dirty="0">
                  <a:solidFill>
                    <a:schemeClr val="tx1"/>
                  </a:solidFill>
                </a:rPr>
                <a:t> : Calibration of all </a:t>
              </a:r>
              <a:r>
                <a:rPr lang="fr-FR" sz="1000" dirty="0" err="1">
                  <a:solidFill>
                    <a:schemeClr val="tx1"/>
                  </a:solidFill>
                </a:rPr>
                <a:t>Cernox</a:t>
              </a:r>
              <a:r>
                <a:rPr lang="fr-FR" sz="1000" dirty="0">
                  <a:solidFill>
                    <a:schemeClr val="tx1"/>
                  </a:solidFill>
                </a:rPr>
                <a:t> thermal </a:t>
              </a:r>
              <a:r>
                <a:rPr lang="fr-FR" sz="1000" dirty="0" err="1">
                  <a:solidFill>
                    <a:schemeClr val="tx1"/>
                  </a:solidFill>
                </a:rPr>
                <a:t>sensors</a:t>
              </a:r>
              <a:r>
                <a:rPr lang="fr-FR" sz="1000" dirty="0">
                  <a:solidFill>
                    <a:schemeClr val="tx1"/>
                  </a:solidFill>
                </a:rPr>
                <a:t> (&gt; 6000 </a:t>
              </a:r>
              <a:r>
                <a:rPr lang="fr-FR" sz="1000" dirty="0" err="1">
                  <a:solidFill>
                    <a:schemeClr val="tx1"/>
                  </a:solidFill>
                </a:rPr>
                <a:t>units</a:t>
              </a:r>
              <a:r>
                <a:rPr lang="fr-FR" sz="1000" dirty="0">
                  <a:solidFill>
                    <a:schemeClr val="tx1"/>
                  </a:solidFill>
                </a:rPr>
                <a:t>)</a:t>
              </a:r>
            </a:p>
          </p:txBody>
        </p:sp>
      </p:grpSp>
      <p:grpSp>
        <p:nvGrpSpPr>
          <p:cNvPr id="139" name="Groupe 138"/>
          <p:cNvGrpSpPr/>
          <p:nvPr/>
        </p:nvGrpSpPr>
        <p:grpSpPr>
          <a:xfrm>
            <a:off x="9557011" y="2417221"/>
            <a:ext cx="1175238" cy="2527727"/>
            <a:chOff x="9497426" y="2379553"/>
            <a:chExt cx="1175238" cy="2527727"/>
          </a:xfrm>
        </p:grpSpPr>
        <p:pic>
          <p:nvPicPr>
            <p:cNvPr id="131" name="Image 1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11247" y="2379553"/>
              <a:ext cx="1117666" cy="236038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2" name="ZoneTexte 131"/>
            <p:cNvSpPr txBox="1"/>
            <p:nvPr/>
          </p:nvSpPr>
          <p:spPr>
            <a:xfrm>
              <a:off x="9497426" y="4507170"/>
              <a:ext cx="1175238" cy="4001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000" b="1" dirty="0"/>
                <a:t>PIP-II</a:t>
              </a:r>
              <a:r>
                <a:rPr lang="fr-FR" sz="1000" dirty="0"/>
                <a:t> : </a:t>
              </a:r>
              <a:r>
                <a:rPr lang="fr-FR" sz="1000" dirty="0" err="1"/>
                <a:t>Testing</a:t>
              </a:r>
              <a:r>
                <a:rPr lang="fr-FR" sz="1000" dirty="0"/>
                <a:t> of 33 </a:t>
              </a:r>
              <a:r>
                <a:rPr lang="fr-FR" sz="1000" dirty="0" err="1"/>
                <a:t>Spoke</a:t>
              </a:r>
              <a:r>
                <a:rPr lang="fr-FR" sz="1000" dirty="0"/>
                <a:t> </a:t>
              </a:r>
              <a:r>
                <a:rPr lang="fr-FR" sz="1000" dirty="0" err="1"/>
                <a:t>cavities</a:t>
              </a:r>
              <a:endParaRPr lang="fr-FR" sz="1000" dirty="0"/>
            </a:p>
          </p:txBody>
        </p:sp>
      </p:grpSp>
      <p:grpSp>
        <p:nvGrpSpPr>
          <p:cNvPr id="142" name="Groupe 141"/>
          <p:cNvGrpSpPr/>
          <p:nvPr/>
        </p:nvGrpSpPr>
        <p:grpSpPr>
          <a:xfrm>
            <a:off x="538073" y="609041"/>
            <a:ext cx="1923395" cy="1715776"/>
            <a:chOff x="85569" y="2531376"/>
            <a:chExt cx="1923395" cy="1715776"/>
          </a:xfrm>
        </p:grpSpPr>
        <p:pic>
          <p:nvPicPr>
            <p:cNvPr id="134" name="Image 13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945" y="2531376"/>
              <a:ext cx="1911167" cy="13403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5" name="ZoneTexte 134"/>
            <p:cNvSpPr txBox="1"/>
            <p:nvPr/>
          </p:nvSpPr>
          <p:spPr>
            <a:xfrm>
              <a:off x="85569" y="3847042"/>
              <a:ext cx="1923395" cy="4001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000" b="1" dirty="0">
                  <a:solidFill>
                    <a:schemeClr val="tx1"/>
                  </a:solidFill>
                </a:rPr>
                <a:t>Spiral2</a:t>
              </a:r>
              <a:r>
                <a:rPr lang="fr-FR" sz="1000" dirty="0">
                  <a:solidFill>
                    <a:schemeClr val="tx1"/>
                  </a:solidFill>
                </a:rPr>
                <a:t> : </a:t>
              </a:r>
              <a:r>
                <a:rPr lang="fr-FR" sz="1000" dirty="0" err="1">
                  <a:solidFill>
                    <a:schemeClr val="tx1"/>
                  </a:solidFill>
                </a:rPr>
                <a:t>Integration</a:t>
              </a:r>
              <a:r>
                <a:rPr lang="fr-FR" sz="1000" dirty="0">
                  <a:solidFill>
                    <a:schemeClr val="tx1"/>
                  </a:solidFill>
                </a:rPr>
                <a:t> and test of 7 cryomodules</a:t>
              </a:r>
            </a:p>
          </p:txBody>
        </p:sp>
      </p:grpSp>
      <p:pic>
        <p:nvPicPr>
          <p:cNvPr id="136" name="Picture 2" descr="D:\Boite a SAF\Photos\Photos montage\IMG_483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9632" y="3519987"/>
            <a:ext cx="1143492" cy="152465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ZoneTexte 136"/>
          <p:cNvSpPr txBox="1"/>
          <p:nvPr/>
        </p:nvSpPr>
        <p:spPr>
          <a:xfrm>
            <a:off x="7998534" y="5086140"/>
            <a:ext cx="1495348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000" b="1" dirty="0"/>
              <a:t>MYRRHA</a:t>
            </a:r>
            <a:r>
              <a:rPr lang="fr-FR" sz="1000" dirty="0"/>
              <a:t> : - </a:t>
            </a:r>
            <a:r>
              <a:rPr lang="fr-FR" sz="1000" dirty="0" err="1"/>
              <a:t>preparation</a:t>
            </a:r>
            <a:r>
              <a:rPr lang="fr-FR" sz="1000" dirty="0"/>
              <a:t> &amp; </a:t>
            </a:r>
            <a:r>
              <a:rPr lang="fr-FR" sz="1000" dirty="0" err="1"/>
              <a:t>testing</a:t>
            </a:r>
            <a:r>
              <a:rPr lang="fr-FR" sz="1000" dirty="0"/>
              <a:t> of  60 </a:t>
            </a:r>
            <a:r>
              <a:rPr lang="fr-FR" sz="1000" dirty="0" err="1"/>
              <a:t>couplers</a:t>
            </a:r>
            <a:r>
              <a:rPr lang="fr-FR" sz="1000" dirty="0"/>
              <a:t> and tuners</a:t>
            </a:r>
          </a:p>
        </p:txBody>
      </p:sp>
      <p:grpSp>
        <p:nvGrpSpPr>
          <p:cNvPr id="143" name="Groupe 142"/>
          <p:cNvGrpSpPr/>
          <p:nvPr/>
        </p:nvGrpSpPr>
        <p:grpSpPr>
          <a:xfrm>
            <a:off x="32142" y="4285119"/>
            <a:ext cx="1767762" cy="1690092"/>
            <a:chOff x="3997907" y="4207567"/>
            <a:chExt cx="1767762" cy="1690092"/>
          </a:xfrm>
        </p:grpSpPr>
        <p:pic>
          <p:nvPicPr>
            <p:cNvPr id="133" name="Image 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343" y="4207567"/>
              <a:ext cx="1733325" cy="129525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8" name="ZoneTexte 137"/>
            <p:cNvSpPr txBox="1"/>
            <p:nvPr/>
          </p:nvSpPr>
          <p:spPr>
            <a:xfrm>
              <a:off x="3997907" y="5497549"/>
              <a:ext cx="1767762" cy="4001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000" b="1" dirty="0">
                  <a:solidFill>
                    <a:schemeClr val="tx1"/>
                  </a:solidFill>
                </a:rPr>
                <a:t>EU-XFEL</a:t>
              </a:r>
              <a:r>
                <a:rPr lang="fr-FR" sz="1000" dirty="0">
                  <a:solidFill>
                    <a:schemeClr val="tx1"/>
                  </a:solidFill>
                </a:rPr>
                <a:t> : </a:t>
              </a:r>
              <a:r>
                <a:rPr lang="fr-FR" sz="1000" dirty="0" err="1">
                  <a:solidFill>
                    <a:schemeClr val="tx1"/>
                  </a:solidFill>
                </a:rPr>
                <a:t>Preparation</a:t>
              </a:r>
              <a:r>
                <a:rPr lang="fr-FR" sz="1000" dirty="0">
                  <a:solidFill>
                    <a:schemeClr val="tx1"/>
                  </a:solidFill>
                </a:rPr>
                <a:t> and power </a:t>
              </a:r>
              <a:r>
                <a:rPr lang="fr-FR" sz="1000" dirty="0" err="1">
                  <a:solidFill>
                    <a:schemeClr val="tx1"/>
                  </a:solidFill>
                </a:rPr>
                <a:t>testing</a:t>
              </a:r>
              <a:r>
                <a:rPr lang="fr-FR" sz="1000" dirty="0">
                  <a:solidFill>
                    <a:schemeClr val="tx1"/>
                  </a:solidFill>
                </a:rPr>
                <a:t> of 800 </a:t>
              </a:r>
              <a:r>
                <a:rPr lang="fr-FR" sz="1000" dirty="0" err="1">
                  <a:solidFill>
                    <a:schemeClr val="tx1"/>
                  </a:solidFill>
                </a:rPr>
                <a:t>couplers</a:t>
              </a:r>
              <a:endParaRPr lang="fr-FR" sz="10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51" name="Image 15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7667" y="2997780"/>
            <a:ext cx="645487" cy="379547"/>
          </a:xfrm>
          <a:prstGeom prst="rect">
            <a:avLst/>
          </a:prstGeom>
        </p:spPr>
      </p:pic>
      <p:pic>
        <p:nvPicPr>
          <p:cNvPr id="155" name="Image 15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7496" y="3549933"/>
            <a:ext cx="591233" cy="42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2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8" grpId="0" animBg="1"/>
      <p:bldP spid="52" grpId="0" animBg="1"/>
      <p:bldP spid="53" grpId="0" animBg="1"/>
      <p:bldP spid="57" grpId="0" animBg="1"/>
      <p:bldP spid="59" grpId="0" animBg="1"/>
      <p:bldP spid="60" grpId="0" animBg="1"/>
      <p:bldP spid="61" grpId="0" animBg="1"/>
      <p:bldP spid="71" grpId="0" animBg="1"/>
      <p:bldP spid="72" grpId="0" animBg="1"/>
      <p:bldP spid="90" grpId="0" animBg="1"/>
      <p:bldP spid="1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9F4F29-E46B-A532-B9CD-6BA46E4EB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6"/>
            <a:ext cx="6120679" cy="432048"/>
          </a:xfrm>
        </p:spPr>
        <p:txBody>
          <a:bodyPr>
            <a:normAutofit/>
          </a:bodyPr>
          <a:lstStyle/>
          <a:p>
            <a:r>
              <a:rPr kumimoji="1" lang="en-US" altLang="ja-SE" dirty="0"/>
              <a:t>Surface resistance at low field during cooling down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780FB1C-35A8-1EFF-3DD9-8CD4A1B6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5" name="図 4" descr="グラフ, 折れ線グラフ&#10;&#10;自動的に生成された説明">
            <a:extLst>
              <a:ext uri="{FF2B5EF4-FFF2-40B4-BE49-F238E27FC236}">
                <a16:creationId xmlns:a16="http://schemas.microsoft.com/office/drawing/2014/main" id="{52D07263-23E6-F202-C7BD-0C9044592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03" y="666192"/>
            <a:ext cx="6717118" cy="50228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EB8F99F-DE80-50FE-F4DB-0B35016495B3}"/>
              </a:ext>
            </a:extLst>
          </p:cNvPr>
          <p:cNvSpPr txBox="1"/>
          <p:nvPr/>
        </p:nvSpPr>
        <p:spPr>
          <a:xfrm>
            <a:off x="6538516" y="1229544"/>
            <a:ext cx="42342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2400" dirty="0"/>
              <a:t>The very high residual resistance of the last measurement after mid-T bake was due to the bad ambient magnetic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2400" dirty="0"/>
              <a:t>The magnetic field expulsion is still not perfect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2400" dirty="0">
                <a:sym typeface="Wingdings" pitchFamily="2" charset="2"/>
              </a:rPr>
              <a:t>KEK cryostat for final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2400" dirty="0">
                <a:sym typeface="Wingdings" pitchFamily="2" charset="2"/>
              </a:rPr>
              <a:t>FJPPN “ERL collaboration”</a:t>
            </a:r>
            <a:endParaRPr kumimoji="1" lang="ja-SE" altLang="en-US" sz="2400" dirty="0"/>
          </a:p>
        </p:txBody>
      </p:sp>
      <p:sp>
        <p:nvSpPr>
          <p:cNvPr id="4" name="下矢印 3">
            <a:extLst>
              <a:ext uri="{FF2B5EF4-FFF2-40B4-BE49-F238E27FC236}">
                <a16:creationId xmlns:a16="http://schemas.microsoft.com/office/drawing/2014/main" id="{08FD843D-EE50-E16E-88E3-9F7163A6FF14}"/>
              </a:ext>
            </a:extLst>
          </p:cNvPr>
          <p:cNvSpPr/>
          <p:nvPr/>
        </p:nvSpPr>
        <p:spPr>
          <a:xfrm rot="21175218">
            <a:off x="2203581" y="2912081"/>
            <a:ext cx="377797" cy="531022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1390755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57B79B-7989-F00F-5973-6C5928A2C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SE" dirty="0"/>
              <a:t>Q vs E and Rs vs E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11D9549-04F2-7023-398E-258FD88F9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21</a:t>
            </a:fld>
            <a:endParaRPr lang="fr-FR" dirty="0"/>
          </a:p>
        </p:txBody>
      </p:sp>
      <p:pic>
        <p:nvPicPr>
          <p:cNvPr id="5" name="図 4" descr="グラフ&#10;&#10;自動的に生成された説明">
            <a:extLst>
              <a:ext uri="{FF2B5EF4-FFF2-40B4-BE49-F238E27FC236}">
                <a16:creationId xmlns:a16="http://schemas.microsoft.com/office/drawing/2014/main" id="{880FE0F4-177E-BB6F-3614-D3130C160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0462"/>
            <a:ext cx="5426809" cy="3841449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A4D7599-F420-CC16-3FEF-79FA9BF672C0}"/>
              </a:ext>
            </a:extLst>
          </p:cNvPr>
          <p:cNvSpPr txBox="1"/>
          <p:nvPr/>
        </p:nvSpPr>
        <p:spPr>
          <a:xfrm>
            <a:off x="849883" y="4541911"/>
            <a:ext cx="107162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2400" dirty="0"/>
              <a:t>20 MV/m seems like a quench limit after the mid-T bake at 316C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2400" dirty="0"/>
              <a:t>Maybe a small anti-Q-slope was observed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2400" dirty="0"/>
              <a:t>Before mid-T bake data was taken at 1.4 K</a:t>
            </a:r>
            <a:endParaRPr kumimoji="1" lang="ja-SE" altLang="en-US" sz="2400" dirty="0"/>
          </a:p>
        </p:txBody>
      </p:sp>
      <p:sp>
        <p:nvSpPr>
          <p:cNvPr id="7" name="下矢印 6">
            <a:extLst>
              <a:ext uri="{FF2B5EF4-FFF2-40B4-BE49-F238E27FC236}">
                <a16:creationId xmlns:a16="http://schemas.microsoft.com/office/drawing/2014/main" id="{60BF9138-91E4-4133-7BFC-E3A3C4B6539C}"/>
              </a:ext>
            </a:extLst>
          </p:cNvPr>
          <p:cNvSpPr/>
          <p:nvPr/>
        </p:nvSpPr>
        <p:spPr>
          <a:xfrm rot="10649912">
            <a:off x="1509362" y="2067106"/>
            <a:ext cx="377797" cy="531022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/>
          </a:p>
        </p:txBody>
      </p:sp>
      <p:pic>
        <p:nvPicPr>
          <p:cNvPr id="8" name="図 7" descr="グラフ, 散布図&#10;&#10;自動的に生成された説明">
            <a:extLst>
              <a:ext uri="{FF2B5EF4-FFF2-40B4-BE49-F238E27FC236}">
                <a16:creationId xmlns:a16="http://schemas.microsoft.com/office/drawing/2014/main" id="{C3C695CC-2F11-E011-46F2-9B9C3E7CC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132" y="700463"/>
            <a:ext cx="5279112" cy="3930766"/>
          </a:xfrm>
          <a:prstGeom prst="rect">
            <a:avLst/>
          </a:prstGeom>
        </p:spPr>
      </p:pic>
      <p:sp>
        <p:nvSpPr>
          <p:cNvPr id="4" name="下矢印 3">
            <a:extLst>
              <a:ext uri="{FF2B5EF4-FFF2-40B4-BE49-F238E27FC236}">
                <a16:creationId xmlns:a16="http://schemas.microsoft.com/office/drawing/2014/main" id="{D16EA988-EAC8-77FC-258C-3E6CDADEE362}"/>
              </a:ext>
            </a:extLst>
          </p:cNvPr>
          <p:cNvSpPr/>
          <p:nvPr/>
        </p:nvSpPr>
        <p:spPr>
          <a:xfrm rot="21175218">
            <a:off x="6735864" y="2489618"/>
            <a:ext cx="377797" cy="531022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28137358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CA4029-C84E-AAF7-91EE-0B4910D53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6"/>
            <a:ext cx="7128791" cy="432048"/>
          </a:xfrm>
        </p:spPr>
        <p:txBody>
          <a:bodyPr>
            <a:normAutofit/>
          </a:bodyPr>
          <a:lstStyle/>
          <a:p>
            <a:r>
              <a:rPr kumimoji="1" lang="en-US" altLang="ja-SE" dirty="0"/>
              <a:t>3</a:t>
            </a:r>
            <a:r>
              <a:rPr kumimoji="1" lang="en-US" altLang="ja-SE" baseline="30000" dirty="0"/>
              <a:t>rd</a:t>
            </a:r>
            <a:r>
              <a:rPr kumimoji="1" lang="en-US" altLang="ja-SE" dirty="0"/>
              <a:t> test at KEK (1</a:t>
            </a:r>
            <a:r>
              <a:rPr kumimoji="1" lang="en-US" altLang="ja-SE" baseline="30000" dirty="0"/>
              <a:t>st</a:t>
            </a:r>
            <a:r>
              <a:rPr kumimoji="1" lang="en-US" altLang="ja-SE" dirty="0"/>
              <a:t> week of October) being prepared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34950F0-E50C-12B0-E539-0BC89C1B6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2D63E08-5F9B-EC3D-4DA4-2D01859CC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174" y="1560531"/>
            <a:ext cx="4976379" cy="3287387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8482520-5380-6E2B-AF5C-E3ABFD61DDA5}"/>
              </a:ext>
            </a:extLst>
          </p:cNvPr>
          <p:cNvSpPr txBox="1"/>
          <p:nvPr/>
        </p:nvSpPr>
        <p:spPr>
          <a:xfrm>
            <a:off x="6754539" y="2773070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1800" b="1" dirty="0"/>
              <a:t>2.0 K</a:t>
            </a:r>
            <a:endParaRPr kumimoji="1" lang="ja-SE" altLang="en-US" sz="1800" b="1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18F8906-09D7-519D-CD91-30F3C3884A90}"/>
              </a:ext>
            </a:extLst>
          </p:cNvPr>
          <p:cNvSpPr txBox="1"/>
          <p:nvPr/>
        </p:nvSpPr>
        <p:spPr>
          <a:xfrm>
            <a:off x="6754539" y="1914210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1800" b="1" dirty="0">
                <a:solidFill>
                  <a:srgbClr val="FF0000"/>
                </a:solidFill>
              </a:rPr>
              <a:t>1.4 K</a:t>
            </a:r>
            <a:endParaRPr kumimoji="1" lang="ja-SE" altLang="en-US" sz="18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2052A8C-B435-16CC-E808-3F9B38E50EFE}"/>
              </a:ext>
            </a:extLst>
          </p:cNvPr>
          <p:cNvSpPr txBox="1"/>
          <p:nvPr/>
        </p:nvSpPr>
        <p:spPr>
          <a:xfrm>
            <a:off x="5859021" y="866978"/>
            <a:ext cx="46007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u="sng" dirty="0"/>
              <a:t>Our results so far </a:t>
            </a:r>
          </a:p>
          <a:p>
            <a:r>
              <a:rPr kumimoji="1" lang="en-US" altLang="ja-SE" dirty="0"/>
              <a:t>316C baking, no perfect magnetic field</a:t>
            </a:r>
            <a:endParaRPr kumimoji="1" lang="ja-SE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CEC9D67-1732-A70B-BC47-83F4A3735563}"/>
              </a:ext>
            </a:extLst>
          </p:cNvPr>
          <p:cNvSpPr txBox="1"/>
          <p:nvPr/>
        </p:nvSpPr>
        <p:spPr>
          <a:xfrm>
            <a:off x="6709472" y="4941821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>
                <a:sym typeface="Wingdings" pitchFamily="2" charset="2"/>
              </a:rPr>
              <a:t> Extremely interesting to test this cavity at KEK</a:t>
            </a:r>
            <a:endParaRPr kumimoji="1" lang="ja-SE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0215257-FA71-4244-F72B-E0CC9C5C15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892" y="746048"/>
            <a:ext cx="3731596" cy="279869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704255E-C535-CEC9-EB6E-F889335C9F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" y="3611559"/>
            <a:ext cx="2717530" cy="203814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204C30-4F2F-A6FD-6833-461B7CE80B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31" y="3591675"/>
            <a:ext cx="2744043" cy="205803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2477669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F71534-4283-5FA0-4D68-48BE15798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SE" dirty="0"/>
              <a:t>Risk management of 5-cell 800 MHz cavities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90FD3E-AB1D-B744-4CB6-33C502D22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795" y="694022"/>
            <a:ext cx="10657184" cy="5343061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SE" dirty="0"/>
              <a:t>The 1</a:t>
            </a:r>
            <a:r>
              <a:rPr kumimoji="1" lang="en-US" altLang="ja-SE" baseline="30000" dirty="0"/>
              <a:t>st</a:t>
            </a:r>
            <a:r>
              <a:rPr kumimoji="1" lang="en-US" altLang="ja-SE" dirty="0"/>
              <a:t> constraint is budget</a:t>
            </a:r>
          </a:p>
          <a:p>
            <a:pPr lvl="1"/>
            <a:r>
              <a:rPr kumimoji="1" lang="en-US" altLang="ja-SE" dirty="0"/>
              <a:t>We prepared public tender based on quotations from the vendors</a:t>
            </a:r>
          </a:p>
          <a:p>
            <a:pPr lvl="1"/>
            <a:r>
              <a:rPr kumimoji="1" lang="en-US" altLang="ja-SE" dirty="0"/>
              <a:t>Niobium materials is under procurement; </a:t>
            </a:r>
            <a:r>
              <a:rPr kumimoji="1" lang="en-US" altLang="ja-SE" b="1" dirty="0"/>
              <a:t>very expensive!</a:t>
            </a:r>
          </a:p>
          <a:p>
            <a:pPr lvl="1"/>
            <a:r>
              <a:rPr kumimoji="1" lang="en-US" altLang="ja-SE" dirty="0"/>
              <a:t>Cavity fabrication + preparation will be soon published; </a:t>
            </a:r>
            <a:r>
              <a:rPr kumimoji="1" lang="en-US" altLang="ja-SE" b="1" dirty="0"/>
              <a:t>super expensive!</a:t>
            </a:r>
          </a:p>
          <a:p>
            <a:r>
              <a:rPr kumimoji="1" lang="en-US" altLang="ja-SE" dirty="0"/>
              <a:t>Within the budget, we need to take a risk</a:t>
            </a:r>
          </a:p>
          <a:p>
            <a:pPr lvl="1"/>
            <a:r>
              <a:rPr kumimoji="1" lang="en-US" altLang="ja-SE" dirty="0"/>
              <a:t>Mid-T baking is the most promising way to achieve the potential performance of PERLE</a:t>
            </a:r>
          </a:p>
          <a:p>
            <a:pPr lvl="1"/>
            <a:r>
              <a:rPr kumimoji="1" lang="en-US" altLang="ja-SE" dirty="0"/>
              <a:t>However, magnetic field environment and flux expulsion capability will be known at the very end inside the cryomodule (deliverable of </a:t>
            </a:r>
            <a:r>
              <a:rPr kumimoji="1" lang="en-US" altLang="ja-SE" dirty="0" err="1"/>
              <a:t>iSAS</a:t>
            </a:r>
            <a:r>
              <a:rPr kumimoji="1" lang="en-US" altLang="ja-SE" dirty="0"/>
              <a:t>) </a:t>
            </a:r>
            <a:r>
              <a:rPr kumimoji="1" lang="en-US" altLang="ja-SE" dirty="0">
                <a:sym typeface="Wingdings" pitchFamily="2" charset="2"/>
              </a:rPr>
              <a:t> </a:t>
            </a:r>
            <a:r>
              <a:rPr kumimoji="1" lang="en-US" altLang="ja-SE" b="1" i="1" dirty="0">
                <a:sym typeface="Wingdings" pitchFamily="2" charset="2"/>
              </a:rPr>
              <a:t>out of spec.</a:t>
            </a:r>
            <a:r>
              <a:rPr kumimoji="1" lang="en-US" altLang="ja-SE" dirty="0">
                <a:sym typeface="Wingdings" pitchFamily="2" charset="2"/>
              </a:rPr>
              <a:t> can be the practical answer</a:t>
            </a:r>
          </a:p>
          <a:p>
            <a:pPr lvl="1"/>
            <a:r>
              <a:rPr kumimoji="1" lang="en-US" altLang="ja-SE" dirty="0">
                <a:sym typeface="Wingdings" pitchFamily="2" charset="2"/>
              </a:rPr>
              <a:t>Backup 1: reset the surface with light BCP  ESS spec: 17 MV/m Q</a:t>
            </a:r>
            <a:r>
              <a:rPr kumimoji="1" lang="en-US" altLang="ja-SE" baseline="-25000" dirty="0">
                <a:sym typeface="Wingdings" pitchFamily="2" charset="2"/>
              </a:rPr>
              <a:t>0</a:t>
            </a:r>
            <a:r>
              <a:rPr kumimoji="1" lang="en-US" altLang="ja-SE" dirty="0">
                <a:sym typeface="Wingdings" pitchFamily="2" charset="2"/>
              </a:rPr>
              <a:t>=10</a:t>
            </a:r>
            <a:r>
              <a:rPr kumimoji="1" lang="en-US" altLang="ja-SE" baseline="30000" dirty="0">
                <a:sym typeface="Wingdings" pitchFamily="2" charset="2"/>
              </a:rPr>
              <a:t>10</a:t>
            </a:r>
            <a:r>
              <a:rPr kumimoji="1" lang="en-US" altLang="ja-SE" dirty="0">
                <a:sym typeface="Wingdings" pitchFamily="2" charset="2"/>
              </a:rPr>
              <a:t>  200 MeV instead of 250 MeV</a:t>
            </a:r>
          </a:p>
          <a:p>
            <a:pPr lvl="1"/>
            <a:r>
              <a:rPr kumimoji="1" lang="en-US" altLang="ja-SE" dirty="0">
                <a:sym typeface="Wingdings" pitchFamily="2" charset="2"/>
              </a:rPr>
              <a:t>Backup 2: reset the surface with light EP  jacket is the obstacle</a:t>
            </a:r>
          </a:p>
          <a:p>
            <a:r>
              <a:rPr kumimoji="1" lang="en-US" altLang="ja-SE" dirty="0"/>
              <a:t>EP is still under discussion</a:t>
            </a:r>
          </a:p>
          <a:p>
            <a:pPr lvl="1"/>
            <a:r>
              <a:rPr kumimoji="1" lang="en-US" altLang="ja-SE" dirty="0"/>
              <a:t>Cold EP can achieve x100 better surface roughness than BCP</a:t>
            </a:r>
            <a:r>
              <a:rPr kumimoji="1" lang="en-US" altLang="ja-SE" dirty="0">
                <a:sym typeface="Wingdings" pitchFamily="2" charset="2"/>
              </a:rPr>
              <a:t> Knowledge transfer was done from FNAL to a vendor with 650 MHz cavity  No technical issue</a:t>
            </a:r>
          </a:p>
          <a:p>
            <a:pPr lvl="1"/>
            <a:r>
              <a:rPr kumimoji="1" lang="en-US" altLang="ja-SE" dirty="0">
                <a:sym typeface="Wingdings" pitchFamily="2" charset="2"/>
              </a:rPr>
              <a:t>Budget is the constraint!</a:t>
            </a:r>
          </a:p>
          <a:p>
            <a:pPr lvl="1"/>
            <a:r>
              <a:rPr kumimoji="1" lang="en-US" altLang="ja-SE" dirty="0">
                <a:sym typeface="Wingdings" pitchFamily="2" charset="2"/>
              </a:rPr>
              <a:t>No EP  BCP at </a:t>
            </a:r>
            <a:r>
              <a:rPr kumimoji="1" lang="en-US" altLang="ja-SE" dirty="0" err="1">
                <a:sym typeface="Wingdings" pitchFamily="2" charset="2"/>
              </a:rPr>
              <a:t>IJCLab</a:t>
            </a:r>
            <a:r>
              <a:rPr kumimoji="1" lang="en-US" altLang="ja-SE" dirty="0">
                <a:sym typeface="Wingdings" pitchFamily="2" charset="2"/>
              </a:rPr>
              <a:t>  ESS spec or trying mid-T bake after BCP (R&amp;D subject)</a:t>
            </a:r>
          </a:p>
          <a:p>
            <a:r>
              <a:rPr kumimoji="1" lang="en-US" altLang="ja-SE" dirty="0">
                <a:sym typeface="Wingdings" pitchFamily="2" charset="2"/>
              </a:rPr>
              <a:t>HOM damping scheme</a:t>
            </a:r>
          </a:p>
          <a:p>
            <a:pPr lvl="1"/>
            <a:r>
              <a:rPr kumimoji="1" lang="en-US" altLang="ja-SE" dirty="0"/>
              <a:t>HOM couplers were validated with copper cavities (Carmelo’s PhD thesis)</a:t>
            </a:r>
          </a:p>
          <a:p>
            <a:pPr lvl="1"/>
            <a:r>
              <a:rPr kumimoji="1" lang="en-US" altLang="ja-SE" dirty="0"/>
              <a:t>Risk in niobium coupler antennas </a:t>
            </a:r>
            <a:r>
              <a:rPr kumimoji="1" lang="en-US" altLang="ja-SE" dirty="0">
                <a:sym typeface="Wingdings" pitchFamily="2" charset="2"/>
              </a:rPr>
              <a:t> </a:t>
            </a:r>
            <a:r>
              <a:rPr kumimoji="1" lang="en-US" altLang="ja-SE" b="1" dirty="0">
                <a:sym typeface="Wingdings" pitchFamily="2" charset="2"/>
              </a:rPr>
              <a:t>hyper expensive</a:t>
            </a:r>
            <a:r>
              <a:rPr kumimoji="1" lang="en-US" altLang="ja-SE" dirty="0">
                <a:sym typeface="Wingdings" pitchFamily="2" charset="2"/>
              </a:rPr>
              <a:t>; challenging to cool down</a:t>
            </a:r>
          </a:p>
          <a:p>
            <a:pPr lvl="1"/>
            <a:r>
              <a:rPr kumimoji="1" lang="en-US" altLang="ja-SE" dirty="0">
                <a:sym typeface="Wingdings" pitchFamily="2" charset="2"/>
              </a:rPr>
              <a:t>FCC’s scheme (no HOM couplers) is not yet validated  too late for the </a:t>
            </a:r>
            <a:r>
              <a:rPr kumimoji="1" lang="en-US" altLang="ja-SE" dirty="0" err="1">
                <a:sym typeface="Wingdings" pitchFamily="2" charset="2"/>
              </a:rPr>
              <a:t>iSAS</a:t>
            </a:r>
            <a:r>
              <a:rPr kumimoji="1" lang="en-US" altLang="ja-SE" dirty="0">
                <a:sym typeface="Wingdings" pitchFamily="2" charset="2"/>
              </a:rPr>
              <a:t> public tender</a:t>
            </a:r>
          </a:p>
          <a:p>
            <a:pPr lvl="1"/>
            <a:r>
              <a:rPr kumimoji="1" lang="en-US" altLang="ja-SE" dirty="0">
                <a:sym typeface="Wingdings" pitchFamily="2" charset="2"/>
              </a:rPr>
              <a:t>Backup (?)</a:t>
            </a:r>
            <a:endParaRPr kumimoji="1" lang="ja-SE" altLang="en-US" dirty="0"/>
          </a:p>
        </p:txBody>
      </p:sp>
    </p:spTree>
    <p:extLst>
      <p:ext uri="{BB962C8B-B14F-4D97-AF65-F5344CB8AC3E}">
        <p14:creationId xmlns:p14="http://schemas.microsoft.com/office/powerpoint/2010/main" val="41755966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4D0D80-1CE3-E2C2-9CDE-AFD255DFC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246" y="149426"/>
            <a:ext cx="6912767" cy="432048"/>
          </a:xfrm>
        </p:spPr>
        <p:txBody>
          <a:bodyPr>
            <a:normAutofit/>
          </a:bodyPr>
          <a:lstStyle/>
          <a:p>
            <a:r>
              <a:rPr kumimoji="1" lang="en-US" altLang="ja-SE" dirty="0"/>
              <a:t>Booster cavities: low gradient requirement: new proposal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E5ACCFA-05EF-1736-5095-4D5F6A6F6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24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65836FBB-CF2D-DFF5-15E5-69BF4DF66D1D}"/>
                  </a:ext>
                </a:extLst>
              </p:cNvPr>
              <p:cNvSpPr txBox="1"/>
              <p:nvPr/>
            </p:nvSpPr>
            <p:spPr>
              <a:xfrm>
                <a:off x="299352" y="634379"/>
                <a:ext cx="99807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SE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SE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kumimoji="1" lang="en-US" altLang="ja-SE" sz="24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kumimoji="1" lang="en-US" altLang="ja-SE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SE" sz="2400" b="1" i="1" smtClean="0">
                        <a:latin typeface="Cambria Math" panose="02040503050406030204" pitchFamily="18" charset="0"/>
                      </a:rPr>
                      <m:t>𝟗</m:t>
                    </m:r>
                    <m:r>
                      <a:rPr kumimoji="1" lang="en-US" altLang="ja-SE" sz="24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kumimoji="1" lang="en-US" altLang="ja-SE" sz="2400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kumimoji="1" lang="en-US" altLang="ja-SE" sz="2400" b="1" dirty="0"/>
                  <a:t> MV/m</a:t>
                </a:r>
                <a:r>
                  <a:rPr kumimoji="1" lang="en-US" altLang="ja-SE" sz="2400" dirty="0"/>
                  <a:t> &amp; Single cell 800 MHz </a:t>
                </a:r>
                <a:r>
                  <a:rPr kumimoji="1" lang="en-US" altLang="ja-SE" sz="2400" dirty="0">
                    <a:sym typeface="Wingdings" pitchFamily="2" charset="2"/>
                  </a:rPr>
                  <a:t> Nb</a:t>
                </a:r>
                <a:r>
                  <a:rPr kumimoji="1" lang="en-US" altLang="ja-SE" sz="2400" baseline="-25000" dirty="0">
                    <a:sym typeface="Wingdings" pitchFamily="2" charset="2"/>
                  </a:rPr>
                  <a:t>3</a:t>
                </a:r>
                <a:r>
                  <a:rPr kumimoji="1" lang="en-US" altLang="ja-SE" sz="2400" dirty="0">
                    <a:sym typeface="Wingdings" pitchFamily="2" charset="2"/>
                  </a:rPr>
                  <a:t>Sn/Nb at 4 K is realistic!</a:t>
                </a:r>
                <a:endParaRPr kumimoji="1" lang="ja-SE" altLang="en-US" sz="2400" dirty="0"/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65836FBB-CF2D-DFF5-15E5-69BF4DF66D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352" y="634379"/>
                <a:ext cx="9980713" cy="461665"/>
              </a:xfrm>
              <a:prstGeom prst="rect">
                <a:avLst/>
              </a:prstGeom>
              <a:blipFill>
                <a:blip r:embed="rId2"/>
                <a:stretch>
                  <a:fillRect l="-127" t="-7895" b="-26316"/>
                </a:stretch>
              </a:blipFill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5">
            <a:extLst>
              <a:ext uri="{FF2B5EF4-FFF2-40B4-BE49-F238E27FC236}">
                <a16:creationId xmlns:a16="http://schemas.microsoft.com/office/drawing/2014/main" id="{B241166B-C0D6-273A-CED3-0D42E28BC2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24714" y="1124779"/>
            <a:ext cx="5667740" cy="3778492"/>
          </a:xfrm>
          <a:prstGeom prst="rect">
            <a:avLst/>
          </a:prstGeom>
        </p:spPr>
      </p:pic>
      <p:sp>
        <p:nvSpPr>
          <p:cNvPr id="20" name="Textfeld 17">
            <a:extLst>
              <a:ext uri="{FF2B5EF4-FFF2-40B4-BE49-F238E27FC236}">
                <a16:creationId xmlns:a16="http://schemas.microsoft.com/office/drawing/2014/main" id="{CE78461C-1F6F-C4F8-C396-35A85BB08AAF}"/>
              </a:ext>
            </a:extLst>
          </p:cNvPr>
          <p:cNvSpPr txBox="1"/>
          <p:nvPr/>
        </p:nvSpPr>
        <p:spPr>
          <a:xfrm>
            <a:off x="6693092" y="3389784"/>
            <a:ext cx="2330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M. Seidel </a:t>
            </a:r>
            <a:r>
              <a:rPr lang="en-US" sz="1200" dirty="0" err="1"/>
              <a:t>iSAS</a:t>
            </a:r>
            <a:r>
              <a:rPr lang="en-US" sz="1200" dirty="0"/>
              <a:t> workshop 2023</a:t>
            </a:r>
          </a:p>
          <a:p>
            <a:pPr algn="r"/>
            <a:r>
              <a:rPr lang="en-US" sz="1200" dirty="0" err="1"/>
              <a:t>S.Claudet</a:t>
            </a:r>
            <a:r>
              <a:rPr lang="en-US" sz="1200" dirty="0"/>
              <a:t> et al, CERN 2013</a:t>
            </a:r>
            <a:endParaRPr lang="en-US" sz="1200" baseline="-250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5BC7DA4-6AE1-B615-AB77-0AFAFB25F559}"/>
              </a:ext>
            </a:extLst>
          </p:cNvPr>
          <p:cNvSpPr txBox="1"/>
          <p:nvPr/>
        </p:nvSpPr>
        <p:spPr>
          <a:xfrm>
            <a:off x="190842" y="4750993"/>
            <a:ext cx="10518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dirty="0"/>
              <a:t>Timeline: 4 years </a:t>
            </a:r>
            <a:r>
              <a:rPr kumimoji="1" lang="en-US" altLang="ja-SE" dirty="0">
                <a:sym typeface="Wingdings" pitchFamily="2" charset="2"/>
              </a:rPr>
              <a:t>  800 MHz single cell prototype for Nb3Sn test after mid-T bake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dirty="0">
                <a:sym typeface="Wingdings" pitchFamily="2" charset="2"/>
              </a:rPr>
              <a:t>Nb3Sn booster + mid-T bake ERF  the most advanced SRF accelerator project!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strike="sngStrike" dirty="0" err="1">
                <a:sym typeface="Wingdings" pitchFamily="2" charset="2"/>
              </a:rPr>
              <a:t>Crylcooler</a:t>
            </a:r>
            <a:r>
              <a:rPr kumimoji="1" lang="en-US" altLang="ja-SE" strike="sngStrike" dirty="0">
                <a:sym typeface="Wingdings" pitchFamily="2" charset="2"/>
              </a:rPr>
              <a:t> is probably too ambitious at this moment</a:t>
            </a:r>
            <a:endParaRPr kumimoji="1" lang="ja-SE" altLang="en-US" strike="sngStrike" dirty="0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F5216670-9984-3E40-68F2-5BE321AE8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6221" y="870004"/>
            <a:ext cx="5375930" cy="4031948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266DDFE1-EAFA-3615-1647-D78F2E842C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6525" y="2939126"/>
            <a:ext cx="1248189" cy="1331094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0DF39F74-F5C6-52A6-2E6D-78C3182080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227" y="2517031"/>
            <a:ext cx="1352371" cy="116133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1A6A6D0-A0EB-E339-353B-6733CAD05060}"/>
              </a:ext>
            </a:extLst>
          </p:cNvPr>
          <p:cNvSpPr txBox="1"/>
          <p:nvPr/>
        </p:nvSpPr>
        <p:spPr>
          <a:xfrm>
            <a:off x="2470064" y="1195568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PIPII 650 MHz in Fermilab!</a:t>
            </a:r>
            <a:endParaRPr kumimoji="1" lang="ja-SE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D4E6465-73DA-CB97-CC0A-69F1C95893AA}"/>
              </a:ext>
            </a:extLst>
          </p:cNvPr>
          <p:cNvSpPr txBox="1"/>
          <p:nvPr/>
        </p:nvSpPr>
        <p:spPr>
          <a:xfrm>
            <a:off x="2224157" y="2976086"/>
            <a:ext cx="16500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Courtesy: </a:t>
            </a:r>
          </a:p>
          <a:p>
            <a:r>
              <a:rPr kumimoji="1" lang="en-US" altLang="ja-SE" dirty="0"/>
              <a:t>Sam Posen</a:t>
            </a:r>
            <a:endParaRPr kumimoji="1" lang="ja-SE" altLang="en-US" dirty="0"/>
          </a:p>
        </p:txBody>
      </p:sp>
    </p:spTree>
    <p:extLst>
      <p:ext uri="{BB962C8B-B14F-4D97-AF65-F5344CB8AC3E}">
        <p14:creationId xmlns:p14="http://schemas.microsoft.com/office/powerpoint/2010/main" val="893441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115687-E09A-55F0-6C1D-3504E3823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sv-SE" altLang="ja-SE" dirty="0" err="1"/>
              <a:t>Conclusions</a:t>
            </a:r>
            <a:endParaRPr kumimoji="1" lang="ja-S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ED9F42-AA6F-F72F-F782-057908755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538" y="686568"/>
            <a:ext cx="10716237" cy="5028253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SE" dirty="0" err="1"/>
              <a:t>IJCLab</a:t>
            </a:r>
            <a:r>
              <a:rPr kumimoji="1" lang="en-US" altLang="ja-SE" dirty="0"/>
              <a:t> has been a world-leading laboratory of SRF cavities for proton / heavy ion linear accelerators</a:t>
            </a:r>
          </a:p>
          <a:p>
            <a:pPr lvl="1"/>
            <a:r>
              <a:rPr kumimoji="1" lang="en-US" altLang="ja-SE" dirty="0"/>
              <a:t>R&amp;D of Spiral2, ESS, MYRRHA, PIPII cavities are coming to the final phase</a:t>
            </a:r>
          </a:p>
          <a:p>
            <a:pPr lvl="1"/>
            <a:r>
              <a:rPr kumimoji="1" lang="en-US" altLang="ja-SE" dirty="0"/>
              <a:t>Contributions to collider projects has been in beam dynamics and nanobeams (ATF), RF couplers (Eu-XFEL), temperature sensors (LHC), </a:t>
            </a:r>
            <a:r>
              <a:rPr kumimoji="1" lang="en-US" altLang="ja-SE" dirty="0" err="1"/>
              <a:t>etc</a:t>
            </a:r>
            <a:endParaRPr kumimoji="1" lang="en-US" altLang="ja-SE" dirty="0"/>
          </a:p>
          <a:p>
            <a:r>
              <a:rPr kumimoji="1" lang="en-US" altLang="ja-SE" dirty="0"/>
              <a:t>Risk management is the critical issue in the </a:t>
            </a:r>
            <a:r>
              <a:rPr kumimoji="1" lang="en-US" altLang="ja-SE" dirty="0" err="1"/>
              <a:t>iSAS</a:t>
            </a:r>
            <a:r>
              <a:rPr kumimoji="1" lang="en-US" altLang="ja-SE" dirty="0"/>
              <a:t>/PERLE cavity procurement</a:t>
            </a:r>
          </a:p>
          <a:p>
            <a:pPr lvl="1"/>
            <a:r>
              <a:rPr kumimoji="1" lang="en-US" altLang="ja-SE" dirty="0"/>
              <a:t>Very ambitious specification (however not impossible according to the literature)</a:t>
            </a:r>
          </a:p>
          <a:p>
            <a:pPr lvl="1"/>
            <a:r>
              <a:rPr kumimoji="1" lang="en-US" altLang="ja-SE" dirty="0"/>
              <a:t>No sufficient R&amp;D: time and money </a:t>
            </a:r>
            <a:r>
              <a:rPr kumimoji="1" lang="en-US" altLang="ja-SE" dirty="0">
                <a:sym typeface="Wingdings" pitchFamily="2" charset="2"/>
              </a:rPr>
              <a:t> international collaboration to complement it</a:t>
            </a:r>
            <a:endParaRPr kumimoji="1" lang="en-US" altLang="ja-SE" dirty="0"/>
          </a:p>
          <a:p>
            <a:pPr lvl="1"/>
            <a:r>
              <a:rPr kumimoji="1" lang="en-US" altLang="ja-SE" dirty="0"/>
              <a:t>Limited budget (or too expensive cavities) </a:t>
            </a:r>
            <a:r>
              <a:rPr kumimoji="1" lang="en-US" altLang="ja-SE" dirty="0">
                <a:sym typeface="Wingdings" pitchFamily="2" charset="2"/>
              </a:rPr>
              <a:t> several options to mitigate the risks</a:t>
            </a:r>
            <a:endParaRPr kumimoji="1" lang="en-US" altLang="ja-SE" dirty="0"/>
          </a:p>
          <a:p>
            <a:r>
              <a:rPr kumimoji="1" lang="en-US" altLang="ja-SE" dirty="0"/>
              <a:t>Advanced heat treatment is the key R&amp;D subject</a:t>
            </a:r>
          </a:p>
          <a:p>
            <a:pPr lvl="1"/>
            <a:r>
              <a:rPr kumimoji="1" lang="en-US" altLang="ja-SE" dirty="0" err="1"/>
              <a:t>IJCLab</a:t>
            </a:r>
            <a:r>
              <a:rPr kumimoji="1" lang="en-US" altLang="ja-SE" dirty="0"/>
              <a:t> is equipped with a clean vacuum furnace originally used for the ESS spoke cavity project </a:t>
            </a:r>
          </a:p>
          <a:p>
            <a:pPr lvl="1"/>
            <a:r>
              <a:rPr kumimoji="1" lang="en-US" altLang="ja-SE" dirty="0"/>
              <a:t>Mid-T baking for super high-Q</a:t>
            </a:r>
          </a:p>
          <a:p>
            <a:pPr lvl="1"/>
            <a:r>
              <a:rPr kumimoji="1" lang="en-US" altLang="ja-SE" dirty="0"/>
              <a:t>1</a:t>
            </a:r>
            <a:r>
              <a:rPr kumimoji="1" lang="en-US" altLang="ja-SE" baseline="30000" dirty="0"/>
              <a:t>st</a:t>
            </a:r>
            <a:r>
              <a:rPr kumimoji="1" lang="en-US" altLang="ja-SE" dirty="0"/>
              <a:t> mid-T baked results in 1.3 GHz cavity </a:t>
            </a:r>
            <a:r>
              <a:rPr kumimoji="1" lang="en-US" altLang="ja-SE" dirty="0">
                <a:sym typeface="Wingdings" pitchFamily="2" charset="2"/>
              </a:rPr>
              <a:t> studies on-going</a:t>
            </a:r>
          </a:p>
          <a:p>
            <a:r>
              <a:rPr kumimoji="1" lang="en-US" altLang="ja-SE" dirty="0"/>
              <a:t>Future prospects (end 2024 – beginning 2025)</a:t>
            </a:r>
          </a:p>
          <a:p>
            <a:pPr lvl="1"/>
            <a:r>
              <a:rPr kumimoji="1" lang="en-US" altLang="ja-SE" dirty="0"/>
              <a:t>3</a:t>
            </a:r>
            <a:r>
              <a:rPr kumimoji="1" lang="en-US" altLang="ja-SE" baseline="30000" dirty="0"/>
              <a:t>rd</a:t>
            </a:r>
            <a:r>
              <a:rPr kumimoji="1" lang="en-US" altLang="ja-SE" dirty="0"/>
              <a:t> test at STF in KEK (October) with flux expulsion</a:t>
            </a:r>
          </a:p>
          <a:p>
            <a:pPr lvl="1"/>
            <a:r>
              <a:rPr kumimoji="1" lang="en-US" altLang="ja-SE" dirty="0"/>
              <a:t>Repairing JLAB 800 MHz prototype cavity</a:t>
            </a:r>
          </a:p>
          <a:p>
            <a:pPr lvl="1"/>
            <a:r>
              <a:rPr kumimoji="1" lang="en-US" altLang="ja-SE" dirty="0"/>
              <a:t>Procurement of Nb materials and cavities </a:t>
            </a:r>
          </a:p>
          <a:p>
            <a:r>
              <a:rPr kumimoji="1" lang="en-US" altLang="ja-SE" dirty="0"/>
              <a:t>Collaborations</a:t>
            </a:r>
          </a:p>
          <a:p>
            <a:pPr lvl="1"/>
            <a:r>
              <a:rPr kumimoji="1" lang="en-US" altLang="ja-SE" dirty="0"/>
              <a:t>Collaboration with INFN-LASA / CEA </a:t>
            </a:r>
            <a:r>
              <a:rPr kumimoji="1" lang="en-US" altLang="ja-SE" dirty="0" err="1"/>
              <a:t>Saclay</a:t>
            </a:r>
            <a:r>
              <a:rPr kumimoji="1" lang="en-US" altLang="ja-SE" dirty="0"/>
              <a:t> via </a:t>
            </a:r>
            <a:r>
              <a:rPr kumimoji="1" lang="en-US" altLang="ja-SE" dirty="0" err="1"/>
              <a:t>iSAS</a:t>
            </a:r>
            <a:endParaRPr kumimoji="1" lang="en-US" altLang="ja-SE" dirty="0"/>
          </a:p>
          <a:p>
            <a:pPr lvl="1"/>
            <a:r>
              <a:rPr kumimoji="1" lang="en-US" altLang="ja-SE" dirty="0"/>
              <a:t>ERL collaboration with KEK via FJPPL</a:t>
            </a:r>
          </a:p>
          <a:p>
            <a:pPr lvl="1"/>
            <a:r>
              <a:rPr kumimoji="1" lang="en-US" altLang="ja-SE" dirty="0"/>
              <a:t>FCC: collaboration with CERN/FNAL</a:t>
            </a:r>
          </a:p>
          <a:p>
            <a:pPr lvl="1"/>
            <a:r>
              <a:rPr kumimoji="1" lang="en-US" altLang="ja-SE" dirty="0"/>
              <a:t>PERLE: collaboration with CERN/JLAB</a:t>
            </a:r>
          </a:p>
          <a:p>
            <a:pPr lvl="1"/>
            <a:r>
              <a:rPr kumimoji="1" lang="en-US" altLang="ja-SE" dirty="0"/>
              <a:t>Potential collaboration with </a:t>
            </a:r>
            <a:r>
              <a:rPr kumimoji="1" lang="en-US" altLang="ja-SE" dirty="0" err="1"/>
              <a:t>iHEP</a:t>
            </a:r>
            <a:endParaRPr kumimoji="1" lang="en-US" altLang="ja-SE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C60B8E-82F3-2BEB-0CF0-E1856CD62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5" name="Image 7">
            <a:extLst>
              <a:ext uri="{FF2B5EF4-FFF2-40B4-BE49-F238E27FC236}">
                <a16:creationId xmlns:a16="http://schemas.microsoft.com/office/drawing/2014/main" id="{8A802142-F136-9E7A-8E80-6606CDBF19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531" y="3029744"/>
            <a:ext cx="3457642" cy="259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618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77DF5E3B-E724-B091-2701-2C7331D21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6" y="1528666"/>
            <a:ext cx="2304160" cy="144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AE84C07-955D-992A-E5FC-8AE3F069F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083" y="3461792"/>
            <a:ext cx="1881735" cy="218123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DBEEB29-A1FD-17C6-CDDA-17A72B372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3979" y="149426"/>
            <a:ext cx="6984776" cy="432048"/>
          </a:xfrm>
        </p:spPr>
        <p:txBody>
          <a:bodyPr>
            <a:normAutofit/>
          </a:bodyPr>
          <a:lstStyle/>
          <a:p>
            <a:r>
              <a:rPr kumimoji="1" lang="en-US" altLang="ja-SE" dirty="0"/>
              <a:t>Low-</a:t>
            </a:r>
            <a:r>
              <a:rPr kumimoji="1" lang="en-US" altLang="ja-SE" dirty="0">
                <a:latin typeface="Symbol" pitchFamily="2" charset="2"/>
              </a:rPr>
              <a:t>b</a:t>
            </a:r>
            <a:r>
              <a:rPr kumimoji="1" lang="en-US" altLang="ja-SE" dirty="0"/>
              <a:t> cavities for protons &amp; heavy ions</a:t>
            </a:r>
            <a:r>
              <a:rPr kumimoji="1" lang="en-US" altLang="ja-SE" dirty="0">
                <a:sym typeface="Wingdings" pitchFamily="2" charset="2"/>
              </a:rPr>
              <a:t> collider cavities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2D34EE7-BD69-1F33-FF91-2FD39751C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12D8784-6108-939F-D2B9-EE180071B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646" y="3059014"/>
            <a:ext cx="941965" cy="525327"/>
          </a:xfrm>
          <a:prstGeom prst="rect">
            <a:avLst/>
          </a:prstGeom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DBA1264C-6E3F-8248-D230-17A246C2E2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l="43349" t="775" r="-180" b="-775"/>
          <a:stretch/>
        </p:blipFill>
        <p:spPr bwMode="auto">
          <a:xfrm>
            <a:off x="129803" y="3605808"/>
            <a:ext cx="2474499" cy="2061845"/>
          </a:xfrm>
          <a:prstGeom prst="rect">
            <a:avLst/>
          </a:prstGeom>
          <a:noFill/>
        </p:spPr>
      </p:pic>
      <p:pic>
        <p:nvPicPr>
          <p:cNvPr id="12" name="Picture 2" descr="MYRRHA: Science Towards Sustainability">
            <a:extLst>
              <a:ext uri="{FF2B5EF4-FFF2-40B4-BE49-F238E27FC236}">
                <a16:creationId xmlns:a16="http://schemas.microsoft.com/office/drawing/2014/main" id="{3E9FAA3D-AB32-8EDE-426F-2C34BB0C28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04"/>
          <a:stretch/>
        </p:blipFill>
        <p:spPr bwMode="auto">
          <a:xfrm>
            <a:off x="1110963" y="3080866"/>
            <a:ext cx="1434642" cy="52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Bildobjekt 7" descr="ESS-vit-logga.png">
            <a:extLst>
              <a:ext uri="{FF2B5EF4-FFF2-40B4-BE49-F238E27FC236}">
                <a16:creationId xmlns:a16="http://schemas.microsoft.com/office/drawing/2014/main" id="{ADE87CFC-C285-7EBB-9C53-7F3980226CD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115" y="851485"/>
            <a:ext cx="837953" cy="448306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14" name="Image 19" descr="vue4.bmp">
            <a:extLst>
              <a:ext uri="{FF2B5EF4-FFF2-40B4-BE49-F238E27FC236}">
                <a16:creationId xmlns:a16="http://schemas.microsoft.com/office/drawing/2014/main" id="{B83DB468-41CB-4E1F-2BFE-661C81F1B69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90044" y="1280475"/>
            <a:ext cx="2497112" cy="1801554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6" name="Picture 2" descr="Chartbeams">
            <a:extLst>
              <a:ext uri="{FF2B5EF4-FFF2-40B4-BE49-F238E27FC236}">
                <a16:creationId xmlns:a16="http://schemas.microsoft.com/office/drawing/2014/main" id="{22F54DE1-852D-B863-0A73-7E567B413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35" y="828109"/>
            <a:ext cx="1728192" cy="483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右矢印 15">
            <a:extLst>
              <a:ext uri="{FF2B5EF4-FFF2-40B4-BE49-F238E27FC236}">
                <a16:creationId xmlns:a16="http://schemas.microsoft.com/office/drawing/2014/main" id="{672DB064-74BB-22A2-D410-1D062BDC9DC7}"/>
              </a:ext>
            </a:extLst>
          </p:cNvPr>
          <p:cNvSpPr/>
          <p:nvPr/>
        </p:nvSpPr>
        <p:spPr>
          <a:xfrm>
            <a:off x="4701088" y="2685985"/>
            <a:ext cx="720080" cy="79208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/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56441F3F-B2A8-BF77-CF64-E5819FE51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7717" y="1209738"/>
            <a:ext cx="2929159" cy="1571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 3">
            <a:extLst>
              <a:ext uri="{FF2B5EF4-FFF2-40B4-BE49-F238E27FC236}">
                <a16:creationId xmlns:a16="http://schemas.microsoft.com/office/drawing/2014/main" id="{890F9E11-7A4D-CB66-5E0F-60117A1E459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59814" y="3685776"/>
            <a:ext cx="2429310" cy="1368063"/>
          </a:xfrm>
          <a:prstGeom prst="rect">
            <a:avLst/>
          </a:prstGeom>
        </p:spPr>
      </p:pic>
      <p:pic>
        <p:nvPicPr>
          <p:cNvPr id="20" name="Image 7">
            <a:extLst>
              <a:ext uri="{FF2B5EF4-FFF2-40B4-BE49-F238E27FC236}">
                <a16:creationId xmlns:a16="http://schemas.microsoft.com/office/drawing/2014/main" id="{C4D0EDD9-72E0-F509-3756-EA3C1820747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244" y="1265025"/>
            <a:ext cx="1948158" cy="1460653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6877326-07C0-34AE-C593-C747746CA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609" y="3176139"/>
            <a:ext cx="3627363" cy="237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780863F-8685-4255-9203-3878125586FA}"/>
              </a:ext>
            </a:extLst>
          </p:cNvPr>
          <p:cNvSpPr txBox="1"/>
          <p:nvPr/>
        </p:nvSpPr>
        <p:spPr>
          <a:xfrm>
            <a:off x="7015609" y="2747877"/>
            <a:ext cx="2672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ILC cavities (1.3 GHz)</a:t>
            </a:r>
            <a:endParaRPr kumimoji="1" lang="ja-SE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0B3646A-1ECA-BA72-894E-CE774ADC85B9}"/>
              </a:ext>
            </a:extLst>
          </p:cNvPr>
          <p:cNvSpPr txBox="1"/>
          <p:nvPr/>
        </p:nvSpPr>
        <p:spPr>
          <a:xfrm>
            <a:off x="6274469" y="772352"/>
            <a:ext cx="3814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FCC/PERLE cavities (800 MHz)</a:t>
            </a:r>
            <a:endParaRPr kumimoji="1" lang="ja-SE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F538F2D-2723-304A-CE60-274595466FA1}"/>
              </a:ext>
            </a:extLst>
          </p:cNvPr>
          <p:cNvSpPr txBox="1"/>
          <p:nvPr/>
        </p:nvSpPr>
        <p:spPr>
          <a:xfrm>
            <a:off x="-5106" y="1195161"/>
            <a:ext cx="1105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88 MHz</a:t>
            </a:r>
            <a:endParaRPr kumimoji="1" lang="ja-SE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20A6437-75D1-0430-F264-8F8DDE569BD9}"/>
              </a:ext>
            </a:extLst>
          </p:cNvPr>
          <p:cNvSpPr txBox="1"/>
          <p:nvPr/>
        </p:nvSpPr>
        <p:spPr>
          <a:xfrm>
            <a:off x="3853890" y="958798"/>
            <a:ext cx="1213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352 MHz</a:t>
            </a:r>
            <a:endParaRPr kumimoji="1" lang="ja-SE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DD107C5-5BEE-5A4F-6E58-8C257818C7A7}"/>
              </a:ext>
            </a:extLst>
          </p:cNvPr>
          <p:cNvSpPr txBox="1"/>
          <p:nvPr/>
        </p:nvSpPr>
        <p:spPr>
          <a:xfrm>
            <a:off x="-14116" y="3175081"/>
            <a:ext cx="1213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352 MHz</a:t>
            </a:r>
            <a:endParaRPr kumimoji="1" lang="ja-SE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66890F7-E5FA-6F8D-DE31-AA5D753C38A1}"/>
              </a:ext>
            </a:extLst>
          </p:cNvPr>
          <p:cNvSpPr txBox="1"/>
          <p:nvPr/>
        </p:nvSpPr>
        <p:spPr>
          <a:xfrm>
            <a:off x="3526765" y="3118131"/>
            <a:ext cx="1213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325 MHz</a:t>
            </a:r>
            <a:endParaRPr kumimoji="1" lang="ja-SE" altLang="en-US" dirty="0"/>
          </a:p>
        </p:txBody>
      </p:sp>
    </p:spTree>
    <p:extLst>
      <p:ext uri="{BB962C8B-B14F-4D97-AF65-F5344CB8AC3E}">
        <p14:creationId xmlns:p14="http://schemas.microsoft.com/office/powerpoint/2010/main" val="3370396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5">
            <a:extLst>
              <a:ext uri="{FF2B5EF4-FFF2-40B4-BE49-F238E27FC236}">
                <a16:creationId xmlns:a16="http://schemas.microsoft.com/office/drawing/2014/main" id="{FA50DB97-FB3B-8556-7DD8-B36416E65B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6304" y="1096670"/>
            <a:ext cx="7303784" cy="460171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D4F37E4-6BDC-D305-BD6E-1EA6EF5BA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SE" dirty="0"/>
              <a:t>PERLE project at IN2P3/</a:t>
            </a:r>
            <a:r>
              <a:rPr kumimoji="1" lang="en-US" altLang="ja-SE" dirty="0" err="1"/>
              <a:t>IJCLab</a:t>
            </a:r>
            <a:r>
              <a:rPr kumimoji="1" lang="en-US" altLang="ja-SE" dirty="0"/>
              <a:t> and cavities</a:t>
            </a:r>
            <a:endParaRPr kumimoji="1" lang="ja-SE" altLang="en-US" dirty="0"/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E3B0A82A-9495-EE49-1D98-6CCC915DAD6D}"/>
              </a:ext>
            </a:extLst>
          </p:cNvPr>
          <p:cNvSpPr txBox="1"/>
          <p:nvPr/>
        </p:nvSpPr>
        <p:spPr>
          <a:xfrm>
            <a:off x="486695" y="651500"/>
            <a:ext cx="10217057" cy="908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67" dirty="0">
                <a:solidFill>
                  <a:srgbClr val="FF6700"/>
                </a:solidFill>
                <a:latin typeface="+mn-lt"/>
              </a:rPr>
              <a:t>Ultimate goal of PERLE: first multi-turn ERL designed to operate at 10 MW (20 mA, 87</a:t>
            </a:r>
            <a:r>
              <a:rPr lang="en-GB" sz="1767" dirty="0">
                <a:solidFill>
                  <a:srgbClr val="FF6700"/>
                </a:solidFill>
                <a:latin typeface="+mn-lt"/>
                <a:sym typeface="Wingdings" pitchFamily="2" charset="2"/>
              </a:rPr>
              <a:t></a:t>
            </a:r>
            <a:r>
              <a:rPr lang="en-GB" sz="1767" dirty="0">
                <a:solidFill>
                  <a:srgbClr val="FF6700"/>
                </a:solidFill>
                <a:latin typeface="+mn-lt"/>
              </a:rPr>
              <a:t>250</a:t>
            </a:r>
            <a:r>
              <a:rPr lang="en-GB" sz="1767" dirty="0">
                <a:solidFill>
                  <a:srgbClr val="FF6700"/>
                </a:solidFill>
                <a:latin typeface="+mn-lt"/>
                <a:sym typeface="Wingdings" pitchFamily="2" charset="2"/>
              </a:rPr>
              <a:t></a:t>
            </a:r>
            <a:r>
              <a:rPr lang="en-GB" sz="1767" dirty="0">
                <a:solidFill>
                  <a:srgbClr val="FF6700"/>
                </a:solidFill>
              </a:rPr>
              <a:t>50</a:t>
            </a:r>
            <a:r>
              <a:rPr lang="en-GB" sz="1767" dirty="0">
                <a:solidFill>
                  <a:srgbClr val="FF6700"/>
                </a:solidFill>
                <a:latin typeface="+mn-lt"/>
              </a:rPr>
              <a:t>0 MeV) </a:t>
            </a:r>
          </a:p>
          <a:p>
            <a:pPr marL="302986" indent="-302986">
              <a:buFont typeface="Wingdings" pitchFamily="2" charset="2"/>
              <a:buChar char="à"/>
            </a:pPr>
            <a:r>
              <a:rPr lang="en-GB" sz="1767" dirty="0">
                <a:latin typeface="+mn-lt"/>
              </a:rPr>
              <a:t>A hub to explore a broad range of accelerator phenomena and to validate technical choices improving accelerators </a:t>
            </a:r>
            <a:r>
              <a:rPr lang="en-US" sz="1767" dirty="0">
                <a:latin typeface="+mn-lt"/>
              </a:rPr>
              <a:t>for future energy and intensity frontier machines</a:t>
            </a:r>
          </a:p>
        </p:txBody>
      </p:sp>
      <p:graphicFrame>
        <p:nvGraphicFramePr>
          <p:cNvPr id="34" name="Tableau 63">
            <a:extLst>
              <a:ext uri="{FF2B5EF4-FFF2-40B4-BE49-F238E27FC236}">
                <a16:creationId xmlns:a16="http://schemas.microsoft.com/office/drawing/2014/main" id="{3D984472-B3B9-D03D-980F-AC6E192299C4}"/>
              </a:ext>
            </a:extLst>
          </p:cNvPr>
          <p:cNvGraphicFramePr>
            <a:graphicFrameLocks noGrp="1"/>
          </p:cNvGraphicFramePr>
          <p:nvPr/>
        </p:nvGraphicFramePr>
        <p:xfrm>
          <a:off x="156621" y="1627565"/>
          <a:ext cx="3497896" cy="1602011"/>
        </p:xfrm>
        <a:graphic>
          <a:graphicData uri="http://schemas.openxmlformats.org/drawingml/2006/table">
            <a:tbl>
              <a:tblPr firstRow="1" firstCol="1" bandRow="1"/>
              <a:tblGrid>
                <a:gridCol w="1988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0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29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72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Target Parameter</a:t>
                      </a:r>
                      <a:endParaRPr lang="fr-FR" sz="16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Unit</a:t>
                      </a:r>
                      <a:endParaRPr lang="fr-FR" sz="16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Value</a:t>
                      </a:r>
                      <a:endParaRPr lang="fr-FR" sz="16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71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Injection energy</a:t>
                      </a:r>
                      <a:endParaRPr lang="fr-FR" sz="16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MeV</a:t>
                      </a:r>
                      <a:endParaRPr lang="fr-FR" sz="16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7</a:t>
                      </a:r>
                      <a:endParaRPr lang="fr-FR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3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Electron beam energy</a:t>
                      </a:r>
                      <a:endParaRPr lang="fr-FR" sz="16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MeV</a:t>
                      </a:r>
                      <a:endParaRPr lang="fr-FR" sz="16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250 / 500</a:t>
                      </a:r>
                      <a:endParaRPr lang="fr-FR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3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Average beam current</a:t>
                      </a:r>
                      <a:endParaRPr lang="fr-FR" sz="16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mA</a:t>
                      </a:r>
                      <a:endParaRPr lang="fr-FR" sz="16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20</a:t>
                      </a:r>
                      <a:endParaRPr lang="fr-FR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02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charge</a:t>
                      </a:r>
                      <a:endParaRPr lang="fr-FR" sz="16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pC</a:t>
                      </a:r>
                      <a:endParaRPr lang="fr-FR" sz="16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500</a:t>
                      </a:r>
                      <a:endParaRPr lang="fr-FR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1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Duty factor</a:t>
                      </a:r>
                      <a:endParaRPr lang="fr-FR" sz="16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 </a:t>
                      </a:r>
                      <a:endParaRPr lang="fr-FR" sz="16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CW</a:t>
                      </a:r>
                      <a:endParaRPr lang="fr-FR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7" name="テキスト ボックス 11">
            <a:extLst>
              <a:ext uri="{FF2B5EF4-FFF2-40B4-BE49-F238E27FC236}">
                <a16:creationId xmlns:a16="http://schemas.microsoft.com/office/drawing/2014/main" id="{4BE7CDF5-203C-0669-B259-B976F9EC9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6192" y="2766111"/>
            <a:ext cx="1191352" cy="309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14" dirty="0">
                <a:latin typeface="Arial" panose="020B0604020202020204" pitchFamily="34" charset="0"/>
              </a:rPr>
              <a:t>Beam Dump</a:t>
            </a:r>
            <a:endParaRPr lang="ja-JP" altLang="en-US" sz="1414" dirty="0">
              <a:latin typeface="Arial" panose="020B0604020202020204" pitchFamily="34" charset="0"/>
            </a:endParaRPr>
          </a:p>
        </p:txBody>
      </p:sp>
      <p:pic>
        <p:nvPicPr>
          <p:cNvPr id="48" name="Image 18">
            <a:extLst>
              <a:ext uri="{FF2B5EF4-FFF2-40B4-BE49-F238E27FC236}">
                <a16:creationId xmlns:a16="http://schemas.microsoft.com/office/drawing/2014/main" id="{1C019D43-1A13-6940-68E8-F0CDC57F31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6736" y="2981831"/>
            <a:ext cx="1765028" cy="983535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69EFE426-76A0-8D2A-5235-0080A7421F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5654" y="4487452"/>
            <a:ext cx="1365666" cy="1040187"/>
          </a:xfrm>
          <a:prstGeom prst="rect">
            <a:avLst/>
          </a:prstGeom>
        </p:spPr>
      </p:pic>
      <p:sp>
        <p:nvSpPr>
          <p:cNvPr id="50" name="テキスト ボックス 178">
            <a:extLst>
              <a:ext uri="{FF2B5EF4-FFF2-40B4-BE49-F238E27FC236}">
                <a16:creationId xmlns:a16="http://schemas.microsoft.com/office/drawing/2014/main" id="{B5650E1B-9554-ADB1-AE57-4823852F52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8196" y="3945103"/>
            <a:ext cx="1733567" cy="82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590" dirty="0">
                <a:latin typeface="Arial" panose="020B0604020202020204" pitchFamily="34" charset="0"/>
              </a:rPr>
              <a:t>800 MHz </a:t>
            </a:r>
            <a:r>
              <a:rPr lang="en-US" altLang="ja-JP" sz="1590" dirty="0">
                <a:solidFill>
                  <a:srgbClr val="FF0000"/>
                </a:solidFill>
                <a:latin typeface="Arial" panose="020B0604020202020204" pitchFamily="34" charset="0"/>
              </a:rPr>
              <a:t>5-cell </a:t>
            </a:r>
            <a:r>
              <a:rPr lang="en-US" altLang="ja-JP" sz="1590" dirty="0">
                <a:latin typeface="Arial" panose="020B0604020202020204" pitchFamily="34" charset="0"/>
              </a:rPr>
              <a:t>SC cavity x 4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590" b="1" dirty="0">
                <a:solidFill>
                  <a:srgbClr val="FF0000"/>
                </a:solidFill>
                <a:latin typeface="Arial" panose="020B0604020202020204" pitchFamily="34" charset="0"/>
              </a:rPr>
              <a:t>(22 MV/m)</a:t>
            </a:r>
            <a:endParaRPr lang="ja-JP" altLang="en-US" sz="159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CCF29995-0173-7876-9F63-761A2E6D5797}"/>
              </a:ext>
            </a:extLst>
          </p:cNvPr>
          <p:cNvCxnSpPr>
            <a:cxnSpLocks/>
          </p:cNvCxnSpPr>
          <p:nvPr/>
        </p:nvCxnSpPr>
        <p:spPr>
          <a:xfrm flipH="1" flipV="1">
            <a:off x="8263483" y="3211866"/>
            <a:ext cx="466000" cy="1327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5A4AC1E-51D9-BBF8-9EA6-E88E39903940}"/>
              </a:ext>
            </a:extLst>
          </p:cNvPr>
          <p:cNvCxnSpPr>
            <a:cxnSpLocks/>
          </p:cNvCxnSpPr>
          <p:nvPr/>
        </p:nvCxnSpPr>
        <p:spPr>
          <a:xfrm flipH="1" flipV="1">
            <a:off x="6548638" y="4680811"/>
            <a:ext cx="570590" cy="82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178">
            <a:extLst>
              <a:ext uri="{FF2B5EF4-FFF2-40B4-BE49-F238E27FC236}">
                <a16:creationId xmlns:a16="http://schemas.microsoft.com/office/drawing/2014/main" id="{C9EF75C3-4D93-258F-938B-5EC1D4E58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321" y="4880721"/>
            <a:ext cx="1651771" cy="82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590" dirty="0">
                <a:latin typeface="Arial" panose="020B0604020202020204" pitchFamily="34" charset="0"/>
              </a:rPr>
              <a:t>800 MHz </a:t>
            </a:r>
            <a:r>
              <a:rPr lang="en-US" altLang="ja-JP" sz="1590" dirty="0">
                <a:solidFill>
                  <a:srgbClr val="FF0000"/>
                </a:solidFill>
                <a:latin typeface="Arial" panose="020B0604020202020204" pitchFamily="34" charset="0"/>
              </a:rPr>
              <a:t>1-cell </a:t>
            </a:r>
            <a:r>
              <a:rPr lang="en-US" altLang="ja-JP" sz="1590" dirty="0">
                <a:latin typeface="Arial" panose="020B0604020202020204" pitchFamily="34" charset="0"/>
              </a:rPr>
              <a:t>SC cavity x 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590" b="1" dirty="0">
                <a:solidFill>
                  <a:srgbClr val="FF0000"/>
                </a:solidFill>
                <a:latin typeface="Arial" panose="020B0604020202020204" pitchFamily="34" charset="0"/>
              </a:rPr>
              <a:t>(9.2 MV/m)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A3E6C3E9-4C8A-392F-F845-A9562ABDF746}"/>
              </a:ext>
            </a:extLst>
          </p:cNvPr>
          <p:cNvSpPr txBox="1"/>
          <p:nvPr/>
        </p:nvSpPr>
        <p:spPr>
          <a:xfrm>
            <a:off x="6918631" y="4092199"/>
            <a:ext cx="1834023" cy="418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121" dirty="0"/>
              <a:t>Injector </a:t>
            </a:r>
            <a:r>
              <a:rPr kumimoji="1" lang="en-US" altLang="ja-SE" sz="2121" dirty="0" err="1"/>
              <a:t>Linac</a:t>
            </a:r>
            <a:endParaRPr kumimoji="1" lang="ja-SE" altLang="en-US" sz="2121" dirty="0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5A400B5-11AF-3665-E8FF-F2594F99C999}"/>
              </a:ext>
            </a:extLst>
          </p:cNvPr>
          <p:cNvSpPr txBox="1"/>
          <p:nvPr/>
        </p:nvSpPr>
        <p:spPr>
          <a:xfrm>
            <a:off x="8983460" y="2600811"/>
            <a:ext cx="1632694" cy="418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121" dirty="0"/>
              <a:t>Main </a:t>
            </a:r>
            <a:r>
              <a:rPr kumimoji="1" lang="en-US" altLang="ja-SE" sz="2121" dirty="0" err="1"/>
              <a:t>Linac</a:t>
            </a:r>
            <a:endParaRPr kumimoji="1" lang="ja-SE" altLang="en-US" sz="2121" dirty="0"/>
          </a:p>
        </p:txBody>
      </p:sp>
      <p:sp>
        <p:nvSpPr>
          <p:cNvPr id="60" name="スライド番号プレースホルダー 59">
            <a:extLst>
              <a:ext uri="{FF2B5EF4-FFF2-40B4-BE49-F238E27FC236}">
                <a16:creationId xmlns:a16="http://schemas.microsoft.com/office/drawing/2014/main" id="{1889F160-4BA2-D1FA-26BC-4AF102B40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8" name="Image 3">
            <a:extLst>
              <a:ext uri="{FF2B5EF4-FFF2-40B4-BE49-F238E27FC236}">
                <a16:creationId xmlns:a16="http://schemas.microsoft.com/office/drawing/2014/main" id="{57A3A94B-BAE4-8EE5-21CB-69C3D9D7459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07"/>
          <a:stretch/>
        </p:blipFill>
        <p:spPr>
          <a:xfrm>
            <a:off x="318299" y="3226655"/>
            <a:ext cx="2398006" cy="245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26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11FC1-CCD8-5ECD-67D8-57E55C328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SE" dirty="0"/>
              <a:t>R &amp;D targets</a:t>
            </a:r>
            <a:endParaRPr kumimoji="1" lang="ja-SE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21620276-D7F2-90D9-FB57-146276F2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FCF2F692-7261-8E99-6120-35B069EFE4D9}"/>
              </a:ext>
            </a:extLst>
          </p:cNvPr>
          <p:cNvSpPr/>
          <p:nvPr/>
        </p:nvSpPr>
        <p:spPr>
          <a:xfrm>
            <a:off x="8918476" y="1388186"/>
            <a:ext cx="700876" cy="37195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0EA166C-1AE2-5F2C-FF97-C3860055FBBA}"/>
              </a:ext>
            </a:extLst>
          </p:cNvPr>
          <p:cNvSpPr/>
          <p:nvPr/>
        </p:nvSpPr>
        <p:spPr>
          <a:xfrm>
            <a:off x="8957850" y="1371851"/>
            <a:ext cx="592350" cy="2019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4">
            <a:extLst>
              <a:ext uri="{FF2B5EF4-FFF2-40B4-BE49-F238E27FC236}">
                <a16:creationId xmlns:a16="http://schemas.microsoft.com/office/drawing/2014/main" id="{BE9BCF28-1877-F5C0-814E-1BAA778FB3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825" y="838004"/>
            <a:ext cx="5634302" cy="464001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5-Point Star 17">
            <a:extLst>
              <a:ext uri="{FF2B5EF4-FFF2-40B4-BE49-F238E27FC236}">
                <a16:creationId xmlns:a16="http://schemas.microsoft.com/office/drawing/2014/main" id="{59DA81A2-44D3-228C-E55B-7545313A8342}"/>
              </a:ext>
            </a:extLst>
          </p:cNvPr>
          <p:cNvSpPr/>
          <p:nvPr/>
        </p:nvSpPr>
        <p:spPr>
          <a:xfrm>
            <a:off x="8444973" y="1771961"/>
            <a:ext cx="186248" cy="203881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AF985C32-A62B-EBFF-5165-CFC335D314A0}"/>
              </a:ext>
            </a:extLst>
          </p:cNvPr>
          <p:cNvSpPr txBox="1"/>
          <p:nvPr/>
        </p:nvSpPr>
        <p:spPr>
          <a:xfrm>
            <a:off x="7839976" y="3523266"/>
            <a:ext cx="2591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P. </a:t>
            </a:r>
            <a:r>
              <a:rPr lang="en-US" sz="1200" dirty="0" err="1"/>
              <a:t>Dhakal</a:t>
            </a:r>
            <a:r>
              <a:rPr lang="en-US" sz="1200" dirty="0"/>
              <a:t> “Nitrogen doping and infusion in SRF cavities: A review” </a:t>
            </a:r>
            <a:r>
              <a:rPr lang="en-US" sz="1200" dirty="0" err="1"/>
              <a:t>Phys</a:t>
            </a:r>
            <a:r>
              <a:rPr lang="en-US" sz="1200" dirty="0"/>
              <a:t> Open 5 100034 2020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FC412F7-FDDC-CFE1-9C77-E15E4D65EA99}"/>
              </a:ext>
            </a:extLst>
          </p:cNvPr>
          <p:cNvSpPr txBox="1"/>
          <p:nvPr/>
        </p:nvSpPr>
        <p:spPr>
          <a:xfrm>
            <a:off x="8271539" y="1401596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>
                <a:solidFill>
                  <a:srgbClr val="FF0000"/>
                </a:solidFill>
              </a:rPr>
              <a:t>FCC/PERLE</a:t>
            </a:r>
            <a:endParaRPr kumimoji="1" lang="ja-SE" altLang="en-US" dirty="0">
              <a:solidFill>
                <a:srgbClr val="FF0000"/>
              </a:solidFill>
            </a:endParaRPr>
          </a:p>
        </p:txBody>
      </p:sp>
      <p:sp>
        <p:nvSpPr>
          <p:cNvPr id="19" name="円/楕円 18">
            <a:extLst>
              <a:ext uri="{FF2B5EF4-FFF2-40B4-BE49-F238E27FC236}">
                <a16:creationId xmlns:a16="http://schemas.microsoft.com/office/drawing/2014/main" id="{C9CA829E-0F3F-943D-58AA-4256D2B80E70}"/>
              </a:ext>
            </a:extLst>
          </p:cNvPr>
          <p:cNvSpPr/>
          <p:nvPr/>
        </p:nvSpPr>
        <p:spPr>
          <a:xfrm>
            <a:off x="9525674" y="2692878"/>
            <a:ext cx="881095" cy="426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/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id="{E75DC46B-1DDB-A8A6-208C-F93EDBF8E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623" y="1119722"/>
            <a:ext cx="2154005" cy="115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89C8D382-1952-9186-5368-CFCD8D169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239" y="3404319"/>
            <a:ext cx="2309288" cy="1513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D43BEC6-6248-6437-06CE-27BC50452D36}"/>
              </a:ext>
            </a:extLst>
          </p:cNvPr>
          <p:cNvSpPr txBox="1"/>
          <p:nvPr/>
        </p:nvSpPr>
        <p:spPr>
          <a:xfrm>
            <a:off x="115648" y="637949"/>
            <a:ext cx="2236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u="sng" dirty="0"/>
              <a:t>For FCC/PERLE</a:t>
            </a:r>
            <a:endParaRPr kumimoji="1" lang="ja-SE" altLang="en-US" u="sng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1697199-7896-EE7B-7299-61ED576D61BB}"/>
              </a:ext>
            </a:extLst>
          </p:cNvPr>
          <p:cNvSpPr txBox="1"/>
          <p:nvPr/>
        </p:nvSpPr>
        <p:spPr>
          <a:xfrm>
            <a:off x="273819" y="2356813"/>
            <a:ext cx="42939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Extremely high-Q at relatively high gradient in large cavities (800 MHz)</a:t>
            </a:r>
            <a:endParaRPr kumimoji="1" lang="ja-SE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D279AC5-FA2A-2431-E2B8-7773073E8A9C}"/>
              </a:ext>
            </a:extLst>
          </p:cNvPr>
          <p:cNvSpPr txBox="1"/>
          <p:nvPr/>
        </p:nvSpPr>
        <p:spPr>
          <a:xfrm>
            <a:off x="405379" y="4946540"/>
            <a:ext cx="4692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Extremely high gradient with relatively high-Q in a large # of cavities (~8000)</a:t>
            </a:r>
            <a:endParaRPr kumimoji="1" lang="ja-SE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D5A0035-0345-BE72-AC0D-3008D479079B}"/>
              </a:ext>
            </a:extLst>
          </p:cNvPr>
          <p:cNvSpPr txBox="1"/>
          <p:nvPr/>
        </p:nvSpPr>
        <p:spPr>
          <a:xfrm>
            <a:off x="129995" y="3014615"/>
            <a:ext cx="1511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u="sng" dirty="0"/>
              <a:t>For ILC250</a:t>
            </a:r>
            <a:endParaRPr kumimoji="1" lang="ja-SE" altLang="en-US" u="sng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06E8D43-15AB-43C0-8F7D-B9B621A80BFA}"/>
              </a:ext>
            </a:extLst>
          </p:cNvPr>
          <p:cNvSpPr txBox="1"/>
          <p:nvPr/>
        </p:nvSpPr>
        <p:spPr>
          <a:xfrm>
            <a:off x="451957" y="1347179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Duty cycle =100%</a:t>
            </a:r>
            <a:endParaRPr kumimoji="1" lang="ja-SE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108D82B-F8E5-4029-1863-45DA64F8CB66}"/>
              </a:ext>
            </a:extLst>
          </p:cNvPr>
          <p:cNvSpPr txBox="1"/>
          <p:nvPr/>
        </p:nvSpPr>
        <p:spPr>
          <a:xfrm>
            <a:off x="405379" y="3900145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Duty cycle &lt;1%</a:t>
            </a:r>
            <a:endParaRPr kumimoji="1" lang="ja-SE" altLang="en-US" dirty="0"/>
          </a:p>
        </p:txBody>
      </p:sp>
    </p:spTree>
    <p:extLst>
      <p:ext uri="{BB962C8B-B14F-4D97-AF65-F5344CB8AC3E}">
        <p14:creationId xmlns:p14="http://schemas.microsoft.com/office/powerpoint/2010/main" val="3539449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24D516-39B1-8A97-56C0-DDD18AD70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6"/>
            <a:ext cx="6624735" cy="432048"/>
          </a:xfrm>
        </p:spPr>
        <p:txBody>
          <a:bodyPr>
            <a:normAutofit fontScale="90000"/>
          </a:bodyPr>
          <a:lstStyle/>
          <a:p>
            <a:r>
              <a:rPr kumimoji="1" lang="en-US" altLang="ja-SE" dirty="0"/>
              <a:t>FCC/PERLE RF design: different strategy to eliminate HOMs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61D1EB8-D6C4-7AD5-1E61-F96186843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5" name="Image 5">
            <a:extLst>
              <a:ext uri="{FF2B5EF4-FFF2-40B4-BE49-F238E27FC236}">
                <a16:creationId xmlns:a16="http://schemas.microsoft.com/office/drawing/2014/main" id="{5CA44EA7-3240-E63D-9BF5-45678B743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0055" y="941512"/>
            <a:ext cx="3446247" cy="2299932"/>
          </a:xfrm>
          <a:prstGeom prst="rect">
            <a:avLst/>
          </a:prstGeom>
        </p:spPr>
      </p:pic>
      <p:sp>
        <p:nvSpPr>
          <p:cNvPr id="6" name="ZoneTexte 2">
            <a:extLst>
              <a:ext uri="{FF2B5EF4-FFF2-40B4-BE49-F238E27FC236}">
                <a16:creationId xmlns:a16="http://schemas.microsoft.com/office/drawing/2014/main" id="{477108B4-F476-12F0-3C99-226268ACA7B5}"/>
              </a:ext>
            </a:extLst>
          </p:cNvPr>
          <p:cNvSpPr txBox="1"/>
          <p:nvPr/>
        </p:nvSpPr>
        <p:spPr>
          <a:xfrm>
            <a:off x="5310055" y="925254"/>
            <a:ext cx="1141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JLab</a:t>
            </a:r>
            <a:endParaRPr lang="en-US" sz="2800" dirty="0"/>
          </a:p>
        </p:txBody>
      </p:sp>
      <p:pic>
        <p:nvPicPr>
          <p:cNvPr id="7" name="Image 4">
            <a:extLst>
              <a:ext uri="{FF2B5EF4-FFF2-40B4-BE49-F238E27FC236}">
                <a16:creationId xmlns:a16="http://schemas.microsoft.com/office/drawing/2014/main" id="{D66B5D23-9D7D-AED1-C08D-7BF8C75984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0055" y="3354871"/>
            <a:ext cx="4421001" cy="2155898"/>
          </a:xfrm>
          <a:prstGeom prst="rect">
            <a:avLst/>
          </a:prstGeom>
        </p:spPr>
      </p:pic>
      <p:sp>
        <p:nvSpPr>
          <p:cNvPr id="8" name="ZoneTexte 3">
            <a:extLst>
              <a:ext uri="{FF2B5EF4-FFF2-40B4-BE49-F238E27FC236}">
                <a16:creationId xmlns:a16="http://schemas.microsoft.com/office/drawing/2014/main" id="{925507B6-6E06-0480-A51C-9C94AA36EA38}"/>
              </a:ext>
            </a:extLst>
          </p:cNvPr>
          <p:cNvSpPr txBox="1"/>
          <p:nvPr/>
        </p:nvSpPr>
        <p:spPr>
          <a:xfrm>
            <a:off x="5332084" y="3359638"/>
            <a:ext cx="1810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FCC</a:t>
            </a:r>
            <a:r>
              <a:rPr lang="en-US" sz="2800" baseline="-25000" dirty="0"/>
              <a:t>UROS5</a:t>
            </a:r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99A528F0-93BA-4D74-BBDC-972A05BC7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77" y="645391"/>
            <a:ext cx="5087918" cy="4973153"/>
          </a:xfrm>
          <a:prstGeom prst="rect">
            <a:avLst/>
          </a:prstGeom>
        </p:spPr>
      </p:pic>
      <p:sp>
        <p:nvSpPr>
          <p:cNvPr id="10" name="ZoneTexte 7">
            <a:extLst>
              <a:ext uri="{FF2B5EF4-FFF2-40B4-BE49-F238E27FC236}">
                <a16:creationId xmlns:a16="http://schemas.microsoft.com/office/drawing/2014/main" id="{FBA38709-DFB5-B07A-DCAA-BA9348FC3826}"/>
              </a:ext>
            </a:extLst>
          </p:cNvPr>
          <p:cNvSpPr txBox="1"/>
          <p:nvPr/>
        </p:nvSpPr>
        <p:spPr>
          <a:xfrm>
            <a:off x="1771897" y="5374233"/>
            <a:ext cx="29668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/>
              <a:t>Shahnam’s</a:t>
            </a:r>
            <a:r>
              <a:rPr lang="en-US" b="1" i="1" dirty="0"/>
              <a:t> PhD thesis</a:t>
            </a: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8797E1BC-ABDA-5145-A961-840C93FDE339}"/>
              </a:ext>
            </a:extLst>
          </p:cNvPr>
          <p:cNvSpPr/>
          <p:nvPr/>
        </p:nvSpPr>
        <p:spPr>
          <a:xfrm>
            <a:off x="3121470" y="1168108"/>
            <a:ext cx="721537" cy="40938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D565665D-89C4-197F-4FCB-18BB6599A3E7}"/>
              </a:ext>
            </a:extLst>
          </p:cNvPr>
          <p:cNvSpPr/>
          <p:nvPr/>
        </p:nvSpPr>
        <p:spPr>
          <a:xfrm>
            <a:off x="4414300" y="1168108"/>
            <a:ext cx="612047" cy="40938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8571672-F2BA-4F41-F1B3-35D549C39746}"/>
              </a:ext>
            </a:extLst>
          </p:cNvPr>
          <p:cNvSpPr txBox="1"/>
          <p:nvPr/>
        </p:nvSpPr>
        <p:spPr>
          <a:xfrm>
            <a:off x="8338716" y="925254"/>
            <a:ext cx="2419082" cy="2246769"/>
          </a:xfrm>
          <a:prstGeom prst="rect">
            <a:avLst/>
          </a:prstGeom>
          <a:solidFill>
            <a:srgbClr val="FFFFFF">
              <a:alpha val="80392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dirty="0"/>
              <a:t>Trapped mode in 5-cells damped with HOM couplers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dirty="0"/>
              <a:t>HOM couplers tested with Cu prototype cavity</a:t>
            </a:r>
            <a:endParaRPr kumimoji="1" lang="ja-SE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D49B791-8FC8-00EC-A85C-2FEDB2210493}"/>
              </a:ext>
            </a:extLst>
          </p:cNvPr>
          <p:cNvSpPr txBox="1"/>
          <p:nvPr/>
        </p:nvSpPr>
        <p:spPr>
          <a:xfrm>
            <a:off x="8209388" y="3545859"/>
            <a:ext cx="2424248" cy="1938992"/>
          </a:xfrm>
          <a:prstGeom prst="rect">
            <a:avLst/>
          </a:prstGeom>
          <a:solidFill>
            <a:srgbClr val="FFFFFF">
              <a:alpha val="88235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dirty="0"/>
              <a:t>HOMs extracted through beam pipe </a:t>
            </a:r>
            <a:r>
              <a:rPr kumimoji="1" lang="en-US" altLang="ja-SE" dirty="0">
                <a:sym typeface="Wingdings" pitchFamily="2" charset="2"/>
              </a:rPr>
              <a:t> Beam Line Coupler or Absorber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dirty="0">
                <a:sym typeface="Wingdings" pitchFamily="2" charset="2"/>
              </a:rPr>
              <a:t>Simulation only</a:t>
            </a:r>
            <a:endParaRPr kumimoji="1" lang="ja-SE" altLang="en-US" dirty="0"/>
          </a:p>
        </p:txBody>
      </p:sp>
    </p:spTree>
    <p:extLst>
      <p:ext uri="{BB962C8B-B14F-4D97-AF65-F5344CB8AC3E}">
        <p14:creationId xmlns:p14="http://schemas.microsoft.com/office/powerpoint/2010/main" val="2255120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6061FB18-48FC-C53E-DB2F-7F560553D6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55427" y="1165593"/>
            <a:ext cx="7247632" cy="3168351"/>
          </a:xfrm>
        </p:spPr>
        <p:txBody>
          <a:bodyPr>
            <a:normAutofit fontScale="85000" lnSpcReduction="20000"/>
          </a:bodyPr>
          <a:lstStyle/>
          <a:p>
            <a:r>
              <a:rPr lang="en-US" altLang="ja-SE" dirty="0"/>
              <a:t>JLAB prototype 1-cell @ IJCLAB</a:t>
            </a:r>
          </a:p>
          <a:p>
            <a:pPr lvl="1"/>
            <a:r>
              <a:rPr lang="en-US" altLang="ja-SE" dirty="0"/>
              <a:t>Mid-T baked by JLAB </a:t>
            </a:r>
            <a:r>
              <a:rPr lang="en-US" altLang="ja-SE" dirty="0">
                <a:sym typeface="Wingdings" pitchFamily="2" charset="2"/>
              </a:rPr>
              <a:t> no improvement</a:t>
            </a:r>
            <a:endParaRPr lang="en-US" altLang="ja-SE" dirty="0"/>
          </a:p>
          <a:p>
            <a:pPr lvl="1"/>
            <a:r>
              <a:rPr lang="en-US" altLang="ja-SE" dirty="0"/>
              <a:t>Deep groove (1 mm) in welding found by FNAL</a:t>
            </a:r>
          </a:p>
          <a:p>
            <a:pPr lvl="1">
              <a:buFont typeface="Wingdings" pitchFamily="2" charset="2"/>
              <a:buChar char="à"/>
            </a:pPr>
            <a:r>
              <a:rPr lang="en-US" altLang="ja-SE" dirty="0">
                <a:sym typeface="Wingdings" pitchFamily="2" charset="2"/>
              </a:rPr>
              <a:t>repair?</a:t>
            </a:r>
          </a:p>
          <a:p>
            <a:r>
              <a:rPr lang="en-US" altLang="ja-SE" dirty="0">
                <a:sym typeface="Wingdings" pitchFamily="2" charset="2"/>
              </a:rPr>
              <a:t>JLAB prototype 5-cell @ FNAL</a:t>
            </a:r>
          </a:p>
          <a:p>
            <a:pPr lvl="1"/>
            <a:r>
              <a:rPr lang="en-US" altLang="ja-SE" dirty="0">
                <a:sym typeface="Wingdings" pitchFamily="2" charset="2"/>
              </a:rPr>
              <a:t>Determine the best recipe for PERLE/FCC</a:t>
            </a:r>
          </a:p>
          <a:p>
            <a:pPr lvl="1"/>
            <a:r>
              <a:rPr lang="en-US" altLang="ja-SE" dirty="0">
                <a:sym typeface="Wingdings" pitchFamily="2" charset="2"/>
              </a:rPr>
              <a:t>1</a:t>
            </a:r>
            <a:r>
              <a:rPr lang="en-US" altLang="ja-SE" baseline="30000" dirty="0">
                <a:sym typeface="Wingdings" pitchFamily="2" charset="2"/>
              </a:rPr>
              <a:t>st</a:t>
            </a:r>
            <a:r>
              <a:rPr lang="en-US" altLang="ja-SE" dirty="0">
                <a:sym typeface="Wingdings" pitchFamily="2" charset="2"/>
              </a:rPr>
              <a:t> test showed bad Q</a:t>
            </a:r>
            <a:r>
              <a:rPr lang="en-US" altLang="ja-SE" baseline="-25000" dirty="0">
                <a:sym typeface="Wingdings" pitchFamily="2" charset="2"/>
              </a:rPr>
              <a:t>0</a:t>
            </a:r>
            <a:r>
              <a:rPr lang="en-US" altLang="ja-SE" dirty="0">
                <a:sym typeface="Wingdings" pitchFamily="2" charset="2"/>
              </a:rPr>
              <a:t> and Q-slope</a:t>
            </a:r>
          </a:p>
          <a:p>
            <a:pPr lvl="1"/>
            <a:r>
              <a:rPr lang="en-US" altLang="ja-SE" dirty="0">
                <a:sym typeface="Wingdings" pitchFamily="2" charset="2"/>
              </a:rPr>
              <a:t>Light EP and another test without mid-T bake</a:t>
            </a:r>
          </a:p>
          <a:p>
            <a:r>
              <a:rPr lang="en-US" altLang="ja-SE" dirty="0">
                <a:sym typeface="Wingdings" pitchFamily="2" charset="2"/>
              </a:rPr>
              <a:t>FCC prototype 1-cell from CERN</a:t>
            </a:r>
          </a:p>
          <a:p>
            <a:pPr lvl="1"/>
            <a:r>
              <a:rPr lang="en-US" altLang="ja-SE" dirty="0">
                <a:sym typeface="Wingdings" pitchFamily="2" charset="2"/>
              </a:rPr>
              <a:t>One cavity will be provided by CERN (mid 2025)</a:t>
            </a:r>
            <a:endParaRPr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F077E4C-C070-2781-B123-408B946D4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C9E8631-7E2A-3D3F-29C2-EC6A86232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SE" dirty="0"/>
              <a:t>Strategy for successful cavity preparation</a:t>
            </a:r>
            <a:endParaRPr kumimoji="1" lang="ja-SE" altLang="en-US" dirty="0"/>
          </a:p>
        </p:txBody>
      </p:sp>
      <p:pic>
        <p:nvPicPr>
          <p:cNvPr id="14" name="コンテンツ プレースホルダー 13" descr="テーブル, 屋内, 座る, 食品 が含まれている画像&#10;&#10;自動的に生成された説明">
            <a:extLst>
              <a:ext uri="{FF2B5EF4-FFF2-40B4-BE49-F238E27FC236}">
                <a16:creationId xmlns:a16="http://schemas.microsoft.com/office/drawing/2014/main" id="{C03B4727-9DBE-A45C-883E-A9EB128D67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94499" y="1301552"/>
            <a:ext cx="4061535" cy="3040780"/>
          </a:xfr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2FB9B0E-719D-76C9-4DC2-4EF9903CBAE3}"/>
              </a:ext>
            </a:extLst>
          </p:cNvPr>
          <p:cNvSpPr txBox="1"/>
          <p:nvPr/>
        </p:nvSpPr>
        <p:spPr>
          <a:xfrm>
            <a:off x="6826547" y="682943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3200" dirty="0"/>
              <a:t>On my desk </a:t>
            </a:r>
            <a:r>
              <a:rPr kumimoji="1" lang="en-US" altLang="ja-SE" sz="3200" dirty="0">
                <a:sym typeface="Wingdings" pitchFamily="2" charset="2"/>
              </a:rPr>
              <a:t></a:t>
            </a:r>
            <a:endParaRPr kumimoji="1" lang="ja-SE" altLang="en-US" sz="3200" dirty="0"/>
          </a:p>
        </p:txBody>
      </p:sp>
      <p:sp>
        <p:nvSpPr>
          <p:cNvPr id="16" name="コンテンツ プレースホルダー 9">
            <a:extLst>
              <a:ext uri="{FF2B5EF4-FFF2-40B4-BE49-F238E27FC236}">
                <a16:creationId xmlns:a16="http://schemas.microsoft.com/office/drawing/2014/main" id="{D2A5C666-AB8A-F75A-4F16-9DFA4E1589B9}"/>
              </a:ext>
            </a:extLst>
          </p:cNvPr>
          <p:cNvSpPr txBox="1">
            <a:spLocks/>
          </p:cNvSpPr>
          <p:nvPr/>
        </p:nvSpPr>
        <p:spPr>
          <a:xfrm>
            <a:off x="155427" y="4414056"/>
            <a:ext cx="10127951" cy="139169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594" indent="-22859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780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2966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ja-SE" sz="2400" dirty="0"/>
              <a:t>Public tender for PERLE cavities (JLAB RF design): end of 2024</a:t>
            </a:r>
          </a:p>
          <a:p>
            <a:pPr lvl="1" fontAlgn="auto">
              <a:spcAft>
                <a:spcPts val="0"/>
              </a:spcAft>
            </a:pPr>
            <a:r>
              <a:rPr lang="en-US" altLang="ja-SE" sz="2000" dirty="0"/>
              <a:t>1-cell bare cavity for the validation process in the vendor (end 2025)</a:t>
            </a:r>
          </a:p>
          <a:p>
            <a:pPr lvl="1" fontAlgn="auto">
              <a:spcAft>
                <a:spcPts val="0"/>
              </a:spcAft>
            </a:pPr>
            <a:r>
              <a:rPr lang="en-US" altLang="ja-SE" sz="2000" dirty="0"/>
              <a:t>4 x 5-cell jacketed cavities for the accelerators (no spare, no prototype!)</a:t>
            </a:r>
          </a:p>
          <a:p>
            <a:pPr lvl="1" fontAlgn="auto">
              <a:spcAft>
                <a:spcPts val="0"/>
              </a:spcAft>
            </a:pPr>
            <a:r>
              <a:rPr lang="en-US" altLang="ja-SE" sz="2000" b="1" dirty="0"/>
              <a:t>Recipes need to be determined </a:t>
            </a:r>
            <a:r>
              <a:rPr lang="en-US" altLang="ja-SE" sz="2000" dirty="0"/>
              <a:t>during the fabrication process without R&amp;D!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3339B807-3F86-C0FA-B162-6992AEFDCAA6}"/>
              </a:ext>
            </a:extLst>
          </p:cNvPr>
          <p:cNvCxnSpPr>
            <a:cxnSpLocks/>
          </p:cNvCxnSpPr>
          <p:nvPr/>
        </p:nvCxnSpPr>
        <p:spPr>
          <a:xfrm>
            <a:off x="4450283" y="1301552"/>
            <a:ext cx="3816424" cy="100811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975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410BF7-4A97-7C76-87E5-810E9FB5E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SE" dirty="0"/>
              <a:t>Fabrication and preparation of the cavities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5761EDF-14BD-D552-C705-7F6C35791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5" name="Image 9">
            <a:extLst>
              <a:ext uri="{FF2B5EF4-FFF2-40B4-BE49-F238E27FC236}">
                <a16:creationId xmlns:a16="http://schemas.microsoft.com/office/drawing/2014/main" id="{7C2695A1-2860-CB80-6C44-B75FE1AD04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76" y="1053590"/>
            <a:ext cx="5369385" cy="3726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8">
            <a:extLst>
              <a:ext uri="{FF2B5EF4-FFF2-40B4-BE49-F238E27FC236}">
                <a16:creationId xmlns:a16="http://schemas.microsoft.com/office/drawing/2014/main" id="{FBD2F580-C32B-59CD-44A7-222F94BE89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816" y="1054644"/>
            <a:ext cx="4967183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2C5C9DD-3335-5E00-CC8D-4B1D83AD2614}"/>
              </a:ext>
            </a:extLst>
          </p:cNvPr>
          <p:cNvSpPr txBox="1"/>
          <p:nvPr/>
        </p:nvSpPr>
        <p:spPr>
          <a:xfrm>
            <a:off x="1266295" y="653480"/>
            <a:ext cx="3472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Plan A: EP + heat treatment</a:t>
            </a:r>
            <a:endParaRPr kumimoji="1" lang="ja-SE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8E144A3-ED3D-45F2-D972-566B1CFCD299}"/>
              </a:ext>
            </a:extLst>
          </p:cNvPr>
          <p:cNvSpPr txBox="1"/>
          <p:nvPr/>
        </p:nvSpPr>
        <p:spPr>
          <a:xfrm>
            <a:off x="6466507" y="633255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Plan B: BCP + heat treatment</a:t>
            </a:r>
            <a:endParaRPr kumimoji="1" lang="ja-SE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830B582-25A1-E739-608F-ECD9EAC0DD6F}"/>
              </a:ext>
            </a:extLst>
          </p:cNvPr>
          <p:cNvSpPr txBox="1"/>
          <p:nvPr/>
        </p:nvSpPr>
        <p:spPr>
          <a:xfrm>
            <a:off x="1267009" y="4780289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Risk in increasing costs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80CD293-4A26-F1F7-DCBF-986928436B20}"/>
              </a:ext>
            </a:extLst>
          </p:cNvPr>
          <p:cNvSpPr txBox="1"/>
          <p:nvPr/>
        </p:nvSpPr>
        <p:spPr>
          <a:xfrm>
            <a:off x="6644193" y="4820339"/>
            <a:ext cx="3134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Risk in lower performance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D20BF54-7E5F-CF5B-B142-E6C9EC0FC3B2}"/>
              </a:ext>
            </a:extLst>
          </p:cNvPr>
          <p:cNvSpPr txBox="1"/>
          <p:nvPr/>
        </p:nvSpPr>
        <p:spPr>
          <a:xfrm>
            <a:off x="2002011" y="5314711"/>
            <a:ext cx="7560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Validate EP process and its cost with the 1</a:t>
            </a:r>
            <a:r>
              <a:rPr kumimoji="1" lang="en-US" altLang="ja-SE" baseline="30000" dirty="0"/>
              <a:t>st</a:t>
            </a:r>
            <a:r>
              <a:rPr kumimoji="1" lang="en-US" altLang="ja-SE" dirty="0"/>
              <a:t> single cell prototype</a:t>
            </a:r>
          </a:p>
        </p:txBody>
      </p:sp>
    </p:spTree>
    <p:extLst>
      <p:ext uri="{BB962C8B-B14F-4D97-AF65-F5344CB8AC3E}">
        <p14:creationId xmlns:p14="http://schemas.microsoft.com/office/powerpoint/2010/main" val="2281479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3BB17D-AC57-4839-BFC7-298FA23FA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6"/>
            <a:ext cx="6696744" cy="432048"/>
          </a:xfrm>
        </p:spPr>
        <p:txBody>
          <a:bodyPr>
            <a:normAutofit/>
          </a:bodyPr>
          <a:lstStyle/>
          <a:p>
            <a:r>
              <a:rPr kumimoji="1" lang="en-US" altLang="ja-SE" dirty="0"/>
              <a:t>Experiences from JLAB prototype vs series ESS cavities 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30363EE-2AF2-5208-4896-59EFD41BB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A0B4A908-9CB0-9FCF-7D8A-E29FFFFA8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71" y="738490"/>
            <a:ext cx="4806096" cy="3424344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256C7A64-36E9-DB87-5C38-A0D7C349D2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0962" y="2525688"/>
            <a:ext cx="1687849" cy="905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5-Point Star 5">
            <a:extLst>
              <a:ext uri="{FF2B5EF4-FFF2-40B4-BE49-F238E27FC236}">
                <a16:creationId xmlns:a16="http://schemas.microsoft.com/office/drawing/2014/main" id="{66D791FF-1D49-2BAE-B051-62702AC3CA19}"/>
              </a:ext>
            </a:extLst>
          </p:cNvPr>
          <p:cNvSpPr/>
          <p:nvPr/>
        </p:nvSpPr>
        <p:spPr>
          <a:xfrm>
            <a:off x="2778099" y="1708982"/>
            <a:ext cx="263348" cy="256032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A3F57959-EE7B-D3C2-5DDE-F9AC9C460F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654" y="665920"/>
            <a:ext cx="5173508" cy="3380071"/>
          </a:xfrm>
          <a:prstGeom prst="rect">
            <a:avLst/>
          </a:prstGeom>
        </p:spPr>
      </p:pic>
      <p:sp>
        <p:nvSpPr>
          <p:cNvPr id="9" name="5-Point Star 7">
            <a:extLst>
              <a:ext uri="{FF2B5EF4-FFF2-40B4-BE49-F238E27FC236}">
                <a16:creationId xmlns:a16="http://schemas.microsoft.com/office/drawing/2014/main" id="{AFCBF24B-2B18-9FD9-0BBA-4A886DCF233A}"/>
              </a:ext>
            </a:extLst>
          </p:cNvPr>
          <p:cNvSpPr/>
          <p:nvPr/>
        </p:nvSpPr>
        <p:spPr>
          <a:xfrm>
            <a:off x="9419616" y="1462597"/>
            <a:ext cx="263348" cy="256032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26980A08-05B9-C2A6-440F-E67D89C8D9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5729" y="2093641"/>
            <a:ext cx="2164265" cy="804980"/>
          </a:xfrm>
          <a:prstGeom prst="rect">
            <a:avLst/>
          </a:prstGeom>
        </p:spPr>
      </p:pic>
      <p:sp>
        <p:nvSpPr>
          <p:cNvPr id="11" name="Rectangle 9">
            <a:extLst>
              <a:ext uri="{FF2B5EF4-FFF2-40B4-BE49-F238E27FC236}">
                <a16:creationId xmlns:a16="http://schemas.microsoft.com/office/drawing/2014/main" id="{F16EE771-E496-65E0-6536-624285847E82}"/>
              </a:ext>
            </a:extLst>
          </p:cNvPr>
          <p:cNvSpPr/>
          <p:nvPr/>
        </p:nvSpPr>
        <p:spPr>
          <a:xfrm>
            <a:off x="6778985" y="2591350"/>
            <a:ext cx="1617751" cy="261610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none">
            <a:spAutoFit/>
          </a:bodyPr>
          <a:lstStyle/>
          <a:p>
            <a:r>
              <a:rPr lang="en-US" sz="1100" b="1" dirty="0"/>
              <a:t>P.A. Smith et al SRF2017</a:t>
            </a: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E238257B-9B05-B1A8-8E88-5D54E59EC9D2}"/>
              </a:ext>
            </a:extLst>
          </p:cNvPr>
          <p:cNvSpPr txBox="1"/>
          <p:nvPr/>
        </p:nvSpPr>
        <p:spPr>
          <a:xfrm>
            <a:off x="849883" y="1783496"/>
            <a:ext cx="1335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JLab</a:t>
            </a:r>
            <a:endParaRPr lang="en-US" sz="3600" b="1" dirty="0"/>
          </a:p>
        </p:txBody>
      </p:sp>
      <p:graphicFrame>
        <p:nvGraphicFramePr>
          <p:cNvPr id="13" name="Table 11">
            <a:extLst>
              <a:ext uri="{FF2B5EF4-FFF2-40B4-BE49-F238E27FC236}">
                <a16:creationId xmlns:a16="http://schemas.microsoft.com/office/drawing/2014/main" id="{7AA4BC85-5D30-38B8-C04F-453133764E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685285"/>
              </p:ext>
            </p:extLst>
          </p:nvPr>
        </p:nvGraphicFramePr>
        <p:xfrm>
          <a:off x="7330603" y="4252218"/>
          <a:ext cx="2954973" cy="1478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65605">
                  <a:extLst>
                    <a:ext uri="{9D8B030D-6E8A-4147-A177-3AD203B41FA5}">
                      <a16:colId xmlns:a16="http://schemas.microsoft.com/office/drawing/2014/main" val="3077137049"/>
                    </a:ext>
                  </a:extLst>
                </a:gridCol>
                <a:gridCol w="1289368">
                  <a:extLst>
                    <a:ext uri="{9D8B030D-6E8A-4147-A177-3AD203B41FA5}">
                      <a16:colId xmlns:a16="http://schemas.microsoft.com/office/drawing/2014/main" val="3213027887"/>
                    </a:ext>
                  </a:extLst>
                </a:gridCol>
              </a:tblGrid>
              <a:tr h="331200">
                <a:tc>
                  <a:txBody>
                    <a:bodyPr/>
                    <a:lstStyle/>
                    <a:p>
                      <a:r>
                        <a:rPr lang="en-US" b="1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Amount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889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Bulk BCP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90+110 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87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600</a:t>
                      </a:r>
                      <a:r>
                        <a:rPr lang="en-US" b="1" baseline="0" dirty="0"/>
                        <a:t>C annealing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/>
                        <a:t>10 hours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745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Final</a:t>
                      </a:r>
                      <a:r>
                        <a:rPr lang="en-US" b="1" baseline="0" dirty="0"/>
                        <a:t> BCP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20 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7479718"/>
                  </a:ext>
                </a:extLst>
              </a:tr>
            </a:tbl>
          </a:graphicData>
        </a:graphic>
      </p:graphicFrame>
      <p:graphicFrame>
        <p:nvGraphicFramePr>
          <p:cNvPr id="14" name="Table 12">
            <a:extLst>
              <a:ext uri="{FF2B5EF4-FFF2-40B4-BE49-F238E27FC236}">
                <a16:creationId xmlns:a16="http://schemas.microsoft.com/office/drawing/2014/main" id="{31FAF599-A321-8499-FED4-75A32152A7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903351"/>
              </p:ext>
            </p:extLst>
          </p:nvPr>
        </p:nvGraphicFramePr>
        <p:xfrm>
          <a:off x="905459" y="4137794"/>
          <a:ext cx="2711323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65605">
                  <a:extLst>
                    <a:ext uri="{9D8B030D-6E8A-4147-A177-3AD203B41FA5}">
                      <a16:colId xmlns:a16="http://schemas.microsoft.com/office/drawing/2014/main" val="3077137049"/>
                    </a:ext>
                  </a:extLst>
                </a:gridCol>
                <a:gridCol w="1045718">
                  <a:extLst>
                    <a:ext uri="{9D8B030D-6E8A-4147-A177-3AD203B41FA5}">
                      <a16:colId xmlns:a16="http://schemas.microsoft.com/office/drawing/2014/main" val="32130278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Amount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889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Bulk BCP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200 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87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800</a:t>
                      </a:r>
                      <a:r>
                        <a:rPr lang="en-US" b="1" baseline="0" dirty="0"/>
                        <a:t>C annealing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/>
                        <a:t>3 hours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745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Final</a:t>
                      </a:r>
                      <a:r>
                        <a:rPr lang="en-US" b="1" baseline="0" dirty="0"/>
                        <a:t> EP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30 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7479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120C baking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12 hours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146801"/>
                  </a:ext>
                </a:extLst>
              </a:tr>
            </a:tbl>
          </a:graphicData>
        </a:graphic>
      </p:graphicFrame>
      <p:sp>
        <p:nvSpPr>
          <p:cNvPr id="16" name="TextBox 14">
            <a:extLst>
              <a:ext uri="{FF2B5EF4-FFF2-40B4-BE49-F238E27FC236}">
                <a16:creationId xmlns:a16="http://schemas.microsoft.com/office/drawing/2014/main" id="{E58856F3-2DE2-6A31-1198-B1BB7344D482}"/>
              </a:ext>
            </a:extLst>
          </p:cNvPr>
          <p:cNvSpPr txBox="1"/>
          <p:nvPr/>
        </p:nvSpPr>
        <p:spPr>
          <a:xfrm>
            <a:off x="3851312" y="4053002"/>
            <a:ext cx="337952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We will not reach PERLE specification with the ESS standard recipe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No safety margin from JLAB recipe</a:t>
            </a:r>
          </a:p>
          <a:p>
            <a:r>
              <a:rPr lang="en-US" dirty="0">
                <a:sym typeface="Wingdings" pitchFamily="2" charset="2"/>
              </a:rPr>
              <a:t> More advanced recipe!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F75B371-2AD7-6966-A1BB-58F729792B8D}"/>
              </a:ext>
            </a:extLst>
          </p:cNvPr>
          <p:cNvSpPr txBox="1"/>
          <p:nvPr/>
        </p:nvSpPr>
        <p:spPr>
          <a:xfrm>
            <a:off x="2809678" y="2924225"/>
            <a:ext cx="1687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800" b="1" dirty="0"/>
              <a:t>800 MHz</a:t>
            </a:r>
            <a:endParaRPr kumimoji="1" lang="ja-SE" altLang="en-US" sz="2800" b="1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3515EB8-DBCD-8103-8CF0-25B21F3C72AB}"/>
              </a:ext>
            </a:extLst>
          </p:cNvPr>
          <p:cNvSpPr txBox="1"/>
          <p:nvPr/>
        </p:nvSpPr>
        <p:spPr>
          <a:xfrm>
            <a:off x="7216643" y="1103568"/>
            <a:ext cx="1687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800" b="1" dirty="0"/>
              <a:t>704 MHz</a:t>
            </a:r>
            <a:endParaRPr kumimoji="1" lang="ja-SE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16430362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35987</TotalTime>
  <Words>2067</Words>
  <Application>Microsoft Macintosh PowerPoint</Application>
  <PresentationFormat>Personnalisé</PresentationFormat>
  <Paragraphs>322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Roboto</vt:lpstr>
      <vt:lpstr>Symbol</vt:lpstr>
      <vt:lpstr>Wingdings</vt:lpstr>
      <vt:lpstr>1_modele-IJCLAb-powerpoint</vt:lpstr>
      <vt:lpstr>Présentation PowerPoint</vt:lpstr>
      <vt:lpstr>Introduction : History summary and series production</vt:lpstr>
      <vt:lpstr>Low-b cavities for protons &amp; heavy ions collider cavities</vt:lpstr>
      <vt:lpstr>PERLE project at IN2P3/IJCLab and cavities</vt:lpstr>
      <vt:lpstr>R &amp;D targets</vt:lpstr>
      <vt:lpstr>FCC/PERLE RF design: different strategy to eliminate HOMs</vt:lpstr>
      <vt:lpstr>Strategy for successful cavity preparation</vt:lpstr>
      <vt:lpstr>Fabrication and preparation of the cavities</vt:lpstr>
      <vt:lpstr>Experiences from JLAB prototype vs series ESS cavities </vt:lpstr>
      <vt:lpstr>List of the advanced recipes</vt:lpstr>
      <vt:lpstr>high-Q / high-G cavities in the world</vt:lpstr>
      <vt:lpstr>Clean vacuum furnace at IJCLab: same as the one in ZANON</vt:lpstr>
      <vt:lpstr>300C baking of DESY 1.3 GHz cavity in IN2P3/IJCLab</vt:lpstr>
      <vt:lpstr>1st test is always far from ideal (CV1 at CEA Saclay on June 18 2024)</vt:lpstr>
      <vt:lpstr>1st test results</vt:lpstr>
      <vt:lpstr>Magnetic field sensitivity (1.3 GHz cavities)</vt:lpstr>
      <vt:lpstr>Compare to JLAB result at 2 K: 25 mG case</vt:lpstr>
      <vt:lpstr>2n cooling down: temperature sensors were OK (July 18 2024)</vt:lpstr>
      <vt:lpstr>Flux expulsion is mandatory for mid-T bake or N-doped cavities</vt:lpstr>
      <vt:lpstr>Surface resistance at low field during cooling down</vt:lpstr>
      <vt:lpstr>Q vs E and Rs vs E</vt:lpstr>
      <vt:lpstr>3rd test at KEK (1st week of October) being prepared</vt:lpstr>
      <vt:lpstr>Risk management of 5-cell 800 MHz cavities</vt:lpstr>
      <vt:lpstr>Booster cavities: low gradient requirement: new proposal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Walid Kaabi</cp:lastModifiedBy>
  <cp:revision>1764</cp:revision>
  <dcterms:created xsi:type="dcterms:W3CDTF">2011-03-09T16:37:49Z</dcterms:created>
  <dcterms:modified xsi:type="dcterms:W3CDTF">2024-09-17T07:08:24Z</dcterms:modified>
</cp:coreProperties>
</file>