
<file path=[Content_Types].xml><?xml version="1.0" encoding="utf-8"?>
<Types xmlns="http://schemas.openxmlformats.org/package/2006/content-types">
  <Default Extension="AVI" ContentType="video/x-msvideo"/>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6"/>
  </p:notesMasterIdLst>
  <p:handoutMasterIdLst>
    <p:handoutMasterId r:id="rId37"/>
  </p:handoutMasterIdLst>
  <p:sldIdLst>
    <p:sldId id="257" r:id="rId2"/>
    <p:sldId id="258" r:id="rId3"/>
    <p:sldId id="261" r:id="rId4"/>
    <p:sldId id="262" r:id="rId5"/>
    <p:sldId id="264" r:id="rId6"/>
    <p:sldId id="263" r:id="rId7"/>
    <p:sldId id="265" r:id="rId8"/>
    <p:sldId id="276" r:id="rId9"/>
    <p:sldId id="278" r:id="rId10"/>
    <p:sldId id="266" r:id="rId11"/>
    <p:sldId id="290" r:id="rId12"/>
    <p:sldId id="267" r:id="rId13"/>
    <p:sldId id="268" r:id="rId14"/>
    <p:sldId id="269" r:id="rId15"/>
    <p:sldId id="270" r:id="rId16"/>
    <p:sldId id="299" r:id="rId17"/>
    <p:sldId id="300" r:id="rId18"/>
    <p:sldId id="271" r:id="rId19"/>
    <p:sldId id="273" r:id="rId20"/>
    <p:sldId id="292" r:id="rId21"/>
    <p:sldId id="280" r:id="rId22"/>
    <p:sldId id="272" r:id="rId23"/>
    <p:sldId id="283" r:id="rId24"/>
    <p:sldId id="291" r:id="rId25"/>
    <p:sldId id="285" r:id="rId26"/>
    <p:sldId id="295" r:id="rId27"/>
    <p:sldId id="286" r:id="rId28"/>
    <p:sldId id="293" r:id="rId29"/>
    <p:sldId id="294" r:id="rId30"/>
    <p:sldId id="281" r:id="rId31"/>
    <p:sldId id="282" r:id="rId32"/>
    <p:sldId id="289" r:id="rId33"/>
    <p:sldId id="296" r:id="rId34"/>
    <p:sldId id="297" r:id="rId35"/>
  </p:sldIdLst>
  <p:sldSz cx="12192000" cy="6858000"/>
  <p:notesSz cx="6858000" cy="9144000"/>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706" autoAdjust="0"/>
  </p:normalViewPr>
  <p:slideViewPr>
    <p:cSldViewPr>
      <p:cViewPr varScale="1">
        <p:scale>
          <a:sx n="92" d="100"/>
          <a:sy n="92" d="100"/>
        </p:scale>
        <p:origin x="216" y="72"/>
      </p:cViewPr>
      <p:guideLst>
        <p:guide orient="horz" pos="2160"/>
        <p:guide pos="3840"/>
        <p:guide pos="7296"/>
        <p:guide orient="horz" pos="4128"/>
      </p:guideLst>
    </p:cSldViewPr>
  </p:slideViewPr>
  <p:notesTextViewPr>
    <p:cViewPr>
      <p:scale>
        <a:sx n="3" d="2"/>
        <a:sy n="3" d="2"/>
      </p:scale>
      <p:origin x="0" y="0"/>
    </p:cViewPr>
  </p:notesTextViewPr>
  <p:notesViewPr>
    <p:cSldViewPr showGuides="1">
      <p:cViewPr varScale="1">
        <p:scale>
          <a:sx n="90" d="100"/>
          <a:sy n="90" d="100"/>
        </p:scale>
        <p:origin x="285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E3387C1-8EFB-44F7-8485-D662F1CF7333}" type="datetime1">
              <a:rPr lang="en-GB" smtClean="0"/>
              <a:t>16/09/2024</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64E50CC-F33A-4EF4-9F12-93EC4A21A0CF}" type="slidenum">
              <a:rPr lang="en-GB" smtClean="0"/>
              <a:t>‹#›</a:t>
            </a:fld>
            <a:endParaRPr lang="en-GB"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8D6434E-09F1-48C0-A525-B5A7008B7802}" type="datetime1">
              <a:rPr lang="en-GB" noProof="0" smtClean="0"/>
              <a:t>16/09/2024</a:t>
            </a:fld>
            <a:endParaRPr lang="en-GB"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dirty="0"/>
              <a:t>Click to edit Master text styles</a:t>
            </a:r>
          </a:p>
          <a:p>
            <a:pPr lvl="1" rtl="0"/>
            <a:r>
              <a:rPr lang="en-GB" noProof="0" dirty="0"/>
              <a:t>Second level</a:t>
            </a:r>
          </a:p>
          <a:p>
            <a:pPr lvl="2" rtl="0"/>
            <a:r>
              <a:rPr lang="en-GB" noProof="0" dirty="0"/>
              <a:t>Third level</a:t>
            </a:r>
          </a:p>
          <a:p>
            <a:pPr lvl="3" rtl="0"/>
            <a:r>
              <a:rPr lang="en-GB" noProof="0" dirty="0"/>
              <a:t>Fourth level</a:t>
            </a:r>
          </a:p>
          <a:p>
            <a:pPr lvl="4" rtl="0"/>
            <a:r>
              <a:rPr lang="en-GB" noProof="0"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2674CE4-FBD8-4481-AEFB-CA53E599A745}" type="slidenum">
              <a:rPr lang="en-GB" noProof="0" smtClean="0"/>
              <a:t>‹#›</a:t>
            </a:fld>
            <a:endParaRPr lang="en-GB" noProof="0"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32674CE4-FBD8-4481-AEFB-CA53E599A745}" type="slidenum">
              <a:rPr lang="en-GB" smtClean="0"/>
              <a:t>1</a:t>
            </a:fld>
            <a:endParaRPr lang="en-GB" dirty="0"/>
          </a:p>
        </p:txBody>
      </p:sp>
    </p:spTree>
    <p:extLst>
      <p:ext uri="{BB962C8B-B14F-4D97-AF65-F5344CB8AC3E}">
        <p14:creationId xmlns:p14="http://schemas.microsoft.com/office/powerpoint/2010/main" val="2147974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10</a:t>
            </a:fld>
            <a:endParaRPr lang="en-GB" dirty="0"/>
          </a:p>
        </p:txBody>
      </p:sp>
    </p:spTree>
    <p:extLst>
      <p:ext uri="{BB962C8B-B14F-4D97-AF65-F5344CB8AC3E}">
        <p14:creationId xmlns:p14="http://schemas.microsoft.com/office/powerpoint/2010/main" val="1401521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11</a:t>
            </a:fld>
            <a:endParaRPr lang="en-GB" dirty="0"/>
          </a:p>
        </p:txBody>
      </p:sp>
    </p:spTree>
    <p:extLst>
      <p:ext uri="{BB962C8B-B14F-4D97-AF65-F5344CB8AC3E}">
        <p14:creationId xmlns:p14="http://schemas.microsoft.com/office/powerpoint/2010/main" val="4234404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12</a:t>
            </a:fld>
            <a:endParaRPr lang="en-GB" dirty="0"/>
          </a:p>
        </p:txBody>
      </p:sp>
    </p:spTree>
    <p:extLst>
      <p:ext uri="{BB962C8B-B14F-4D97-AF65-F5344CB8AC3E}">
        <p14:creationId xmlns:p14="http://schemas.microsoft.com/office/powerpoint/2010/main" val="2366220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13</a:t>
            </a:fld>
            <a:endParaRPr lang="en-GB" dirty="0"/>
          </a:p>
        </p:txBody>
      </p:sp>
    </p:spTree>
    <p:extLst>
      <p:ext uri="{BB962C8B-B14F-4D97-AF65-F5344CB8AC3E}">
        <p14:creationId xmlns:p14="http://schemas.microsoft.com/office/powerpoint/2010/main" val="1370747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14</a:t>
            </a:fld>
            <a:endParaRPr lang="en-GB" dirty="0"/>
          </a:p>
        </p:txBody>
      </p:sp>
    </p:spTree>
    <p:extLst>
      <p:ext uri="{BB962C8B-B14F-4D97-AF65-F5344CB8AC3E}">
        <p14:creationId xmlns:p14="http://schemas.microsoft.com/office/powerpoint/2010/main" val="274175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15</a:t>
            </a:fld>
            <a:endParaRPr lang="en-GB" dirty="0"/>
          </a:p>
        </p:txBody>
      </p:sp>
    </p:spTree>
    <p:extLst>
      <p:ext uri="{BB962C8B-B14F-4D97-AF65-F5344CB8AC3E}">
        <p14:creationId xmlns:p14="http://schemas.microsoft.com/office/powerpoint/2010/main" val="3930882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16</a:t>
            </a:fld>
            <a:endParaRPr lang="en-GB" dirty="0"/>
          </a:p>
        </p:txBody>
      </p:sp>
    </p:spTree>
    <p:extLst>
      <p:ext uri="{BB962C8B-B14F-4D97-AF65-F5344CB8AC3E}">
        <p14:creationId xmlns:p14="http://schemas.microsoft.com/office/powerpoint/2010/main" val="1494634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17</a:t>
            </a:fld>
            <a:endParaRPr lang="en-GB" dirty="0"/>
          </a:p>
        </p:txBody>
      </p:sp>
    </p:spTree>
    <p:extLst>
      <p:ext uri="{BB962C8B-B14F-4D97-AF65-F5344CB8AC3E}">
        <p14:creationId xmlns:p14="http://schemas.microsoft.com/office/powerpoint/2010/main" val="298815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18</a:t>
            </a:fld>
            <a:endParaRPr lang="en-GB" dirty="0"/>
          </a:p>
        </p:txBody>
      </p:sp>
    </p:spTree>
    <p:extLst>
      <p:ext uri="{BB962C8B-B14F-4D97-AF65-F5344CB8AC3E}">
        <p14:creationId xmlns:p14="http://schemas.microsoft.com/office/powerpoint/2010/main" val="3689906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19</a:t>
            </a:fld>
            <a:endParaRPr lang="en-GB" dirty="0"/>
          </a:p>
        </p:txBody>
      </p:sp>
    </p:spTree>
    <p:extLst>
      <p:ext uri="{BB962C8B-B14F-4D97-AF65-F5344CB8AC3E}">
        <p14:creationId xmlns:p14="http://schemas.microsoft.com/office/powerpoint/2010/main" val="4149068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171450" indent="-171450" rtl="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a:t>
            </a:fld>
            <a:endParaRPr lang="en-GB" dirty="0"/>
          </a:p>
        </p:txBody>
      </p:sp>
    </p:spTree>
    <p:extLst>
      <p:ext uri="{BB962C8B-B14F-4D97-AF65-F5344CB8AC3E}">
        <p14:creationId xmlns:p14="http://schemas.microsoft.com/office/powerpoint/2010/main" val="118867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20</a:t>
            </a:fld>
            <a:endParaRPr lang="en-GB" dirty="0"/>
          </a:p>
        </p:txBody>
      </p:sp>
    </p:spTree>
    <p:extLst>
      <p:ext uri="{BB962C8B-B14F-4D97-AF65-F5344CB8AC3E}">
        <p14:creationId xmlns:p14="http://schemas.microsoft.com/office/powerpoint/2010/main" val="3249925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21</a:t>
            </a:fld>
            <a:endParaRPr lang="en-GB" dirty="0"/>
          </a:p>
        </p:txBody>
      </p:sp>
    </p:spTree>
    <p:extLst>
      <p:ext uri="{BB962C8B-B14F-4D97-AF65-F5344CB8AC3E}">
        <p14:creationId xmlns:p14="http://schemas.microsoft.com/office/powerpoint/2010/main" val="341360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22</a:t>
            </a:fld>
            <a:endParaRPr lang="en-GB" dirty="0"/>
          </a:p>
        </p:txBody>
      </p:sp>
    </p:spTree>
    <p:extLst>
      <p:ext uri="{BB962C8B-B14F-4D97-AF65-F5344CB8AC3E}">
        <p14:creationId xmlns:p14="http://schemas.microsoft.com/office/powerpoint/2010/main" val="3981369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23</a:t>
            </a:fld>
            <a:endParaRPr lang="en-GB" dirty="0"/>
          </a:p>
        </p:txBody>
      </p:sp>
    </p:spTree>
    <p:extLst>
      <p:ext uri="{BB962C8B-B14F-4D97-AF65-F5344CB8AC3E}">
        <p14:creationId xmlns:p14="http://schemas.microsoft.com/office/powerpoint/2010/main" val="1141359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24</a:t>
            </a:fld>
            <a:endParaRPr lang="en-GB" dirty="0"/>
          </a:p>
        </p:txBody>
      </p:sp>
    </p:spTree>
    <p:extLst>
      <p:ext uri="{BB962C8B-B14F-4D97-AF65-F5344CB8AC3E}">
        <p14:creationId xmlns:p14="http://schemas.microsoft.com/office/powerpoint/2010/main" val="3311575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25</a:t>
            </a:fld>
            <a:endParaRPr lang="en-GB" dirty="0"/>
          </a:p>
        </p:txBody>
      </p:sp>
    </p:spTree>
    <p:extLst>
      <p:ext uri="{BB962C8B-B14F-4D97-AF65-F5344CB8AC3E}">
        <p14:creationId xmlns:p14="http://schemas.microsoft.com/office/powerpoint/2010/main" val="36669778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27</a:t>
            </a:fld>
            <a:endParaRPr lang="en-GB" dirty="0"/>
          </a:p>
        </p:txBody>
      </p:sp>
    </p:spTree>
    <p:extLst>
      <p:ext uri="{BB962C8B-B14F-4D97-AF65-F5344CB8AC3E}">
        <p14:creationId xmlns:p14="http://schemas.microsoft.com/office/powerpoint/2010/main" val="18556832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28</a:t>
            </a:fld>
            <a:endParaRPr lang="en-GB" dirty="0"/>
          </a:p>
        </p:txBody>
      </p:sp>
    </p:spTree>
    <p:extLst>
      <p:ext uri="{BB962C8B-B14F-4D97-AF65-F5344CB8AC3E}">
        <p14:creationId xmlns:p14="http://schemas.microsoft.com/office/powerpoint/2010/main" val="25288294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29</a:t>
            </a:fld>
            <a:endParaRPr lang="en-GB" dirty="0"/>
          </a:p>
        </p:txBody>
      </p:sp>
    </p:spTree>
    <p:extLst>
      <p:ext uri="{BB962C8B-B14F-4D97-AF65-F5344CB8AC3E}">
        <p14:creationId xmlns:p14="http://schemas.microsoft.com/office/powerpoint/2010/main" val="39608705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30</a:t>
            </a:fld>
            <a:endParaRPr lang="en-GB" dirty="0"/>
          </a:p>
        </p:txBody>
      </p:sp>
    </p:spTree>
    <p:extLst>
      <p:ext uri="{BB962C8B-B14F-4D97-AF65-F5344CB8AC3E}">
        <p14:creationId xmlns:p14="http://schemas.microsoft.com/office/powerpoint/2010/main" val="2971954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a:t>
            </a:fld>
            <a:endParaRPr lang="en-GB" dirty="0"/>
          </a:p>
        </p:txBody>
      </p:sp>
    </p:spTree>
    <p:extLst>
      <p:ext uri="{BB962C8B-B14F-4D97-AF65-F5344CB8AC3E}">
        <p14:creationId xmlns:p14="http://schemas.microsoft.com/office/powerpoint/2010/main" val="37882082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31</a:t>
            </a:fld>
            <a:endParaRPr lang="en-GB" dirty="0"/>
          </a:p>
        </p:txBody>
      </p:sp>
    </p:spTree>
    <p:extLst>
      <p:ext uri="{BB962C8B-B14F-4D97-AF65-F5344CB8AC3E}">
        <p14:creationId xmlns:p14="http://schemas.microsoft.com/office/powerpoint/2010/main" val="3753336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32</a:t>
            </a:fld>
            <a:endParaRPr lang="en-GB" dirty="0"/>
          </a:p>
        </p:txBody>
      </p:sp>
    </p:spTree>
    <p:extLst>
      <p:ext uri="{BB962C8B-B14F-4D97-AF65-F5344CB8AC3E}">
        <p14:creationId xmlns:p14="http://schemas.microsoft.com/office/powerpoint/2010/main" val="4964672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33</a:t>
            </a:fld>
            <a:endParaRPr lang="en-GB" dirty="0"/>
          </a:p>
        </p:txBody>
      </p:sp>
    </p:spTree>
    <p:extLst>
      <p:ext uri="{BB962C8B-B14F-4D97-AF65-F5344CB8AC3E}">
        <p14:creationId xmlns:p14="http://schemas.microsoft.com/office/powerpoint/2010/main" val="19464563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34</a:t>
            </a:fld>
            <a:endParaRPr lang="en-GB" dirty="0"/>
          </a:p>
        </p:txBody>
      </p:sp>
    </p:spTree>
    <p:extLst>
      <p:ext uri="{BB962C8B-B14F-4D97-AF65-F5344CB8AC3E}">
        <p14:creationId xmlns:p14="http://schemas.microsoft.com/office/powerpoint/2010/main" val="1286606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4</a:t>
            </a:fld>
            <a:endParaRPr lang="en-GB" dirty="0"/>
          </a:p>
        </p:txBody>
      </p:sp>
    </p:spTree>
    <p:extLst>
      <p:ext uri="{BB962C8B-B14F-4D97-AF65-F5344CB8AC3E}">
        <p14:creationId xmlns:p14="http://schemas.microsoft.com/office/powerpoint/2010/main" val="3313901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5</a:t>
            </a:fld>
            <a:endParaRPr lang="en-GB" dirty="0"/>
          </a:p>
        </p:txBody>
      </p:sp>
    </p:spTree>
    <p:extLst>
      <p:ext uri="{BB962C8B-B14F-4D97-AF65-F5344CB8AC3E}">
        <p14:creationId xmlns:p14="http://schemas.microsoft.com/office/powerpoint/2010/main" val="3070407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6</a:t>
            </a:fld>
            <a:endParaRPr lang="en-GB" dirty="0"/>
          </a:p>
        </p:txBody>
      </p:sp>
    </p:spTree>
    <p:extLst>
      <p:ext uri="{BB962C8B-B14F-4D97-AF65-F5344CB8AC3E}">
        <p14:creationId xmlns:p14="http://schemas.microsoft.com/office/powerpoint/2010/main" val="3358940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7</a:t>
            </a:fld>
            <a:endParaRPr lang="en-GB" dirty="0"/>
          </a:p>
        </p:txBody>
      </p:sp>
    </p:spTree>
    <p:extLst>
      <p:ext uri="{BB962C8B-B14F-4D97-AF65-F5344CB8AC3E}">
        <p14:creationId xmlns:p14="http://schemas.microsoft.com/office/powerpoint/2010/main" val="4027120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8</a:t>
            </a:fld>
            <a:endParaRPr lang="en-GB" dirty="0"/>
          </a:p>
        </p:txBody>
      </p:sp>
    </p:spTree>
    <p:extLst>
      <p:ext uri="{BB962C8B-B14F-4D97-AF65-F5344CB8AC3E}">
        <p14:creationId xmlns:p14="http://schemas.microsoft.com/office/powerpoint/2010/main" val="1222244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CF2FD335-6D8E-486A-8F5F-DFC7325903FF}" type="slidenum">
              <a:rPr lang="en-GB" smtClean="0"/>
              <a:t>9</a:t>
            </a:fld>
            <a:endParaRPr lang="en-GB" dirty="0"/>
          </a:p>
        </p:txBody>
      </p:sp>
    </p:spTree>
    <p:extLst>
      <p:ext uri="{BB962C8B-B14F-4D97-AF65-F5344CB8AC3E}">
        <p14:creationId xmlns:p14="http://schemas.microsoft.com/office/powerpoint/2010/main" val="2934517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8" name="Title 7"/>
          <p:cNvSpPr>
            <a:spLocks noGrp="1"/>
          </p:cNvSpPr>
          <p:nvPr>
            <p:ph type="ctrTitle"/>
          </p:nvPr>
        </p:nvSpPr>
        <p:spPr>
          <a:xfrm>
            <a:off x="609600" y="2389009"/>
            <a:ext cx="11277600" cy="1470025"/>
          </a:xfrm>
        </p:spPr>
        <p:txBody>
          <a:bodyPr rtlCol="0" anchor="b"/>
          <a:lstStyle>
            <a:lvl1pPr>
              <a:defRPr sz="4400">
                <a:solidFill>
                  <a:schemeClr val="bg1"/>
                </a:solidFill>
              </a:defRPr>
            </a:lvl1pPr>
          </a:lstStyle>
          <a:p>
            <a:pPr rtl="0"/>
            <a:r>
              <a:rPr lang="en-US" noProof="0"/>
              <a:t>Click to edit Master title style</a:t>
            </a:r>
            <a:endParaRPr lang="en-GB" noProof="0" dirty="0"/>
          </a:p>
        </p:txBody>
      </p:sp>
      <p:sp>
        <p:nvSpPr>
          <p:cNvPr id="9" name="Subtitle 8"/>
          <p:cNvSpPr>
            <a:spLocks noGrp="1"/>
          </p:cNvSpPr>
          <p:nvPr>
            <p:ph type="subTitle" idx="1"/>
          </p:nvPr>
        </p:nvSpPr>
        <p:spPr>
          <a:xfrm>
            <a:off x="609600" y="3899938"/>
            <a:ext cx="6604000" cy="1752600"/>
          </a:xfrm>
        </p:spPr>
        <p:txBody>
          <a:bodyPr rtlCol="0"/>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en-US" noProof="0"/>
              <a:t>Click to edit Master subtitle style</a:t>
            </a:r>
            <a:endParaRPr lang="en-GB" noProof="0" dirty="0"/>
          </a:p>
        </p:txBody>
      </p:sp>
      <p:sp>
        <p:nvSpPr>
          <p:cNvPr id="17" name="Footer Placeholder 16"/>
          <p:cNvSpPr>
            <a:spLocks noGrp="1"/>
          </p:cNvSpPr>
          <p:nvPr>
            <p:ph type="ftr" sz="quarter" idx="11"/>
          </p:nvPr>
        </p:nvSpPr>
        <p:spPr>
          <a:xfrm>
            <a:off x="7265116" y="4205288"/>
            <a:ext cx="1727200" cy="457200"/>
          </a:xfrm>
        </p:spPr>
        <p:txBody>
          <a:bodyPr rtlCol="0"/>
          <a:lstStyle>
            <a:lvl1pPr>
              <a:defRPr>
                <a:solidFill>
                  <a:schemeClr val="accent2">
                    <a:lumMod val="75000"/>
                  </a:schemeClr>
                </a:solidFill>
              </a:defRPr>
            </a:lvl1pPr>
          </a:lstStyle>
          <a:p>
            <a:pPr rtl="0"/>
            <a:r>
              <a:rPr lang="en-GB" noProof="0"/>
              <a:t>PERLE collaboration meeting, 16-17 September 2024, CERN, Geneva, Switzerland</a:t>
            </a:r>
            <a:endParaRPr lang="en-GB" noProof="0" dirty="0"/>
          </a:p>
        </p:txBody>
      </p:sp>
      <p:sp>
        <p:nvSpPr>
          <p:cNvPr id="28" name="Date Placeholder 27"/>
          <p:cNvSpPr>
            <a:spLocks noGrp="1"/>
          </p:cNvSpPr>
          <p:nvPr>
            <p:ph type="dt" sz="half" idx="10"/>
          </p:nvPr>
        </p:nvSpPr>
        <p:spPr>
          <a:xfrm>
            <a:off x="9043832" y="4206240"/>
            <a:ext cx="1280160" cy="457200"/>
          </a:xfrm>
        </p:spPr>
        <p:txBody>
          <a:bodyPr rtlCol="0"/>
          <a:lstStyle>
            <a:lvl1pPr>
              <a:defRPr>
                <a:solidFill>
                  <a:schemeClr val="accent2">
                    <a:lumMod val="75000"/>
                  </a:schemeClr>
                </a:solidFill>
              </a:defRPr>
            </a:lvl1pPr>
          </a:lstStyle>
          <a:p>
            <a:pPr rtl="0"/>
            <a:r>
              <a:rPr lang="en-GB" noProof="0"/>
              <a:t>eric.montesinos@cern.ch</a:t>
            </a:r>
            <a:endParaRPr lang="en-GB" noProof="0" dirty="0"/>
          </a:p>
        </p:txBody>
      </p:sp>
      <p:sp>
        <p:nvSpPr>
          <p:cNvPr id="29" name="Slide Number Placeholder 28"/>
          <p:cNvSpPr>
            <a:spLocks noGrp="1"/>
          </p:cNvSpPr>
          <p:nvPr>
            <p:ph type="sldNum" sz="quarter" idx="12"/>
          </p:nvPr>
        </p:nvSpPr>
        <p:spPr>
          <a:xfrm>
            <a:off x="11093451" y="1136"/>
            <a:ext cx="996949" cy="365760"/>
          </a:xfrm>
        </p:spPr>
        <p:txBody>
          <a:bodyPr rtlCol="0"/>
          <a:lstStyle>
            <a:lvl1pPr algn="r">
              <a:defRPr sz="1800">
                <a:solidFill>
                  <a:schemeClr val="bg1"/>
                </a:solidFill>
              </a:defRPr>
            </a:lvl1pPr>
          </a:lstStyle>
          <a:p>
            <a:pPr rtl="0"/>
            <a:fld id="{401CF334-2D5C-4859-84A6-CA7E6E43FAEB}" type="slidenum">
              <a:rPr lang="en-GB" noProof="0" smtClean="0"/>
              <a:t>‹#›</a:t>
            </a:fld>
            <a:endParaRPr lang="en-GB" noProof="0"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3" name="Content Placeholder 2"/>
          <p:cNvSpPr>
            <a:spLocks noGrp="1"/>
          </p:cNvSpPr>
          <p:nvPr>
            <p:ph idx="1"/>
          </p:nvPr>
        </p:nvSpPr>
        <p:spPr/>
        <p:txBody>
          <a:bodyPr rtlCol="0"/>
          <a:lstStyle>
            <a:lvl1pPr>
              <a:defRPr/>
            </a:lvl1pPr>
            <a:lvl5pPr>
              <a:defRPr/>
            </a:lvl5pPr>
            <a:lvl6pPr>
              <a:defRPr/>
            </a:lvl6pPr>
          </a:lstStyle>
          <a:p>
            <a:pPr lvl="0" rtl="0" eaLnBrk="1" latinLnBrk="0" hangingPunct="1"/>
            <a:r>
              <a:rPr lang="en-US" noProof="0"/>
              <a:t>Click to edit Master text styles</a:t>
            </a:r>
          </a:p>
          <a:p>
            <a:pPr lvl="1" rtl="0" eaLnBrk="1" latinLnBrk="0" hangingPunct="1"/>
            <a:r>
              <a:rPr lang="en-US" noProof="0"/>
              <a:t>Second level</a:t>
            </a:r>
          </a:p>
          <a:p>
            <a:pPr lvl="2" rtl="0" eaLnBrk="1" latinLnBrk="0" hangingPunct="1"/>
            <a:r>
              <a:rPr lang="en-US" noProof="0"/>
              <a:t>Third level</a:t>
            </a:r>
          </a:p>
          <a:p>
            <a:pPr lvl="3" rtl="0" eaLnBrk="1" latinLnBrk="0" hangingPunct="1"/>
            <a:r>
              <a:rPr lang="en-US" noProof="0"/>
              <a:t>Fourth level</a:t>
            </a:r>
          </a:p>
          <a:p>
            <a:pPr lvl="4" rtl="0" eaLnBrk="1" latinLnBrk="0" hangingPunct="1"/>
            <a:r>
              <a:rPr lang="en-US" noProof="0"/>
              <a:t>Fifth level</a:t>
            </a:r>
            <a:endParaRPr kumimoji="0" lang="en-GB" noProof="0" dirty="0"/>
          </a:p>
        </p:txBody>
      </p:sp>
      <p:sp>
        <p:nvSpPr>
          <p:cNvPr id="5" name="Footer Placeholder 4"/>
          <p:cNvSpPr>
            <a:spLocks noGrp="1"/>
          </p:cNvSpPr>
          <p:nvPr>
            <p:ph type="ftr" sz="quarter" idx="11"/>
          </p:nvPr>
        </p:nvSpPr>
        <p:spPr/>
        <p:txBody>
          <a:bodyPr rtlCol="0"/>
          <a:lstStyle/>
          <a:p>
            <a:pPr algn="l"/>
            <a:r>
              <a:rPr lang="en-GB" dirty="0"/>
              <a:t>PERLE collaboration meeting, 16-17 September 2024, CERN, Geneva, Switzerland</a:t>
            </a:r>
          </a:p>
        </p:txBody>
      </p:sp>
      <p:sp>
        <p:nvSpPr>
          <p:cNvPr id="4" name="Date Placeholder 3"/>
          <p:cNvSpPr>
            <a:spLocks noGrp="1"/>
          </p:cNvSpPr>
          <p:nvPr>
            <p:ph type="dt" sz="half" idx="10"/>
          </p:nvPr>
        </p:nvSpPr>
        <p:spPr/>
        <p:txBody>
          <a:bodyPr rtlCol="0"/>
          <a:lstStyle/>
          <a:p>
            <a:pPr rtl="0"/>
            <a:r>
              <a:rPr lang="en-GB" noProof="0"/>
              <a:t>eric.montesinos@cern.ch</a:t>
            </a:r>
            <a:endParaRPr lang="en-GB" noProof="0" dirty="0"/>
          </a:p>
        </p:txBody>
      </p:sp>
      <p:sp>
        <p:nvSpPr>
          <p:cNvPr id="6" name="Slide Number Placeholder 5"/>
          <p:cNvSpPr>
            <a:spLocks noGrp="1"/>
          </p:cNvSpPr>
          <p:nvPr>
            <p:ph type="sldNum" sz="quarter" idx="12"/>
          </p:nvPr>
        </p:nvSpPr>
        <p:spPr/>
        <p:txBody>
          <a:bodyPr rtlCol="0"/>
          <a:lstStyle/>
          <a:p>
            <a:pPr rtl="0"/>
            <a:fld id="{401CF334-2D5C-4859-84A6-CA7E6E43FAEB}" type="slidenum">
              <a:rPr lang="en-GB" noProof="0" smtClean="0"/>
              <a:t>‹#›</a:t>
            </a:fld>
            <a:endParaRPr lang="en-GB" noProof="0"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3" name="Content Placeholder 2"/>
          <p:cNvSpPr>
            <a:spLocks noGrp="1"/>
          </p:cNvSpPr>
          <p:nvPr>
            <p:ph sz="half" idx="1"/>
          </p:nvPr>
        </p:nvSpPr>
        <p:spPr>
          <a:xfrm>
            <a:off x="609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n-US" noProof="0"/>
              <a:t>Click to edit Master text styles</a:t>
            </a:r>
          </a:p>
          <a:p>
            <a:pPr lvl="1" rtl="0" eaLnBrk="1" latinLnBrk="0" hangingPunct="1"/>
            <a:r>
              <a:rPr lang="en-US" noProof="0"/>
              <a:t>Second level</a:t>
            </a:r>
          </a:p>
          <a:p>
            <a:pPr lvl="2" rtl="0" eaLnBrk="1" latinLnBrk="0" hangingPunct="1"/>
            <a:r>
              <a:rPr lang="en-US" noProof="0"/>
              <a:t>Third level</a:t>
            </a:r>
          </a:p>
          <a:p>
            <a:pPr lvl="3" rtl="0" eaLnBrk="1" latinLnBrk="0" hangingPunct="1"/>
            <a:r>
              <a:rPr lang="en-US" noProof="0"/>
              <a:t>Fourth level</a:t>
            </a:r>
          </a:p>
          <a:p>
            <a:pPr lvl="4" rtl="0" eaLnBrk="1" latinLnBrk="0" hangingPunct="1"/>
            <a:r>
              <a:rPr lang="en-US" noProof="0"/>
              <a:t>Fifth level</a:t>
            </a:r>
            <a:endParaRPr kumimoji="0" lang="en-GB" noProof="0" dirty="0"/>
          </a:p>
        </p:txBody>
      </p:sp>
      <p:sp>
        <p:nvSpPr>
          <p:cNvPr id="4" name="Content Placeholder 3"/>
          <p:cNvSpPr>
            <a:spLocks noGrp="1"/>
          </p:cNvSpPr>
          <p:nvPr>
            <p:ph sz="half" idx="2"/>
          </p:nvPr>
        </p:nvSpPr>
        <p:spPr>
          <a:xfrm>
            <a:off x="6197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en-US" noProof="0"/>
              <a:t>Click to edit Master text styles</a:t>
            </a:r>
          </a:p>
          <a:p>
            <a:pPr lvl="1" rtl="0" eaLnBrk="1" latinLnBrk="0" hangingPunct="1"/>
            <a:r>
              <a:rPr lang="en-US" noProof="0"/>
              <a:t>Second level</a:t>
            </a:r>
          </a:p>
          <a:p>
            <a:pPr lvl="2" rtl="0" eaLnBrk="1" latinLnBrk="0" hangingPunct="1"/>
            <a:r>
              <a:rPr lang="en-US" noProof="0"/>
              <a:t>Third level</a:t>
            </a:r>
          </a:p>
          <a:p>
            <a:pPr lvl="3" rtl="0" eaLnBrk="1" latinLnBrk="0" hangingPunct="1"/>
            <a:r>
              <a:rPr lang="en-US" noProof="0"/>
              <a:t>Fourth level</a:t>
            </a:r>
          </a:p>
          <a:p>
            <a:pPr lvl="4" rtl="0" eaLnBrk="1" latinLnBrk="0" hangingPunct="1"/>
            <a:r>
              <a:rPr lang="en-US" noProof="0"/>
              <a:t>Fifth level</a:t>
            </a:r>
            <a:endParaRPr kumimoji="0" lang="en-GB" noProof="0" dirty="0"/>
          </a:p>
        </p:txBody>
      </p:sp>
      <p:sp>
        <p:nvSpPr>
          <p:cNvPr id="6" name="Footer Placeholder 5"/>
          <p:cNvSpPr>
            <a:spLocks noGrp="1"/>
          </p:cNvSpPr>
          <p:nvPr>
            <p:ph type="ftr" sz="quarter" idx="11"/>
          </p:nvPr>
        </p:nvSpPr>
        <p:spPr/>
        <p:txBody>
          <a:bodyPr rtlCol="0"/>
          <a:lstStyle/>
          <a:p>
            <a:pPr algn="l"/>
            <a:r>
              <a:rPr lang="en-GB" dirty="0"/>
              <a:t>PERLE collaboration meeting, 16-17 September 2024, CERN, Geneva, Switzerland</a:t>
            </a:r>
          </a:p>
        </p:txBody>
      </p:sp>
      <p:sp>
        <p:nvSpPr>
          <p:cNvPr id="5" name="Date Placeholder 4"/>
          <p:cNvSpPr>
            <a:spLocks noGrp="1"/>
          </p:cNvSpPr>
          <p:nvPr>
            <p:ph type="dt" sz="half" idx="10"/>
          </p:nvPr>
        </p:nvSpPr>
        <p:spPr/>
        <p:txBody>
          <a:bodyPr rtlCol="0"/>
          <a:lstStyle/>
          <a:p>
            <a:pPr rtl="0"/>
            <a:r>
              <a:rPr lang="en-GB" noProof="0"/>
              <a:t>eric.montesinos@cern.ch</a:t>
            </a:r>
            <a:endParaRPr lang="en-GB" noProof="0" dirty="0"/>
          </a:p>
        </p:txBody>
      </p:sp>
      <p:sp>
        <p:nvSpPr>
          <p:cNvPr id="7" name="Slide Number Placeholder 6"/>
          <p:cNvSpPr>
            <a:spLocks noGrp="1"/>
          </p:cNvSpPr>
          <p:nvPr>
            <p:ph type="sldNum" sz="quarter" idx="12"/>
          </p:nvPr>
        </p:nvSpPr>
        <p:spPr/>
        <p:txBody>
          <a:bodyPr rtlCol="0"/>
          <a:lstStyle/>
          <a:p>
            <a:pPr rtl="0"/>
            <a:fld id="{401CF334-2D5C-4859-84A6-CA7E6E43FAEB}" type="slidenum">
              <a:rPr lang="en-GB" noProof="0" smtClean="0"/>
              <a:t>‹#›</a:t>
            </a:fld>
            <a:endParaRPr lang="en-GB" noProof="0"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rtlCol="0" anchor="ctr"/>
          <a:lstStyle>
            <a:lvl1pPr>
              <a:defRPr sz="4000">
                <a:solidFill>
                  <a:schemeClr val="tx2"/>
                </a:solidFill>
              </a:defRPr>
            </a:lvl1pPr>
          </a:lstStyle>
          <a:p>
            <a:pPr rtl="0"/>
            <a:r>
              <a:rPr lang="en-US" noProof="0"/>
              <a:t>Click to edit Master title style</a:t>
            </a:r>
            <a:endParaRPr lang="en-GB" noProof="0" dirty="0"/>
          </a:p>
        </p:txBody>
      </p:sp>
      <p:sp>
        <p:nvSpPr>
          <p:cNvPr id="5" name="Slide Number Placeholder 4"/>
          <p:cNvSpPr>
            <a:spLocks noGrp="1"/>
          </p:cNvSpPr>
          <p:nvPr>
            <p:ph type="sldNum" sz="quarter" idx="12"/>
          </p:nvPr>
        </p:nvSpPr>
        <p:spPr>
          <a:xfrm>
            <a:off x="10899648" y="2272"/>
            <a:ext cx="1016000" cy="365760"/>
          </a:xfrm>
        </p:spPr>
        <p:txBody>
          <a:bodyPr rtlCol="0"/>
          <a:lstStyle/>
          <a:p>
            <a:pPr rtl="0"/>
            <a:fld id="{401CF334-2D5C-4859-84A6-CA7E6E43FAEB}" type="slidenum">
              <a:rPr lang="en-GB" noProof="0" smtClean="0"/>
              <a:t>‹#›</a:t>
            </a:fld>
            <a:endParaRPr lang="en-GB" noProof="0" dirty="0"/>
          </a:p>
        </p:txBody>
      </p:sp>
      <p:sp>
        <p:nvSpPr>
          <p:cNvPr id="6" name="Footer Placeholder 2">
            <a:extLst>
              <a:ext uri="{FF2B5EF4-FFF2-40B4-BE49-F238E27FC236}">
                <a16:creationId xmlns:a16="http://schemas.microsoft.com/office/drawing/2014/main" id="{B4ABA152-6461-E57A-1240-634C1AAEDCE6}"/>
              </a:ext>
            </a:extLst>
          </p:cNvPr>
          <p:cNvSpPr>
            <a:spLocks noGrp="1"/>
          </p:cNvSpPr>
          <p:nvPr>
            <p:ph type="ftr" sz="quarter" idx="11"/>
          </p:nvPr>
        </p:nvSpPr>
        <p:spPr>
          <a:xfrm>
            <a:off x="609600" y="6574536"/>
            <a:ext cx="5486400" cy="220969"/>
          </a:xfrm>
        </p:spPr>
        <p:txBody>
          <a:bodyPr rtlCol="0"/>
          <a:lstStyle/>
          <a:p>
            <a:pPr algn="l"/>
            <a:r>
              <a:rPr lang="en-GB" dirty="0"/>
              <a:t>PERLE collaboration meeting, 16-17 September 2024, CERN, Geneva, Switzerland</a:t>
            </a:r>
          </a:p>
        </p:txBody>
      </p:sp>
      <p:sp>
        <p:nvSpPr>
          <p:cNvPr id="7" name="Date Placeholder 1">
            <a:extLst>
              <a:ext uri="{FF2B5EF4-FFF2-40B4-BE49-F238E27FC236}">
                <a16:creationId xmlns:a16="http://schemas.microsoft.com/office/drawing/2014/main" id="{4F5B9839-2DA7-45A9-A474-16A33D82AE79}"/>
              </a:ext>
            </a:extLst>
          </p:cNvPr>
          <p:cNvSpPr>
            <a:spLocks noGrp="1"/>
          </p:cNvSpPr>
          <p:nvPr>
            <p:ph type="dt" sz="half" idx="10"/>
          </p:nvPr>
        </p:nvSpPr>
        <p:spPr>
          <a:xfrm>
            <a:off x="8940069" y="6574536"/>
            <a:ext cx="2642331" cy="220969"/>
          </a:xfrm>
        </p:spPr>
        <p:txBody>
          <a:bodyPr rtlCol="0"/>
          <a:lstStyle/>
          <a:p>
            <a:pPr rtl="0"/>
            <a:r>
              <a:rPr lang="en-GB" noProof="0"/>
              <a:t>eric.montesinos@cern.ch</a:t>
            </a:r>
            <a:endParaRPr lang="en-GB" noProof="0"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rtlCol="0"/>
          <a:lstStyle/>
          <a:p>
            <a:pPr algn="l"/>
            <a:r>
              <a:rPr lang="en-GB" dirty="0"/>
              <a:t>PERLE collaboration meeting, 16-17 September 2024, CERN, Geneva, Switzerland</a:t>
            </a:r>
          </a:p>
        </p:txBody>
      </p:sp>
      <p:sp>
        <p:nvSpPr>
          <p:cNvPr id="2" name="Date Placeholder 1"/>
          <p:cNvSpPr>
            <a:spLocks noGrp="1"/>
          </p:cNvSpPr>
          <p:nvPr>
            <p:ph type="dt" sz="half" idx="10"/>
          </p:nvPr>
        </p:nvSpPr>
        <p:spPr/>
        <p:txBody>
          <a:bodyPr rtlCol="0"/>
          <a:lstStyle/>
          <a:p>
            <a:pPr rtl="0"/>
            <a:r>
              <a:rPr lang="en-GB" noProof="0"/>
              <a:t>eric.montesinos@cern.ch</a:t>
            </a:r>
            <a:endParaRPr lang="en-GB" noProof="0" dirty="0"/>
          </a:p>
        </p:txBody>
      </p:sp>
      <p:sp>
        <p:nvSpPr>
          <p:cNvPr id="4" name="Slide Number Placeholder 3"/>
          <p:cNvSpPr>
            <a:spLocks noGrp="1"/>
          </p:cNvSpPr>
          <p:nvPr>
            <p:ph type="sldNum" sz="quarter" idx="12"/>
          </p:nvPr>
        </p:nvSpPr>
        <p:spPr/>
        <p:txBody>
          <a:bodyPr rtlCol="0"/>
          <a:lstStyle/>
          <a:p>
            <a:pPr rtl="0"/>
            <a:fld id="{401CF334-2D5C-4859-84A6-CA7E6E43FAEB}" type="slidenum">
              <a:rPr lang="en-GB" noProof="0" smtClean="0"/>
              <a:t>‹#›</a:t>
            </a:fld>
            <a:endParaRPr lang="en-GB" noProof="0"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en-GB" sz="1800" noProof="0" dirty="0"/>
          </a:p>
        </p:txBody>
      </p:sp>
      <p:sp>
        <p:nvSpPr>
          <p:cNvPr id="22" name="Title Placeholder 21"/>
          <p:cNvSpPr>
            <a:spLocks noGrp="1"/>
          </p:cNvSpPr>
          <p:nvPr>
            <p:ph type="title"/>
          </p:nvPr>
        </p:nvSpPr>
        <p:spPr>
          <a:xfrm>
            <a:off x="609600" y="1143000"/>
            <a:ext cx="10972800" cy="1066800"/>
          </a:xfrm>
          <a:prstGeom prst="rect">
            <a:avLst/>
          </a:prstGeom>
        </p:spPr>
        <p:txBody>
          <a:bodyPr vert="horz" rtlCol="0" anchor="ctr">
            <a:normAutofit/>
          </a:bodyPr>
          <a:lstStyle/>
          <a:p>
            <a:pPr rtl="0"/>
            <a:r>
              <a:rPr lang="en-US" noProof="0"/>
              <a:t>Click to edit Master title style</a:t>
            </a:r>
            <a:endParaRPr lang="en-GB" noProof="0" dirty="0"/>
          </a:p>
        </p:txBody>
      </p:sp>
      <p:sp>
        <p:nvSpPr>
          <p:cNvPr id="13" name="Text Placeholder 12"/>
          <p:cNvSpPr>
            <a:spLocks noGrp="1"/>
          </p:cNvSpPr>
          <p:nvPr>
            <p:ph type="body" idx="1"/>
          </p:nvPr>
        </p:nvSpPr>
        <p:spPr>
          <a:xfrm>
            <a:off x="609600" y="2249424"/>
            <a:ext cx="10972800" cy="4325112"/>
          </a:xfrm>
          <a:prstGeom prst="rect">
            <a:avLst/>
          </a:prstGeom>
        </p:spPr>
        <p:txBody>
          <a:bodyPr vert="horz" rtlCol="0">
            <a:normAutofit/>
          </a:bodyPr>
          <a:lstStyle/>
          <a:p>
            <a:pPr lvl="0" rtl="0"/>
            <a:r>
              <a:rPr lang="en-US" noProof="0" dirty="0"/>
              <a:t>Click to edit Master text styles</a:t>
            </a:r>
          </a:p>
          <a:p>
            <a:pPr lvl="1" rtl="0"/>
            <a:r>
              <a:rPr lang="en-US" noProof="0" dirty="0"/>
              <a:t>Second level</a:t>
            </a:r>
          </a:p>
        </p:txBody>
      </p:sp>
      <p:sp>
        <p:nvSpPr>
          <p:cNvPr id="3" name="Footer Placeholder 2"/>
          <p:cNvSpPr>
            <a:spLocks noGrp="1"/>
          </p:cNvSpPr>
          <p:nvPr>
            <p:ph type="ftr" sz="quarter" idx="3"/>
          </p:nvPr>
        </p:nvSpPr>
        <p:spPr>
          <a:xfrm>
            <a:off x="609600" y="6574536"/>
            <a:ext cx="5486400" cy="220969"/>
          </a:xfrm>
          <a:prstGeom prst="rect">
            <a:avLst/>
          </a:prstGeom>
        </p:spPr>
        <p:txBody>
          <a:bodyPr vert="horz" rtlCol="0"/>
          <a:lstStyle>
            <a:lvl1pPr algn="r" eaLnBrk="1" latinLnBrk="0" hangingPunct="1">
              <a:defRPr kumimoji="0" sz="1100">
                <a:solidFill>
                  <a:schemeClr val="accent2">
                    <a:lumMod val="75000"/>
                  </a:schemeClr>
                </a:solidFill>
              </a:defRPr>
            </a:lvl1pPr>
          </a:lstStyle>
          <a:p>
            <a:pPr algn="l"/>
            <a:r>
              <a:rPr lang="en-GB" dirty="0"/>
              <a:t>PERLE collaboration meeting, 16-17 September 2024, CERN, Geneva, Switzerland</a:t>
            </a:r>
          </a:p>
        </p:txBody>
      </p:sp>
      <p:sp>
        <p:nvSpPr>
          <p:cNvPr id="14" name="Date Placeholder 13"/>
          <p:cNvSpPr>
            <a:spLocks noGrp="1"/>
          </p:cNvSpPr>
          <p:nvPr>
            <p:ph type="dt" sz="half" idx="2"/>
          </p:nvPr>
        </p:nvSpPr>
        <p:spPr>
          <a:xfrm>
            <a:off x="8940069" y="6574536"/>
            <a:ext cx="2642331" cy="220969"/>
          </a:xfrm>
          <a:prstGeom prst="rect">
            <a:avLst/>
          </a:prstGeom>
        </p:spPr>
        <p:txBody>
          <a:bodyPr vert="horz" rtlCol="0"/>
          <a:lstStyle>
            <a:lvl1pPr algn="r" eaLnBrk="1" latinLnBrk="0" hangingPunct="1">
              <a:defRPr kumimoji="0" sz="1100">
                <a:solidFill>
                  <a:schemeClr val="accent2">
                    <a:lumMod val="75000"/>
                  </a:schemeClr>
                </a:solidFill>
              </a:defRPr>
            </a:lvl1pPr>
          </a:lstStyle>
          <a:p>
            <a:r>
              <a:rPr lang="en-GB"/>
              <a:t>eric.montesinos@cern.ch</a:t>
            </a:r>
            <a:endParaRPr lang="en-GB"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rtlCol="0" anchor="b"/>
          <a:lstStyle>
            <a:lvl1pPr algn="r" eaLnBrk="1" latinLnBrk="0" hangingPunct="1">
              <a:defRPr kumimoji="0" sz="1800">
                <a:solidFill>
                  <a:srgbClr val="FFFFFF"/>
                </a:solidFill>
              </a:defRPr>
            </a:lvl1pPr>
          </a:lstStyle>
          <a:p>
            <a:pPr rtl="0"/>
            <a:fld id="{401CF334-2D5C-4859-84A6-CA7E6E43FAEB}" type="slidenum">
              <a:rPr lang="en-GB" noProof="0" smtClean="0"/>
              <a:t>‹#›</a:t>
            </a:fld>
            <a:endParaRPr lang="en-GB" noProof="0"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700" r:id="rId3"/>
    <p:sldLayoutId id="2147483702" r:id="rId4"/>
    <p:sldLayoutId id="2147483703" r:id="rId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Eric.Montesinos@cern.ch"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emf"/><Relationship Id="rId4" Type="http://schemas.openxmlformats.org/officeDocument/2006/relationships/image" Target="../media/image22.em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AVI"/><Relationship Id="rId1" Type="http://schemas.openxmlformats.org/officeDocument/2006/relationships/video" Target="NULL" TargetMode="Externa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AVI"/><Relationship Id="rId1" Type="http://schemas.openxmlformats.org/officeDocument/2006/relationships/video" Target="NULL" TargetMode="Externa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AVI"/><Relationship Id="rId1" Type="http://schemas.openxmlformats.org/officeDocument/2006/relationships/video" Target="NULL" TargetMode="Externa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53.emf"/><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chor="ctr"/>
          <a:lstStyle/>
          <a:p>
            <a:pPr rtl="0"/>
            <a:r>
              <a:rPr lang="en-GB" dirty="0"/>
              <a:t>Power couplers design for PERLE</a:t>
            </a:r>
          </a:p>
        </p:txBody>
      </p:sp>
      <p:sp>
        <p:nvSpPr>
          <p:cNvPr id="3" name="Subtitle 2"/>
          <p:cNvSpPr>
            <a:spLocks noGrp="1"/>
          </p:cNvSpPr>
          <p:nvPr>
            <p:ph type="subTitle" idx="1"/>
          </p:nvPr>
        </p:nvSpPr>
        <p:spPr/>
        <p:txBody>
          <a:bodyPr rtlCol="0"/>
          <a:lstStyle/>
          <a:p>
            <a:pPr rtl="0"/>
            <a:endParaRPr lang="en-GB" dirty="0">
              <a:hlinkClick r:id="rId3"/>
            </a:endParaRPr>
          </a:p>
          <a:p>
            <a:pPr rtl="0"/>
            <a:r>
              <a:rPr lang="en-GB" sz="1800" dirty="0">
                <a:hlinkClick r:id="rId3"/>
              </a:rPr>
              <a:t>Eric.Montesinos@cern.ch</a:t>
            </a:r>
            <a:r>
              <a:rPr lang="en-GB" sz="1800" dirty="0"/>
              <a:t> on behalf of all colleagues involved in SPL and FCC FPCs at CERN, and elsewhere all around the world</a:t>
            </a:r>
          </a:p>
        </p:txBody>
      </p:sp>
      <p:sp>
        <p:nvSpPr>
          <p:cNvPr id="5" name="Footer Placeholder 4">
            <a:extLst>
              <a:ext uri="{FF2B5EF4-FFF2-40B4-BE49-F238E27FC236}">
                <a16:creationId xmlns:a16="http://schemas.microsoft.com/office/drawing/2014/main" id="{310D426E-B337-5AEC-05DF-B6014DD22968}"/>
              </a:ext>
            </a:extLst>
          </p:cNvPr>
          <p:cNvSpPr>
            <a:spLocks noGrp="1"/>
          </p:cNvSpPr>
          <p:nvPr>
            <p:ph type="ftr" sz="quarter" idx="11"/>
          </p:nvPr>
        </p:nvSpPr>
        <p:spPr>
          <a:xfrm>
            <a:off x="7265116" y="4403912"/>
            <a:ext cx="4825284" cy="258576"/>
          </a:xfrm>
        </p:spPr>
        <p:txBody>
          <a:bodyPr/>
          <a:lstStyle/>
          <a:p>
            <a:pPr rtl="0"/>
            <a:r>
              <a:rPr lang="en-GB" noProof="0" dirty="0"/>
              <a:t>PERLE collaboration meeting, 16-17 September 2024, CERN, Geneva, Switzerland</a:t>
            </a:r>
          </a:p>
        </p:txBody>
      </p:sp>
      <p:sp>
        <p:nvSpPr>
          <p:cNvPr id="6" name="Slide Number Placeholder 5">
            <a:extLst>
              <a:ext uri="{FF2B5EF4-FFF2-40B4-BE49-F238E27FC236}">
                <a16:creationId xmlns:a16="http://schemas.microsoft.com/office/drawing/2014/main" id="{67D09805-EC1D-3814-3CCE-D1E1710D78CE}"/>
              </a:ext>
            </a:extLst>
          </p:cNvPr>
          <p:cNvSpPr>
            <a:spLocks noGrp="1"/>
          </p:cNvSpPr>
          <p:nvPr>
            <p:ph type="sldNum" sz="quarter" idx="12"/>
          </p:nvPr>
        </p:nvSpPr>
        <p:spPr/>
        <p:txBody>
          <a:bodyPr/>
          <a:lstStyle/>
          <a:p>
            <a:pPr rtl="0"/>
            <a:fld id="{401CF334-2D5C-4859-84A6-CA7E6E43FAEB}" type="slidenum">
              <a:rPr lang="en-GB" noProof="0" smtClean="0"/>
              <a:t>1</a:t>
            </a:fld>
            <a:endParaRPr lang="en-GB" noProof="0" dirty="0"/>
          </a:p>
        </p:txBody>
      </p:sp>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Construction</a:t>
            </a:r>
          </a:p>
        </p:txBody>
      </p:sp>
      <p:sp>
        <p:nvSpPr>
          <p:cNvPr id="3" name="Content Placeholder 2"/>
          <p:cNvSpPr>
            <a:spLocks noGrp="1"/>
          </p:cNvSpPr>
          <p:nvPr>
            <p:ph idx="1"/>
          </p:nvPr>
        </p:nvSpPr>
        <p:spPr>
          <a:xfrm>
            <a:off x="609601" y="2537248"/>
            <a:ext cx="5486400" cy="2524895"/>
          </a:xfrm>
        </p:spPr>
        <p:txBody>
          <a:bodyPr rtlCol="0" anchor="ctr">
            <a:noAutofit/>
          </a:bodyPr>
          <a:lstStyle/>
          <a:p>
            <a:pPr marL="0" indent="0">
              <a:buNone/>
            </a:pPr>
            <a:r>
              <a:rPr lang="en-US" sz="1800" dirty="0">
                <a:solidFill>
                  <a:srgbClr val="002060"/>
                </a:solidFill>
              </a:rPr>
              <a:t>2011</a:t>
            </a:r>
          </a:p>
          <a:p>
            <a:pPr marL="0" indent="0">
              <a:buNone/>
            </a:pPr>
            <a:r>
              <a:rPr lang="en-US" sz="1800" dirty="0">
                <a:solidFill>
                  <a:srgbClr val="0070C0"/>
                </a:solidFill>
              </a:rPr>
              <a:t>3D printing &amp; Construction</a:t>
            </a:r>
          </a:p>
          <a:p>
            <a:pPr marL="357188" lvl="1" indent="0">
              <a:buNone/>
            </a:pPr>
            <a:r>
              <a:rPr lang="en-US" sz="1600" dirty="0"/>
              <a:t>Thanks to SPL R&amp;D program we demonstrated that 3D printing can be used with an accuracy of 0.2 mm which allows a cheaper mechanical check compared to conventional machining</a:t>
            </a:r>
          </a:p>
          <a:p>
            <a:pPr marL="357188" lvl="1" indent="0">
              <a:buNone/>
            </a:pPr>
            <a:r>
              <a:rPr lang="en-US" sz="1600" dirty="0"/>
              <a:t>With the correct metallic paint, it can also be used for LLRF checks at a quite cheaper cost compared to the cost of true items</a:t>
            </a:r>
            <a:endParaRPr lang="en-US" sz="1800" dirty="0">
              <a:solidFill>
                <a:srgbClr val="0070C0"/>
              </a:solidFill>
            </a:endParaRP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10</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cxnSp>
        <p:nvCxnSpPr>
          <p:cNvPr id="5" name="Straight Connector 4">
            <a:extLst>
              <a:ext uri="{FF2B5EF4-FFF2-40B4-BE49-F238E27FC236}">
                <a16:creationId xmlns:a16="http://schemas.microsoft.com/office/drawing/2014/main" id="{96CB4845-C461-145F-921D-BE1DA1FB3A97}"/>
              </a:ext>
            </a:extLst>
          </p:cNvPr>
          <p:cNvCxnSpPr/>
          <p:nvPr/>
        </p:nvCxnSpPr>
        <p:spPr>
          <a:xfrm>
            <a:off x="4871864" y="1844824"/>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76023AC-A0AE-28B8-BC93-1604FD6F113A}"/>
              </a:ext>
            </a:extLst>
          </p:cNvPr>
          <p:cNvCxnSpPr/>
          <p:nvPr/>
        </p:nvCxnSpPr>
        <p:spPr>
          <a:xfrm>
            <a:off x="5087888"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180619C0-CA91-3425-21E7-2F108EE37EEB}"/>
              </a:ext>
            </a:extLst>
          </p:cNvPr>
          <p:cNvCxnSpPr/>
          <p:nvPr/>
        </p:nvCxnSpPr>
        <p:spPr>
          <a:xfrm>
            <a:off x="6096000"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CB06853-33D3-408D-5476-40FB97B2CEAB}"/>
              </a:ext>
            </a:extLst>
          </p:cNvPr>
          <p:cNvCxnSpPr>
            <a:cxnSpLocks/>
          </p:cNvCxnSpPr>
          <p:nvPr/>
        </p:nvCxnSpPr>
        <p:spPr>
          <a:xfrm>
            <a:off x="5087888" y="2098020"/>
            <a:ext cx="1008112"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pic>
        <p:nvPicPr>
          <p:cNvPr id="33" name="Picture 2">
            <a:extLst>
              <a:ext uri="{FF2B5EF4-FFF2-40B4-BE49-F238E27FC236}">
                <a16:creationId xmlns:a16="http://schemas.microsoft.com/office/drawing/2014/main" id="{1A1300B7-D2F7-5D1D-7DCD-5196B3E0CF6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22714" y="4072458"/>
            <a:ext cx="3366525" cy="2524894"/>
          </a:xfrm>
          <a:prstGeom prst="rect">
            <a:avLst/>
          </a:prstGeom>
          <a:noFill/>
          <a:ln w="9525">
            <a:noFill/>
            <a:miter lim="800000"/>
            <a:headEnd/>
            <a:tailEnd/>
          </a:ln>
          <a:effectLst/>
        </p:spPr>
      </p:pic>
      <p:pic>
        <p:nvPicPr>
          <p:cNvPr id="34" name="Content Placeholder 7">
            <a:extLst>
              <a:ext uri="{FF2B5EF4-FFF2-40B4-BE49-F238E27FC236}">
                <a16:creationId xmlns:a16="http://schemas.microsoft.com/office/drawing/2014/main" id="{1C0BF2B6-D17A-F374-1657-F85F75C6F53E}"/>
              </a:ext>
            </a:extLst>
          </p:cNvPr>
          <p:cNvPicPr>
            <a:picLocks noChangeAspect="1"/>
          </p:cNvPicPr>
          <p:nvPr/>
        </p:nvPicPr>
        <p:blipFill>
          <a:blip r:embed="rId4" cstate="print"/>
          <a:stretch>
            <a:fillRect/>
          </a:stretch>
        </p:blipFill>
        <p:spPr>
          <a:xfrm>
            <a:off x="1017519" y="5107041"/>
            <a:ext cx="1167600" cy="1260000"/>
          </a:xfrm>
          <a:prstGeom prst="rect">
            <a:avLst/>
          </a:prstGeom>
        </p:spPr>
      </p:pic>
      <p:pic>
        <p:nvPicPr>
          <p:cNvPr id="35" name="Picture 34" descr="IMG_0599.jpg">
            <a:extLst>
              <a:ext uri="{FF2B5EF4-FFF2-40B4-BE49-F238E27FC236}">
                <a16:creationId xmlns:a16="http://schemas.microsoft.com/office/drawing/2014/main" id="{43B0C236-C633-1C40-5EC3-7A4A626F52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386917" y="5107041"/>
            <a:ext cx="1680000" cy="1260000"/>
          </a:xfrm>
          <a:prstGeom prst="rect">
            <a:avLst/>
          </a:prstGeom>
        </p:spPr>
      </p:pic>
      <p:pic>
        <p:nvPicPr>
          <p:cNvPr id="36" name="Picture 35" descr="IMG_0593.jpg">
            <a:extLst>
              <a:ext uri="{FF2B5EF4-FFF2-40B4-BE49-F238E27FC236}">
                <a16:creationId xmlns:a16="http://schemas.microsoft.com/office/drawing/2014/main" id="{53B9EFC4-D1B3-FA1C-98B7-23998176116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257319" y="5098008"/>
            <a:ext cx="1661138" cy="1260000"/>
          </a:xfrm>
          <a:prstGeom prst="rect">
            <a:avLst/>
          </a:prstGeom>
        </p:spPr>
      </p:pic>
      <p:pic>
        <p:nvPicPr>
          <p:cNvPr id="37" name="Picture 5">
            <a:extLst>
              <a:ext uri="{FF2B5EF4-FFF2-40B4-BE49-F238E27FC236}">
                <a16:creationId xmlns:a16="http://schemas.microsoft.com/office/drawing/2014/main" id="{4F0FF50A-49EE-0E34-6DC1-583EE389DCF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346025" y="2386053"/>
            <a:ext cx="2040227" cy="1440160"/>
          </a:xfrm>
          <a:prstGeom prst="rect">
            <a:avLst/>
          </a:prstGeom>
          <a:noFill/>
          <a:ln w="9525">
            <a:noFill/>
            <a:miter lim="800000"/>
            <a:headEnd/>
            <a:tailEnd/>
          </a:ln>
          <a:effectLst/>
        </p:spPr>
      </p:pic>
      <p:sp>
        <p:nvSpPr>
          <p:cNvPr id="39" name="TextBox 38">
            <a:extLst>
              <a:ext uri="{FF2B5EF4-FFF2-40B4-BE49-F238E27FC236}">
                <a16:creationId xmlns:a16="http://schemas.microsoft.com/office/drawing/2014/main" id="{CBBCD69C-4E64-F33E-9E17-7833176D5DE9}"/>
              </a:ext>
            </a:extLst>
          </p:cNvPr>
          <p:cNvSpPr txBox="1"/>
          <p:nvPr/>
        </p:nvSpPr>
        <p:spPr>
          <a:xfrm>
            <a:off x="6672064" y="4426021"/>
            <a:ext cx="1550649" cy="646331"/>
          </a:xfrm>
          <a:prstGeom prst="rect">
            <a:avLst/>
          </a:prstGeom>
          <a:noFill/>
        </p:spPr>
        <p:txBody>
          <a:bodyPr wrap="square" rtlCol="0">
            <a:spAutoFit/>
          </a:bodyPr>
          <a:lstStyle/>
          <a:p>
            <a:pPr algn="ctr"/>
            <a:r>
              <a:rPr lang="en-US" dirty="0">
                <a:solidFill>
                  <a:srgbClr val="002060"/>
                </a:solidFill>
              </a:rPr>
              <a:t>S21 = -0.03 dB</a:t>
            </a:r>
          </a:p>
          <a:p>
            <a:pPr algn="ctr"/>
            <a:r>
              <a:rPr lang="en-US" dirty="0">
                <a:solidFill>
                  <a:srgbClr val="FF0000"/>
                </a:solidFill>
              </a:rPr>
              <a:t>S21 = -0.01 dB</a:t>
            </a:r>
          </a:p>
        </p:txBody>
      </p:sp>
      <p:pic>
        <p:nvPicPr>
          <p:cNvPr id="40" name="Picture 6">
            <a:extLst>
              <a:ext uri="{FF2B5EF4-FFF2-40B4-BE49-F238E27FC236}">
                <a16:creationId xmlns:a16="http://schemas.microsoft.com/office/drawing/2014/main" id="{1DF29B45-F2B8-2626-FEB4-DF4A4E1FFBB4}"/>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065772" y="2378761"/>
            <a:ext cx="2016224" cy="1443311"/>
          </a:xfrm>
          <a:prstGeom prst="rect">
            <a:avLst/>
          </a:prstGeom>
          <a:noFill/>
          <a:ln w="9525">
            <a:noFill/>
            <a:miter lim="800000"/>
            <a:headEnd/>
            <a:tailEnd/>
          </a:ln>
          <a:effectLst/>
        </p:spPr>
      </p:pic>
      <p:sp>
        <p:nvSpPr>
          <p:cNvPr id="41" name="TextBox 40">
            <a:extLst>
              <a:ext uri="{FF2B5EF4-FFF2-40B4-BE49-F238E27FC236}">
                <a16:creationId xmlns:a16="http://schemas.microsoft.com/office/drawing/2014/main" id="{4554474A-3274-1669-F85E-908D3497E585}"/>
              </a:ext>
            </a:extLst>
          </p:cNvPr>
          <p:cNvSpPr txBox="1"/>
          <p:nvPr/>
        </p:nvSpPr>
        <p:spPr>
          <a:xfrm>
            <a:off x="6672065" y="5772594"/>
            <a:ext cx="1550649" cy="646331"/>
          </a:xfrm>
          <a:prstGeom prst="rect">
            <a:avLst/>
          </a:prstGeom>
          <a:noFill/>
        </p:spPr>
        <p:txBody>
          <a:bodyPr wrap="square" rtlCol="0">
            <a:spAutoFit/>
          </a:bodyPr>
          <a:lstStyle/>
          <a:p>
            <a:pPr algn="ctr"/>
            <a:r>
              <a:rPr lang="en-US" dirty="0">
                <a:solidFill>
                  <a:srgbClr val="002060"/>
                </a:solidFill>
              </a:rPr>
              <a:t>S11 = -25 dB</a:t>
            </a:r>
          </a:p>
          <a:p>
            <a:pPr algn="ctr"/>
            <a:r>
              <a:rPr lang="en-US" dirty="0">
                <a:solidFill>
                  <a:srgbClr val="FF0000"/>
                </a:solidFill>
              </a:rPr>
              <a:t>S11 = -40 dB</a:t>
            </a:r>
          </a:p>
        </p:txBody>
      </p:sp>
      <p:sp>
        <p:nvSpPr>
          <p:cNvPr id="42" name="TextBox 41">
            <a:extLst>
              <a:ext uri="{FF2B5EF4-FFF2-40B4-BE49-F238E27FC236}">
                <a16:creationId xmlns:a16="http://schemas.microsoft.com/office/drawing/2014/main" id="{65A867AB-E61A-49F7-FEB3-AB695FE82070}"/>
              </a:ext>
            </a:extLst>
          </p:cNvPr>
          <p:cNvSpPr txBox="1"/>
          <p:nvPr/>
        </p:nvSpPr>
        <p:spPr>
          <a:xfrm>
            <a:off x="7065770" y="3782039"/>
            <a:ext cx="1995687" cy="307777"/>
          </a:xfrm>
          <a:prstGeom prst="rect">
            <a:avLst/>
          </a:prstGeom>
          <a:noFill/>
        </p:spPr>
        <p:txBody>
          <a:bodyPr wrap="square" rtlCol="0">
            <a:spAutoFit/>
          </a:bodyPr>
          <a:lstStyle/>
          <a:p>
            <a:pPr algn="ctr"/>
            <a:r>
              <a:rPr lang="en-US" sz="1400" dirty="0">
                <a:solidFill>
                  <a:srgbClr val="FF0000"/>
                </a:solidFill>
              </a:rPr>
              <a:t>Conventional machining</a:t>
            </a:r>
          </a:p>
        </p:txBody>
      </p:sp>
      <p:sp>
        <p:nvSpPr>
          <p:cNvPr id="44" name="TextBox 43">
            <a:extLst>
              <a:ext uri="{FF2B5EF4-FFF2-40B4-BE49-F238E27FC236}">
                <a16:creationId xmlns:a16="http://schemas.microsoft.com/office/drawing/2014/main" id="{0FF0C39F-3AB5-1B36-F67D-83BBCB26A8C1}"/>
              </a:ext>
            </a:extLst>
          </p:cNvPr>
          <p:cNvSpPr txBox="1"/>
          <p:nvPr/>
        </p:nvSpPr>
        <p:spPr>
          <a:xfrm>
            <a:off x="9366564" y="3782040"/>
            <a:ext cx="1986020" cy="307777"/>
          </a:xfrm>
          <a:prstGeom prst="rect">
            <a:avLst/>
          </a:prstGeom>
          <a:noFill/>
        </p:spPr>
        <p:txBody>
          <a:bodyPr wrap="square" rtlCol="0">
            <a:spAutoFit/>
          </a:bodyPr>
          <a:lstStyle/>
          <a:p>
            <a:pPr algn="ctr"/>
            <a:r>
              <a:rPr lang="en-US" sz="1400" dirty="0">
                <a:solidFill>
                  <a:srgbClr val="002060"/>
                </a:solidFill>
              </a:rPr>
              <a:t>3D printed painted</a:t>
            </a:r>
          </a:p>
        </p:txBody>
      </p:sp>
    </p:spTree>
    <p:extLst>
      <p:ext uri="{BB962C8B-B14F-4D97-AF65-F5344CB8AC3E}">
        <p14:creationId xmlns:p14="http://schemas.microsoft.com/office/powerpoint/2010/main" val="20121987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Construction</a:t>
            </a:r>
          </a:p>
        </p:txBody>
      </p:sp>
      <p:sp>
        <p:nvSpPr>
          <p:cNvPr id="3" name="Content Placeholder 2"/>
          <p:cNvSpPr>
            <a:spLocks noGrp="1"/>
          </p:cNvSpPr>
          <p:nvPr>
            <p:ph idx="1"/>
          </p:nvPr>
        </p:nvSpPr>
        <p:spPr>
          <a:xfrm>
            <a:off x="609601" y="2689545"/>
            <a:ext cx="5486399" cy="3600000"/>
          </a:xfrm>
        </p:spPr>
        <p:txBody>
          <a:bodyPr rtlCol="0" anchor="ctr">
            <a:noAutofit/>
          </a:bodyPr>
          <a:lstStyle/>
          <a:p>
            <a:pPr marL="0" indent="0">
              <a:buNone/>
            </a:pPr>
            <a:r>
              <a:rPr lang="en-US" sz="1800" dirty="0">
                <a:solidFill>
                  <a:srgbClr val="002060"/>
                </a:solidFill>
              </a:rPr>
              <a:t>2012</a:t>
            </a:r>
          </a:p>
          <a:p>
            <a:pPr marL="0" indent="0">
              <a:buClr>
                <a:srgbClr val="002060"/>
              </a:buClr>
              <a:buNone/>
            </a:pPr>
            <a:r>
              <a:rPr lang="en-US" sz="1800" dirty="0">
                <a:solidFill>
                  <a:srgbClr val="0070C0"/>
                </a:solidFill>
              </a:rPr>
              <a:t>Copper peeling on Double walled Tube (DT)</a:t>
            </a:r>
          </a:p>
          <a:p>
            <a:pPr marL="92075" lvl="1" indent="0">
              <a:spcBef>
                <a:spcPts val="0"/>
              </a:spcBef>
              <a:buNone/>
            </a:pPr>
            <a:r>
              <a:rPr lang="en-GB" sz="1600" dirty="0"/>
              <a:t>Double Walled Tube copper coating peeled off during </a:t>
            </a:r>
            <a:r>
              <a:rPr lang="en-US" sz="1600" dirty="0"/>
              <a:t>cleaning before installation in clean room at DESY premises</a:t>
            </a:r>
          </a:p>
          <a:p>
            <a:pPr marL="109728" indent="0">
              <a:buNone/>
            </a:pPr>
            <a:r>
              <a:rPr lang="en-US" sz="1600" dirty="0"/>
              <a:t>We identified the trouble as being at </a:t>
            </a:r>
            <a:r>
              <a:rPr lang="en-US" sz="1600" dirty="0" err="1"/>
              <a:t>cern</a:t>
            </a:r>
            <a:r>
              <a:rPr lang="en-US" sz="1600" dirty="0"/>
              <a:t>, coating process was wrongly modified</a:t>
            </a:r>
          </a:p>
          <a:p>
            <a:pPr marL="109728" indent="0">
              <a:buNone/>
            </a:pPr>
            <a:r>
              <a:rPr lang="en-US" sz="1600" dirty="0"/>
              <a:t>We had to remove all first coatings and to restart from scratch</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11</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cxnSp>
        <p:nvCxnSpPr>
          <p:cNvPr id="5" name="Straight Connector 4">
            <a:extLst>
              <a:ext uri="{FF2B5EF4-FFF2-40B4-BE49-F238E27FC236}">
                <a16:creationId xmlns:a16="http://schemas.microsoft.com/office/drawing/2014/main" id="{96CB4845-C461-145F-921D-BE1DA1FB3A97}"/>
              </a:ext>
            </a:extLst>
          </p:cNvPr>
          <p:cNvCxnSpPr/>
          <p:nvPr/>
        </p:nvCxnSpPr>
        <p:spPr>
          <a:xfrm>
            <a:off x="4871864" y="1844824"/>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76023AC-A0AE-28B8-BC93-1604FD6F113A}"/>
              </a:ext>
            </a:extLst>
          </p:cNvPr>
          <p:cNvCxnSpPr/>
          <p:nvPr/>
        </p:nvCxnSpPr>
        <p:spPr>
          <a:xfrm>
            <a:off x="5087888"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18" name="Picture 3" descr="\\cern.ch\dfs\Departments\AB\Groups\RF\Sections\SR\Prevessin\Photographies\SPL couplers\P1010003.JPG">
            <a:extLst>
              <a:ext uri="{FF2B5EF4-FFF2-40B4-BE49-F238E27FC236}">
                <a16:creationId xmlns:a16="http://schemas.microsoft.com/office/drawing/2014/main" id="{2C7AA3C3-5232-4259-AC34-3DF31C6554B6}"/>
              </a:ext>
            </a:extLst>
          </p:cNvPr>
          <p:cNvPicPr>
            <a:picLocks noChangeAspect="1" noChangeArrowheads="1"/>
          </p:cNvPicPr>
          <p:nvPr/>
        </p:nvPicPr>
        <p:blipFill>
          <a:blip r:embed="rId3" cstate="print"/>
          <a:srcRect/>
          <a:stretch>
            <a:fillRect/>
          </a:stretch>
        </p:blipFill>
        <p:spPr bwMode="auto">
          <a:xfrm>
            <a:off x="6499641" y="2687096"/>
            <a:ext cx="4800000" cy="3600000"/>
          </a:xfrm>
          <a:prstGeom prst="rect">
            <a:avLst/>
          </a:prstGeom>
          <a:noFill/>
        </p:spPr>
      </p:pic>
      <p:cxnSp>
        <p:nvCxnSpPr>
          <p:cNvPr id="27" name="Straight Connector 26">
            <a:extLst>
              <a:ext uri="{FF2B5EF4-FFF2-40B4-BE49-F238E27FC236}">
                <a16:creationId xmlns:a16="http://schemas.microsoft.com/office/drawing/2014/main" id="{180619C0-CA91-3425-21E7-2F108EE37EEB}"/>
              </a:ext>
            </a:extLst>
          </p:cNvPr>
          <p:cNvCxnSpPr/>
          <p:nvPr/>
        </p:nvCxnSpPr>
        <p:spPr>
          <a:xfrm>
            <a:off x="6096000"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CB06853-33D3-408D-5476-40FB97B2CEAB}"/>
              </a:ext>
            </a:extLst>
          </p:cNvPr>
          <p:cNvCxnSpPr>
            <a:cxnSpLocks/>
          </p:cNvCxnSpPr>
          <p:nvPr/>
        </p:nvCxnSpPr>
        <p:spPr>
          <a:xfrm>
            <a:off x="5087888" y="2098020"/>
            <a:ext cx="1008112"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18891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First tests</a:t>
            </a:r>
          </a:p>
        </p:txBody>
      </p:sp>
      <p:sp>
        <p:nvSpPr>
          <p:cNvPr id="3" name="Content Placeholder 2"/>
          <p:cNvSpPr>
            <a:spLocks noGrp="1"/>
          </p:cNvSpPr>
          <p:nvPr>
            <p:ph idx="1"/>
          </p:nvPr>
        </p:nvSpPr>
        <p:spPr>
          <a:xfrm>
            <a:off x="479380" y="2719194"/>
            <a:ext cx="2232244" cy="3617430"/>
          </a:xfrm>
        </p:spPr>
        <p:txBody>
          <a:bodyPr rtlCol="0" anchor="ctr">
            <a:noAutofit/>
          </a:bodyPr>
          <a:lstStyle/>
          <a:p>
            <a:pPr marL="0" indent="0">
              <a:buNone/>
            </a:pPr>
            <a:r>
              <a:rPr lang="en-US" sz="1800" dirty="0">
                <a:solidFill>
                  <a:srgbClr val="002060"/>
                </a:solidFill>
              </a:rPr>
              <a:t>2013</a:t>
            </a:r>
          </a:p>
          <a:p>
            <a:pPr marL="0" indent="0">
              <a:buNone/>
            </a:pPr>
            <a:r>
              <a:rPr lang="en-US" sz="1800" dirty="0"/>
              <a:t>TW test was ok</a:t>
            </a:r>
          </a:p>
          <a:p>
            <a:pPr marL="0" indent="0">
              <a:buNone/>
            </a:pPr>
            <a:r>
              <a:rPr lang="en-US" sz="1800" dirty="0"/>
              <a:t>High peak power difficulties in SW tests</a:t>
            </a:r>
          </a:p>
          <a:p>
            <a:pPr marL="0" indent="0">
              <a:buClr>
                <a:srgbClr val="002060"/>
              </a:buClr>
              <a:buNone/>
            </a:pPr>
            <a:r>
              <a:rPr lang="en-US" sz="1800" dirty="0"/>
              <a:t>Arcing regarding some reflected power phases</a:t>
            </a:r>
          </a:p>
          <a:p>
            <a:pPr marL="0" indent="0">
              <a:buClr>
                <a:srgbClr val="002060"/>
              </a:buClr>
              <a:buNone/>
            </a:pPr>
            <a:r>
              <a:rPr lang="en-US" sz="1800" dirty="0"/>
              <a:t>Not found with simulations</a:t>
            </a:r>
          </a:p>
          <a:p>
            <a:pPr marL="0" indent="0">
              <a:buClr>
                <a:srgbClr val="002060"/>
              </a:buClr>
              <a:buNone/>
            </a:pPr>
            <a:r>
              <a:rPr lang="en-US" sz="1800" dirty="0"/>
              <a:t>At the peak power value limit</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12</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cxnSp>
        <p:nvCxnSpPr>
          <p:cNvPr id="5" name="Straight Connector 4">
            <a:extLst>
              <a:ext uri="{FF2B5EF4-FFF2-40B4-BE49-F238E27FC236}">
                <a16:creationId xmlns:a16="http://schemas.microsoft.com/office/drawing/2014/main" id="{96CB4845-C461-145F-921D-BE1DA1FB3A97}"/>
              </a:ext>
            </a:extLst>
          </p:cNvPr>
          <p:cNvCxnSpPr/>
          <p:nvPr/>
        </p:nvCxnSpPr>
        <p:spPr>
          <a:xfrm>
            <a:off x="4871864" y="1844824"/>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76023AC-A0AE-28B8-BC93-1604FD6F113A}"/>
              </a:ext>
            </a:extLst>
          </p:cNvPr>
          <p:cNvCxnSpPr/>
          <p:nvPr/>
        </p:nvCxnSpPr>
        <p:spPr>
          <a:xfrm>
            <a:off x="6023992"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10" name="Picture 2">
            <a:extLst>
              <a:ext uri="{FF2B5EF4-FFF2-40B4-BE49-F238E27FC236}">
                <a16:creationId xmlns:a16="http://schemas.microsoft.com/office/drawing/2014/main" id="{50B1441F-160D-D2F2-B695-44455CA1A641}"/>
              </a:ext>
            </a:extLst>
          </p:cNvPr>
          <p:cNvPicPr>
            <a:picLocks noChangeAspect="1" noChangeArrowheads="1"/>
          </p:cNvPicPr>
          <p:nvPr/>
        </p:nvPicPr>
        <p:blipFill>
          <a:blip r:embed="rId3" cstate="print"/>
          <a:srcRect/>
          <a:stretch>
            <a:fillRect/>
          </a:stretch>
        </p:blipFill>
        <p:spPr>
          <a:xfrm>
            <a:off x="2808168" y="2737653"/>
            <a:ext cx="4800000" cy="3600000"/>
          </a:xfrm>
          <a:prstGeom prst="rect">
            <a:avLst/>
          </a:prstGeom>
        </p:spPr>
      </p:pic>
      <p:sp>
        <p:nvSpPr>
          <p:cNvPr id="28" name="TextBox 27">
            <a:extLst>
              <a:ext uri="{FF2B5EF4-FFF2-40B4-BE49-F238E27FC236}">
                <a16:creationId xmlns:a16="http://schemas.microsoft.com/office/drawing/2014/main" id="{562853B1-3567-E806-D849-E98A60BC5EDB}"/>
              </a:ext>
            </a:extLst>
          </p:cNvPr>
          <p:cNvSpPr txBox="1"/>
          <p:nvPr/>
        </p:nvSpPr>
        <p:spPr>
          <a:xfrm>
            <a:off x="7742279" y="2900382"/>
            <a:ext cx="3902223" cy="3293209"/>
          </a:xfrm>
          <a:prstGeom prst="rect">
            <a:avLst/>
          </a:prstGeom>
          <a:noFill/>
        </p:spPr>
        <p:txBody>
          <a:bodyPr wrap="square" anchor="ctr">
            <a:spAutoFit/>
          </a:bodyPr>
          <a:lstStyle/>
          <a:p>
            <a:pPr marL="0" algn="ctr"/>
            <a:r>
              <a:rPr lang="en-US" sz="1600" dirty="0">
                <a:solidFill>
                  <a:srgbClr val="002060"/>
                </a:solidFill>
              </a:rPr>
              <a:t>Test box cavity with two couplers</a:t>
            </a:r>
          </a:p>
          <a:p>
            <a:pPr marL="0" algn="ctr"/>
            <a:r>
              <a:rPr lang="en-US" sz="1600" dirty="0">
                <a:solidFill>
                  <a:srgbClr val="002060"/>
                </a:solidFill>
              </a:rPr>
              <a:t>face to face</a:t>
            </a:r>
          </a:p>
          <a:p>
            <a:pPr marL="0" lvl="1" algn="ctr"/>
            <a:r>
              <a:rPr lang="en-US" sz="1600" dirty="0">
                <a:solidFill>
                  <a:srgbClr val="0070C0"/>
                </a:solidFill>
              </a:rPr>
              <a:t>After a bake out at 150 °C along 24 hours</a:t>
            </a:r>
          </a:p>
          <a:p>
            <a:pPr marL="0" lvl="1" algn="ctr"/>
            <a:r>
              <a:rPr lang="en-US" sz="1600" dirty="0">
                <a:solidFill>
                  <a:srgbClr val="0070C0"/>
                </a:solidFill>
              </a:rPr>
              <a:t>connected to a RF power load or a movable short for TW and SW conditioning process</a:t>
            </a:r>
          </a:p>
          <a:p>
            <a:pPr marL="0" lvl="1" algn="ctr"/>
            <a:endParaRPr lang="en-US" sz="1600" dirty="0">
              <a:solidFill>
                <a:srgbClr val="0070C0"/>
              </a:solidFill>
            </a:endParaRPr>
          </a:p>
          <a:p>
            <a:pPr algn="ctr"/>
            <a:r>
              <a:rPr lang="en-GB" sz="1600" dirty="0">
                <a:solidFill>
                  <a:srgbClr val="002060"/>
                </a:solidFill>
              </a:rPr>
              <a:t>Cylindrical windows tests</a:t>
            </a:r>
          </a:p>
          <a:p>
            <a:pPr algn="ctr"/>
            <a:r>
              <a:rPr lang="en-GB" sz="1600" dirty="0">
                <a:solidFill>
                  <a:srgbClr val="0070C0"/>
                </a:solidFill>
              </a:rPr>
              <a:t>TW : </a:t>
            </a:r>
            <a:r>
              <a:rPr lang="en-GB" sz="1600" b="1" dirty="0">
                <a:solidFill>
                  <a:srgbClr val="0070C0"/>
                </a:solidFill>
              </a:rPr>
              <a:t>1000 kW </a:t>
            </a:r>
            <a:r>
              <a:rPr lang="en-GB" sz="1600" dirty="0">
                <a:solidFill>
                  <a:srgbClr val="0070C0"/>
                </a:solidFill>
              </a:rPr>
              <a:t>- 2 </a:t>
            </a:r>
            <a:r>
              <a:rPr lang="en-GB" sz="1600" dirty="0" err="1">
                <a:solidFill>
                  <a:srgbClr val="0070C0"/>
                </a:solidFill>
              </a:rPr>
              <a:t>ms</a:t>
            </a:r>
            <a:r>
              <a:rPr lang="en-GB" sz="1600" dirty="0">
                <a:solidFill>
                  <a:srgbClr val="0070C0"/>
                </a:solidFill>
              </a:rPr>
              <a:t> / 25 Hz</a:t>
            </a:r>
          </a:p>
          <a:p>
            <a:pPr algn="ctr"/>
            <a:r>
              <a:rPr lang="pl-PL" sz="1600" dirty="0">
                <a:solidFill>
                  <a:srgbClr val="0070C0"/>
                </a:solidFill>
              </a:rPr>
              <a:t>SW : 550 kW </a:t>
            </a:r>
            <a:r>
              <a:rPr lang="en-GB" sz="1600" dirty="0">
                <a:solidFill>
                  <a:srgbClr val="0070C0"/>
                </a:solidFill>
              </a:rPr>
              <a:t>- </a:t>
            </a:r>
            <a:r>
              <a:rPr lang="pl-PL" sz="1600" dirty="0">
                <a:solidFill>
                  <a:srgbClr val="0070C0"/>
                </a:solidFill>
              </a:rPr>
              <a:t>500 µs - 8 Hz</a:t>
            </a:r>
            <a:endParaRPr lang="en-GB" sz="1600" dirty="0">
              <a:solidFill>
                <a:srgbClr val="0070C0"/>
              </a:solidFill>
            </a:endParaRPr>
          </a:p>
          <a:p>
            <a:pPr algn="ctr"/>
            <a:endParaRPr lang="en-GB" sz="1600" dirty="0">
              <a:solidFill>
                <a:srgbClr val="0070C0"/>
              </a:solidFill>
            </a:endParaRPr>
          </a:p>
          <a:p>
            <a:pPr algn="ctr"/>
            <a:r>
              <a:rPr lang="en-GB" sz="1600" dirty="0">
                <a:solidFill>
                  <a:srgbClr val="002060"/>
                </a:solidFill>
              </a:rPr>
              <a:t>Disk windows tests</a:t>
            </a:r>
            <a:endParaRPr lang="pl-PL" sz="1600" dirty="0">
              <a:solidFill>
                <a:srgbClr val="002060"/>
              </a:solidFill>
            </a:endParaRPr>
          </a:p>
          <a:p>
            <a:pPr algn="ctr"/>
            <a:r>
              <a:rPr lang="en-US" sz="1600" dirty="0">
                <a:solidFill>
                  <a:srgbClr val="0070C0"/>
                </a:solidFill>
              </a:rPr>
              <a:t>TW : </a:t>
            </a:r>
            <a:r>
              <a:rPr lang="en-US" sz="1600" b="1" dirty="0">
                <a:solidFill>
                  <a:srgbClr val="0070C0"/>
                </a:solidFill>
              </a:rPr>
              <a:t>1000 kW </a:t>
            </a:r>
            <a:r>
              <a:rPr lang="en-US" sz="1600" dirty="0">
                <a:solidFill>
                  <a:srgbClr val="0070C0"/>
                </a:solidFill>
              </a:rPr>
              <a:t>- 2 </a:t>
            </a:r>
            <a:r>
              <a:rPr lang="en-US" sz="1600" dirty="0" err="1">
                <a:solidFill>
                  <a:srgbClr val="0070C0"/>
                </a:solidFill>
              </a:rPr>
              <a:t>ms</a:t>
            </a:r>
            <a:r>
              <a:rPr lang="en-US" sz="1600" dirty="0">
                <a:solidFill>
                  <a:srgbClr val="0070C0"/>
                </a:solidFill>
              </a:rPr>
              <a:t> / 25 Hz</a:t>
            </a:r>
          </a:p>
          <a:p>
            <a:pPr algn="ctr"/>
            <a:r>
              <a:rPr lang="en-US" sz="1600" dirty="0">
                <a:solidFill>
                  <a:srgbClr val="0070C0"/>
                </a:solidFill>
              </a:rPr>
              <a:t>SW : 1000 kW - 1.5 </a:t>
            </a:r>
            <a:r>
              <a:rPr lang="en-US" sz="1600" dirty="0" err="1">
                <a:solidFill>
                  <a:srgbClr val="0070C0"/>
                </a:solidFill>
              </a:rPr>
              <a:t>ms</a:t>
            </a:r>
            <a:r>
              <a:rPr lang="en-US" sz="1600" dirty="0">
                <a:solidFill>
                  <a:srgbClr val="0070C0"/>
                </a:solidFill>
              </a:rPr>
              <a:t> / 4 Hz</a:t>
            </a:r>
            <a:endParaRPr lang="en-US" sz="1400" dirty="0">
              <a:solidFill>
                <a:srgbClr val="0070C0"/>
              </a:solidFill>
            </a:endParaRPr>
          </a:p>
        </p:txBody>
      </p:sp>
    </p:spTree>
    <p:extLst>
      <p:ext uri="{BB962C8B-B14F-4D97-AF65-F5344CB8AC3E}">
        <p14:creationId xmlns:p14="http://schemas.microsoft.com/office/powerpoint/2010/main" val="344456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The devil is in the details (1)</a:t>
            </a:r>
          </a:p>
        </p:txBody>
      </p:sp>
      <p:sp>
        <p:nvSpPr>
          <p:cNvPr id="3" name="Content Placeholder 2"/>
          <p:cNvSpPr>
            <a:spLocks noGrp="1"/>
          </p:cNvSpPr>
          <p:nvPr>
            <p:ph idx="1"/>
          </p:nvPr>
        </p:nvSpPr>
        <p:spPr>
          <a:xfrm>
            <a:off x="479376" y="1700808"/>
            <a:ext cx="3038127" cy="4635816"/>
          </a:xfrm>
        </p:spPr>
        <p:txBody>
          <a:bodyPr rtlCol="0" anchor="ctr">
            <a:noAutofit/>
          </a:bodyPr>
          <a:lstStyle/>
          <a:p>
            <a:pPr marL="0" indent="0">
              <a:buNone/>
            </a:pPr>
            <a:r>
              <a:rPr lang="en-US" sz="1800" dirty="0">
                <a:solidFill>
                  <a:srgbClr val="002060"/>
                </a:solidFill>
              </a:rPr>
              <a:t>2013</a:t>
            </a:r>
          </a:p>
          <a:p>
            <a:pPr marL="0" indent="0">
              <a:buNone/>
            </a:pPr>
            <a:r>
              <a:rPr lang="en-US" sz="1800" dirty="0"/>
              <a:t>TW test was ok</a:t>
            </a:r>
          </a:p>
          <a:p>
            <a:pPr marL="0" indent="0">
              <a:buNone/>
            </a:pPr>
            <a:r>
              <a:rPr lang="en-US" sz="1800" dirty="0"/>
              <a:t>High peak power difficulties in SW tests</a:t>
            </a:r>
          </a:p>
          <a:p>
            <a:pPr marL="0" indent="0">
              <a:buClr>
                <a:srgbClr val="002060"/>
              </a:buClr>
              <a:buNone/>
            </a:pPr>
            <a:r>
              <a:rPr lang="en-US" sz="1800" dirty="0"/>
              <a:t>Arcing regarding some reflected power phases</a:t>
            </a:r>
          </a:p>
          <a:p>
            <a:pPr marL="0" indent="0">
              <a:buClr>
                <a:srgbClr val="002060"/>
              </a:buClr>
              <a:buNone/>
            </a:pPr>
            <a:r>
              <a:rPr lang="en-US" sz="1800" dirty="0">
                <a:solidFill>
                  <a:srgbClr val="FF0000"/>
                </a:solidFill>
              </a:rPr>
              <a:t>Not shown during simulations</a:t>
            </a:r>
          </a:p>
          <a:p>
            <a:pPr marL="0" indent="0">
              <a:buClr>
                <a:srgbClr val="002060"/>
              </a:buClr>
              <a:buNone/>
            </a:pPr>
            <a:r>
              <a:rPr lang="en-US" sz="1800" dirty="0"/>
              <a:t>At the peak power value limit</a:t>
            </a:r>
          </a:p>
          <a:p>
            <a:pPr marL="109728" indent="0">
              <a:buNone/>
            </a:pPr>
            <a:r>
              <a:rPr lang="en-GB" sz="1600" dirty="0"/>
              <a:t>Black deposit</a:t>
            </a:r>
          </a:p>
          <a:p>
            <a:pPr marL="109728" indent="0">
              <a:buNone/>
            </a:pPr>
            <a:r>
              <a:rPr lang="en-GB" sz="1600" dirty="0"/>
              <a:t>Gold &amp; Copper from upper collar</a:t>
            </a:r>
          </a:p>
          <a:p>
            <a:pPr marL="109728" indent="0">
              <a:buNone/>
            </a:pPr>
            <a:r>
              <a:rPr lang="en-GB" sz="1600" dirty="0"/>
              <a:t>Copper from lower collar</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13</a:t>
            </a:fld>
            <a:endParaRPr lang="en-GB" noProof="0" dirty="0"/>
          </a:p>
        </p:txBody>
      </p:sp>
      <p:pic>
        <p:nvPicPr>
          <p:cNvPr id="11" name="Content Placeholder 7" descr="\\cern.ch\dfs\Users\n\njimenez\Desktop\documentos\Others\Analysis of black deposit on alumina\IMG_1430.JPG">
            <a:extLst>
              <a:ext uri="{FF2B5EF4-FFF2-40B4-BE49-F238E27FC236}">
                <a16:creationId xmlns:a16="http://schemas.microsoft.com/office/drawing/2014/main" id="{8D21EEB2-DA43-9F25-209C-E76F5CBA41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3823358" y="2192274"/>
            <a:ext cx="4876998" cy="3600000"/>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F8A004BB-F16E-68A9-A986-091B42D902A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1703" t="17952" b="14229"/>
          <a:stretch/>
        </p:blipFill>
        <p:spPr bwMode="auto">
          <a:xfrm>
            <a:off x="9264632" y="1700808"/>
            <a:ext cx="2520000" cy="2291466"/>
          </a:xfrm>
          <a:prstGeom prst="rect">
            <a:avLst/>
          </a:prstGeom>
          <a:noFill/>
          <a:ln>
            <a:noFill/>
          </a:ln>
          <a:extLst>
            <a:ext uri="{53640926-AAD7-44D8-BBD7-CCE9431645EC}">
              <a14:shadowObscured xmlns:a14="http://schemas.microsoft.com/office/drawing/2010/main"/>
            </a:ext>
          </a:extLst>
        </p:spPr>
      </p:pic>
      <p:cxnSp>
        <p:nvCxnSpPr>
          <p:cNvPr id="15" name="Straight Arrow Connector 14">
            <a:extLst>
              <a:ext uri="{FF2B5EF4-FFF2-40B4-BE49-F238E27FC236}">
                <a16:creationId xmlns:a16="http://schemas.microsoft.com/office/drawing/2014/main" id="{A4BD3E9E-AF2A-998F-97DA-BF7B665D3FB4}"/>
              </a:ext>
            </a:extLst>
          </p:cNvPr>
          <p:cNvCxnSpPr>
            <a:cxnSpLocks/>
            <a:endCxn id="12" idx="1"/>
          </p:cNvCxnSpPr>
          <p:nvPr/>
        </p:nvCxnSpPr>
        <p:spPr>
          <a:xfrm flipV="1">
            <a:off x="7176120" y="2846541"/>
            <a:ext cx="2088512" cy="36643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DEA6C4CE-2137-8D43-C8ED-8DFD0E1111A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1852" t="17647" r="-43" b="14053"/>
          <a:stretch/>
        </p:blipFill>
        <p:spPr bwMode="auto">
          <a:xfrm>
            <a:off x="9264632" y="4273518"/>
            <a:ext cx="2520000" cy="2251826"/>
          </a:xfrm>
          <a:prstGeom prst="rect">
            <a:avLst/>
          </a:prstGeom>
          <a:noFill/>
          <a:ln>
            <a:noFill/>
          </a:ln>
          <a:extLst>
            <a:ext uri="{53640926-AAD7-44D8-BBD7-CCE9431645EC}">
              <a14:shadowObscured xmlns:a14="http://schemas.microsoft.com/office/drawing/2010/main"/>
            </a:ext>
          </a:extLst>
        </p:spPr>
      </p:pic>
      <p:cxnSp>
        <p:nvCxnSpPr>
          <p:cNvPr id="18" name="Straight Arrow Connector 17">
            <a:extLst>
              <a:ext uri="{FF2B5EF4-FFF2-40B4-BE49-F238E27FC236}">
                <a16:creationId xmlns:a16="http://schemas.microsoft.com/office/drawing/2014/main" id="{79EDAFD0-B7E1-ED12-165C-991028920B82}"/>
              </a:ext>
            </a:extLst>
          </p:cNvPr>
          <p:cNvCxnSpPr>
            <a:cxnSpLocks/>
            <a:endCxn id="16" idx="1"/>
          </p:cNvCxnSpPr>
          <p:nvPr/>
        </p:nvCxnSpPr>
        <p:spPr>
          <a:xfrm>
            <a:off x="7176120" y="3992274"/>
            <a:ext cx="2088512" cy="140715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 name="Picture 2" descr="G:\Departments\AB\Groups\RF\Sections\PM\RF FPC\coupleur SPL\Illustrations\C1-cér4.jpg">
            <a:extLst>
              <a:ext uri="{FF2B5EF4-FFF2-40B4-BE49-F238E27FC236}">
                <a16:creationId xmlns:a16="http://schemas.microsoft.com/office/drawing/2014/main" id="{50242600-83ED-8AE9-FE61-69555BF3D45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80521" y="864795"/>
            <a:ext cx="1927533"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5518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Arcing along ceramic on the air side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14</a:t>
            </a:fld>
            <a:endParaRPr lang="en-GB" noProof="0" dirty="0"/>
          </a:p>
        </p:txBody>
      </p:sp>
      <p:pic>
        <p:nvPicPr>
          <p:cNvPr id="9" name="DSCF2692.AVI">
            <a:hlinkClick r:id="" action="ppaction://media"/>
            <a:extLst>
              <a:ext uri="{FF2B5EF4-FFF2-40B4-BE49-F238E27FC236}">
                <a16:creationId xmlns:a16="http://schemas.microsoft.com/office/drawing/2014/main" id="{32E12F59-2E93-5DAB-20F2-DEA9873905C1}"/>
              </a:ext>
            </a:extLst>
          </p:cNvPr>
          <p:cNvPicPr>
            <a:picLocks noChangeAspect="1"/>
          </p:cNvPicPr>
          <p:nvPr>
            <a:videoFile r:link="rId1"/>
            <p:extLst>
              <p:ext uri="{DAA4B4D4-6D71-4841-9C94-3DE7FCFB9230}">
                <p14:media xmlns:p14="http://schemas.microsoft.com/office/powerpoint/2010/main" r:embed="rId2">
                  <p14:trim end="4994"/>
                </p14:media>
              </p:ext>
            </p:extLst>
          </p:nvPr>
        </p:nvPicPr>
        <p:blipFill>
          <a:blip r:embed="rId5"/>
          <a:stretch>
            <a:fillRect/>
          </a:stretch>
        </p:blipFill>
        <p:spPr>
          <a:xfrm>
            <a:off x="4535840" y="1775950"/>
            <a:ext cx="6240000" cy="4680000"/>
          </a:xfrm>
          <a:prstGeom prst="rect">
            <a:avLst/>
          </a:prstGeom>
        </p:spPr>
      </p:pic>
      <p:pic>
        <p:nvPicPr>
          <p:cNvPr id="10" name="Picture 2" descr="\\cern.ch\dfs\Users\m\montesin\Desktop\DSCF2692 008.jpg">
            <a:extLst>
              <a:ext uri="{FF2B5EF4-FFF2-40B4-BE49-F238E27FC236}">
                <a16:creationId xmlns:a16="http://schemas.microsoft.com/office/drawing/2014/main" id="{C196DE10-AABF-0DFA-29DD-E9B674DECC3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655840" y="1865950"/>
            <a:ext cx="6000000" cy="4500000"/>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207">
            <a:extLst>
              <a:ext uri="{FF2B5EF4-FFF2-40B4-BE49-F238E27FC236}">
                <a16:creationId xmlns:a16="http://schemas.microsoft.com/office/drawing/2014/main" id="{3AEDE208-49D4-B992-8D67-CC6D14F6B5C0}"/>
              </a:ext>
            </a:extLst>
          </p:cNvPr>
          <p:cNvSpPr txBox="1"/>
          <p:nvPr/>
        </p:nvSpPr>
        <p:spPr>
          <a:xfrm>
            <a:off x="479376" y="2186711"/>
            <a:ext cx="3456384" cy="3693319"/>
          </a:xfrm>
          <a:prstGeom prst="rect">
            <a:avLst/>
          </a:prstGeom>
          <a:noFill/>
        </p:spPr>
        <p:txBody>
          <a:bodyPr wrap="square" rtlCol="0" anchor="ctr">
            <a:spAutoFit/>
          </a:bodyPr>
          <a:lstStyle/>
          <a:p>
            <a:r>
              <a:rPr lang="en-US" dirty="0">
                <a:solidFill>
                  <a:schemeClr val="tx2"/>
                </a:solidFill>
              </a:rPr>
              <a:t>As these ceramics are part of the matching system, it is not so easy to calculate the RF peak power limit</a:t>
            </a:r>
          </a:p>
          <a:p>
            <a:endParaRPr lang="en-US" dirty="0">
              <a:solidFill>
                <a:schemeClr val="tx2"/>
              </a:solidFill>
            </a:endParaRPr>
          </a:p>
          <a:p>
            <a:r>
              <a:rPr lang="en-US" dirty="0">
                <a:solidFill>
                  <a:schemeClr val="tx2"/>
                </a:solidFill>
              </a:rPr>
              <a:t>Arcing with </a:t>
            </a:r>
            <a:r>
              <a:rPr lang="en-US" dirty="0">
                <a:solidFill>
                  <a:srgbClr val="FF0000"/>
                </a:solidFill>
              </a:rPr>
              <a:t>44 </a:t>
            </a:r>
            <a:r>
              <a:rPr lang="en-US" dirty="0" err="1">
                <a:solidFill>
                  <a:srgbClr val="FF0000"/>
                </a:solidFill>
              </a:rPr>
              <a:t>kVDC</a:t>
            </a:r>
            <a:endParaRPr lang="en-US" dirty="0">
              <a:solidFill>
                <a:srgbClr val="FF0000"/>
              </a:solidFill>
            </a:endParaRPr>
          </a:p>
          <a:p>
            <a:r>
              <a:rPr lang="en-US" dirty="0">
                <a:solidFill>
                  <a:schemeClr val="tx2"/>
                </a:solidFill>
              </a:rPr>
              <a:t>applied between copper collars</a:t>
            </a:r>
          </a:p>
          <a:p>
            <a:r>
              <a:rPr lang="en-US" dirty="0">
                <a:solidFill>
                  <a:schemeClr val="tx2"/>
                </a:solidFill>
              </a:rPr>
              <a:t>(rounded shape to increase high voltage RF swing capability)</a:t>
            </a:r>
          </a:p>
          <a:p>
            <a:endParaRPr lang="en-US" dirty="0">
              <a:solidFill>
                <a:schemeClr val="tx2"/>
              </a:solidFill>
            </a:endParaRPr>
          </a:p>
          <a:p>
            <a:r>
              <a:rPr lang="en-US" dirty="0">
                <a:solidFill>
                  <a:schemeClr val="tx2"/>
                </a:solidFill>
              </a:rPr>
              <a:t>This is equivalent to 1 MW SW for most of the phases but limits to 600 kW SW for some phases</a:t>
            </a:r>
            <a:endParaRPr lang="fr-FR" dirty="0">
              <a:solidFill>
                <a:schemeClr val="tx2"/>
              </a:solidFill>
            </a:endParaRPr>
          </a:p>
        </p:txBody>
      </p:sp>
    </p:spTree>
    <p:extLst>
      <p:ext uri="{BB962C8B-B14F-4D97-AF65-F5344CB8AC3E}">
        <p14:creationId xmlns:p14="http://schemas.microsoft.com/office/powerpoint/2010/main" val="41956804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0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repeatCount="indefinite"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Arcing along ceramic on the air side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15</a:t>
            </a:fld>
            <a:endParaRPr lang="en-GB" noProof="0" dirty="0"/>
          </a:p>
        </p:txBody>
      </p:sp>
      <p:sp>
        <p:nvSpPr>
          <p:cNvPr id="13" name="ZoneTexte 207">
            <a:extLst>
              <a:ext uri="{FF2B5EF4-FFF2-40B4-BE49-F238E27FC236}">
                <a16:creationId xmlns:a16="http://schemas.microsoft.com/office/drawing/2014/main" id="{3AEDE208-49D4-B992-8D67-CC6D14F6B5C0}"/>
              </a:ext>
            </a:extLst>
          </p:cNvPr>
          <p:cNvSpPr txBox="1"/>
          <p:nvPr/>
        </p:nvSpPr>
        <p:spPr>
          <a:xfrm>
            <a:off x="479376" y="2879206"/>
            <a:ext cx="3312368" cy="2308324"/>
          </a:xfrm>
          <a:prstGeom prst="rect">
            <a:avLst/>
          </a:prstGeom>
          <a:noFill/>
        </p:spPr>
        <p:txBody>
          <a:bodyPr wrap="square" rtlCol="0" anchor="ctr">
            <a:spAutoFit/>
          </a:bodyPr>
          <a:lstStyle/>
          <a:p>
            <a:r>
              <a:rPr lang="en-US" dirty="0">
                <a:solidFill>
                  <a:schemeClr val="tx2"/>
                </a:solidFill>
              </a:rPr>
              <a:t>Despite two ‘plastic protection’ added, now arcing with </a:t>
            </a:r>
            <a:r>
              <a:rPr lang="en-US" dirty="0">
                <a:solidFill>
                  <a:srgbClr val="FF0000"/>
                </a:solidFill>
              </a:rPr>
              <a:t>72 </a:t>
            </a:r>
            <a:r>
              <a:rPr lang="en-US" dirty="0" err="1">
                <a:solidFill>
                  <a:srgbClr val="FF0000"/>
                </a:solidFill>
              </a:rPr>
              <a:t>kVDC</a:t>
            </a:r>
            <a:endParaRPr lang="en-US" dirty="0">
              <a:solidFill>
                <a:srgbClr val="FF0000"/>
              </a:solidFill>
            </a:endParaRPr>
          </a:p>
          <a:p>
            <a:r>
              <a:rPr lang="en-US" dirty="0">
                <a:solidFill>
                  <a:schemeClr val="tx2"/>
                </a:solidFill>
              </a:rPr>
              <a:t>applied between copper collars</a:t>
            </a:r>
          </a:p>
          <a:p>
            <a:endParaRPr lang="en-US" dirty="0">
              <a:solidFill>
                <a:schemeClr val="tx2"/>
              </a:solidFill>
            </a:endParaRPr>
          </a:p>
          <a:p>
            <a:r>
              <a:rPr lang="en-US" dirty="0">
                <a:solidFill>
                  <a:schemeClr val="tx2"/>
                </a:solidFill>
              </a:rPr>
              <a:t>This is equivalent to 1 MW SW for most of the phases but still limits to 650 kW SW for some phases</a:t>
            </a:r>
            <a:endParaRPr lang="fr-FR" dirty="0">
              <a:solidFill>
                <a:schemeClr val="tx2"/>
              </a:solidFill>
            </a:endParaRPr>
          </a:p>
        </p:txBody>
      </p:sp>
      <p:pic>
        <p:nvPicPr>
          <p:cNvPr id="3" name="DSCF2696.AVI">
            <a:hlinkClick r:id="" action="ppaction://media"/>
            <a:extLst>
              <a:ext uri="{FF2B5EF4-FFF2-40B4-BE49-F238E27FC236}">
                <a16:creationId xmlns:a16="http://schemas.microsoft.com/office/drawing/2014/main" id="{9F97845D-6DAB-732D-7EDC-975EE7CAC505}"/>
              </a:ext>
            </a:extLst>
          </p:cNvPr>
          <p:cNvPicPr>
            <a:picLocks noChangeAspect="1"/>
          </p:cNvPicPr>
          <p:nvPr>
            <a:videoFile r:link="rId1"/>
            <p:extLst>
              <p:ext uri="{DAA4B4D4-6D71-4841-9C94-3DE7FCFB9230}">
                <p14:media xmlns:p14="http://schemas.microsoft.com/office/powerpoint/2010/main" r:embed="rId2">
                  <p14:trim st="7990.4536" end="978"/>
                </p14:media>
              </p:ext>
            </p:extLst>
          </p:nvPr>
        </p:nvPicPr>
        <p:blipFill>
          <a:blip r:embed="rId5"/>
          <a:stretch>
            <a:fillRect/>
          </a:stretch>
        </p:blipFill>
        <p:spPr>
          <a:xfrm>
            <a:off x="4535840" y="1773144"/>
            <a:ext cx="6240000" cy="4680000"/>
          </a:xfrm>
          <a:prstGeom prst="rect">
            <a:avLst/>
          </a:prstGeom>
        </p:spPr>
      </p:pic>
      <p:pic>
        <p:nvPicPr>
          <p:cNvPr id="4" name="Picture 2" descr="\\cern.ch\dfs\Users\m\montesin\Desktop\DSCF2696 303.jpg">
            <a:extLst>
              <a:ext uri="{FF2B5EF4-FFF2-40B4-BE49-F238E27FC236}">
                <a16:creationId xmlns:a16="http://schemas.microsoft.com/office/drawing/2014/main" id="{F3E9CBE7-87FD-94E4-759D-1F34F4FC93F8}"/>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655840" y="1863144"/>
            <a:ext cx="6000000" cy="45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1123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3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Arcing along ceramic on the air side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16</a:t>
            </a:fld>
            <a:endParaRPr lang="en-GB" noProof="0" dirty="0"/>
          </a:p>
        </p:txBody>
      </p:sp>
      <p:sp>
        <p:nvSpPr>
          <p:cNvPr id="13" name="ZoneTexte 207">
            <a:extLst>
              <a:ext uri="{FF2B5EF4-FFF2-40B4-BE49-F238E27FC236}">
                <a16:creationId xmlns:a16="http://schemas.microsoft.com/office/drawing/2014/main" id="{3AEDE208-49D4-B992-8D67-CC6D14F6B5C0}"/>
              </a:ext>
            </a:extLst>
          </p:cNvPr>
          <p:cNvSpPr txBox="1"/>
          <p:nvPr/>
        </p:nvSpPr>
        <p:spPr>
          <a:xfrm>
            <a:off x="479376" y="2879206"/>
            <a:ext cx="3312368" cy="2308324"/>
          </a:xfrm>
          <a:prstGeom prst="rect">
            <a:avLst/>
          </a:prstGeom>
          <a:noFill/>
        </p:spPr>
        <p:txBody>
          <a:bodyPr wrap="square" rtlCol="0" anchor="ctr">
            <a:spAutoFit/>
          </a:bodyPr>
          <a:lstStyle/>
          <a:p>
            <a:r>
              <a:rPr lang="en-US" dirty="0">
                <a:solidFill>
                  <a:schemeClr val="tx2"/>
                </a:solidFill>
              </a:rPr>
              <a:t>Despite two ‘plastic protection’ added, now arcing with </a:t>
            </a:r>
            <a:r>
              <a:rPr lang="en-US" dirty="0">
                <a:solidFill>
                  <a:srgbClr val="FF0000"/>
                </a:solidFill>
              </a:rPr>
              <a:t>72 </a:t>
            </a:r>
            <a:r>
              <a:rPr lang="en-US" dirty="0" err="1">
                <a:solidFill>
                  <a:srgbClr val="FF0000"/>
                </a:solidFill>
              </a:rPr>
              <a:t>kVDC</a:t>
            </a:r>
            <a:endParaRPr lang="en-US" dirty="0">
              <a:solidFill>
                <a:srgbClr val="FF0000"/>
              </a:solidFill>
            </a:endParaRPr>
          </a:p>
          <a:p>
            <a:r>
              <a:rPr lang="en-US" dirty="0">
                <a:solidFill>
                  <a:schemeClr val="tx2"/>
                </a:solidFill>
              </a:rPr>
              <a:t>applied between copper collars</a:t>
            </a:r>
          </a:p>
          <a:p>
            <a:endParaRPr lang="en-US" dirty="0">
              <a:solidFill>
                <a:schemeClr val="tx2"/>
              </a:solidFill>
            </a:endParaRPr>
          </a:p>
          <a:p>
            <a:r>
              <a:rPr lang="en-US" dirty="0">
                <a:solidFill>
                  <a:schemeClr val="tx2"/>
                </a:solidFill>
              </a:rPr>
              <a:t>This is equivalent to 1 MW SW for most of the phases but still limits to 650 kW SW for some phases</a:t>
            </a:r>
            <a:endParaRPr lang="fr-FR" dirty="0">
              <a:solidFill>
                <a:schemeClr val="tx2"/>
              </a:solidFill>
            </a:endParaRPr>
          </a:p>
        </p:txBody>
      </p:sp>
      <p:pic>
        <p:nvPicPr>
          <p:cNvPr id="3" name="DSCF2696.AVI">
            <a:hlinkClick r:id="" action="ppaction://media"/>
            <a:extLst>
              <a:ext uri="{FF2B5EF4-FFF2-40B4-BE49-F238E27FC236}">
                <a16:creationId xmlns:a16="http://schemas.microsoft.com/office/drawing/2014/main" id="{9F97845D-6DAB-732D-7EDC-975EE7CAC505}"/>
              </a:ext>
            </a:extLst>
          </p:cNvPr>
          <p:cNvPicPr>
            <a:picLocks noChangeAspect="1"/>
          </p:cNvPicPr>
          <p:nvPr>
            <a:videoFile r:link="rId1"/>
            <p:extLst>
              <p:ext uri="{DAA4B4D4-6D71-4841-9C94-3DE7FCFB9230}">
                <p14:media xmlns:p14="http://schemas.microsoft.com/office/powerpoint/2010/main" r:embed="rId2">
                  <p14:trim st="7990.4536" end="978"/>
                </p14:media>
              </p:ext>
            </p:extLst>
          </p:nvPr>
        </p:nvPicPr>
        <p:blipFill>
          <a:blip r:embed="rId5"/>
          <a:stretch>
            <a:fillRect/>
          </a:stretch>
        </p:blipFill>
        <p:spPr>
          <a:xfrm>
            <a:off x="4535840" y="1773144"/>
            <a:ext cx="6240000" cy="4680000"/>
          </a:xfrm>
          <a:prstGeom prst="rect">
            <a:avLst/>
          </a:prstGeom>
        </p:spPr>
      </p:pic>
      <p:pic>
        <p:nvPicPr>
          <p:cNvPr id="4" name="Picture 2" descr="\\cern.ch\dfs\Users\m\montesin\Desktop\DSCF2696 303.jpg">
            <a:extLst>
              <a:ext uri="{FF2B5EF4-FFF2-40B4-BE49-F238E27FC236}">
                <a16:creationId xmlns:a16="http://schemas.microsoft.com/office/drawing/2014/main" id="{F3E9CBE7-87FD-94E4-759D-1F34F4FC93F8}"/>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655840" y="1863144"/>
            <a:ext cx="6000000" cy="45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343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03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The devil is in the details (1)</a:t>
            </a:r>
          </a:p>
        </p:txBody>
      </p:sp>
      <p:sp>
        <p:nvSpPr>
          <p:cNvPr id="3" name="Content Placeholder 2"/>
          <p:cNvSpPr>
            <a:spLocks noGrp="1"/>
          </p:cNvSpPr>
          <p:nvPr>
            <p:ph idx="1"/>
          </p:nvPr>
        </p:nvSpPr>
        <p:spPr>
          <a:xfrm>
            <a:off x="479376" y="1700808"/>
            <a:ext cx="3445743" cy="4635816"/>
          </a:xfrm>
        </p:spPr>
        <p:txBody>
          <a:bodyPr rtlCol="0" anchor="ctr">
            <a:noAutofit/>
          </a:bodyPr>
          <a:lstStyle/>
          <a:p>
            <a:pPr marL="0" indent="0">
              <a:buClr>
                <a:srgbClr val="002060"/>
              </a:buClr>
              <a:buNone/>
            </a:pPr>
            <a:r>
              <a:rPr lang="fr-CH" sz="1800" dirty="0"/>
              <a:t>The ‘</a:t>
            </a:r>
            <a:r>
              <a:rPr lang="fr-CH" sz="1800" dirty="0" err="1"/>
              <a:t>antenna</a:t>
            </a:r>
            <a:r>
              <a:rPr lang="fr-CH" sz="1800" dirty="0"/>
              <a:t>’ made by the </a:t>
            </a:r>
            <a:r>
              <a:rPr lang="fr-CH" sz="1800" dirty="0" err="1"/>
              <a:t>metalization</a:t>
            </a:r>
            <a:r>
              <a:rPr lang="fr-CH" sz="1800" dirty="0"/>
              <a:t> and the </a:t>
            </a:r>
            <a:r>
              <a:rPr lang="fr-CH" sz="1800" dirty="0" err="1"/>
              <a:t>brazing</a:t>
            </a:r>
            <a:r>
              <a:rPr lang="fr-CH" sz="1800" dirty="0"/>
              <a:t> </a:t>
            </a:r>
            <a:r>
              <a:rPr lang="fr-CH" sz="1800" dirty="0" err="1"/>
              <a:t>shape</a:t>
            </a:r>
            <a:r>
              <a:rPr lang="fr-CH" sz="1800" dirty="0"/>
              <a:t>, close to the </a:t>
            </a:r>
            <a:r>
              <a:rPr lang="fr-CH" sz="1800" dirty="0" err="1"/>
              <a:t>ceramic</a:t>
            </a:r>
            <a:r>
              <a:rPr lang="fr-CH" sz="1800" dirty="0"/>
              <a:t>, </a:t>
            </a:r>
            <a:r>
              <a:rPr lang="fr-CH" sz="1800" dirty="0" err="1"/>
              <a:t>considerably</a:t>
            </a:r>
            <a:r>
              <a:rPr lang="fr-CH" sz="1800" dirty="0"/>
              <a:t> </a:t>
            </a:r>
            <a:r>
              <a:rPr lang="fr-CH" sz="1800" dirty="0" err="1"/>
              <a:t>reduces</a:t>
            </a:r>
            <a:r>
              <a:rPr lang="fr-CH" sz="1800" dirty="0"/>
              <a:t> the voltage </a:t>
            </a:r>
            <a:r>
              <a:rPr lang="fr-CH" sz="1800" dirty="0" err="1"/>
              <a:t>capability</a:t>
            </a:r>
            <a:r>
              <a:rPr lang="fr-CH" sz="1800" dirty="0"/>
              <a:t> of the design</a:t>
            </a:r>
          </a:p>
          <a:p>
            <a:pPr marL="0" indent="0">
              <a:buClr>
                <a:srgbClr val="002060"/>
              </a:buClr>
              <a:buNone/>
            </a:pPr>
            <a:endParaRPr lang="fr-CH" sz="1800" dirty="0"/>
          </a:p>
          <a:p>
            <a:pPr marL="0" indent="0">
              <a:buClr>
                <a:srgbClr val="002060"/>
              </a:buClr>
              <a:buNone/>
            </a:pPr>
            <a:r>
              <a:rPr lang="en-US" sz="1800" dirty="0">
                <a:solidFill>
                  <a:srgbClr val="FF0000"/>
                </a:solidFill>
              </a:rPr>
              <a:t>This was not shown during simulations </a:t>
            </a:r>
            <a:r>
              <a:rPr lang="en-US" sz="1800" dirty="0"/>
              <a:t>because, even if we would have thought about it (that was not the case) the meshing would have been too small in this area</a:t>
            </a:r>
            <a:endParaRPr lang="en-GB" sz="1800" dirty="0"/>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17</a:t>
            </a:fld>
            <a:endParaRPr lang="en-GB" noProof="0" dirty="0"/>
          </a:p>
        </p:txBody>
      </p:sp>
      <p:grpSp>
        <p:nvGrpSpPr>
          <p:cNvPr id="9" name="Group 8">
            <a:extLst>
              <a:ext uri="{FF2B5EF4-FFF2-40B4-BE49-F238E27FC236}">
                <a16:creationId xmlns:a16="http://schemas.microsoft.com/office/drawing/2014/main" id="{CD2F0A41-4399-B66C-9F89-B44341B8D497}"/>
              </a:ext>
            </a:extLst>
          </p:cNvPr>
          <p:cNvGrpSpPr/>
          <p:nvPr/>
        </p:nvGrpSpPr>
        <p:grpSpPr>
          <a:xfrm rot="16200000">
            <a:off x="4476000" y="2319490"/>
            <a:ext cx="3240000" cy="3240000"/>
            <a:chOff x="1828800" y="3886200"/>
            <a:chExt cx="2835275" cy="2835275"/>
          </a:xfrm>
        </p:grpSpPr>
        <p:sp>
          <p:nvSpPr>
            <p:cNvPr id="19" name="Oval 18">
              <a:extLst>
                <a:ext uri="{FF2B5EF4-FFF2-40B4-BE49-F238E27FC236}">
                  <a16:creationId xmlns:a16="http://schemas.microsoft.com/office/drawing/2014/main" id="{4D4165DB-87A1-12F1-664C-F5AFD7E46955}"/>
                </a:ext>
              </a:extLst>
            </p:cNvPr>
            <p:cNvSpPr/>
            <p:nvPr/>
          </p:nvSpPr>
          <p:spPr bwMode="auto">
            <a:xfrm>
              <a:off x="1828800" y="3886200"/>
              <a:ext cx="2835275" cy="2835275"/>
            </a:xfrm>
            <a:prstGeom prst="ellipse">
              <a:avLst/>
            </a:prstGeom>
            <a:noFill/>
            <a:ln w="9525" cap="flat" cmpd="sng" algn="ctr">
              <a:solidFill>
                <a:schemeClr val="accent4">
                  <a:lumMod val="10000"/>
                </a:schemeClr>
              </a:solidFill>
              <a:prstDash val="solid"/>
              <a:round/>
              <a:headEnd type="none" w="med" len="med"/>
              <a:tailEnd type="none" w="med" len="med"/>
            </a:ln>
            <a:effectLst/>
          </p:spPr>
          <p:txBody>
            <a:bodyPr/>
            <a:lstStyle/>
            <a:p>
              <a:pPr marL="342900" indent="-342900">
                <a:spcBef>
                  <a:spcPct val="20000"/>
                </a:spcBef>
                <a:buClr>
                  <a:schemeClr val="hlink"/>
                </a:buClr>
                <a:buBlip>
                  <a:blip r:embed="rId3"/>
                </a:buBlip>
                <a:defRPr/>
              </a:pPr>
              <a:endParaRPr lang="en-US" dirty="0">
                <a:effectLst>
                  <a:outerShdw blurRad="38100" dist="38100" dir="2700000" algn="tl">
                    <a:srgbClr val="000000">
                      <a:alpha val="43137"/>
                    </a:srgbClr>
                  </a:outerShdw>
                </a:effectLst>
              </a:endParaRPr>
            </a:p>
          </p:txBody>
        </p:sp>
        <p:grpSp>
          <p:nvGrpSpPr>
            <p:cNvPr id="20" name="Group 5">
              <a:extLst>
                <a:ext uri="{FF2B5EF4-FFF2-40B4-BE49-F238E27FC236}">
                  <a16:creationId xmlns:a16="http://schemas.microsoft.com/office/drawing/2014/main" id="{142BA767-9D3A-0264-8AC3-B6081937DA83}"/>
                </a:ext>
              </a:extLst>
            </p:cNvPr>
            <p:cNvGrpSpPr>
              <a:grpSpLocks noChangeAspect="1"/>
            </p:cNvGrpSpPr>
            <p:nvPr/>
          </p:nvGrpSpPr>
          <p:grpSpPr bwMode="auto">
            <a:xfrm>
              <a:off x="1904990" y="3991199"/>
              <a:ext cx="2667724" cy="2638196"/>
              <a:chOff x="3360" y="2744"/>
              <a:chExt cx="1536" cy="1519"/>
            </a:xfrm>
            <a:noFill/>
          </p:grpSpPr>
          <p:grpSp>
            <p:nvGrpSpPr>
              <p:cNvPr id="21" name="Group 206">
                <a:extLst>
                  <a:ext uri="{FF2B5EF4-FFF2-40B4-BE49-F238E27FC236}">
                    <a16:creationId xmlns:a16="http://schemas.microsoft.com/office/drawing/2014/main" id="{BDD6AA36-449C-4C25-B536-1BFB229C5928}"/>
                  </a:ext>
                </a:extLst>
              </p:cNvPr>
              <p:cNvGrpSpPr>
                <a:grpSpLocks/>
              </p:cNvGrpSpPr>
              <p:nvPr/>
            </p:nvGrpSpPr>
            <p:grpSpPr bwMode="auto">
              <a:xfrm>
                <a:off x="3360" y="2744"/>
                <a:ext cx="1536" cy="1519"/>
                <a:chOff x="3360" y="2744"/>
                <a:chExt cx="1536" cy="1519"/>
              </a:xfrm>
              <a:grpFill/>
            </p:grpSpPr>
            <p:sp>
              <p:nvSpPr>
                <p:cNvPr id="34" name="Line 7">
                  <a:extLst>
                    <a:ext uri="{FF2B5EF4-FFF2-40B4-BE49-F238E27FC236}">
                      <a16:creationId xmlns:a16="http://schemas.microsoft.com/office/drawing/2014/main" id="{95194CCC-DEF0-7A8B-5874-0E0B3D34E288}"/>
                    </a:ext>
                  </a:extLst>
                </p:cNvPr>
                <p:cNvSpPr>
                  <a:spLocks noChangeShapeType="1"/>
                </p:cNvSpPr>
                <p:nvPr/>
              </p:nvSpPr>
              <p:spPr bwMode="auto">
                <a:xfrm flipH="1" flipV="1">
                  <a:off x="3907" y="3957"/>
                  <a:ext cx="153" cy="150"/>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5" name="Line 8">
                  <a:extLst>
                    <a:ext uri="{FF2B5EF4-FFF2-40B4-BE49-F238E27FC236}">
                      <a16:creationId xmlns:a16="http://schemas.microsoft.com/office/drawing/2014/main" id="{CC29414E-F4C0-993F-9E1C-CBDE047D958F}"/>
                    </a:ext>
                  </a:extLst>
                </p:cNvPr>
                <p:cNvSpPr>
                  <a:spLocks noChangeShapeType="1"/>
                </p:cNvSpPr>
                <p:nvPr/>
              </p:nvSpPr>
              <p:spPr bwMode="auto">
                <a:xfrm flipH="1" flipV="1">
                  <a:off x="3767" y="3957"/>
                  <a:ext cx="152" cy="150"/>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6" name="Line 9">
                  <a:extLst>
                    <a:ext uri="{FF2B5EF4-FFF2-40B4-BE49-F238E27FC236}">
                      <a16:creationId xmlns:a16="http://schemas.microsoft.com/office/drawing/2014/main" id="{569204A0-5DE9-8ACD-D87A-3A0E93141079}"/>
                    </a:ext>
                  </a:extLst>
                </p:cNvPr>
                <p:cNvSpPr>
                  <a:spLocks noChangeShapeType="1"/>
                </p:cNvSpPr>
                <p:nvPr/>
              </p:nvSpPr>
              <p:spPr bwMode="auto">
                <a:xfrm flipH="1" flipV="1">
                  <a:off x="3687" y="4016"/>
                  <a:ext cx="88" cy="9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7" name="Line 10">
                  <a:extLst>
                    <a:ext uri="{FF2B5EF4-FFF2-40B4-BE49-F238E27FC236}">
                      <a16:creationId xmlns:a16="http://schemas.microsoft.com/office/drawing/2014/main" id="{54BC2531-AFCF-F68C-EE64-E016B34A15F7}"/>
                    </a:ext>
                  </a:extLst>
                </p:cNvPr>
                <p:cNvSpPr>
                  <a:spLocks noChangeShapeType="1"/>
                </p:cNvSpPr>
                <p:nvPr/>
              </p:nvSpPr>
              <p:spPr bwMode="auto">
                <a:xfrm flipH="1">
                  <a:off x="3360" y="3469"/>
                  <a:ext cx="403"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8" name="Line 11">
                  <a:extLst>
                    <a:ext uri="{FF2B5EF4-FFF2-40B4-BE49-F238E27FC236}">
                      <a16:creationId xmlns:a16="http://schemas.microsoft.com/office/drawing/2014/main" id="{B02C63FB-461B-D640-BE91-13926481409B}"/>
                    </a:ext>
                  </a:extLst>
                </p:cNvPr>
                <p:cNvSpPr>
                  <a:spLocks noChangeShapeType="1"/>
                </p:cNvSpPr>
                <p:nvPr/>
              </p:nvSpPr>
              <p:spPr bwMode="auto">
                <a:xfrm>
                  <a:off x="4187" y="3367"/>
                  <a:ext cx="1" cy="89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39" name="Freeform 12">
                  <a:extLst>
                    <a:ext uri="{FF2B5EF4-FFF2-40B4-BE49-F238E27FC236}">
                      <a16:creationId xmlns:a16="http://schemas.microsoft.com/office/drawing/2014/main" id="{3E031B16-51D3-FFFB-3CB0-14C1FE749736}"/>
                    </a:ext>
                  </a:extLst>
                </p:cNvPr>
                <p:cNvSpPr>
                  <a:spLocks/>
                </p:cNvSpPr>
                <p:nvPr/>
              </p:nvSpPr>
              <p:spPr bwMode="auto">
                <a:xfrm>
                  <a:off x="3769" y="3404"/>
                  <a:ext cx="67" cy="65"/>
                </a:xfrm>
                <a:custGeom>
                  <a:avLst/>
                  <a:gdLst/>
                  <a:ahLst/>
                  <a:cxnLst>
                    <a:cxn ang="0">
                      <a:pos x="0" y="65"/>
                    </a:cxn>
                    <a:cxn ang="0">
                      <a:pos x="28" y="63"/>
                    </a:cxn>
                    <a:cxn ang="0">
                      <a:pos x="49" y="49"/>
                    </a:cxn>
                    <a:cxn ang="0">
                      <a:pos x="63" y="26"/>
                    </a:cxn>
                    <a:cxn ang="0">
                      <a:pos x="67" y="0"/>
                    </a:cxn>
                  </a:cxnLst>
                  <a:rect l="0" t="0" r="r" b="b"/>
                  <a:pathLst>
                    <a:path w="67" h="65">
                      <a:moveTo>
                        <a:pt x="0" y="65"/>
                      </a:moveTo>
                      <a:lnTo>
                        <a:pt x="28" y="63"/>
                      </a:lnTo>
                      <a:lnTo>
                        <a:pt x="49" y="49"/>
                      </a:lnTo>
                      <a:lnTo>
                        <a:pt x="63" y="26"/>
                      </a:lnTo>
                      <a:lnTo>
                        <a:pt x="67" y="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40" name="Line 13">
                  <a:extLst>
                    <a:ext uri="{FF2B5EF4-FFF2-40B4-BE49-F238E27FC236}">
                      <a16:creationId xmlns:a16="http://schemas.microsoft.com/office/drawing/2014/main" id="{CE661C2C-8368-4F3C-4DF6-8FC18CBF8600}"/>
                    </a:ext>
                  </a:extLst>
                </p:cNvPr>
                <p:cNvSpPr>
                  <a:spLocks noChangeShapeType="1"/>
                </p:cNvSpPr>
                <p:nvPr/>
              </p:nvSpPr>
              <p:spPr bwMode="auto">
                <a:xfrm>
                  <a:off x="3418" y="3806"/>
                  <a:ext cx="115"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1" name="Line 14">
                  <a:extLst>
                    <a:ext uri="{FF2B5EF4-FFF2-40B4-BE49-F238E27FC236}">
                      <a16:creationId xmlns:a16="http://schemas.microsoft.com/office/drawing/2014/main" id="{7A7A8DB0-3BBB-1F68-4F29-088A51DC5EE6}"/>
                    </a:ext>
                  </a:extLst>
                </p:cNvPr>
                <p:cNvSpPr>
                  <a:spLocks noChangeShapeType="1"/>
                </p:cNvSpPr>
                <p:nvPr/>
              </p:nvSpPr>
              <p:spPr bwMode="auto">
                <a:xfrm flipV="1">
                  <a:off x="3687" y="3957"/>
                  <a:ext cx="1" cy="17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2" name="Line 36">
                  <a:extLst>
                    <a:ext uri="{FF2B5EF4-FFF2-40B4-BE49-F238E27FC236}">
                      <a16:creationId xmlns:a16="http://schemas.microsoft.com/office/drawing/2014/main" id="{5060D1C0-B419-972E-17BA-714E6429A6F4}"/>
                    </a:ext>
                  </a:extLst>
                </p:cNvPr>
                <p:cNvSpPr>
                  <a:spLocks noChangeShapeType="1"/>
                </p:cNvSpPr>
                <p:nvPr/>
              </p:nvSpPr>
              <p:spPr bwMode="auto">
                <a:xfrm flipH="1" flipV="1">
                  <a:off x="3538" y="3806"/>
                  <a:ext cx="149" cy="15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3" name="Freeform 37">
                  <a:extLst>
                    <a:ext uri="{FF2B5EF4-FFF2-40B4-BE49-F238E27FC236}">
                      <a16:creationId xmlns:a16="http://schemas.microsoft.com/office/drawing/2014/main" id="{8CDC36D1-4458-558B-A442-6A9805D21337}"/>
                    </a:ext>
                  </a:extLst>
                </p:cNvPr>
                <p:cNvSpPr>
                  <a:spLocks/>
                </p:cNvSpPr>
                <p:nvPr/>
              </p:nvSpPr>
              <p:spPr bwMode="auto">
                <a:xfrm>
                  <a:off x="4038" y="3937"/>
                  <a:ext cx="1" cy="85"/>
                </a:xfrm>
                <a:custGeom>
                  <a:avLst/>
                  <a:gdLst/>
                  <a:ahLst/>
                  <a:cxnLst>
                    <a:cxn ang="0">
                      <a:pos x="0" y="85"/>
                    </a:cxn>
                    <a:cxn ang="0">
                      <a:pos x="0" y="0"/>
                    </a:cxn>
                    <a:cxn ang="0">
                      <a:pos x="0" y="85"/>
                    </a:cxn>
                  </a:cxnLst>
                  <a:rect l="0" t="0" r="r" b="b"/>
                  <a:pathLst>
                    <a:path h="85">
                      <a:moveTo>
                        <a:pt x="0" y="85"/>
                      </a:moveTo>
                      <a:lnTo>
                        <a:pt x="0" y="0"/>
                      </a:lnTo>
                      <a:lnTo>
                        <a:pt x="0" y="85"/>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44" name="Line 38">
                  <a:extLst>
                    <a:ext uri="{FF2B5EF4-FFF2-40B4-BE49-F238E27FC236}">
                      <a16:creationId xmlns:a16="http://schemas.microsoft.com/office/drawing/2014/main" id="{F6812939-1E6D-5A4F-B423-36372B6E040F}"/>
                    </a:ext>
                  </a:extLst>
                </p:cNvPr>
                <p:cNvSpPr>
                  <a:spLocks noChangeShapeType="1"/>
                </p:cNvSpPr>
                <p:nvPr/>
              </p:nvSpPr>
              <p:spPr bwMode="auto">
                <a:xfrm>
                  <a:off x="3687" y="4107"/>
                  <a:ext cx="418"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5" name="Line 39">
                  <a:extLst>
                    <a:ext uri="{FF2B5EF4-FFF2-40B4-BE49-F238E27FC236}">
                      <a16:creationId xmlns:a16="http://schemas.microsoft.com/office/drawing/2014/main" id="{B909BC42-C330-F0BE-8FC3-F1240C0DDD01}"/>
                    </a:ext>
                  </a:extLst>
                </p:cNvPr>
                <p:cNvSpPr>
                  <a:spLocks noChangeShapeType="1"/>
                </p:cNvSpPr>
                <p:nvPr/>
              </p:nvSpPr>
              <p:spPr bwMode="auto">
                <a:xfrm>
                  <a:off x="4038" y="4022"/>
                  <a:ext cx="67"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6" name="Line 40">
                  <a:extLst>
                    <a:ext uri="{FF2B5EF4-FFF2-40B4-BE49-F238E27FC236}">
                      <a16:creationId xmlns:a16="http://schemas.microsoft.com/office/drawing/2014/main" id="{5017312F-76E7-5210-C473-37AA2948545D}"/>
                    </a:ext>
                  </a:extLst>
                </p:cNvPr>
                <p:cNvSpPr>
                  <a:spLocks noChangeShapeType="1"/>
                </p:cNvSpPr>
                <p:nvPr/>
              </p:nvSpPr>
              <p:spPr bwMode="auto">
                <a:xfrm>
                  <a:off x="3687" y="3957"/>
                  <a:ext cx="351"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47" name="Freeform 41">
                  <a:extLst>
                    <a:ext uri="{FF2B5EF4-FFF2-40B4-BE49-F238E27FC236}">
                      <a16:creationId xmlns:a16="http://schemas.microsoft.com/office/drawing/2014/main" id="{F6C70F5C-D9EA-24B3-1FA0-E60AD6F3BDD3}"/>
                    </a:ext>
                  </a:extLst>
                </p:cNvPr>
                <p:cNvSpPr>
                  <a:spLocks/>
                </p:cNvSpPr>
                <p:nvPr/>
              </p:nvSpPr>
              <p:spPr bwMode="auto">
                <a:xfrm>
                  <a:off x="4038" y="3707"/>
                  <a:ext cx="67" cy="29"/>
                </a:xfrm>
                <a:custGeom>
                  <a:avLst/>
                  <a:gdLst/>
                  <a:ahLst/>
                  <a:cxnLst>
                    <a:cxn ang="0">
                      <a:pos x="0" y="0"/>
                    </a:cxn>
                    <a:cxn ang="0">
                      <a:pos x="0" y="29"/>
                    </a:cxn>
                    <a:cxn ang="0">
                      <a:pos x="67" y="0"/>
                    </a:cxn>
                    <a:cxn ang="0">
                      <a:pos x="0" y="0"/>
                    </a:cxn>
                  </a:cxnLst>
                  <a:rect l="0" t="0" r="r" b="b"/>
                  <a:pathLst>
                    <a:path w="67" h="29">
                      <a:moveTo>
                        <a:pt x="0" y="0"/>
                      </a:moveTo>
                      <a:lnTo>
                        <a:pt x="0" y="29"/>
                      </a:lnTo>
                      <a:lnTo>
                        <a:pt x="67" y="0"/>
                      </a:lnTo>
                      <a:lnTo>
                        <a:pt x="0" y="0"/>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48" name="Line 42">
                  <a:extLst>
                    <a:ext uri="{FF2B5EF4-FFF2-40B4-BE49-F238E27FC236}">
                      <a16:creationId xmlns:a16="http://schemas.microsoft.com/office/drawing/2014/main" id="{C76B5AA4-2124-8488-6175-49D43FC1E828}"/>
                    </a:ext>
                  </a:extLst>
                </p:cNvPr>
                <p:cNvSpPr>
                  <a:spLocks noChangeShapeType="1"/>
                </p:cNvSpPr>
                <p:nvPr/>
              </p:nvSpPr>
              <p:spPr bwMode="auto">
                <a:xfrm flipV="1">
                  <a:off x="4100" y="3707"/>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49" name="Line 43">
                  <a:extLst>
                    <a:ext uri="{FF2B5EF4-FFF2-40B4-BE49-F238E27FC236}">
                      <a16:creationId xmlns:a16="http://schemas.microsoft.com/office/drawing/2014/main" id="{A4E112D9-7BC7-08D9-A0B8-62000528ACBA}"/>
                    </a:ext>
                  </a:extLst>
                </p:cNvPr>
                <p:cNvSpPr>
                  <a:spLocks noChangeShapeType="1"/>
                </p:cNvSpPr>
                <p:nvPr/>
              </p:nvSpPr>
              <p:spPr bwMode="auto">
                <a:xfrm flipV="1">
                  <a:off x="4095" y="3707"/>
                  <a:ext cx="1" cy="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0" name="Line 44">
                  <a:extLst>
                    <a:ext uri="{FF2B5EF4-FFF2-40B4-BE49-F238E27FC236}">
                      <a16:creationId xmlns:a16="http://schemas.microsoft.com/office/drawing/2014/main" id="{77D60CE9-8CC7-D058-28C4-964F287A19F1}"/>
                    </a:ext>
                  </a:extLst>
                </p:cNvPr>
                <p:cNvSpPr>
                  <a:spLocks noChangeShapeType="1"/>
                </p:cNvSpPr>
                <p:nvPr/>
              </p:nvSpPr>
              <p:spPr bwMode="auto">
                <a:xfrm flipV="1">
                  <a:off x="4089" y="3707"/>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1" name="Line 45">
                  <a:extLst>
                    <a:ext uri="{FF2B5EF4-FFF2-40B4-BE49-F238E27FC236}">
                      <a16:creationId xmlns:a16="http://schemas.microsoft.com/office/drawing/2014/main" id="{8608C2E4-DB07-A514-F776-48DFAFAB8713}"/>
                    </a:ext>
                  </a:extLst>
                </p:cNvPr>
                <p:cNvSpPr>
                  <a:spLocks noChangeShapeType="1"/>
                </p:cNvSpPr>
                <p:nvPr/>
              </p:nvSpPr>
              <p:spPr bwMode="auto">
                <a:xfrm flipV="1">
                  <a:off x="4083" y="3707"/>
                  <a:ext cx="1" cy="10"/>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2" name="Line 46">
                  <a:extLst>
                    <a:ext uri="{FF2B5EF4-FFF2-40B4-BE49-F238E27FC236}">
                      <a16:creationId xmlns:a16="http://schemas.microsoft.com/office/drawing/2014/main" id="{1075D245-458B-731E-3E80-4031D9D6560B}"/>
                    </a:ext>
                  </a:extLst>
                </p:cNvPr>
                <p:cNvSpPr>
                  <a:spLocks noChangeShapeType="1"/>
                </p:cNvSpPr>
                <p:nvPr/>
              </p:nvSpPr>
              <p:spPr bwMode="auto">
                <a:xfrm flipV="1">
                  <a:off x="4077" y="3707"/>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3" name="Line 47">
                  <a:extLst>
                    <a:ext uri="{FF2B5EF4-FFF2-40B4-BE49-F238E27FC236}">
                      <a16:creationId xmlns:a16="http://schemas.microsoft.com/office/drawing/2014/main" id="{F8B851D7-ED76-8FBE-348E-6FCDC0FE3EFB}"/>
                    </a:ext>
                  </a:extLst>
                </p:cNvPr>
                <p:cNvSpPr>
                  <a:spLocks noChangeShapeType="1"/>
                </p:cNvSpPr>
                <p:nvPr/>
              </p:nvSpPr>
              <p:spPr bwMode="auto">
                <a:xfrm flipV="1">
                  <a:off x="4072" y="3707"/>
                  <a:ext cx="1" cy="1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4" name="Line 48">
                  <a:extLst>
                    <a:ext uri="{FF2B5EF4-FFF2-40B4-BE49-F238E27FC236}">
                      <a16:creationId xmlns:a16="http://schemas.microsoft.com/office/drawing/2014/main" id="{F6D648D5-D5E5-4AC4-5544-2E7236CFE87C}"/>
                    </a:ext>
                  </a:extLst>
                </p:cNvPr>
                <p:cNvSpPr>
                  <a:spLocks noChangeShapeType="1"/>
                </p:cNvSpPr>
                <p:nvPr/>
              </p:nvSpPr>
              <p:spPr bwMode="auto">
                <a:xfrm flipV="1">
                  <a:off x="4066" y="3707"/>
                  <a:ext cx="1" cy="1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5" name="Line 49">
                  <a:extLst>
                    <a:ext uri="{FF2B5EF4-FFF2-40B4-BE49-F238E27FC236}">
                      <a16:creationId xmlns:a16="http://schemas.microsoft.com/office/drawing/2014/main" id="{EDFCBD6F-745E-A039-DFD9-4E93A4953839}"/>
                    </a:ext>
                  </a:extLst>
                </p:cNvPr>
                <p:cNvSpPr>
                  <a:spLocks noChangeShapeType="1"/>
                </p:cNvSpPr>
                <p:nvPr/>
              </p:nvSpPr>
              <p:spPr bwMode="auto">
                <a:xfrm flipV="1">
                  <a:off x="4060" y="3707"/>
                  <a:ext cx="1" cy="20"/>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6" name="Line 50">
                  <a:extLst>
                    <a:ext uri="{FF2B5EF4-FFF2-40B4-BE49-F238E27FC236}">
                      <a16:creationId xmlns:a16="http://schemas.microsoft.com/office/drawing/2014/main" id="{1475E44C-1B64-C820-144D-CCC78EDF2FB3}"/>
                    </a:ext>
                  </a:extLst>
                </p:cNvPr>
                <p:cNvSpPr>
                  <a:spLocks noChangeShapeType="1"/>
                </p:cNvSpPr>
                <p:nvPr/>
              </p:nvSpPr>
              <p:spPr bwMode="auto">
                <a:xfrm flipV="1">
                  <a:off x="4054" y="3707"/>
                  <a:ext cx="1" cy="2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7" name="Line 51">
                  <a:extLst>
                    <a:ext uri="{FF2B5EF4-FFF2-40B4-BE49-F238E27FC236}">
                      <a16:creationId xmlns:a16="http://schemas.microsoft.com/office/drawing/2014/main" id="{D4E8A651-8B5A-05FD-EB8D-CD80D1C3851D}"/>
                    </a:ext>
                  </a:extLst>
                </p:cNvPr>
                <p:cNvSpPr>
                  <a:spLocks noChangeShapeType="1"/>
                </p:cNvSpPr>
                <p:nvPr/>
              </p:nvSpPr>
              <p:spPr bwMode="auto">
                <a:xfrm flipV="1">
                  <a:off x="4049" y="3707"/>
                  <a:ext cx="1" cy="2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8" name="Line 52">
                  <a:extLst>
                    <a:ext uri="{FF2B5EF4-FFF2-40B4-BE49-F238E27FC236}">
                      <a16:creationId xmlns:a16="http://schemas.microsoft.com/office/drawing/2014/main" id="{FB35451C-3CA8-F9A6-441F-3929317F73D7}"/>
                    </a:ext>
                  </a:extLst>
                </p:cNvPr>
                <p:cNvSpPr>
                  <a:spLocks noChangeShapeType="1"/>
                </p:cNvSpPr>
                <p:nvPr/>
              </p:nvSpPr>
              <p:spPr bwMode="auto">
                <a:xfrm flipV="1">
                  <a:off x="4042" y="3707"/>
                  <a:ext cx="1" cy="2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59" name="Line 53">
                  <a:extLst>
                    <a:ext uri="{FF2B5EF4-FFF2-40B4-BE49-F238E27FC236}">
                      <a16:creationId xmlns:a16="http://schemas.microsoft.com/office/drawing/2014/main" id="{D7F02F54-3F9C-BDBA-99B0-E58A9C547740}"/>
                    </a:ext>
                  </a:extLst>
                </p:cNvPr>
                <p:cNvSpPr>
                  <a:spLocks noChangeShapeType="1"/>
                </p:cNvSpPr>
                <p:nvPr/>
              </p:nvSpPr>
              <p:spPr bwMode="auto">
                <a:xfrm>
                  <a:off x="4038" y="3707"/>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0" name="Freeform 54">
                  <a:extLst>
                    <a:ext uri="{FF2B5EF4-FFF2-40B4-BE49-F238E27FC236}">
                      <a16:creationId xmlns:a16="http://schemas.microsoft.com/office/drawing/2014/main" id="{C3F08676-9EC7-5D9E-D597-862E42212DC1}"/>
                    </a:ext>
                  </a:extLst>
                </p:cNvPr>
                <p:cNvSpPr>
                  <a:spLocks/>
                </p:cNvSpPr>
                <p:nvPr/>
              </p:nvSpPr>
              <p:spPr bwMode="auto">
                <a:xfrm>
                  <a:off x="4038" y="3707"/>
                  <a:ext cx="67" cy="29"/>
                </a:xfrm>
                <a:custGeom>
                  <a:avLst/>
                  <a:gdLst/>
                  <a:ahLst/>
                  <a:cxnLst>
                    <a:cxn ang="0">
                      <a:pos x="0" y="29"/>
                    </a:cxn>
                    <a:cxn ang="0">
                      <a:pos x="67" y="0"/>
                    </a:cxn>
                    <a:cxn ang="0">
                      <a:pos x="67" y="29"/>
                    </a:cxn>
                    <a:cxn ang="0">
                      <a:pos x="0" y="29"/>
                    </a:cxn>
                  </a:cxnLst>
                  <a:rect l="0" t="0" r="r" b="b"/>
                  <a:pathLst>
                    <a:path w="67" h="29">
                      <a:moveTo>
                        <a:pt x="0" y="29"/>
                      </a:moveTo>
                      <a:lnTo>
                        <a:pt x="67" y="0"/>
                      </a:lnTo>
                      <a:lnTo>
                        <a:pt x="67" y="29"/>
                      </a:lnTo>
                      <a:lnTo>
                        <a:pt x="0" y="29"/>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61" name="Line 55">
                  <a:extLst>
                    <a:ext uri="{FF2B5EF4-FFF2-40B4-BE49-F238E27FC236}">
                      <a16:creationId xmlns:a16="http://schemas.microsoft.com/office/drawing/2014/main" id="{531B07F1-935B-233C-FFB0-9B722F16E1F7}"/>
                    </a:ext>
                  </a:extLst>
                </p:cNvPr>
                <p:cNvSpPr>
                  <a:spLocks noChangeShapeType="1"/>
                </p:cNvSpPr>
                <p:nvPr/>
              </p:nvSpPr>
              <p:spPr bwMode="auto">
                <a:xfrm flipV="1">
                  <a:off x="4100" y="3709"/>
                  <a:ext cx="1" cy="2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2" name="Line 56">
                  <a:extLst>
                    <a:ext uri="{FF2B5EF4-FFF2-40B4-BE49-F238E27FC236}">
                      <a16:creationId xmlns:a16="http://schemas.microsoft.com/office/drawing/2014/main" id="{F7FBC468-7EDE-D517-4D85-CFF2FDE74D1E}"/>
                    </a:ext>
                  </a:extLst>
                </p:cNvPr>
                <p:cNvSpPr>
                  <a:spLocks noChangeShapeType="1"/>
                </p:cNvSpPr>
                <p:nvPr/>
              </p:nvSpPr>
              <p:spPr bwMode="auto">
                <a:xfrm flipV="1">
                  <a:off x="4095" y="3712"/>
                  <a:ext cx="1" cy="2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3" name="Line 57">
                  <a:extLst>
                    <a:ext uri="{FF2B5EF4-FFF2-40B4-BE49-F238E27FC236}">
                      <a16:creationId xmlns:a16="http://schemas.microsoft.com/office/drawing/2014/main" id="{CAEFE111-31DA-B2D3-7EAE-D7487D308D94}"/>
                    </a:ext>
                  </a:extLst>
                </p:cNvPr>
                <p:cNvSpPr>
                  <a:spLocks noChangeShapeType="1"/>
                </p:cNvSpPr>
                <p:nvPr/>
              </p:nvSpPr>
              <p:spPr bwMode="auto">
                <a:xfrm flipV="1">
                  <a:off x="4089" y="3714"/>
                  <a:ext cx="1" cy="2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4" name="Line 58">
                  <a:extLst>
                    <a:ext uri="{FF2B5EF4-FFF2-40B4-BE49-F238E27FC236}">
                      <a16:creationId xmlns:a16="http://schemas.microsoft.com/office/drawing/2014/main" id="{C2C1E676-E35E-A654-93CA-765153692972}"/>
                    </a:ext>
                  </a:extLst>
                </p:cNvPr>
                <p:cNvSpPr>
                  <a:spLocks noChangeShapeType="1"/>
                </p:cNvSpPr>
                <p:nvPr/>
              </p:nvSpPr>
              <p:spPr bwMode="auto">
                <a:xfrm flipV="1">
                  <a:off x="4083" y="3717"/>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5" name="Line 59">
                  <a:extLst>
                    <a:ext uri="{FF2B5EF4-FFF2-40B4-BE49-F238E27FC236}">
                      <a16:creationId xmlns:a16="http://schemas.microsoft.com/office/drawing/2014/main" id="{FA6A2101-67AD-F56B-F473-A7EDA52B968B}"/>
                    </a:ext>
                  </a:extLst>
                </p:cNvPr>
                <p:cNvSpPr>
                  <a:spLocks noChangeShapeType="1"/>
                </p:cNvSpPr>
                <p:nvPr/>
              </p:nvSpPr>
              <p:spPr bwMode="auto">
                <a:xfrm flipV="1">
                  <a:off x="4077" y="3719"/>
                  <a:ext cx="1" cy="1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6" name="Line 60">
                  <a:extLst>
                    <a:ext uri="{FF2B5EF4-FFF2-40B4-BE49-F238E27FC236}">
                      <a16:creationId xmlns:a16="http://schemas.microsoft.com/office/drawing/2014/main" id="{3A31F061-DA98-E024-F510-5DC2BFEEE264}"/>
                    </a:ext>
                  </a:extLst>
                </p:cNvPr>
                <p:cNvSpPr>
                  <a:spLocks noChangeShapeType="1"/>
                </p:cNvSpPr>
                <p:nvPr/>
              </p:nvSpPr>
              <p:spPr bwMode="auto">
                <a:xfrm flipV="1">
                  <a:off x="4072" y="3722"/>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7" name="Line 61">
                  <a:extLst>
                    <a:ext uri="{FF2B5EF4-FFF2-40B4-BE49-F238E27FC236}">
                      <a16:creationId xmlns:a16="http://schemas.microsoft.com/office/drawing/2014/main" id="{951821A9-A444-790C-6244-91995A8A81BF}"/>
                    </a:ext>
                  </a:extLst>
                </p:cNvPr>
                <p:cNvSpPr>
                  <a:spLocks noChangeShapeType="1"/>
                </p:cNvSpPr>
                <p:nvPr/>
              </p:nvSpPr>
              <p:spPr bwMode="auto">
                <a:xfrm flipV="1">
                  <a:off x="4066" y="3724"/>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8" name="Line 62">
                  <a:extLst>
                    <a:ext uri="{FF2B5EF4-FFF2-40B4-BE49-F238E27FC236}">
                      <a16:creationId xmlns:a16="http://schemas.microsoft.com/office/drawing/2014/main" id="{4358FF4A-022D-BEFA-3A48-267CB1A1A6F0}"/>
                    </a:ext>
                  </a:extLst>
                </p:cNvPr>
                <p:cNvSpPr>
                  <a:spLocks noChangeShapeType="1"/>
                </p:cNvSpPr>
                <p:nvPr/>
              </p:nvSpPr>
              <p:spPr bwMode="auto">
                <a:xfrm flipV="1">
                  <a:off x="4060" y="3727"/>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69" name="Line 63">
                  <a:extLst>
                    <a:ext uri="{FF2B5EF4-FFF2-40B4-BE49-F238E27FC236}">
                      <a16:creationId xmlns:a16="http://schemas.microsoft.com/office/drawing/2014/main" id="{D20A9FB8-2116-65BA-B092-D11BEFA138A2}"/>
                    </a:ext>
                  </a:extLst>
                </p:cNvPr>
                <p:cNvSpPr>
                  <a:spLocks noChangeShapeType="1"/>
                </p:cNvSpPr>
                <p:nvPr/>
              </p:nvSpPr>
              <p:spPr bwMode="auto">
                <a:xfrm flipV="1">
                  <a:off x="4054" y="3729"/>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0" name="Line 64">
                  <a:extLst>
                    <a:ext uri="{FF2B5EF4-FFF2-40B4-BE49-F238E27FC236}">
                      <a16:creationId xmlns:a16="http://schemas.microsoft.com/office/drawing/2014/main" id="{44DD7D2D-22EF-7A52-020D-0EFF7025F808}"/>
                    </a:ext>
                  </a:extLst>
                </p:cNvPr>
                <p:cNvSpPr>
                  <a:spLocks noChangeShapeType="1"/>
                </p:cNvSpPr>
                <p:nvPr/>
              </p:nvSpPr>
              <p:spPr bwMode="auto">
                <a:xfrm flipV="1">
                  <a:off x="4049" y="3732"/>
                  <a:ext cx="1" cy="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1" name="Line 65">
                  <a:extLst>
                    <a:ext uri="{FF2B5EF4-FFF2-40B4-BE49-F238E27FC236}">
                      <a16:creationId xmlns:a16="http://schemas.microsoft.com/office/drawing/2014/main" id="{42AC6EDF-DD0A-980C-F2BE-FB711A74CBB1}"/>
                    </a:ext>
                  </a:extLst>
                </p:cNvPr>
                <p:cNvSpPr>
                  <a:spLocks noChangeShapeType="1"/>
                </p:cNvSpPr>
                <p:nvPr/>
              </p:nvSpPr>
              <p:spPr bwMode="auto">
                <a:xfrm flipV="1">
                  <a:off x="4042" y="3734"/>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2" name="Line 66">
                  <a:extLst>
                    <a:ext uri="{FF2B5EF4-FFF2-40B4-BE49-F238E27FC236}">
                      <a16:creationId xmlns:a16="http://schemas.microsoft.com/office/drawing/2014/main" id="{30EEC2FD-95CB-A164-6362-B4CCCB568FEF}"/>
                    </a:ext>
                  </a:extLst>
                </p:cNvPr>
                <p:cNvSpPr>
                  <a:spLocks noChangeShapeType="1"/>
                </p:cNvSpPr>
                <p:nvPr/>
              </p:nvSpPr>
              <p:spPr bwMode="auto">
                <a:xfrm>
                  <a:off x="4038" y="3736"/>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3" name="Freeform 67">
                  <a:extLst>
                    <a:ext uri="{FF2B5EF4-FFF2-40B4-BE49-F238E27FC236}">
                      <a16:creationId xmlns:a16="http://schemas.microsoft.com/office/drawing/2014/main" id="{37E29FDA-4820-329F-36B1-077BD3B2D400}"/>
                    </a:ext>
                  </a:extLst>
                </p:cNvPr>
                <p:cNvSpPr>
                  <a:spLocks/>
                </p:cNvSpPr>
                <p:nvPr/>
              </p:nvSpPr>
              <p:spPr bwMode="auto">
                <a:xfrm>
                  <a:off x="4001" y="3920"/>
                  <a:ext cx="37" cy="37"/>
                </a:xfrm>
                <a:custGeom>
                  <a:avLst/>
                  <a:gdLst/>
                  <a:ahLst/>
                  <a:cxnLst>
                    <a:cxn ang="0">
                      <a:pos x="37" y="17"/>
                    </a:cxn>
                    <a:cxn ang="0">
                      <a:pos x="30" y="5"/>
                    </a:cxn>
                    <a:cxn ang="0">
                      <a:pos x="16" y="0"/>
                    </a:cxn>
                    <a:cxn ang="0">
                      <a:pos x="5" y="5"/>
                    </a:cxn>
                    <a:cxn ang="0">
                      <a:pos x="0" y="17"/>
                    </a:cxn>
                    <a:cxn ang="0">
                      <a:pos x="0" y="37"/>
                    </a:cxn>
                  </a:cxnLst>
                  <a:rect l="0" t="0" r="r" b="b"/>
                  <a:pathLst>
                    <a:path w="37" h="37">
                      <a:moveTo>
                        <a:pt x="37" y="17"/>
                      </a:moveTo>
                      <a:lnTo>
                        <a:pt x="30" y="5"/>
                      </a:lnTo>
                      <a:lnTo>
                        <a:pt x="16" y="0"/>
                      </a:lnTo>
                      <a:lnTo>
                        <a:pt x="5" y="5"/>
                      </a:lnTo>
                      <a:lnTo>
                        <a:pt x="0" y="17"/>
                      </a:lnTo>
                      <a:lnTo>
                        <a:pt x="0" y="37"/>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74" name="Freeform 68">
                  <a:extLst>
                    <a:ext uri="{FF2B5EF4-FFF2-40B4-BE49-F238E27FC236}">
                      <a16:creationId xmlns:a16="http://schemas.microsoft.com/office/drawing/2014/main" id="{2F244F27-8152-E2BE-3EB7-EE1576B34DF3}"/>
                    </a:ext>
                  </a:extLst>
                </p:cNvPr>
                <p:cNvSpPr>
                  <a:spLocks/>
                </p:cNvSpPr>
                <p:nvPr/>
              </p:nvSpPr>
              <p:spPr bwMode="auto">
                <a:xfrm>
                  <a:off x="3836" y="3356"/>
                  <a:ext cx="69" cy="28"/>
                </a:xfrm>
                <a:custGeom>
                  <a:avLst/>
                  <a:gdLst/>
                  <a:ahLst/>
                  <a:cxnLst>
                    <a:cxn ang="0">
                      <a:pos x="0" y="0"/>
                    </a:cxn>
                    <a:cxn ang="0">
                      <a:pos x="0" y="28"/>
                    </a:cxn>
                    <a:cxn ang="0">
                      <a:pos x="69" y="0"/>
                    </a:cxn>
                    <a:cxn ang="0">
                      <a:pos x="0" y="0"/>
                    </a:cxn>
                  </a:cxnLst>
                  <a:rect l="0" t="0" r="r" b="b"/>
                  <a:pathLst>
                    <a:path w="69" h="28">
                      <a:moveTo>
                        <a:pt x="0" y="0"/>
                      </a:moveTo>
                      <a:lnTo>
                        <a:pt x="0" y="28"/>
                      </a:lnTo>
                      <a:lnTo>
                        <a:pt x="69" y="0"/>
                      </a:lnTo>
                      <a:lnTo>
                        <a:pt x="0" y="0"/>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75" name="Line 69">
                  <a:extLst>
                    <a:ext uri="{FF2B5EF4-FFF2-40B4-BE49-F238E27FC236}">
                      <a16:creationId xmlns:a16="http://schemas.microsoft.com/office/drawing/2014/main" id="{50D1C5FC-3FF4-FED7-7000-E02FE8BDE51E}"/>
                    </a:ext>
                  </a:extLst>
                </p:cNvPr>
                <p:cNvSpPr>
                  <a:spLocks noChangeShapeType="1"/>
                </p:cNvSpPr>
                <p:nvPr/>
              </p:nvSpPr>
              <p:spPr bwMode="auto">
                <a:xfrm flipV="1">
                  <a:off x="3901" y="3356"/>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6" name="Line 70">
                  <a:extLst>
                    <a:ext uri="{FF2B5EF4-FFF2-40B4-BE49-F238E27FC236}">
                      <a16:creationId xmlns:a16="http://schemas.microsoft.com/office/drawing/2014/main" id="{CCDE4508-8F3D-9020-6A5D-C7D84AA7654B}"/>
                    </a:ext>
                  </a:extLst>
                </p:cNvPr>
                <p:cNvSpPr>
                  <a:spLocks noChangeShapeType="1"/>
                </p:cNvSpPr>
                <p:nvPr/>
              </p:nvSpPr>
              <p:spPr bwMode="auto">
                <a:xfrm flipV="1">
                  <a:off x="3895" y="3356"/>
                  <a:ext cx="1" cy="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7" name="Line 71">
                  <a:extLst>
                    <a:ext uri="{FF2B5EF4-FFF2-40B4-BE49-F238E27FC236}">
                      <a16:creationId xmlns:a16="http://schemas.microsoft.com/office/drawing/2014/main" id="{DFA6A3FE-EA73-A22A-245B-87FED236875A}"/>
                    </a:ext>
                  </a:extLst>
                </p:cNvPr>
                <p:cNvSpPr>
                  <a:spLocks noChangeShapeType="1"/>
                </p:cNvSpPr>
                <p:nvPr/>
              </p:nvSpPr>
              <p:spPr bwMode="auto">
                <a:xfrm flipV="1">
                  <a:off x="3889" y="3356"/>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8" name="Line 72">
                  <a:extLst>
                    <a:ext uri="{FF2B5EF4-FFF2-40B4-BE49-F238E27FC236}">
                      <a16:creationId xmlns:a16="http://schemas.microsoft.com/office/drawing/2014/main" id="{F7F7BC6B-70E6-6086-EAF8-EFD14F684922}"/>
                    </a:ext>
                  </a:extLst>
                </p:cNvPr>
                <p:cNvSpPr>
                  <a:spLocks noChangeShapeType="1"/>
                </p:cNvSpPr>
                <p:nvPr/>
              </p:nvSpPr>
              <p:spPr bwMode="auto">
                <a:xfrm flipV="1">
                  <a:off x="3884" y="3356"/>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79" name="Line 73">
                  <a:extLst>
                    <a:ext uri="{FF2B5EF4-FFF2-40B4-BE49-F238E27FC236}">
                      <a16:creationId xmlns:a16="http://schemas.microsoft.com/office/drawing/2014/main" id="{856C81E1-B5E3-2FD8-666A-B43CC6B9AD7D}"/>
                    </a:ext>
                  </a:extLst>
                </p:cNvPr>
                <p:cNvSpPr>
                  <a:spLocks noChangeShapeType="1"/>
                </p:cNvSpPr>
                <p:nvPr/>
              </p:nvSpPr>
              <p:spPr bwMode="auto">
                <a:xfrm flipV="1">
                  <a:off x="3877" y="3356"/>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0" name="Line 74">
                  <a:extLst>
                    <a:ext uri="{FF2B5EF4-FFF2-40B4-BE49-F238E27FC236}">
                      <a16:creationId xmlns:a16="http://schemas.microsoft.com/office/drawing/2014/main" id="{471203E7-F2C1-7686-4E15-EDD324C0B77F}"/>
                    </a:ext>
                  </a:extLst>
                </p:cNvPr>
                <p:cNvSpPr>
                  <a:spLocks noChangeShapeType="1"/>
                </p:cNvSpPr>
                <p:nvPr/>
              </p:nvSpPr>
              <p:spPr bwMode="auto">
                <a:xfrm flipV="1">
                  <a:off x="3872" y="3356"/>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1" name="Line 75">
                  <a:extLst>
                    <a:ext uri="{FF2B5EF4-FFF2-40B4-BE49-F238E27FC236}">
                      <a16:creationId xmlns:a16="http://schemas.microsoft.com/office/drawing/2014/main" id="{93D15ADE-878C-5555-61E6-1F42C6E7E85B}"/>
                    </a:ext>
                  </a:extLst>
                </p:cNvPr>
                <p:cNvSpPr>
                  <a:spLocks noChangeShapeType="1"/>
                </p:cNvSpPr>
                <p:nvPr/>
              </p:nvSpPr>
              <p:spPr bwMode="auto">
                <a:xfrm flipV="1">
                  <a:off x="3866" y="3356"/>
                  <a:ext cx="1" cy="1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2" name="Line 76">
                  <a:extLst>
                    <a:ext uri="{FF2B5EF4-FFF2-40B4-BE49-F238E27FC236}">
                      <a16:creationId xmlns:a16="http://schemas.microsoft.com/office/drawing/2014/main" id="{2A22E8B8-F5A3-3E53-6F3D-AA58BE8130B8}"/>
                    </a:ext>
                  </a:extLst>
                </p:cNvPr>
                <p:cNvSpPr>
                  <a:spLocks noChangeShapeType="1"/>
                </p:cNvSpPr>
                <p:nvPr/>
              </p:nvSpPr>
              <p:spPr bwMode="auto">
                <a:xfrm flipV="1">
                  <a:off x="3860" y="3356"/>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3" name="Line 77">
                  <a:extLst>
                    <a:ext uri="{FF2B5EF4-FFF2-40B4-BE49-F238E27FC236}">
                      <a16:creationId xmlns:a16="http://schemas.microsoft.com/office/drawing/2014/main" id="{ECD249C2-329C-E0D1-8259-3D8651B4D5FE}"/>
                    </a:ext>
                  </a:extLst>
                </p:cNvPr>
                <p:cNvSpPr>
                  <a:spLocks noChangeShapeType="1"/>
                </p:cNvSpPr>
                <p:nvPr/>
              </p:nvSpPr>
              <p:spPr bwMode="auto">
                <a:xfrm flipV="1">
                  <a:off x="3854" y="3356"/>
                  <a:ext cx="1" cy="2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4" name="Line 78">
                  <a:extLst>
                    <a:ext uri="{FF2B5EF4-FFF2-40B4-BE49-F238E27FC236}">
                      <a16:creationId xmlns:a16="http://schemas.microsoft.com/office/drawing/2014/main" id="{4EB62E98-696D-B446-0F23-B0E56C6E7090}"/>
                    </a:ext>
                  </a:extLst>
                </p:cNvPr>
                <p:cNvSpPr>
                  <a:spLocks noChangeShapeType="1"/>
                </p:cNvSpPr>
                <p:nvPr/>
              </p:nvSpPr>
              <p:spPr bwMode="auto">
                <a:xfrm flipV="1">
                  <a:off x="3848" y="3356"/>
                  <a:ext cx="1" cy="23"/>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5" name="Line 79">
                  <a:extLst>
                    <a:ext uri="{FF2B5EF4-FFF2-40B4-BE49-F238E27FC236}">
                      <a16:creationId xmlns:a16="http://schemas.microsoft.com/office/drawing/2014/main" id="{67E054F8-2A58-AEC3-C442-706BA29DB759}"/>
                    </a:ext>
                  </a:extLst>
                </p:cNvPr>
                <p:cNvSpPr>
                  <a:spLocks noChangeShapeType="1"/>
                </p:cNvSpPr>
                <p:nvPr/>
              </p:nvSpPr>
              <p:spPr bwMode="auto">
                <a:xfrm flipV="1">
                  <a:off x="3843" y="3356"/>
                  <a:ext cx="1" cy="2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6" name="Line 80">
                  <a:extLst>
                    <a:ext uri="{FF2B5EF4-FFF2-40B4-BE49-F238E27FC236}">
                      <a16:creationId xmlns:a16="http://schemas.microsoft.com/office/drawing/2014/main" id="{F3238E86-E98E-4C72-E4E5-55003B253567}"/>
                    </a:ext>
                  </a:extLst>
                </p:cNvPr>
                <p:cNvSpPr>
                  <a:spLocks noChangeShapeType="1"/>
                </p:cNvSpPr>
                <p:nvPr/>
              </p:nvSpPr>
              <p:spPr bwMode="auto">
                <a:xfrm>
                  <a:off x="3836" y="3356"/>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7" name="Freeform 81">
                  <a:extLst>
                    <a:ext uri="{FF2B5EF4-FFF2-40B4-BE49-F238E27FC236}">
                      <a16:creationId xmlns:a16="http://schemas.microsoft.com/office/drawing/2014/main" id="{456F3AE8-F64C-45CE-867F-CBCF639BC7F1}"/>
                    </a:ext>
                  </a:extLst>
                </p:cNvPr>
                <p:cNvSpPr>
                  <a:spLocks/>
                </p:cNvSpPr>
                <p:nvPr/>
              </p:nvSpPr>
              <p:spPr bwMode="auto">
                <a:xfrm>
                  <a:off x="3836" y="3356"/>
                  <a:ext cx="69" cy="28"/>
                </a:xfrm>
                <a:custGeom>
                  <a:avLst/>
                  <a:gdLst/>
                  <a:ahLst/>
                  <a:cxnLst>
                    <a:cxn ang="0">
                      <a:pos x="0" y="28"/>
                    </a:cxn>
                    <a:cxn ang="0">
                      <a:pos x="69" y="0"/>
                    </a:cxn>
                    <a:cxn ang="0">
                      <a:pos x="69" y="28"/>
                    </a:cxn>
                    <a:cxn ang="0">
                      <a:pos x="0" y="28"/>
                    </a:cxn>
                  </a:cxnLst>
                  <a:rect l="0" t="0" r="r" b="b"/>
                  <a:pathLst>
                    <a:path w="69" h="28">
                      <a:moveTo>
                        <a:pt x="0" y="28"/>
                      </a:moveTo>
                      <a:lnTo>
                        <a:pt x="69" y="0"/>
                      </a:lnTo>
                      <a:lnTo>
                        <a:pt x="69" y="28"/>
                      </a:lnTo>
                      <a:lnTo>
                        <a:pt x="0" y="28"/>
                      </a:lnTo>
                    </a:path>
                  </a:pathLst>
                </a:custGeom>
                <a:grpFill/>
                <a:ln w="8">
                  <a:solidFill>
                    <a:schemeClr val="accent4">
                      <a:lumMod val="10000"/>
                    </a:schemeClr>
                  </a:solidFill>
                  <a:prstDash val="solid"/>
                  <a:round/>
                  <a:headEnd/>
                  <a:tailEnd/>
                </a:ln>
              </p:spPr>
              <p:txBody>
                <a:bodyPr/>
                <a:lstStyle/>
                <a:p>
                  <a:pPr>
                    <a:defRPr/>
                  </a:pPr>
                  <a:endParaRPr lang="en-US" dirty="0"/>
                </a:p>
              </p:txBody>
            </p:sp>
            <p:sp>
              <p:nvSpPr>
                <p:cNvPr id="88" name="Line 82">
                  <a:extLst>
                    <a:ext uri="{FF2B5EF4-FFF2-40B4-BE49-F238E27FC236}">
                      <a16:creationId xmlns:a16="http://schemas.microsoft.com/office/drawing/2014/main" id="{D4AC1953-78EC-0FD0-267E-2AC1CFEACB13}"/>
                    </a:ext>
                  </a:extLst>
                </p:cNvPr>
                <p:cNvSpPr>
                  <a:spLocks noChangeShapeType="1"/>
                </p:cNvSpPr>
                <p:nvPr/>
              </p:nvSpPr>
              <p:spPr bwMode="auto">
                <a:xfrm flipV="1">
                  <a:off x="3901" y="3358"/>
                  <a:ext cx="1" cy="2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89" name="Line 83">
                  <a:extLst>
                    <a:ext uri="{FF2B5EF4-FFF2-40B4-BE49-F238E27FC236}">
                      <a16:creationId xmlns:a16="http://schemas.microsoft.com/office/drawing/2014/main" id="{4347DE7E-B6D8-4656-E2E5-A00BCF8F43C8}"/>
                    </a:ext>
                  </a:extLst>
                </p:cNvPr>
                <p:cNvSpPr>
                  <a:spLocks noChangeShapeType="1"/>
                </p:cNvSpPr>
                <p:nvPr/>
              </p:nvSpPr>
              <p:spPr bwMode="auto">
                <a:xfrm flipV="1">
                  <a:off x="3895" y="3360"/>
                  <a:ext cx="1" cy="2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0" name="Line 84">
                  <a:extLst>
                    <a:ext uri="{FF2B5EF4-FFF2-40B4-BE49-F238E27FC236}">
                      <a16:creationId xmlns:a16="http://schemas.microsoft.com/office/drawing/2014/main" id="{C9549BEB-8B10-7C24-40FA-6A42867EACCB}"/>
                    </a:ext>
                  </a:extLst>
                </p:cNvPr>
                <p:cNvSpPr>
                  <a:spLocks noChangeShapeType="1"/>
                </p:cNvSpPr>
                <p:nvPr/>
              </p:nvSpPr>
              <p:spPr bwMode="auto">
                <a:xfrm flipV="1">
                  <a:off x="3889" y="3363"/>
                  <a:ext cx="1" cy="2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1" name="Line 85">
                  <a:extLst>
                    <a:ext uri="{FF2B5EF4-FFF2-40B4-BE49-F238E27FC236}">
                      <a16:creationId xmlns:a16="http://schemas.microsoft.com/office/drawing/2014/main" id="{F8F5CE06-3CB3-7491-9A56-882EF93B08D8}"/>
                    </a:ext>
                  </a:extLst>
                </p:cNvPr>
                <p:cNvSpPr>
                  <a:spLocks noChangeShapeType="1"/>
                </p:cNvSpPr>
                <p:nvPr/>
              </p:nvSpPr>
              <p:spPr bwMode="auto">
                <a:xfrm flipV="1">
                  <a:off x="3884" y="3365"/>
                  <a:ext cx="1" cy="1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2" name="Line 86">
                  <a:extLst>
                    <a:ext uri="{FF2B5EF4-FFF2-40B4-BE49-F238E27FC236}">
                      <a16:creationId xmlns:a16="http://schemas.microsoft.com/office/drawing/2014/main" id="{7C855C95-482D-80EE-F1DF-AE68D79DE6AE}"/>
                    </a:ext>
                  </a:extLst>
                </p:cNvPr>
                <p:cNvSpPr>
                  <a:spLocks noChangeShapeType="1"/>
                </p:cNvSpPr>
                <p:nvPr/>
              </p:nvSpPr>
              <p:spPr bwMode="auto">
                <a:xfrm flipV="1">
                  <a:off x="3877" y="3368"/>
                  <a:ext cx="1" cy="16"/>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3" name="Line 87">
                  <a:extLst>
                    <a:ext uri="{FF2B5EF4-FFF2-40B4-BE49-F238E27FC236}">
                      <a16:creationId xmlns:a16="http://schemas.microsoft.com/office/drawing/2014/main" id="{98DA0244-8816-5D9F-6F15-F7B333C62E93}"/>
                    </a:ext>
                  </a:extLst>
                </p:cNvPr>
                <p:cNvSpPr>
                  <a:spLocks noChangeShapeType="1"/>
                </p:cNvSpPr>
                <p:nvPr/>
              </p:nvSpPr>
              <p:spPr bwMode="auto">
                <a:xfrm flipV="1">
                  <a:off x="3872" y="3370"/>
                  <a:ext cx="1" cy="14"/>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4" name="Line 88">
                  <a:extLst>
                    <a:ext uri="{FF2B5EF4-FFF2-40B4-BE49-F238E27FC236}">
                      <a16:creationId xmlns:a16="http://schemas.microsoft.com/office/drawing/2014/main" id="{72A1DE69-2472-349A-C3AE-33839635813F}"/>
                    </a:ext>
                  </a:extLst>
                </p:cNvPr>
                <p:cNvSpPr>
                  <a:spLocks noChangeShapeType="1"/>
                </p:cNvSpPr>
                <p:nvPr/>
              </p:nvSpPr>
              <p:spPr bwMode="auto">
                <a:xfrm flipV="1">
                  <a:off x="3866" y="3372"/>
                  <a:ext cx="1" cy="1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5" name="Line 89">
                  <a:extLst>
                    <a:ext uri="{FF2B5EF4-FFF2-40B4-BE49-F238E27FC236}">
                      <a16:creationId xmlns:a16="http://schemas.microsoft.com/office/drawing/2014/main" id="{2C863368-C423-46DF-14F5-BDF25C2C4A3A}"/>
                    </a:ext>
                  </a:extLst>
                </p:cNvPr>
                <p:cNvSpPr>
                  <a:spLocks noChangeShapeType="1"/>
                </p:cNvSpPr>
                <p:nvPr/>
              </p:nvSpPr>
              <p:spPr bwMode="auto">
                <a:xfrm flipV="1">
                  <a:off x="3860" y="3375"/>
                  <a:ext cx="1" cy="9"/>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6" name="Line 90">
                  <a:extLst>
                    <a:ext uri="{FF2B5EF4-FFF2-40B4-BE49-F238E27FC236}">
                      <a16:creationId xmlns:a16="http://schemas.microsoft.com/office/drawing/2014/main" id="{CE073937-E56F-813D-C932-7FA6ED79F67F}"/>
                    </a:ext>
                  </a:extLst>
                </p:cNvPr>
                <p:cNvSpPr>
                  <a:spLocks noChangeShapeType="1"/>
                </p:cNvSpPr>
                <p:nvPr/>
              </p:nvSpPr>
              <p:spPr bwMode="auto">
                <a:xfrm flipV="1">
                  <a:off x="3854" y="3377"/>
                  <a:ext cx="1" cy="7"/>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7" name="Line 91">
                  <a:extLst>
                    <a:ext uri="{FF2B5EF4-FFF2-40B4-BE49-F238E27FC236}">
                      <a16:creationId xmlns:a16="http://schemas.microsoft.com/office/drawing/2014/main" id="{30EEE1C8-6BCE-8636-4063-7306061DC409}"/>
                    </a:ext>
                  </a:extLst>
                </p:cNvPr>
                <p:cNvSpPr>
                  <a:spLocks noChangeShapeType="1"/>
                </p:cNvSpPr>
                <p:nvPr/>
              </p:nvSpPr>
              <p:spPr bwMode="auto">
                <a:xfrm flipV="1">
                  <a:off x="3848" y="3379"/>
                  <a:ext cx="1" cy="5"/>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8" name="Line 92">
                  <a:extLst>
                    <a:ext uri="{FF2B5EF4-FFF2-40B4-BE49-F238E27FC236}">
                      <a16:creationId xmlns:a16="http://schemas.microsoft.com/office/drawing/2014/main" id="{260E1CC5-3DE1-6C7E-A9A7-6F7B1464EAEF}"/>
                    </a:ext>
                  </a:extLst>
                </p:cNvPr>
                <p:cNvSpPr>
                  <a:spLocks noChangeShapeType="1"/>
                </p:cNvSpPr>
                <p:nvPr/>
              </p:nvSpPr>
              <p:spPr bwMode="auto">
                <a:xfrm flipV="1">
                  <a:off x="3843" y="3382"/>
                  <a:ext cx="1" cy="2"/>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99" name="Line 93">
                  <a:extLst>
                    <a:ext uri="{FF2B5EF4-FFF2-40B4-BE49-F238E27FC236}">
                      <a16:creationId xmlns:a16="http://schemas.microsoft.com/office/drawing/2014/main" id="{F76CF993-F036-F0B9-436B-2FA47002F196}"/>
                    </a:ext>
                  </a:extLst>
                </p:cNvPr>
                <p:cNvSpPr>
                  <a:spLocks noChangeShapeType="1"/>
                </p:cNvSpPr>
                <p:nvPr/>
              </p:nvSpPr>
              <p:spPr bwMode="auto">
                <a:xfrm>
                  <a:off x="3836" y="3384"/>
                  <a:ext cx="1" cy="1"/>
                </a:xfrm>
                <a:prstGeom prst="line">
                  <a:avLst/>
                </a:prstGeom>
                <a:grpFill/>
                <a:ln w="8">
                  <a:solidFill>
                    <a:schemeClr val="accent4">
                      <a:lumMod val="10000"/>
                    </a:schemeClr>
                  </a:solidFill>
                  <a:prstDash val="solid"/>
                  <a:round/>
                  <a:headEnd/>
                  <a:tailEnd/>
                </a:ln>
              </p:spPr>
              <p:txBody>
                <a:bodyPr/>
                <a:lstStyle/>
                <a:p>
                  <a:pPr>
                    <a:defRPr/>
                  </a:pPr>
                  <a:endParaRPr lang="en-US" dirty="0"/>
                </a:p>
              </p:txBody>
            </p:sp>
            <p:sp>
              <p:nvSpPr>
                <p:cNvPr id="100" name="Line 94">
                  <a:extLst>
                    <a:ext uri="{FF2B5EF4-FFF2-40B4-BE49-F238E27FC236}">
                      <a16:creationId xmlns:a16="http://schemas.microsoft.com/office/drawing/2014/main" id="{EAD1750C-5800-63BC-E3E2-6B1F78318F19}"/>
                    </a:ext>
                  </a:extLst>
                </p:cNvPr>
                <p:cNvSpPr>
                  <a:spLocks noChangeShapeType="1"/>
                </p:cNvSpPr>
                <p:nvPr/>
              </p:nvSpPr>
              <p:spPr bwMode="auto">
                <a:xfrm>
                  <a:off x="3836" y="2813"/>
                  <a:ext cx="1" cy="518"/>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01" name="Line 107">
                  <a:extLst>
                    <a:ext uri="{FF2B5EF4-FFF2-40B4-BE49-F238E27FC236}">
                      <a16:creationId xmlns:a16="http://schemas.microsoft.com/office/drawing/2014/main" id="{60CB85DF-E0F1-0310-BDEC-313310F7930E}"/>
                    </a:ext>
                  </a:extLst>
                </p:cNvPr>
                <p:cNvSpPr>
                  <a:spLocks noChangeShapeType="1"/>
                </p:cNvSpPr>
                <p:nvPr/>
              </p:nvSpPr>
              <p:spPr bwMode="auto">
                <a:xfrm>
                  <a:off x="4148" y="2744"/>
                  <a:ext cx="1" cy="403"/>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02" name="Line 108">
                  <a:extLst>
                    <a:ext uri="{FF2B5EF4-FFF2-40B4-BE49-F238E27FC236}">
                      <a16:creationId xmlns:a16="http://schemas.microsoft.com/office/drawing/2014/main" id="{0A54CA64-9E6C-D3AA-87E7-7C228EBDC30A}"/>
                    </a:ext>
                  </a:extLst>
                </p:cNvPr>
                <p:cNvSpPr>
                  <a:spLocks noChangeShapeType="1"/>
                </p:cNvSpPr>
                <p:nvPr/>
              </p:nvSpPr>
              <p:spPr bwMode="auto">
                <a:xfrm>
                  <a:off x="4221" y="2744"/>
                  <a:ext cx="1" cy="461"/>
                </a:xfrm>
                <a:prstGeom prst="line">
                  <a:avLst/>
                </a:prstGeom>
                <a:grpFill/>
                <a:ln w="17">
                  <a:solidFill>
                    <a:srgbClr val="0070C0"/>
                  </a:solidFill>
                  <a:prstDash val="solid"/>
                  <a:round/>
                  <a:headEnd/>
                  <a:tailEnd/>
                </a:ln>
              </p:spPr>
              <p:txBody>
                <a:bodyPr/>
                <a:lstStyle/>
                <a:p>
                  <a:pPr>
                    <a:defRPr/>
                  </a:pPr>
                  <a:endParaRPr lang="en-US" dirty="0"/>
                </a:p>
              </p:txBody>
            </p:sp>
            <p:sp>
              <p:nvSpPr>
                <p:cNvPr id="103" name="Freeform 97">
                  <a:extLst>
                    <a:ext uri="{FF2B5EF4-FFF2-40B4-BE49-F238E27FC236}">
                      <a16:creationId xmlns:a16="http://schemas.microsoft.com/office/drawing/2014/main" id="{9BB5D730-F0CD-C4C7-8A27-AD1E11CD0D9A}"/>
                    </a:ext>
                  </a:extLst>
                </p:cNvPr>
                <p:cNvSpPr>
                  <a:spLocks/>
                </p:cNvSpPr>
                <p:nvPr/>
              </p:nvSpPr>
              <p:spPr bwMode="auto">
                <a:xfrm>
                  <a:off x="4241" y="2744"/>
                  <a:ext cx="613" cy="392"/>
                </a:xfrm>
                <a:custGeom>
                  <a:avLst/>
                  <a:gdLst/>
                  <a:ahLst/>
                  <a:cxnLst>
                    <a:cxn ang="0">
                      <a:pos x="0" y="0"/>
                    </a:cxn>
                    <a:cxn ang="0">
                      <a:pos x="0" y="350"/>
                    </a:cxn>
                    <a:cxn ang="0">
                      <a:pos x="929" y="350"/>
                    </a:cxn>
                  </a:cxnLst>
                  <a:rect l="0" t="0" r="r" b="b"/>
                  <a:pathLst>
                    <a:path w="929" h="350">
                      <a:moveTo>
                        <a:pt x="0" y="0"/>
                      </a:moveTo>
                      <a:lnTo>
                        <a:pt x="0" y="350"/>
                      </a:lnTo>
                      <a:lnTo>
                        <a:pt x="929" y="350"/>
                      </a:lnTo>
                    </a:path>
                  </a:pathLst>
                </a:custGeom>
                <a:grpFill/>
                <a:ln w="17">
                  <a:solidFill>
                    <a:srgbClr val="0070C0"/>
                  </a:solidFill>
                  <a:prstDash val="solid"/>
                  <a:round/>
                  <a:headEnd/>
                  <a:tailEnd/>
                </a:ln>
              </p:spPr>
              <p:txBody>
                <a:bodyPr/>
                <a:lstStyle/>
                <a:p>
                  <a:pPr>
                    <a:defRPr/>
                  </a:pPr>
                  <a:endParaRPr lang="en-US" dirty="0"/>
                </a:p>
              </p:txBody>
            </p:sp>
            <p:sp>
              <p:nvSpPr>
                <p:cNvPr id="104" name="Freeform 98">
                  <a:extLst>
                    <a:ext uri="{FF2B5EF4-FFF2-40B4-BE49-F238E27FC236}">
                      <a16:creationId xmlns:a16="http://schemas.microsoft.com/office/drawing/2014/main" id="{FBF4C2E3-387E-09B2-E386-71E055FCA2F1}"/>
                    </a:ext>
                  </a:extLst>
                </p:cNvPr>
                <p:cNvSpPr>
                  <a:spLocks/>
                </p:cNvSpPr>
                <p:nvPr/>
              </p:nvSpPr>
              <p:spPr bwMode="auto">
                <a:xfrm>
                  <a:off x="4221" y="3135"/>
                  <a:ext cx="675" cy="177"/>
                </a:xfrm>
                <a:custGeom>
                  <a:avLst/>
                  <a:gdLst/>
                  <a:ahLst/>
                  <a:cxnLst>
                    <a:cxn ang="0">
                      <a:pos x="30" y="0"/>
                    </a:cxn>
                    <a:cxn ang="0">
                      <a:pos x="0" y="31"/>
                    </a:cxn>
                    <a:cxn ang="0">
                      <a:pos x="0" y="116"/>
                    </a:cxn>
                    <a:cxn ang="0">
                      <a:pos x="2" y="116"/>
                    </a:cxn>
                    <a:cxn ang="0">
                      <a:pos x="2" y="156"/>
                    </a:cxn>
                    <a:cxn ang="0">
                      <a:pos x="5" y="167"/>
                    </a:cxn>
                    <a:cxn ang="0">
                      <a:pos x="16" y="173"/>
                    </a:cxn>
                    <a:cxn ang="0">
                      <a:pos x="959" y="173"/>
                    </a:cxn>
                  </a:cxnLst>
                  <a:rect l="0" t="0" r="r" b="b"/>
                  <a:pathLst>
                    <a:path w="959" h="173">
                      <a:moveTo>
                        <a:pt x="30" y="0"/>
                      </a:moveTo>
                      <a:lnTo>
                        <a:pt x="0" y="31"/>
                      </a:lnTo>
                      <a:lnTo>
                        <a:pt x="0" y="116"/>
                      </a:lnTo>
                      <a:lnTo>
                        <a:pt x="2" y="116"/>
                      </a:lnTo>
                      <a:lnTo>
                        <a:pt x="2" y="156"/>
                      </a:lnTo>
                      <a:lnTo>
                        <a:pt x="5" y="167"/>
                      </a:lnTo>
                      <a:lnTo>
                        <a:pt x="16" y="173"/>
                      </a:lnTo>
                      <a:lnTo>
                        <a:pt x="959" y="173"/>
                      </a:lnTo>
                    </a:path>
                  </a:pathLst>
                </a:custGeom>
                <a:grpFill/>
                <a:ln w="17">
                  <a:solidFill>
                    <a:srgbClr val="0070C0"/>
                  </a:solidFill>
                  <a:prstDash val="solid"/>
                  <a:round/>
                  <a:headEnd/>
                  <a:tailEnd/>
                </a:ln>
              </p:spPr>
              <p:txBody>
                <a:bodyPr/>
                <a:lstStyle/>
                <a:p>
                  <a:pPr>
                    <a:defRPr/>
                  </a:pPr>
                  <a:endParaRPr lang="en-US" dirty="0"/>
                </a:p>
              </p:txBody>
            </p:sp>
            <p:sp>
              <p:nvSpPr>
                <p:cNvPr id="105" name="Line 111">
                  <a:extLst>
                    <a:ext uri="{FF2B5EF4-FFF2-40B4-BE49-F238E27FC236}">
                      <a16:creationId xmlns:a16="http://schemas.microsoft.com/office/drawing/2014/main" id="{72D317AF-B57D-26E0-4239-FDDC4705E4AE}"/>
                    </a:ext>
                  </a:extLst>
                </p:cNvPr>
                <p:cNvSpPr>
                  <a:spLocks noChangeShapeType="1"/>
                </p:cNvSpPr>
                <p:nvPr/>
              </p:nvSpPr>
              <p:spPr bwMode="auto">
                <a:xfrm flipV="1">
                  <a:off x="4221" y="3189"/>
                  <a:ext cx="42" cy="45"/>
                </a:xfrm>
                <a:prstGeom prst="line">
                  <a:avLst/>
                </a:prstGeom>
                <a:grpFill/>
                <a:ln w="9">
                  <a:solidFill>
                    <a:srgbClr val="0070C0"/>
                  </a:solidFill>
                  <a:prstDash val="solid"/>
                  <a:round/>
                  <a:headEnd/>
                  <a:tailEnd/>
                </a:ln>
              </p:spPr>
              <p:txBody>
                <a:bodyPr/>
                <a:lstStyle/>
                <a:p>
                  <a:pPr>
                    <a:defRPr/>
                  </a:pPr>
                  <a:endParaRPr lang="en-US" dirty="0"/>
                </a:p>
              </p:txBody>
            </p:sp>
            <p:sp>
              <p:nvSpPr>
                <p:cNvPr id="106" name="Line 112">
                  <a:extLst>
                    <a:ext uri="{FF2B5EF4-FFF2-40B4-BE49-F238E27FC236}">
                      <a16:creationId xmlns:a16="http://schemas.microsoft.com/office/drawing/2014/main" id="{BA5B4FD8-8C83-8290-7C91-FA57D139EBD6}"/>
                    </a:ext>
                  </a:extLst>
                </p:cNvPr>
                <p:cNvSpPr>
                  <a:spLocks noChangeShapeType="1"/>
                </p:cNvSpPr>
                <p:nvPr/>
              </p:nvSpPr>
              <p:spPr bwMode="auto">
                <a:xfrm flipV="1">
                  <a:off x="4308"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07" name="Line 113">
                  <a:extLst>
                    <a:ext uri="{FF2B5EF4-FFF2-40B4-BE49-F238E27FC236}">
                      <a16:creationId xmlns:a16="http://schemas.microsoft.com/office/drawing/2014/main" id="{1EE405E7-A0C5-5DD0-08AF-DDE0372A5182}"/>
                    </a:ext>
                  </a:extLst>
                </p:cNvPr>
                <p:cNvSpPr>
                  <a:spLocks noChangeShapeType="1"/>
                </p:cNvSpPr>
                <p:nvPr/>
              </p:nvSpPr>
              <p:spPr bwMode="auto">
                <a:xfrm flipV="1">
                  <a:off x="4235"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08" name="Line 114">
                  <a:extLst>
                    <a:ext uri="{FF2B5EF4-FFF2-40B4-BE49-F238E27FC236}">
                      <a16:creationId xmlns:a16="http://schemas.microsoft.com/office/drawing/2014/main" id="{B9A2D829-6286-0576-98D0-DBEFAD120F58}"/>
                    </a:ext>
                  </a:extLst>
                </p:cNvPr>
                <p:cNvSpPr>
                  <a:spLocks noChangeShapeType="1"/>
                </p:cNvSpPr>
                <p:nvPr/>
              </p:nvSpPr>
              <p:spPr bwMode="auto">
                <a:xfrm flipV="1">
                  <a:off x="4308"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09" name="Line 115">
                  <a:extLst>
                    <a:ext uri="{FF2B5EF4-FFF2-40B4-BE49-F238E27FC236}">
                      <a16:creationId xmlns:a16="http://schemas.microsoft.com/office/drawing/2014/main" id="{D025DC75-CB9F-429D-F025-D0BD0C4CBE45}"/>
                    </a:ext>
                  </a:extLst>
                </p:cNvPr>
                <p:cNvSpPr>
                  <a:spLocks noChangeShapeType="1"/>
                </p:cNvSpPr>
                <p:nvPr/>
              </p:nvSpPr>
              <p:spPr bwMode="auto">
                <a:xfrm flipV="1">
                  <a:off x="4396" y="3135"/>
                  <a:ext cx="11" cy="11"/>
                </a:xfrm>
                <a:prstGeom prst="line">
                  <a:avLst/>
                </a:prstGeom>
                <a:grpFill/>
                <a:ln w="9">
                  <a:solidFill>
                    <a:srgbClr val="0070C0"/>
                  </a:solidFill>
                  <a:prstDash val="solid"/>
                  <a:round/>
                  <a:headEnd/>
                  <a:tailEnd/>
                </a:ln>
              </p:spPr>
              <p:txBody>
                <a:bodyPr/>
                <a:lstStyle/>
                <a:p>
                  <a:pPr>
                    <a:defRPr/>
                  </a:pPr>
                  <a:endParaRPr lang="en-US" dirty="0"/>
                </a:p>
              </p:txBody>
            </p:sp>
            <p:sp>
              <p:nvSpPr>
                <p:cNvPr id="110" name="Line 116">
                  <a:extLst>
                    <a:ext uri="{FF2B5EF4-FFF2-40B4-BE49-F238E27FC236}">
                      <a16:creationId xmlns:a16="http://schemas.microsoft.com/office/drawing/2014/main" id="{D02A7953-0437-2C65-923A-1B6830485016}"/>
                    </a:ext>
                  </a:extLst>
                </p:cNvPr>
                <p:cNvSpPr>
                  <a:spLocks noChangeShapeType="1"/>
                </p:cNvSpPr>
                <p:nvPr/>
              </p:nvSpPr>
              <p:spPr bwMode="auto">
                <a:xfrm flipV="1">
                  <a:off x="4322"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11" name="Line 117">
                  <a:extLst>
                    <a:ext uri="{FF2B5EF4-FFF2-40B4-BE49-F238E27FC236}">
                      <a16:creationId xmlns:a16="http://schemas.microsoft.com/office/drawing/2014/main" id="{0D0E3D48-D545-CA0C-1039-07F62E383DB5}"/>
                    </a:ext>
                  </a:extLst>
                </p:cNvPr>
                <p:cNvSpPr>
                  <a:spLocks noChangeShapeType="1"/>
                </p:cNvSpPr>
                <p:nvPr/>
              </p:nvSpPr>
              <p:spPr bwMode="auto">
                <a:xfrm flipV="1">
                  <a:off x="4396"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12" name="Line 118">
                  <a:extLst>
                    <a:ext uri="{FF2B5EF4-FFF2-40B4-BE49-F238E27FC236}">
                      <a16:creationId xmlns:a16="http://schemas.microsoft.com/office/drawing/2014/main" id="{53D2486D-B734-18A5-26CB-5DCE8C4A6D9E}"/>
                    </a:ext>
                  </a:extLst>
                </p:cNvPr>
                <p:cNvSpPr>
                  <a:spLocks noChangeShapeType="1"/>
                </p:cNvSpPr>
                <p:nvPr/>
              </p:nvSpPr>
              <p:spPr bwMode="auto">
                <a:xfrm flipV="1">
                  <a:off x="4485"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13" name="Line 119">
                  <a:extLst>
                    <a:ext uri="{FF2B5EF4-FFF2-40B4-BE49-F238E27FC236}">
                      <a16:creationId xmlns:a16="http://schemas.microsoft.com/office/drawing/2014/main" id="{520A5C81-47CE-ADE8-BDB8-5B93E1E1E358}"/>
                    </a:ext>
                  </a:extLst>
                </p:cNvPr>
                <p:cNvSpPr>
                  <a:spLocks noChangeShapeType="1"/>
                </p:cNvSpPr>
                <p:nvPr/>
              </p:nvSpPr>
              <p:spPr bwMode="auto">
                <a:xfrm flipV="1">
                  <a:off x="4410"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14" name="Line 120">
                  <a:extLst>
                    <a:ext uri="{FF2B5EF4-FFF2-40B4-BE49-F238E27FC236}">
                      <a16:creationId xmlns:a16="http://schemas.microsoft.com/office/drawing/2014/main" id="{1E207F2B-15FF-D43C-276D-DE9E4912F626}"/>
                    </a:ext>
                  </a:extLst>
                </p:cNvPr>
                <p:cNvSpPr>
                  <a:spLocks noChangeShapeType="1"/>
                </p:cNvSpPr>
                <p:nvPr/>
              </p:nvSpPr>
              <p:spPr bwMode="auto">
                <a:xfrm flipV="1">
                  <a:off x="4485" y="3189"/>
                  <a:ext cx="43" cy="45"/>
                </a:xfrm>
                <a:prstGeom prst="line">
                  <a:avLst/>
                </a:prstGeom>
                <a:grpFill/>
                <a:ln w="9">
                  <a:solidFill>
                    <a:srgbClr val="0070C0"/>
                  </a:solidFill>
                  <a:prstDash val="solid"/>
                  <a:round/>
                  <a:headEnd/>
                  <a:tailEnd/>
                </a:ln>
              </p:spPr>
              <p:txBody>
                <a:bodyPr/>
                <a:lstStyle/>
                <a:p>
                  <a:pPr>
                    <a:defRPr/>
                  </a:pPr>
                  <a:endParaRPr lang="en-US" dirty="0"/>
                </a:p>
              </p:txBody>
            </p:sp>
            <p:sp>
              <p:nvSpPr>
                <p:cNvPr id="115" name="Line 121">
                  <a:extLst>
                    <a:ext uri="{FF2B5EF4-FFF2-40B4-BE49-F238E27FC236}">
                      <a16:creationId xmlns:a16="http://schemas.microsoft.com/office/drawing/2014/main" id="{4122EA7F-C077-F6A1-E96E-88AFEADF4ACC}"/>
                    </a:ext>
                  </a:extLst>
                </p:cNvPr>
                <p:cNvSpPr>
                  <a:spLocks noChangeShapeType="1"/>
                </p:cNvSpPr>
                <p:nvPr/>
              </p:nvSpPr>
              <p:spPr bwMode="auto">
                <a:xfrm flipV="1">
                  <a:off x="4573"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16" name="Line 122">
                  <a:extLst>
                    <a:ext uri="{FF2B5EF4-FFF2-40B4-BE49-F238E27FC236}">
                      <a16:creationId xmlns:a16="http://schemas.microsoft.com/office/drawing/2014/main" id="{D6DEF503-4F35-DD93-5FB1-E45A443D182E}"/>
                    </a:ext>
                  </a:extLst>
                </p:cNvPr>
                <p:cNvSpPr>
                  <a:spLocks noChangeShapeType="1"/>
                </p:cNvSpPr>
                <p:nvPr/>
              </p:nvSpPr>
              <p:spPr bwMode="auto">
                <a:xfrm flipV="1">
                  <a:off x="4500"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17" name="Line 123">
                  <a:extLst>
                    <a:ext uri="{FF2B5EF4-FFF2-40B4-BE49-F238E27FC236}">
                      <a16:creationId xmlns:a16="http://schemas.microsoft.com/office/drawing/2014/main" id="{2DF88DBE-F7E1-ED72-3EC4-0EC984CAA31B}"/>
                    </a:ext>
                  </a:extLst>
                </p:cNvPr>
                <p:cNvSpPr>
                  <a:spLocks noChangeShapeType="1"/>
                </p:cNvSpPr>
                <p:nvPr/>
              </p:nvSpPr>
              <p:spPr bwMode="auto">
                <a:xfrm flipV="1">
                  <a:off x="4573"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18" name="Line 124">
                  <a:extLst>
                    <a:ext uri="{FF2B5EF4-FFF2-40B4-BE49-F238E27FC236}">
                      <a16:creationId xmlns:a16="http://schemas.microsoft.com/office/drawing/2014/main" id="{37EAEF22-D38D-9183-D172-A003536E1909}"/>
                    </a:ext>
                  </a:extLst>
                </p:cNvPr>
                <p:cNvSpPr>
                  <a:spLocks noChangeShapeType="1"/>
                </p:cNvSpPr>
                <p:nvPr/>
              </p:nvSpPr>
              <p:spPr bwMode="auto">
                <a:xfrm flipV="1">
                  <a:off x="4660"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19" name="Line 125">
                  <a:extLst>
                    <a:ext uri="{FF2B5EF4-FFF2-40B4-BE49-F238E27FC236}">
                      <a16:creationId xmlns:a16="http://schemas.microsoft.com/office/drawing/2014/main" id="{D16CC9A9-E53F-744F-6DE7-20EE3790E35D}"/>
                    </a:ext>
                  </a:extLst>
                </p:cNvPr>
                <p:cNvSpPr>
                  <a:spLocks noChangeShapeType="1"/>
                </p:cNvSpPr>
                <p:nvPr/>
              </p:nvSpPr>
              <p:spPr bwMode="auto">
                <a:xfrm flipV="1">
                  <a:off x="4587"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20" name="Line 126">
                  <a:extLst>
                    <a:ext uri="{FF2B5EF4-FFF2-40B4-BE49-F238E27FC236}">
                      <a16:creationId xmlns:a16="http://schemas.microsoft.com/office/drawing/2014/main" id="{06993816-1373-6CCE-AB65-EDA3FB9B197F}"/>
                    </a:ext>
                  </a:extLst>
                </p:cNvPr>
                <p:cNvSpPr>
                  <a:spLocks noChangeShapeType="1"/>
                </p:cNvSpPr>
                <p:nvPr/>
              </p:nvSpPr>
              <p:spPr bwMode="auto">
                <a:xfrm flipV="1">
                  <a:off x="4660"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21" name="Line 127">
                  <a:extLst>
                    <a:ext uri="{FF2B5EF4-FFF2-40B4-BE49-F238E27FC236}">
                      <a16:creationId xmlns:a16="http://schemas.microsoft.com/office/drawing/2014/main" id="{62F4333B-0C79-BEAB-4DE3-A0144D7F6E3B}"/>
                    </a:ext>
                  </a:extLst>
                </p:cNvPr>
                <p:cNvSpPr>
                  <a:spLocks noChangeShapeType="1"/>
                </p:cNvSpPr>
                <p:nvPr/>
              </p:nvSpPr>
              <p:spPr bwMode="auto">
                <a:xfrm flipV="1">
                  <a:off x="4751" y="3135"/>
                  <a:ext cx="9" cy="11"/>
                </a:xfrm>
                <a:prstGeom prst="line">
                  <a:avLst/>
                </a:prstGeom>
                <a:grpFill/>
                <a:ln w="9">
                  <a:solidFill>
                    <a:srgbClr val="0070C0"/>
                  </a:solidFill>
                  <a:prstDash val="solid"/>
                  <a:round/>
                  <a:headEnd/>
                  <a:tailEnd/>
                </a:ln>
              </p:spPr>
              <p:txBody>
                <a:bodyPr/>
                <a:lstStyle/>
                <a:p>
                  <a:pPr>
                    <a:defRPr/>
                  </a:pPr>
                  <a:endParaRPr lang="en-US" dirty="0"/>
                </a:p>
              </p:txBody>
            </p:sp>
            <p:sp>
              <p:nvSpPr>
                <p:cNvPr id="122" name="Line 128">
                  <a:extLst>
                    <a:ext uri="{FF2B5EF4-FFF2-40B4-BE49-F238E27FC236}">
                      <a16:creationId xmlns:a16="http://schemas.microsoft.com/office/drawing/2014/main" id="{1F3043A1-A22E-8A4B-8B66-F373422BDC8E}"/>
                    </a:ext>
                  </a:extLst>
                </p:cNvPr>
                <p:cNvSpPr>
                  <a:spLocks noChangeShapeType="1"/>
                </p:cNvSpPr>
                <p:nvPr/>
              </p:nvSpPr>
              <p:spPr bwMode="auto">
                <a:xfrm flipV="1">
                  <a:off x="4674"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23" name="Line 129">
                  <a:extLst>
                    <a:ext uri="{FF2B5EF4-FFF2-40B4-BE49-F238E27FC236}">
                      <a16:creationId xmlns:a16="http://schemas.microsoft.com/office/drawing/2014/main" id="{347753CE-FBB6-84AE-008F-953C7EE757FA}"/>
                    </a:ext>
                  </a:extLst>
                </p:cNvPr>
                <p:cNvSpPr>
                  <a:spLocks noChangeShapeType="1"/>
                </p:cNvSpPr>
                <p:nvPr/>
              </p:nvSpPr>
              <p:spPr bwMode="auto">
                <a:xfrm flipV="1">
                  <a:off x="4751" y="3189"/>
                  <a:ext cx="42" cy="45"/>
                </a:xfrm>
                <a:prstGeom prst="line">
                  <a:avLst/>
                </a:prstGeom>
                <a:grpFill/>
                <a:ln w="9">
                  <a:solidFill>
                    <a:srgbClr val="0070C0"/>
                  </a:solidFill>
                  <a:prstDash val="solid"/>
                  <a:round/>
                  <a:headEnd/>
                  <a:tailEnd/>
                </a:ln>
              </p:spPr>
              <p:txBody>
                <a:bodyPr/>
                <a:lstStyle/>
                <a:p>
                  <a:pPr>
                    <a:defRPr/>
                  </a:pPr>
                  <a:endParaRPr lang="en-US" dirty="0"/>
                </a:p>
              </p:txBody>
            </p:sp>
            <p:sp>
              <p:nvSpPr>
                <p:cNvPr id="124" name="Line 130">
                  <a:extLst>
                    <a:ext uri="{FF2B5EF4-FFF2-40B4-BE49-F238E27FC236}">
                      <a16:creationId xmlns:a16="http://schemas.microsoft.com/office/drawing/2014/main" id="{ECF4E060-141E-68B2-871C-736079E65A9B}"/>
                    </a:ext>
                  </a:extLst>
                </p:cNvPr>
                <p:cNvSpPr>
                  <a:spLocks noChangeShapeType="1"/>
                </p:cNvSpPr>
                <p:nvPr/>
              </p:nvSpPr>
              <p:spPr bwMode="auto">
                <a:xfrm flipV="1">
                  <a:off x="4839" y="3135"/>
                  <a:ext cx="8" cy="11"/>
                </a:xfrm>
                <a:prstGeom prst="line">
                  <a:avLst/>
                </a:prstGeom>
                <a:grpFill/>
                <a:ln w="9">
                  <a:solidFill>
                    <a:srgbClr val="0070C0"/>
                  </a:solidFill>
                  <a:prstDash val="solid"/>
                  <a:round/>
                  <a:headEnd/>
                  <a:tailEnd/>
                </a:ln>
              </p:spPr>
              <p:txBody>
                <a:bodyPr/>
                <a:lstStyle/>
                <a:p>
                  <a:pPr>
                    <a:defRPr/>
                  </a:pPr>
                  <a:endParaRPr lang="en-US" dirty="0"/>
                </a:p>
              </p:txBody>
            </p:sp>
            <p:sp>
              <p:nvSpPr>
                <p:cNvPr id="125" name="Line 131">
                  <a:extLst>
                    <a:ext uri="{FF2B5EF4-FFF2-40B4-BE49-F238E27FC236}">
                      <a16:creationId xmlns:a16="http://schemas.microsoft.com/office/drawing/2014/main" id="{86F6F419-C4F4-E814-BD4A-5ACE1178B4A5}"/>
                    </a:ext>
                  </a:extLst>
                </p:cNvPr>
                <p:cNvSpPr>
                  <a:spLocks noChangeShapeType="1"/>
                </p:cNvSpPr>
                <p:nvPr/>
              </p:nvSpPr>
              <p:spPr bwMode="auto">
                <a:xfrm flipV="1">
                  <a:off x="4765" y="3279"/>
                  <a:ext cx="28" cy="29"/>
                </a:xfrm>
                <a:prstGeom prst="line">
                  <a:avLst/>
                </a:prstGeom>
                <a:grpFill/>
                <a:ln w="9">
                  <a:solidFill>
                    <a:srgbClr val="0070C0"/>
                  </a:solidFill>
                  <a:prstDash val="solid"/>
                  <a:round/>
                  <a:headEnd/>
                  <a:tailEnd/>
                </a:ln>
              </p:spPr>
              <p:txBody>
                <a:bodyPr/>
                <a:lstStyle/>
                <a:p>
                  <a:pPr>
                    <a:defRPr/>
                  </a:pPr>
                  <a:endParaRPr lang="en-US" dirty="0"/>
                </a:p>
              </p:txBody>
            </p:sp>
            <p:sp>
              <p:nvSpPr>
                <p:cNvPr id="126" name="Line 132">
                  <a:extLst>
                    <a:ext uri="{FF2B5EF4-FFF2-40B4-BE49-F238E27FC236}">
                      <a16:creationId xmlns:a16="http://schemas.microsoft.com/office/drawing/2014/main" id="{CDAAF9A0-B4B9-320C-A687-A37081E9063F}"/>
                    </a:ext>
                  </a:extLst>
                </p:cNvPr>
                <p:cNvSpPr>
                  <a:spLocks noChangeShapeType="1"/>
                </p:cNvSpPr>
                <p:nvPr/>
              </p:nvSpPr>
              <p:spPr bwMode="auto">
                <a:xfrm flipV="1">
                  <a:off x="4839" y="3189"/>
                  <a:ext cx="45" cy="45"/>
                </a:xfrm>
                <a:prstGeom prst="line">
                  <a:avLst/>
                </a:prstGeom>
                <a:grpFill/>
                <a:ln w="9">
                  <a:solidFill>
                    <a:srgbClr val="0070C0"/>
                  </a:solidFill>
                  <a:prstDash val="solid"/>
                  <a:round/>
                  <a:headEnd/>
                  <a:tailEnd/>
                </a:ln>
              </p:spPr>
              <p:txBody>
                <a:bodyPr/>
                <a:lstStyle/>
                <a:p>
                  <a:pPr>
                    <a:defRPr/>
                  </a:pPr>
                  <a:endParaRPr lang="en-US" dirty="0"/>
                </a:p>
              </p:txBody>
            </p:sp>
            <p:sp>
              <p:nvSpPr>
                <p:cNvPr id="127" name="Line 134">
                  <a:extLst>
                    <a:ext uri="{FF2B5EF4-FFF2-40B4-BE49-F238E27FC236}">
                      <a16:creationId xmlns:a16="http://schemas.microsoft.com/office/drawing/2014/main" id="{31020233-A7BA-EE9E-685D-C4ACD5203631}"/>
                    </a:ext>
                  </a:extLst>
                </p:cNvPr>
                <p:cNvSpPr>
                  <a:spLocks noChangeShapeType="1"/>
                </p:cNvSpPr>
                <p:nvPr/>
              </p:nvSpPr>
              <p:spPr bwMode="auto">
                <a:xfrm flipV="1">
                  <a:off x="4853" y="3279"/>
                  <a:ext cx="31" cy="29"/>
                </a:xfrm>
                <a:prstGeom prst="line">
                  <a:avLst/>
                </a:prstGeom>
                <a:grpFill/>
                <a:ln w="9">
                  <a:solidFill>
                    <a:srgbClr val="0070C0"/>
                  </a:solidFill>
                  <a:prstDash val="solid"/>
                  <a:round/>
                  <a:headEnd/>
                  <a:tailEnd/>
                </a:ln>
              </p:spPr>
              <p:txBody>
                <a:bodyPr/>
                <a:lstStyle/>
                <a:p>
                  <a:pPr>
                    <a:defRPr/>
                  </a:pPr>
                  <a:endParaRPr lang="en-US" dirty="0"/>
                </a:p>
              </p:txBody>
            </p:sp>
            <p:sp>
              <p:nvSpPr>
                <p:cNvPr id="128" name="Line 143">
                  <a:extLst>
                    <a:ext uri="{FF2B5EF4-FFF2-40B4-BE49-F238E27FC236}">
                      <a16:creationId xmlns:a16="http://schemas.microsoft.com/office/drawing/2014/main" id="{DB3A2D2C-C02C-B2FC-C585-C740B946BC56}"/>
                    </a:ext>
                  </a:extLst>
                </p:cNvPr>
                <p:cNvSpPr>
                  <a:spLocks noChangeShapeType="1"/>
                </p:cNvSpPr>
                <p:nvPr/>
              </p:nvSpPr>
              <p:spPr bwMode="auto">
                <a:xfrm>
                  <a:off x="4105" y="3716"/>
                  <a:ext cx="1" cy="547"/>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29" name="Line 144">
                  <a:extLst>
                    <a:ext uri="{FF2B5EF4-FFF2-40B4-BE49-F238E27FC236}">
                      <a16:creationId xmlns:a16="http://schemas.microsoft.com/office/drawing/2014/main" id="{D0ED4A4E-704F-291A-E5FF-29476E0E8C52}"/>
                    </a:ext>
                  </a:extLst>
                </p:cNvPr>
                <p:cNvSpPr>
                  <a:spLocks noChangeShapeType="1"/>
                </p:cNvSpPr>
                <p:nvPr/>
              </p:nvSpPr>
              <p:spPr bwMode="auto">
                <a:xfrm flipV="1">
                  <a:off x="4080" y="2744"/>
                  <a:ext cx="1" cy="432"/>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30" name="Freeform 145">
                  <a:extLst>
                    <a:ext uri="{FF2B5EF4-FFF2-40B4-BE49-F238E27FC236}">
                      <a16:creationId xmlns:a16="http://schemas.microsoft.com/office/drawing/2014/main" id="{ED069E9F-A4A6-8C7B-068F-9E94786FAC79}"/>
                    </a:ext>
                  </a:extLst>
                </p:cNvPr>
                <p:cNvSpPr>
                  <a:spLocks/>
                </p:cNvSpPr>
                <p:nvPr/>
              </p:nvSpPr>
              <p:spPr bwMode="auto">
                <a:xfrm>
                  <a:off x="4088" y="3855"/>
                  <a:ext cx="17" cy="17"/>
                </a:xfrm>
                <a:custGeom>
                  <a:avLst/>
                  <a:gdLst/>
                  <a:ahLst/>
                  <a:cxnLst>
                    <a:cxn ang="0">
                      <a:pos x="17" y="17"/>
                    </a:cxn>
                    <a:cxn ang="0">
                      <a:pos x="11" y="6"/>
                    </a:cxn>
                    <a:cxn ang="0">
                      <a:pos x="0" y="0"/>
                    </a:cxn>
                  </a:cxnLst>
                  <a:rect l="0" t="0" r="r" b="b"/>
                  <a:pathLst>
                    <a:path w="17" h="17">
                      <a:moveTo>
                        <a:pt x="17" y="17"/>
                      </a:moveTo>
                      <a:lnTo>
                        <a:pt x="11" y="6"/>
                      </a:lnTo>
                      <a:lnTo>
                        <a:pt x="0" y="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131" name="Freeform 146">
                  <a:extLst>
                    <a:ext uri="{FF2B5EF4-FFF2-40B4-BE49-F238E27FC236}">
                      <a16:creationId xmlns:a16="http://schemas.microsoft.com/office/drawing/2014/main" id="{CA0EEE80-30C0-746D-F128-7998177DED6C}"/>
                    </a:ext>
                  </a:extLst>
                </p:cNvPr>
                <p:cNvSpPr>
                  <a:spLocks/>
                </p:cNvSpPr>
                <p:nvPr/>
              </p:nvSpPr>
              <p:spPr bwMode="auto">
                <a:xfrm>
                  <a:off x="4038" y="3755"/>
                  <a:ext cx="50" cy="100"/>
                </a:xfrm>
                <a:custGeom>
                  <a:avLst/>
                  <a:gdLst/>
                  <a:ahLst/>
                  <a:cxnLst>
                    <a:cxn ang="0">
                      <a:pos x="50" y="0"/>
                    </a:cxn>
                    <a:cxn ang="0">
                      <a:pos x="30" y="4"/>
                    </a:cxn>
                    <a:cxn ang="0">
                      <a:pos x="14" y="14"/>
                    </a:cxn>
                    <a:cxn ang="0">
                      <a:pos x="2" y="31"/>
                    </a:cxn>
                    <a:cxn ang="0">
                      <a:pos x="0" y="51"/>
                    </a:cxn>
                    <a:cxn ang="0">
                      <a:pos x="2" y="68"/>
                    </a:cxn>
                    <a:cxn ang="0">
                      <a:pos x="14" y="86"/>
                    </a:cxn>
                    <a:cxn ang="0">
                      <a:pos x="30" y="97"/>
                    </a:cxn>
                    <a:cxn ang="0">
                      <a:pos x="50" y="100"/>
                    </a:cxn>
                  </a:cxnLst>
                  <a:rect l="0" t="0" r="r" b="b"/>
                  <a:pathLst>
                    <a:path w="50" h="100">
                      <a:moveTo>
                        <a:pt x="50" y="0"/>
                      </a:moveTo>
                      <a:lnTo>
                        <a:pt x="30" y="4"/>
                      </a:lnTo>
                      <a:lnTo>
                        <a:pt x="14" y="14"/>
                      </a:lnTo>
                      <a:lnTo>
                        <a:pt x="2" y="31"/>
                      </a:lnTo>
                      <a:lnTo>
                        <a:pt x="0" y="51"/>
                      </a:lnTo>
                      <a:lnTo>
                        <a:pt x="2" y="68"/>
                      </a:lnTo>
                      <a:lnTo>
                        <a:pt x="14" y="86"/>
                      </a:lnTo>
                      <a:lnTo>
                        <a:pt x="30" y="97"/>
                      </a:lnTo>
                      <a:lnTo>
                        <a:pt x="50" y="100"/>
                      </a:lnTo>
                    </a:path>
                  </a:pathLst>
                </a:custGeom>
                <a:grpFill/>
                <a:ln w="17">
                  <a:solidFill>
                    <a:schemeClr val="accent4">
                      <a:lumMod val="10000"/>
                    </a:schemeClr>
                  </a:solidFill>
                  <a:prstDash val="solid"/>
                  <a:round/>
                  <a:headEnd/>
                  <a:tailEnd/>
                </a:ln>
              </p:spPr>
              <p:txBody>
                <a:bodyPr/>
                <a:lstStyle/>
                <a:p>
                  <a:pPr>
                    <a:defRPr/>
                  </a:pPr>
                  <a:endParaRPr lang="en-US" dirty="0"/>
                </a:p>
              </p:txBody>
            </p:sp>
            <p:sp>
              <p:nvSpPr>
                <p:cNvPr id="132" name="Line 147">
                  <a:extLst>
                    <a:ext uri="{FF2B5EF4-FFF2-40B4-BE49-F238E27FC236}">
                      <a16:creationId xmlns:a16="http://schemas.microsoft.com/office/drawing/2014/main" id="{4471F1AA-CD12-6E64-4B86-AE8C98A30764}"/>
                    </a:ext>
                  </a:extLst>
                </p:cNvPr>
                <p:cNvSpPr>
                  <a:spLocks noChangeShapeType="1"/>
                </p:cNvSpPr>
                <p:nvPr/>
              </p:nvSpPr>
              <p:spPr bwMode="auto">
                <a:xfrm>
                  <a:off x="4088" y="3755"/>
                  <a:ext cx="17" cy="1"/>
                </a:xfrm>
                <a:prstGeom prst="line">
                  <a:avLst/>
                </a:prstGeom>
                <a:grpFill/>
                <a:ln w="17">
                  <a:solidFill>
                    <a:schemeClr val="accent4">
                      <a:lumMod val="10000"/>
                    </a:schemeClr>
                  </a:solidFill>
                  <a:prstDash val="solid"/>
                  <a:round/>
                  <a:headEnd/>
                  <a:tailEnd/>
                </a:ln>
              </p:spPr>
              <p:txBody>
                <a:bodyPr/>
                <a:lstStyle/>
                <a:p>
                  <a:pPr>
                    <a:defRPr/>
                  </a:pPr>
                  <a:endParaRPr lang="en-US" dirty="0"/>
                </a:p>
              </p:txBody>
            </p:sp>
            <p:sp>
              <p:nvSpPr>
                <p:cNvPr id="133" name="Line 149">
                  <a:extLst>
                    <a:ext uri="{FF2B5EF4-FFF2-40B4-BE49-F238E27FC236}">
                      <a16:creationId xmlns:a16="http://schemas.microsoft.com/office/drawing/2014/main" id="{B233A474-F1F4-5249-3375-70D3B4009219}"/>
                    </a:ext>
                  </a:extLst>
                </p:cNvPr>
                <p:cNvSpPr>
                  <a:spLocks noChangeShapeType="1"/>
                </p:cNvSpPr>
                <p:nvPr/>
              </p:nvSpPr>
              <p:spPr bwMode="auto">
                <a:xfrm flipV="1">
                  <a:off x="3360" y="3469"/>
                  <a:ext cx="115" cy="11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4" name="Line 150">
                  <a:extLst>
                    <a:ext uri="{FF2B5EF4-FFF2-40B4-BE49-F238E27FC236}">
                      <a16:creationId xmlns:a16="http://schemas.microsoft.com/office/drawing/2014/main" id="{E1BC8DCD-9C86-2C2F-1D60-5B05846AECDA}"/>
                    </a:ext>
                  </a:extLst>
                </p:cNvPr>
                <p:cNvSpPr>
                  <a:spLocks noChangeShapeType="1"/>
                </p:cNvSpPr>
                <p:nvPr/>
              </p:nvSpPr>
              <p:spPr bwMode="auto">
                <a:xfrm flipV="1">
                  <a:off x="3389" y="3469"/>
                  <a:ext cx="276" cy="27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5" name="Line 151">
                  <a:extLst>
                    <a:ext uri="{FF2B5EF4-FFF2-40B4-BE49-F238E27FC236}">
                      <a16:creationId xmlns:a16="http://schemas.microsoft.com/office/drawing/2014/main" id="{BB97299F-D7EA-8BC9-59C7-E978C5BBBA5E}"/>
                    </a:ext>
                  </a:extLst>
                </p:cNvPr>
                <p:cNvSpPr>
                  <a:spLocks noChangeShapeType="1"/>
                </p:cNvSpPr>
                <p:nvPr/>
              </p:nvSpPr>
              <p:spPr bwMode="auto">
                <a:xfrm flipV="1">
                  <a:off x="3533" y="3381"/>
                  <a:ext cx="420" cy="42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6" name="Line 152">
                  <a:extLst>
                    <a:ext uri="{FF2B5EF4-FFF2-40B4-BE49-F238E27FC236}">
                      <a16:creationId xmlns:a16="http://schemas.microsoft.com/office/drawing/2014/main" id="{A1794D7C-2A13-C50B-9F71-0B941CC316C7}"/>
                    </a:ext>
                  </a:extLst>
                </p:cNvPr>
                <p:cNvSpPr>
                  <a:spLocks noChangeShapeType="1"/>
                </p:cNvSpPr>
                <p:nvPr/>
              </p:nvSpPr>
              <p:spPr bwMode="auto">
                <a:xfrm flipV="1">
                  <a:off x="3639" y="3588"/>
                  <a:ext cx="314" cy="318"/>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7" name="Line 153">
                  <a:extLst>
                    <a:ext uri="{FF2B5EF4-FFF2-40B4-BE49-F238E27FC236}">
                      <a16:creationId xmlns:a16="http://schemas.microsoft.com/office/drawing/2014/main" id="{CFF06FEB-8C9A-24AC-57B1-1D074D4D9230}"/>
                    </a:ext>
                  </a:extLst>
                </p:cNvPr>
                <p:cNvSpPr>
                  <a:spLocks noChangeShapeType="1"/>
                </p:cNvSpPr>
                <p:nvPr/>
              </p:nvSpPr>
              <p:spPr bwMode="auto">
                <a:xfrm flipV="1">
                  <a:off x="3795" y="3722"/>
                  <a:ext cx="234" cy="235"/>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8" name="Line 154">
                  <a:extLst>
                    <a:ext uri="{FF2B5EF4-FFF2-40B4-BE49-F238E27FC236}">
                      <a16:creationId xmlns:a16="http://schemas.microsoft.com/office/drawing/2014/main" id="{BFF59414-C496-3AD7-3A17-06E920B03647}"/>
                    </a:ext>
                  </a:extLst>
                </p:cNvPr>
                <p:cNvSpPr>
                  <a:spLocks noChangeShapeType="1"/>
                </p:cNvSpPr>
                <p:nvPr/>
              </p:nvSpPr>
              <p:spPr bwMode="auto">
                <a:xfrm flipV="1">
                  <a:off x="4031" y="3861"/>
                  <a:ext cx="66" cy="64"/>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39" name="Line 155">
                  <a:extLst>
                    <a:ext uri="{FF2B5EF4-FFF2-40B4-BE49-F238E27FC236}">
                      <a16:creationId xmlns:a16="http://schemas.microsoft.com/office/drawing/2014/main" id="{A61A9121-303C-F645-7817-C2770F34E015}"/>
                    </a:ext>
                  </a:extLst>
                </p:cNvPr>
                <p:cNvSpPr>
                  <a:spLocks noChangeShapeType="1"/>
                </p:cNvSpPr>
                <p:nvPr/>
              </p:nvSpPr>
              <p:spPr bwMode="auto">
                <a:xfrm>
                  <a:off x="4170" y="3350"/>
                  <a:ext cx="1" cy="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140" name="Line 156">
                  <a:extLst>
                    <a:ext uri="{FF2B5EF4-FFF2-40B4-BE49-F238E27FC236}">
                      <a16:creationId xmlns:a16="http://schemas.microsoft.com/office/drawing/2014/main" id="{AE3725DE-5839-8176-B644-71853D0E70BE}"/>
                    </a:ext>
                  </a:extLst>
                </p:cNvPr>
                <p:cNvSpPr>
                  <a:spLocks noChangeShapeType="1"/>
                </p:cNvSpPr>
                <p:nvPr/>
              </p:nvSpPr>
              <p:spPr bwMode="auto">
                <a:xfrm flipV="1">
                  <a:off x="4105" y="3449"/>
                  <a:ext cx="1" cy="233"/>
                </a:xfrm>
                <a:prstGeom prst="line">
                  <a:avLst/>
                </a:prstGeom>
                <a:grpFill/>
                <a:ln w="17">
                  <a:solidFill>
                    <a:srgbClr val="C00000"/>
                  </a:solidFill>
                  <a:prstDash val="solid"/>
                  <a:round/>
                  <a:headEnd/>
                  <a:tailEnd/>
                </a:ln>
              </p:spPr>
              <p:txBody>
                <a:bodyPr/>
                <a:lstStyle/>
                <a:p>
                  <a:pPr>
                    <a:defRPr/>
                  </a:pPr>
                  <a:endParaRPr lang="en-US" dirty="0"/>
                </a:p>
              </p:txBody>
            </p:sp>
            <p:sp>
              <p:nvSpPr>
                <p:cNvPr id="141" name="Line 157">
                  <a:extLst>
                    <a:ext uri="{FF2B5EF4-FFF2-40B4-BE49-F238E27FC236}">
                      <a16:creationId xmlns:a16="http://schemas.microsoft.com/office/drawing/2014/main" id="{F1641123-EF78-1651-701F-6FDEE4DACB79}"/>
                    </a:ext>
                  </a:extLst>
                </p:cNvPr>
                <p:cNvSpPr>
                  <a:spLocks noChangeShapeType="1"/>
                </p:cNvSpPr>
                <p:nvPr/>
              </p:nvSpPr>
              <p:spPr bwMode="auto">
                <a:xfrm flipV="1">
                  <a:off x="4088" y="3463"/>
                  <a:ext cx="1" cy="202"/>
                </a:xfrm>
                <a:prstGeom prst="line">
                  <a:avLst/>
                </a:prstGeom>
                <a:grpFill/>
                <a:ln w="17">
                  <a:solidFill>
                    <a:srgbClr val="C00000"/>
                  </a:solidFill>
                  <a:prstDash val="solid"/>
                  <a:round/>
                  <a:headEnd/>
                  <a:tailEnd/>
                </a:ln>
              </p:spPr>
              <p:txBody>
                <a:bodyPr/>
                <a:lstStyle/>
                <a:p>
                  <a:pPr>
                    <a:defRPr/>
                  </a:pPr>
                  <a:endParaRPr lang="en-US" dirty="0"/>
                </a:p>
              </p:txBody>
            </p:sp>
            <p:sp>
              <p:nvSpPr>
                <p:cNvPr id="142" name="Line 158">
                  <a:extLst>
                    <a:ext uri="{FF2B5EF4-FFF2-40B4-BE49-F238E27FC236}">
                      <a16:creationId xmlns:a16="http://schemas.microsoft.com/office/drawing/2014/main" id="{4C258588-C561-841D-B9CA-6F161FE83986}"/>
                    </a:ext>
                  </a:extLst>
                </p:cNvPr>
                <p:cNvSpPr>
                  <a:spLocks noChangeShapeType="1"/>
                </p:cNvSpPr>
                <p:nvPr/>
              </p:nvSpPr>
              <p:spPr bwMode="auto">
                <a:xfrm>
                  <a:off x="4170" y="3350"/>
                  <a:ext cx="1" cy="9"/>
                </a:xfrm>
                <a:prstGeom prst="line">
                  <a:avLst/>
                </a:prstGeom>
                <a:grpFill/>
                <a:ln w="11">
                  <a:solidFill>
                    <a:srgbClr val="C00000"/>
                  </a:solidFill>
                  <a:prstDash val="solid"/>
                  <a:round/>
                  <a:headEnd/>
                  <a:tailEnd/>
                </a:ln>
              </p:spPr>
              <p:txBody>
                <a:bodyPr/>
                <a:lstStyle/>
                <a:p>
                  <a:pPr>
                    <a:defRPr/>
                  </a:pPr>
                  <a:endParaRPr lang="en-US" dirty="0"/>
                </a:p>
              </p:txBody>
            </p:sp>
            <p:sp>
              <p:nvSpPr>
                <p:cNvPr id="143" name="Freeform 160">
                  <a:extLst>
                    <a:ext uri="{FF2B5EF4-FFF2-40B4-BE49-F238E27FC236}">
                      <a16:creationId xmlns:a16="http://schemas.microsoft.com/office/drawing/2014/main" id="{4A9C2977-56B2-619A-508F-577658620E80}"/>
                    </a:ext>
                  </a:extLst>
                </p:cNvPr>
                <p:cNvSpPr>
                  <a:spLocks/>
                </p:cNvSpPr>
                <p:nvPr/>
              </p:nvSpPr>
              <p:spPr bwMode="auto">
                <a:xfrm>
                  <a:off x="4080" y="3101"/>
                  <a:ext cx="68" cy="170"/>
                </a:xfrm>
                <a:custGeom>
                  <a:avLst/>
                  <a:gdLst/>
                  <a:ahLst/>
                  <a:cxnLst>
                    <a:cxn ang="0">
                      <a:pos x="68" y="34"/>
                    </a:cxn>
                    <a:cxn ang="0">
                      <a:pos x="61" y="17"/>
                    </a:cxn>
                    <a:cxn ang="0">
                      <a:pos x="51" y="6"/>
                    </a:cxn>
                    <a:cxn ang="0">
                      <a:pos x="33" y="0"/>
                    </a:cxn>
                    <a:cxn ang="0">
                      <a:pos x="17" y="6"/>
                    </a:cxn>
                    <a:cxn ang="0">
                      <a:pos x="5" y="17"/>
                    </a:cxn>
                    <a:cxn ang="0">
                      <a:pos x="0" y="34"/>
                    </a:cxn>
                    <a:cxn ang="0">
                      <a:pos x="0" y="170"/>
                    </a:cxn>
                  </a:cxnLst>
                  <a:rect l="0" t="0" r="r" b="b"/>
                  <a:pathLst>
                    <a:path w="68" h="170">
                      <a:moveTo>
                        <a:pt x="68" y="34"/>
                      </a:moveTo>
                      <a:lnTo>
                        <a:pt x="61" y="17"/>
                      </a:lnTo>
                      <a:lnTo>
                        <a:pt x="51" y="6"/>
                      </a:lnTo>
                      <a:lnTo>
                        <a:pt x="33" y="0"/>
                      </a:lnTo>
                      <a:lnTo>
                        <a:pt x="17" y="6"/>
                      </a:lnTo>
                      <a:lnTo>
                        <a:pt x="5" y="17"/>
                      </a:lnTo>
                      <a:lnTo>
                        <a:pt x="0" y="34"/>
                      </a:lnTo>
                      <a:lnTo>
                        <a:pt x="0" y="170"/>
                      </a:lnTo>
                    </a:path>
                  </a:pathLst>
                </a:custGeom>
                <a:grpFill/>
                <a:ln w="17">
                  <a:solidFill>
                    <a:srgbClr val="C00000"/>
                  </a:solidFill>
                  <a:prstDash val="solid"/>
                  <a:round/>
                  <a:headEnd/>
                  <a:tailEnd/>
                </a:ln>
              </p:spPr>
              <p:txBody>
                <a:bodyPr/>
                <a:lstStyle/>
                <a:p>
                  <a:pPr>
                    <a:defRPr/>
                  </a:pPr>
                  <a:endParaRPr lang="en-US" dirty="0"/>
                </a:p>
              </p:txBody>
            </p:sp>
            <p:sp>
              <p:nvSpPr>
                <p:cNvPr id="144" name="Freeform 161">
                  <a:extLst>
                    <a:ext uri="{FF2B5EF4-FFF2-40B4-BE49-F238E27FC236}">
                      <a16:creationId xmlns:a16="http://schemas.microsoft.com/office/drawing/2014/main" id="{9D9F7100-2E23-8835-90C6-4085B8FE331B}"/>
                    </a:ext>
                  </a:extLst>
                </p:cNvPr>
                <p:cNvSpPr>
                  <a:spLocks/>
                </p:cNvSpPr>
                <p:nvPr/>
              </p:nvSpPr>
              <p:spPr bwMode="auto">
                <a:xfrm>
                  <a:off x="4046" y="3271"/>
                  <a:ext cx="34" cy="31"/>
                </a:xfrm>
                <a:custGeom>
                  <a:avLst/>
                  <a:gdLst/>
                  <a:ahLst/>
                  <a:cxnLst>
                    <a:cxn ang="0">
                      <a:pos x="0" y="31"/>
                    </a:cxn>
                    <a:cxn ang="0">
                      <a:pos x="17" y="28"/>
                    </a:cxn>
                    <a:cxn ang="0">
                      <a:pos x="31" y="16"/>
                    </a:cxn>
                    <a:cxn ang="0">
                      <a:pos x="34" y="0"/>
                    </a:cxn>
                  </a:cxnLst>
                  <a:rect l="0" t="0" r="r" b="b"/>
                  <a:pathLst>
                    <a:path w="34" h="31">
                      <a:moveTo>
                        <a:pt x="0" y="31"/>
                      </a:moveTo>
                      <a:lnTo>
                        <a:pt x="17" y="28"/>
                      </a:lnTo>
                      <a:lnTo>
                        <a:pt x="31" y="16"/>
                      </a:lnTo>
                      <a:lnTo>
                        <a:pt x="34" y="0"/>
                      </a:lnTo>
                    </a:path>
                  </a:pathLst>
                </a:custGeom>
                <a:grpFill/>
                <a:ln w="17">
                  <a:solidFill>
                    <a:srgbClr val="C00000"/>
                  </a:solidFill>
                  <a:prstDash val="solid"/>
                  <a:round/>
                  <a:headEnd/>
                  <a:tailEnd/>
                </a:ln>
              </p:spPr>
              <p:txBody>
                <a:bodyPr/>
                <a:lstStyle/>
                <a:p>
                  <a:pPr>
                    <a:defRPr/>
                  </a:pPr>
                  <a:endParaRPr lang="en-US" dirty="0"/>
                </a:p>
              </p:txBody>
            </p:sp>
            <p:sp>
              <p:nvSpPr>
                <p:cNvPr id="145" name="Freeform 162">
                  <a:extLst>
                    <a:ext uri="{FF2B5EF4-FFF2-40B4-BE49-F238E27FC236}">
                      <a16:creationId xmlns:a16="http://schemas.microsoft.com/office/drawing/2014/main" id="{E46CB047-3E66-D0F4-A6F1-E8BEA6A112A6}"/>
                    </a:ext>
                  </a:extLst>
                </p:cNvPr>
                <p:cNvSpPr>
                  <a:spLocks/>
                </p:cNvSpPr>
                <p:nvPr/>
              </p:nvSpPr>
              <p:spPr bwMode="auto">
                <a:xfrm>
                  <a:off x="3836" y="3302"/>
                  <a:ext cx="210" cy="68"/>
                </a:xfrm>
                <a:custGeom>
                  <a:avLst/>
                  <a:gdLst/>
                  <a:ahLst/>
                  <a:cxnLst>
                    <a:cxn ang="0">
                      <a:pos x="210" y="0"/>
                    </a:cxn>
                    <a:cxn ang="0">
                      <a:pos x="35" y="0"/>
                    </a:cxn>
                    <a:cxn ang="0">
                      <a:pos x="18" y="6"/>
                    </a:cxn>
                    <a:cxn ang="0">
                      <a:pos x="7" y="17"/>
                    </a:cxn>
                    <a:cxn ang="0">
                      <a:pos x="0" y="34"/>
                    </a:cxn>
                    <a:cxn ang="0">
                      <a:pos x="0" y="63"/>
                    </a:cxn>
                    <a:cxn ang="0">
                      <a:pos x="4" y="65"/>
                    </a:cxn>
                    <a:cxn ang="0">
                      <a:pos x="7" y="68"/>
                    </a:cxn>
                    <a:cxn ang="0">
                      <a:pos x="110" y="68"/>
                    </a:cxn>
                  </a:cxnLst>
                  <a:rect l="0" t="0" r="r" b="b"/>
                  <a:pathLst>
                    <a:path w="210" h="68">
                      <a:moveTo>
                        <a:pt x="210" y="0"/>
                      </a:moveTo>
                      <a:lnTo>
                        <a:pt x="35" y="0"/>
                      </a:lnTo>
                      <a:lnTo>
                        <a:pt x="18" y="6"/>
                      </a:lnTo>
                      <a:lnTo>
                        <a:pt x="7" y="17"/>
                      </a:lnTo>
                      <a:lnTo>
                        <a:pt x="0" y="34"/>
                      </a:lnTo>
                      <a:lnTo>
                        <a:pt x="0" y="63"/>
                      </a:lnTo>
                      <a:lnTo>
                        <a:pt x="4" y="65"/>
                      </a:lnTo>
                      <a:lnTo>
                        <a:pt x="7" y="68"/>
                      </a:lnTo>
                      <a:lnTo>
                        <a:pt x="110" y="68"/>
                      </a:lnTo>
                    </a:path>
                  </a:pathLst>
                </a:custGeom>
                <a:grpFill/>
                <a:ln w="17">
                  <a:solidFill>
                    <a:srgbClr val="C00000"/>
                  </a:solidFill>
                  <a:prstDash val="solid"/>
                  <a:round/>
                  <a:headEnd/>
                  <a:tailEnd/>
                </a:ln>
              </p:spPr>
              <p:txBody>
                <a:bodyPr/>
                <a:lstStyle/>
                <a:p>
                  <a:pPr>
                    <a:defRPr/>
                  </a:pPr>
                  <a:endParaRPr lang="en-US" dirty="0"/>
                </a:p>
              </p:txBody>
            </p:sp>
            <p:sp>
              <p:nvSpPr>
                <p:cNvPr id="146" name="Freeform 163">
                  <a:extLst>
                    <a:ext uri="{FF2B5EF4-FFF2-40B4-BE49-F238E27FC236}">
                      <a16:creationId xmlns:a16="http://schemas.microsoft.com/office/drawing/2014/main" id="{69CA5514-A2E8-F0C9-305F-51FE319E0D6B}"/>
                    </a:ext>
                  </a:extLst>
                </p:cNvPr>
                <p:cNvSpPr>
                  <a:spLocks/>
                </p:cNvSpPr>
                <p:nvPr/>
              </p:nvSpPr>
              <p:spPr bwMode="auto">
                <a:xfrm>
                  <a:off x="3946" y="3370"/>
                  <a:ext cx="7" cy="5"/>
                </a:xfrm>
                <a:custGeom>
                  <a:avLst/>
                  <a:gdLst/>
                  <a:ahLst/>
                  <a:cxnLst>
                    <a:cxn ang="0">
                      <a:pos x="7" y="5"/>
                    </a:cxn>
                    <a:cxn ang="0">
                      <a:pos x="7" y="3"/>
                    </a:cxn>
                    <a:cxn ang="0">
                      <a:pos x="0" y="0"/>
                    </a:cxn>
                  </a:cxnLst>
                  <a:rect l="0" t="0" r="r" b="b"/>
                  <a:pathLst>
                    <a:path w="7" h="5">
                      <a:moveTo>
                        <a:pt x="7" y="5"/>
                      </a:moveTo>
                      <a:lnTo>
                        <a:pt x="7" y="3"/>
                      </a:lnTo>
                      <a:lnTo>
                        <a:pt x="0" y="0"/>
                      </a:lnTo>
                    </a:path>
                  </a:pathLst>
                </a:custGeom>
                <a:grpFill/>
                <a:ln w="17">
                  <a:solidFill>
                    <a:srgbClr val="C00000"/>
                  </a:solidFill>
                  <a:prstDash val="solid"/>
                  <a:round/>
                  <a:headEnd/>
                  <a:tailEnd/>
                </a:ln>
              </p:spPr>
              <p:txBody>
                <a:bodyPr/>
                <a:lstStyle/>
                <a:p>
                  <a:pPr>
                    <a:defRPr/>
                  </a:pPr>
                  <a:endParaRPr lang="en-US" dirty="0"/>
                </a:p>
              </p:txBody>
            </p:sp>
            <p:sp>
              <p:nvSpPr>
                <p:cNvPr id="147" name="Freeform 164">
                  <a:extLst>
                    <a:ext uri="{FF2B5EF4-FFF2-40B4-BE49-F238E27FC236}">
                      <a16:creationId xmlns:a16="http://schemas.microsoft.com/office/drawing/2014/main" id="{69E19B13-3BF4-1FAC-3C45-EC43EA3E2E1F}"/>
                    </a:ext>
                  </a:extLst>
                </p:cNvPr>
                <p:cNvSpPr>
                  <a:spLocks/>
                </p:cNvSpPr>
                <p:nvPr/>
              </p:nvSpPr>
              <p:spPr bwMode="auto">
                <a:xfrm>
                  <a:off x="3953" y="3375"/>
                  <a:ext cx="152" cy="347"/>
                </a:xfrm>
                <a:custGeom>
                  <a:avLst/>
                  <a:gdLst/>
                  <a:ahLst/>
                  <a:cxnLst>
                    <a:cxn ang="0">
                      <a:pos x="0" y="0"/>
                    </a:cxn>
                    <a:cxn ang="0">
                      <a:pos x="0" y="329"/>
                    </a:cxn>
                    <a:cxn ang="0">
                      <a:pos x="17" y="347"/>
                    </a:cxn>
                    <a:cxn ang="0">
                      <a:pos x="144" y="347"/>
                    </a:cxn>
                    <a:cxn ang="0">
                      <a:pos x="149" y="343"/>
                    </a:cxn>
                    <a:cxn ang="0">
                      <a:pos x="152" y="341"/>
                    </a:cxn>
                    <a:cxn ang="0">
                      <a:pos x="152" y="307"/>
                    </a:cxn>
                    <a:cxn ang="0">
                      <a:pos x="135" y="290"/>
                    </a:cxn>
                    <a:cxn ang="0">
                      <a:pos x="127" y="290"/>
                    </a:cxn>
                  </a:cxnLst>
                  <a:rect l="0" t="0" r="r" b="b"/>
                  <a:pathLst>
                    <a:path w="152" h="347">
                      <a:moveTo>
                        <a:pt x="0" y="0"/>
                      </a:moveTo>
                      <a:lnTo>
                        <a:pt x="0" y="329"/>
                      </a:lnTo>
                      <a:lnTo>
                        <a:pt x="17" y="347"/>
                      </a:lnTo>
                      <a:lnTo>
                        <a:pt x="144" y="347"/>
                      </a:lnTo>
                      <a:lnTo>
                        <a:pt x="149" y="343"/>
                      </a:lnTo>
                      <a:lnTo>
                        <a:pt x="152" y="341"/>
                      </a:lnTo>
                      <a:lnTo>
                        <a:pt x="152" y="307"/>
                      </a:lnTo>
                      <a:lnTo>
                        <a:pt x="135" y="290"/>
                      </a:lnTo>
                      <a:lnTo>
                        <a:pt x="127" y="290"/>
                      </a:lnTo>
                    </a:path>
                  </a:pathLst>
                </a:custGeom>
                <a:grpFill/>
                <a:ln w="17">
                  <a:solidFill>
                    <a:srgbClr val="C00000"/>
                  </a:solidFill>
                  <a:prstDash val="solid"/>
                  <a:round/>
                  <a:headEnd/>
                  <a:tailEnd/>
                </a:ln>
              </p:spPr>
              <p:txBody>
                <a:bodyPr/>
                <a:lstStyle/>
                <a:p>
                  <a:pPr>
                    <a:defRPr/>
                  </a:pPr>
                  <a:endParaRPr lang="en-US" dirty="0"/>
                </a:p>
              </p:txBody>
            </p:sp>
            <p:sp>
              <p:nvSpPr>
                <p:cNvPr id="148" name="Freeform 165">
                  <a:extLst>
                    <a:ext uri="{FF2B5EF4-FFF2-40B4-BE49-F238E27FC236}">
                      <a16:creationId xmlns:a16="http://schemas.microsoft.com/office/drawing/2014/main" id="{CCDF8DF1-395E-D293-5F95-C5079A1D9E83}"/>
                    </a:ext>
                  </a:extLst>
                </p:cNvPr>
                <p:cNvSpPr>
                  <a:spLocks/>
                </p:cNvSpPr>
                <p:nvPr/>
              </p:nvSpPr>
              <p:spPr bwMode="auto">
                <a:xfrm>
                  <a:off x="4038" y="3622"/>
                  <a:ext cx="42" cy="43"/>
                </a:xfrm>
                <a:custGeom>
                  <a:avLst/>
                  <a:gdLst/>
                  <a:ahLst/>
                  <a:cxnLst>
                    <a:cxn ang="0">
                      <a:pos x="0" y="0"/>
                    </a:cxn>
                    <a:cxn ang="0">
                      <a:pos x="5" y="23"/>
                    </a:cxn>
                    <a:cxn ang="0">
                      <a:pos x="20" y="37"/>
                    </a:cxn>
                    <a:cxn ang="0">
                      <a:pos x="42" y="43"/>
                    </a:cxn>
                  </a:cxnLst>
                  <a:rect l="0" t="0" r="r" b="b"/>
                  <a:pathLst>
                    <a:path w="42" h="43">
                      <a:moveTo>
                        <a:pt x="0" y="0"/>
                      </a:moveTo>
                      <a:lnTo>
                        <a:pt x="5" y="23"/>
                      </a:lnTo>
                      <a:lnTo>
                        <a:pt x="20" y="37"/>
                      </a:lnTo>
                      <a:lnTo>
                        <a:pt x="42" y="43"/>
                      </a:lnTo>
                    </a:path>
                  </a:pathLst>
                </a:custGeom>
                <a:grpFill/>
                <a:ln w="17">
                  <a:solidFill>
                    <a:srgbClr val="C00000"/>
                  </a:solidFill>
                  <a:prstDash val="solid"/>
                  <a:round/>
                  <a:headEnd/>
                  <a:tailEnd/>
                </a:ln>
              </p:spPr>
              <p:txBody>
                <a:bodyPr/>
                <a:lstStyle/>
                <a:p>
                  <a:pPr>
                    <a:defRPr/>
                  </a:pPr>
                  <a:endParaRPr lang="en-US" dirty="0"/>
                </a:p>
              </p:txBody>
            </p:sp>
            <p:sp>
              <p:nvSpPr>
                <p:cNvPr id="149" name="Line 166">
                  <a:extLst>
                    <a:ext uri="{FF2B5EF4-FFF2-40B4-BE49-F238E27FC236}">
                      <a16:creationId xmlns:a16="http://schemas.microsoft.com/office/drawing/2014/main" id="{6C65AAFE-805E-7080-FDF2-0C071E2EB9A0}"/>
                    </a:ext>
                  </a:extLst>
                </p:cNvPr>
                <p:cNvSpPr>
                  <a:spLocks noChangeShapeType="1"/>
                </p:cNvSpPr>
                <p:nvPr/>
              </p:nvSpPr>
              <p:spPr bwMode="auto">
                <a:xfrm flipV="1">
                  <a:off x="4038" y="3497"/>
                  <a:ext cx="1" cy="125"/>
                </a:xfrm>
                <a:prstGeom prst="line">
                  <a:avLst/>
                </a:prstGeom>
                <a:grpFill/>
                <a:ln w="17">
                  <a:solidFill>
                    <a:srgbClr val="C00000"/>
                  </a:solidFill>
                  <a:prstDash val="solid"/>
                  <a:round/>
                  <a:headEnd/>
                  <a:tailEnd/>
                </a:ln>
              </p:spPr>
              <p:txBody>
                <a:bodyPr/>
                <a:lstStyle/>
                <a:p>
                  <a:pPr>
                    <a:defRPr/>
                  </a:pPr>
                  <a:endParaRPr lang="en-US" dirty="0"/>
                </a:p>
              </p:txBody>
            </p:sp>
            <p:sp>
              <p:nvSpPr>
                <p:cNvPr id="150" name="Freeform 167">
                  <a:extLst>
                    <a:ext uri="{FF2B5EF4-FFF2-40B4-BE49-F238E27FC236}">
                      <a16:creationId xmlns:a16="http://schemas.microsoft.com/office/drawing/2014/main" id="{7185B1E1-300B-DEEA-628D-29140851CA32}"/>
                    </a:ext>
                  </a:extLst>
                </p:cNvPr>
                <p:cNvSpPr>
                  <a:spLocks/>
                </p:cNvSpPr>
                <p:nvPr/>
              </p:nvSpPr>
              <p:spPr bwMode="auto">
                <a:xfrm>
                  <a:off x="4038" y="3463"/>
                  <a:ext cx="33" cy="34"/>
                </a:xfrm>
                <a:custGeom>
                  <a:avLst/>
                  <a:gdLst/>
                  <a:ahLst/>
                  <a:cxnLst>
                    <a:cxn ang="0">
                      <a:pos x="33" y="0"/>
                    </a:cxn>
                    <a:cxn ang="0">
                      <a:pos x="16" y="6"/>
                    </a:cxn>
                    <a:cxn ang="0">
                      <a:pos x="5" y="18"/>
                    </a:cxn>
                    <a:cxn ang="0">
                      <a:pos x="0" y="34"/>
                    </a:cxn>
                  </a:cxnLst>
                  <a:rect l="0" t="0" r="r" b="b"/>
                  <a:pathLst>
                    <a:path w="33" h="34">
                      <a:moveTo>
                        <a:pt x="33" y="0"/>
                      </a:moveTo>
                      <a:lnTo>
                        <a:pt x="16" y="6"/>
                      </a:lnTo>
                      <a:lnTo>
                        <a:pt x="5" y="18"/>
                      </a:lnTo>
                      <a:lnTo>
                        <a:pt x="0" y="34"/>
                      </a:lnTo>
                    </a:path>
                  </a:pathLst>
                </a:custGeom>
                <a:grpFill/>
                <a:ln w="17">
                  <a:solidFill>
                    <a:srgbClr val="C00000"/>
                  </a:solidFill>
                  <a:prstDash val="solid"/>
                  <a:round/>
                  <a:headEnd/>
                  <a:tailEnd/>
                </a:ln>
              </p:spPr>
              <p:txBody>
                <a:bodyPr/>
                <a:lstStyle/>
                <a:p>
                  <a:pPr>
                    <a:defRPr/>
                  </a:pPr>
                  <a:endParaRPr lang="en-US" dirty="0"/>
                </a:p>
              </p:txBody>
            </p:sp>
            <p:sp>
              <p:nvSpPr>
                <p:cNvPr id="151" name="Freeform 168">
                  <a:extLst>
                    <a:ext uri="{FF2B5EF4-FFF2-40B4-BE49-F238E27FC236}">
                      <a16:creationId xmlns:a16="http://schemas.microsoft.com/office/drawing/2014/main" id="{86576597-B4E2-1F7C-8A8F-84C357C00B16}"/>
                    </a:ext>
                  </a:extLst>
                </p:cNvPr>
                <p:cNvSpPr>
                  <a:spLocks/>
                </p:cNvSpPr>
                <p:nvPr/>
              </p:nvSpPr>
              <p:spPr bwMode="auto">
                <a:xfrm>
                  <a:off x="4071" y="3353"/>
                  <a:ext cx="34" cy="110"/>
                </a:xfrm>
                <a:custGeom>
                  <a:avLst/>
                  <a:gdLst/>
                  <a:ahLst/>
                  <a:cxnLst>
                    <a:cxn ang="0">
                      <a:pos x="0" y="110"/>
                    </a:cxn>
                    <a:cxn ang="0">
                      <a:pos x="17" y="110"/>
                    </a:cxn>
                    <a:cxn ang="0">
                      <a:pos x="28" y="105"/>
                    </a:cxn>
                    <a:cxn ang="0">
                      <a:pos x="34" y="93"/>
                    </a:cxn>
                    <a:cxn ang="0">
                      <a:pos x="34" y="0"/>
                    </a:cxn>
                  </a:cxnLst>
                  <a:rect l="0" t="0" r="r" b="b"/>
                  <a:pathLst>
                    <a:path w="34" h="110">
                      <a:moveTo>
                        <a:pt x="0" y="110"/>
                      </a:moveTo>
                      <a:lnTo>
                        <a:pt x="17" y="110"/>
                      </a:lnTo>
                      <a:lnTo>
                        <a:pt x="28" y="105"/>
                      </a:lnTo>
                      <a:lnTo>
                        <a:pt x="34" y="93"/>
                      </a:lnTo>
                      <a:lnTo>
                        <a:pt x="34" y="0"/>
                      </a:lnTo>
                    </a:path>
                  </a:pathLst>
                </a:custGeom>
                <a:grpFill/>
                <a:ln w="17">
                  <a:solidFill>
                    <a:srgbClr val="C00000"/>
                  </a:solidFill>
                  <a:prstDash val="solid"/>
                  <a:round/>
                  <a:headEnd/>
                  <a:tailEnd/>
                </a:ln>
              </p:spPr>
              <p:txBody>
                <a:bodyPr/>
                <a:lstStyle/>
                <a:p>
                  <a:pPr>
                    <a:defRPr/>
                  </a:pPr>
                  <a:endParaRPr lang="en-US" dirty="0"/>
                </a:p>
              </p:txBody>
            </p:sp>
            <p:sp>
              <p:nvSpPr>
                <p:cNvPr id="152" name="Freeform 169">
                  <a:extLst>
                    <a:ext uri="{FF2B5EF4-FFF2-40B4-BE49-F238E27FC236}">
                      <a16:creationId xmlns:a16="http://schemas.microsoft.com/office/drawing/2014/main" id="{A1EDA258-97F6-4BAB-D700-B9257BAFE035}"/>
                    </a:ext>
                  </a:extLst>
                </p:cNvPr>
                <p:cNvSpPr>
                  <a:spLocks/>
                </p:cNvSpPr>
                <p:nvPr/>
              </p:nvSpPr>
              <p:spPr bwMode="auto">
                <a:xfrm>
                  <a:off x="4105" y="3319"/>
                  <a:ext cx="65" cy="34"/>
                </a:xfrm>
                <a:custGeom>
                  <a:avLst/>
                  <a:gdLst/>
                  <a:ahLst/>
                  <a:cxnLst>
                    <a:cxn ang="0">
                      <a:pos x="65" y="34"/>
                    </a:cxn>
                    <a:cxn ang="0">
                      <a:pos x="62" y="17"/>
                    </a:cxn>
                    <a:cxn ang="0">
                      <a:pos x="48" y="5"/>
                    </a:cxn>
                    <a:cxn ang="0">
                      <a:pos x="31" y="0"/>
                    </a:cxn>
                    <a:cxn ang="0">
                      <a:pos x="14" y="5"/>
                    </a:cxn>
                    <a:cxn ang="0">
                      <a:pos x="2" y="17"/>
                    </a:cxn>
                    <a:cxn ang="0">
                      <a:pos x="0" y="34"/>
                    </a:cxn>
                  </a:cxnLst>
                  <a:rect l="0" t="0" r="r" b="b"/>
                  <a:pathLst>
                    <a:path w="65" h="34">
                      <a:moveTo>
                        <a:pt x="65" y="34"/>
                      </a:moveTo>
                      <a:lnTo>
                        <a:pt x="62" y="17"/>
                      </a:lnTo>
                      <a:lnTo>
                        <a:pt x="48" y="5"/>
                      </a:lnTo>
                      <a:lnTo>
                        <a:pt x="31" y="0"/>
                      </a:lnTo>
                      <a:lnTo>
                        <a:pt x="14" y="5"/>
                      </a:lnTo>
                      <a:lnTo>
                        <a:pt x="2" y="17"/>
                      </a:lnTo>
                      <a:lnTo>
                        <a:pt x="0" y="34"/>
                      </a:lnTo>
                    </a:path>
                  </a:pathLst>
                </a:custGeom>
                <a:grpFill/>
                <a:ln w="17">
                  <a:solidFill>
                    <a:srgbClr val="C00000"/>
                  </a:solidFill>
                  <a:prstDash val="solid"/>
                  <a:round/>
                  <a:headEnd/>
                  <a:tailEnd/>
                </a:ln>
              </p:spPr>
              <p:txBody>
                <a:bodyPr/>
                <a:lstStyle/>
                <a:p>
                  <a:pPr>
                    <a:defRPr/>
                  </a:pPr>
                  <a:endParaRPr lang="en-US" dirty="0">
                    <a:solidFill>
                      <a:srgbClr val="FF0000"/>
                    </a:solidFill>
                  </a:endParaRPr>
                </a:p>
              </p:txBody>
            </p:sp>
            <p:sp>
              <p:nvSpPr>
                <p:cNvPr id="153" name="Freeform 170">
                  <a:extLst>
                    <a:ext uri="{FF2B5EF4-FFF2-40B4-BE49-F238E27FC236}">
                      <a16:creationId xmlns:a16="http://schemas.microsoft.com/office/drawing/2014/main" id="{3B3AD6A5-C064-5C03-9573-F8E8CE38C6E8}"/>
                    </a:ext>
                  </a:extLst>
                </p:cNvPr>
                <p:cNvSpPr>
                  <a:spLocks/>
                </p:cNvSpPr>
                <p:nvPr/>
              </p:nvSpPr>
              <p:spPr bwMode="auto">
                <a:xfrm>
                  <a:off x="4170" y="3353"/>
                  <a:ext cx="217" cy="17"/>
                </a:xfrm>
                <a:custGeom>
                  <a:avLst/>
                  <a:gdLst/>
                  <a:ahLst/>
                  <a:cxnLst>
                    <a:cxn ang="0">
                      <a:pos x="0" y="0"/>
                    </a:cxn>
                    <a:cxn ang="0">
                      <a:pos x="6" y="12"/>
                    </a:cxn>
                    <a:cxn ang="0">
                      <a:pos x="17" y="17"/>
                    </a:cxn>
                    <a:cxn ang="0">
                      <a:pos x="217" y="17"/>
                    </a:cxn>
                  </a:cxnLst>
                  <a:rect l="0" t="0" r="r" b="b"/>
                  <a:pathLst>
                    <a:path w="217" h="17">
                      <a:moveTo>
                        <a:pt x="0" y="0"/>
                      </a:moveTo>
                      <a:lnTo>
                        <a:pt x="6" y="12"/>
                      </a:lnTo>
                      <a:lnTo>
                        <a:pt x="17" y="17"/>
                      </a:lnTo>
                      <a:lnTo>
                        <a:pt x="217" y="17"/>
                      </a:lnTo>
                    </a:path>
                  </a:pathLst>
                </a:custGeom>
                <a:grpFill/>
                <a:ln w="17">
                  <a:solidFill>
                    <a:srgbClr val="C00000"/>
                  </a:solidFill>
                  <a:prstDash val="solid"/>
                  <a:round/>
                  <a:headEnd/>
                  <a:tailEnd/>
                </a:ln>
              </p:spPr>
              <p:txBody>
                <a:bodyPr/>
                <a:lstStyle/>
                <a:p>
                  <a:pPr>
                    <a:defRPr/>
                  </a:pPr>
                  <a:endParaRPr lang="en-US" dirty="0"/>
                </a:p>
              </p:txBody>
            </p:sp>
            <p:sp>
              <p:nvSpPr>
                <p:cNvPr id="154" name="Freeform 171">
                  <a:extLst>
                    <a:ext uri="{FF2B5EF4-FFF2-40B4-BE49-F238E27FC236}">
                      <a16:creationId xmlns:a16="http://schemas.microsoft.com/office/drawing/2014/main" id="{446A8301-0208-9B8D-EF84-F4AB7ACC29F4}"/>
                    </a:ext>
                  </a:extLst>
                </p:cNvPr>
                <p:cNvSpPr>
                  <a:spLocks/>
                </p:cNvSpPr>
                <p:nvPr/>
              </p:nvSpPr>
              <p:spPr bwMode="auto">
                <a:xfrm>
                  <a:off x="4387" y="3370"/>
                  <a:ext cx="34" cy="32"/>
                </a:xfrm>
                <a:custGeom>
                  <a:avLst/>
                  <a:gdLst/>
                  <a:ahLst/>
                  <a:cxnLst>
                    <a:cxn ang="0">
                      <a:pos x="34" y="32"/>
                    </a:cxn>
                    <a:cxn ang="0">
                      <a:pos x="29" y="14"/>
                    </a:cxn>
                    <a:cxn ang="0">
                      <a:pos x="17" y="3"/>
                    </a:cxn>
                    <a:cxn ang="0">
                      <a:pos x="0" y="0"/>
                    </a:cxn>
                  </a:cxnLst>
                  <a:rect l="0" t="0" r="r" b="b"/>
                  <a:pathLst>
                    <a:path w="34" h="32">
                      <a:moveTo>
                        <a:pt x="34" y="32"/>
                      </a:moveTo>
                      <a:lnTo>
                        <a:pt x="29" y="14"/>
                      </a:lnTo>
                      <a:lnTo>
                        <a:pt x="17" y="3"/>
                      </a:lnTo>
                      <a:lnTo>
                        <a:pt x="0" y="0"/>
                      </a:lnTo>
                    </a:path>
                  </a:pathLst>
                </a:custGeom>
                <a:grpFill/>
                <a:ln w="17">
                  <a:solidFill>
                    <a:srgbClr val="C00000"/>
                  </a:solidFill>
                  <a:prstDash val="solid"/>
                  <a:round/>
                  <a:headEnd/>
                  <a:tailEnd/>
                </a:ln>
              </p:spPr>
              <p:txBody>
                <a:bodyPr/>
                <a:lstStyle/>
                <a:p>
                  <a:pPr>
                    <a:defRPr/>
                  </a:pPr>
                  <a:endParaRPr lang="en-US" dirty="0"/>
                </a:p>
              </p:txBody>
            </p:sp>
            <p:sp>
              <p:nvSpPr>
                <p:cNvPr id="155" name="Freeform 172">
                  <a:extLst>
                    <a:ext uri="{FF2B5EF4-FFF2-40B4-BE49-F238E27FC236}">
                      <a16:creationId xmlns:a16="http://schemas.microsoft.com/office/drawing/2014/main" id="{D4422617-223B-EF76-BEE6-F1E34FA0A42A}"/>
                    </a:ext>
                  </a:extLst>
                </p:cNvPr>
                <p:cNvSpPr>
                  <a:spLocks/>
                </p:cNvSpPr>
                <p:nvPr/>
              </p:nvSpPr>
              <p:spPr bwMode="auto">
                <a:xfrm>
                  <a:off x="4387" y="3342"/>
                  <a:ext cx="167" cy="133"/>
                </a:xfrm>
                <a:custGeom>
                  <a:avLst/>
                  <a:gdLst/>
                  <a:ahLst/>
                  <a:cxnLst>
                    <a:cxn ang="0">
                      <a:pos x="34" y="60"/>
                    </a:cxn>
                    <a:cxn ang="0">
                      <a:pos x="34" y="68"/>
                    </a:cxn>
                    <a:cxn ang="0">
                      <a:pos x="39" y="93"/>
                    </a:cxn>
                    <a:cxn ang="0">
                      <a:pos x="54" y="113"/>
                    </a:cxn>
                    <a:cxn ang="0">
                      <a:pos x="73" y="127"/>
                    </a:cxn>
                    <a:cxn ang="0">
                      <a:pos x="98" y="133"/>
                    </a:cxn>
                    <a:cxn ang="0">
                      <a:pos x="124" y="127"/>
                    </a:cxn>
                    <a:cxn ang="0">
                      <a:pos x="147" y="113"/>
                    </a:cxn>
                    <a:cxn ang="0">
                      <a:pos x="161" y="93"/>
                    </a:cxn>
                    <a:cxn ang="0">
                      <a:pos x="167" y="68"/>
                    </a:cxn>
                    <a:cxn ang="0">
                      <a:pos x="161" y="42"/>
                    </a:cxn>
                    <a:cxn ang="0">
                      <a:pos x="147" y="19"/>
                    </a:cxn>
                    <a:cxn ang="0">
                      <a:pos x="124" y="6"/>
                    </a:cxn>
                    <a:cxn ang="0">
                      <a:pos x="98" y="0"/>
                    </a:cxn>
                    <a:cxn ang="0">
                      <a:pos x="0" y="0"/>
                    </a:cxn>
                  </a:cxnLst>
                  <a:rect l="0" t="0" r="r" b="b"/>
                  <a:pathLst>
                    <a:path w="167" h="133">
                      <a:moveTo>
                        <a:pt x="34" y="60"/>
                      </a:moveTo>
                      <a:lnTo>
                        <a:pt x="34" y="68"/>
                      </a:lnTo>
                      <a:lnTo>
                        <a:pt x="39" y="93"/>
                      </a:lnTo>
                      <a:lnTo>
                        <a:pt x="54" y="113"/>
                      </a:lnTo>
                      <a:lnTo>
                        <a:pt x="73" y="127"/>
                      </a:lnTo>
                      <a:lnTo>
                        <a:pt x="98" y="133"/>
                      </a:lnTo>
                      <a:lnTo>
                        <a:pt x="124" y="127"/>
                      </a:lnTo>
                      <a:lnTo>
                        <a:pt x="147" y="113"/>
                      </a:lnTo>
                      <a:lnTo>
                        <a:pt x="161" y="93"/>
                      </a:lnTo>
                      <a:lnTo>
                        <a:pt x="167" y="68"/>
                      </a:lnTo>
                      <a:lnTo>
                        <a:pt x="161" y="42"/>
                      </a:lnTo>
                      <a:lnTo>
                        <a:pt x="147" y="19"/>
                      </a:lnTo>
                      <a:lnTo>
                        <a:pt x="124" y="6"/>
                      </a:lnTo>
                      <a:lnTo>
                        <a:pt x="98" y="0"/>
                      </a:lnTo>
                      <a:lnTo>
                        <a:pt x="0" y="0"/>
                      </a:lnTo>
                    </a:path>
                  </a:pathLst>
                </a:custGeom>
                <a:grpFill/>
                <a:ln w="17">
                  <a:solidFill>
                    <a:srgbClr val="C00000"/>
                  </a:solidFill>
                  <a:prstDash val="solid"/>
                  <a:round/>
                  <a:headEnd/>
                  <a:tailEnd/>
                </a:ln>
              </p:spPr>
              <p:txBody>
                <a:bodyPr/>
                <a:lstStyle/>
                <a:p>
                  <a:pPr>
                    <a:defRPr/>
                  </a:pPr>
                  <a:endParaRPr lang="en-US" dirty="0"/>
                </a:p>
              </p:txBody>
            </p:sp>
            <p:sp>
              <p:nvSpPr>
                <p:cNvPr id="156" name="Freeform 173">
                  <a:extLst>
                    <a:ext uri="{FF2B5EF4-FFF2-40B4-BE49-F238E27FC236}">
                      <a16:creationId xmlns:a16="http://schemas.microsoft.com/office/drawing/2014/main" id="{B9EF2E2B-8859-2B7F-E8E2-AB92B3AA0E15}"/>
                    </a:ext>
                  </a:extLst>
                </p:cNvPr>
                <p:cNvSpPr>
                  <a:spLocks/>
                </p:cNvSpPr>
                <p:nvPr/>
              </p:nvSpPr>
              <p:spPr bwMode="auto">
                <a:xfrm>
                  <a:off x="4353" y="3311"/>
                  <a:ext cx="34" cy="31"/>
                </a:xfrm>
                <a:custGeom>
                  <a:avLst/>
                  <a:gdLst/>
                  <a:ahLst/>
                  <a:cxnLst>
                    <a:cxn ang="0">
                      <a:pos x="0" y="0"/>
                    </a:cxn>
                    <a:cxn ang="0">
                      <a:pos x="6" y="17"/>
                    </a:cxn>
                    <a:cxn ang="0">
                      <a:pos x="17" y="27"/>
                    </a:cxn>
                    <a:cxn ang="0">
                      <a:pos x="34" y="31"/>
                    </a:cxn>
                  </a:cxnLst>
                  <a:rect l="0" t="0" r="r" b="b"/>
                  <a:pathLst>
                    <a:path w="34" h="31">
                      <a:moveTo>
                        <a:pt x="0" y="0"/>
                      </a:moveTo>
                      <a:lnTo>
                        <a:pt x="6" y="17"/>
                      </a:lnTo>
                      <a:lnTo>
                        <a:pt x="17" y="27"/>
                      </a:lnTo>
                      <a:lnTo>
                        <a:pt x="34" y="31"/>
                      </a:lnTo>
                    </a:path>
                  </a:pathLst>
                </a:custGeom>
                <a:grpFill/>
                <a:ln w="17">
                  <a:solidFill>
                    <a:srgbClr val="C00000"/>
                  </a:solidFill>
                  <a:prstDash val="solid"/>
                  <a:round/>
                  <a:headEnd/>
                  <a:tailEnd/>
                </a:ln>
              </p:spPr>
              <p:txBody>
                <a:bodyPr/>
                <a:lstStyle/>
                <a:p>
                  <a:pPr>
                    <a:defRPr/>
                  </a:pPr>
                  <a:endParaRPr lang="en-US" dirty="0"/>
                </a:p>
              </p:txBody>
            </p:sp>
            <p:sp>
              <p:nvSpPr>
                <p:cNvPr id="157" name="Freeform 174">
                  <a:extLst>
                    <a:ext uri="{FF2B5EF4-FFF2-40B4-BE49-F238E27FC236}">
                      <a16:creationId xmlns:a16="http://schemas.microsoft.com/office/drawing/2014/main" id="{EF8952FB-1F49-FF57-F433-E167BEE67FBC}"/>
                    </a:ext>
                  </a:extLst>
                </p:cNvPr>
                <p:cNvSpPr>
                  <a:spLocks/>
                </p:cNvSpPr>
                <p:nvPr/>
              </p:nvSpPr>
              <p:spPr bwMode="auto">
                <a:xfrm>
                  <a:off x="4155" y="3262"/>
                  <a:ext cx="198" cy="49"/>
                </a:xfrm>
                <a:custGeom>
                  <a:avLst/>
                  <a:gdLst/>
                  <a:ahLst/>
                  <a:cxnLst>
                    <a:cxn ang="0">
                      <a:pos x="198" y="49"/>
                    </a:cxn>
                    <a:cxn ang="0">
                      <a:pos x="198" y="46"/>
                    </a:cxn>
                    <a:cxn ang="0">
                      <a:pos x="60" y="46"/>
                    </a:cxn>
                    <a:cxn ang="0">
                      <a:pos x="40" y="40"/>
                    </a:cxn>
                    <a:cxn ang="0">
                      <a:pos x="0" y="0"/>
                    </a:cxn>
                  </a:cxnLst>
                  <a:rect l="0" t="0" r="r" b="b"/>
                  <a:pathLst>
                    <a:path w="198" h="49">
                      <a:moveTo>
                        <a:pt x="198" y="49"/>
                      </a:moveTo>
                      <a:lnTo>
                        <a:pt x="198" y="46"/>
                      </a:lnTo>
                      <a:lnTo>
                        <a:pt x="60" y="46"/>
                      </a:lnTo>
                      <a:lnTo>
                        <a:pt x="40" y="40"/>
                      </a:lnTo>
                      <a:lnTo>
                        <a:pt x="0" y="0"/>
                      </a:lnTo>
                    </a:path>
                  </a:pathLst>
                </a:custGeom>
                <a:grpFill/>
                <a:ln w="17">
                  <a:solidFill>
                    <a:srgbClr val="C00000"/>
                  </a:solidFill>
                  <a:prstDash val="solid"/>
                  <a:round/>
                  <a:headEnd/>
                  <a:tailEnd/>
                </a:ln>
              </p:spPr>
              <p:txBody>
                <a:bodyPr/>
                <a:lstStyle/>
                <a:p>
                  <a:pPr>
                    <a:defRPr/>
                  </a:pPr>
                  <a:endParaRPr lang="en-US" dirty="0"/>
                </a:p>
              </p:txBody>
            </p:sp>
            <p:sp>
              <p:nvSpPr>
                <p:cNvPr id="158" name="Freeform 175">
                  <a:extLst>
                    <a:ext uri="{FF2B5EF4-FFF2-40B4-BE49-F238E27FC236}">
                      <a16:creationId xmlns:a16="http://schemas.microsoft.com/office/drawing/2014/main" id="{6F3E0F56-4F49-4CE7-8C11-3FBD9764A8FE}"/>
                    </a:ext>
                  </a:extLst>
                </p:cNvPr>
                <p:cNvSpPr>
                  <a:spLocks/>
                </p:cNvSpPr>
                <p:nvPr/>
              </p:nvSpPr>
              <p:spPr bwMode="auto">
                <a:xfrm>
                  <a:off x="4148" y="3243"/>
                  <a:ext cx="7" cy="19"/>
                </a:xfrm>
                <a:custGeom>
                  <a:avLst/>
                  <a:gdLst/>
                  <a:ahLst/>
                  <a:cxnLst>
                    <a:cxn ang="0">
                      <a:pos x="0" y="0"/>
                    </a:cxn>
                    <a:cxn ang="0">
                      <a:pos x="2" y="11"/>
                    </a:cxn>
                    <a:cxn ang="0">
                      <a:pos x="7" y="19"/>
                    </a:cxn>
                  </a:cxnLst>
                  <a:rect l="0" t="0" r="r" b="b"/>
                  <a:pathLst>
                    <a:path w="7" h="19">
                      <a:moveTo>
                        <a:pt x="0" y="0"/>
                      </a:moveTo>
                      <a:lnTo>
                        <a:pt x="2" y="11"/>
                      </a:lnTo>
                      <a:lnTo>
                        <a:pt x="7" y="19"/>
                      </a:lnTo>
                    </a:path>
                  </a:pathLst>
                </a:custGeom>
                <a:grpFill/>
                <a:ln w="17">
                  <a:solidFill>
                    <a:srgbClr val="C00000"/>
                  </a:solidFill>
                  <a:prstDash val="solid"/>
                  <a:round/>
                  <a:headEnd/>
                  <a:tailEnd/>
                </a:ln>
              </p:spPr>
              <p:txBody>
                <a:bodyPr/>
                <a:lstStyle/>
                <a:p>
                  <a:pPr>
                    <a:defRPr/>
                  </a:pPr>
                  <a:endParaRPr lang="en-US" dirty="0"/>
                </a:p>
              </p:txBody>
            </p:sp>
            <p:sp>
              <p:nvSpPr>
                <p:cNvPr id="159" name="Line 176">
                  <a:extLst>
                    <a:ext uri="{FF2B5EF4-FFF2-40B4-BE49-F238E27FC236}">
                      <a16:creationId xmlns:a16="http://schemas.microsoft.com/office/drawing/2014/main" id="{B9718201-C5AA-0423-9C77-2F40E7CDDD5F}"/>
                    </a:ext>
                  </a:extLst>
                </p:cNvPr>
                <p:cNvSpPr>
                  <a:spLocks noChangeShapeType="1"/>
                </p:cNvSpPr>
                <p:nvPr/>
              </p:nvSpPr>
              <p:spPr bwMode="auto">
                <a:xfrm flipV="1">
                  <a:off x="4148" y="3135"/>
                  <a:ext cx="1" cy="108"/>
                </a:xfrm>
                <a:prstGeom prst="line">
                  <a:avLst/>
                </a:prstGeom>
                <a:grpFill/>
                <a:ln w="17">
                  <a:solidFill>
                    <a:srgbClr val="C00000"/>
                  </a:solidFill>
                  <a:prstDash val="solid"/>
                  <a:round/>
                  <a:headEnd/>
                  <a:tailEnd/>
                </a:ln>
              </p:spPr>
              <p:txBody>
                <a:bodyPr/>
                <a:lstStyle/>
                <a:p>
                  <a:pPr>
                    <a:defRPr/>
                  </a:pPr>
                  <a:endParaRPr lang="en-US" dirty="0"/>
                </a:p>
              </p:txBody>
            </p:sp>
            <p:sp>
              <p:nvSpPr>
                <p:cNvPr id="160" name="Line 177">
                  <a:extLst>
                    <a:ext uri="{FF2B5EF4-FFF2-40B4-BE49-F238E27FC236}">
                      <a16:creationId xmlns:a16="http://schemas.microsoft.com/office/drawing/2014/main" id="{9F6EFDD8-F99D-C142-EC32-9C582266AAAB}"/>
                    </a:ext>
                  </a:extLst>
                </p:cNvPr>
                <p:cNvSpPr>
                  <a:spLocks noChangeShapeType="1"/>
                </p:cNvSpPr>
                <p:nvPr/>
              </p:nvSpPr>
              <p:spPr bwMode="auto">
                <a:xfrm flipV="1">
                  <a:off x="3836" y="3302"/>
                  <a:ext cx="46" cy="46"/>
                </a:xfrm>
                <a:prstGeom prst="line">
                  <a:avLst/>
                </a:prstGeom>
                <a:grpFill/>
                <a:ln w="9">
                  <a:solidFill>
                    <a:srgbClr val="C00000"/>
                  </a:solidFill>
                  <a:prstDash val="solid"/>
                  <a:round/>
                  <a:headEnd/>
                  <a:tailEnd/>
                </a:ln>
              </p:spPr>
              <p:txBody>
                <a:bodyPr/>
                <a:lstStyle/>
                <a:p>
                  <a:pPr>
                    <a:defRPr/>
                  </a:pPr>
                  <a:endParaRPr lang="en-US" dirty="0"/>
                </a:p>
              </p:txBody>
            </p:sp>
            <p:sp>
              <p:nvSpPr>
                <p:cNvPr id="161" name="Line 178">
                  <a:extLst>
                    <a:ext uri="{FF2B5EF4-FFF2-40B4-BE49-F238E27FC236}">
                      <a16:creationId xmlns:a16="http://schemas.microsoft.com/office/drawing/2014/main" id="{4691C414-A408-CCFB-4C8B-D4F71466C60B}"/>
                    </a:ext>
                  </a:extLst>
                </p:cNvPr>
                <p:cNvSpPr>
                  <a:spLocks noChangeShapeType="1"/>
                </p:cNvSpPr>
                <p:nvPr/>
              </p:nvSpPr>
              <p:spPr bwMode="auto">
                <a:xfrm flipV="1">
                  <a:off x="3891" y="3302"/>
                  <a:ext cx="67" cy="68"/>
                </a:xfrm>
                <a:prstGeom prst="line">
                  <a:avLst/>
                </a:prstGeom>
                <a:grpFill/>
                <a:ln w="9">
                  <a:solidFill>
                    <a:srgbClr val="C00000"/>
                  </a:solidFill>
                  <a:prstDash val="solid"/>
                  <a:round/>
                  <a:headEnd/>
                  <a:tailEnd/>
                </a:ln>
              </p:spPr>
              <p:txBody>
                <a:bodyPr/>
                <a:lstStyle/>
                <a:p>
                  <a:pPr>
                    <a:defRPr/>
                  </a:pPr>
                  <a:endParaRPr lang="en-US" dirty="0"/>
                </a:p>
              </p:txBody>
            </p:sp>
            <p:sp>
              <p:nvSpPr>
                <p:cNvPr id="162" name="Line 179">
                  <a:extLst>
                    <a:ext uri="{FF2B5EF4-FFF2-40B4-BE49-F238E27FC236}">
                      <a16:creationId xmlns:a16="http://schemas.microsoft.com/office/drawing/2014/main" id="{22EBA1F3-91B4-5F56-F15A-E263F276BC9C}"/>
                    </a:ext>
                  </a:extLst>
                </p:cNvPr>
                <p:cNvSpPr>
                  <a:spLocks noChangeShapeType="1"/>
                </p:cNvSpPr>
                <p:nvPr/>
              </p:nvSpPr>
              <p:spPr bwMode="auto">
                <a:xfrm flipV="1">
                  <a:off x="4080" y="3118"/>
                  <a:ext cx="61" cy="63"/>
                </a:xfrm>
                <a:prstGeom prst="line">
                  <a:avLst/>
                </a:prstGeom>
                <a:grpFill/>
                <a:ln w="9">
                  <a:solidFill>
                    <a:srgbClr val="C00000"/>
                  </a:solidFill>
                  <a:prstDash val="solid"/>
                  <a:round/>
                  <a:headEnd/>
                  <a:tailEnd/>
                </a:ln>
              </p:spPr>
              <p:txBody>
                <a:bodyPr/>
                <a:lstStyle/>
                <a:p>
                  <a:pPr>
                    <a:defRPr/>
                  </a:pPr>
                  <a:endParaRPr lang="en-US" dirty="0"/>
                </a:p>
              </p:txBody>
            </p:sp>
            <p:sp>
              <p:nvSpPr>
                <p:cNvPr id="163" name="Line 180">
                  <a:extLst>
                    <a:ext uri="{FF2B5EF4-FFF2-40B4-BE49-F238E27FC236}">
                      <a16:creationId xmlns:a16="http://schemas.microsoft.com/office/drawing/2014/main" id="{18898D9C-A021-1820-21FC-0F26EC723DA9}"/>
                    </a:ext>
                  </a:extLst>
                </p:cNvPr>
                <p:cNvSpPr>
                  <a:spLocks noChangeShapeType="1"/>
                </p:cNvSpPr>
                <p:nvPr/>
              </p:nvSpPr>
              <p:spPr bwMode="auto">
                <a:xfrm flipV="1">
                  <a:off x="3953" y="3302"/>
                  <a:ext cx="78" cy="79"/>
                </a:xfrm>
                <a:prstGeom prst="line">
                  <a:avLst/>
                </a:prstGeom>
                <a:grpFill/>
                <a:ln w="9">
                  <a:solidFill>
                    <a:srgbClr val="C00000"/>
                  </a:solidFill>
                  <a:prstDash val="solid"/>
                  <a:round/>
                  <a:headEnd/>
                  <a:tailEnd/>
                </a:ln>
              </p:spPr>
              <p:txBody>
                <a:bodyPr/>
                <a:lstStyle/>
                <a:p>
                  <a:pPr>
                    <a:defRPr/>
                  </a:pPr>
                  <a:endParaRPr lang="en-US" dirty="0"/>
                </a:p>
              </p:txBody>
            </p:sp>
            <p:sp>
              <p:nvSpPr>
                <p:cNvPr id="164" name="Line 181">
                  <a:extLst>
                    <a:ext uri="{FF2B5EF4-FFF2-40B4-BE49-F238E27FC236}">
                      <a16:creationId xmlns:a16="http://schemas.microsoft.com/office/drawing/2014/main" id="{C2A8B5FD-0DC5-17CF-04A9-50AA5509D12B}"/>
                    </a:ext>
                  </a:extLst>
                </p:cNvPr>
                <p:cNvSpPr>
                  <a:spLocks noChangeShapeType="1"/>
                </p:cNvSpPr>
                <p:nvPr/>
              </p:nvSpPr>
              <p:spPr bwMode="auto">
                <a:xfrm flipV="1">
                  <a:off x="4080" y="3189"/>
                  <a:ext cx="68" cy="65"/>
                </a:xfrm>
                <a:prstGeom prst="line">
                  <a:avLst/>
                </a:prstGeom>
                <a:grpFill/>
                <a:ln w="9">
                  <a:solidFill>
                    <a:srgbClr val="C00000"/>
                  </a:solidFill>
                  <a:prstDash val="solid"/>
                  <a:round/>
                  <a:headEnd/>
                  <a:tailEnd/>
                </a:ln>
              </p:spPr>
              <p:txBody>
                <a:bodyPr/>
                <a:lstStyle/>
                <a:p>
                  <a:pPr>
                    <a:defRPr/>
                  </a:pPr>
                  <a:endParaRPr lang="en-US" dirty="0"/>
                </a:p>
              </p:txBody>
            </p:sp>
            <p:sp>
              <p:nvSpPr>
                <p:cNvPr id="165" name="Line 182">
                  <a:extLst>
                    <a:ext uri="{FF2B5EF4-FFF2-40B4-BE49-F238E27FC236}">
                      <a16:creationId xmlns:a16="http://schemas.microsoft.com/office/drawing/2014/main" id="{91803060-E580-CE7E-FDDF-EB8DC7FDD10B}"/>
                    </a:ext>
                  </a:extLst>
                </p:cNvPr>
                <p:cNvSpPr>
                  <a:spLocks noChangeShapeType="1"/>
                </p:cNvSpPr>
                <p:nvPr/>
              </p:nvSpPr>
              <p:spPr bwMode="auto">
                <a:xfrm flipV="1">
                  <a:off x="3953" y="3257"/>
                  <a:ext cx="294" cy="294"/>
                </a:xfrm>
                <a:prstGeom prst="line">
                  <a:avLst/>
                </a:prstGeom>
                <a:grpFill/>
                <a:ln w="9">
                  <a:solidFill>
                    <a:srgbClr val="C00000"/>
                  </a:solidFill>
                  <a:prstDash val="solid"/>
                  <a:round/>
                  <a:headEnd/>
                  <a:tailEnd/>
                </a:ln>
              </p:spPr>
              <p:txBody>
                <a:bodyPr/>
                <a:lstStyle/>
                <a:p>
                  <a:pPr>
                    <a:defRPr/>
                  </a:pPr>
                  <a:endParaRPr lang="en-US" dirty="0"/>
                </a:p>
              </p:txBody>
            </p:sp>
            <p:sp>
              <p:nvSpPr>
                <p:cNvPr id="166" name="Line 183">
                  <a:extLst>
                    <a:ext uri="{FF2B5EF4-FFF2-40B4-BE49-F238E27FC236}">
                      <a16:creationId xmlns:a16="http://schemas.microsoft.com/office/drawing/2014/main" id="{4544A14F-8AA0-33B2-4B89-7AA2625B1B0B}"/>
                    </a:ext>
                  </a:extLst>
                </p:cNvPr>
                <p:cNvSpPr>
                  <a:spLocks noChangeShapeType="1"/>
                </p:cNvSpPr>
                <p:nvPr/>
              </p:nvSpPr>
              <p:spPr bwMode="auto">
                <a:xfrm flipV="1">
                  <a:off x="3953" y="3381"/>
                  <a:ext cx="152" cy="151"/>
                </a:xfrm>
                <a:prstGeom prst="line">
                  <a:avLst/>
                </a:prstGeom>
                <a:grpFill/>
                <a:ln w="9">
                  <a:solidFill>
                    <a:srgbClr val="C00000"/>
                  </a:solidFill>
                  <a:prstDash val="solid"/>
                  <a:round/>
                  <a:headEnd/>
                  <a:tailEnd/>
                </a:ln>
              </p:spPr>
              <p:txBody>
                <a:bodyPr/>
                <a:lstStyle/>
                <a:p>
                  <a:pPr>
                    <a:defRPr/>
                  </a:pPr>
                  <a:endParaRPr lang="en-US" dirty="0"/>
                </a:p>
              </p:txBody>
            </p:sp>
            <p:sp>
              <p:nvSpPr>
                <p:cNvPr id="167" name="Line 184">
                  <a:extLst>
                    <a:ext uri="{FF2B5EF4-FFF2-40B4-BE49-F238E27FC236}">
                      <a16:creationId xmlns:a16="http://schemas.microsoft.com/office/drawing/2014/main" id="{E7217669-AC52-A575-771D-F614B35FA6F2}"/>
                    </a:ext>
                  </a:extLst>
                </p:cNvPr>
                <p:cNvSpPr>
                  <a:spLocks noChangeShapeType="1"/>
                </p:cNvSpPr>
                <p:nvPr/>
              </p:nvSpPr>
              <p:spPr bwMode="auto">
                <a:xfrm flipV="1">
                  <a:off x="4158" y="3297"/>
                  <a:ext cx="32" cy="31"/>
                </a:xfrm>
                <a:prstGeom prst="line">
                  <a:avLst/>
                </a:prstGeom>
                <a:grpFill/>
                <a:ln w="9">
                  <a:solidFill>
                    <a:srgbClr val="C00000"/>
                  </a:solidFill>
                  <a:prstDash val="solid"/>
                  <a:round/>
                  <a:headEnd/>
                  <a:tailEnd/>
                </a:ln>
              </p:spPr>
              <p:txBody>
                <a:bodyPr/>
                <a:lstStyle/>
                <a:p>
                  <a:pPr>
                    <a:defRPr/>
                  </a:pPr>
                  <a:endParaRPr lang="en-US" dirty="0"/>
                </a:p>
              </p:txBody>
            </p:sp>
            <p:sp>
              <p:nvSpPr>
                <p:cNvPr id="168" name="Line 185">
                  <a:extLst>
                    <a:ext uri="{FF2B5EF4-FFF2-40B4-BE49-F238E27FC236}">
                      <a16:creationId xmlns:a16="http://schemas.microsoft.com/office/drawing/2014/main" id="{236F275B-3EC0-604F-5900-F1FF2EEBB95B}"/>
                    </a:ext>
                  </a:extLst>
                </p:cNvPr>
                <p:cNvSpPr>
                  <a:spLocks noChangeShapeType="1"/>
                </p:cNvSpPr>
                <p:nvPr/>
              </p:nvSpPr>
              <p:spPr bwMode="auto">
                <a:xfrm flipV="1">
                  <a:off x="3953" y="3524"/>
                  <a:ext cx="85" cy="84"/>
                </a:xfrm>
                <a:prstGeom prst="line">
                  <a:avLst/>
                </a:prstGeom>
                <a:grpFill/>
                <a:ln w="9">
                  <a:solidFill>
                    <a:srgbClr val="C00000"/>
                  </a:solidFill>
                  <a:prstDash val="solid"/>
                  <a:round/>
                  <a:headEnd/>
                  <a:tailEnd/>
                </a:ln>
              </p:spPr>
              <p:txBody>
                <a:bodyPr/>
                <a:lstStyle/>
                <a:p>
                  <a:pPr>
                    <a:defRPr/>
                  </a:pPr>
                  <a:endParaRPr lang="en-US" dirty="0"/>
                </a:p>
              </p:txBody>
            </p:sp>
            <p:sp>
              <p:nvSpPr>
                <p:cNvPr id="169" name="Line 186">
                  <a:extLst>
                    <a:ext uri="{FF2B5EF4-FFF2-40B4-BE49-F238E27FC236}">
                      <a16:creationId xmlns:a16="http://schemas.microsoft.com/office/drawing/2014/main" id="{433F0A8A-3E20-7F18-303B-806BF265E3C3}"/>
                    </a:ext>
                  </a:extLst>
                </p:cNvPr>
                <p:cNvSpPr>
                  <a:spLocks noChangeShapeType="1"/>
                </p:cNvSpPr>
                <p:nvPr/>
              </p:nvSpPr>
              <p:spPr bwMode="auto">
                <a:xfrm flipV="1">
                  <a:off x="4190" y="3308"/>
                  <a:ext cx="61" cy="62"/>
                </a:xfrm>
                <a:prstGeom prst="line">
                  <a:avLst/>
                </a:prstGeom>
                <a:grpFill/>
                <a:ln w="9">
                  <a:solidFill>
                    <a:srgbClr val="C00000"/>
                  </a:solidFill>
                  <a:prstDash val="solid"/>
                  <a:round/>
                  <a:headEnd/>
                  <a:tailEnd/>
                </a:ln>
              </p:spPr>
              <p:txBody>
                <a:bodyPr/>
                <a:lstStyle/>
                <a:p>
                  <a:pPr>
                    <a:defRPr/>
                  </a:pPr>
                  <a:endParaRPr lang="en-US" dirty="0"/>
                </a:p>
              </p:txBody>
            </p:sp>
            <p:sp>
              <p:nvSpPr>
                <p:cNvPr id="170" name="Line 187">
                  <a:extLst>
                    <a:ext uri="{FF2B5EF4-FFF2-40B4-BE49-F238E27FC236}">
                      <a16:creationId xmlns:a16="http://schemas.microsoft.com/office/drawing/2014/main" id="{54E4EE52-7FDC-2FED-BF73-13F5C4DB6EE4}"/>
                    </a:ext>
                  </a:extLst>
                </p:cNvPr>
                <p:cNvSpPr>
                  <a:spLocks noChangeShapeType="1"/>
                </p:cNvSpPr>
                <p:nvPr/>
              </p:nvSpPr>
              <p:spPr bwMode="auto">
                <a:xfrm flipV="1">
                  <a:off x="3953" y="3600"/>
                  <a:ext cx="85" cy="82"/>
                </a:xfrm>
                <a:prstGeom prst="line">
                  <a:avLst/>
                </a:prstGeom>
                <a:grpFill/>
                <a:ln w="9">
                  <a:solidFill>
                    <a:srgbClr val="C00000"/>
                  </a:solidFill>
                  <a:prstDash val="solid"/>
                  <a:round/>
                  <a:headEnd/>
                  <a:tailEnd/>
                </a:ln>
              </p:spPr>
              <p:txBody>
                <a:bodyPr/>
                <a:lstStyle/>
                <a:p>
                  <a:pPr>
                    <a:defRPr/>
                  </a:pPr>
                  <a:endParaRPr lang="en-US" dirty="0"/>
                </a:p>
              </p:txBody>
            </p:sp>
            <p:sp>
              <p:nvSpPr>
                <p:cNvPr id="171" name="Line 188">
                  <a:extLst>
                    <a:ext uri="{FF2B5EF4-FFF2-40B4-BE49-F238E27FC236}">
                      <a16:creationId xmlns:a16="http://schemas.microsoft.com/office/drawing/2014/main" id="{94E8E04D-9086-C580-405D-82373537AED9}"/>
                    </a:ext>
                  </a:extLst>
                </p:cNvPr>
                <p:cNvSpPr>
                  <a:spLocks noChangeShapeType="1"/>
                </p:cNvSpPr>
                <p:nvPr/>
              </p:nvSpPr>
              <p:spPr bwMode="auto">
                <a:xfrm flipV="1">
                  <a:off x="4265" y="3308"/>
                  <a:ext cx="60" cy="62"/>
                </a:xfrm>
                <a:prstGeom prst="line">
                  <a:avLst/>
                </a:prstGeom>
                <a:grpFill/>
                <a:ln w="9">
                  <a:solidFill>
                    <a:srgbClr val="C00000"/>
                  </a:solidFill>
                  <a:prstDash val="solid"/>
                  <a:round/>
                  <a:headEnd/>
                  <a:tailEnd/>
                </a:ln>
              </p:spPr>
              <p:txBody>
                <a:bodyPr/>
                <a:lstStyle/>
                <a:p>
                  <a:pPr>
                    <a:defRPr/>
                  </a:pPr>
                  <a:endParaRPr lang="en-US" dirty="0"/>
                </a:p>
              </p:txBody>
            </p:sp>
            <p:sp>
              <p:nvSpPr>
                <p:cNvPr id="172" name="Line 189">
                  <a:extLst>
                    <a:ext uri="{FF2B5EF4-FFF2-40B4-BE49-F238E27FC236}">
                      <a16:creationId xmlns:a16="http://schemas.microsoft.com/office/drawing/2014/main" id="{EF67B99B-ADC1-45FF-A960-77A87045FEB3}"/>
                    </a:ext>
                  </a:extLst>
                </p:cNvPr>
                <p:cNvSpPr>
                  <a:spLocks noChangeShapeType="1"/>
                </p:cNvSpPr>
                <p:nvPr/>
              </p:nvSpPr>
              <p:spPr bwMode="auto">
                <a:xfrm flipV="1">
                  <a:off x="3989" y="3656"/>
                  <a:ext cx="65" cy="66"/>
                </a:xfrm>
                <a:prstGeom prst="line">
                  <a:avLst/>
                </a:prstGeom>
                <a:grpFill/>
                <a:ln w="9">
                  <a:solidFill>
                    <a:srgbClr val="C00000"/>
                  </a:solidFill>
                  <a:prstDash val="solid"/>
                  <a:round/>
                  <a:headEnd/>
                  <a:tailEnd/>
                </a:ln>
              </p:spPr>
              <p:txBody>
                <a:bodyPr/>
                <a:lstStyle/>
                <a:p>
                  <a:pPr>
                    <a:defRPr/>
                  </a:pPr>
                  <a:endParaRPr lang="en-US" dirty="0"/>
                </a:p>
              </p:txBody>
            </p:sp>
            <p:sp>
              <p:nvSpPr>
                <p:cNvPr id="173" name="Line 190">
                  <a:extLst>
                    <a:ext uri="{FF2B5EF4-FFF2-40B4-BE49-F238E27FC236}">
                      <a16:creationId xmlns:a16="http://schemas.microsoft.com/office/drawing/2014/main" id="{6772B5F6-94AC-CA0A-9763-8D768187EA10}"/>
                    </a:ext>
                  </a:extLst>
                </p:cNvPr>
                <p:cNvSpPr>
                  <a:spLocks noChangeShapeType="1"/>
                </p:cNvSpPr>
                <p:nvPr/>
              </p:nvSpPr>
              <p:spPr bwMode="auto">
                <a:xfrm flipV="1">
                  <a:off x="4339" y="3338"/>
                  <a:ext cx="31" cy="32"/>
                </a:xfrm>
                <a:prstGeom prst="line">
                  <a:avLst/>
                </a:prstGeom>
                <a:grpFill/>
                <a:ln w="9">
                  <a:solidFill>
                    <a:srgbClr val="C00000"/>
                  </a:solidFill>
                  <a:prstDash val="solid"/>
                  <a:round/>
                  <a:headEnd/>
                  <a:tailEnd/>
                </a:ln>
              </p:spPr>
              <p:txBody>
                <a:bodyPr/>
                <a:lstStyle/>
                <a:p>
                  <a:pPr>
                    <a:defRPr/>
                  </a:pPr>
                  <a:endParaRPr lang="en-US" dirty="0"/>
                </a:p>
              </p:txBody>
            </p:sp>
            <p:sp>
              <p:nvSpPr>
                <p:cNvPr id="174" name="Line 191">
                  <a:extLst>
                    <a:ext uri="{FF2B5EF4-FFF2-40B4-BE49-F238E27FC236}">
                      <a16:creationId xmlns:a16="http://schemas.microsoft.com/office/drawing/2014/main" id="{C1BE0147-17CE-AB79-8642-B64F1FE50F96}"/>
                    </a:ext>
                  </a:extLst>
                </p:cNvPr>
                <p:cNvSpPr>
                  <a:spLocks noChangeShapeType="1"/>
                </p:cNvSpPr>
                <p:nvPr/>
              </p:nvSpPr>
              <p:spPr bwMode="auto">
                <a:xfrm flipV="1">
                  <a:off x="4066" y="3682"/>
                  <a:ext cx="39" cy="40"/>
                </a:xfrm>
                <a:prstGeom prst="line">
                  <a:avLst/>
                </a:prstGeom>
                <a:grpFill/>
                <a:ln w="9">
                  <a:solidFill>
                    <a:srgbClr val="C00000"/>
                  </a:solidFill>
                  <a:prstDash val="solid"/>
                  <a:round/>
                  <a:headEnd/>
                  <a:tailEnd/>
                </a:ln>
              </p:spPr>
              <p:txBody>
                <a:bodyPr/>
                <a:lstStyle/>
                <a:p>
                  <a:pPr>
                    <a:defRPr/>
                  </a:pPr>
                  <a:endParaRPr lang="en-US" dirty="0"/>
                </a:p>
              </p:txBody>
            </p:sp>
            <p:sp>
              <p:nvSpPr>
                <p:cNvPr id="175" name="Freeform 192">
                  <a:extLst>
                    <a:ext uri="{FF2B5EF4-FFF2-40B4-BE49-F238E27FC236}">
                      <a16:creationId xmlns:a16="http://schemas.microsoft.com/office/drawing/2014/main" id="{F9E572E5-61C1-7F2C-1997-0A07D1C32E98}"/>
                    </a:ext>
                  </a:extLst>
                </p:cNvPr>
                <p:cNvSpPr>
                  <a:spLocks/>
                </p:cNvSpPr>
                <p:nvPr/>
              </p:nvSpPr>
              <p:spPr bwMode="auto">
                <a:xfrm>
                  <a:off x="4407" y="3342"/>
                  <a:ext cx="36" cy="33"/>
                </a:xfrm>
                <a:custGeom>
                  <a:avLst/>
                  <a:gdLst/>
                  <a:ahLst/>
                  <a:cxnLst>
                    <a:cxn ang="0">
                      <a:pos x="36" y="0"/>
                    </a:cxn>
                    <a:cxn ang="0">
                      <a:pos x="9" y="28"/>
                    </a:cxn>
                    <a:cxn ang="0">
                      <a:pos x="0" y="33"/>
                    </a:cxn>
                  </a:cxnLst>
                  <a:rect l="0" t="0" r="r" b="b"/>
                  <a:pathLst>
                    <a:path w="36" h="33">
                      <a:moveTo>
                        <a:pt x="36" y="0"/>
                      </a:moveTo>
                      <a:lnTo>
                        <a:pt x="9" y="28"/>
                      </a:lnTo>
                      <a:lnTo>
                        <a:pt x="0" y="33"/>
                      </a:lnTo>
                    </a:path>
                  </a:pathLst>
                </a:custGeom>
                <a:grpFill/>
                <a:ln w="9">
                  <a:solidFill>
                    <a:srgbClr val="C00000"/>
                  </a:solidFill>
                  <a:prstDash val="solid"/>
                  <a:round/>
                  <a:headEnd/>
                  <a:tailEnd/>
                </a:ln>
              </p:spPr>
              <p:txBody>
                <a:bodyPr/>
                <a:lstStyle/>
                <a:p>
                  <a:pPr>
                    <a:defRPr/>
                  </a:pPr>
                  <a:endParaRPr lang="en-US" dirty="0"/>
                </a:p>
              </p:txBody>
            </p:sp>
            <p:sp>
              <p:nvSpPr>
                <p:cNvPr id="176" name="Freeform 193">
                  <a:extLst>
                    <a:ext uri="{FF2B5EF4-FFF2-40B4-BE49-F238E27FC236}">
                      <a16:creationId xmlns:a16="http://schemas.microsoft.com/office/drawing/2014/main" id="{18964364-40CB-E63F-D2C1-22D5148FEFEA}"/>
                    </a:ext>
                  </a:extLst>
                </p:cNvPr>
                <p:cNvSpPr>
                  <a:spLocks/>
                </p:cNvSpPr>
                <p:nvPr/>
              </p:nvSpPr>
              <p:spPr bwMode="auto">
                <a:xfrm>
                  <a:off x="4426" y="3348"/>
                  <a:ext cx="85" cy="87"/>
                </a:xfrm>
                <a:custGeom>
                  <a:avLst/>
                  <a:gdLst/>
                  <a:ahLst/>
                  <a:cxnLst>
                    <a:cxn ang="0">
                      <a:pos x="0" y="87"/>
                    </a:cxn>
                    <a:cxn ang="0">
                      <a:pos x="63" y="22"/>
                    </a:cxn>
                    <a:cxn ang="0">
                      <a:pos x="85" y="0"/>
                    </a:cxn>
                  </a:cxnLst>
                  <a:rect l="0" t="0" r="r" b="b"/>
                  <a:pathLst>
                    <a:path w="85" h="87">
                      <a:moveTo>
                        <a:pt x="0" y="87"/>
                      </a:moveTo>
                      <a:lnTo>
                        <a:pt x="63" y="22"/>
                      </a:lnTo>
                      <a:lnTo>
                        <a:pt x="85" y="0"/>
                      </a:lnTo>
                    </a:path>
                  </a:pathLst>
                </a:custGeom>
                <a:grpFill/>
                <a:ln w="9">
                  <a:solidFill>
                    <a:srgbClr val="C00000"/>
                  </a:solidFill>
                  <a:prstDash val="solid"/>
                  <a:round/>
                  <a:headEnd/>
                  <a:tailEnd/>
                </a:ln>
              </p:spPr>
              <p:txBody>
                <a:bodyPr/>
                <a:lstStyle/>
                <a:p>
                  <a:pPr>
                    <a:defRPr/>
                  </a:pPr>
                  <a:endParaRPr lang="en-US" dirty="0"/>
                </a:p>
              </p:txBody>
            </p:sp>
            <p:sp>
              <p:nvSpPr>
                <p:cNvPr id="177" name="Line 194">
                  <a:extLst>
                    <a:ext uri="{FF2B5EF4-FFF2-40B4-BE49-F238E27FC236}">
                      <a16:creationId xmlns:a16="http://schemas.microsoft.com/office/drawing/2014/main" id="{F26F8621-A1B2-6A48-AEA7-233DC77AA825}"/>
                    </a:ext>
                  </a:extLst>
                </p:cNvPr>
                <p:cNvSpPr>
                  <a:spLocks noChangeShapeType="1"/>
                </p:cNvSpPr>
                <p:nvPr/>
              </p:nvSpPr>
              <p:spPr bwMode="auto">
                <a:xfrm flipV="1">
                  <a:off x="4463" y="3384"/>
                  <a:ext cx="85" cy="88"/>
                </a:xfrm>
                <a:prstGeom prst="line">
                  <a:avLst/>
                </a:prstGeom>
                <a:grpFill/>
                <a:ln w="9">
                  <a:solidFill>
                    <a:srgbClr val="C00000"/>
                  </a:solidFill>
                  <a:prstDash val="solid"/>
                  <a:round/>
                  <a:headEnd/>
                  <a:tailEnd/>
                </a:ln>
              </p:spPr>
              <p:txBody>
                <a:bodyPr/>
                <a:lstStyle/>
                <a:p>
                  <a:pPr>
                    <a:defRPr/>
                  </a:pPr>
                  <a:endParaRPr lang="en-US" dirty="0"/>
                </a:p>
              </p:txBody>
            </p:sp>
            <p:sp>
              <p:nvSpPr>
                <p:cNvPr id="178" name="Line 195">
                  <a:extLst>
                    <a:ext uri="{FF2B5EF4-FFF2-40B4-BE49-F238E27FC236}">
                      <a16:creationId xmlns:a16="http://schemas.microsoft.com/office/drawing/2014/main" id="{E23A32A3-228E-A62A-A11F-CA51AD2B7C46}"/>
                    </a:ext>
                  </a:extLst>
                </p:cNvPr>
                <p:cNvSpPr>
                  <a:spLocks noChangeShapeType="1"/>
                </p:cNvSpPr>
                <p:nvPr/>
              </p:nvSpPr>
              <p:spPr bwMode="auto">
                <a:xfrm flipV="1">
                  <a:off x="4554" y="3308"/>
                  <a:ext cx="1" cy="102"/>
                </a:xfrm>
                <a:prstGeom prst="line">
                  <a:avLst/>
                </a:prstGeom>
                <a:grpFill/>
                <a:ln w="17">
                  <a:solidFill>
                    <a:srgbClr val="C00000"/>
                  </a:solidFill>
                  <a:prstDash val="solid"/>
                  <a:round/>
                  <a:headEnd/>
                  <a:tailEnd/>
                </a:ln>
              </p:spPr>
              <p:txBody>
                <a:bodyPr/>
                <a:lstStyle/>
                <a:p>
                  <a:pPr>
                    <a:defRPr/>
                  </a:pPr>
                  <a:endParaRPr lang="en-US" dirty="0"/>
                </a:p>
              </p:txBody>
            </p:sp>
          </p:grpSp>
          <p:sp>
            <p:nvSpPr>
              <p:cNvPr id="22" name="Line 212">
                <a:extLst>
                  <a:ext uri="{FF2B5EF4-FFF2-40B4-BE49-F238E27FC236}">
                    <a16:creationId xmlns:a16="http://schemas.microsoft.com/office/drawing/2014/main" id="{B0277C26-547F-7227-32B0-D035547F7969}"/>
                  </a:ext>
                </a:extLst>
              </p:cNvPr>
              <p:cNvSpPr>
                <a:spLocks noChangeShapeType="1"/>
              </p:cNvSpPr>
              <p:nvPr/>
            </p:nvSpPr>
            <p:spPr bwMode="auto">
              <a:xfrm>
                <a:off x="4485" y="3299"/>
                <a:ext cx="1" cy="3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3" name="Line 213">
                <a:extLst>
                  <a:ext uri="{FF2B5EF4-FFF2-40B4-BE49-F238E27FC236}">
                    <a16:creationId xmlns:a16="http://schemas.microsoft.com/office/drawing/2014/main" id="{8B1B940D-80A5-6113-3E89-E18C421EEA2A}"/>
                  </a:ext>
                </a:extLst>
              </p:cNvPr>
              <p:cNvSpPr>
                <a:spLocks noChangeShapeType="1"/>
              </p:cNvSpPr>
              <p:nvPr/>
            </p:nvSpPr>
            <p:spPr bwMode="auto">
              <a:xfrm>
                <a:off x="4485" y="3338"/>
                <a:ext cx="1" cy="6"/>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4" name="Line 214">
                <a:extLst>
                  <a:ext uri="{FF2B5EF4-FFF2-40B4-BE49-F238E27FC236}">
                    <a16:creationId xmlns:a16="http://schemas.microsoft.com/office/drawing/2014/main" id="{B96C942B-0A8D-3946-8DA5-CCBBDD65E80A}"/>
                  </a:ext>
                </a:extLst>
              </p:cNvPr>
              <p:cNvSpPr>
                <a:spLocks noChangeShapeType="1"/>
              </p:cNvSpPr>
              <p:nvPr/>
            </p:nvSpPr>
            <p:spPr bwMode="auto">
              <a:xfrm>
                <a:off x="4485" y="3353"/>
                <a:ext cx="1" cy="42"/>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5" name="Line 215">
                <a:extLst>
                  <a:ext uri="{FF2B5EF4-FFF2-40B4-BE49-F238E27FC236}">
                    <a16:creationId xmlns:a16="http://schemas.microsoft.com/office/drawing/2014/main" id="{10CAC516-AF84-D004-1785-C26EDBFC6F9D}"/>
                  </a:ext>
                </a:extLst>
              </p:cNvPr>
              <p:cNvSpPr>
                <a:spLocks noChangeShapeType="1"/>
              </p:cNvSpPr>
              <p:nvPr/>
            </p:nvSpPr>
            <p:spPr bwMode="auto">
              <a:xfrm>
                <a:off x="4485" y="3404"/>
                <a:ext cx="1" cy="8"/>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6" name="Line 216">
                <a:extLst>
                  <a:ext uri="{FF2B5EF4-FFF2-40B4-BE49-F238E27FC236}">
                    <a16:creationId xmlns:a16="http://schemas.microsoft.com/office/drawing/2014/main" id="{AB58EA9E-ABDB-318A-1171-92A4F3B4B86A}"/>
                  </a:ext>
                </a:extLst>
              </p:cNvPr>
              <p:cNvSpPr>
                <a:spLocks noChangeShapeType="1"/>
              </p:cNvSpPr>
              <p:nvPr/>
            </p:nvSpPr>
            <p:spPr bwMode="auto">
              <a:xfrm>
                <a:off x="4485" y="3421"/>
                <a:ext cx="1" cy="42"/>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7" name="Line 217">
                <a:extLst>
                  <a:ext uri="{FF2B5EF4-FFF2-40B4-BE49-F238E27FC236}">
                    <a16:creationId xmlns:a16="http://schemas.microsoft.com/office/drawing/2014/main" id="{2B03B22D-23F7-1380-2510-0331257229F9}"/>
                  </a:ext>
                </a:extLst>
              </p:cNvPr>
              <p:cNvSpPr>
                <a:spLocks noChangeShapeType="1"/>
              </p:cNvSpPr>
              <p:nvPr/>
            </p:nvSpPr>
            <p:spPr bwMode="auto">
              <a:xfrm>
                <a:off x="4485" y="3472"/>
                <a:ext cx="1" cy="9"/>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8" name="Line 218">
                <a:extLst>
                  <a:ext uri="{FF2B5EF4-FFF2-40B4-BE49-F238E27FC236}">
                    <a16:creationId xmlns:a16="http://schemas.microsoft.com/office/drawing/2014/main" id="{C02854E1-26C9-F71F-2B52-D2458D7D887F}"/>
                  </a:ext>
                </a:extLst>
              </p:cNvPr>
              <p:cNvSpPr>
                <a:spLocks noChangeShapeType="1"/>
              </p:cNvSpPr>
              <p:nvPr/>
            </p:nvSpPr>
            <p:spPr bwMode="auto">
              <a:xfrm>
                <a:off x="4485" y="3489"/>
                <a:ext cx="1" cy="29"/>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29" name="Line 219">
                <a:extLst>
                  <a:ext uri="{FF2B5EF4-FFF2-40B4-BE49-F238E27FC236}">
                    <a16:creationId xmlns:a16="http://schemas.microsoft.com/office/drawing/2014/main" id="{1B1C6AA3-727C-4AC9-B4A5-E728DB541E3E}"/>
                  </a:ext>
                </a:extLst>
              </p:cNvPr>
              <p:cNvSpPr>
                <a:spLocks noChangeShapeType="1"/>
              </p:cNvSpPr>
              <p:nvPr/>
            </p:nvSpPr>
            <p:spPr bwMode="auto">
              <a:xfrm flipH="1">
                <a:off x="4534" y="3410"/>
                <a:ext cx="31"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0" name="Line 220">
                <a:extLst>
                  <a:ext uri="{FF2B5EF4-FFF2-40B4-BE49-F238E27FC236}">
                    <a16:creationId xmlns:a16="http://schemas.microsoft.com/office/drawing/2014/main" id="{B4C25EA6-9571-AE02-5DCC-98B86BDEE705}"/>
                  </a:ext>
                </a:extLst>
              </p:cNvPr>
              <p:cNvSpPr>
                <a:spLocks noChangeShapeType="1"/>
              </p:cNvSpPr>
              <p:nvPr/>
            </p:nvSpPr>
            <p:spPr bwMode="auto">
              <a:xfrm flipH="1">
                <a:off x="4517" y="3410"/>
                <a:ext cx="9"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1" name="Line 221">
                <a:extLst>
                  <a:ext uri="{FF2B5EF4-FFF2-40B4-BE49-F238E27FC236}">
                    <a16:creationId xmlns:a16="http://schemas.microsoft.com/office/drawing/2014/main" id="{2CA5AC66-3396-CA65-CEED-B6EE1D013243}"/>
                  </a:ext>
                </a:extLst>
              </p:cNvPr>
              <p:cNvSpPr>
                <a:spLocks noChangeShapeType="1"/>
              </p:cNvSpPr>
              <p:nvPr/>
            </p:nvSpPr>
            <p:spPr bwMode="auto">
              <a:xfrm flipH="1">
                <a:off x="4467" y="3410"/>
                <a:ext cx="41"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2" name="Line 222">
                <a:extLst>
                  <a:ext uri="{FF2B5EF4-FFF2-40B4-BE49-F238E27FC236}">
                    <a16:creationId xmlns:a16="http://schemas.microsoft.com/office/drawing/2014/main" id="{EB54A95A-D304-7B76-1732-E21D0581860D}"/>
                  </a:ext>
                </a:extLst>
              </p:cNvPr>
              <p:cNvSpPr>
                <a:spLocks noChangeShapeType="1"/>
              </p:cNvSpPr>
              <p:nvPr/>
            </p:nvSpPr>
            <p:spPr bwMode="auto">
              <a:xfrm flipH="1">
                <a:off x="4449" y="3410"/>
                <a:ext cx="8"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sp>
            <p:nvSpPr>
              <p:cNvPr id="33" name="Line 223">
                <a:extLst>
                  <a:ext uri="{FF2B5EF4-FFF2-40B4-BE49-F238E27FC236}">
                    <a16:creationId xmlns:a16="http://schemas.microsoft.com/office/drawing/2014/main" id="{A265F1AE-F12C-E0AF-6B7D-558EE004B0F6}"/>
                  </a:ext>
                </a:extLst>
              </p:cNvPr>
              <p:cNvSpPr>
                <a:spLocks noChangeShapeType="1"/>
              </p:cNvSpPr>
              <p:nvPr/>
            </p:nvSpPr>
            <p:spPr bwMode="auto">
              <a:xfrm flipH="1">
                <a:off x="4407" y="3410"/>
                <a:ext cx="34" cy="1"/>
              </a:xfrm>
              <a:prstGeom prst="line">
                <a:avLst/>
              </a:prstGeom>
              <a:grpFill/>
              <a:ln w="9">
                <a:solidFill>
                  <a:schemeClr val="accent4">
                    <a:lumMod val="10000"/>
                  </a:schemeClr>
                </a:solidFill>
                <a:prstDash val="solid"/>
                <a:round/>
                <a:headEnd/>
                <a:tailEnd/>
              </a:ln>
            </p:spPr>
            <p:txBody>
              <a:bodyPr/>
              <a:lstStyle/>
              <a:p>
                <a:pPr>
                  <a:defRPr/>
                </a:pPr>
                <a:endParaRPr lang="en-US" dirty="0"/>
              </a:p>
            </p:txBody>
          </p:sp>
        </p:grpSp>
      </p:grpSp>
      <p:pic>
        <p:nvPicPr>
          <p:cNvPr id="179" name="Picture 74" descr="IMG_2432.jpg">
            <a:extLst>
              <a:ext uri="{FF2B5EF4-FFF2-40B4-BE49-F238E27FC236}">
                <a16:creationId xmlns:a16="http://schemas.microsoft.com/office/drawing/2014/main" id="{502F4C0C-699E-CFC0-CAF1-68F108549FA2}"/>
              </a:ext>
            </a:extLst>
          </p:cNvPr>
          <p:cNvPicPr>
            <a:picLocks noChangeAspect="1"/>
          </p:cNvPicPr>
          <p:nvPr/>
        </p:nvPicPr>
        <p:blipFill rotWithShape="1">
          <a:blip r:embed="rId4" cstate="print"/>
          <a:srcRect l="8142" r="15686"/>
          <a:stretch/>
        </p:blipFill>
        <p:spPr bwMode="auto">
          <a:xfrm>
            <a:off x="8098113" y="2397196"/>
            <a:ext cx="3520074" cy="3084589"/>
          </a:xfrm>
          <a:prstGeom prst="rect">
            <a:avLst/>
          </a:prstGeom>
          <a:ln>
            <a:noFill/>
          </a:ln>
          <a:effectLst>
            <a:outerShdw blurRad="292100" dist="139700" dir="2700000" algn="tl" rotWithShape="0">
              <a:srgbClr val="333333">
                <a:alpha val="65000"/>
              </a:srgbClr>
            </a:outerShdw>
          </a:effectLst>
        </p:spPr>
      </p:pic>
      <p:sp>
        <p:nvSpPr>
          <p:cNvPr id="180" name="Oval 179">
            <a:extLst>
              <a:ext uri="{FF2B5EF4-FFF2-40B4-BE49-F238E27FC236}">
                <a16:creationId xmlns:a16="http://schemas.microsoft.com/office/drawing/2014/main" id="{D847022E-A709-97F8-078D-2C37E9A2B575}"/>
              </a:ext>
            </a:extLst>
          </p:cNvPr>
          <p:cNvSpPr/>
          <p:nvPr/>
        </p:nvSpPr>
        <p:spPr>
          <a:xfrm>
            <a:off x="10416479" y="3501594"/>
            <a:ext cx="506039" cy="67225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56582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wheel(1)">
                                      <p:cBhvr>
                                        <p:cTn id="7" dur="20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Improved air cooling to help to reduce the arcing</a:t>
            </a:r>
          </a:p>
        </p:txBody>
      </p:sp>
      <p:sp>
        <p:nvSpPr>
          <p:cNvPr id="3" name="Content Placeholder 2"/>
          <p:cNvSpPr>
            <a:spLocks noGrp="1"/>
          </p:cNvSpPr>
          <p:nvPr>
            <p:ph idx="1"/>
          </p:nvPr>
        </p:nvSpPr>
        <p:spPr>
          <a:xfrm>
            <a:off x="6668238" y="1940144"/>
            <a:ext cx="4543661" cy="1251440"/>
          </a:xfrm>
        </p:spPr>
        <p:txBody>
          <a:bodyPr rtlCol="0" anchor="ctr">
            <a:noAutofit/>
          </a:bodyPr>
          <a:lstStyle/>
          <a:p>
            <a:pPr marL="109728" indent="0">
              <a:buNone/>
            </a:pPr>
            <a:r>
              <a:rPr lang="en-US" sz="1800" dirty="0"/>
              <a:t>Another way to improve the peak voltage capability, we improved the air cooling to remove ionized air as quickly as possible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18</a:t>
            </a:fld>
            <a:endParaRPr lang="en-GB" noProof="0" dirty="0"/>
          </a:p>
        </p:txBody>
      </p:sp>
      <p:pic>
        <p:nvPicPr>
          <p:cNvPr id="4" name="Picture 2" descr="C:\Users\Eric\AppData\Local\Microsoft\Windows\Temporary Internet Files\Content.IE5\RF7GDLHK\DSCF2714.jpg">
            <a:extLst>
              <a:ext uri="{FF2B5EF4-FFF2-40B4-BE49-F238E27FC236}">
                <a16:creationId xmlns:a16="http://schemas.microsoft.com/office/drawing/2014/main" id="{B0461045-F1B8-2D69-67E2-CA124596220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599" y="2060848"/>
            <a:ext cx="5280587" cy="3960440"/>
          </a:xfrm>
          <a:prstGeom prst="rect">
            <a:avLst/>
          </a:prstGeom>
          <a:noFill/>
        </p:spPr>
      </p:pic>
      <p:pic>
        <p:nvPicPr>
          <p:cNvPr id="9" name="Content Placeholder 9">
            <a:extLst>
              <a:ext uri="{FF2B5EF4-FFF2-40B4-BE49-F238E27FC236}">
                <a16:creationId xmlns:a16="http://schemas.microsoft.com/office/drawing/2014/main" id="{B1941D31-E89C-61F6-A865-7A4A36A951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680176" y="3501288"/>
            <a:ext cx="3402910" cy="2520000"/>
          </a:xfrm>
          <a:prstGeom prst="rect">
            <a:avLst/>
          </a:prstGeom>
        </p:spPr>
      </p:pic>
    </p:spTree>
    <p:extLst>
      <p:ext uri="{BB962C8B-B14F-4D97-AF65-F5344CB8AC3E}">
        <p14:creationId xmlns:p14="http://schemas.microsoft.com/office/powerpoint/2010/main" val="3281477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The devil is in the details (2)</a:t>
            </a:r>
          </a:p>
        </p:txBody>
      </p:sp>
      <p:sp>
        <p:nvSpPr>
          <p:cNvPr id="3" name="Content Placeholder 2"/>
          <p:cNvSpPr>
            <a:spLocks noGrp="1"/>
          </p:cNvSpPr>
          <p:nvPr>
            <p:ph idx="1"/>
          </p:nvPr>
        </p:nvSpPr>
        <p:spPr>
          <a:xfrm>
            <a:off x="390469" y="1698100"/>
            <a:ext cx="4245048" cy="4635816"/>
          </a:xfrm>
        </p:spPr>
        <p:txBody>
          <a:bodyPr rtlCol="0" anchor="ctr">
            <a:noAutofit/>
          </a:bodyPr>
          <a:lstStyle/>
          <a:p>
            <a:pPr marL="109728" indent="0">
              <a:buNone/>
            </a:pPr>
            <a:r>
              <a:rPr lang="en-GB" sz="1800" dirty="0"/>
              <a:t>During the FPC review we were advised to use special nuts and bolts</a:t>
            </a:r>
          </a:p>
          <a:p>
            <a:pPr marL="109728" indent="0">
              <a:buNone/>
            </a:pPr>
            <a:r>
              <a:rPr lang="en-GB" sz="1800" dirty="0"/>
              <a:t>(DESY type CuNi1Si, CuNi2Si, CuNi1.5Si0.5 and CuNi3Si)</a:t>
            </a:r>
          </a:p>
          <a:p>
            <a:pPr marL="109728" indent="0">
              <a:buNone/>
            </a:pPr>
            <a:endParaRPr lang="en-GB" sz="1800" dirty="0"/>
          </a:p>
          <a:p>
            <a:pPr marL="109728" indent="0">
              <a:buNone/>
            </a:pPr>
            <a:r>
              <a:rPr lang="en-GB" sz="1800" dirty="0"/>
              <a:t>We lost a lot of time before we understood these items are not strong enough to correctly tighten our all-in-one RF &amp; vacuum seal</a:t>
            </a:r>
          </a:p>
          <a:p>
            <a:pPr marL="109728" indent="0">
              <a:buNone/>
            </a:pPr>
            <a:endParaRPr lang="en-GB" sz="1800" dirty="0"/>
          </a:p>
          <a:p>
            <a:pPr marL="109728" indent="0">
              <a:buNone/>
            </a:pPr>
            <a:r>
              <a:rPr lang="en-GB" sz="1800" dirty="0"/>
              <a:t>Indeed, DESY vacuum seal and CERN vacuum seal are very different</a:t>
            </a:r>
          </a:p>
          <a:p>
            <a:pPr marL="109728" indent="0">
              <a:buNone/>
            </a:pPr>
            <a:endParaRPr lang="en-GB" sz="1800" dirty="0"/>
          </a:p>
          <a:p>
            <a:pPr marL="109728" indent="0">
              <a:buNone/>
            </a:pPr>
            <a:r>
              <a:rPr lang="en-GB" sz="1800" dirty="0"/>
              <a:t>It has cost us a lot of clean room time…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19</a:t>
            </a:fld>
            <a:endParaRPr lang="en-GB" noProof="0" dirty="0"/>
          </a:p>
        </p:txBody>
      </p:sp>
      <p:pic>
        <p:nvPicPr>
          <p:cNvPr id="4" name="Picture 5" descr="\\cern.ch\dfs\Departments\AB\Groups\RF\Sections\SR\Prevessin\Coupleurs\coupleur SPL\Illustrations\CAVITE + TD + SPS.jpg">
            <a:extLst>
              <a:ext uri="{FF2B5EF4-FFF2-40B4-BE49-F238E27FC236}">
                <a16:creationId xmlns:a16="http://schemas.microsoft.com/office/drawing/2014/main" id="{05FB291F-0697-4884-F92D-C16B3325915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41432" y="3553542"/>
            <a:ext cx="2880000" cy="2804989"/>
          </a:xfrm>
          <a:prstGeom prst="rect">
            <a:avLst/>
          </a:prstGeom>
          <a:noFill/>
        </p:spPr>
      </p:pic>
      <p:pic>
        <p:nvPicPr>
          <p:cNvPr id="5" name="Picture 6" descr="\\cern.ch\dfs\Departments\AB\Groups\RF\Sections\SR\Prevessin\Coupleurs\coupleur SPL\Illustrations\SPS ASSEMBLAGE1.jpg">
            <a:extLst>
              <a:ext uri="{FF2B5EF4-FFF2-40B4-BE49-F238E27FC236}">
                <a16:creationId xmlns:a16="http://schemas.microsoft.com/office/drawing/2014/main" id="{E543E98D-D7A1-6413-890E-16E8678B7D2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6878856" y="1720051"/>
            <a:ext cx="1080000" cy="1817895"/>
          </a:xfrm>
          <a:prstGeom prst="rect">
            <a:avLst/>
          </a:prstGeom>
          <a:noFill/>
        </p:spPr>
      </p:pic>
      <p:pic>
        <p:nvPicPr>
          <p:cNvPr id="9" name="Picture 7" descr="\\cern.ch\dfs\Departments\AB\Groups\RF\Sections\SR\Prevessin\Coupleurs\coupleur SPL\Illustrations\SPS ASSEMBLAGE2.jpg">
            <a:extLst>
              <a:ext uri="{FF2B5EF4-FFF2-40B4-BE49-F238E27FC236}">
                <a16:creationId xmlns:a16="http://schemas.microsoft.com/office/drawing/2014/main" id="{BDE88E0F-E3A1-34AC-4972-CE2B0D640252}"/>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27008" y="1960801"/>
            <a:ext cx="1080000" cy="1377879"/>
          </a:xfrm>
          <a:prstGeom prst="rect">
            <a:avLst/>
          </a:prstGeom>
          <a:noFill/>
        </p:spPr>
      </p:pic>
      <p:pic>
        <p:nvPicPr>
          <p:cNvPr id="11" name="Picture 1">
            <a:extLst>
              <a:ext uri="{FF2B5EF4-FFF2-40B4-BE49-F238E27FC236}">
                <a16:creationId xmlns:a16="http://schemas.microsoft.com/office/drawing/2014/main" id="{92AB5C9A-B18E-9137-4028-D4CC8B4C78B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461234" y="3404232"/>
            <a:ext cx="3600000" cy="2533070"/>
          </a:xfrm>
          <a:prstGeom prst="rect">
            <a:avLst/>
          </a:prstGeom>
          <a:noFill/>
          <a:ln w="9525">
            <a:noFill/>
            <a:miter lim="800000"/>
            <a:headEnd/>
            <a:tailEnd/>
          </a:ln>
        </p:spPr>
      </p:pic>
      <p:pic>
        <p:nvPicPr>
          <p:cNvPr id="12" name="Picture 1">
            <a:extLst>
              <a:ext uri="{FF2B5EF4-FFF2-40B4-BE49-F238E27FC236}">
                <a16:creationId xmlns:a16="http://schemas.microsoft.com/office/drawing/2014/main" id="{01D60805-FB28-1E9F-62A7-BE8F1C2AA3BB}"/>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616280" y="1609484"/>
            <a:ext cx="1414272" cy="1729014"/>
          </a:xfrm>
          <a:prstGeom prst="rect">
            <a:avLst/>
          </a:prstGeom>
          <a:noFill/>
          <a:ln w="9525">
            <a:noFill/>
            <a:miter lim="800000"/>
            <a:headEnd/>
            <a:tailEnd/>
          </a:ln>
        </p:spPr>
      </p:pic>
      <p:pic>
        <p:nvPicPr>
          <p:cNvPr id="13" name="Picture 1" descr="\\cern.ch\dfs\Departments\AB\Groups\RF\Sections\SR\Prevessin\SPL project\spl présentation\jointcuivre3dzom.jpg">
            <a:extLst>
              <a:ext uri="{FF2B5EF4-FFF2-40B4-BE49-F238E27FC236}">
                <a16:creationId xmlns:a16="http://schemas.microsoft.com/office/drawing/2014/main" id="{00528284-9DC2-366C-3FF8-6680C4363280}"/>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flipH="1">
            <a:off x="10164008" y="2078241"/>
            <a:ext cx="1866900" cy="1143000"/>
          </a:xfrm>
          <a:prstGeom prst="rect">
            <a:avLst/>
          </a:prstGeom>
          <a:noFill/>
        </p:spPr>
      </p:pic>
    </p:spTree>
    <p:extLst>
      <p:ext uri="{BB962C8B-B14F-4D97-AF65-F5344CB8AC3E}">
        <p14:creationId xmlns:p14="http://schemas.microsoft.com/office/powerpoint/2010/main" val="15173352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pPr rtl="0"/>
            <a:r>
              <a:rPr lang="en-GB" dirty="0"/>
              <a:t>Content</a:t>
            </a:r>
          </a:p>
        </p:txBody>
      </p:sp>
      <p:sp>
        <p:nvSpPr>
          <p:cNvPr id="3" name="Content Placeholder 2"/>
          <p:cNvSpPr>
            <a:spLocks noGrp="1"/>
          </p:cNvSpPr>
          <p:nvPr>
            <p:ph idx="1"/>
          </p:nvPr>
        </p:nvSpPr>
        <p:spPr>
          <a:xfrm>
            <a:off x="609600" y="1940144"/>
            <a:ext cx="10972800" cy="4369176"/>
          </a:xfrm>
        </p:spPr>
        <p:txBody>
          <a:bodyPr rtlCol="0" anchor="ctr">
            <a:normAutofit fontScale="55000" lnSpcReduction="20000"/>
          </a:bodyPr>
          <a:lstStyle/>
          <a:p>
            <a:pPr marL="109728" indent="0">
              <a:buNone/>
            </a:pPr>
            <a:r>
              <a:rPr lang="en-GB" dirty="0"/>
              <a:t>SPL, a bit of history</a:t>
            </a:r>
          </a:p>
          <a:p>
            <a:pPr marL="109728" indent="0">
              <a:buNone/>
            </a:pPr>
            <a:r>
              <a:rPr lang="en-GB" dirty="0"/>
              <a:t>SPL Two FPC designs</a:t>
            </a:r>
          </a:p>
          <a:p>
            <a:pPr marL="402336" lvl="1" indent="0">
              <a:buNone/>
            </a:pPr>
            <a:r>
              <a:rPr lang="en-GB" dirty="0"/>
              <a:t>Plug &amp; play WG</a:t>
            </a:r>
          </a:p>
          <a:p>
            <a:pPr marL="402336" lvl="1" indent="0">
              <a:buNone/>
            </a:pPr>
            <a:r>
              <a:rPr lang="en-GB" dirty="0"/>
              <a:t>Test box</a:t>
            </a:r>
          </a:p>
          <a:p>
            <a:pPr marL="402336" lvl="1" indent="0">
              <a:buNone/>
            </a:pPr>
            <a:r>
              <a:rPr lang="en-GB" dirty="0"/>
              <a:t>Construction</a:t>
            </a:r>
          </a:p>
          <a:p>
            <a:pPr marL="402336" lvl="1" indent="0">
              <a:buNone/>
            </a:pPr>
            <a:r>
              <a:rPr lang="en-GB" dirty="0"/>
              <a:t>First tests</a:t>
            </a:r>
          </a:p>
          <a:p>
            <a:pPr marL="402336" lvl="1" indent="0">
              <a:buNone/>
            </a:pPr>
            <a:r>
              <a:rPr lang="en-GB" dirty="0"/>
              <a:t>Devil is in the details</a:t>
            </a:r>
          </a:p>
          <a:p>
            <a:pPr marL="402336" lvl="1" indent="0">
              <a:buNone/>
            </a:pPr>
            <a:r>
              <a:rPr lang="en-GB" dirty="0"/>
              <a:t>A long experience with eth collaborations</a:t>
            </a:r>
          </a:p>
          <a:p>
            <a:pPr marL="402336" lvl="1" indent="0">
              <a:buNone/>
            </a:pPr>
            <a:r>
              <a:rPr lang="en-GB" dirty="0"/>
              <a:t>Test mitigation plan</a:t>
            </a:r>
          </a:p>
          <a:p>
            <a:pPr marL="109728" indent="0">
              <a:buNone/>
            </a:pPr>
            <a:r>
              <a:rPr lang="en-GB" dirty="0"/>
              <a:t>SPL 3.0 design</a:t>
            </a:r>
          </a:p>
          <a:p>
            <a:pPr marL="109728" indent="0">
              <a:buNone/>
            </a:pPr>
            <a:r>
              <a:rPr lang="en-GB" dirty="0"/>
              <a:t>HL-LHC Crab FPC</a:t>
            </a:r>
          </a:p>
          <a:p>
            <a:pPr marL="109728" indent="0">
              <a:buNone/>
            </a:pPr>
            <a:r>
              <a:rPr lang="en-GB" dirty="0"/>
              <a:t>FCC simulations stage</a:t>
            </a:r>
          </a:p>
          <a:p>
            <a:pPr marL="109728" indent="0">
              <a:buNone/>
            </a:pPr>
            <a:r>
              <a:rPr lang="en-GB" dirty="0" err="1"/>
              <a:t>iSAS</a:t>
            </a:r>
            <a:r>
              <a:rPr lang="en-GB" dirty="0"/>
              <a:t> FPC</a:t>
            </a:r>
          </a:p>
          <a:p>
            <a:pPr marL="402336" lvl="1" indent="0">
              <a:buNone/>
            </a:pPr>
            <a:r>
              <a:rPr lang="en-GB" dirty="0"/>
              <a:t>Design and prototyping</a:t>
            </a:r>
          </a:p>
          <a:p>
            <a:pPr marL="402336" lvl="1" indent="0">
              <a:buNone/>
            </a:pPr>
            <a:r>
              <a:rPr lang="en-GB" dirty="0"/>
              <a:t>Conditioning of the FPCs</a:t>
            </a:r>
          </a:p>
          <a:p>
            <a:pPr marL="402336" lvl="1" indent="0">
              <a:buNone/>
            </a:pPr>
            <a:r>
              <a:rPr lang="en-GB" dirty="0"/>
              <a:t>Some definition clarification</a:t>
            </a:r>
          </a:p>
          <a:p>
            <a:pPr marL="402336" lvl="1" indent="0">
              <a:buNone/>
            </a:pPr>
            <a:r>
              <a:rPr lang="en-GB" dirty="0"/>
              <a:t>PERLE FPC timeline</a:t>
            </a:r>
          </a:p>
          <a:p>
            <a:pPr marL="109728" indent="0">
              <a:buNone/>
            </a:pPr>
            <a:r>
              <a:rPr lang="en-GB" dirty="0"/>
              <a:t>Conclusion</a:t>
            </a:r>
          </a:p>
        </p:txBody>
      </p:sp>
      <p:sp>
        <p:nvSpPr>
          <p:cNvPr id="4" name="TextBox 3">
            <a:extLst>
              <a:ext uri="{FF2B5EF4-FFF2-40B4-BE49-F238E27FC236}">
                <a16:creationId xmlns:a16="http://schemas.microsoft.com/office/drawing/2014/main" id="{F3EBB0D1-98DE-88E9-9254-551AB4B2745F}"/>
              </a:ext>
            </a:extLst>
          </p:cNvPr>
          <p:cNvSpPr txBox="1"/>
          <p:nvPr/>
        </p:nvSpPr>
        <p:spPr>
          <a:xfrm>
            <a:off x="7176120" y="1940144"/>
            <a:ext cx="3878094" cy="2308324"/>
          </a:xfrm>
          <a:prstGeom prst="rect">
            <a:avLst/>
          </a:prstGeom>
          <a:noFill/>
        </p:spPr>
        <p:txBody>
          <a:bodyPr wrap="square" rtlCol="0">
            <a:spAutoFit/>
          </a:bodyPr>
          <a:lstStyle/>
          <a:p>
            <a:r>
              <a:rPr lang="en-GB" sz="1200" dirty="0">
                <a:solidFill>
                  <a:schemeClr val="tx2"/>
                </a:solidFill>
              </a:rPr>
              <a:t>Glossary</a:t>
            </a:r>
          </a:p>
          <a:p>
            <a:endParaRPr lang="en-GB" sz="1200" dirty="0">
              <a:solidFill>
                <a:schemeClr val="tx2"/>
              </a:solidFill>
            </a:endParaRPr>
          </a:p>
          <a:p>
            <a:r>
              <a:rPr lang="en-GB" sz="1200" dirty="0">
                <a:solidFill>
                  <a:schemeClr val="tx2"/>
                </a:solidFill>
              </a:rPr>
              <a:t>ERL	Energy Recovery </a:t>
            </a:r>
            <a:r>
              <a:rPr lang="en-GB" sz="1200" dirty="0" err="1">
                <a:solidFill>
                  <a:schemeClr val="tx2"/>
                </a:solidFill>
              </a:rPr>
              <a:t>Linac</a:t>
            </a:r>
            <a:endParaRPr lang="en-GB" sz="1200" dirty="0">
              <a:solidFill>
                <a:schemeClr val="tx2"/>
              </a:solidFill>
            </a:endParaRPr>
          </a:p>
          <a:p>
            <a:r>
              <a:rPr lang="en-GB" sz="1200" dirty="0">
                <a:solidFill>
                  <a:schemeClr val="tx2"/>
                </a:solidFill>
              </a:rPr>
              <a:t>FCC	Future Circular Collider</a:t>
            </a:r>
          </a:p>
          <a:p>
            <a:r>
              <a:rPr lang="en-GB" sz="1200" dirty="0">
                <a:solidFill>
                  <a:schemeClr val="tx2"/>
                </a:solidFill>
              </a:rPr>
              <a:t>FPC	Fundamental Power Coupler</a:t>
            </a:r>
          </a:p>
          <a:p>
            <a:r>
              <a:rPr lang="en-GB" sz="1200" dirty="0">
                <a:solidFill>
                  <a:schemeClr val="tx2"/>
                </a:solidFill>
              </a:rPr>
              <a:t>HL-LHC	High Luminosity - Large Hadron Collider</a:t>
            </a:r>
          </a:p>
          <a:p>
            <a:r>
              <a:rPr lang="en-GB" sz="1200" dirty="0" err="1">
                <a:solidFill>
                  <a:schemeClr val="tx2"/>
                </a:solidFill>
              </a:rPr>
              <a:t>iSAS</a:t>
            </a:r>
            <a:r>
              <a:rPr lang="en-GB" sz="1200" dirty="0">
                <a:solidFill>
                  <a:schemeClr val="tx2"/>
                </a:solidFill>
              </a:rPr>
              <a:t>	innovate for Sustainable Accelerating System</a:t>
            </a:r>
          </a:p>
          <a:p>
            <a:r>
              <a:rPr lang="en-GB" sz="1200" dirty="0">
                <a:solidFill>
                  <a:schemeClr val="tx2"/>
                </a:solidFill>
              </a:rPr>
              <a:t>PERLE	Powerful ERL for Experiment</a:t>
            </a:r>
          </a:p>
          <a:p>
            <a:r>
              <a:rPr lang="en-GB" sz="1200" dirty="0">
                <a:solidFill>
                  <a:schemeClr val="tx2"/>
                </a:solidFill>
              </a:rPr>
              <a:t>SPL	Superconducting Proton </a:t>
            </a:r>
            <a:r>
              <a:rPr lang="en-GB" sz="1200" dirty="0" err="1">
                <a:solidFill>
                  <a:schemeClr val="tx2"/>
                </a:solidFill>
              </a:rPr>
              <a:t>Linac</a:t>
            </a:r>
            <a:endParaRPr lang="en-GB" sz="1200" dirty="0">
              <a:solidFill>
                <a:schemeClr val="tx2"/>
              </a:solidFill>
            </a:endParaRPr>
          </a:p>
          <a:p>
            <a:r>
              <a:rPr lang="en-GB" sz="1200" dirty="0">
                <a:solidFill>
                  <a:schemeClr val="tx2"/>
                </a:solidFill>
              </a:rPr>
              <a:t>SW	Standing Wave</a:t>
            </a:r>
          </a:p>
          <a:p>
            <a:r>
              <a:rPr lang="en-GB" sz="1200" dirty="0">
                <a:solidFill>
                  <a:schemeClr val="tx2"/>
                </a:solidFill>
              </a:rPr>
              <a:t>TW	Travelling Wave</a:t>
            </a:r>
          </a:p>
          <a:p>
            <a:r>
              <a:rPr lang="en-GB" sz="1200" dirty="0">
                <a:solidFill>
                  <a:schemeClr val="tx2"/>
                </a:solidFill>
              </a:rPr>
              <a:t>WG	Waveguide</a:t>
            </a:r>
          </a:p>
        </p:txBody>
      </p:sp>
      <p:sp>
        <p:nvSpPr>
          <p:cNvPr id="5" name="Date Placeholder 4">
            <a:extLst>
              <a:ext uri="{FF2B5EF4-FFF2-40B4-BE49-F238E27FC236}">
                <a16:creationId xmlns:a16="http://schemas.microsoft.com/office/drawing/2014/main" id="{556B1413-3C9C-4D52-2423-DCB410F9CE31}"/>
              </a:ext>
            </a:extLst>
          </p:cNvPr>
          <p:cNvSpPr>
            <a:spLocks noGrp="1"/>
          </p:cNvSpPr>
          <p:nvPr>
            <p:ph type="dt" sz="half" idx="10"/>
          </p:nvPr>
        </p:nvSpPr>
        <p:spPr/>
        <p:txBody>
          <a:bodyPr/>
          <a:lstStyle/>
          <a:p>
            <a:pPr rtl="0"/>
            <a:r>
              <a:rPr lang="en-GB" noProof="0"/>
              <a:t>eric.montesinos@cern.ch</a:t>
            </a:r>
            <a:endParaRPr lang="en-GB" noProof="0" dirty="0"/>
          </a:p>
        </p:txBody>
      </p:sp>
      <p:sp>
        <p:nvSpPr>
          <p:cNvPr id="6" name="Footer Placeholder 5">
            <a:extLst>
              <a:ext uri="{FF2B5EF4-FFF2-40B4-BE49-F238E27FC236}">
                <a16:creationId xmlns:a16="http://schemas.microsoft.com/office/drawing/2014/main" id="{915C4FAC-4E96-BC9D-1E06-51BC36936C5A}"/>
              </a:ext>
            </a:extLst>
          </p:cNvPr>
          <p:cNvSpPr>
            <a:spLocks noGrp="1"/>
          </p:cNvSpPr>
          <p:nvPr>
            <p:ph type="ftr" sz="quarter" idx="11"/>
          </p:nvPr>
        </p:nvSpPr>
        <p:spPr/>
        <p:txBody>
          <a:bodyPr/>
          <a:lstStyle/>
          <a:p>
            <a:pPr algn="l" rtl="0"/>
            <a:r>
              <a:rPr lang="en-GB" noProof="0" dirty="0"/>
              <a:t>PERLE collaboration meeting, 16-17 September 2024, CERN, Geneva, Switzerland</a:t>
            </a:r>
          </a:p>
        </p:txBody>
      </p:sp>
      <p:sp>
        <p:nvSpPr>
          <p:cNvPr id="7" name="Slide Number Placeholder 6">
            <a:extLst>
              <a:ext uri="{FF2B5EF4-FFF2-40B4-BE49-F238E27FC236}">
                <a16:creationId xmlns:a16="http://schemas.microsoft.com/office/drawing/2014/main" id="{A7746632-7A0C-9DDC-4D37-83CAAEFFB2C3}"/>
              </a:ext>
            </a:extLst>
          </p:cNvPr>
          <p:cNvSpPr>
            <a:spLocks noGrp="1"/>
          </p:cNvSpPr>
          <p:nvPr>
            <p:ph type="sldNum" sz="quarter" idx="12"/>
          </p:nvPr>
        </p:nvSpPr>
        <p:spPr/>
        <p:txBody>
          <a:bodyPr/>
          <a:lstStyle/>
          <a:p>
            <a:pPr rtl="0"/>
            <a:fld id="{401CF334-2D5C-4859-84A6-CA7E6E43FAEB}" type="slidenum">
              <a:rPr lang="en-GB" noProof="0" smtClean="0"/>
              <a:t>2</a:t>
            </a:fld>
            <a:endParaRPr lang="en-GB" noProof="0" dirty="0"/>
          </a:p>
        </p:txBody>
      </p:sp>
    </p:spTree>
    <p:extLst>
      <p:ext uri="{BB962C8B-B14F-4D97-AF65-F5344CB8AC3E}">
        <p14:creationId xmlns:p14="http://schemas.microsoft.com/office/powerpoint/2010/main" val="1851896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The devil is in the details (2)</a:t>
            </a:r>
          </a:p>
        </p:txBody>
      </p:sp>
      <p:sp>
        <p:nvSpPr>
          <p:cNvPr id="3" name="Content Placeholder 2"/>
          <p:cNvSpPr>
            <a:spLocks noGrp="1"/>
          </p:cNvSpPr>
          <p:nvPr>
            <p:ph idx="1"/>
          </p:nvPr>
        </p:nvSpPr>
        <p:spPr>
          <a:xfrm>
            <a:off x="390469" y="1698100"/>
            <a:ext cx="4245048" cy="4635816"/>
          </a:xfrm>
        </p:spPr>
        <p:txBody>
          <a:bodyPr rtlCol="0" anchor="ctr">
            <a:noAutofit/>
          </a:bodyPr>
          <a:lstStyle/>
          <a:p>
            <a:pPr marL="109728" indent="0">
              <a:buNone/>
            </a:pPr>
            <a:r>
              <a:rPr lang="en-GB" sz="1800" dirty="0"/>
              <a:t>During the FPC review we were advised to use special nuts and bolts</a:t>
            </a:r>
          </a:p>
          <a:p>
            <a:pPr marL="109728" indent="0">
              <a:buNone/>
            </a:pPr>
            <a:r>
              <a:rPr lang="en-GB" sz="1800" dirty="0"/>
              <a:t>(DESY type CuNi1Si, CuNi2Si, CuNi1.5Si0.5 and CuNi3Si)</a:t>
            </a:r>
          </a:p>
          <a:p>
            <a:pPr marL="109728" indent="0">
              <a:buNone/>
            </a:pPr>
            <a:endParaRPr lang="en-GB" sz="1800" dirty="0"/>
          </a:p>
          <a:p>
            <a:pPr marL="109728" indent="0">
              <a:buNone/>
            </a:pPr>
            <a:r>
              <a:rPr lang="en-GB" sz="1800" dirty="0"/>
              <a:t>We lost a lot of time before we understood these items are not strong enough to correctly tighten our all-in-one RF &amp; vacuum seal</a:t>
            </a:r>
          </a:p>
          <a:p>
            <a:pPr marL="109728" indent="0">
              <a:buNone/>
            </a:pPr>
            <a:endParaRPr lang="en-GB" sz="1800" dirty="0"/>
          </a:p>
          <a:p>
            <a:pPr marL="109728" indent="0">
              <a:buNone/>
            </a:pPr>
            <a:r>
              <a:rPr lang="en-GB" sz="1800" dirty="0"/>
              <a:t>Indeed, DESY vacuum seal and CERN vacuum seal are very different</a:t>
            </a:r>
          </a:p>
          <a:p>
            <a:pPr marL="109728" indent="0">
              <a:buNone/>
            </a:pPr>
            <a:endParaRPr lang="en-GB" sz="1800" dirty="0"/>
          </a:p>
          <a:p>
            <a:pPr marL="109728" indent="0">
              <a:buNone/>
            </a:pPr>
            <a:r>
              <a:rPr lang="en-GB" sz="1800" dirty="0"/>
              <a:t>It has cost us a lot of clean room time…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20</a:t>
            </a:fld>
            <a:endParaRPr lang="en-GB" noProof="0" dirty="0"/>
          </a:p>
        </p:txBody>
      </p:sp>
      <p:pic>
        <p:nvPicPr>
          <p:cNvPr id="10" name="Picture 2" descr="C:\Users\montesin\AppData\Local\Microsoft\Windows\Temporary Internet Files\Content.Outlook\DZE1MM65\IMG_0563.jpg">
            <a:extLst>
              <a:ext uri="{FF2B5EF4-FFF2-40B4-BE49-F238E27FC236}">
                <a16:creationId xmlns:a16="http://schemas.microsoft.com/office/drawing/2014/main" id="{3CF2C28D-28FA-1B94-A0BC-BE1E3F44091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23371" y="3813916"/>
            <a:ext cx="377816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montesin\AppData\Local\Microsoft\Windows\Temporary Internet Files\Content.Outlook\DZE1MM65\IMG_0561.jpg">
            <a:extLst>
              <a:ext uri="{FF2B5EF4-FFF2-40B4-BE49-F238E27FC236}">
                <a16:creationId xmlns:a16="http://schemas.microsoft.com/office/drawing/2014/main" id="{87510123-1C0E-5F23-8B9C-90DFE993365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75920" y="1698100"/>
            <a:ext cx="3778160" cy="25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647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A long experience with collaborations</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21</a:t>
            </a:fld>
            <a:endParaRPr lang="en-GB" noProof="0" dirty="0"/>
          </a:p>
        </p:txBody>
      </p:sp>
      <p:sp>
        <p:nvSpPr>
          <p:cNvPr id="5" name="Content Placeholder 4">
            <a:extLst>
              <a:ext uri="{FF2B5EF4-FFF2-40B4-BE49-F238E27FC236}">
                <a16:creationId xmlns:a16="http://schemas.microsoft.com/office/drawing/2014/main" id="{4745CA47-7117-F24A-39E8-FA6EDEF50983}"/>
              </a:ext>
            </a:extLst>
          </p:cNvPr>
          <p:cNvSpPr>
            <a:spLocks noGrp="1"/>
          </p:cNvSpPr>
          <p:nvPr>
            <p:ph idx="1"/>
          </p:nvPr>
        </p:nvSpPr>
        <p:spPr>
          <a:xfrm>
            <a:off x="335360" y="1940144"/>
            <a:ext cx="4280687" cy="4369176"/>
          </a:xfrm>
        </p:spPr>
        <p:txBody>
          <a:bodyPr anchor="ctr">
            <a:normAutofit/>
          </a:bodyPr>
          <a:lstStyle/>
          <a:p>
            <a:pPr marL="109728" indent="0">
              <a:buNone/>
            </a:pPr>
            <a:r>
              <a:rPr lang="en-US" sz="1800" dirty="0"/>
              <a:t>Another very important aspect of the SPL project was that quite some operations were done at several places</a:t>
            </a:r>
          </a:p>
          <a:p>
            <a:pPr marL="109728" indent="0">
              <a:buNone/>
            </a:pPr>
            <a:endParaRPr lang="en-US" sz="1800" dirty="0"/>
          </a:p>
          <a:p>
            <a:pPr marL="109728" indent="0">
              <a:buNone/>
            </a:pPr>
            <a:r>
              <a:rPr lang="en-US" sz="1800" dirty="0"/>
              <a:t>A good preparation and communication were mandatory to ensure the success</a:t>
            </a:r>
          </a:p>
          <a:p>
            <a:pPr marL="109728" indent="0">
              <a:buNone/>
            </a:pPr>
            <a:endParaRPr lang="en-US" sz="1800" dirty="0"/>
          </a:p>
          <a:p>
            <a:pPr marL="109728" indent="0">
              <a:buNone/>
            </a:pPr>
            <a:r>
              <a:rPr lang="en-US" sz="1800" dirty="0"/>
              <a:t>Each of the actors having their own experience, we learnt a lost from each others</a:t>
            </a:r>
          </a:p>
          <a:p>
            <a:pPr marL="109728" indent="0">
              <a:buNone/>
            </a:pPr>
            <a:endParaRPr lang="en-US" sz="1800" dirty="0"/>
          </a:p>
          <a:p>
            <a:pPr marL="109728" indent="0">
              <a:buNone/>
            </a:pPr>
            <a:r>
              <a:rPr lang="en-US" sz="1800" dirty="0"/>
              <a:t>A lot of preparation and specialized peoplepower were required</a:t>
            </a:r>
            <a:endParaRPr lang="en-GB" sz="1800" dirty="0"/>
          </a:p>
        </p:txBody>
      </p:sp>
      <p:pic>
        <p:nvPicPr>
          <p:cNvPr id="4" name="Picture 2" descr="\\cern.ch\dfs\Departments\AB\Groups\RF\Sections\SR\Prevessin\Photographies\SPL couplers\Photo014.jpg">
            <a:extLst>
              <a:ext uri="{FF2B5EF4-FFF2-40B4-BE49-F238E27FC236}">
                <a16:creationId xmlns:a16="http://schemas.microsoft.com/office/drawing/2014/main" id="{DB73F240-86B6-33BD-704E-875225DF788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3390" y="2348732"/>
            <a:ext cx="3375000" cy="2700000"/>
          </a:xfrm>
          <a:prstGeom prst="rect">
            <a:avLst/>
          </a:prstGeom>
          <a:noFill/>
        </p:spPr>
      </p:pic>
      <p:sp>
        <p:nvSpPr>
          <p:cNvPr id="9" name="ZoneTexte 9">
            <a:extLst>
              <a:ext uri="{FF2B5EF4-FFF2-40B4-BE49-F238E27FC236}">
                <a16:creationId xmlns:a16="http://schemas.microsoft.com/office/drawing/2014/main" id="{292E9A21-B102-A227-56C7-8A0B6D8A67D2}"/>
              </a:ext>
            </a:extLst>
          </p:cNvPr>
          <p:cNvSpPr txBox="1"/>
          <p:nvPr/>
        </p:nvSpPr>
        <p:spPr>
          <a:xfrm>
            <a:off x="4723390" y="5148040"/>
            <a:ext cx="3375000" cy="923330"/>
          </a:xfrm>
          <a:prstGeom prst="rect">
            <a:avLst/>
          </a:prstGeom>
          <a:noFill/>
        </p:spPr>
        <p:txBody>
          <a:bodyPr wrap="square" rtlCol="0">
            <a:spAutoFit/>
          </a:bodyPr>
          <a:lstStyle/>
          <a:p>
            <a:pPr algn="ctr"/>
            <a:r>
              <a:rPr lang="en-US" dirty="0">
                <a:solidFill>
                  <a:schemeClr val="tx2"/>
                </a:solidFill>
              </a:rPr>
              <a:t>Test boxes successfully assembled</a:t>
            </a:r>
          </a:p>
          <a:p>
            <a:pPr algn="ctr"/>
            <a:r>
              <a:rPr lang="en-US" dirty="0">
                <a:solidFill>
                  <a:schemeClr val="tx2"/>
                </a:solidFill>
              </a:rPr>
              <a:t>in DESY clean room, June 2011</a:t>
            </a:r>
          </a:p>
          <a:p>
            <a:pPr algn="ctr"/>
            <a:r>
              <a:rPr lang="en-US" b="1" dirty="0">
                <a:solidFill>
                  <a:schemeClr val="tx2"/>
                </a:solidFill>
              </a:rPr>
              <a:t>Special thanks to DESY team</a:t>
            </a:r>
            <a:endParaRPr lang="fr-FR" b="1" dirty="0">
              <a:solidFill>
                <a:schemeClr val="tx2"/>
              </a:solidFill>
            </a:endParaRPr>
          </a:p>
        </p:txBody>
      </p:sp>
      <p:pic>
        <p:nvPicPr>
          <p:cNvPr id="10" name="Picture 2" descr="C:\Users\Eric\AppData\Local\Microsoft\Windows\Temporary Internet Files\Content.IE5\9QKA290M\DSC_0789.jpg">
            <a:extLst>
              <a:ext uri="{FF2B5EF4-FFF2-40B4-BE49-F238E27FC236}">
                <a16:creationId xmlns:a16="http://schemas.microsoft.com/office/drawing/2014/main" id="{F24C5414-EEE6-93DA-6A09-110A8131A1F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205733" y="2349700"/>
            <a:ext cx="3577898" cy="2700000"/>
          </a:xfrm>
          <a:prstGeom prst="rect">
            <a:avLst/>
          </a:prstGeom>
          <a:noFill/>
        </p:spPr>
      </p:pic>
      <p:sp>
        <p:nvSpPr>
          <p:cNvPr id="11" name="ZoneTexte 9">
            <a:extLst>
              <a:ext uri="{FF2B5EF4-FFF2-40B4-BE49-F238E27FC236}">
                <a16:creationId xmlns:a16="http://schemas.microsoft.com/office/drawing/2014/main" id="{CE996FD8-331A-75CC-739B-4373ED85073A}"/>
              </a:ext>
            </a:extLst>
          </p:cNvPr>
          <p:cNvSpPr txBox="1"/>
          <p:nvPr/>
        </p:nvSpPr>
        <p:spPr>
          <a:xfrm>
            <a:off x="8205732" y="5148040"/>
            <a:ext cx="3577898" cy="923330"/>
          </a:xfrm>
          <a:prstGeom prst="rect">
            <a:avLst/>
          </a:prstGeom>
          <a:noFill/>
        </p:spPr>
        <p:txBody>
          <a:bodyPr wrap="square" rtlCol="0">
            <a:spAutoFit/>
          </a:bodyPr>
          <a:lstStyle/>
          <a:p>
            <a:pPr algn="ctr"/>
            <a:r>
              <a:rPr lang="en-US" dirty="0">
                <a:solidFill>
                  <a:schemeClr val="tx2"/>
                </a:solidFill>
              </a:rPr>
              <a:t>SPL couplers assembly on test box</a:t>
            </a:r>
          </a:p>
          <a:p>
            <a:pPr algn="ctr"/>
            <a:r>
              <a:rPr lang="en-US" dirty="0">
                <a:solidFill>
                  <a:schemeClr val="tx2"/>
                </a:solidFill>
              </a:rPr>
              <a:t>in CEA </a:t>
            </a:r>
            <a:r>
              <a:rPr lang="en-US" dirty="0" err="1">
                <a:solidFill>
                  <a:schemeClr val="tx2"/>
                </a:solidFill>
              </a:rPr>
              <a:t>Saclay</a:t>
            </a:r>
            <a:r>
              <a:rPr lang="en-US" dirty="0">
                <a:solidFill>
                  <a:schemeClr val="tx2"/>
                </a:solidFill>
              </a:rPr>
              <a:t> clean room</a:t>
            </a:r>
          </a:p>
          <a:p>
            <a:pPr algn="ctr"/>
            <a:r>
              <a:rPr lang="en-US" b="1" dirty="0">
                <a:solidFill>
                  <a:schemeClr val="tx2"/>
                </a:solidFill>
              </a:rPr>
              <a:t>Special thanks to CEA team</a:t>
            </a:r>
            <a:endParaRPr lang="fr-FR" b="1" dirty="0">
              <a:solidFill>
                <a:schemeClr val="tx2"/>
              </a:solidFill>
            </a:endParaRPr>
          </a:p>
        </p:txBody>
      </p:sp>
    </p:spTree>
    <p:extLst>
      <p:ext uri="{BB962C8B-B14F-4D97-AF65-F5344CB8AC3E}">
        <p14:creationId xmlns:p14="http://schemas.microsoft.com/office/powerpoint/2010/main" val="355257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Test mitigation test plan</a:t>
            </a:r>
          </a:p>
        </p:txBody>
      </p:sp>
      <p:sp>
        <p:nvSpPr>
          <p:cNvPr id="3" name="Content Placeholder 2"/>
          <p:cNvSpPr>
            <a:spLocks noGrp="1"/>
          </p:cNvSpPr>
          <p:nvPr>
            <p:ph idx="1"/>
          </p:nvPr>
        </p:nvSpPr>
        <p:spPr>
          <a:xfrm>
            <a:off x="335361" y="1700808"/>
            <a:ext cx="5040560" cy="4635816"/>
          </a:xfrm>
        </p:spPr>
        <p:txBody>
          <a:bodyPr rtlCol="0" anchor="ctr">
            <a:noAutofit/>
          </a:bodyPr>
          <a:lstStyle/>
          <a:p>
            <a:pPr marL="109728" indent="0">
              <a:buNone/>
            </a:pPr>
            <a:r>
              <a:rPr lang="en-GB" sz="1800" dirty="0"/>
              <a:t>We intended to continue to work on the peak power limitation, however, as we had to deliver FPCs to SPL project on due time, we decided to modify the initial test program considering all the difficulties we faced</a:t>
            </a:r>
          </a:p>
          <a:p>
            <a:pPr marL="109728" indent="0">
              <a:buNone/>
            </a:pPr>
            <a:r>
              <a:rPr lang="en-GB" sz="1800" dirty="0"/>
              <a:t>The new test program remained fully compatible with SM18 tests program</a:t>
            </a:r>
          </a:p>
          <a:p>
            <a:pPr marL="109728" indent="0">
              <a:buNone/>
            </a:pPr>
            <a:endParaRPr lang="en-GB" sz="1800" dirty="0"/>
          </a:p>
          <a:p>
            <a:pPr marL="109728" indent="0">
              <a:buNone/>
            </a:pPr>
            <a:r>
              <a:rPr lang="en-GB" sz="1800" dirty="0"/>
              <a:t>May 2014, we completed the tests of the second pair of couplers</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22</a:t>
            </a:fld>
            <a:endParaRPr lang="en-GB" noProof="0" dirty="0"/>
          </a:p>
        </p:txBody>
      </p:sp>
      <p:graphicFrame>
        <p:nvGraphicFramePr>
          <p:cNvPr id="10" name="Content Placeholder 9">
            <a:extLst>
              <a:ext uri="{FF2B5EF4-FFF2-40B4-BE49-F238E27FC236}">
                <a16:creationId xmlns:a16="http://schemas.microsoft.com/office/drawing/2014/main" id="{ADA2F854-D301-636E-F0D8-04EF2E7DF844}"/>
              </a:ext>
            </a:extLst>
          </p:cNvPr>
          <p:cNvGraphicFramePr>
            <a:graphicFrameLocks/>
          </p:cNvGraphicFramePr>
          <p:nvPr>
            <p:extLst>
              <p:ext uri="{D42A27DB-BD31-4B8C-83A1-F6EECF244321}">
                <p14:modId xmlns:p14="http://schemas.microsoft.com/office/powerpoint/2010/main" val="483027307"/>
              </p:ext>
            </p:extLst>
          </p:nvPr>
        </p:nvGraphicFramePr>
        <p:xfrm>
          <a:off x="6096000" y="1940144"/>
          <a:ext cx="5040561" cy="4297165"/>
        </p:xfrm>
        <a:graphic>
          <a:graphicData uri="http://schemas.openxmlformats.org/drawingml/2006/table">
            <a:tbl>
              <a:tblPr firstRow="1">
                <a:tableStyleId>{D113A9D2-9D6B-4929-AA2D-F23B5EE8CBE7}</a:tableStyleId>
              </a:tblPr>
              <a:tblGrid>
                <a:gridCol w="1680187">
                  <a:extLst>
                    <a:ext uri="{9D8B030D-6E8A-4147-A177-3AD203B41FA5}">
                      <a16:colId xmlns:a16="http://schemas.microsoft.com/office/drawing/2014/main" val="20000"/>
                    </a:ext>
                  </a:extLst>
                </a:gridCol>
                <a:gridCol w="1680187">
                  <a:extLst>
                    <a:ext uri="{9D8B030D-6E8A-4147-A177-3AD203B41FA5}">
                      <a16:colId xmlns:a16="http://schemas.microsoft.com/office/drawing/2014/main" val="20001"/>
                    </a:ext>
                  </a:extLst>
                </a:gridCol>
                <a:gridCol w="1680187">
                  <a:extLst>
                    <a:ext uri="{9D8B030D-6E8A-4147-A177-3AD203B41FA5}">
                      <a16:colId xmlns:a16="http://schemas.microsoft.com/office/drawing/2014/main" val="20002"/>
                    </a:ext>
                  </a:extLst>
                </a:gridCol>
              </a:tblGrid>
              <a:tr h="1251601">
                <a:tc>
                  <a:txBody>
                    <a:bodyPr/>
                    <a:lstStyle/>
                    <a:p>
                      <a:r>
                        <a:rPr lang="en-GB" sz="1400" dirty="0"/>
                        <a:t>Test</a:t>
                      </a:r>
                    </a:p>
                    <a:p>
                      <a:r>
                        <a:rPr lang="en-GB" sz="1400" dirty="0"/>
                        <a:t>Repetition rate</a:t>
                      </a:r>
                    </a:p>
                    <a:p>
                      <a:r>
                        <a:rPr lang="en-GB" sz="1400" dirty="0"/>
                        <a:t>50 Hz</a:t>
                      </a:r>
                    </a:p>
                  </a:txBody>
                  <a:tcPr anchor="ctr"/>
                </a:tc>
                <a:tc>
                  <a:txBody>
                    <a:bodyPr/>
                    <a:lstStyle/>
                    <a:p>
                      <a:pPr algn="ctr"/>
                      <a:r>
                        <a:rPr lang="en-GB" sz="1400" dirty="0"/>
                        <a:t>Initial</a:t>
                      </a:r>
                    </a:p>
                    <a:p>
                      <a:pPr algn="ctr"/>
                      <a:endParaRPr lang="en-GB" sz="1400" dirty="0"/>
                    </a:p>
                    <a:p>
                      <a:pPr algn="ctr"/>
                      <a:endParaRPr lang="en-GB" sz="1400" dirty="0"/>
                    </a:p>
                    <a:p>
                      <a:pPr algn="ctr"/>
                      <a:r>
                        <a:rPr lang="en-GB" sz="1400" dirty="0"/>
                        <a:t>kW</a:t>
                      </a:r>
                    </a:p>
                  </a:txBody>
                  <a:tcPr anchor="ctr"/>
                </a:tc>
                <a:tc>
                  <a:txBody>
                    <a:bodyPr/>
                    <a:lstStyle/>
                    <a:p>
                      <a:pPr algn="ctr"/>
                      <a:r>
                        <a:rPr lang="en-GB" sz="1400" dirty="0"/>
                        <a:t>New</a:t>
                      </a:r>
                    </a:p>
                    <a:p>
                      <a:pPr algn="ctr"/>
                      <a:r>
                        <a:rPr lang="en-GB" sz="1400" dirty="0"/>
                        <a:t>(compromise)</a:t>
                      </a:r>
                    </a:p>
                    <a:p>
                      <a:pPr algn="ctr"/>
                      <a:endParaRPr lang="en-GB" sz="1400" dirty="0"/>
                    </a:p>
                    <a:p>
                      <a:pPr algn="ctr"/>
                      <a:r>
                        <a:rPr lang="en-GB" sz="1400" dirty="0"/>
                        <a:t>kW</a:t>
                      </a:r>
                    </a:p>
                  </a:txBody>
                  <a:tcPr anchor="ctr"/>
                </a:tc>
                <a:extLst>
                  <a:ext uri="{0D108BD9-81ED-4DB2-BD59-A6C34878D82A}">
                    <a16:rowId xmlns:a16="http://schemas.microsoft.com/office/drawing/2014/main" val="10000"/>
                  </a:ext>
                </a:extLst>
              </a:tr>
              <a:tr h="507594">
                <a:tc>
                  <a:txBody>
                    <a:bodyPr/>
                    <a:lstStyle/>
                    <a:p>
                      <a:r>
                        <a:rPr lang="en-GB" sz="1400" dirty="0"/>
                        <a:t>TW</a:t>
                      </a:r>
                    </a:p>
                  </a:txBody>
                  <a:tcPr anchor="ctr"/>
                </a:tc>
                <a:tc>
                  <a:txBody>
                    <a:bodyPr/>
                    <a:lstStyle/>
                    <a:p>
                      <a:pPr algn="ctr"/>
                      <a:r>
                        <a:rPr lang="en-GB" sz="1400" dirty="0"/>
                        <a:t>1000</a:t>
                      </a:r>
                    </a:p>
                  </a:txBody>
                  <a:tcPr anchor="ctr"/>
                </a:tc>
                <a:tc>
                  <a:txBody>
                    <a:bodyPr/>
                    <a:lstStyle/>
                    <a:p>
                      <a:pPr algn="ctr"/>
                      <a:r>
                        <a:rPr lang="en-GB" sz="1400" dirty="0"/>
                        <a:t>1000</a:t>
                      </a:r>
                    </a:p>
                  </a:txBody>
                  <a:tcPr anchor="ctr"/>
                </a:tc>
                <a:extLst>
                  <a:ext uri="{0D108BD9-81ED-4DB2-BD59-A6C34878D82A}">
                    <a16:rowId xmlns:a16="http://schemas.microsoft.com/office/drawing/2014/main" val="10001"/>
                  </a:ext>
                </a:extLst>
              </a:tr>
              <a:tr h="507594">
                <a:tc>
                  <a:txBody>
                    <a:bodyPr/>
                    <a:lstStyle/>
                    <a:p>
                      <a:r>
                        <a:rPr lang="en-GB" sz="1400" dirty="0"/>
                        <a:t>SW 100 µs</a:t>
                      </a:r>
                    </a:p>
                  </a:txBody>
                  <a:tcPr anchor="ctr"/>
                </a:tc>
                <a:tc>
                  <a:txBody>
                    <a:bodyPr/>
                    <a:lstStyle/>
                    <a:p>
                      <a:pPr algn="ctr"/>
                      <a:r>
                        <a:rPr lang="en-GB" sz="1400" dirty="0"/>
                        <a:t>1000</a:t>
                      </a:r>
                    </a:p>
                  </a:txBody>
                  <a:tcPr anchor="ctr"/>
                </a:tc>
                <a:tc>
                  <a:txBody>
                    <a:bodyPr/>
                    <a:lstStyle/>
                    <a:p>
                      <a:pPr algn="ctr"/>
                      <a:r>
                        <a:rPr lang="en-GB" sz="1400" dirty="0"/>
                        <a:t>1000</a:t>
                      </a:r>
                    </a:p>
                  </a:txBody>
                  <a:tcPr anchor="ctr"/>
                </a:tc>
                <a:extLst>
                  <a:ext uri="{0D108BD9-81ED-4DB2-BD59-A6C34878D82A}">
                    <a16:rowId xmlns:a16="http://schemas.microsoft.com/office/drawing/2014/main" val="10002"/>
                  </a:ext>
                </a:extLst>
              </a:tr>
              <a:tr h="5075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SW 200 µs</a:t>
                      </a:r>
                    </a:p>
                  </a:txBody>
                  <a:tcPr anchor="ctr"/>
                </a:tc>
                <a:tc>
                  <a:txBody>
                    <a:bodyPr/>
                    <a:lstStyle/>
                    <a:p>
                      <a:pPr algn="ctr"/>
                      <a:r>
                        <a:rPr lang="en-GB" sz="1400" dirty="0"/>
                        <a:t>1000</a:t>
                      </a:r>
                    </a:p>
                  </a:txBody>
                  <a:tcPr anchor="ctr"/>
                </a:tc>
                <a:tc>
                  <a:txBody>
                    <a:bodyPr/>
                    <a:lstStyle/>
                    <a:p>
                      <a:pPr algn="ctr"/>
                      <a:r>
                        <a:rPr lang="en-GB" sz="1400" dirty="0"/>
                        <a:t>500</a:t>
                      </a:r>
                    </a:p>
                  </a:txBody>
                  <a:tcPr anchor="ctr"/>
                </a:tc>
                <a:extLst>
                  <a:ext uri="{0D108BD9-81ED-4DB2-BD59-A6C34878D82A}">
                    <a16:rowId xmlns:a16="http://schemas.microsoft.com/office/drawing/2014/main" val="10003"/>
                  </a:ext>
                </a:extLst>
              </a:tr>
              <a:tr h="5075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SW 500 µs</a:t>
                      </a:r>
                    </a:p>
                  </a:txBody>
                  <a:tcPr anchor="ctr"/>
                </a:tc>
                <a:tc>
                  <a:txBody>
                    <a:bodyPr/>
                    <a:lstStyle/>
                    <a:p>
                      <a:pPr algn="ctr"/>
                      <a:r>
                        <a:rPr lang="en-GB" sz="1400" dirty="0"/>
                        <a:t>1000</a:t>
                      </a:r>
                    </a:p>
                  </a:txBody>
                  <a:tcPr anchor="ctr"/>
                </a:tc>
                <a:tc>
                  <a:txBody>
                    <a:bodyPr/>
                    <a:lstStyle/>
                    <a:p>
                      <a:pPr algn="ctr"/>
                      <a:r>
                        <a:rPr lang="en-GB" sz="1400" dirty="0"/>
                        <a:t>250</a:t>
                      </a:r>
                    </a:p>
                  </a:txBody>
                  <a:tcPr anchor="ctr"/>
                </a:tc>
                <a:extLst>
                  <a:ext uri="{0D108BD9-81ED-4DB2-BD59-A6C34878D82A}">
                    <a16:rowId xmlns:a16="http://schemas.microsoft.com/office/drawing/2014/main" val="10004"/>
                  </a:ext>
                </a:extLst>
              </a:tr>
              <a:tr h="5075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SW 1 </a:t>
                      </a:r>
                      <a:r>
                        <a:rPr lang="en-GB" sz="1400" dirty="0" err="1"/>
                        <a:t>ms</a:t>
                      </a:r>
                      <a:endParaRPr lang="en-GB" sz="1400" dirty="0"/>
                    </a:p>
                  </a:txBody>
                  <a:tcPr anchor="ctr"/>
                </a:tc>
                <a:tc>
                  <a:txBody>
                    <a:bodyPr/>
                    <a:lstStyle/>
                    <a:p>
                      <a:pPr algn="ctr"/>
                      <a:r>
                        <a:rPr lang="en-GB" sz="1400" dirty="0"/>
                        <a:t>1000</a:t>
                      </a:r>
                    </a:p>
                  </a:txBody>
                  <a:tcPr anchor="ctr"/>
                </a:tc>
                <a:tc>
                  <a:txBody>
                    <a:bodyPr/>
                    <a:lstStyle/>
                    <a:p>
                      <a:pPr algn="ctr"/>
                      <a:r>
                        <a:rPr lang="en-GB" sz="1400" dirty="0"/>
                        <a:t>250</a:t>
                      </a:r>
                    </a:p>
                  </a:txBody>
                  <a:tcPr anchor="ctr"/>
                </a:tc>
                <a:extLst>
                  <a:ext uri="{0D108BD9-81ED-4DB2-BD59-A6C34878D82A}">
                    <a16:rowId xmlns:a16="http://schemas.microsoft.com/office/drawing/2014/main" val="10005"/>
                  </a:ext>
                </a:extLst>
              </a:tr>
              <a:tr h="5075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SW 2 </a:t>
                      </a:r>
                      <a:r>
                        <a:rPr lang="en-GB" sz="1400" dirty="0" err="1"/>
                        <a:t>ms</a:t>
                      </a:r>
                      <a:endParaRPr lang="en-GB" sz="1400" dirty="0"/>
                    </a:p>
                  </a:txBody>
                  <a:tcPr anchor="ctr"/>
                </a:tc>
                <a:tc>
                  <a:txBody>
                    <a:bodyPr/>
                    <a:lstStyle/>
                    <a:p>
                      <a:pPr algn="ctr"/>
                      <a:r>
                        <a:rPr lang="en-GB" sz="1400" dirty="0"/>
                        <a:t>1000</a:t>
                      </a:r>
                    </a:p>
                  </a:txBody>
                  <a:tcPr anchor="ctr"/>
                </a:tc>
                <a:tc>
                  <a:txBody>
                    <a:bodyPr/>
                    <a:lstStyle/>
                    <a:p>
                      <a:pPr algn="ctr"/>
                      <a:r>
                        <a:rPr lang="en-GB" sz="1400" dirty="0"/>
                        <a:t>250</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615515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FPC SPL 3.0</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23</a:t>
            </a:fld>
            <a:endParaRPr lang="en-GB" noProof="0" dirty="0"/>
          </a:p>
        </p:txBody>
      </p:sp>
      <p:sp>
        <p:nvSpPr>
          <p:cNvPr id="14" name="TextBox 13">
            <a:extLst>
              <a:ext uri="{FF2B5EF4-FFF2-40B4-BE49-F238E27FC236}">
                <a16:creationId xmlns:a16="http://schemas.microsoft.com/office/drawing/2014/main" id="{092BC754-0AA3-4655-F4C3-62BAA0960263}"/>
              </a:ext>
            </a:extLst>
          </p:cNvPr>
          <p:cNvSpPr txBox="1"/>
          <p:nvPr/>
        </p:nvSpPr>
        <p:spPr>
          <a:xfrm>
            <a:off x="335361" y="2492896"/>
            <a:ext cx="6161066" cy="2862322"/>
          </a:xfrm>
          <a:prstGeom prst="rect">
            <a:avLst/>
          </a:prstGeom>
          <a:noFill/>
        </p:spPr>
        <p:txBody>
          <a:bodyPr wrap="square">
            <a:spAutoFit/>
          </a:bodyPr>
          <a:lstStyle/>
          <a:p>
            <a:r>
              <a:rPr lang="en-GB" sz="1800" dirty="0">
                <a:solidFill>
                  <a:schemeClr val="tx2"/>
                </a:solidFill>
              </a:rPr>
              <a:t>Taking into consideration all the lessons we learnt with the first </a:t>
            </a:r>
            <a:r>
              <a:rPr lang="en-GB" dirty="0">
                <a:solidFill>
                  <a:schemeClr val="tx2"/>
                </a:solidFill>
              </a:rPr>
              <a:t>couplers, we designed a new coupler that will be able to operate at much higher power levels</a:t>
            </a:r>
          </a:p>
          <a:p>
            <a:endParaRPr lang="en-GB" dirty="0">
              <a:solidFill>
                <a:schemeClr val="tx2"/>
              </a:solidFill>
            </a:endParaRPr>
          </a:p>
          <a:p>
            <a:r>
              <a:rPr lang="en-GB" dirty="0">
                <a:solidFill>
                  <a:schemeClr val="tx2"/>
                </a:solidFill>
              </a:rPr>
              <a:t>We i</a:t>
            </a:r>
            <a:r>
              <a:rPr lang="en-GB" sz="1800" dirty="0">
                <a:solidFill>
                  <a:schemeClr val="tx2"/>
                </a:solidFill>
              </a:rPr>
              <a:t>ncreased the size of the coaxial line on the vacuum side with a pseudo-conical line and a larger ceramic window to be less sensible to arcing on the air side</a:t>
            </a:r>
          </a:p>
          <a:p>
            <a:endParaRPr lang="en-GB" sz="1800" dirty="0">
              <a:solidFill>
                <a:schemeClr val="tx2"/>
              </a:solidFill>
            </a:endParaRPr>
          </a:p>
          <a:p>
            <a:r>
              <a:rPr lang="en-GB" sz="1800" dirty="0">
                <a:solidFill>
                  <a:schemeClr val="tx2"/>
                </a:solidFill>
              </a:rPr>
              <a:t>The goal </a:t>
            </a:r>
            <a:r>
              <a:rPr lang="en-GB" dirty="0">
                <a:solidFill>
                  <a:schemeClr val="tx2"/>
                </a:solidFill>
              </a:rPr>
              <a:t>wa</a:t>
            </a:r>
            <a:r>
              <a:rPr lang="en-GB" sz="1800" dirty="0">
                <a:solidFill>
                  <a:schemeClr val="tx2"/>
                </a:solidFill>
              </a:rPr>
              <a:t>s to sustain 2 MW peak @ 704 MHz full reflection and 10 % duty cycle </a:t>
            </a:r>
            <a:r>
              <a:rPr lang="en-GB" sz="1600" i="1" dirty="0">
                <a:solidFill>
                  <a:schemeClr val="tx2"/>
                </a:solidFill>
              </a:rPr>
              <a:t>(SPL 2 </a:t>
            </a:r>
            <a:r>
              <a:rPr lang="en-GB" sz="1600" i="1" dirty="0" err="1">
                <a:solidFill>
                  <a:schemeClr val="tx2"/>
                </a:solidFill>
              </a:rPr>
              <a:t>ms</a:t>
            </a:r>
            <a:r>
              <a:rPr lang="en-GB" sz="1600" i="1" dirty="0">
                <a:solidFill>
                  <a:schemeClr val="tx2"/>
                </a:solidFill>
              </a:rPr>
              <a:t> - 50 Hz and ESS 4 </a:t>
            </a:r>
            <a:r>
              <a:rPr lang="en-GB" sz="1600" i="1" dirty="0" err="1">
                <a:solidFill>
                  <a:schemeClr val="tx2"/>
                </a:solidFill>
              </a:rPr>
              <a:t>ms</a:t>
            </a:r>
            <a:r>
              <a:rPr lang="en-GB" sz="1600" i="1" dirty="0">
                <a:solidFill>
                  <a:schemeClr val="tx2"/>
                </a:solidFill>
              </a:rPr>
              <a:t> – 28 Hz)</a:t>
            </a:r>
          </a:p>
        </p:txBody>
      </p:sp>
      <p:pic>
        <p:nvPicPr>
          <p:cNvPr id="15" name="Picture 2" descr="G:\Departments\AB\Groups\RF\Sections\PM\RF FPC\coupleur SPL\Illustrations\SPL3\ensemble en coupe#2.jpg">
            <a:extLst>
              <a:ext uri="{FF2B5EF4-FFF2-40B4-BE49-F238E27FC236}">
                <a16:creationId xmlns:a16="http://schemas.microsoft.com/office/drawing/2014/main" id="{C9506BDD-AE4C-1369-EA3B-8E6B9C1F0A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401" t="11801" r="39414" b="5226"/>
          <a:stretch/>
        </p:blipFill>
        <p:spPr bwMode="auto">
          <a:xfrm>
            <a:off x="7536160" y="908720"/>
            <a:ext cx="3006507" cy="5538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4160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SPL couplers as per 2024</a:t>
            </a:r>
          </a:p>
        </p:txBody>
      </p:sp>
      <p:sp>
        <p:nvSpPr>
          <p:cNvPr id="3" name="Content Placeholder 2"/>
          <p:cNvSpPr>
            <a:spLocks noGrp="1"/>
          </p:cNvSpPr>
          <p:nvPr>
            <p:ph idx="1"/>
          </p:nvPr>
        </p:nvSpPr>
        <p:spPr>
          <a:xfrm>
            <a:off x="335360" y="1700808"/>
            <a:ext cx="5040000" cy="4635816"/>
          </a:xfrm>
        </p:spPr>
        <p:txBody>
          <a:bodyPr rtlCol="0" anchor="ctr">
            <a:noAutofit/>
          </a:bodyPr>
          <a:lstStyle/>
          <a:p>
            <a:pPr marL="109728" indent="0">
              <a:buNone/>
            </a:pPr>
            <a:endParaRPr lang="en-GB" sz="1800" dirty="0"/>
          </a:p>
          <a:p>
            <a:pPr marL="109728" indent="0">
              <a:buNone/>
            </a:pPr>
            <a:r>
              <a:rPr lang="en-GB" sz="1800" dirty="0"/>
              <a:t>The SPL project was stopped in 2015</a:t>
            </a:r>
          </a:p>
          <a:p>
            <a:pPr marL="109728" indent="0">
              <a:buNone/>
            </a:pPr>
            <a:endParaRPr lang="en-GB" sz="1800" dirty="0"/>
          </a:p>
          <a:p>
            <a:pPr marL="109728" indent="0">
              <a:buNone/>
            </a:pPr>
            <a:r>
              <a:rPr lang="en-GB" sz="1800" dirty="0"/>
              <a:t>Since the SPL project was stopped, the four SPL FPCs that have been fully tested are stored under vacuum assembled onto their test boxes</a:t>
            </a:r>
          </a:p>
          <a:p>
            <a:pPr marL="109728" indent="0">
              <a:buNone/>
            </a:pPr>
            <a:endParaRPr lang="en-GB" sz="1800" dirty="0"/>
          </a:p>
          <a:p>
            <a:pPr marL="109728" indent="0">
              <a:buNone/>
            </a:pPr>
            <a:r>
              <a:rPr lang="en-GB" sz="1800" dirty="0"/>
              <a:t>Four couplers are done</a:t>
            </a:r>
          </a:p>
          <a:p>
            <a:pPr marL="109728" indent="0">
              <a:buNone/>
            </a:pPr>
            <a:r>
              <a:rPr lang="en-GB" sz="1800" dirty="0"/>
              <a:t>(two cylindrical windows and two disk windows)</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24</a:t>
            </a:fld>
            <a:endParaRPr lang="en-GB" noProof="0" dirty="0"/>
          </a:p>
        </p:txBody>
      </p:sp>
      <p:pic>
        <p:nvPicPr>
          <p:cNvPr id="4" name="Picture 2">
            <a:extLst>
              <a:ext uri="{FF2B5EF4-FFF2-40B4-BE49-F238E27FC236}">
                <a16:creationId xmlns:a16="http://schemas.microsoft.com/office/drawing/2014/main" id="{E5CCD712-529A-F9D2-9B2F-C56AE99DF9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3405" y="2128716"/>
            <a:ext cx="5040000" cy="37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3372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HL-LHC Crab FPC</a:t>
            </a:r>
          </a:p>
        </p:txBody>
      </p:sp>
      <p:sp>
        <p:nvSpPr>
          <p:cNvPr id="3" name="Content Placeholder 2"/>
          <p:cNvSpPr>
            <a:spLocks noGrp="1"/>
          </p:cNvSpPr>
          <p:nvPr>
            <p:ph idx="1"/>
          </p:nvPr>
        </p:nvSpPr>
        <p:spPr>
          <a:xfrm>
            <a:off x="609601" y="1700808"/>
            <a:ext cx="5846439" cy="4635816"/>
          </a:xfrm>
        </p:spPr>
        <p:txBody>
          <a:bodyPr rtlCol="0" anchor="ctr">
            <a:noAutofit/>
          </a:bodyPr>
          <a:lstStyle/>
          <a:p>
            <a:pPr marL="109728" indent="0">
              <a:buNone/>
            </a:pPr>
            <a:r>
              <a:rPr lang="en-GB" sz="1800" dirty="0"/>
              <a:t>The HL-LHC Crab FPC project started after we completed the first tests with the SPL couplers</a:t>
            </a:r>
          </a:p>
          <a:p>
            <a:pPr marL="109728" indent="0">
              <a:buNone/>
            </a:pPr>
            <a:endParaRPr lang="en-GB" sz="1800" dirty="0"/>
          </a:p>
          <a:p>
            <a:pPr marL="109728" indent="0">
              <a:buNone/>
            </a:pPr>
            <a:r>
              <a:rPr lang="en-GB" sz="1800" dirty="0"/>
              <a:t>We took advantage of all lessons learnt, and we designed the Crab couplers based on the SPL 3.0 design</a:t>
            </a:r>
          </a:p>
          <a:p>
            <a:pPr marL="109728" indent="0">
              <a:buNone/>
            </a:pPr>
            <a:endParaRPr lang="en-GB" sz="1800" dirty="0"/>
          </a:p>
          <a:p>
            <a:pPr marL="109728" indent="0">
              <a:buNone/>
            </a:pPr>
            <a:r>
              <a:rPr lang="en-GB" sz="1800" dirty="0"/>
              <a:t>One can notice the similarities (and the differences)</a:t>
            </a:r>
          </a:p>
          <a:p>
            <a:pPr marL="109728" indent="0">
              <a:buNone/>
            </a:pPr>
            <a:r>
              <a:rPr lang="en-GB" sz="1800" dirty="0"/>
              <a:t>With the same ceramic diameter, we matched this coupler  to 400 MHz</a:t>
            </a:r>
          </a:p>
          <a:p>
            <a:pPr marL="109728" indent="0">
              <a:buNone/>
            </a:pPr>
            <a:r>
              <a:rPr lang="en-GB" sz="1800" dirty="0"/>
              <a:t>This is all about the distance to the WG short circuit and the WG step</a:t>
            </a:r>
          </a:p>
          <a:p>
            <a:pPr marL="109728" indent="0">
              <a:buNone/>
            </a:pPr>
            <a:endParaRPr lang="en-GB" sz="1800" dirty="0"/>
          </a:p>
          <a:p>
            <a:pPr marL="109728" indent="0">
              <a:buNone/>
            </a:pPr>
            <a:r>
              <a:rPr lang="en-GB" sz="1800" dirty="0"/>
              <a:t>This coupler has been tested up to 80 kW CW TW &amp; SW all phases without any trouble</a:t>
            </a:r>
          </a:p>
          <a:p>
            <a:pPr marL="109728" indent="0">
              <a:buNone/>
            </a:pPr>
            <a:endParaRPr lang="en-GB" sz="1800" dirty="0"/>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25</a:t>
            </a:fld>
            <a:endParaRPr lang="en-GB" noProof="0" dirty="0"/>
          </a:p>
        </p:txBody>
      </p:sp>
      <p:pic>
        <p:nvPicPr>
          <p:cNvPr id="4" name="Picture 2" descr="G:\Departments\AB\Groups\RF\Sections\PM\RF FPC\coupleur crab cavities\Illustration\a11.jpg">
            <a:extLst>
              <a:ext uri="{FF2B5EF4-FFF2-40B4-BE49-F238E27FC236}">
                <a16:creationId xmlns:a16="http://schemas.microsoft.com/office/drawing/2014/main" id="{9671A5F8-0334-731A-6780-362E5C15B4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419" r="34355"/>
          <a:stretch/>
        </p:blipFill>
        <p:spPr bwMode="auto">
          <a:xfrm>
            <a:off x="7896200" y="972791"/>
            <a:ext cx="2664296" cy="5326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90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E8A14-8182-0271-65C0-BAFCABFE85AE}"/>
              </a:ext>
            </a:extLst>
          </p:cNvPr>
          <p:cNvSpPr>
            <a:spLocks noGrp="1"/>
          </p:cNvSpPr>
          <p:nvPr>
            <p:ph type="title"/>
          </p:nvPr>
        </p:nvSpPr>
        <p:spPr>
          <a:xfrm>
            <a:off x="609600" y="634008"/>
            <a:ext cx="10972800" cy="1066800"/>
          </a:xfrm>
        </p:spPr>
        <p:txBody>
          <a:bodyPr/>
          <a:lstStyle/>
          <a:p>
            <a:r>
              <a:rPr lang="fr-CH" dirty="0"/>
              <a:t>FCC FPC</a:t>
            </a:r>
            <a:endParaRPr lang="en-GB" dirty="0"/>
          </a:p>
        </p:txBody>
      </p:sp>
      <p:sp>
        <p:nvSpPr>
          <p:cNvPr id="3" name="Content Placeholder 2">
            <a:extLst>
              <a:ext uri="{FF2B5EF4-FFF2-40B4-BE49-F238E27FC236}">
                <a16:creationId xmlns:a16="http://schemas.microsoft.com/office/drawing/2014/main" id="{3ECB8D07-537E-4BC1-DB6B-C31AAF469FF5}"/>
              </a:ext>
            </a:extLst>
          </p:cNvPr>
          <p:cNvSpPr>
            <a:spLocks noGrp="1"/>
          </p:cNvSpPr>
          <p:nvPr>
            <p:ph idx="1"/>
          </p:nvPr>
        </p:nvSpPr>
        <p:spPr>
          <a:xfrm>
            <a:off x="335360" y="1966784"/>
            <a:ext cx="5040560" cy="4342536"/>
          </a:xfrm>
        </p:spPr>
        <p:txBody>
          <a:bodyPr anchor="ctr">
            <a:normAutofit/>
          </a:bodyPr>
          <a:lstStyle/>
          <a:p>
            <a:pPr marL="109728" indent="0">
              <a:buNone/>
            </a:pPr>
            <a:r>
              <a:rPr lang="fr-CH" sz="2000" dirty="0" err="1"/>
              <a:t>We</a:t>
            </a:r>
            <a:r>
              <a:rPr lang="fr-CH" sz="2000" dirty="0"/>
              <a:t> are </a:t>
            </a:r>
            <a:r>
              <a:rPr lang="fr-CH" sz="2000" dirty="0" err="1"/>
              <a:t>still</a:t>
            </a:r>
            <a:r>
              <a:rPr lang="fr-CH" sz="2000" dirty="0"/>
              <a:t> at the stage of RF simulations but </a:t>
            </a:r>
            <a:r>
              <a:rPr lang="fr-CH" sz="2000" dirty="0" err="1"/>
              <a:t>we</a:t>
            </a:r>
            <a:r>
              <a:rPr lang="fr-CH" sz="2000" dirty="0"/>
              <a:t> </a:t>
            </a:r>
            <a:r>
              <a:rPr lang="fr-CH" sz="2000" dirty="0" err="1"/>
              <a:t>will</a:t>
            </a:r>
            <a:r>
              <a:rPr lang="fr-CH" sz="2000" dirty="0"/>
              <a:t> test </a:t>
            </a:r>
            <a:r>
              <a:rPr lang="fr-CH" sz="2000" dirty="0" err="1"/>
              <a:t>two</a:t>
            </a:r>
            <a:r>
              <a:rPr lang="fr-CH" sz="2000" dirty="0"/>
              <a:t> versions of the </a:t>
            </a:r>
            <a:r>
              <a:rPr lang="fr-CH" sz="2000" dirty="0" err="1"/>
              <a:t>couplers</a:t>
            </a:r>
            <a:endParaRPr lang="fr-CH" sz="2000" dirty="0"/>
          </a:p>
          <a:p>
            <a:pPr marL="402336" lvl="1" indent="0">
              <a:buNone/>
            </a:pPr>
            <a:r>
              <a:rPr lang="fr-CH" sz="1800" dirty="0"/>
              <a:t>At 400 MHz, one (or </a:t>
            </a:r>
            <a:r>
              <a:rPr lang="fr-CH" sz="1800" dirty="0" err="1"/>
              <a:t>two</a:t>
            </a:r>
            <a:r>
              <a:rPr lang="fr-CH" sz="1800" dirty="0"/>
              <a:t>) plain </a:t>
            </a:r>
            <a:r>
              <a:rPr lang="fr-CH" sz="1800" dirty="0" err="1"/>
              <a:t>disk</a:t>
            </a:r>
            <a:r>
              <a:rPr lang="fr-CH" sz="1800" dirty="0"/>
              <a:t> </a:t>
            </a:r>
            <a:r>
              <a:rPr lang="fr-CH" sz="1800" dirty="0" err="1"/>
              <a:t>window</a:t>
            </a:r>
            <a:r>
              <a:rPr lang="fr-CH" sz="1800" dirty="0"/>
              <a:t> </a:t>
            </a:r>
            <a:r>
              <a:rPr lang="fr-CH" sz="1800" dirty="0" err="1"/>
              <a:t>located</a:t>
            </a:r>
            <a:r>
              <a:rPr lang="fr-CH" sz="1800" dirty="0"/>
              <a:t> in the WG, </a:t>
            </a:r>
            <a:r>
              <a:rPr lang="fr-CH" sz="1800" dirty="0" err="1"/>
              <a:t>assembled</a:t>
            </a:r>
            <a:r>
              <a:rPr lang="fr-CH" sz="1800" dirty="0"/>
              <a:t> in a second </a:t>
            </a:r>
            <a:r>
              <a:rPr lang="fr-CH" sz="1800" dirty="0" err="1"/>
              <a:t>step</a:t>
            </a:r>
            <a:r>
              <a:rPr lang="fr-CH" sz="1800" dirty="0"/>
              <a:t> clean room </a:t>
            </a:r>
            <a:r>
              <a:rPr lang="fr-CH" sz="1800" dirty="0" err="1"/>
              <a:t>assembly</a:t>
            </a:r>
            <a:endParaRPr lang="fr-CH" sz="1800" dirty="0"/>
          </a:p>
          <a:p>
            <a:pPr marL="402336" lvl="1" indent="0">
              <a:buNone/>
            </a:pPr>
            <a:r>
              <a:rPr lang="fr-CH" sz="1800" dirty="0"/>
              <a:t>At 800 MHz, a coaxial </a:t>
            </a:r>
            <a:r>
              <a:rPr lang="fr-CH" sz="1800" dirty="0" err="1"/>
              <a:t>disk</a:t>
            </a:r>
            <a:r>
              <a:rPr lang="fr-CH" sz="1800" dirty="0"/>
              <a:t> </a:t>
            </a:r>
            <a:r>
              <a:rPr lang="fr-CH" sz="1800" dirty="0" err="1"/>
              <a:t>window</a:t>
            </a:r>
            <a:r>
              <a:rPr lang="fr-CH" sz="1800" dirty="0"/>
              <a:t> </a:t>
            </a:r>
            <a:r>
              <a:rPr lang="fr-CH" sz="1800" dirty="0" err="1"/>
              <a:t>located</a:t>
            </a:r>
            <a:r>
              <a:rPr lang="fr-CH" sz="1800" dirty="0"/>
              <a:t> in the coaxial line close to the </a:t>
            </a:r>
            <a:r>
              <a:rPr lang="fr-CH" sz="1800" dirty="0" err="1"/>
              <a:t>beam</a:t>
            </a:r>
            <a:r>
              <a:rPr lang="fr-CH" sz="1800" dirty="0"/>
              <a:t> axis, </a:t>
            </a:r>
            <a:r>
              <a:rPr lang="fr-CH" sz="1800" dirty="0" err="1"/>
              <a:t>assembled</a:t>
            </a:r>
            <a:r>
              <a:rPr lang="fr-CH" sz="1800" dirty="0"/>
              <a:t> </a:t>
            </a:r>
            <a:r>
              <a:rPr lang="fr-CH" sz="1800" dirty="0" err="1"/>
              <a:t>with</a:t>
            </a:r>
            <a:r>
              <a:rPr lang="fr-CH" sz="1800" dirty="0"/>
              <a:t> the initial clean room </a:t>
            </a:r>
            <a:r>
              <a:rPr lang="fr-CH" sz="1800" dirty="0" err="1"/>
              <a:t>step</a:t>
            </a:r>
            <a:endParaRPr lang="en-GB" sz="1800" dirty="0"/>
          </a:p>
        </p:txBody>
      </p:sp>
      <p:sp>
        <p:nvSpPr>
          <p:cNvPr id="4" name="Footer Placeholder 3">
            <a:extLst>
              <a:ext uri="{FF2B5EF4-FFF2-40B4-BE49-F238E27FC236}">
                <a16:creationId xmlns:a16="http://schemas.microsoft.com/office/drawing/2014/main" id="{C5661E44-65FE-EE74-7187-5C8EFAF662BA}"/>
              </a:ext>
            </a:extLst>
          </p:cNvPr>
          <p:cNvSpPr>
            <a:spLocks noGrp="1"/>
          </p:cNvSpPr>
          <p:nvPr>
            <p:ph type="ftr" sz="quarter" idx="11"/>
          </p:nvPr>
        </p:nvSpPr>
        <p:spPr/>
        <p:txBody>
          <a:bodyPr/>
          <a:lstStyle/>
          <a:p>
            <a:pPr algn="l"/>
            <a:r>
              <a:rPr lang="en-GB"/>
              <a:t>PERLE collaboration meeting, 16-17 September 2024, CERN, Geneva, Switzerland</a:t>
            </a:r>
            <a:endParaRPr lang="en-GB" dirty="0"/>
          </a:p>
        </p:txBody>
      </p:sp>
      <p:sp>
        <p:nvSpPr>
          <p:cNvPr id="5" name="Date Placeholder 4">
            <a:extLst>
              <a:ext uri="{FF2B5EF4-FFF2-40B4-BE49-F238E27FC236}">
                <a16:creationId xmlns:a16="http://schemas.microsoft.com/office/drawing/2014/main" id="{E8E6C416-BBB8-06A1-FEE9-3C6204A929EB}"/>
              </a:ext>
            </a:extLst>
          </p:cNvPr>
          <p:cNvSpPr>
            <a:spLocks noGrp="1"/>
          </p:cNvSpPr>
          <p:nvPr>
            <p:ph type="dt" sz="half" idx="10"/>
          </p:nvPr>
        </p:nvSpPr>
        <p:spPr/>
        <p:txBody>
          <a:bodyPr/>
          <a:lstStyle/>
          <a:p>
            <a:pPr rtl="0"/>
            <a:r>
              <a:rPr lang="en-GB" noProof="0"/>
              <a:t>eric.montesinos@cern.ch</a:t>
            </a:r>
            <a:endParaRPr lang="en-GB" noProof="0" dirty="0"/>
          </a:p>
        </p:txBody>
      </p:sp>
      <p:sp>
        <p:nvSpPr>
          <p:cNvPr id="6" name="Slide Number Placeholder 5">
            <a:extLst>
              <a:ext uri="{FF2B5EF4-FFF2-40B4-BE49-F238E27FC236}">
                <a16:creationId xmlns:a16="http://schemas.microsoft.com/office/drawing/2014/main" id="{08DFAD2A-ADC1-D196-B511-FB91342B75C9}"/>
              </a:ext>
            </a:extLst>
          </p:cNvPr>
          <p:cNvSpPr>
            <a:spLocks noGrp="1"/>
          </p:cNvSpPr>
          <p:nvPr>
            <p:ph type="sldNum" sz="quarter" idx="12"/>
          </p:nvPr>
        </p:nvSpPr>
        <p:spPr/>
        <p:txBody>
          <a:bodyPr/>
          <a:lstStyle/>
          <a:p>
            <a:pPr rtl="0"/>
            <a:fld id="{401CF334-2D5C-4859-84A6-CA7E6E43FAEB}" type="slidenum">
              <a:rPr lang="en-GB" noProof="0" smtClean="0"/>
              <a:t>26</a:t>
            </a:fld>
            <a:endParaRPr lang="en-GB" noProof="0" dirty="0"/>
          </a:p>
        </p:txBody>
      </p:sp>
      <p:pic>
        <p:nvPicPr>
          <p:cNvPr id="8" name="Picture 7">
            <a:extLst>
              <a:ext uri="{FF2B5EF4-FFF2-40B4-BE49-F238E27FC236}">
                <a16:creationId xmlns:a16="http://schemas.microsoft.com/office/drawing/2014/main" id="{5C5CD181-7F9C-FDA4-4AC9-C29F5262483E}"/>
              </a:ext>
            </a:extLst>
          </p:cNvPr>
          <p:cNvPicPr>
            <a:picLocks noChangeAspect="1"/>
          </p:cNvPicPr>
          <p:nvPr/>
        </p:nvPicPr>
        <p:blipFill>
          <a:blip r:embed="rId2"/>
          <a:stretch>
            <a:fillRect/>
          </a:stretch>
        </p:blipFill>
        <p:spPr>
          <a:xfrm>
            <a:off x="7262400" y="3968420"/>
            <a:ext cx="4320000" cy="2432677"/>
          </a:xfrm>
          <a:prstGeom prst="rect">
            <a:avLst/>
          </a:prstGeom>
          <a:ln>
            <a:noFill/>
          </a:ln>
          <a:effectLst>
            <a:outerShdw blurRad="292100" dist="139700" dir="2700000" algn="tl" rotWithShape="0">
              <a:srgbClr val="333333">
                <a:alpha val="65000"/>
              </a:srgbClr>
            </a:outerShdw>
          </a:effectLst>
        </p:spPr>
      </p:pic>
      <p:pic>
        <p:nvPicPr>
          <p:cNvPr id="10" name="Picture 9">
            <a:extLst>
              <a:ext uri="{FF2B5EF4-FFF2-40B4-BE49-F238E27FC236}">
                <a16:creationId xmlns:a16="http://schemas.microsoft.com/office/drawing/2014/main" id="{B5C651B8-8417-3057-E016-C8D1EE508595}"/>
              </a:ext>
            </a:extLst>
          </p:cNvPr>
          <p:cNvPicPr>
            <a:picLocks noChangeAspect="1"/>
          </p:cNvPicPr>
          <p:nvPr/>
        </p:nvPicPr>
        <p:blipFill>
          <a:blip r:embed="rId3"/>
          <a:stretch>
            <a:fillRect/>
          </a:stretch>
        </p:blipFill>
        <p:spPr>
          <a:xfrm>
            <a:off x="5941234" y="1008088"/>
            <a:ext cx="4320000" cy="2420912"/>
          </a:xfrm>
          <a:prstGeom prst="rect">
            <a:avLst/>
          </a:prstGeom>
          <a:ln>
            <a:noFill/>
          </a:ln>
          <a:effectLst>
            <a:outerShdw blurRad="292100" dist="139700" dir="2700000" algn="tl" rotWithShape="0">
              <a:srgbClr val="333333">
                <a:alpha val="65000"/>
              </a:srgbClr>
            </a:outerShdw>
          </a:effectLst>
        </p:spPr>
      </p:pic>
      <p:sp>
        <p:nvSpPr>
          <p:cNvPr id="11" name="Rectangle 10">
            <a:extLst>
              <a:ext uri="{FF2B5EF4-FFF2-40B4-BE49-F238E27FC236}">
                <a16:creationId xmlns:a16="http://schemas.microsoft.com/office/drawing/2014/main" id="{2ADC0677-07C5-3A33-302B-13E75F90DC1D}"/>
              </a:ext>
            </a:extLst>
          </p:cNvPr>
          <p:cNvSpPr/>
          <p:nvPr/>
        </p:nvSpPr>
        <p:spPr>
          <a:xfrm>
            <a:off x="7023390" y="3514044"/>
            <a:ext cx="3833357" cy="369332"/>
          </a:xfrm>
          <a:prstGeom prst="rect">
            <a:avLst/>
          </a:prstGeom>
          <a:noFill/>
        </p:spPr>
        <p:txBody>
          <a:bodyPr wrap="none" lIns="91440" tIns="45720" rIns="91440" bIns="45720">
            <a:spAutoFit/>
          </a:bodyPr>
          <a:lstStyle/>
          <a:p>
            <a:pPr algn="ctr"/>
            <a:r>
              <a:rPr lang="en-US" b="0" cap="none" spc="0" dirty="0">
                <a:ln w="0"/>
                <a:solidFill>
                  <a:schemeClr val="accent1"/>
                </a:solidFill>
                <a:effectLst>
                  <a:outerShdw blurRad="38100" dist="25400" dir="5400000" algn="ctr" rotWithShape="0">
                    <a:srgbClr val="6E747A">
                      <a:alpha val="43000"/>
                    </a:srgbClr>
                  </a:outerShdw>
                </a:effectLst>
              </a:rPr>
              <a:t>Courtesy </a:t>
            </a:r>
            <a:r>
              <a:rPr lang="en-US" dirty="0">
                <a:ln w="0"/>
                <a:solidFill>
                  <a:schemeClr val="accent1"/>
                </a:solidFill>
                <a:effectLst>
                  <a:outerShdw blurRad="38100" dist="25400" dir="5400000" algn="ctr" rotWithShape="0">
                    <a:srgbClr val="6E747A">
                      <a:alpha val="43000"/>
                    </a:srgbClr>
                  </a:outerShdw>
                </a:effectLst>
              </a:rPr>
              <a:t>S</a:t>
            </a:r>
            <a:r>
              <a:rPr lang="en-US" b="0" cap="none" spc="0" dirty="0">
                <a:ln w="0"/>
                <a:solidFill>
                  <a:schemeClr val="accent1"/>
                </a:solidFill>
                <a:effectLst>
                  <a:outerShdw blurRad="38100" dist="25400" dir="5400000" algn="ctr" rotWithShape="0">
                    <a:srgbClr val="6E747A">
                      <a:alpha val="43000"/>
                    </a:srgbClr>
                  </a:outerShdw>
                </a:effectLst>
              </a:rPr>
              <a:t>hahnam Gorgi Zadeh (CERN)</a:t>
            </a:r>
          </a:p>
        </p:txBody>
      </p:sp>
    </p:spTree>
    <p:extLst>
      <p:ext uri="{BB962C8B-B14F-4D97-AF65-F5344CB8AC3E}">
        <p14:creationId xmlns:p14="http://schemas.microsoft.com/office/powerpoint/2010/main" val="839901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ISAS FPC</a:t>
            </a:r>
          </a:p>
        </p:txBody>
      </p:sp>
      <p:sp>
        <p:nvSpPr>
          <p:cNvPr id="4" name="Content Placeholder 3">
            <a:extLst>
              <a:ext uri="{FF2B5EF4-FFF2-40B4-BE49-F238E27FC236}">
                <a16:creationId xmlns:a16="http://schemas.microsoft.com/office/drawing/2014/main" id="{F6941528-61E3-6411-B210-B08E47F9DCA7}"/>
              </a:ext>
            </a:extLst>
          </p:cNvPr>
          <p:cNvSpPr>
            <a:spLocks noGrp="1"/>
          </p:cNvSpPr>
          <p:nvPr>
            <p:ph idx="1"/>
          </p:nvPr>
        </p:nvSpPr>
        <p:spPr>
          <a:xfrm>
            <a:off x="335360" y="1980428"/>
            <a:ext cx="6129304" cy="4324349"/>
          </a:xfrm>
        </p:spPr>
        <p:txBody>
          <a:bodyPr anchor="ctr">
            <a:normAutofit/>
          </a:bodyPr>
          <a:lstStyle/>
          <a:p>
            <a:pPr marL="109728" indent="0">
              <a:buNone/>
            </a:pPr>
            <a:r>
              <a:rPr lang="en-US" sz="1800" b="1" dirty="0"/>
              <a:t>WP4.3.1 Design and prototyping RF couplers</a:t>
            </a:r>
          </a:p>
          <a:p>
            <a:pPr marL="402336" lvl="1" indent="0">
              <a:buNone/>
            </a:pPr>
            <a:endParaRPr lang="en-US" sz="1800" dirty="0"/>
          </a:p>
          <a:p>
            <a:pPr marL="402336" lvl="1" indent="0">
              <a:buNone/>
            </a:pPr>
            <a:r>
              <a:rPr lang="en-US" sz="1800" dirty="0"/>
              <a:t>Optimization of the RF design for CW, 800MHz, 50kW SW to 200kW TW range and cooling strategies of the couplers to save energy</a:t>
            </a:r>
          </a:p>
          <a:p>
            <a:pPr marL="402336" lvl="1" indent="0">
              <a:buNone/>
            </a:pPr>
            <a:r>
              <a:rPr lang="en-US" sz="1800" dirty="0"/>
              <a:t>Optimization of the fabrication of prototypes and RF conditioning</a:t>
            </a:r>
          </a:p>
          <a:p>
            <a:pPr marL="109728" indent="0">
              <a:buNone/>
            </a:pPr>
            <a:endParaRPr lang="en-US" sz="1800" dirty="0"/>
          </a:p>
          <a:p>
            <a:pPr marL="402336" lvl="1" indent="0">
              <a:buNone/>
            </a:pPr>
            <a:r>
              <a:rPr lang="en-US" sz="1800" b="1" dirty="0"/>
              <a:t>IJCLAB</a:t>
            </a:r>
          </a:p>
          <a:p>
            <a:pPr marL="402336" lvl="1" indent="0">
              <a:buNone/>
            </a:pPr>
            <a:r>
              <a:rPr lang="en-US" sz="1800" dirty="0"/>
              <a:t>Mechanical adaptation of SPL FPC to PERLE Cryomodule</a:t>
            </a:r>
          </a:p>
          <a:p>
            <a:pPr marL="402336" lvl="1" indent="0">
              <a:buNone/>
            </a:pPr>
            <a:r>
              <a:rPr lang="en-US" sz="1800" dirty="0"/>
              <a:t>(includes coupling element)</a:t>
            </a:r>
          </a:p>
          <a:p>
            <a:pPr marL="402336" lvl="1" indent="0">
              <a:buNone/>
            </a:pPr>
            <a:endParaRPr lang="en-US" sz="1800" dirty="0"/>
          </a:p>
          <a:p>
            <a:pPr marL="402336" lvl="1" indent="0">
              <a:buNone/>
            </a:pPr>
            <a:r>
              <a:rPr lang="en-US" sz="1800" b="1" dirty="0"/>
              <a:t>CERN</a:t>
            </a:r>
          </a:p>
          <a:p>
            <a:pPr marL="402336" lvl="1" indent="0">
              <a:buNone/>
            </a:pPr>
            <a:r>
              <a:rPr lang="en-US" sz="1800" dirty="0"/>
              <a:t>Fabrication of 4 FPC</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27</a:t>
            </a:fld>
            <a:endParaRPr lang="en-GB" noProof="0" dirty="0"/>
          </a:p>
        </p:txBody>
      </p:sp>
      <p:pic>
        <p:nvPicPr>
          <p:cNvPr id="5" name="Picture 2" descr="Innovate for Sustainable Accelerating Systems: Kick-Off Meeting">
            <a:extLst>
              <a:ext uri="{FF2B5EF4-FFF2-40B4-BE49-F238E27FC236}">
                <a16:creationId xmlns:a16="http://schemas.microsoft.com/office/drawing/2014/main" id="{42937348-7E7C-CE7D-C3D7-E2BEE33A9B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40" y="553223"/>
            <a:ext cx="3609024" cy="11342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Content Placeholder 9">
            <a:extLst>
              <a:ext uri="{FF2B5EF4-FFF2-40B4-BE49-F238E27FC236}">
                <a16:creationId xmlns:a16="http://schemas.microsoft.com/office/drawing/2014/main" id="{619D1EF5-A011-F817-FB3A-F374B95B3BCF}"/>
              </a:ext>
            </a:extLst>
          </p:cNvPr>
          <p:cNvGraphicFramePr>
            <a:graphicFrameLocks/>
          </p:cNvGraphicFramePr>
          <p:nvPr>
            <p:extLst>
              <p:ext uri="{D42A27DB-BD31-4B8C-83A1-F6EECF244321}">
                <p14:modId xmlns:p14="http://schemas.microsoft.com/office/powerpoint/2010/main" val="3324400790"/>
              </p:ext>
            </p:extLst>
          </p:nvPr>
        </p:nvGraphicFramePr>
        <p:xfrm>
          <a:off x="6464664" y="1980429"/>
          <a:ext cx="5031936" cy="4324347"/>
        </p:xfrm>
        <a:graphic>
          <a:graphicData uri="http://schemas.openxmlformats.org/drawingml/2006/table">
            <a:tbl>
              <a:tblPr>
                <a:tableStyleId>{D113A9D2-9D6B-4929-AA2D-F23B5EE8CBE7}</a:tableStyleId>
              </a:tblPr>
              <a:tblGrid>
                <a:gridCol w="2367640">
                  <a:extLst>
                    <a:ext uri="{9D8B030D-6E8A-4147-A177-3AD203B41FA5}">
                      <a16:colId xmlns:a16="http://schemas.microsoft.com/office/drawing/2014/main" val="3624128198"/>
                    </a:ext>
                  </a:extLst>
                </a:gridCol>
                <a:gridCol w="2664296">
                  <a:extLst>
                    <a:ext uri="{9D8B030D-6E8A-4147-A177-3AD203B41FA5}">
                      <a16:colId xmlns:a16="http://schemas.microsoft.com/office/drawing/2014/main" val="2751491392"/>
                    </a:ext>
                  </a:extLst>
                </a:gridCol>
              </a:tblGrid>
              <a:tr h="319140">
                <a:tc>
                  <a:txBody>
                    <a:bodyPr/>
                    <a:lstStyle/>
                    <a:p>
                      <a:pPr algn="l">
                        <a:spcAft>
                          <a:spcPts val="0"/>
                        </a:spcAft>
                      </a:pPr>
                      <a:r>
                        <a:rPr lang="en-GB" sz="1400" b="1" dirty="0">
                          <a:solidFill>
                            <a:schemeClr val="bg1"/>
                          </a:solidFill>
                          <a:effectLst/>
                        </a:rPr>
                        <a:t>Parameter </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tc>
                <a:tc>
                  <a:txBody>
                    <a:bodyPr/>
                    <a:lstStyle/>
                    <a:p>
                      <a:pPr algn="l">
                        <a:spcAft>
                          <a:spcPts val="0"/>
                        </a:spcAft>
                      </a:pPr>
                      <a:r>
                        <a:rPr lang="en-GB" sz="1400" b="1" dirty="0">
                          <a:solidFill>
                            <a:schemeClr val="bg1"/>
                          </a:solidFill>
                          <a:effectLst/>
                        </a:rPr>
                        <a:t>Specification PERLE FPC</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tc>
                <a:extLst>
                  <a:ext uri="{0D108BD9-81ED-4DB2-BD59-A6C34878D82A}">
                    <a16:rowId xmlns:a16="http://schemas.microsoft.com/office/drawing/2014/main" val="1737502046"/>
                  </a:ext>
                </a:extLst>
              </a:tr>
              <a:tr h="319140">
                <a:tc>
                  <a:txBody>
                    <a:bodyPr/>
                    <a:lstStyle/>
                    <a:p>
                      <a:pPr algn="l">
                        <a:spcAft>
                          <a:spcPts val="0"/>
                        </a:spcAft>
                      </a:pPr>
                      <a:r>
                        <a:rPr lang="en-GB" sz="1400" dirty="0">
                          <a:solidFill>
                            <a:schemeClr val="bg1"/>
                          </a:solidFill>
                          <a:effectLst/>
                        </a:rPr>
                        <a:t>Number of</a:t>
                      </a:r>
                      <a:r>
                        <a:rPr lang="en-GB" sz="1400" baseline="0" dirty="0">
                          <a:solidFill>
                            <a:schemeClr val="bg1"/>
                          </a:solidFill>
                          <a:effectLst/>
                        </a:rPr>
                        <a:t> couplers</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algn="l">
                        <a:spcAft>
                          <a:spcPts val="0"/>
                        </a:spcAft>
                        <a:tabLst>
                          <a:tab pos="370205" algn="dec"/>
                        </a:tabLst>
                      </a:pPr>
                      <a:r>
                        <a:rPr lang="en-GB" sz="1400" b="1" dirty="0">
                          <a:solidFill>
                            <a:schemeClr val="bg1"/>
                          </a:solidFill>
                          <a:effectLst/>
                        </a:rPr>
                        <a:t>4</a:t>
                      </a:r>
                      <a:endParaRPr lang="es-ES" sz="1400" b="1"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extLst>
                  <a:ext uri="{0D108BD9-81ED-4DB2-BD59-A6C34878D82A}">
                    <a16:rowId xmlns:a16="http://schemas.microsoft.com/office/drawing/2014/main" val="2197546027"/>
                  </a:ext>
                </a:extLst>
              </a:tr>
              <a:tr h="578140">
                <a:tc>
                  <a:txBody>
                    <a:bodyPr/>
                    <a:lstStyle/>
                    <a:p>
                      <a:pPr marL="0" algn="l" defTabSz="914400" rtl="0" eaLnBrk="1" latinLnBrk="0" hangingPunct="1">
                        <a:spcAft>
                          <a:spcPts val="0"/>
                        </a:spcAft>
                      </a:pPr>
                      <a:r>
                        <a:rPr lang="en-GB" sz="1400" kern="1200" dirty="0">
                          <a:solidFill>
                            <a:schemeClr val="bg1"/>
                          </a:solidFill>
                          <a:effectLst/>
                        </a:rPr>
                        <a:t>RF Power Coupler Window</a:t>
                      </a:r>
                      <a:endParaRPr lang="es-ES" sz="1400" kern="1200" dirty="0">
                        <a:solidFill>
                          <a:schemeClr val="bg1"/>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108000" marR="72000" marT="36000" marB="36000" anchor="ctr"/>
                </a:tc>
                <a:tc>
                  <a:txBody>
                    <a:bodyPr/>
                    <a:lstStyle/>
                    <a:p>
                      <a:pPr marL="0" algn="l" defTabSz="914400" rtl="0" eaLnBrk="1" latinLnBrk="0" hangingPunct="1">
                        <a:lnSpc>
                          <a:spcPct val="107000"/>
                        </a:lnSpc>
                        <a:spcAft>
                          <a:spcPts val="0"/>
                        </a:spcAft>
                      </a:pPr>
                      <a:r>
                        <a:rPr lang="en-GB" sz="1400" kern="1200" dirty="0">
                          <a:solidFill>
                            <a:schemeClr val="bg1"/>
                          </a:solidFill>
                          <a:effectLst/>
                        </a:rPr>
                        <a:t>Disc ceramic with </a:t>
                      </a:r>
                      <a:r>
                        <a:rPr lang="en-GB" sz="1400" kern="1200" dirty="0" err="1">
                          <a:solidFill>
                            <a:schemeClr val="bg1"/>
                          </a:solidFill>
                          <a:effectLst/>
                        </a:rPr>
                        <a:t>TiOx</a:t>
                      </a:r>
                      <a:r>
                        <a:rPr lang="en-GB" sz="1400" kern="1200" dirty="0">
                          <a:solidFill>
                            <a:schemeClr val="bg1"/>
                          </a:solidFill>
                          <a:effectLst/>
                        </a:rPr>
                        <a:t> coating on vacuum side</a:t>
                      </a:r>
                      <a:endParaRPr lang="es-ES" sz="1400" kern="1200" dirty="0">
                        <a:solidFill>
                          <a:schemeClr val="bg1"/>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108000" marR="72000" marT="36000" marB="36000" anchor="ctr"/>
                </a:tc>
                <a:extLst>
                  <a:ext uri="{0D108BD9-81ED-4DB2-BD59-A6C34878D82A}">
                    <a16:rowId xmlns:a16="http://schemas.microsoft.com/office/drawing/2014/main" val="1171742672"/>
                  </a:ext>
                </a:extLst>
              </a:tr>
              <a:tr h="319140">
                <a:tc>
                  <a:txBody>
                    <a:bodyPr/>
                    <a:lstStyle/>
                    <a:p>
                      <a:pPr algn="l">
                        <a:spcAft>
                          <a:spcPts val="0"/>
                        </a:spcAft>
                      </a:pPr>
                      <a:r>
                        <a:rPr lang="en-GB" sz="1400" dirty="0">
                          <a:solidFill>
                            <a:schemeClr val="bg1"/>
                          </a:solidFill>
                          <a:effectLst/>
                        </a:rPr>
                        <a:t>Frequency</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algn="l">
                        <a:spcAft>
                          <a:spcPts val="0"/>
                        </a:spcAft>
                        <a:tabLst>
                          <a:tab pos="370205" algn="dec"/>
                        </a:tabLst>
                      </a:pPr>
                      <a:r>
                        <a:rPr lang="en-GB" sz="1400" b="1" dirty="0">
                          <a:solidFill>
                            <a:schemeClr val="bg1"/>
                          </a:solidFill>
                          <a:effectLst/>
                        </a:rPr>
                        <a:t>801,6 MHz</a:t>
                      </a:r>
                      <a:endParaRPr lang="es-ES" sz="1400" b="1"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extLst>
                  <a:ext uri="{0D108BD9-81ED-4DB2-BD59-A6C34878D82A}">
                    <a16:rowId xmlns:a16="http://schemas.microsoft.com/office/drawing/2014/main" val="462567675"/>
                  </a:ext>
                </a:extLst>
              </a:tr>
              <a:tr h="796375">
                <a:tc>
                  <a:txBody>
                    <a:bodyPr/>
                    <a:lstStyle/>
                    <a:p>
                      <a:pPr algn="l">
                        <a:spcAft>
                          <a:spcPts val="0"/>
                        </a:spcAft>
                      </a:pPr>
                      <a:r>
                        <a:rPr lang="en-GB" sz="1400" dirty="0">
                          <a:solidFill>
                            <a:schemeClr val="bg1"/>
                          </a:solidFill>
                          <a:effectLst/>
                        </a:rPr>
                        <a:t>Maximal power</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370205" algn="dec"/>
                        </a:tabLst>
                        <a:defRPr/>
                      </a:pPr>
                      <a:r>
                        <a:rPr lang="en-GB" sz="1400" b="1" dirty="0">
                          <a:solidFill>
                            <a:schemeClr val="bg1"/>
                          </a:solidFill>
                          <a:effectLst/>
                        </a:rPr>
                        <a:t>50 kW</a:t>
                      </a:r>
                      <a:r>
                        <a:rPr lang="en-GB" sz="1400" dirty="0">
                          <a:solidFill>
                            <a:schemeClr val="bg1"/>
                          </a:solidFill>
                          <a:effectLst/>
                        </a:rPr>
                        <a:t> To hold the 100% reflected maximal power</a:t>
                      </a:r>
                    </a:p>
                    <a:p>
                      <a:pPr marL="0" marR="0" lvl="0" indent="0" algn="l" defTabSz="914400" rtl="0" eaLnBrk="1" fontAlgn="auto" latinLnBrk="0" hangingPunct="1">
                        <a:lnSpc>
                          <a:spcPct val="100000"/>
                        </a:lnSpc>
                        <a:spcBef>
                          <a:spcPts val="0"/>
                        </a:spcBef>
                        <a:spcAft>
                          <a:spcPts val="0"/>
                        </a:spcAft>
                        <a:buClrTx/>
                        <a:buSzTx/>
                        <a:buFontTx/>
                        <a:buNone/>
                        <a:tabLst>
                          <a:tab pos="370205" algn="dec"/>
                        </a:tabLst>
                        <a:defRPr/>
                      </a:pPr>
                      <a:r>
                        <a:rPr lang="en-GB" sz="1400" dirty="0">
                          <a:solidFill>
                            <a:schemeClr val="bg1"/>
                          </a:solidFill>
                          <a:effectLst/>
                        </a:rPr>
                        <a:t>(ideally </a:t>
                      </a:r>
                      <a:r>
                        <a:rPr lang="en-GB" sz="1400" b="1" dirty="0">
                          <a:solidFill>
                            <a:schemeClr val="bg1"/>
                          </a:solidFill>
                          <a:effectLst/>
                        </a:rPr>
                        <a:t>200 kW CW in TW</a:t>
                      </a:r>
                      <a:r>
                        <a:rPr lang="en-GB" sz="1400" dirty="0">
                          <a:solidFill>
                            <a:schemeClr val="bg1"/>
                          </a:solidFill>
                          <a:effectLst/>
                        </a:rPr>
                        <a:t>)</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extLst>
                  <a:ext uri="{0D108BD9-81ED-4DB2-BD59-A6C34878D82A}">
                    <a16:rowId xmlns:a16="http://schemas.microsoft.com/office/drawing/2014/main" val="2336581147"/>
                  </a:ext>
                </a:extLst>
              </a:tr>
              <a:tr h="319140">
                <a:tc>
                  <a:txBody>
                    <a:bodyPr/>
                    <a:lstStyle/>
                    <a:p>
                      <a:pPr algn="l">
                        <a:spcAft>
                          <a:spcPts val="0"/>
                        </a:spcAft>
                      </a:pPr>
                      <a:r>
                        <a:rPr lang="en-GB" sz="1400" dirty="0">
                          <a:solidFill>
                            <a:schemeClr val="bg1"/>
                          </a:solidFill>
                          <a:effectLst/>
                        </a:rPr>
                        <a:t>Duty cycle</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algn="l">
                        <a:spcAft>
                          <a:spcPts val="0"/>
                        </a:spcAft>
                        <a:tabLst>
                          <a:tab pos="370205" algn="dec"/>
                        </a:tabLst>
                      </a:pPr>
                      <a:r>
                        <a:rPr lang="en-GB" sz="1400" dirty="0">
                          <a:solidFill>
                            <a:schemeClr val="bg1"/>
                          </a:solidFill>
                          <a:effectLst/>
                        </a:rPr>
                        <a:t>CW</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extLst>
                  <a:ext uri="{0D108BD9-81ED-4DB2-BD59-A6C34878D82A}">
                    <a16:rowId xmlns:a16="http://schemas.microsoft.com/office/drawing/2014/main" val="3178945402"/>
                  </a:ext>
                </a:extLst>
              </a:tr>
              <a:tr h="319140">
                <a:tc>
                  <a:txBody>
                    <a:bodyPr/>
                    <a:lstStyle/>
                    <a:p>
                      <a:pPr algn="l">
                        <a:spcAft>
                          <a:spcPts val="0"/>
                        </a:spcAft>
                      </a:pPr>
                      <a:r>
                        <a:rPr lang="en-GB" sz="1400" dirty="0">
                          <a:solidFill>
                            <a:schemeClr val="bg1"/>
                          </a:solidFill>
                          <a:effectLst/>
                        </a:rPr>
                        <a:t>Max. reflection coefficient S</a:t>
                      </a:r>
                      <a:r>
                        <a:rPr lang="en-GB" sz="1400" baseline="-25000" dirty="0">
                          <a:solidFill>
                            <a:schemeClr val="bg1"/>
                          </a:solidFill>
                          <a:effectLst/>
                        </a:rPr>
                        <a:t>11</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algn="l">
                        <a:spcAft>
                          <a:spcPts val="0"/>
                        </a:spcAft>
                        <a:tabLst>
                          <a:tab pos="370205" algn="dec"/>
                        </a:tabLst>
                      </a:pPr>
                      <a:r>
                        <a:rPr lang="en-GB" sz="1400" dirty="0">
                          <a:solidFill>
                            <a:schemeClr val="bg1"/>
                          </a:solidFill>
                          <a:effectLst/>
                        </a:rPr>
                        <a:t>&lt;- 20 dB </a:t>
                      </a:r>
                      <a:endParaRPr lang="en-GB" sz="1400" dirty="0">
                        <a:solidFill>
                          <a:schemeClr val="bg1"/>
                        </a:solidFill>
                        <a:effectLst/>
                        <a:latin typeface="Arial Narrow" panose="020B0606020202030204" pitchFamily="34" charset="0"/>
                        <a:ea typeface="Times New Roman" panose="02020603050405020304" pitchFamily="18" charset="0"/>
                        <a:cs typeface="Arial" panose="020B0604020202020204" pitchFamily="34" charset="0"/>
                      </a:endParaRPr>
                    </a:p>
                  </a:txBody>
                  <a:tcPr marL="108000" marR="72000" marT="36000" marB="36000" anchor="ctr"/>
                </a:tc>
                <a:extLst>
                  <a:ext uri="{0D108BD9-81ED-4DB2-BD59-A6C34878D82A}">
                    <a16:rowId xmlns:a16="http://schemas.microsoft.com/office/drawing/2014/main" val="3684332325"/>
                  </a:ext>
                </a:extLst>
              </a:tr>
              <a:tr h="1034992">
                <a:tc>
                  <a:txBody>
                    <a:bodyPr/>
                    <a:lstStyle/>
                    <a:p>
                      <a:pPr algn="l">
                        <a:spcAft>
                          <a:spcPts val="0"/>
                        </a:spcAft>
                      </a:pPr>
                      <a:r>
                        <a:rPr lang="en-GB" sz="1400" dirty="0" err="1">
                          <a:solidFill>
                            <a:schemeClr val="bg1"/>
                          </a:solidFill>
                          <a:effectLst/>
                        </a:rPr>
                        <a:t>Q</a:t>
                      </a:r>
                      <a:r>
                        <a:rPr lang="en-GB" sz="1400" baseline="-25000" dirty="0" err="1">
                          <a:solidFill>
                            <a:schemeClr val="bg1"/>
                          </a:solidFill>
                          <a:effectLst/>
                        </a:rPr>
                        <a:t>ext</a:t>
                      </a:r>
                      <a:r>
                        <a:rPr lang="en-GB" sz="1400" dirty="0">
                          <a:solidFill>
                            <a:schemeClr val="bg1"/>
                          </a:solidFill>
                          <a:effectLst/>
                        </a:rPr>
                        <a:t> optimal (at cold temperature) </a:t>
                      </a:r>
                      <a:endParaRPr lang="es-ES" sz="1400" dirty="0">
                        <a:solidFill>
                          <a:schemeClr val="bg1"/>
                        </a:solidFill>
                        <a:effectLst/>
                      </a:endParaRPr>
                    </a:p>
                  </a:txBody>
                  <a:tcPr marL="108000" marR="72000" marT="36000" marB="36000" anchor="ctr"/>
                </a:tc>
                <a:tc>
                  <a:txBody>
                    <a:bodyPr/>
                    <a:lstStyle/>
                    <a:p>
                      <a:pPr algn="l">
                        <a:spcAft>
                          <a:spcPts val="0"/>
                        </a:spcAft>
                        <a:tabLst>
                          <a:tab pos="370205" algn="dec"/>
                        </a:tabLst>
                      </a:pPr>
                      <a:r>
                        <a:rPr lang="en-GB" sz="1400" dirty="0" err="1">
                          <a:solidFill>
                            <a:schemeClr val="bg1"/>
                          </a:solidFill>
                          <a:effectLst/>
                        </a:rPr>
                        <a:t>tbd</a:t>
                      </a:r>
                      <a:r>
                        <a:rPr lang="en-GB" sz="1400" dirty="0">
                          <a:solidFill>
                            <a:schemeClr val="bg1"/>
                          </a:solidFill>
                          <a:effectLst/>
                        </a:rPr>
                        <a:t> by IJC Lab, </a:t>
                      </a:r>
                      <a:r>
                        <a:rPr lang="es-ES" sz="1400" dirty="0">
                          <a:solidFill>
                            <a:schemeClr val="bg1"/>
                          </a:solidFill>
                          <a:effectLst/>
                        </a:rPr>
                        <a:t>2 </a:t>
                      </a:r>
                      <a:r>
                        <a:rPr lang="es-ES" sz="1400" dirty="0" err="1">
                          <a:solidFill>
                            <a:schemeClr val="bg1"/>
                          </a:solidFill>
                          <a:effectLst/>
                        </a:rPr>
                        <a:t>cavity</a:t>
                      </a:r>
                      <a:r>
                        <a:rPr lang="es-ES" sz="1400" dirty="0">
                          <a:solidFill>
                            <a:schemeClr val="bg1"/>
                          </a:solidFill>
                          <a:effectLst/>
                        </a:rPr>
                        <a:t> </a:t>
                      </a:r>
                      <a:r>
                        <a:rPr lang="es-ES" sz="1400" dirty="0" err="1">
                          <a:solidFill>
                            <a:schemeClr val="bg1"/>
                          </a:solidFill>
                          <a:effectLst/>
                        </a:rPr>
                        <a:t>bandwidth</a:t>
                      </a:r>
                      <a:r>
                        <a:rPr lang="es-ES" sz="1400" dirty="0">
                          <a:solidFill>
                            <a:schemeClr val="bg1"/>
                          </a:solidFill>
                          <a:effectLst/>
                        </a:rPr>
                        <a:t> </a:t>
                      </a:r>
                      <a:r>
                        <a:rPr lang="es-ES" sz="1400" dirty="0" err="1">
                          <a:solidFill>
                            <a:schemeClr val="bg1"/>
                          </a:solidFill>
                          <a:effectLst/>
                        </a:rPr>
                        <a:t>considered</a:t>
                      </a:r>
                      <a:endParaRPr lang="es-ES" sz="1400" dirty="0">
                        <a:solidFill>
                          <a:schemeClr val="bg1"/>
                        </a:solidFill>
                        <a:effectLst/>
                      </a:endParaRPr>
                    </a:p>
                    <a:p>
                      <a:pPr algn="l">
                        <a:spcAft>
                          <a:spcPts val="0"/>
                        </a:spcAft>
                        <a:tabLst>
                          <a:tab pos="370205" algn="dec"/>
                        </a:tabLst>
                      </a:pPr>
                      <a:r>
                        <a:rPr lang="es-ES" sz="1400" dirty="0">
                          <a:solidFill>
                            <a:schemeClr val="bg1"/>
                          </a:solidFill>
                          <a:effectLst/>
                        </a:rPr>
                        <a:t>100 Hz, </a:t>
                      </a:r>
                      <a:r>
                        <a:rPr lang="es-ES" sz="1400" dirty="0" err="1">
                          <a:solidFill>
                            <a:schemeClr val="bg1"/>
                          </a:solidFill>
                          <a:effectLst/>
                        </a:rPr>
                        <a:t>Qext</a:t>
                      </a:r>
                      <a:r>
                        <a:rPr lang="es-ES" sz="1400" dirty="0">
                          <a:solidFill>
                            <a:schemeClr val="bg1"/>
                          </a:solidFill>
                          <a:effectLst/>
                        </a:rPr>
                        <a:t> = 8 10</a:t>
                      </a:r>
                      <a:r>
                        <a:rPr lang="es-ES" sz="1400" baseline="30000" dirty="0">
                          <a:solidFill>
                            <a:schemeClr val="bg1"/>
                          </a:solidFill>
                          <a:effectLst/>
                        </a:rPr>
                        <a:t>6</a:t>
                      </a:r>
                    </a:p>
                    <a:p>
                      <a:pPr algn="l">
                        <a:spcAft>
                          <a:spcPts val="0"/>
                        </a:spcAft>
                        <a:tabLst>
                          <a:tab pos="370205" algn="dec"/>
                        </a:tabLst>
                      </a:pPr>
                      <a:r>
                        <a:rPr lang="es-ES" sz="1400" dirty="0">
                          <a:solidFill>
                            <a:schemeClr val="bg1"/>
                          </a:solidFill>
                          <a:effectLst/>
                        </a:rPr>
                        <a:t>150 Hz, </a:t>
                      </a:r>
                      <a:r>
                        <a:rPr lang="es-ES" sz="1400" dirty="0" err="1">
                          <a:solidFill>
                            <a:schemeClr val="bg1"/>
                          </a:solidFill>
                          <a:effectLst/>
                        </a:rPr>
                        <a:t>Qext</a:t>
                      </a:r>
                      <a:r>
                        <a:rPr lang="es-ES" sz="1400" dirty="0">
                          <a:solidFill>
                            <a:schemeClr val="bg1"/>
                          </a:solidFill>
                          <a:effectLst/>
                        </a:rPr>
                        <a:t> = 5.34 10</a:t>
                      </a:r>
                      <a:r>
                        <a:rPr lang="es-ES" sz="1400" baseline="30000" dirty="0">
                          <a:solidFill>
                            <a:schemeClr val="bg1"/>
                          </a:solidFill>
                          <a:effectLst/>
                        </a:rPr>
                        <a:t>6</a:t>
                      </a:r>
                    </a:p>
                  </a:txBody>
                  <a:tcPr marL="108000" marR="72000" marT="36000" marB="36000" anchor="ctr"/>
                </a:tc>
                <a:extLst>
                  <a:ext uri="{0D108BD9-81ED-4DB2-BD59-A6C34878D82A}">
                    <a16:rowId xmlns:a16="http://schemas.microsoft.com/office/drawing/2014/main" val="2766675207"/>
                  </a:ext>
                </a:extLst>
              </a:tr>
              <a:tr h="3191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effectLst/>
                        </a:rPr>
                        <a:t>Tolerance range</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tab pos="370205" algn="dec"/>
                        </a:tabLst>
                        <a:defRPr/>
                      </a:pPr>
                      <a:r>
                        <a:rPr lang="en-GB" sz="1400" dirty="0" err="1">
                          <a:solidFill>
                            <a:schemeClr val="bg1"/>
                          </a:solidFill>
                          <a:effectLst/>
                        </a:rPr>
                        <a:t>tbd</a:t>
                      </a:r>
                      <a:r>
                        <a:rPr lang="en-GB" sz="1400" dirty="0">
                          <a:solidFill>
                            <a:schemeClr val="bg1"/>
                          </a:solidFill>
                          <a:effectLst/>
                        </a:rPr>
                        <a:t>≤ </a:t>
                      </a:r>
                      <a:r>
                        <a:rPr lang="en-GB" sz="1400" dirty="0" err="1">
                          <a:solidFill>
                            <a:schemeClr val="bg1"/>
                          </a:solidFill>
                          <a:effectLst/>
                        </a:rPr>
                        <a:t>Q</a:t>
                      </a:r>
                      <a:r>
                        <a:rPr lang="en-GB" sz="1400" baseline="-25000" dirty="0" err="1">
                          <a:solidFill>
                            <a:schemeClr val="bg1"/>
                          </a:solidFill>
                          <a:effectLst/>
                        </a:rPr>
                        <a:t>ext</a:t>
                      </a:r>
                      <a:r>
                        <a:rPr lang="en-GB" sz="1400" dirty="0">
                          <a:solidFill>
                            <a:schemeClr val="bg1"/>
                          </a:solidFill>
                          <a:effectLst/>
                        </a:rPr>
                        <a:t> ≤ </a:t>
                      </a:r>
                      <a:r>
                        <a:rPr lang="en-GB" sz="1400" dirty="0" err="1">
                          <a:solidFill>
                            <a:schemeClr val="bg1"/>
                          </a:solidFill>
                          <a:effectLst/>
                        </a:rPr>
                        <a:t>tbd</a:t>
                      </a:r>
                      <a:r>
                        <a:rPr lang="en-GB" sz="1400" dirty="0">
                          <a:solidFill>
                            <a:schemeClr val="bg1"/>
                          </a:solidFill>
                          <a:effectLst/>
                        </a:rPr>
                        <a:t> (by IJC Lab)</a:t>
                      </a:r>
                      <a:endParaRPr lang="es-ES" sz="1400" dirty="0">
                        <a:solidFill>
                          <a:schemeClr val="bg1"/>
                        </a:solidFill>
                        <a:effectLst/>
                        <a:latin typeface="Times New Roman" panose="02020603050405020304" pitchFamily="18" charset="0"/>
                        <a:ea typeface="Times New Roman" panose="02020603050405020304" pitchFamily="18" charset="0"/>
                      </a:endParaRPr>
                    </a:p>
                  </a:txBody>
                  <a:tcPr marL="108000" marR="72000" marT="36000" marB="36000" anchor="ctr"/>
                </a:tc>
                <a:extLst>
                  <a:ext uri="{0D108BD9-81ED-4DB2-BD59-A6C34878D82A}">
                    <a16:rowId xmlns:a16="http://schemas.microsoft.com/office/drawing/2014/main" val="527507303"/>
                  </a:ext>
                </a:extLst>
              </a:tr>
            </a:tbl>
          </a:graphicData>
        </a:graphic>
      </p:graphicFrame>
    </p:spTree>
    <p:extLst>
      <p:ext uri="{BB962C8B-B14F-4D97-AF65-F5344CB8AC3E}">
        <p14:creationId xmlns:p14="http://schemas.microsoft.com/office/powerpoint/2010/main" val="1669783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ISAS FPC</a:t>
            </a:r>
          </a:p>
        </p:txBody>
      </p:sp>
      <p:sp>
        <p:nvSpPr>
          <p:cNvPr id="4" name="Content Placeholder 3">
            <a:extLst>
              <a:ext uri="{FF2B5EF4-FFF2-40B4-BE49-F238E27FC236}">
                <a16:creationId xmlns:a16="http://schemas.microsoft.com/office/drawing/2014/main" id="{F6941528-61E3-6411-B210-B08E47F9DCA7}"/>
              </a:ext>
            </a:extLst>
          </p:cNvPr>
          <p:cNvSpPr>
            <a:spLocks noGrp="1"/>
          </p:cNvSpPr>
          <p:nvPr>
            <p:ph idx="1"/>
          </p:nvPr>
        </p:nvSpPr>
        <p:spPr>
          <a:xfrm>
            <a:off x="335360" y="1980428"/>
            <a:ext cx="6129304" cy="4324349"/>
          </a:xfrm>
        </p:spPr>
        <p:txBody>
          <a:bodyPr anchor="ctr">
            <a:noAutofit/>
          </a:bodyPr>
          <a:lstStyle/>
          <a:p>
            <a:pPr marL="109728" indent="0">
              <a:buNone/>
            </a:pPr>
            <a:r>
              <a:rPr lang="en-US" sz="1800" b="1" dirty="0"/>
              <a:t>WP4.3.2 Conditioning of the RF couplers</a:t>
            </a:r>
          </a:p>
          <a:p>
            <a:pPr marL="109728" indent="0">
              <a:buNone/>
            </a:pPr>
            <a:endParaRPr lang="en-US" sz="1800" b="1" dirty="0"/>
          </a:p>
          <a:p>
            <a:pPr marL="402336" lvl="1" indent="0">
              <a:buNone/>
            </a:pPr>
            <a:r>
              <a:rPr lang="en-US" sz="1800" dirty="0"/>
              <a:t>RF conditioning at CERN</a:t>
            </a:r>
          </a:p>
          <a:p>
            <a:pPr marL="402336" lvl="1" indent="0">
              <a:buNone/>
            </a:pPr>
            <a:r>
              <a:rPr lang="en-US" sz="1800" dirty="0"/>
              <a:t>Test bench at 800MHz, 50kW, CW amplifier provided by CERN (IOT)</a:t>
            </a:r>
          </a:p>
          <a:p>
            <a:pPr marL="402336" lvl="1" indent="0">
              <a:buNone/>
            </a:pPr>
            <a:r>
              <a:rPr lang="en-US" sz="1800" dirty="0"/>
              <a:t>(including test box)</a:t>
            </a:r>
          </a:p>
          <a:p>
            <a:pPr marL="109728" indent="0">
              <a:buNone/>
            </a:pPr>
            <a:endParaRPr lang="en-US" sz="1800" dirty="0"/>
          </a:p>
          <a:p>
            <a:pPr marL="402336" lvl="1" indent="0">
              <a:buNone/>
            </a:pPr>
            <a:r>
              <a:rPr lang="en-US" sz="1800" b="1" dirty="0">
                <a:sym typeface="Wingdings" panose="05000000000000000000" pitchFamily="2" charset="2"/>
              </a:rPr>
              <a:t>CERN</a:t>
            </a:r>
          </a:p>
          <a:p>
            <a:pPr marL="402336" lvl="1" indent="0">
              <a:buNone/>
            </a:pPr>
            <a:r>
              <a:rPr lang="en-US" sz="1800" dirty="0">
                <a:sym typeface="Wingdings" panose="05000000000000000000" pitchFamily="2" charset="2"/>
              </a:rPr>
              <a:t>Preparation and RF conditioning</a:t>
            </a:r>
          </a:p>
          <a:p>
            <a:pPr marL="402336" lvl="1" indent="0">
              <a:buNone/>
            </a:pPr>
            <a:r>
              <a:rPr lang="en-US" sz="1800" dirty="0">
                <a:solidFill>
                  <a:schemeClr val="tx2"/>
                </a:solidFill>
              </a:rPr>
              <a:t>The FPC test box can be connected to a single IOT, or it can be connected before the power load, the only restriction in that case is that it must be done during YETS or LS</a:t>
            </a:r>
            <a:endParaRPr lang="en-US" sz="1800" dirty="0">
              <a:sym typeface="Wingdings" panose="05000000000000000000" pitchFamily="2" charset="2"/>
            </a:endParaRPr>
          </a:p>
          <a:p>
            <a:pPr marL="109728" indent="0">
              <a:buNone/>
            </a:pPr>
            <a:endParaRPr lang="en-US" sz="1800" dirty="0"/>
          </a:p>
          <a:p>
            <a:pPr marL="109728" indent="0">
              <a:buNone/>
            </a:pPr>
            <a:r>
              <a:rPr lang="en-US" sz="1800" dirty="0">
                <a:sym typeface="Wingdings" panose="05000000000000000000" pitchFamily="2" charset="2"/>
              </a:rPr>
              <a:t>Cost for the RF couplers fabrication and test 400k€</a:t>
            </a:r>
            <a:endParaRPr lang="en-GB" sz="1800" dirty="0"/>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28</a:t>
            </a:fld>
            <a:endParaRPr lang="en-GB" noProof="0" dirty="0"/>
          </a:p>
        </p:txBody>
      </p:sp>
      <p:pic>
        <p:nvPicPr>
          <p:cNvPr id="5" name="Picture 2" descr="Innovate for Sustainable Accelerating Systems: Kick-Off Meeting">
            <a:extLst>
              <a:ext uri="{FF2B5EF4-FFF2-40B4-BE49-F238E27FC236}">
                <a16:creationId xmlns:a16="http://schemas.microsoft.com/office/drawing/2014/main" id="{42937348-7E7C-CE7D-C3D7-E2BEE33A9B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40" y="553223"/>
            <a:ext cx="3609024" cy="113426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G:\Departments\AB\Groups\RF\Sections\PM\QA Inventory\Photographies\IOT\20140728_180956.jpg">
            <a:extLst>
              <a:ext uri="{FF2B5EF4-FFF2-40B4-BE49-F238E27FC236}">
                <a16:creationId xmlns:a16="http://schemas.microsoft.com/office/drawing/2014/main" id="{9673DC05-98EB-419E-952B-4C7CA7D9D756}"/>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777169" y="2300143"/>
            <a:ext cx="4800000"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7377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ISAS FPC</a:t>
            </a:r>
          </a:p>
        </p:txBody>
      </p:sp>
      <p:sp>
        <p:nvSpPr>
          <p:cNvPr id="4" name="Content Placeholder 3">
            <a:extLst>
              <a:ext uri="{FF2B5EF4-FFF2-40B4-BE49-F238E27FC236}">
                <a16:creationId xmlns:a16="http://schemas.microsoft.com/office/drawing/2014/main" id="{F6941528-61E3-6411-B210-B08E47F9DCA7}"/>
              </a:ext>
            </a:extLst>
          </p:cNvPr>
          <p:cNvSpPr>
            <a:spLocks noGrp="1"/>
          </p:cNvSpPr>
          <p:nvPr>
            <p:ph idx="1"/>
          </p:nvPr>
        </p:nvSpPr>
        <p:spPr>
          <a:xfrm>
            <a:off x="335360" y="1980428"/>
            <a:ext cx="6129304" cy="4324349"/>
          </a:xfrm>
        </p:spPr>
        <p:txBody>
          <a:bodyPr anchor="ctr">
            <a:noAutofit/>
          </a:bodyPr>
          <a:lstStyle/>
          <a:p>
            <a:pPr marL="109728" indent="0">
              <a:buNone/>
            </a:pPr>
            <a:r>
              <a:rPr lang="en-US" sz="1800" dirty="0"/>
              <a:t>Some definitions to be clarified, under way</a:t>
            </a:r>
          </a:p>
          <a:p>
            <a:pPr marL="402336" lvl="1" indent="0">
              <a:buNone/>
            </a:pPr>
            <a:r>
              <a:rPr lang="en-US" sz="1600" dirty="0"/>
              <a:t>At CERN, we do consider the Double Walled Tube (DT) as part of the cryomodule</a:t>
            </a:r>
          </a:p>
          <a:p>
            <a:pPr marL="402336" lvl="1" indent="0">
              <a:buNone/>
            </a:pPr>
            <a:r>
              <a:rPr lang="en-US" sz="1600" dirty="0"/>
              <a:t>At CEA, it is part of the coupler</a:t>
            </a:r>
          </a:p>
          <a:p>
            <a:pPr marL="402336" lvl="1" indent="0">
              <a:buNone/>
            </a:pPr>
            <a:r>
              <a:rPr lang="en-US" sz="1600" dirty="0"/>
              <a:t>So when defining the scope, the ‘Coupler’ was not understood the same way</a:t>
            </a:r>
          </a:p>
          <a:p>
            <a:pPr marL="402336" lvl="1" indent="0">
              <a:buNone/>
            </a:pPr>
            <a:r>
              <a:rPr lang="en-US" sz="1600" dirty="0"/>
              <a:t>CEA provided a design, and CERN will integrate it, to the maximum possible, into the PERLE project as part of the FCC studies, as we need it there as well</a:t>
            </a:r>
          </a:p>
          <a:p>
            <a:pPr marL="109728" indent="0">
              <a:buNone/>
            </a:pPr>
            <a:endParaRPr lang="en-US" sz="1800" dirty="0"/>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29</a:t>
            </a:fld>
            <a:endParaRPr lang="en-GB" noProof="0" dirty="0"/>
          </a:p>
        </p:txBody>
      </p:sp>
      <p:pic>
        <p:nvPicPr>
          <p:cNvPr id="5" name="Picture 2" descr="Innovate for Sustainable Accelerating Systems: Kick-Off Meeting">
            <a:extLst>
              <a:ext uri="{FF2B5EF4-FFF2-40B4-BE49-F238E27FC236}">
                <a16:creationId xmlns:a16="http://schemas.microsoft.com/office/drawing/2014/main" id="{42937348-7E7C-CE7D-C3D7-E2BEE33A9B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640" y="553223"/>
            <a:ext cx="3609024" cy="1134265"/>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3">
            <a:extLst>
              <a:ext uri="{FF2B5EF4-FFF2-40B4-BE49-F238E27FC236}">
                <a16:creationId xmlns:a16="http://schemas.microsoft.com/office/drawing/2014/main" id="{49979928-E1B5-690A-5E9E-BF6AC844E180}"/>
              </a:ext>
            </a:extLst>
          </p:cNvPr>
          <p:cNvPicPr>
            <a:picLocks noChangeAspect="1"/>
          </p:cNvPicPr>
          <p:nvPr/>
        </p:nvPicPr>
        <p:blipFill rotWithShape="1">
          <a:blip r:embed="rId4"/>
          <a:srcRect l="6568" t="171" b="7007"/>
          <a:stretch/>
        </p:blipFill>
        <p:spPr>
          <a:xfrm>
            <a:off x="6483257" y="1628800"/>
            <a:ext cx="5304902" cy="4945038"/>
          </a:xfrm>
          <a:prstGeom prst="rect">
            <a:avLst/>
          </a:prstGeom>
        </p:spPr>
      </p:pic>
      <p:sp>
        <p:nvSpPr>
          <p:cNvPr id="9" name="Rectangle 8">
            <a:extLst>
              <a:ext uri="{FF2B5EF4-FFF2-40B4-BE49-F238E27FC236}">
                <a16:creationId xmlns:a16="http://schemas.microsoft.com/office/drawing/2014/main" id="{56929429-08DE-0D1E-8CCD-B32F78821890}"/>
              </a:ext>
            </a:extLst>
          </p:cNvPr>
          <p:cNvSpPr/>
          <p:nvPr/>
        </p:nvSpPr>
        <p:spPr>
          <a:xfrm>
            <a:off x="8459814" y="1459540"/>
            <a:ext cx="787035" cy="152673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CH" dirty="0"/>
              <a:t>CERN CM</a:t>
            </a:r>
            <a:endParaRPr lang="en-GB" dirty="0"/>
          </a:p>
        </p:txBody>
      </p:sp>
      <p:sp>
        <p:nvSpPr>
          <p:cNvPr id="10" name="Rectangle 9">
            <a:extLst>
              <a:ext uri="{FF2B5EF4-FFF2-40B4-BE49-F238E27FC236}">
                <a16:creationId xmlns:a16="http://schemas.microsoft.com/office/drawing/2014/main" id="{51FD47A9-19E3-8E6F-5867-2C53753B7C4A}"/>
              </a:ext>
            </a:extLst>
          </p:cNvPr>
          <p:cNvSpPr/>
          <p:nvPr/>
        </p:nvSpPr>
        <p:spPr>
          <a:xfrm>
            <a:off x="8454850" y="3167170"/>
            <a:ext cx="792000" cy="322576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CH" dirty="0"/>
              <a:t>CERN FPC</a:t>
            </a:r>
            <a:endParaRPr lang="en-GB" dirty="0"/>
          </a:p>
        </p:txBody>
      </p:sp>
      <p:sp>
        <p:nvSpPr>
          <p:cNvPr id="12" name="Rectangle 11">
            <a:extLst>
              <a:ext uri="{FF2B5EF4-FFF2-40B4-BE49-F238E27FC236}">
                <a16:creationId xmlns:a16="http://schemas.microsoft.com/office/drawing/2014/main" id="{992237E5-FA5F-96A6-7CC1-85536363F8AD}"/>
              </a:ext>
            </a:extLst>
          </p:cNvPr>
          <p:cNvSpPr/>
          <p:nvPr/>
        </p:nvSpPr>
        <p:spPr>
          <a:xfrm>
            <a:off x="9373443" y="1455221"/>
            <a:ext cx="787035" cy="648072"/>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CH" dirty="0"/>
              <a:t>CEA CM</a:t>
            </a:r>
            <a:endParaRPr lang="en-GB" dirty="0"/>
          </a:p>
        </p:txBody>
      </p:sp>
      <p:sp>
        <p:nvSpPr>
          <p:cNvPr id="13" name="Rectangle 12">
            <a:extLst>
              <a:ext uri="{FF2B5EF4-FFF2-40B4-BE49-F238E27FC236}">
                <a16:creationId xmlns:a16="http://schemas.microsoft.com/office/drawing/2014/main" id="{1D8A16C3-1B5A-26FC-C6D6-7109BBB8813C}"/>
              </a:ext>
            </a:extLst>
          </p:cNvPr>
          <p:cNvSpPr/>
          <p:nvPr/>
        </p:nvSpPr>
        <p:spPr>
          <a:xfrm>
            <a:off x="9373443" y="2204864"/>
            <a:ext cx="792000" cy="418807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CH" dirty="0"/>
              <a:t>CEA FPC</a:t>
            </a:r>
            <a:endParaRPr lang="en-GB" dirty="0"/>
          </a:p>
        </p:txBody>
      </p:sp>
    </p:spTree>
    <p:extLst>
      <p:ext uri="{BB962C8B-B14F-4D97-AF65-F5344CB8AC3E}">
        <p14:creationId xmlns:p14="http://schemas.microsoft.com/office/powerpoint/2010/main" val="7268619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A bit of History</a:t>
            </a:r>
          </a:p>
        </p:txBody>
      </p:sp>
      <p:sp>
        <p:nvSpPr>
          <p:cNvPr id="3" name="Content Placeholder 2"/>
          <p:cNvSpPr>
            <a:spLocks noGrp="1"/>
          </p:cNvSpPr>
          <p:nvPr>
            <p:ph idx="1"/>
          </p:nvPr>
        </p:nvSpPr>
        <p:spPr>
          <a:xfrm>
            <a:off x="609600" y="2537249"/>
            <a:ext cx="10972800" cy="3772071"/>
          </a:xfrm>
        </p:spPr>
        <p:txBody>
          <a:bodyPr rtlCol="0" anchor="ctr">
            <a:normAutofit/>
          </a:bodyPr>
          <a:lstStyle/>
          <a:p>
            <a:pPr marL="109728" indent="0">
              <a:buNone/>
            </a:pPr>
            <a:r>
              <a:rPr lang="en-GB" sz="2400" dirty="0"/>
              <a:t>2000, Conceptual Design of the SPL, a high-power Superconducting H- </a:t>
            </a:r>
            <a:r>
              <a:rPr lang="en-GB" sz="2400" dirty="0" err="1"/>
              <a:t>Linac</a:t>
            </a:r>
            <a:r>
              <a:rPr lang="en-GB" sz="2400" dirty="0"/>
              <a:t> at CERN</a:t>
            </a:r>
          </a:p>
          <a:p>
            <a:pPr marL="360000" lvl="2" indent="0">
              <a:spcBef>
                <a:spcPts val="0"/>
              </a:spcBef>
              <a:buNone/>
            </a:pPr>
            <a:r>
              <a:rPr lang="en-GB" sz="1800" dirty="0"/>
              <a:t>The conceptual design of a superconducting H– linear accelerator at CERN for a beam energy of 2.2 GeV and a power of 4 MW is presented. Using most of the superconducting RF cavities available after the decommissioning of LEP, it operates at 352 MHz and delivers 1016 protons per second, in 2.2 </a:t>
            </a:r>
            <a:r>
              <a:rPr lang="en-GB" sz="1800" dirty="0" err="1"/>
              <a:t>ms</a:t>
            </a:r>
            <a:r>
              <a:rPr lang="en-GB" sz="1800" dirty="0"/>
              <a:t> bursts with a repetition rate of 75 Hz. In conjunction with an accumulator and a compressor, it is designed to be the proton driver of a neutrino factory at CERN. At an early stage, it will upgrade the performance of the PS complex by replacing Linac2 and the PS Booster, by injecting protons directly into the PS. The brilliance of the LHC beam will thus be tripled. The present ISOLDE facility can be supplied with five times more beam current than today, and a new-generation radioactive ion beam facility receiving up to 100 µA beam current could also be accommodated. More generally, the PS beam intensity will be substantially increased at all energies, with a direct benefit for fixed target physics and especially neutrino physics based on pion decay</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a:ln w="76200"/>
        </p:spPr>
        <p:style>
          <a:lnRef idx="3">
            <a:schemeClr val="accent1"/>
          </a:lnRef>
          <a:fillRef idx="0">
            <a:schemeClr val="accent1"/>
          </a:fillRef>
          <a:effectRef idx="2">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25B3BD1-59FA-632D-E5A3-6FD2E0BC766B}"/>
              </a:ext>
            </a:extLst>
          </p:cNvPr>
          <p:cNvCxnSpPr/>
          <p:nvPr/>
        </p:nvCxnSpPr>
        <p:spPr>
          <a:xfrm>
            <a:off x="487186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spTree>
    <p:extLst>
      <p:ext uri="{BB962C8B-B14F-4D97-AF65-F5344CB8AC3E}">
        <p14:creationId xmlns:p14="http://schemas.microsoft.com/office/powerpoint/2010/main" val="577422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ISAS FPC</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30</a:t>
            </a:fld>
            <a:endParaRPr lang="en-GB" noProof="0" dirty="0"/>
          </a:p>
        </p:txBody>
      </p:sp>
      <p:pic>
        <p:nvPicPr>
          <p:cNvPr id="10" name="Content Placeholder 9" descr="A close-up of a machine&#10;&#10;Description automatically generated">
            <a:extLst>
              <a:ext uri="{FF2B5EF4-FFF2-40B4-BE49-F238E27FC236}">
                <a16:creationId xmlns:a16="http://schemas.microsoft.com/office/drawing/2014/main" id="{2568C9FE-5288-D1F7-8229-EB02F8F18F00}"/>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1816" r="14199"/>
          <a:stretch/>
        </p:blipFill>
        <p:spPr>
          <a:xfrm rot="21409686">
            <a:off x="7157521" y="2249713"/>
            <a:ext cx="4320000" cy="3472526"/>
          </a:xfrm>
        </p:spPr>
      </p:pic>
      <p:pic>
        <p:nvPicPr>
          <p:cNvPr id="3" name="Picture 2" descr="Innovate for Sustainable Accelerating Systems: Kick-Off Meeting">
            <a:extLst>
              <a:ext uri="{FF2B5EF4-FFF2-40B4-BE49-F238E27FC236}">
                <a16:creationId xmlns:a16="http://schemas.microsoft.com/office/drawing/2014/main" id="{52CA2A62-C748-7E11-2802-6848C78840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640" y="553223"/>
            <a:ext cx="3609024" cy="1134265"/>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B7F68CF2-F501-445E-7944-CB259E3FF984}"/>
              </a:ext>
            </a:extLst>
          </p:cNvPr>
          <p:cNvSpPr txBox="1">
            <a:spLocks/>
          </p:cNvSpPr>
          <p:nvPr/>
        </p:nvSpPr>
        <p:spPr>
          <a:xfrm>
            <a:off x="335360" y="1980428"/>
            <a:ext cx="6129304" cy="4324349"/>
          </a:xfrm>
          <a:prstGeom prst="rect">
            <a:avLst/>
          </a:prstGeom>
        </p:spPr>
        <p:txBody>
          <a:bodyPr vert="horz" rtlCol="0" anchor="ctr">
            <a:no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Font typeface="Georgia"/>
              <a:buNone/>
            </a:pPr>
            <a:r>
              <a:rPr lang="en-US" sz="1800"/>
              <a:t>Some definitions to be clarified, under way</a:t>
            </a:r>
          </a:p>
          <a:p>
            <a:pPr marL="402336" lvl="1" indent="0">
              <a:buFont typeface="Georgia"/>
              <a:buNone/>
            </a:pPr>
            <a:r>
              <a:rPr lang="en-US" sz="1600"/>
              <a:t>At CERN, we do consider the Double Walled Tube (DT) as part of the cryomodule</a:t>
            </a:r>
          </a:p>
          <a:p>
            <a:pPr marL="402336" lvl="1" indent="0">
              <a:buFont typeface="Georgia"/>
              <a:buNone/>
            </a:pPr>
            <a:r>
              <a:rPr lang="en-US" sz="1600"/>
              <a:t>At CEA, it is part of the coupler</a:t>
            </a:r>
          </a:p>
          <a:p>
            <a:pPr marL="402336" lvl="1" indent="0">
              <a:buFont typeface="Georgia"/>
              <a:buNone/>
            </a:pPr>
            <a:r>
              <a:rPr lang="en-US" sz="1600"/>
              <a:t>So when defining the scope, the ‘Coupler’ was not understood the same way</a:t>
            </a:r>
          </a:p>
          <a:p>
            <a:pPr marL="402336" lvl="1" indent="0">
              <a:buFont typeface="Georgia"/>
              <a:buNone/>
            </a:pPr>
            <a:r>
              <a:rPr lang="en-US" sz="1600"/>
              <a:t>CEA provided a design, and CERN will integrate it, to the maximum possible, into the PERLE project as part of the FCC studies, as we need it there as well</a:t>
            </a:r>
          </a:p>
          <a:p>
            <a:pPr marL="109728" indent="0">
              <a:buFont typeface="Georgia"/>
              <a:buNone/>
            </a:pPr>
            <a:endParaRPr lang="en-US" sz="1800" dirty="0"/>
          </a:p>
        </p:txBody>
      </p:sp>
    </p:spTree>
    <p:extLst>
      <p:ext uri="{BB962C8B-B14F-4D97-AF65-F5344CB8AC3E}">
        <p14:creationId xmlns:p14="http://schemas.microsoft.com/office/powerpoint/2010/main" val="24871625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ISAS FPC</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31</a:t>
            </a:fld>
            <a:endParaRPr lang="en-GB" noProof="0" dirty="0"/>
          </a:p>
        </p:txBody>
      </p:sp>
      <p:pic>
        <p:nvPicPr>
          <p:cNvPr id="11" name="Content Placeholder 10" descr="A machine with a long tube&#10;&#10;Description automatically generated with medium confidence">
            <a:extLst>
              <a:ext uri="{FF2B5EF4-FFF2-40B4-BE49-F238E27FC236}">
                <a16:creationId xmlns:a16="http://schemas.microsoft.com/office/drawing/2014/main" id="{7B3E19B3-8E6E-9F74-4859-1E3C9DDE489F}"/>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2015" r="10604"/>
          <a:stretch/>
        </p:blipFill>
        <p:spPr>
          <a:xfrm>
            <a:off x="7092156" y="1925082"/>
            <a:ext cx="4320000" cy="3872122"/>
          </a:xfrm>
        </p:spPr>
      </p:pic>
      <p:pic>
        <p:nvPicPr>
          <p:cNvPr id="3" name="Picture 2" descr="Innovate for Sustainable Accelerating Systems: Kick-Off Meeting">
            <a:extLst>
              <a:ext uri="{FF2B5EF4-FFF2-40B4-BE49-F238E27FC236}">
                <a16:creationId xmlns:a16="http://schemas.microsoft.com/office/drawing/2014/main" id="{AE44D773-419B-83D3-BA4C-55590B7A46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640" y="553223"/>
            <a:ext cx="3609024" cy="1134265"/>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49CB6C89-DBB1-93A2-EC44-520C437C04BB}"/>
              </a:ext>
            </a:extLst>
          </p:cNvPr>
          <p:cNvSpPr txBox="1">
            <a:spLocks/>
          </p:cNvSpPr>
          <p:nvPr/>
        </p:nvSpPr>
        <p:spPr>
          <a:xfrm>
            <a:off x="335360" y="1980428"/>
            <a:ext cx="6129304" cy="4324349"/>
          </a:xfrm>
          <a:prstGeom prst="rect">
            <a:avLst/>
          </a:prstGeom>
        </p:spPr>
        <p:txBody>
          <a:bodyPr vert="horz" rtlCol="0" anchor="ctr">
            <a:no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Font typeface="Georgia"/>
              <a:buNone/>
            </a:pPr>
            <a:r>
              <a:rPr lang="en-US" sz="1800"/>
              <a:t>Some definitions to be clarified, under way</a:t>
            </a:r>
          </a:p>
          <a:p>
            <a:pPr marL="402336" lvl="1" indent="0">
              <a:buFont typeface="Georgia"/>
              <a:buNone/>
            </a:pPr>
            <a:r>
              <a:rPr lang="en-US" sz="1600"/>
              <a:t>At CERN, we do consider the Double Walled Tube (DT) as part of the cryomodule</a:t>
            </a:r>
          </a:p>
          <a:p>
            <a:pPr marL="402336" lvl="1" indent="0">
              <a:buFont typeface="Georgia"/>
              <a:buNone/>
            </a:pPr>
            <a:r>
              <a:rPr lang="en-US" sz="1600"/>
              <a:t>At CEA, it is part of the coupler</a:t>
            </a:r>
          </a:p>
          <a:p>
            <a:pPr marL="402336" lvl="1" indent="0">
              <a:buFont typeface="Georgia"/>
              <a:buNone/>
            </a:pPr>
            <a:r>
              <a:rPr lang="en-US" sz="1600"/>
              <a:t>So when defining the scope, the ‘Coupler’ was not understood the same way</a:t>
            </a:r>
          </a:p>
          <a:p>
            <a:pPr marL="402336" lvl="1" indent="0">
              <a:buFont typeface="Georgia"/>
              <a:buNone/>
            </a:pPr>
            <a:r>
              <a:rPr lang="en-US" sz="1600"/>
              <a:t>CEA provided a design, and CERN will integrate it, to the maximum possible, into the PERLE project as part of the FCC studies, as we need it there as well</a:t>
            </a:r>
          </a:p>
          <a:p>
            <a:pPr marL="109728" indent="0">
              <a:buFont typeface="Georgia"/>
              <a:buNone/>
            </a:pPr>
            <a:endParaRPr lang="en-US" sz="1800" dirty="0"/>
          </a:p>
        </p:txBody>
      </p:sp>
      <p:sp>
        <p:nvSpPr>
          <p:cNvPr id="5" name="Rectangle 4">
            <a:extLst>
              <a:ext uri="{FF2B5EF4-FFF2-40B4-BE49-F238E27FC236}">
                <a16:creationId xmlns:a16="http://schemas.microsoft.com/office/drawing/2014/main" id="{90C43D09-4B8C-E78E-D3CC-A68351B0B48C}"/>
              </a:ext>
            </a:extLst>
          </p:cNvPr>
          <p:cNvSpPr/>
          <p:nvPr/>
        </p:nvSpPr>
        <p:spPr>
          <a:xfrm>
            <a:off x="9684464" y="2854226"/>
            <a:ext cx="1727692" cy="923330"/>
          </a:xfrm>
          <a:prstGeom prst="rect">
            <a:avLst/>
          </a:prstGeom>
        </p:spPr>
        <p:txBody>
          <a:bodyPr wrap="square">
            <a:spAutoFit/>
          </a:bodyPr>
          <a:lstStyle/>
          <a:p>
            <a:pPr algn="ctr"/>
            <a:r>
              <a:rPr lang="en-GB" dirty="0">
                <a:solidFill>
                  <a:schemeClr val="accent1"/>
                </a:solidFill>
              </a:rPr>
              <a:t>Compensation barometric (</a:t>
            </a:r>
            <a:r>
              <a:rPr lang="en-GB" dirty="0" err="1">
                <a:solidFill>
                  <a:schemeClr val="accent1"/>
                </a:solidFill>
              </a:rPr>
              <a:t>IJCLab</a:t>
            </a:r>
            <a:r>
              <a:rPr lang="en-GB" dirty="0">
                <a:solidFill>
                  <a:schemeClr val="accent1"/>
                </a:solidFill>
              </a:rPr>
              <a:t>) </a:t>
            </a:r>
            <a:endParaRPr lang="es-ES" dirty="0">
              <a:solidFill>
                <a:schemeClr val="accent1"/>
              </a:solidFill>
            </a:endParaRPr>
          </a:p>
        </p:txBody>
      </p:sp>
      <p:pic>
        <p:nvPicPr>
          <p:cNvPr id="10" name="Image 17">
            <a:extLst>
              <a:ext uri="{FF2B5EF4-FFF2-40B4-BE49-F238E27FC236}">
                <a16:creationId xmlns:a16="http://schemas.microsoft.com/office/drawing/2014/main" id="{8562FD4D-50EE-307B-A3BB-32C14D0DEBFC}"/>
              </a:ext>
            </a:extLst>
          </p:cNvPr>
          <p:cNvPicPr>
            <a:picLocks noChangeAspect="1"/>
          </p:cNvPicPr>
          <p:nvPr/>
        </p:nvPicPr>
        <p:blipFill>
          <a:blip r:embed="rId5"/>
          <a:stretch>
            <a:fillRect/>
          </a:stretch>
        </p:blipFill>
        <p:spPr>
          <a:xfrm>
            <a:off x="9684464" y="1556792"/>
            <a:ext cx="1748715" cy="1297434"/>
          </a:xfrm>
          <a:prstGeom prst="rect">
            <a:avLst/>
          </a:prstGeom>
        </p:spPr>
      </p:pic>
      <p:cxnSp>
        <p:nvCxnSpPr>
          <p:cNvPr id="14" name="Straight Arrow Connector 13">
            <a:extLst>
              <a:ext uri="{FF2B5EF4-FFF2-40B4-BE49-F238E27FC236}">
                <a16:creationId xmlns:a16="http://schemas.microsoft.com/office/drawing/2014/main" id="{46DA72E1-9855-D42A-B5C4-20A259002639}"/>
              </a:ext>
            </a:extLst>
          </p:cNvPr>
          <p:cNvCxnSpPr>
            <a:cxnSpLocks/>
          </p:cNvCxnSpPr>
          <p:nvPr/>
        </p:nvCxnSpPr>
        <p:spPr>
          <a:xfrm flipV="1">
            <a:off x="8328248" y="2854226"/>
            <a:ext cx="1224136" cy="11508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04622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err="1"/>
              <a:t>Perle</a:t>
            </a:r>
            <a:r>
              <a:rPr lang="en-GB" dirty="0"/>
              <a:t> FPC project Timeline</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32</a:t>
            </a:fld>
            <a:endParaRPr lang="en-GB" noProof="0" dirty="0"/>
          </a:p>
        </p:txBody>
      </p:sp>
      <p:sp>
        <p:nvSpPr>
          <p:cNvPr id="3" name="Arrow: Right 2">
            <a:extLst>
              <a:ext uri="{FF2B5EF4-FFF2-40B4-BE49-F238E27FC236}">
                <a16:creationId xmlns:a16="http://schemas.microsoft.com/office/drawing/2014/main" id="{F8ED6536-9FB5-B397-333B-E155F2089CA4}"/>
              </a:ext>
            </a:extLst>
          </p:cNvPr>
          <p:cNvSpPr/>
          <p:nvPr/>
        </p:nvSpPr>
        <p:spPr>
          <a:xfrm>
            <a:off x="609600" y="2398610"/>
            <a:ext cx="11319048"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4" name="Straight Connector 3">
            <a:extLst>
              <a:ext uri="{FF2B5EF4-FFF2-40B4-BE49-F238E27FC236}">
                <a16:creationId xmlns:a16="http://schemas.microsoft.com/office/drawing/2014/main" id="{1705594D-2986-2A55-D204-DD1FA88E44F1}"/>
              </a:ext>
            </a:extLst>
          </p:cNvPr>
          <p:cNvCxnSpPr/>
          <p:nvPr/>
        </p:nvCxnSpPr>
        <p:spPr>
          <a:xfrm>
            <a:off x="1492159" y="240365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E37D03F-9A82-BA06-9208-B45F27E63E16}"/>
              </a:ext>
            </a:extLst>
          </p:cNvPr>
          <p:cNvCxnSpPr/>
          <p:nvPr/>
        </p:nvCxnSpPr>
        <p:spPr>
          <a:xfrm>
            <a:off x="3652399" y="2389591"/>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C7D8848-97FA-76B5-5748-CC0A1BC2647A}"/>
              </a:ext>
            </a:extLst>
          </p:cNvPr>
          <p:cNvCxnSpPr/>
          <p:nvPr/>
        </p:nvCxnSpPr>
        <p:spPr>
          <a:xfrm>
            <a:off x="5812639" y="2386006"/>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46203EB-2608-F294-B2F3-9CFA1CD97D9F}"/>
              </a:ext>
            </a:extLst>
          </p:cNvPr>
          <p:cNvCxnSpPr/>
          <p:nvPr/>
        </p:nvCxnSpPr>
        <p:spPr>
          <a:xfrm>
            <a:off x="7972879" y="2386006"/>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E8C888D-09D8-8490-90DB-298A60CBE6B5}"/>
              </a:ext>
            </a:extLst>
          </p:cNvPr>
          <p:cNvSpPr txBox="1"/>
          <p:nvPr/>
        </p:nvSpPr>
        <p:spPr>
          <a:xfrm>
            <a:off x="1199456" y="2009854"/>
            <a:ext cx="652743" cy="369332"/>
          </a:xfrm>
          <a:prstGeom prst="rect">
            <a:avLst/>
          </a:prstGeom>
          <a:noFill/>
        </p:spPr>
        <p:txBody>
          <a:bodyPr wrap="none" rtlCol="0">
            <a:spAutoFit/>
          </a:bodyPr>
          <a:lstStyle/>
          <a:p>
            <a:r>
              <a:rPr lang="fr-CH" dirty="0">
                <a:solidFill>
                  <a:schemeClr val="bg1">
                    <a:lumMod val="75000"/>
                  </a:schemeClr>
                </a:solidFill>
              </a:rPr>
              <a:t>2024</a:t>
            </a:r>
            <a:endParaRPr lang="en-GB" dirty="0">
              <a:solidFill>
                <a:schemeClr val="bg1">
                  <a:lumMod val="75000"/>
                </a:schemeClr>
              </a:solidFill>
            </a:endParaRPr>
          </a:p>
        </p:txBody>
      </p:sp>
      <p:sp>
        <p:nvSpPr>
          <p:cNvPr id="15" name="TextBox 14">
            <a:extLst>
              <a:ext uri="{FF2B5EF4-FFF2-40B4-BE49-F238E27FC236}">
                <a16:creationId xmlns:a16="http://schemas.microsoft.com/office/drawing/2014/main" id="{345CE43E-D501-C872-13B0-288E4E387E5C}"/>
              </a:ext>
            </a:extLst>
          </p:cNvPr>
          <p:cNvSpPr txBox="1"/>
          <p:nvPr/>
        </p:nvSpPr>
        <p:spPr>
          <a:xfrm>
            <a:off x="3359696" y="2009854"/>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sp>
        <p:nvSpPr>
          <p:cNvPr id="16" name="TextBox 15">
            <a:extLst>
              <a:ext uri="{FF2B5EF4-FFF2-40B4-BE49-F238E27FC236}">
                <a16:creationId xmlns:a16="http://schemas.microsoft.com/office/drawing/2014/main" id="{A59D9FF2-78BD-7191-3DAA-E812C09A10DB}"/>
              </a:ext>
            </a:extLst>
          </p:cNvPr>
          <p:cNvSpPr txBox="1"/>
          <p:nvPr/>
        </p:nvSpPr>
        <p:spPr>
          <a:xfrm>
            <a:off x="5519936" y="2009854"/>
            <a:ext cx="652743" cy="369332"/>
          </a:xfrm>
          <a:prstGeom prst="rect">
            <a:avLst/>
          </a:prstGeom>
          <a:noFill/>
        </p:spPr>
        <p:txBody>
          <a:bodyPr wrap="none" rtlCol="0">
            <a:spAutoFit/>
          </a:bodyPr>
          <a:lstStyle/>
          <a:p>
            <a:r>
              <a:rPr lang="fr-CH" dirty="0">
                <a:solidFill>
                  <a:schemeClr val="bg1">
                    <a:lumMod val="75000"/>
                  </a:schemeClr>
                </a:solidFill>
              </a:rPr>
              <a:t>2026</a:t>
            </a:r>
            <a:endParaRPr lang="en-GB" dirty="0">
              <a:solidFill>
                <a:schemeClr val="bg1">
                  <a:lumMod val="75000"/>
                </a:schemeClr>
              </a:solidFill>
            </a:endParaRPr>
          </a:p>
        </p:txBody>
      </p:sp>
      <p:sp>
        <p:nvSpPr>
          <p:cNvPr id="18" name="TextBox 17">
            <a:extLst>
              <a:ext uri="{FF2B5EF4-FFF2-40B4-BE49-F238E27FC236}">
                <a16:creationId xmlns:a16="http://schemas.microsoft.com/office/drawing/2014/main" id="{65384C17-AFFA-03A0-C021-23759858B9CA}"/>
              </a:ext>
            </a:extLst>
          </p:cNvPr>
          <p:cNvSpPr txBox="1"/>
          <p:nvPr/>
        </p:nvSpPr>
        <p:spPr>
          <a:xfrm>
            <a:off x="7680176" y="2009854"/>
            <a:ext cx="652743" cy="369332"/>
          </a:xfrm>
          <a:prstGeom prst="rect">
            <a:avLst/>
          </a:prstGeom>
          <a:noFill/>
        </p:spPr>
        <p:txBody>
          <a:bodyPr wrap="none" rtlCol="0">
            <a:spAutoFit/>
          </a:bodyPr>
          <a:lstStyle/>
          <a:p>
            <a:r>
              <a:rPr lang="fr-CH" dirty="0">
                <a:solidFill>
                  <a:schemeClr val="bg1">
                    <a:lumMod val="75000"/>
                  </a:schemeClr>
                </a:solidFill>
              </a:rPr>
              <a:t>2027</a:t>
            </a:r>
            <a:endParaRPr lang="en-GB" dirty="0">
              <a:solidFill>
                <a:schemeClr val="bg1">
                  <a:lumMod val="75000"/>
                </a:schemeClr>
              </a:solidFill>
            </a:endParaRPr>
          </a:p>
        </p:txBody>
      </p:sp>
      <p:cxnSp>
        <p:nvCxnSpPr>
          <p:cNvPr id="20" name="Straight Connector 19">
            <a:extLst>
              <a:ext uri="{FF2B5EF4-FFF2-40B4-BE49-F238E27FC236}">
                <a16:creationId xmlns:a16="http://schemas.microsoft.com/office/drawing/2014/main" id="{A8541015-9D94-9575-2CBC-56A20B86AA82}"/>
              </a:ext>
            </a:extLst>
          </p:cNvPr>
          <p:cNvCxnSpPr/>
          <p:nvPr/>
        </p:nvCxnSpPr>
        <p:spPr>
          <a:xfrm>
            <a:off x="10128448" y="2382421"/>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632B326-8E18-FD28-DE47-32692DE61035}"/>
              </a:ext>
            </a:extLst>
          </p:cNvPr>
          <p:cNvSpPr txBox="1"/>
          <p:nvPr/>
        </p:nvSpPr>
        <p:spPr>
          <a:xfrm>
            <a:off x="9835745" y="2009854"/>
            <a:ext cx="652743" cy="369332"/>
          </a:xfrm>
          <a:prstGeom prst="rect">
            <a:avLst/>
          </a:prstGeom>
          <a:noFill/>
        </p:spPr>
        <p:txBody>
          <a:bodyPr wrap="none" rtlCol="0">
            <a:spAutoFit/>
          </a:bodyPr>
          <a:lstStyle/>
          <a:p>
            <a:r>
              <a:rPr lang="fr-CH" dirty="0">
                <a:solidFill>
                  <a:schemeClr val="bg1">
                    <a:lumMod val="75000"/>
                  </a:schemeClr>
                </a:solidFill>
              </a:rPr>
              <a:t>2028</a:t>
            </a:r>
            <a:endParaRPr lang="en-GB" dirty="0">
              <a:solidFill>
                <a:schemeClr val="bg1">
                  <a:lumMod val="75000"/>
                </a:schemeClr>
              </a:solidFill>
            </a:endParaRPr>
          </a:p>
        </p:txBody>
      </p:sp>
      <p:sp>
        <p:nvSpPr>
          <p:cNvPr id="23" name="Rectangle 22">
            <a:extLst>
              <a:ext uri="{FF2B5EF4-FFF2-40B4-BE49-F238E27FC236}">
                <a16:creationId xmlns:a16="http://schemas.microsoft.com/office/drawing/2014/main" id="{4F48B45B-31E7-FF29-2B44-BCCE8EC82A08}"/>
              </a:ext>
            </a:extLst>
          </p:cNvPr>
          <p:cNvSpPr/>
          <p:nvPr/>
        </p:nvSpPr>
        <p:spPr>
          <a:xfrm>
            <a:off x="1492158" y="3056524"/>
            <a:ext cx="3240000" cy="4320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marL="0" lvl="1"/>
            <a:r>
              <a:rPr lang="en-US" sz="1400" b="1" dirty="0">
                <a:solidFill>
                  <a:schemeClr val="bg1"/>
                </a:solidFill>
                <a:latin typeface="Arial Unicode MS"/>
                <a:sym typeface="Wingdings" panose="05000000000000000000" pitchFamily="2" charset="2"/>
              </a:rPr>
              <a:t>M1</a:t>
            </a:r>
            <a:r>
              <a:rPr lang="en-US" sz="1400" dirty="0">
                <a:solidFill>
                  <a:schemeClr val="bg1"/>
                </a:solidFill>
                <a:latin typeface="Arial Unicode MS"/>
                <a:sym typeface="Wingdings" panose="05000000000000000000" pitchFamily="2" charset="2"/>
              </a:rPr>
              <a:t> Design report of FPC coupler</a:t>
            </a:r>
          </a:p>
          <a:p>
            <a:pPr marL="0" lvl="1"/>
            <a:r>
              <a:rPr lang="en-US" sz="1400" b="1" dirty="0">
                <a:solidFill>
                  <a:schemeClr val="bg1"/>
                </a:solidFill>
                <a:latin typeface="Arial Unicode MS"/>
                <a:sym typeface="Wingdings" panose="05000000000000000000" pitchFamily="2" charset="2"/>
              </a:rPr>
              <a:t>1st July 2025</a:t>
            </a:r>
          </a:p>
        </p:txBody>
      </p:sp>
      <p:cxnSp>
        <p:nvCxnSpPr>
          <p:cNvPr id="24" name="Straight Connector 23">
            <a:extLst>
              <a:ext uri="{FF2B5EF4-FFF2-40B4-BE49-F238E27FC236}">
                <a16:creationId xmlns:a16="http://schemas.microsoft.com/office/drawing/2014/main" id="{0899550A-FF3D-BBC9-3CC9-4E33818B3342}"/>
              </a:ext>
            </a:extLst>
          </p:cNvPr>
          <p:cNvCxnSpPr/>
          <p:nvPr/>
        </p:nvCxnSpPr>
        <p:spPr>
          <a:xfrm>
            <a:off x="3143672" y="2384228"/>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AD5770D-51A9-4CBA-DBF0-54EB92D3CA20}"/>
              </a:ext>
            </a:extLst>
          </p:cNvPr>
          <p:cNvSpPr txBox="1"/>
          <p:nvPr/>
        </p:nvSpPr>
        <p:spPr>
          <a:xfrm>
            <a:off x="2442055" y="2121320"/>
            <a:ext cx="728463" cy="369332"/>
          </a:xfrm>
          <a:prstGeom prst="rect">
            <a:avLst/>
          </a:prstGeom>
          <a:noFill/>
        </p:spPr>
        <p:txBody>
          <a:bodyPr wrap="square" rtlCol="0">
            <a:spAutoFit/>
          </a:bodyPr>
          <a:lstStyle/>
          <a:p>
            <a:r>
              <a:rPr lang="fr-CH" dirty="0" err="1">
                <a:solidFill>
                  <a:schemeClr val="accent1"/>
                </a:solidFill>
              </a:rPr>
              <a:t>today</a:t>
            </a:r>
            <a:endParaRPr lang="en-GB" dirty="0">
              <a:solidFill>
                <a:schemeClr val="accent1"/>
              </a:solidFill>
            </a:endParaRPr>
          </a:p>
        </p:txBody>
      </p:sp>
      <p:sp>
        <p:nvSpPr>
          <p:cNvPr id="26" name="Rectangle 25">
            <a:extLst>
              <a:ext uri="{FF2B5EF4-FFF2-40B4-BE49-F238E27FC236}">
                <a16:creationId xmlns:a16="http://schemas.microsoft.com/office/drawing/2014/main" id="{C1BC7ED2-3D0B-37CB-E4FC-79CBD62671B1}"/>
              </a:ext>
            </a:extLst>
          </p:cNvPr>
          <p:cNvSpPr/>
          <p:nvPr/>
        </p:nvSpPr>
        <p:spPr>
          <a:xfrm>
            <a:off x="1492157" y="3543894"/>
            <a:ext cx="4531833" cy="432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0" lvl="1"/>
            <a:r>
              <a:rPr lang="en-GB" sz="1400" dirty="0">
                <a:solidFill>
                  <a:schemeClr val="accent1"/>
                </a:solidFill>
                <a:latin typeface="Arial Unicode MS"/>
                <a:sym typeface="Wingdings" panose="05000000000000000000" pitchFamily="2" charset="2"/>
              </a:rPr>
              <a:t>M3 Intermediary general rapport </a:t>
            </a:r>
            <a:r>
              <a:rPr lang="en-GB" sz="1400" b="1" dirty="0">
                <a:solidFill>
                  <a:schemeClr val="accent1"/>
                </a:solidFill>
                <a:latin typeface="Arial Unicode MS"/>
                <a:sym typeface="Wingdings" panose="05000000000000000000" pitchFamily="2" charset="2"/>
              </a:rPr>
              <a:t>1st February 2026</a:t>
            </a:r>
          </a:p>
        </p:txBody>
      </p:sp>
      <p:sp>
        <p:nvSpPr>
          <p:cNvPr id="28" name="Rectangle 27">
            <a:extLst>
              <a:ext uri="{FF2B5EF4-FFF2-40B4-BE49-F238E27FC236}">
                <a16:creationId xmlns:a16="http://schemas.microsoft.com/office/drawing/2014/main" id="{54650D7F-4BBB-233E-D505-9CDFA48F4181}"/>
              </a:ext>
            </a:extLst>
          </p:cNvPr>
          <p:cNvSpPr/>
          <p:nvPr/>
        </p:nvSpPr>
        <p:spPr>
          <a:xfrm>
            <a:off x="3652399" y="4031264"/>
            <a:ext cx="3091674" cy="4320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marL="0" lvl="1"/>
            <a:r>
              <a:rPr lang="en-GB" sz="1400" b="1" dirty="0">
                <a:solidFill>
                  <a:schemeClr val="bg1"/>
                </a:solidFill>
                <a:latin typeface="Arial Unicode MS"/>
                <a:sym typeface="Wingdings" panose="05000000000000000000" pitchFamily="2" charset="2"/>
              </a:rPr>
              <a:t>M6</a:t>
            </a:r>
            <a:r>
              <a:rPr lang="en-GB" sz="1400" dirty="0">
                <a:solidFill>
                  <a:schemeClr val="bg1"/>
                </a:solidFill>
                <a:latin typeface="Arial Unicode MS"/>
                <a:sym typeface="Wingdings" panose="05000000000000000000" pitchFamily="2" charset="2"/>
              </a:rPr>
              <a:t> Engineering report of the fabrication of FPCs </a:t>
            </a:r>
            <a:r>
              <a:rPr lang="en-GB" sz="1400" b="1" dirty="0">
                <a:solidFill>
                  <a:schemeClr val="bg1"/>
                </a:solidFill>
                <a:latin typeface="Arial Unicode MS"/>
                <a:sym typeface="Wingdings" panose="05000000000000000000" pitchFamily="2" charset="2"/>
              </a:rPr>
              <a:t>1st June 2026</a:t>
            </a:r>
          </a:p>
        </p:txBody>
      </p:sp>
      <p:sp>
        <p:nvSpPr>
          <p:cNvPr id="29" name="Rectangle 28">
            <a:extLst>
              <a:ext uri="{FF2B5EF4-FFF2-40B4-BE49-F238E27FC236}">
                <a16:creationId xmlns:a16="http://schemas.microsoft.com/office/drawing/2014/main" id="{B209781E-0A70-C820-F4A3-02F2C67116B1}"/>
              </a:ext>
            </a:extLst>
          </p:cNvPr>
          <p:cNvSpPr/>
          <p:nvPr/>
        </p:nvSpPr>
        <p:spPr>
          <a:xfrm>
            <a:off x="5231904" y="4547408"/>
            <a:ext cx="2520278" cy="4320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marL="0" lvl="1"/>
            <a:r>
              <a:rPr lang="en-GB" sz="1400" b="1" dirty="0">
                <a:solidFill>
                  <a:schemeClr val="bg1"/>
                </a:solidFill>
                <a:latin typeface="Arial Unicode MS"/>
                <a:sym typeface="Wingdings" panose="05000000000000000000" pitchFamily="2" charset="2"/>
              </a:rPr>
              <a:t>M7</a:t>
            </a:r>
            <a:r>
              <a:rPr lang="en-GB" sz="1400" dirty="0">
                <a:solidFill>
                  <a:schemeClr val="bg1"/>
                </a:solidFill>
                <a:latin typeface="Arial Unicode MS"/>
                <a:sym typeface="Wingdings" panose="05000000000000000000" pitchFamily="2" charset="2"/>
              </a:rPr>
              <a:t> Test report of FPC couplers </a:t>
            </a:r>
            <a:r>
              <a:rPr lang="en-GB" sz="1400" b="1" dirty="0">
                <a:solidFill>
                  <a:schemeClr val="bg1"/>
                </a:solidFill>
                <a:latin typeface="Arial Unicode MS"/>
                <a:sym typeface="Wingdings" panose="05000000000000000000" pitchFamily="2" charset="2"/>
              </a:rPr>
              <a:t>1st December 2026</a:t>
            </a:r>
          </a:p>
        </p:txBody>
      </p:sp>
      <p:sp>
        <p:nvSpPr>
          <p:cNvPr id="30" name="Rectangle 29">
            <a:extLst>
              <a:ext uri="{FF2B5EF4-FFF2-40B4-BE49-F238E27FC236}">
                <a16:creationId xmlns:a16="http://schemas.microsoft.com/office/drawing/2014/main" id="{284FA81B-0F9D-096B-0138-76311F07E2A7}"/>
              </a:ext>
            </a:extLst>
          </p:cNvPr>
          <p:cNvSpPr/>
          <p:nvPr/>
        </p:nvSpPr>
        <p:spPr>
          <a:xfrm>
            <a:off x="6744072" y="5048524"/>
            <a:ext cx="2160239" cy="972764"/>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marL="0" lvl="1"/>
            <a:r>
              <a:rPr lang="en-GB" sz="1400" b="1" dirty="0">
                <a:solidFill>
                  <a:schemeClr val="bg1"/>
                </a:solidFill>
                <a:latin typeface="Arial Unicode MS"/>
                <a:sym typeface="Wingdings" panose="05000000000000000000" pitchFamily="2" charset="2"/>
              </a:rPr>
              <a:t>D2</a:t>
            </a:r>
            <a:r>
              <a:rPr lang="en-GB" sz="1400" dirty="0">
                <a:solidFill>
                  <a:schemeClr val="bg1"/>
                </a:solidFill>
                <a:latin typeface="Arial Unicode MS"/>
                <a:sym typeface="Wingdings" panose="05000000000000000000" pitchFamily="2" charset="2"/>
              </a:rPr>
              <a:t> RF coupler test Report on RF test of 800-MHz FPC at 50 kW by CERN 1st June 2027</a:t>
            </a:r>
          </a:p>
        </p:txBody>
      </p:sp>
      <p:sp>
        <p:nvSpPr>
          <p:cNvPr id="31" name="TextBox 30">
            <a:extLst>
              <a:ext uri="{FF2B5EF4-FFF2-40B4-BE49-F238E27FC236}">
                <a16:creationId xmlns:a16="http://schemas.microsoft.com/office/drawing/2014/main" id="{62EFB659-B712-4331-77C6-FFFE85F840C9}"/>
              </a:ext>
            </a:extLst>
          </p:cNvPr>
          <p:cNvSpPr txBox="1"/>
          <p:nvPr/>
        </p:nvSpPr>
        <p:spPr>
          <a:xfrm>
            <a:off x="8071548" y="3488029"/>
            <a:ext cx="3528394" cy="923330"/>
          </a:xfrm>
          <a:prstGeom prst="rect">
            <a:avLst/>
          </a:prstGeom>
          <a:noFill/>
        </p:spPr>
        <p:txBody>
          <a:bodyPr wrap="square">
            <a:spAutoFit/>
          </a:bodyPr>
          <a:lstStyle/>
          <a:p>
            <a:pPr marL="0" algn="ctr">
              <a:spcBef>
                <a:spcPts val="0"/>
              </a:spcBef>
            </a:pPr>
            <a:r>
              <a:rPr lang="en-US" sz="1800" dirty="0">
                <a:solidFill>
                  <a:srgbClr val="002060"/>
                </a:solidFill>
              </a:rPr>
              <a:t>Keep in mind that Devil is in the details, and quite some details still have to be worked out…</a:t>
            </a:r>
          </a:p>
        </p:txBody>
      </p:sp>
      <p:sp>
        <p:nvSpPr>
          <p:cNvPr id="32" name="TextBox 31">
            <a:extLst>
              <a:ext uri="{FF2B5EF4-FFF2-40B4-BE49-F238E27FC236}">
                <a16:creationId xmlns:a16="http://schemas.microsoft.com/office/drawing/2014/main" id="{DD17F17E-915B-3669-7AE8-96DB99320C2C}"/>
              </a:ext>
            </a:extLst>
          </p:cNvPr>
          <p:cNvSpPr txBox="1"/>
          <p:nvPr/>
        </p:nvSpPr>
        <p:spPr>
          <a:xfrm>
            <a:off x="620122" y="5092311"/>
            <a:ext cx="3528394" cy="646331"/>
          </a:xfrm>
          <a:prstGeom prst="rect">
            <a:avLst/>
          </a:prstGeom>
          <a:noFill/>
        </p:spPr>
        <p:txBody>
          <a:bodyPr wrap="square">
            <a:spAutoFit/>
          </a:bodyPr>
          <a:lstStyle/>
          <a:p>
            <a:pPr marL="0" algn="ctr">
              <a:spcBef>
                <a:spcPts val="0"/>
              </a:spcBef>
            </a:pPr>
            <a:r>
              <a:rPr lang="en-US" sz="1800" dirty="0">
                <a:solidFill>
                  <a:srgbClr val="002060"/>
                </a:solidFill>
              </a:rPr>
              <a:t>As we are not starting from scratch, looks reasonably achievable</a:t>
            </a:r>
          </a:p>
        </p:txBody>
      </p:sp>
    </p:spTree>
    <p:extLst>
      <p:ext uri="{BB962C8B-B14F-4D97-AF65-F5344CB8AC3E}">
        <p14:creationId xmlns:p14="http://schemas.microsoft.com/office/powerpoint/2010/main" val="2334169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Conclusion</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33</a:t>
            </a:fld>
            <a:endParaRPr lang="en-GB" noProof="0" dirty="0"/>
          </a:p>
        </p:txBody>
      </p:sp>
      <p:pic>
        <p:nvPicPr>
          <p:cNvPr id="3" name="Picture 2" descr="Innovate for Sustainable Accelerating Systems: Kick-Off Meeting">
            <a:extLst>
              <a:ext uri="{FF2B5EF4-FFF2-40B4-BE49-F238E27FC236}">
                <a16:creationId xmlns:a16="http://schemas.microsoft.com/office/drawing/2014/main" id="{AE44D773-419B-83D3-BA4C-55590B7A46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3495" y="3627665"/>
            <a:ext cx="2880000" cy="905147"/>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49CB6C89-DBB1-93A2-EC44-520C437C04BB}"/>
              </a:ext>
            </a:extLst>
          </p:cNvPr>
          <p:cNvSpPr txBox="1">
            <a:spLocks/>
          </p:cNvSpPr>
          <p:nvPr/>
        </p:nvSpPr>
        <p:spPr>
          <a:xfrm>
            <a:off x="335360" y="1980428"/>
            <a:ext cx="6129304" cy="4324349"/>
          </a:xfrm>
          <a:prstGeom prst="rect">
            <a:avLst/>
          </a:prstGeom>
        </p:spPr>
        <p:txBody>
          <a:bodyPr vert="horz" rtlCol="0" anchor="ctr">
            <a:no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Font typeface="Georgia"/>
              <a:buNone/>
            </a:pPr>
            <a:r>
              <a:rPr lang="en-US" sz="1800" dirty="0"/>
              <a:t>SPL was a fantastic project with respect to FPCs</a:t>
            </a:r>
          </a:p>
          <a:p>
            <a:pPr marL="109728" indent="0">
              <a:buFont typeface="Georgia"/>
              <a:buNone/>
            </a:pPr>
            <a:endParaRPr lang="en-US" sz="1800" dirty="0"/>
          </a:p>
          <a:p>
            <a:pPr marL="109728" indent="0">
              <a:buFont typeface="Georgia"/>
              <a:buNone/>
            </a:pPr>
            <a:r>
              <a:rPr lang="en-US" sz="1800" dirty="0"/>
              <a:t>It allowed to design couplers that were the basis of the design of the Crab FPCs</a:t>
            </a:r>
          </a:p>
          <a:p>
            <a:pPr marL="109728" indent="0">
              <a:buFont typeface="Georgia"/>
              <a:buNone/>
            </a:pPr>
            <a:endParaRPr lang="en-US" sz="1800" dirty="0"/>
          </a:p>
          <a:p>
            <a:pPr marL="109728" indent="0">
              <a:buFont typeface="Georgia"/>
              <a:buNone/>
            </a:pPr>
            <a:r>
              <a:rPr lang="en-US" sz="1800" dirty="0"/>
              <a:t>We clearly see a possibility to adapt the SPL FPCs such that they fulfil PERLE FPCs requirements</a:t>
            </a:r>
          </a:p>
          <a:p>
            <a:pPr marL="109728" indent="0">
              <a:buFont typeface="Georgia"/>
              <a:buNone/>
            </a:pPr>
            <a:endParaRPr lang="en-US" sz="1800" dirty="0"/>
          </a:p>
          <a:p>
            <a:pPr marL="109728" indent="0">
              <a:buFont typeface="Georgia"/>
              <a:buNone/>
            </a:pPr>
            <a:r>
              <a:rPr lang="en-US" sz="1800" dirty="0"/>
              <a:t>There is clearly a possible synergy with PERLE FPCs and FPCs that will have to be designed for FCC study</a:t>
            </a:r>
          </a:p>
        </p:txBody>
      </p:sp>
      <p:pic>
        <p:nvPicPr>
          <p:cNvPr id="15" name="Picture 14">
            <a:extLst>
              <a:ext uri="{FF2B5EF4-FFF2-40B4-BE49-F238E27FC236}">
                <a16:creationId xmlns:a16="http://schemas.microsoft.com/office/drawing/2014/main" id="{D2D26310-6AE3-AC63-7171-4F94AF773869}"/>
              </a:ext>
            </a:extLst>
          </p:cNvPr>
          <p:cNvPicPr>
            <a:picLocks noChangeAspect="1"/>
          </p:cNvPicPr>
          <p:nvPr/>
        </p:nvPicPr>
        <p:blipFill>
          <a:blip r:embed="rId4">
            <a:duotone>
              <a:prstClr val="black"/>
              <a:schemeClr val="accent1">
                <a:tint val="45000"/>
                <a:satMod val="400000"/>
              </a:schemeClr>
            </a:duotone>
          </a:blip>
          <a:stretch>
            <a:fillRect/>
          </a:stretch>
        </p:blipFill>
        <p:spPr>
          <a:xfrm>
            <a:off x="8821234" y="4797152"/>
            <a:ext cx="2880000" cy="1018868"/>
          </a:xfrm>
          <a:prstGeom prst="rect">
            <a:avLst/>
          </a:prstGeom>
        </p:spPr>
      </p:pic>
      <p:pic>
        <p:nvPicPr>
          <p:cNvPr id="16" name="Picture 15">
            <a:extLst>
              <a:ext uri="{FF2B5EF4-FFF2-40B4-BE49-F238E27FC236}">
                <a16:creationId xmlns:a16="http://schemas.microsoft.com/office/drawing/2014/main" id="{A195E720-251D-A4B0-DD3F-DB44E43C66A5}"/>
              </a:ext>
            </a:extLst>
          </p:cNvPr>
          <p:cNvPicPr>
            <a:picLocks noChangeAspect="1"/>
          </p:cNvPicPr>
          <p:nvPr/>
        </p:nvPicPr>
        <p:blipFill>
          <a:blip r:embed="rId5"/>
          <a:stretch>
            <a:fillRect/>
          </a:stretch>
        </p:blipFill>
        <p:spPr>
          <a:xfrm>
            <a:off x="7162594" y="2047693"/>
            <a:ext cx="2880000" cy="1448268"/>
          </a:xfrm>
          <a:prstGeom prst="rect">
            <a:avLst/>
          </a:prstGeom>
        </p:spPr>
      </p:pic>
    </p:spTree>
    <p:extLst>
      <p:ext uri="{BB962C8B-B14F-4D97-AF65-F5344CB8AC3E}">
        <p14:creationId xmlns:p14="http://schemas.microsoft.com/office/powerpoint/2010/main" val="320521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34</a:t>
            </a:fld>
            <a:endParaRPr lang="en-GB" noProof="0" dirty="0"/>
          </a:p>
        </p:txBody>
      </p:sp>
      <p:sp>
        <p:nvSpPr>
          <p:cNvPr id="4" name="Content Placeholder 3">
            <a:extLst>
              <a:ext uri="{FF2B5EF4-FFF2-40B4-BE49-F238E27FC236}">
                <a16:creationId xmlns:a16="http://schemas.microsoft.com/office/drawing/2014/main" id="{49CB6C89-DBB1-93A2-EC44-520C437C04BB}"/>
              </a:ext>
            </a:extLst>
          </p:cNvPr>
          <p:cNvSpPr txBox="1">
            <a:spLocks/>
          </p:cNvSpPr>
          <p:nvPr/>
        </p:nvSpPr>
        <p:spPr>
          <a:xfrm>
            <a:off x="551384" y="1268760"/>
            <a:ext cx="10873208" cy="5036017"/>
          </a:xfrm>
          <a:prstGeom prst="rect">
            <a:avLst/>
          </a:prstGeom>
        </p:spPr>
        <p:txBody>
          <a:bodyPr vert="horz" rtlCol="0" anchor="ctr">
            <a:no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pPr marL="109728" indent="0">
              <a:buFont typeface="Georgia"/>
              <a:buNone/>
            </a:pPr>
            <a:r>
              <a:rPr lang="en-US" sz="2400" dirty="0"/>
              <a:t>Simplicity is the ultimate sophistication</a:t>
            </a:r>
          </a:p>
          <a:p>
            <a:pPr marL="109728" indent="0">
              <a:buFont typeface="Georgia"/>
              <a:buNone/>
            </a:pPr>
            <a:r>
              <a:rPr lang="en-US" sz="1600" dirty="0"/>
              <a:t>Leonardo Da Vinci (500+ years ago)</a:t>
            </a:r>
          </a:p>
          <a:p>
            <a:pPr marL="109728" indent="0">
              <a:buNone/>
            </a:pPr>
            <a:endParaRPr lang="en-US" sz="1800" dirty="0"/>
          </a:p>
          <a:p>
            <a:pPr marL="109728" indent="0">
              <a:buNone/>
            </a:pPr>
            <a:endParaRPr lang="en-US" sz="1800" dirty="0"/>
          </a:p>
          <a:p>
            <a:pPr marL="109728" indent="0">
              <a:buNone/>
            </a:pPr>
            <a:endParaRPr lang="en-US" sz="1800" dirty="0"/>
          </a:p>
          <a:p>
            <a:pPr marL="109728" indent="0">
              <a:buNone/>
            </a:pPr>
            <a:r>
              <a:rPr lang="en-GB" sz="2400" dirty="0"/>
              <a:t>They did not know it was impossible, so they did it</a:t>
            </a:r>
          </a:p>
          <a:p>
            <a:pPr marL="109728" indent="0">
              <a:buNone/>
            </a:pPr>
            <a:r>
              <a:rPr lang="en-GB" sz="1600" dirty="0"/>
              <a:t>Mark Twain</a:t>
            </a:r>
            <a:endParaRPr lang="en-US" sz="1600" dirty="0"/>
          </a:p>
        </p:txBody>
      </p:sp>
    </p:spTree>
    <p:extLst>
      <p:ext uri="{BB962C8B-B14F-4D97-AF65-F5344CB8AC3E}">
        <p14:creationId xmlns:p14="http://schemas.microsoft.com/office/powerpoint/2010/main" val="16255354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A bit of History</a:t>
            </a:r>
          </a:p>
        </p:txBody>
      </p:sp>
      <p:sp>
        <p:nvSpPr>
          <p:cNvPr id="3" name="Content Placeholder 2"/>
          <p:cNvSpPr>
            <a:spLocks noGrp="1"/>
          </p:cNvSpPr>
          <p:nvPr>
            <p:ph idx="1"/>
          </p:nvPr>
        </p:nvSpPr>
        <p:spPr>
          <a:xfrm>
            <a:off x="609600" y="2515555"/>
            <a:ext cx="6422503" cy="3793765"/>
          </a:xfrm>
        </p:spPr>
        <p:txBody>
          <a:bodyPr rtlCol="0" anchor="ctr">
            <a:noAutofit/>
          </a:bodyPr>
          <a:lstStyle/>
          <a:p>
            <a:pPr marL="109728" indent="0">
              <a:buNone/>
            </a:pPr>
            <a:r>
              <a:rPr lang="en-GB" sz="2000" dirty="0"/>
              <a:t>2004, Workshop on PHYSICS WITH A MULTI-MW PROTON SOURCE , CERN, Geneva, May 25-27</a:t>
            </a:r>
          </a:p>
          <a:p>
            <a:pPr marL="355600" indent="0">
              <a:spcBef>
                <a:spcPts val="0"/>
              </a:spcBef>
              <a:buNone/>
            </a:pPr>
            <a:r>
              <a:rPr lang="en-GB" sz="1800" dirty="0"/>
              <a:t>The SPL at CERN: characteristics and potential</a:t>
            </a:r>
          </a:p>
          <a:p>
            <a:pPr marL="357188" lvl="1" indent="0">
              <a:spcBef>
                <a:spcPts val="0"/>
              </a:spcBef>
              <a:buNone/>
            </a:pPr>
            <a:r>
              <a:rPr lang="en-GB" sz="1800" dirty="0"/>
              <a:t>The workshop ‘Physics with a multi-Megawatt (MMW) Proton Source’ was held at CERN on 25-27 May 2004. It was organized by the ECFA/BENE working groups for future neutrino facilities in Europe and by the EURISOL nuclear physics community to explore the physics opportunities offered by a new high intensity proton accelerator. It confirmed the important synergies that exist between these communities. This document summarises the main design choices for the accelerators and experiments involved, the physics possibilities and the most critical R&amp;D that will be necessary. A preliminary baseline road map is delineated.</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4</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25B3BD1-59FA-632D-E5A3-6FD2E0BC766B}"/>
              </a:ext>
            </a:extLst>
          </p:cNvPr>
          <p:cNvCxnSpPr/>
          <p:nvPr/>
        </p:nvCxnSpPr>
        <p:spPr>
          <a:xfrm>
            <a:off x="487186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cxnSp>
        <p:nvCxnSpPr>
          <p:cNvPr id="5" name="Straight Connector 4">
            <a:extLst>
              <a:ext uri="{FF2B5EF4-FFF2-40B4-BE49-F238E27FC236}">
                <a16:creationId xmlns:a16="http://schemas.microsoft.com/office/drawing/2014/main" id="{5E1B59E2-F3AB-BAD5-D554-DC710F23EFE0}"/>
              </a:ext>
            </a:extLst>
          </p:cNvPr>
          <p:cNvCxnSpPr/>
          <p:nvPr/>
        </p:nvCxnSpPr>
        <p:spPr>
          <a:xfrm>
            <a:off x="2279576" y="1859206"/>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6B6286BC-EFE6-8126-A3CA-042D3E697D13}"/>
              </a:ext>
            </a:extLst>
          </p:cNvPr>
          <p:cNvPicPr>
            <a:picLocks noChangeAspect="1"/>
          </p:cNvPicPr>
          <p:nvPr/>
        </p:nvPicPr>
        <p:blipFill>
          <a:blip r:embed="rId3"/>
          <a:stretch>
            <a:fillRect/>
          </a:stretch>
        </p:blipFill>
        <p:spPr>
          <a:xfrm>
            <a:off x="7392144" y="2969786"/>
            <a:ext cx="3832466" cy="2880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41131497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ontent Placeholder 8">
            <a:extLst>
              <a:ext uri="{FF2B5EF4-FFF2-40B4-BE49-F238E27FC236}">
                <a16:creationId xmlns:a16="http://schemas.microsoft.com/office/drawing/2014/main" id="{571EB4F9-0E55-FE7A-B3B9-6A9E2C545BA5}"/>
              </a:ext>
            </a:extLst>
          </p:cNvPr>
          <p:cNvGraphicFramePr>
            <a:graphicFrameLocks/>
          </p:cNvGraphicFramePr>
          <p:nvPr>
            <p:extLst>
              <p:ext uri="{D42A27DB-BD31-4B8C-83A1-F6EECF244321}">
                <p14:modId xmlns:p14="http://schemas.microsoft.com/office/powerpoint/2010/main" val="1079841199"/>
              </p:ext>
            </p:extLst>
          </p:nvPr>
        </p:nvGraphicFramePr>
        <p:xfrm>
          <a:off x="4871864" y="2537250"/>
          <a:ext cx="3744416" cy="3772068"/>
        </p:xfrm>
        <a:graphic>
          <a:graphicData uri="http://schemas.openxmlformats.org/drawingml/2006/table">
            <a:tbl>
              <a:tblPr firstRow="1">
                <a:tableStyleId>{D113A9D2-9D6B-4929-AA2D-F23B5EE8CBE7}</a:tableStyleId>
              </a:tblPr>
              <a:tblGrid>
                <a:gridCol w="1756400">
                  <a:extLst>
                    <a:ext uri="{9D8B030D-6E8A-4147-A177-3AD203B41FA5}">
                      <a16:colId xmlns:a16="http://schemas.microsoft.com/office/drawing/2014/main" val="20000"/>
                    </a:ext>
                  </a:extLst>
                </a:gridCol>
                <a:gridCol w="1988016">
                  <a:extLst>
                    <a:ext uri="{9D8B030D-6E8A-4147-A177-3AD203B41FA5}">
                      <a16:colId xmlns:a16="http://schemas.microsoft.com/office/drawing/2014/main" val="20001"/>
                    </a:ext>
                  </a:extLst>
                </a:gridCol>
              </a:tblGrid>
              <a:tr h="451059">
                <a:tc gridSpan="2">
                  <a:txBody>
                    <a:bodyPr/>
                    <a:lstStyle/>
                    <a:p>
                      <a:r>
                        <a:rPr lang="en-US" sz="1800" baseline="0" dirty="0"/>
                        <a:t>RF Characteristics</a:t>
                      </a:r>
                      <a:endParaRPr lang="en-US" sz="1800" baseline="0" dirty="0">
                        <a:solidFill>
                          <a:srgbClr val="0070C0"/>
                        </a:solidFill>
                      </a:endParaRPr>
                    </a:p>
                  </a:txBody>
                  <a:tcPr marL="108000" marR="72000" anchor="ctr"/>
                </a:tc>
                <a:tc hMerge="1">
                  <a:txBody>
                    <a:bodyPr/>
                    <a:lstStyle/>
                    <a:p>
                      <a:endParaRPr lang="en-US" sz="1400" dirty="0">
                        <a:solidFill>
                          <a:srgbClr val="0070C0"/>
                        </a:solidFill>
                      </a:endParaRPr>
                    </a:p>
                  </a:txBody>
                  <a:tcPr anchor="ctr"/>
                </a:tc>
                <a:extLst>
                  <a:ext uri="{0D108BD9-81ED-4DB2-BD59-A6C34878D82A}">
                    <a16:rowId xmlns:a16="http://schemas.microsoft.com/office/drawing/2014/main" val="10000"/>
                  </a:ext>
                </a:extLst>
              </a:tr>
              <a:tr h="316783">
                <a:tc>
                  <a:txBody>
                    <a:bodyPr/>
                    <a:lstStyle/>
                    <a:p>
                      <a:pPr algn="l"/>
                      <a:r>
                        <a:rPr lang="en-US" sz="1400" dirty="0"/>
                        <a:t>f</a:t>
                      </a:r>
                      <a:r>
                        <a:rPr lang="en-US" sz="1400" baseline="-25000" dirty="0"/>
                        <a:t>0</a:t>
                      </a:r>
                      <a:endParaRPr lang="en-US" sz="1400" baseline="-25000" dirty="0">
                        <a:solidFill>
                          <a:srgbClr val="0070C0"/>
                        </a:solidFill>
                      </a:endParaRPr>
                    </a:p>
                  </a:txBody>
                  <a:tcPr marL="108000" marR="72000" anchor="ctr"/>
                </a:tc>
                <a:tc>
                  <a:txBody>
                    <a:bodyPr/>
                    <a:lstStyle/>
                    <a:p>
                      <a:pPr algn="l"/>
                      <a:r>
                        <a:rPr lang="en-US" sz="1400" dirty="0"/>
                        <a:t>704.4 MHz</a:t>
                      </a:r>
                      <a:endParaRPr lang="en-US" sz="1400" dirty="0">
                        <a:solidFill>
                          <a:srgbClr val="0070C0"/>
                        </a:solidFill>
                      </a:endParaRPr>
                    </a:p>
                  </a:txBody>
                  <a:tcPr marL="108000" marR="72000" anchor="ctr"/>
                </a:tc>
                <a:extLst>
                  <a:ext uri="{0D108BD9-81ED-4DB2-BD59-A6C34878D82A}">
                    <a16:rowId xmlns:a16="http://schemas.microsoft.com/office/drawing/2014/main" val="10001"/>
                  </a:ext>
                </a:extLst>
              </a:tr>
              <a:tr h="9820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Power levels</a:t>
                      </a:r>
                      <a:endParaRPr lang="en-US" sz="1400" dirty="0">
                        <a:solidFill>
                          <a:srgbClr val="0070C0"/>
                        </a:solidFill>
                      </a:endParaRPr>
                    </a:p>
                  </a:txBody>
                  <a:tcPr marL="108000" marR="7200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1000</a:t>
                      </a:r>
                      <a:r>
                        <a:rPr lang="en-US" sz="1400" b="1" baseline="0" dirty="0"/>
                        <a:t> kW pulsed</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0.4 + 1.2 + 0.4 = 2.0 ms</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a:t>50 Hz (20 ms)</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100 kW average</a:t>
                      </a:r>
                      <a:endParaRPr lang="en-US" sz="1400" dirty="0">
                        <a:solidFill>
                          <a:srgbClr val="FF0000"/>
                        </a:solidFill>
                      </a:endParaRPr>
                    </a:p>
                  </a:txBody>
                  <a:tcPr marL="108000" marR="72000" anchor="ctr"/>
                </a:tc>
                <a:extLst>
                  <a:ext uri="{0D108BD9-81ED-4DB2-BD59-A6C34878D82A}">
                    <a16:rowId xmlns:a16="http://schemas.microsoft.com/office/drawing/2014/main" val="10002"/>
                  </a:ext>
                </a:extLst>
              </a:tr>
              <a:tr h="5385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Cavity design gradient</a:t>
                      </a:r>
                      <a:endParaRPr lang="en-US" sz="1400" dirty="0">
                        <a:solidFill>
                          <a:srgbClr val="0070C0"/>
                        </a:solidFill>
                      </a:endParaRPr>
                    </a:p>
                  </a:txBody>
                  <a:tcPr marL="108000" marR="72000" anchor="ctr"/>
                </a:tc>
                <a:tc>
                  <a:txBody>
                    <a:bodyPr/>
                    <a:lstStyle/>
                    <a:p>
                      <a:pPr algn="l"/>
                      <a:r>
                        <a:rPr lang="en-US" sz="1400" baseline="0" dirty="0"/>
                        <a:t>19-25 MV/m </a:t>
                      </a:r>
                      <a:endParaRPr lang="en-US" sz="1400" baseline="30000" dirty="0">
                        <a:solidFill>
                          <a:srgbClr val="0070C0"/>
                        </a:solidFill>
                      </a:endParaRPr>
                    </a:p>
                  </a:txBody>
                  <a:tcPr marL="108000" marR="72000" anchor="ctr"/>
                </a:tc>
                <a:extLst>
                  <a:ext uri="{0D108BD9-81ED-4DB2-BD59-A6C34878D82A}">
                    <a16:rowId xmlns:a16="http://schemas.microsoft.com/office/drawing/2014/main" val="10003"/>
                  </a:ext>
                </a:extLst>
              </a:tr>
              <a:tr h="5385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a:t>Q</a:t>
                      </a:r>
                      <a:r>
                        <a:rPr lang="en-US" sz="1400" baseline="-25000" dirty="0" err="1"/>
                        <a:t>ext</a:t>
                      </a:r>
                      <a:r>
                        <a:rPr lang="en-US" sz="1400" baseline="-25000" dirty="0"/>
                        <a:t> </a:t>
                      </a:r>
                      <a:r>
                        <a:rPr lang="en-US" sz="1400" baseline="0" dirty="0"/>
                        <a:t>of input coupler</a:t>
                      </a:r>
                      <a:endParaRPr lang="en-US" sz="1400" dirty="0">
                        <a:solidFill>
                          <a:srgbClr val="0070C0"/>
                        </a:solidFill>
                      </a:endParaRPr>
                    </a:p>
                  </a:txBody>
                  <a:tcPr marL="108000" marR="72000" anchor="ctr"/>
                </a:tc>
                <a:tc>
                  <a:txBody>
                    <a:bodyPr/>
                    <a:lstStyle/>
                    <a:p>
                      <a:pPr algn="l"/>
                      <a:r>
                        <a:rPr lang="en-US" sz="1400" dirty="0"/>
                        <a:t>1.2 x 10</a:t>
                      </a:r>
                      <a:r>
                        <a:rPr lang="en-US" sz="1400" baseline="30000" dirty="0"/>
                        <a:t>6</a:t>
                      </a:r>
                      <a:endParaRPr lang="en-US" sz="1400" baseline="30000" dirty="0">
                        <a:solidFill>
                          <a:srgbClr val="0070C0"/>
                        </a:solidFill>
                      </a:endParaRPr>
                    </a:p>
                  </a:txBody>
                  <a:tcPr marL="108000" marR="72000" anchor="ctr"/>
                </a:tc>
                <a:extLst>
                  <a:ext uri="{0D108BD9-81ED-4DB2-BD59-A6C34878D82A}">
                    <a16:rowId xmlns:a16="http://schemas.microsoft.com/office/drawing/2014/main" val="10004"/>
                  </a:ext>
                </a:extLst>
              </a:tr>
              <a:tr h="6283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Input</a:t>
                      </a:r>
                      <a:r>
                        <a:rPr lang="en-US" sz="1400" baseline="0" dirty="0"/>
                        <a:t> line </a:t>
                      </a:r>
                      <a:r>
                        <a:rPr lang="en-US" sz="1400" dirty="0"/>
                        <a:t>Ø</a:t>
                      </a:r>
                      <a:endParaRPr lang="en-US" sz="1400" dirty="0">
                        <a:solidFill>
                          <a:srgbClr val="0070C0"/>
                        </a:solidFill>
                      </a:endParaRPr>
                    </a:p>
                  </a:txBody>
                  <a:tcPr marL="108000" marR="72000" anchor="ctr"/>
                </a:tc>
                <a:tc>
                  <a:txBody>
                    <a:bodyPr/>
                    <a:lstStyle/>
                    <a:p>
                      <a:pPr algn="l"/>
                      <a:r>
                        <a:rPr lang="en-US" sz="1400" dirty="0"/>
                        <a:t>100 / 43.5 mm =</a:t>
                      </a:r>
                      <a:r>
                        <a:rPr lang="en-US" sz="1400" baseline="0" dirty="0"/>
                        <a:t> </a:t>
                      </a:r>
                      <a:r>
                        <a:rPr lang="en-US" sz="1400" dirty="0"/>
                        <a:t>50 </a:t>
                      </a:r>
                      <a:r>
                        <a:rPr lang="el-GR" sz="1400" dirty="0"/>
                        <a:t>Ω</a:t>
                      </a:r>
                      <a:endParaRPr lang="en-US" sz="1400" dirty="0"/>
                    </a:p>
                    <a:p>
                      <a:pPr algn="l"/>
                      <a:r>
                        <a:rPr lang="en-US" sz="1400" dirty="0"/>
                        <a:t>(from the cavity</a:t>
                      </a:r>
                      <a:r>
                        <a:rPr lang="en-US" sz="1400" baseline="0" dirty="0"/>
                        <a:t> design)</a:t>
                      </a:r>
                      <a:endParaRPr lang="en-US" sz="1400" dirty="0">
                        <a:solidFill>
                          <a:srgbClr val="0070C0"/>
                        </a:solidFill>
                      </a:endParaRPr>
                    </a:p>
                  </a:txBody>
                  <a:tcPr marL="108000" marR="72000" anchor="ctr"/>
                </a:tc>
                <a:extLst>
                  <a:ext uri="{0D108BD9-81ED-4DB2-BD59-A6C34878D82A}">
                    <a16:rowId xmlns:a16="http://schemas.microsoft.com/office/drawing/2014/main" val="10005"/>
                  </a:ext>
                </a:extLst>
              </a:tr>
              <a:tr h="316783">
                <a:tc>
                  <a:txBody>
                    <a:bodyPr/>
                    <a:lstStyle/>
                    <a:p>
                      <a:pPr algn="l"/>
                      <a:r>
                        <a:rPr lang="en-US" sz="1400" dirty="0"/>
                        <a:t>Waveguides</a:t>
                      </a:r>
                      <a:endParaRPr lang="en-US" sz="1400" dirty="0">
                        <a:solidFill>
                          <a:srgbClr val="0070C0"/>
                        </a:solidFill>
                      </a:endParaRPr>
                    </a:p>
                  </a:txBody>
                  <a:tcPr marL="108000" marR="72000" anchor="ctr"/>
                </a:tc>
                <a:tc>
                  <a:txBody>
                    <a:bodyPr/>
                    <a:lstStyle/>
                    <a:p>
                      <a:pPr algn="l"/>
                      <a:r>
                        <a:rPr lang="en-US" sz="1400" dirty="0"/>
                        <a:t>WR</a:t>
                      </a:r>
                      <a:r>
                        <a:rPr lang="en-US" sz="1400" baseline="0" dirty="0"/>
                        <a:t> 1150</a:t>
                      </a:r>
                      <a:endParaRPr lang="en-US" sz="1400" dirty="0">
                        <a:solidFill>
                          <a:srgbClr val="0070C0"/>
                        </a:solidFill>
                      </a:endParaRPr>
                    </a:p>
                  </a:txBody>
                  <a:tcPr marL="108000" marR="72000" anchor="ctr"/>
                </a:tc>
                <a:extLst>
                  <a:ext uri="{0D108BD9-81ED-4DB2-BD59-A6C34878D82A}">
                    <a16:rowId xmlns:a16="http://schemas.microsoft.com/office/drawing/2014/main" val="10006"/>
                  </a:ext>
                </a:extLst>
              </a:tr>
            </a:tbl>
          </a:graphicData>
        </a:graphic>
      </p:graphicFrame>
      <p:sp>
        <p:nvSpPr>
          <p:cNvPr id="2" name="Title 1"/>
          <p:cNvSpPr>
            <a:spLocks noGrp="1"/>
          </p:cNvSpPr>
          <p:nvPr>
            <p:ph type="title"/>
          </p:nvPr>
        </p:nvSpPr>
        <p:spPr>
          <a:xfrm>
            <a:off x="609600" y="620688"/>
            <a:ext cx="10972800" cy="1066800"/>
          </a:xfrm>
        </p:spPr>
        <p:txBody>
          <a:bodyPr rtlCol="0"/>
          <a:lstStyle/>
          <a:p>
            <a:r>
              <a:rPr lang="en-GB" dirty="0"/>
              <a:t>A bit of History</a:t>
            </a:r>
          </a:p>
        </p:txBody>
      </p:sp>
      <p:sp>
        <p:nvSpPr>
          <p:cNvPr id="3" name="Content Placeholder 2"/>
          <p:cNvSpPr>
            <a:spLocks noGrp="1"/>
          </p:cNvSpPr>
          <p:nvPr>
            <p:ph idx="1"/>
          </p:nvPr>
        </p:nvSpPr>
        <p:spPr>
          <a:xfrm>
            <a:off x="609600" y="2537248"/>
            <a:ext cx="6422503" cy="3772069"/>
          </a:xfrm>
        </p:spPr>
        <p:txBody>
          <a:bodyPr rtlCol="0" anchor="ctr">
            <a:noAutofit/>
          </a:bodyPr>
          <a:lstStyle/>
          <a:p>
            <a:pPr marL="0" indent="0">
              <a:buNone/>
            </a:pPr>
            <a:r>
              <a:rPr lang="en-US" sz="1600" dirty="0">
                <a:solidFill>
                  <a:srgbClr val="002060"/>
                </a:solidFill>
              </a:rPr>
              <a:t>2008</a:t>
            </a:r>
          </a:p>
          <a:p>
            <a:pPr marL="0" lvl="1" indent="0" algn="l">
              <a:buNone/>
            </a:pPr>
            <a:r>
              <a:rPr lang="en-US" sz="1600" dirty="0">
                <a:solidFill>
                  <a:srgbClr val="0070C0"/>
                </a:solidFill>
              </a:rPr>
              <a:t>First SPL Collaboration meeting</a:t>
            </a:r>
          </a:p>
          <a:p>
            <a:pPr marL="0" indent="0">
              <a:buNone/>
            </a:pPr>
            <a:endParaRPr lang="en-US" sz="1600" dirty="0">
              <a:solidFill>
                <a:srgbClr val="002060"/>
              </a:solidFill>
            </a:endParaRPr>
          </a:p>
          <a:p>
            <a:pPr marL="0" indent="0">
              <a:buNone/>
            </a:pPr>
            <a:r>
              <a:rPr lang="en-US" sz="1600" dirty="0">
                <a:solidFill>
                  <a:srgbClr val="002060"/>
                </a:solidFill>
              </a:rPr>
              <a:t>2009</a:t>
            </a:r>
          </a:p>
          <a:p>
            <a:pPr marL="0" indent="0">
              <a:buNone/>
            </a:pPr>
            <a:r>
              <a:rPr lang="en-US" sz="1600" dirty="0">
                <a:solidFill>
                  <a:srgbClr val="0070C0"/>
                </a:solidFill>
              </a:rPr>
              <a:t>Proposal of four possible designs</a:t>
            </a:r>
          </a:p>
          <a:p>
            <a:pPr marL="0" indent="0">
              <a:buNone/>
            </a:pPr>
            <a:endParaRPr lang="en-US" sz="1600" dirty="0">
              <a:solidFill>
                <a:srgbClr val="002060"/>
              </a:solidFill>
            </a:endParaRPr>
          </a:p>
          <a:p>
            <a:pPr marL="0" indent="0">
              <a:buNone/>
            </a:pPr>
            <a:r>
              <a:rPr lang="en-US" sz="1600" dirty="0">
                <a:solidFill>
                  <a:srgbClr val="002060"/>
                </a:solidFill>
              </a:rPr>
              <a:t>2010</a:t>
            </a:r>
          </a:p>
          <a:p>
            <a:pPr marL="0" lvl="1" indent="0" algn="l">
              <a:buNone/>
            </a:pPr>
            <a:r>
              <a:rPr lang="en-US" sz="1600" dirty="0">
                <a:solidFill>
                  <a:srgbClr val="0070C0"/>
                </a:solidFill>
              </a:rPr>
              <a:t>Design review with worldwide coupler experts</a:t>
            </a:r>
          </a:p>
          <a:p>
            <a:pPr marL="0" lvl="1" indent="0" algn="l">
              <a:buNone/>
            </a:pPr>
            <a:r>
              <a:rPr lang="en-US" sz="1600" dirty="0">
                <a:solidFill>
                  <a:srgbClr val="0070C0"/>
                </a:solidFill>
              </a:rPr>
              <a:t>ANL-APS: Ali Nassiri</a:t>
            </a:r>
          </a:p>
          <a:p>
            <a:pPr marL="0" lvl="1" indent="0" algn="l">
              <a:buNone/>
            </a:pPr>
            <a:r>
              <a:rPr lang="en-US" sz="1600" dirty="0">
                <a:solidFill>
                  <a:srgbClr val="0070C0"/>
                </a:solidFill>
              </a:rPr>
              <a:t>DESY: </a:t>
            </a:r>
            <a:r>
              <a:rPr lang="en-US" sz="1600" dirty="0" err="1">
                <a:solidFill>
                  <a:srgbClr val="0070C0"/>
                </a:solidFill>
              </a:rPr>
              <a:t>Wolf-dietrich</a:t>
            </a:r>
            <a:r>
              <a:rPr lang="en-US" sz="1600" dirty="0">
                <a:solidFill>
                  <a:srgbClr val="0070C0"/>
                </a:solidFill>
              </a:rPr>
              <a:t> Moeller</a:t>
            </a:r>
          </a:p>
          <a:p>
            <a:pPr marL="0" lvl="1" indent="0" algn="l">
              <a:buNone/>
            </a:pPr>
            <a:r>
              <a:rPr lang="en-US" sz="1600" dirty="0">
                <a:solidFill>
                  <a:srgbClr val="0070C0"/>
                </a:solidFill>
              </a:rPr>
              <a:t>Fermilab: Mark Champion &amp; Sergey Kazakov</a:t>
            </a:r>
          </a:p>
          <a:p>
            <a:pPr marL="0" lvl="1" indent="0" algn="l">
              <a:buNone/>
            </a:pPr>
            <a:r>
              <a:rPr lang="en-US" sz="1600" dirty="0" err="1">
                <a:solidFill>
                  <a:srgbClr val="0070C0"/>
                </a:solidFill>
              </a:rPr>
              <a:t>Jlab</a:t>
            </a:r>
            <a:r>
              <a:rPr lang="en-US" sz="1600" dirty="0">
                <a:solidFill>
                  <a:srgbClr val="0070C0"/>
                </a:solidFill>
              </a:rPr>
              <a:t>: Mircea Stirbet</a:t>
            </a:r>
          </a:p>
          <a:p>
            <a:pPr marL="0" lvl="1" indent="0" algn="l">
              <a:buNone/>
            </a:pPr>
            <a:r>
              <a:rPr lang="en-US" sz="1600" b="1" dirty="0">
                <a:solidFill>
                  <a:srgbClr val="0070C0"/>
                </a:solidFill>
              </a:rPr>
              <a:t>Two designs validated</a:t>
            </a:r>
            <a:endParaRPr lang="en-GB" sz="1600" b="1" dirty="0"/>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5</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25B3BD1-59FA-632D-E5A3-6FD2E0BC766B}"/>
              </a:ext>
            </a:extLst>
          </p:cNvPr>
          <p:cNvCxnSpPr/>
          <p:nvPr/>
        </p:nvCxnSpPr>
        <p:spPr>
          <a:xfrm>
            <a:off x="3575720" y="1846602"/>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cxnSp>
        <p:nvCxnSpPr>
          <p:cNvPr id="5" name="Straight Connector 4">
            <a:extLst>
              <a:ext uri="{FF2B5EF4-FFF2-40B4-BE49-F238E27FC236}">
                <a16:creationId xmlns:a16="http://schemas.microsoft.com/office/drawing/2014/main" id="{96CB4845-C461-145F-921D-BE1DA1FB3A97}"/>
              </a:ext>
            </a:extLst>
          </p:cNvPr>
          <p:cNvCxnSpPr/>
          <p:nvPr/>
        </p:nvCxnSpPr>
        <p:spPr>
          <a:xfrm>
            <a:off x="4871864" y="1844824"/>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76023AC-A0AE-28B8-BC93-1604FD6F113A}"/>
              </a:ext>
            </a:extLst>
          </p:cNvPr>
          <p:cNvCxnSpPr/>
          <p:nvPr/>
        </p:nvCxnSpPr>
        <p:spPr>
          <a:xfrm>
            <a:off x="5087888" y="1844824"/>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B48944D-DDA3-2BA2-D6DC-57D0AB3DB26D}"/>
              </a:ext>
            </a:extLst>
          </p:cNvPr>
          <p:cNvCxnSpPr>
            <a:cxnSpLocks/>
          </p:cNvCxnSpPr>
          <p:nvPr/>
        </p:nvCxnSpPr>
        <p:spPr>
          <a:xfrm>
            <a:off x="3575720" y="2098020"/>
            <a:ext cx="1512168"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graphicFrame>
        <p:nvGraphicFramePr>
          <p:cNvPr id="27" name="Content Placeholder 5">
            <a:extLst>
              <a:ext uri="{FF2B5EF4-FFF2-40B4-BE49-F238E27FC236}">
                <a16:creationId xmlns:a16="http://schemas.microsoft.com/office/drawing/2014/main" id="{D0D6B21C-2249-1F64-B765-09EAE3B468F1}"/>
              </a:ext>
            </a:extLst>
          </p:cNvPr>
          <p:cNvGraphicFramePr>
            <a:graphicFrameLocks/>
          </p:cNvGraphicFramePr>
          <p:nvPr>
            <p:extLst>
              <p:ext uri="{D42A27DB-BD31-4B8C-83A1-F6EECF244321}">
                <p14:modId xmlns:p14="http://schemas.microsoft.com/office/powerpoint/2010/main" val="2186898791"/>
              </p:ext>
            </p:extLst>
          </p:nvPr>
        </p:nvGraphicFramePr>
        <p:xfrm>
          <a:off x="8832304" y="2537249"/>
          <a:ext cx="2520280" cy="3772067"/>
        </p:xfrm>
        <a:graphic>
          <a:graphicData uri="http://schemas.openxmlformats.org/drawingml/2006/table">
            <a:tbl>
              <a:tblPr firstRow="1">
                <a:tableStyleId>{D113A9D2-9D6B-4929-AA2D-F23B5EE8CBE7}</a:tableStyleId>
              </a:tblPr>
              <a:tblGrid>
                <a:gridCol w="2520280">
                  <a:extLst>
                    <a:ext uri="{9D8B030D-6E8A-4147-A177-3AD203B41FA5}">
                      <a16:colId xmlns:a16="http://schemas.microsoft.com/office/drawing/2014/main" val="20000"/>
                    </a:ext>
                  </a:extLst>
                </a:gridCol>
              </a:tblGrid>
              <a:tr h="457250">
                <a:tc>
                  <a:txBody>
                    <a:bodyPr/>
                    <a:lstStyle/>
                    <a:p>
                      <a:r>
                        <a:rPr lang="en-US" sz="1800" dirty="0"/>
                        <a:t>Technical Choices</a:t>
                      </a:r>
                    </a:p>
                  </a:txBody>
                  <a:tcPr marL="108000" marR="72000" anchor="ctr"/>
                </a:tc>
                <a:extLst>
                  <a:ext uri="{0D108BD9-81ED-4DB2-BD59-A6C34878D82A}">
                    <a16:rowId xmlns:a16="http://schemas.microsoft.com/office/drawing/2014/main" val="10000"/>
                  </a:ext>
                </a:extLst>
              </a:tr>
              <a:tr h="364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Single window coupler</a:t>
                      </a:r>
                    </a:p>
                  </a:txBody>
                  <a:tcPr marL="108000" marR="72000" anchor="ctr"/>
                </a:tc>
                <a:extLst>
                  <a:ext uri="{0D108BD9-81ED-4DB2-BD59-A6C34878D82A}">
                    <a16:rowId xmlns:a16="http://schemas.microsoft.com/office/drawing/2014/main" val="10001"/>
                  </a:ext>
                </a:extLst>
              </a:tr>
              <a:tr h="364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Fixed coupler</a:t>
                      </a:r>
                    </a:p>
                  </a:txBody>
                  <a:tcPr marL="108000" marR="72000" anchor="ctr"/>
                </a:tc>
                <a:extLst>
                  <a:ext uri="{0D108BD9-81ED-4DB2-BD59-A6C34878D82A}">
                    <a16:rowId xmlns:a16="http://schemas.microsoft.com/office/drawing/2014/main" val="10002"/>
                  </a:ext>
                </a:extLst>
              </a:tr>
              <a:tr h="364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With a Double Walled Tube</a:t>
                      </a:r>
                    </a:p>
                  </a:txBody>
                  <a:tcPr marL="108000" marR="72000" anchor="ctr"/>
                </a:tc>
                <a:extLst>
                  <a:ext uri="{0D108BD9-81ED-4DB2-BD59-A6C34878D82A}">
                    <a16:rowId xmlns:a16="http://schemas.microsoft.com/office/drawing/2014/main" val="10003"/>
                  </a:ext>
                </a:extLst>
              </a:tr>
              <a:tr h="6192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Mounted in clean room with its double walled tube</a:t>
                      </a:r>
                    </a:p>
                  </a:txBody>
                  <a:tcPr marL="108000" marR="72000" anchor="ctr"/>
                </a:tc>
                <a:extLst>
                  <a:ext uri="{0D108BD9-81ED-4DB2-BD59-A6C34878D82A}">
                    <a16:rowId xmlns:a16="http://schemas.microsoft.com/office/drawing/2014/main" val="10004"/>
                  </a:ext>
                </a:extLst>
              </a:tr>
              <a:tr h="8742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Vertically below the cavity and will be a support for the cavity (first time worldwide)</a:t>
                      </a:r>
                    </a:p>
                  </a:txBody>
                  <a:tcPr marL="108000" marR="72000" anchor="ctr"/>
                </a:tc>
                <a:extLst>
                  <a:ext uri="{0D108BD9-81ED-4DB2-BD59-A6C34878D82A}">
                    <a16:rowId xmlns:a16="http://schemas.microsoft.com/office/drawing/2014/main" val="10005"/>
                  </a:ext>
                </a:extLst>
              </a:tr>
              <a:tr h="364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With a HV DC biasing capacitor</a:t>
                      </a:r>
                    </a:p>
                  </a:txBody>
                  <a:tcPr marL="108000" marR="72000" anchor="ctr"/>
                </a:tc>
                <a:extLst>
                  <a:ext uri="{0D108BD9-81ED-4DB2-BD59-A6C34878D82A}">
                    <a16:rowId xmlns:a16="http://schemas.microsoft.com/office/drawing/2014/main" val="10006"/>
                  </a:ext>
                </a:extLst>
              </a:tr>
              <a:tr h="364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rPr>
                        <a:t>Air cooled</a:t>
                      </a:r>
                    </a:p>
                  </a:txBody>
                  <a:tcPr marL="108000" marR="7200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159036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A bit of History</a:t>
            </a:r>
          </a:p>
        </p:txBody>
      </p:sp>
      <p:sp>
        <p:nvSpPr>
          <p:cNvPr id="3" name="Content Placeholder 2"/>
          <p:cNvSpPr>
            <a:spLocks noGrp="1"/>
          </p:cNvSpPr>
          <p:nvPr>
            <p:ph idx="1"/>
          </p:nvPr>
        </p:nvSpPr>
        <p:spPr>
          <a:xfrm>
            <a:off x="609600" y="2537249"/>
            <a:ext cx="6422503" cy="3700063"/>
          </a:xfrm>
        </p:spPr>
        <p:txBody>
          <a:bodyPr rtlCol="0" anchor="ctr">
            <a:normAutofit/>
          </a:bodyPr>
          <a:lstStyle/>
          <a:p>
            <a:pPr marL="109728" indent="0">
              <a:buNone/>
            </a:pPr>
            <a:r>
              <a:rPr lang="en-GB" sz="2000" dirty="0"/>
              <a:t>2011, Conceptual SPL RF Main Power Coupler design</a:t>
            </a:r>
          </a:p>
          <a:p>
            <a:pPr marL="360000" lvl="2" indent="0">
              <a:spcBef>
                <a:spcPts val="0"/>
              </a:spcBef>
              <a:buNone/>
            </a:pPr>
            <a:r>
              <a:rPr lang="en-US" sz="1800" dirty="0"/>
              <a:t>The existing complex of accelerators at CERN is capable to provide the Large Hadron Collider (LHC) with the beam required to reach its nominal characteristics. Higher performance injectors will however be necessary to exceed this limit and maximize the physics reach of the LHC. As a first step, the construction of a new 160 MeV H- </a:t>
            </a:r>
            <a:r>
              <a:rPr lang="en-US" sz="1800" dirty="0" err="1"/>
              <a:t>linac</a:t>
            </a:r>
            <a:r>
              <a:rPr lang="en-US" sz="1800" dirty="0"/>
              <a:t> (Linac4) has started, and the study of a 4 GeV Superconducting Proton </a:t>
            </a:r>
            <a:r>
              <a:rPr lang="en-US" sz="1800" dirty="0" err="1"/>
              <a:t>Linac</a:t>
            </a:r>
            <a:r>
              <a:rPr lang="en-US" sz="1800" dirty="0"/>
              <a:t> (SPL) is being pursued. </a:t>
            </a:r>
            <a:r>
              <a:rPr lang="en-GB" sz="1800" dirty="0"/>
              <a:t>The SPL project aims to test a first four cavities with full power.</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6</a:t>
            </a:fld>
            <a:endParaRPr lang="en-GB" noProof="0" dirty="0"/>
          </a:p>
        </p:txBody>
      </p:sp>
      <p:sp>
        <p:nvSpPr>
          <p:cNvPr id="4" name="Arrow: Right 3">
            <a:extLst>
              <a:ext uri="{FF2B5EF4-FFF2-40B4-BE49-F238E27FC236}">
                <a16:creationId xmlns:a16="http://schemas.microsoft.com/office/drawing/2014/main" id="{21C156E7-11EF-F892-6923-C70E7842760B}"/>
              </a:ext>
            </a:extLst>
          </p:cNvPr>
          <p:cNvSpPr/>
          <p:nvPr/>
        </p:nvSpPr>
        <p:spPr>
          <a:xfrm>
            <a:off x="251805" y="1859206"/>
            <a:ext cx="11676843" cy="484632"/>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16A0C2F5-D89A-FE59-A2B2-6E30FF394AB3}"/>
              </a:ext>
            </a:extLst>
          </p:cNvPr>
          <p:cNvCxnSpPr/>
          <p:nvPr/>
        </p:nvCxnSpPr>
        <p:spPr>
          <a:xfrm>
            <a:off x="551384" y="1864248"/>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0792781-2D30-0D0C-2660-C4E43E007AD9}"/>
              </a:ext>
            </a:extLst>
          </p:cNvPr>
          <p:cNvCxnSpPr/>
          <p:nvPr/>
        </p:nvCxnSpPr>
        <p:spPr>
          <a:xfrm>
            <a:off x="2711624" y="1850187"/>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25B3BD1-59FA-632D-E5A3-6FD2E0BC766B}"/>
              </a:ext>
            </a:extLst>
          </p:cNvPr>
          <p:cNvCxnSpPr/>
          <p:nvPr/>
        </p:nvCxnSpPr>
        <p:spPr>
          <a:xfrm>
            <a:off x="5303912" y="1846602"/>
            <a:ext cx="0" cy="484632"/>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8B1F10A-5579-F4C6-9C03-29C5745C42A0}"/>
              </a:ext>
            </a:extLst>
          </p:cNvPr>
          <p:cNvCxnSpPr/>
          <p:nvPr/>
        </p:nvCxnSpPr>
        <p:spPr>
          <a:xfrm>
            <a:off x="7032104" y="1846602"/>
            <a:ext cx="0" cy="4846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8FB8687-E5EC-87B6-D63A-A0F6B83A2005}"/>
              </a:ext>
            </a:extLst>
          </p:cNvPr>
          <p:cNvCxnSpPr/>
          <p:nvPr/>
        </p:nvCxnSpPr>
        <p:spPr>
          <a:xfrm>
            <a:off x="919234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7021AFB-BD33-5257-6BDD-741265EEC5BD}"/>
              </a:ext>
            </a:extLst>
          </p:cNvPr>
          <p:cNvSpPr txBox="1"/>
          <p:nvPr/>
        </p:nvSpPr>
        <p:spPr>
          <a:xfrm>
            <a:off x="258681" y="1470450"/>
            <a:ext cx="652743" cy="369332"/>
          </a:xfrm>
          <a:prstGeom prst="rect">
            <a:avLst/>
          </a:prstGeom>
          <a:noFill/>
        </p:spPr>
        <p:txBody>
          <a:bodyPr wrap="none" rtlCol="0">
            <a:spAutoFit/>
          </a:bodyPr>
          <a:lstStyle/>
          <a:p>
            <a:r>
              <a:rPr lang="fr-CH" dirty="0">
                <a:solidFill>
                  <a:schemeClr val="bg1">
                    <a:lumMod val="75000"/>
                  </a:schemeClr>
                </a:solidFill>
              </a:rPr>
              <a:t>2000</a:t>
            </a:r>
            <a:endParaRPr lang="en-GB" dirty="0">
              <a:solidFill>
                <a:schemeClr val="bg1">
                  <a:lumMod val="75000"/>
                </a:schemeClr>
              </a:solidFill>
            </a:endParaRPr>
          </a:p>
        </p:txBody>
      </p:sp>
      <p:sp>
        <p:nvSpPr>
          <p:cNvPr id="21" name="TextBox 20">
            <a:extLst>
              <a:ext uri="{FF2B5EF4-FFF2-40B4-BE49-F238E27FC236}">
                <a16:creationId xmlns:a16="http://schemas.microsoft.com/office/drawing/2014/main" id="{1C81367F-A69A-25C6-8FE9-8C8A8A9AD78D}"/>
              </a:ext>
            </a:extLst>
          </p:cNvPr>
          <p:cNvSpPr txBox="1"/>
          <p:nvPr/>
        </p:nvSpPr>
        <p:spPr>
          <a:xfrm>
            <a:off x="2418921" y="1470450"/>
            <a:ext cx="652743" cy="369332"/>
          </a:xfrm>
          <a:prstGeom prst="rect">
            <a:avLst/>
          </a:prstGeom>
          <a:noFill/>
        </p:spPr>
        <p:txBody>
          <a:bodyPr wrap="none" rtlCol="0">
            <a:spAutoFit/>
          </a:bodyPr>
          <a:lstStyle/>
          <a:p>
            <a:r>
              <a:rPr lang="fr-CH" dirty="0">
                <a:solidFill>
                  <a:schemeClr val="bg1">
                    <a:lumMod val="75000"/>
                  </a:schemeClr>
                </a:solidFill>
              </a:rPr>
              <a:t>2005</a:t>
            </a:r>
            <a:endParaRPr lang="en-GB" dirty="0">
              <a:solidFill>
                <a:schemeClr val="bg1">
                  <a:lumMod val="75000"/>
                </a:schemeClr>
              </a:solidFill>
            </a:endParaRPr>
          </a:p>
        </p:txBody>
      </p:sp>
      <p:sp>
        <p:nvSpPr>
          <p:cNvPr id="22" name="TextBox 21">
            <a:extLst>
              <a:ext uri="{FF2B5EF4-FFF2-40B4-BE49-F238E27FC236}">
                <a16:creationId xmlns:a16="http://schemas.microsoft.com/office/drawing/2014/main" id="{4123A2A4-466A-D49D-AF04-5EB583FC9BA9}"/>
              </a:ext>
            </a:extLst>
          </p:cNvPr>
          <p:cNvSpPr txBox="1"/>
          <p:nvPr/>
        </p:nvSpPr>
        <p:spPr>
          <a:xfrm>
            <a:off x="4579161" y="1470450"/>
            <a:ext cx="652743" cy="369332"/>
          </a:xfrm>
          <a:prstGeom prst="rect">
            <a:avLst/>
          </a:prstGeom>
          <a:noFill/>
        </p:spPr>
        <p:txBody>
          <a:bodyPr wrap="none" rtlCol="0">
            <a:spAutoFit/>
          </a:bodyPr>
          <a:lstStyle/>
          <a:p>
            <a:r>
              <a:rPr lang="fr-CH" dirty="0">
                <a:solidFill>
                  <a:schemeClr val="bg1">
                    <a:lumMod val="75000"/>
                  </a:schemeClr>
                </a:solidFill>
              </a:rPr>
              <a:t>2010</a:t>
            </a:r>
            <a:endParaRPr lang="en-GB" dirty="0">
              <a:solidFill>
                <a:schemeClr val="bg1">
                  <a:lumMod val="75000"/>
                </a:schemeClr>
              </a:solidFill>
            </a:endParaRPr>
          </a:p>
        </p:txBody>
      </p:sp>
      <p:sp>
        <p:nvSpPr>
          <p:cNvPr id="23" name="TextBox 22">
            <a:extLst>
              <a:ext uri="{FF2B5EF4-FFF2-40B4-BE49-F238E27FC236}">
                <a16:creationId xmlns:a16="http://schemas.microsoft.com/office/drawing/2014/main" id="{7EA27AF4-BEA6-DF9C-FCCA-40F88B52D147}"/>
              </a:ext>
            </a:extLst>
          </p:cNvPr>
          <p:cNvSpPr txBox="1"/>
          <p:nvPr/>
        </p:nvSpPr>
        <p:spPr>
          <a:xfrm>
            <a:off x="6739401" y="1470450"/>
            <a:ext cx="652743" cy="369332"/>
          </a:xfrm>
          <a:prstGeom prst="rect">
            <a:avLst/>
          </a:prstGeom>
          <a:noFill/>
        </p:spPr>
        <p:txBody>
          <a:bodyPr wrap="none" rtlCol="0">
            <a:spAutoFit/>
          </a:bodyPr>
          <a:lstStyle/>
          <a:p>
            <a:r>
              <a:rPr lang="fr-CH" dirty="0">
                <a:solidFill>
                  <a:schemeClr val="bg1">
                    <a:lumMod val="75000"/>
                  </a:schemeClr>
                </a:solidFill>
              </a:rPr>
              <a:t>2015</a:t>
            </a:r>
            <a:endParaRPr lang="en-GB" dirty="0">
              <a:solidFill>
                <a:schemeClr val="bg1">
                  <a:lumMod val="75000"/>
                </a:schemeClr>
              </a:solidFill>
            </a:endParaRPr>
          </a:p>
        </p:txBody>
      </p:sp>
      <p:sp>
        <p:nvSpPr>
          <p:cNvPr id="24" name="TextBox 23">
            <a:extLst>
              <a:ext uri="{FF2B5EF4-FFF2-40B4-BE49-F238E27FC236}">
                <a16:creationId xmlns:a16="http://schemas.microsoft.com/office/drawing/2014/main" id="{C3379EB6-0F2F-C174-C2D3-EA1D453A0391}"/>
              </a:ext>
            </a:extLst>
          </p:cNvPr>
          <p:cNvSpPr txBox="1"/>
          <p:nvPr/>
        </p:nvSpPr>
        <p:spPr>
          <a:xfrm>
            <a:off x="8899641" y="1470450"/>
            <a:ext cx="652743" cy="369332"/>
          </a:xfrm>
          <a:prstGeom prst="rect">
            <a:avLst/>
          </a:prstGeom>
          <a:noFill/>
        </p:spPr>
        <p:txBody>
          <a:bodyPr wrap="none" rtlCol="0">
            <a:spAutoFit/>
          </a:bodyPr>
          <a:lstStyle/>
          <a:p>
            <a:r>
              <a:rPr lang="fr-CH" dirty="0">
                <a:solidFill>
                  <a:schemeClr val="bg1">
                    <a:lumMod val="75000"/>
                  </a:schemeClr>
                </a:solidFill>
              </a:rPr>
              <a:t>2020</a:t>
            </a:r>
            <a:endParaRPr lang="en-GB" dirty="0">
              <a:solidFill>
                <a:schemeClr val="bg1">
                  <a:lumMod val="75000"/>
                </a:schemeClr>
              </a:solidFill>
            </a:endParaRPr>
          </a:p>
        </p:txBody>
      </p:sp>
      <p:cxnSp>
        <p:nvCxnSpPr>
          <p:cNvPr id="25" name="Straight Connector 24">
            <a:extLst>
              <a:ext uri="{FF2B5EF4-FFF2-40B4-BE49-F238E27FC236}">
                <a16:creationId xmlns:a16="http://schemas.microsoft.com/office/drawing/2014/main" id="{14D3A5BA-A258-8CAC-435E-650F0203E420}"/>
              </a:ext>
            </a:extLst>
          </p:cNvPr>
          <p:cNvCxnSpPr/>
          <p:nvPr/>
        </p:nvCxnSpPr>
        <p:spPr>
          <a:xfrm>
            <a:off x="11352584" y="1843017"/>
            <a:ext cx="0" cy="484632"/>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3F8704A-1AFA-9964-A70B-564228DE0A95}"/>
              </a:ext>
            </a:extLst>
          </p:cNvPr>
          <p:cNvSpPr txBox="1"/>
          <p:nvPr/>
        </p:nvSpPr>
        <p:spPr>
          <a:xfrm>
            <a:off x="11059881" y="1470450"/>
            <a:ext cx="652743" cy="369332"/>
          </a:xfrm>
          <a:prstGeom prst="rect">
            <a:avLst/>
          </a:prstGeom>
          <a:noFill/>
        </p:spPr>
        <p:txBody>
          <a:bodyPr wrap="none" rtlCol="0">
            <a:spAutoFit/>
          </a:bodyPr>
          <a:lstStyle/>
          <a:p>
            <a:r>
              <a:rPr lang="fr-CH" dirty="0">
                <a:solidFill>
                  <a:schemeClr val="bg1">
                    <a:lumMod val="75000"/>
                  </a:schemeClr>
                </a:solidFill>
              </a:rPr>
              <a:t>2025</a:t>
            </a:r>
            <a:endParaRPr lang="en-GB" dirty="0">
              <a:solidFill>
                <a:schemeClr val="bg1">
                  <a:lumMod val="75000"/>
                </a:schemeClr>
              </a:solidFill>
            </a:endParaRPr>
          </a:p>
        </p:txBody>
      </p:sp>
      <p:pic>
        <p:nvPicPr>
          <p:cNvPr id="11" name="Picture 10">
            <a:extLst>
              <a:ext uri="{FF2B5EF4-FFF2-40B4-BE49-F238E27FC236}">
                <a16:creationId xmlns:a16="http://schemas.microsoft.com/office/drawing/2014/main" id="{8E067E2C-E76B-4767-C833-DC87809180FA}"/>
              </a:ext>
            </a:extLst>
          </p:cNvPr>
          <p:cNvPicPr>
            <a:picLocks noChangeAspect="1"/>
          </p:cNvPicPr>
          <p:nvPr/>
        </p:nvPicPr>
        <p:blipFill>
          <a:blip r:embed="rId3"/>
          <a:stretch>
            <a:fillRect/>
          </a:stretch>
        </p:blipFill>
        <p:spPr>
          <a:xfrm>
            <a:off x="7392658" y="2947280"/>
            <a:ext cx="3841073" cy="2880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cxnSp>
        <p:nvCxnSpPr>
          <p:cNvPr id="15" name="Straight Connector 14">
            <a:extLst>
              <a:ext uri="{FF2B5EF4-FFF2-40B4-BE49-F238E27FC236}">
                <a16:creationId xmlns:a16="http://schemas.microsoft.com/office/drawing/2014/main" id="{2110201B-0EEC-E546-536A-C4D97599AE27}"/>
              </a:ext>
            </a:extLst>
          </p:cNvPr>
          <p:cNvCxnSpPr/>
          <p:nvPr/>
        </p:nvCxnSpPr>
        <p:spPr>
          <a:xfrm>
            <a:off x="4871864" y="1844824"/>
            <a:ext cx="0" cy="48463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27939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lstStyle/>
          <a:p>
            <a:r>
              <a:rPr lang="en-GB" dirty="0"/>
              <a:t>Two FPC designs</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7</a:t>
            </a:fld>
            <a:endParaRPr lang="en-GB" noProof="0" dirty="0"/>
          </a:p>
        </p:txBody>
      </p:sp>
      <p:pic>
        <p:nvPicPr>
          <p:cNvPr id="11" name="Content Placeholder 7" descr="SPL-SPS ENSEMBLE.jpg">
            <a:extLst>
              <a:ext uri="{FF2B5EF4-FFF2-40B4-BE49-F238E27FC236}">
                <a16:creationId xmlns:a16="http://schemas.microsoft.com/office/drawing/2014/main" id="{8B3A0F30-EA0F-B1C5-1AB6-6C691C38A39C}"/>
              </a:ext>
            </a:extLst>
          </p:cNvPr>
          <p:cNvPicPr>
            <a:picLocks noChangeAspect="1"/>
          </p:cNvPicPr>
          <p:nvPr/>
        </p:nvPicPr>
        <p:blipFill>
          <a:blip r:embed="rId3" cstate="print"/>
          <a:stretch>
            <a:fillRect/>
          </a:stretch>
        </p:blipFill>
        <p:spPr>
          <a:xfrm rot="15766317">
            <a:off x="899351" y="2822144"/>
            <a:ext cx="4206689" cy="2376000"/>
          </a:xfrm>
          <a:prstGeom prst="rect">
            <a:avLst/>
          </a:prstGeom>
        </p:spPr>
      </p:pic>
      <p:pic>
        <p:nvPicPr>
          <p:cNvPr id="12" name="Picture 2" descr="\\cern.ch\dfs\Departments\AB\Groups\RF\Sections\SR\Prevessin\Coupleurs\coupleur SPL\Illustrations\SPL-LHC ENSEMBLE.jpg">
            <a:extLst>
              <a:ext uri="{FF2B5EF4-FFF2-40B4-BE49-F238E27FC236}">
                <a16:creationId xmlns:a16="http://schemas.microsoft.com/office/drawing/2014/main" id="{EEE787D7-3560-ECD2-4743-36DD29AC3AB0}"/>
              </a:ext>
            </a:extLst>
          </p:cNvPr>
          <p:cNvPicPr>
            <a:picLocks noChangeAspect="1" noChangeArrowheads="1"/>
          </p:cNvPicPr>
          <p:nvPr/>
        </p:nvPicPr>
        <p:blipFill>
          <a:blip r:embed="rId4" cstate="print"/>
          <a:stretch>
            <a:fillRect/>
          </a:stretch>
        </p:blipFill>
        <p:spPr bwMode="auto">
          <a:xfrm rot="16200000">
            <a:off x="6808423" y="2588846"/>
            <a:ext cx="4142717" cy="2340000"/>
          </a:xfrm>
          <a:prstGeom prst="rect">
            <a:avLst/>
          </a:prstGeom>
          <a:noFill/>
        </p:spPr>
      </p:pic>
      <p:sp>
        <p:nvSpPr>
          <p:cNvPr id="15" name="Content Placeholder 2">
            <a:extLst>
              <a:ext uri="{FF2B5EF4-FFF2-40B4-BE49-F238E27FC236}">
                <a16:creationId xmlns:a16="http://schemas.microsoft.com/office/drawing/2014/main" id="{72E59BAE-2309-AE0D-742D-0AFC251D3BBB}"/>
              </a:ext>
            </a:extLst>
          </p:cNvPr>
          <p:cNvSpPr txBox="1">
            <a:spLocks/>
          </p:cNvSpPr>
          <p:nvPr/>
        </p:nvSpPr>
        <p:spPr>
          <a:xfrm>
            <a:off x="4157862" y="1940144"/>
            <a:ext cx="3456385" cy="4140000"/>
          </a:xfrm>
          <a:prstGeom prst="rect">
            <a:avLst/>
          </a:prstGeom>
        </p:spPr>
        <p:txBody>
          <a:bodyPr vert="horz" lIns="382676" tIns="191338" rIns="382676" bIns="191338" anchor="ctr">
            <a:noAutofit/>
          </a:bodyPr>
          <a:lstStyle>
            <a:lvl1pPr marL="267873" indent="0" algn="l" rtl="0" eaLnBrk="1" latinLnBrk="0" hangingPunct="1">
              <a:spcBef>
                <a:spcPts val="1256"/>
              </a:spcBef>
              <a:buClr>
                <a:schemeClr val="accent3"/>
              </a:buClr>
              <a:buFont typeface="Georgia"/>
              <a:buNone/>
              <a:defRPr kumimoji="0" sz="10000" kern="1200">
                <a:solidFill>
                  <a:schemeClr val="tx2"/>
                </a:solidFill>
                <a:latin typeface="+mn-lt"/>
                <a:ea typeface="+mn-ea"/>
                <a:cs typeface="+mn-cs"/>
              </a:defRPr>
            </a:lvl1pPr>
            <a:lvl2pPr marL="1913382" indent="0" algn="ctr" rtl="0" eaLnBrk="1" latinLnBrk="0" hangingPunct="1">
              <a:spcBef>
                <a:spcPts val="1256"/>
              </a:spcBef>
              <a:buClr>
                <a:schemeClr val="accent2"/>
              </a:buClr>
              <a:buFont typeface="Georgia"/>
              <a:buNone/>
              <a:defRPr kumimoji="0" sz="10900" kern="1200">
                <a:solidFill>
                  <a:schemeClr val="accent2"/>
                </a:solidFill>
                <a:latin typeface="+mn-lt"/>
                <a:ea typeface="+mn-ea"/>
                <a:cs typeface="+mn-cs"/>
              </a:defRPr>
            </a:lvl2pPr>
            <a:lvl3pPr marL="3826764" indent="0" algn="ctr" rtl="0" eaLnBrk="1" latinLnBrk="0" hangingPunct="1">
              <a:spcBef>
                <a:spcPts val="1256"/>
              </a:spcBef>
              <a:buClr>
                <a:schemeClr val="accent1"/>
              </a:buClr>
              <a:buFont typeface="Wingdings 2"/>
              <a:buNone/>
              <a:defRPr kumimoji="0" sz="10000" kern="1200">
                <a:solidFill>
                  <a:schemeClr val="accent1"/>
                </a:solidFill>
                <a:latin typeface="+mn-lt"/>
                <a:ea typeface="+mn-ea"/>
                <a:cs typeface="+mn-cs"/>
              </a:defRPr>
            </a:lvl3pPr>
            <a:lvl4pPr marL="5740146" indent="0" algn="ctr" rtl="0" eaLnBrk="1" latinLnBrk="0" hangingPunct="1">
              <a:spcBef>
                <a:spcPts val="1256"/>
              </a:spcBef>
              <a:buClr>
                <a:schemeClr val="accent1"/>
              </a:buClr>
              <a:buFont typeface="Wingdings 2"/>
              <a:buNone/>
              <a:defRPr kumimoji="0" sz="9200" kern="1200">
                <a:solidFill>
                  <a:schemeClr val="accent1"/>
                </a:solidFill>
                <a:latin typeface="+mn-lt"/>
                <a:ea typeface="+mn-ea"/>
                <a:cs typeface="+mn-cs"/>
              </a:defRPr>
            </a:lvl4pPr>
            <a:lvl5pPr marL="7653528" indent="0" algn="ctr" rtl="0" eaLnBrk="1" latinLnBrk="0" hangingPunct="1">
              <a:spcBef>
                <a:spcPts val="1256"/>
              </a:spcBef>
              <a:buClr>
                <a:schemeClr val="accent3"/>
              </a:buClr>
              <a:buFont typeface="Georgia"/>
              <a:buNone/>
              <a:defRPr kumimoji="0" sz="8400" kern="1200">
                <a:solidFill>
                  <a:schemeClr val="accent3"/>
                </a:solidFill>
                <a:latin typeface="+mn-lt"/>
                <a:ea typeface="+mn-ea"/>
                <a:cs typeface="+mn-cs"/>
              </a:defRPr>
            </a:lvl5pPr>
            <a:lvl6pPr marL="9566910" indent="0" algn="ctr" rtl="0" eaLnBrk="1" latinLnBrk="0" hangingPunct="1">
              <a:spcBef>
                <a:spcPts val="1256"/>
              </a:spcBef>
              <a:buClr>
                <a:schemeClr val="accent3"/>
              </a:buClr>
              <a:buFont typeface="Georgia"/>
              <a:buNone/>
              <a:defRPr kumimoji="0" sz="7500" kern="1200">
                <a:solidFill>
                  <a:schemeClr val="accent3"/>
                </a:solidFill>
                <a:latin typeface="+mn-lt"/>
                <a:ea typeface="+mn-ea"/>
                <a:cs typeface="+mn-cs"/>
              </a:defRPr>
            </a:lvl6pPr>
            <a:lvl7pPr marL="11480292" indent="0" algn="ctr" rtl="0" eaLnBrk="1" latinLnBrk="0" hangingPunct="1">
              <a:spcBef>
                <a:spcPts val="1256"/>
              </a:spcBef>
              <a:buClr>
                <a:schemeClr val="accent3"/>
              </a:buClr>
              <a:buFont typeface="Georgia"/>
              <a:buNone/>
              <a:defRPr kumimoji="0" sz="6700" kern="1200">
                <a:solidFill>
                  <a:schemeClr val="accent3"/>
                </a:solidFill>
                <a:latin typeface="+mn-lt"/>
                <a:ea typeface="+mn-ea"/>
                <a:cs typeface="+mn-cs"/>
              </a:defRPr>
            </a:lvl7pPr>
            <a:lvl8pPr marL="13393674" indent="0" algn="ctr" rtl="0" eaLnBrk="1" latinLnBrk="0" hangingPunct="1">
              <a:spcBef>
                <a:spcPts val="1256"/>
              </a:spcBef>
              <a:buClr>
                <a:schemeClr val="accent3"/>
              </a:buClr>
              <a:buFont typeface="Georgia"/>
              <a:buNone/>
              <a:defRPr kumimoji="0" sz="6300" kern="1200">
                <a:solidFill>
                  <a:schemeClr val="accent3"/>
                </a:solidFill>
                <a:latin typeface="+mn-lt"/>
                <a:ea typeface="+mn-ea"/>
                <a:cs typeface="+mn-cs"/>
              </a:defRPr>
            </a:lvl8pPr>
            <a:lvl9pPr marL="15307056" indent="0" algn="ctr" rtl="0" eaLnBrk="1" latinLnBrk="0" hangingPunct="1">
              <a:spcBef>
                <a:spcPts val="1256"/>
              </a:spcBef>
              <a:buClr>
                <a:schemeClr val="accent3"/>
              </a:buClr>
              <a:buFont typeface="Georgia"/>
              <a:buNone/>
              <a:defRPr kumimoji="0" sz="5900" kern="1200" baseline="0">
                <a:solidFill>
                  <a:schemeClr val="accent3"/>
                </a:solidFill>
                <a:latin typeface="+mn-lt"/>
                <a:ea typeface="+mn-ea"/>
                <a:cs typeface="+mn-cs"/>
              </a:defRPr>
            </a:lvl9pPr>
          </a:lstStyle>
          <a:p>
            <a:pPr marL="0" algn="ctr">
              <a:spcBef>
                <a:spcPts val="0"/>
              </a:spcBef>
            </a:pPr>
            <a:r>
              <a:rPr lang="en-US" sz="1800" dirty="0">
                <a:solidFill>
                  <a:srgbClr val="002060"/>
                </a:solidFill>
              </a:rPr>
              <a:t>Both designs</a:t>
            </a:r>
          </a:p>
          <a:p>
            <a:pPr marL="0" algn="ctr">
              <a:spcBef>
                <a:spcPts val="0"/>
              </a:spcBef>
            </a:pPr>
            <a:r>
              <a:rPr lang="en-US" sz="1800" dirty="0">
                <a:solidFill>
                  <a:srgbClr val="002060"/>
                </a:solidFill>
              </a:rPr>
              <a:t>will have the same</a:t>
            </a:r>
          </a:p>
          <a:p>
            <a:pPr marL="0" algn="ctr">
              <a:spcBef>
                <a:spcPts val="0"/>
              </a:spcBef>
            </a:pPr>
            <a:endParaRPr lang="en-US" sz="1800" dirty="0">
              <a:solidFill>
                <a:srgbClr val="002060"/>
              </a:solidFill>
            </a:endParaRPr>
          </a:p>
          <a:p>
            <a:pPr marL="0" lvl="1">
              <a:spcBef>
                <a:spcPts val="0"/>
              </a:spcBef>
            </a:pPr>
            <a:r>
              <a:rPr lang="en-US" sz="1800" dirty="0">
                <a:solidFill>
                  <a:srgbClr val="0070C0"/>
                </a:solidFill>
              </a:rPr>
              <a:t>Double walled tube</a:t>
            </a:r>
          </a:p>
          <a:p>
            <a:pPr marL="0" lvl="1">
              <a:spcBef>
                <a:spcPts val="0"/>
              </a:spcBef>
            </a:pPr>
            <a:endParaRPr lang="en-US" sz="1800" dirty="0">
              <a:solidFill>
                <a:srgbClr val="0070C0"/>
              </a:solidFill>
            </a:endParaRPr>
          </a:p>
          <a:p>
            <a:pPr marL="0" lvl="1">
              <a:spcBef>
                <a:spcPts val="0"/>
              </a:spcBef>
            </a:pPr>
            <a:r>
              <a:rPr lang="en-US" sz="1800" dirty="0">
                <a:solidFill>
                  <a:srgbClr val="0070C0"/>
                </a:solidFill>
              </a:rPr>
              <a:t>Matching waveguide without doorknob</a:t>
            </a:r>
          </a:p>
          <a:p>
            <a:pPr marL="0" lvl="1">
              <a:spcBef>
                <a:spcPts val="0"/>
              </a:spcBef>
            </a:pPr>
            <a:endParaRPr lang="en-US" sz="1800" dirty="0">
              <a:solidFill>
                <a:srgbClr val="0070C0"/>
              </a:solidFill>
            </a:endParaRPr>
          </a:p>
          <a:p>
            <a:pPr marL="0" lvl="1">
              <a:spcBef>
                <a:spcPts val="0"/>
              </a:spcBef>
            </a:pPr>
            <a:r>
              <a:rPr lang="en-US" sz="1800" dirty="0">
                <a:solidFill>
                  <a:srgbClr val="0070C0"/>
                </a:solidFill>
              </a:rPr>
              <a:t>Contacts ring including  DC capacitor</a:t>
            </a:r>
          </a:p>
          <a:p>
            <a:pPr marL="0" lvl="1">
              <a:spcBef>
                <a:spcPts val="0"/>
              </a:spcBef>
            </a:pPr>
            <a:endParaRPr lang="en-US" sz="1800" dirty="0">
              <a:solidFill>
                <a:srgbClr val="0070C0"/>
              </a:solidFill>
            </a:endParaRPr>
          </a:p>
          <a:p>
            <a:pPr marL="0" lvl="1">
              <a:spcBef>
                <a:spcPts val="0"/>
              </a:spcBef>
            </a:pPr>
            <a:r>
              <a:rPr lang="en-US" sz="1800" dirty="0">
                <a:solidFill>
                  <a:srgbClr val="0070C0"/>
                </a:solidFill>
              </a:rPr>
              <a:t>Interface to</a:t>
            </a:r>
          </a:p>
          <a:p>
            <a:pPr marL="0" lvl="1">
              <a:spcBef>
                <a:spcPts val="0"/>
              </a:spcBef>
            </a:pPr>
            <a:r>
              <a:rPr lang="en-US" sz="1800" dirty="0" err="1">
                <a:solidFill>
                  <a:srgbClr val="0070C0"/>
                </a:solidFill>
              </a:rPr>
              <a:t>cryomodule</a:t>
            </a:r>
            <a:r>
              <a:rPr lang="en-US" sz="1800" dirty="0">
                <a:solidFill>
                  <a:srgbClr val="0070C0"/>
                </a:solidFill>
              </a:rPr>
              <a:t> flange &amp;</a:t>
            </a:r>
          </a:p>
          <a:p>
            <a:pPr marL="0" lvl="1">
              <a:spcBef>
                <a:spcPts val="0"/>
              </a:spcBef>
            </a:pPr>
            <a:r>
              <a:rPr lang="en-US" sz="1800" dirty="0">
                <a:solidFill>
                  <a:srgbClr val="0070C0"/>
                </a:solidFill>
              </a:rPr>
              <a:t>RF + vacuum gasket</a:t>
            </a:r>
            <a:endParaRPr lang="en-US" sz="1800" dirty="0">
              <a:solidFill>
                <a:srgbClr val="002060"/>
              </a:solidFill>
            </a:endParaRPr>
          </a:p>
        </p:txBody>
      </p:sp>
      <p:sp>
        <p:nvSpPr>
          <p:cNvPr id="33" name="TextBox 32">
            <a:extLst>
              <a:ext uri="{FF2B5EF4-FFF2-40B4-BE49-F238E27FC236}">
                <a16:creationId xmlns:a16="http://schemas.microsoft.com/office/drawing/2014/main" id="{860A3555-9D86-5FC1-7DE0-367C1DA99911}"/>
              </a:ext>
            </a:extLst>
          </p:cNvPr>
          <p:cNvSpPr txBox="1"/>
          <p:nvPr/>
        </p:nvSpPr>
        <p:spPr>
          <a:xfrm>
            <a:off x="119336" y="4797152"/>
            <a:ext cx="2448272" cy="646331"/>
          </a:xfrm>
          <a:prstGeom prst="rect">
            <a:avLst/>
          </a:prstGeom>
          <a:noFill/>
        </p:spPr>
        <p:txBody>
          <a:bodyPr wrap="square">
            <a:spAutoFit/>
          </a:bodyPr>
          <a:lstStyle/>
          <a:p>
            <a:pPr marL="0" algn="ctr">
              <a:spcBef>
                <a:spcPts val="0"/>
              </a:spcBef>
            </a:pPr>
            <a:r>
              <a:rPr lang="en-US" sz="1800" dirty="0">
                <a:solidFill>
                  <a:srgbClr val="002060"/>
                </a:solidFill>
              </a:rPr>
              <a:t>Planar disk window coupler</a:t>
            </a:r>
          </a:p>
        </p:txBody>
      </p:sp>
      <p:sp>
        <p:nvSpPr>
          <p:cNvPr id="35" name="TextBox 34">
            <a:extLst>
              <a:ext uri="{FF2B5EF4-FFF2-40B4-BE49-F238E27FC236}">
                <a16:creationId xmlns:a16="http://schemas.microsoft.com/office/drawing/2014/main" id="{B3FD2BD0-A114-CDA1-84F5-5E6DBBC368CC}"/>
              </a:ext>
            </a:extLst>
          </p:cNvPr>
          <p:cNvSpPr txBox="1"/>
          <p:nvPr/>
        </p:nvSpPr>
        <p:spPr>
          <a:xfrm>
            <a:off x="9697788" y="4847346"/>
            <a:ext cx="2403720" cy="646331"/>
          </a:xfrm>
          <a:prstGeom prst="rect">
            <a:avLst/>
          </a:prstGeom>
          <a:noFill/>
        </p:spPr>
        <p:txBody>
          <a:bodyPr wrap="square">
            <a:spAutoFit/>
          </a:bodyPr>
          <a:lstStyle/>
          <a:p>
            <a:pPr marL="0" algn="ctr">
              <a:spcBef>
                <a:spcPts val="0"/>
              </a:spcBef>
            </a:pPr>
            <a:r>
              <a:rPr lang="en-US" sz="1800" dirty="0">
                <a:solidFill>
                  <a:srgbClr val="002060"/>
                </a:solidFill>
              </a:rPr>
              <a:t>Coaxial cylindrical (LHC)  window coupler</a:t>
            </a:r>
          </a:p>
        </p:txBody>
      </p:sp>
    </p:spTree>
    <p:extLst>
      <p:ext uri="{BB962C8B-B14F-4D97-AF65-F5344CB8AC3E}">
        <p14:creationId xmlns:p14="http://schemas.microsoft.com/office/powerpoint/2010/main" val="3904445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Plug &amp; Play waveguide concept</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8</a:t>
            </a:fld>
            <a:endParaRPr lang="en-GB" noProof="0" dirty="0"/>
          </a:p>
        </p:txBody>
      </p:sp>
      <p:grpSp>
        <p:nvGrpSpPr>
          <p:cNvPr id="9" name="Group 8">
            <a:extLst>
              <a:ext uri="{FF2B5EF4-FFF2-40B4-BE49-F238E27FC236}">
                <a16:creationId xmlns:a16="http://schemas.microsoft.com/office/drawing/2014/main" id="{589C9881-461F-064D-ADD3-C545BB564C7D}"/>
              </a:ext>
            </a:extLst>
          </p:cNvPr>
          <p:cNvGrpSpPr>
            <a:grpSpLocks noChangeAspect="1"/>
          </p:cNvGrpSpPr>
          <p:nvPr/>
        </p:nvGrpSpPr>
        <p:grpSpPr>
          <a:xfrm>
            <a:off x="2135560" y="1772816"/>
            <a:ext cx="7197856" cy="4464496"/>
            <a:chOff x="2381326" y="28558302"/>
            <a:chExt cx="5740059" cy="3547080"/>
          </a:xfrm>
        </p:grpSpPr>
        <p:pic>
          <p:nvPicPr>
            <p:cNvPr id="10" name="Picture 5" descr="G:\Departments\AB\Groups\RF\Sections\SR\Prevessin\Coupleurs\coupleur SPL\Illustrations\montage antenne\M3.jpg">
              <a:extLst>
                <a:ext uri="{FF2B5EF4-FFF2-40B4-BE49-F238E27FC236}">
                  <a16:creationId xmlns:a16="http://schemas.microsoft.com/office/drawing/2014/main" id="{EBA34C99-3D3A-647D-C660-F0BA195D7C5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69893" y="28914014"/>
              <a:ext cx="1120749" cy="1013885"/>
            </a:xfrm>
            <a:prstGeom prst="rect">
              <a:avLst/>
            </a:prstGeom>
            <a:noFill/>
          </p:spPr>
        </p:pic>
        <p:pic>
          <p:nvPicPr>
            <p:cNvPr id="11" name="Picture 8" descr="G:\Departments\AB\Groups\RF\Sections\SR\Prevessin\Coupleurs\coupleur SPL\Illustrations\montage antenne\M1.jpg">
              <a:extLst>
                <a:ext uri="{FF2B5EF4-FFF2-40B4-BE49-F238E27FC236}">
                  <a16:creationId xmlns:a16="http://schemas.microsoft.com/office/drawing/2014/main" id="{E4C248F4-58D4-39CE-E707-2C966E17AA0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15916" y="28770638"/>
              <a:ext cx="2005469" cy="3334744"/>
            </a:xfrm>
            <a:prstGeom prst="rect">
              <a:avLst/>
            </a:prstGeom>
            <a:noFill/>
          </p:spPr>
        </p:pic>
        <p:pic>
          <p:nvPicPr>
            <p:cNvPr id="12" name="Picture 3" descr="G:\Departments\AB\Groups\RF\Sections\SR\Prevessin\Coupleurs\coupleur SPL\Illustrations\montage antenne\M5.jpg">
              <a:extLst>
                <a:ext uri="{FF2B5EF4-FFF2-40B4-BE49-F238E27FC236}">
                  <a16:creationId xmlns:a16="http://schemas.microsoft.com/office/drawing/2014/main" id="{65566D18-5DC3-7962-3028-C5D92A72344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81326" y="28558302"/>
              <a:ext cx="1072578" cy="1317018"/>
            </a:xfrm>
            <a:prstGeom prst="rect">
              <a:avLst/>
            </a:prstGeom>
            <a:noFill/>
          </p:spPr>
        </p:pic>
        <p:pic>
          <p:nvPicPr>
            <p:cNvPr id="13" name="Picture 4" descr="G:\Departments\AB\Groups\RF\Sections\SR\Prevessin\Coupleurs\coupleur SPL\Illustrations\montage antenne\M4.jpg">
              <a:extLst>
                <a:ext uri="{FF2B5EF4-FFF2-40B4-BE49-F238E27FC236}">
                  <a16:creationId xmlns:a16="http://schemas.microsoft.com/office/drawing/2014/main" id="{40BF327F-BD11-764D-FA29-DF5F0677FE4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16529" y="28885508"/>
              <a:ext cx="1119122" cy="975800"/>
            </a:xfrm>
            <a:prstGeom prst="rect">
              <a:avLst/>
            </a:prstGeom>
            <a:noFill/>
          </p:spPr>
        </p:pic>
        <p:pic>
          <p:nvPicPr>
            <p:cNvPr id="14" name="Picture 5" descr="G:\Departments\AB\Groups\RF\Sections\SR\Prevessin\Coupleurs\coupleur SPL\Illustrations\montage antenne\M3.jpg">
              <a:extLst>
                <a:ext uri="{FF2B5EF4-FFF2-40B4-BE49-F238E27FC236}">
                  <a16:creationId xmlns:a16="http://schemas.microsoft.com/office/drawing/2014/main" id="{9F63C257-E42B-F84F-27CB-7AACD32643E0}"/>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276643" y="28761934"/>
              <a:ext cx="714000" cy="304159"/>
            </a:xfrm>
            <a:prstGeom prst="rect">
              <a:avLst/>
            </a:prstGeom>
            <a:noFill/>
          </p:spPr>
        </p:pic>
      </p:grpSp>
      <p:sp>
        <p:nvSpPr>
          <p:cNvPr id="16" name="TextBox 15">
            <a:extLst>
              <a:ext uri="{FF2B5EF4-FFF2-40B4-BE49-F238E27FC236}">
                <a16:creationId xmlns:a16="http://schemas.microsoft.com/office/drawing/2014/main" id="{DEFA1661-4974-0522-BAE7-D64DE03E6589}"/>
              </a:ext>
            </a:extLst>
          </p:cNvPr>
          <p:cNvSpPr txBox="1"/>
          <p:nvPr/>
        </p:nvSpPr>
        <p:spPr>
          <a:xfrm>
            <a:off x="2857183" y="4117622"/>
            <a:ext cx="4501137" cy="2031325"/>
          </a:xfrm>
          <a:prstGeom prst="rect">
            <a:avLst/>
          </a:prstGeom>
          <a:noFill/>
        </p:spPr>
        <p:txBody>
          <a:bodyPr wrap="square">
            <a:spAutoFit/>
          </a:bodyPr>
          <a:lstStyle/>
          <a:p>
            <a:r>
              <a:rPr lang="en-US" dirty="0">
                <a:solidFill>
                  <a:schemeClr val="tx2"/>
                </a:solidFill>
              </a:rPr>
              <a:t>‘Plug and Play’ waveguide with matching step and DC capacitor included</a:t>
            </a:r>
          </a:p>
          <a:p>
            <a:pPr marL="714375" defTabSz="898525"/>
            <a:r>
              <a:rPr lang="en-US" dirty="0">
                <a:solidFill>
                  <a:schemeClr val="tx2"/>
                </a:solidFill>
              </a:rPr>
              <a:t>Connect the monobloc waveguide to the body line</a:t>
            </a:r>
          </a:p>
          <a:p>
            <a:pPr marL="714375" lvl="1"/>
            <a:r>
              <a:rPr lang="en-US" dirty="0">
                <a:solidFill>
                  <a:schemeClr val="tx2"/>
                </a:solidFill>
              </a:rPr>
              <a:t>Insert the contacts ring, without stress given to the ceramic</a:t>
            </a:r>
          </a:p>
          <a:p>
            <a:pPr marL="714375" lvl="1"/>
            <a:r>
              <a:rPr lang="en-US" dirty="0">
                <a:solidFill>
                  <a:schemeClr val="tx2"/>
                </a:solidFill>
              </a:rPr>
              <a:t>Final assembly of air-cooling system</a:t>
            </a:r>
          </a:p>
        </p:txBody>
      </p:sp>
      <p:sp>
        <p:nvSpPr>
          <p:cNvPr id="17" name="Oval 16">
            <a:extLst>
              <a:ext uri="{FF2B5EF4-FFF2-40B4-BE49-F238E27FC236}">
                <a16:creationId xmlns:a16="http://schemas.microsoft.com/office/drawing/2014/main" id="{C8CFAF32-B999-E1EF-F799-B5AC77BE6C59}"/>
              </a:ext>
            </a:extLst>
          </p:cNvPr>
          <p:cNvSpPr/>
          <p:nvPr/>
        </p:nvSpPr>
        <p:spPr>
          <a:xfrm>
            <a:off x="2854091" y="3568056"/>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1</a:t>
            </a:r>
            <a:endParaRPr lang="en-GB" sz="1400" dirty="0"/>
          </a:p>
        </p:txBody>
      </p:sp>
      <p:sp>
        <p:nvSpPr>
          <p:cNvPr id="18" name="Oval 17">
            <a:extLst>
              <a:ext uri="{FF2B5EF4-FFF2-40B4-BE49-F238E27FC236}">
                <a16:creationId xmlns:a16="http://schemas.microsoft.com/office/drawing/2014/main" id="{139D9673-1FDE-47F2-7CD2-2CB5A6A0608D}"/>
              </a:ext>
            </a:extLst>
          </p:cNvPr>
          <p:cNvSpPr/>
          <p:nvPr/>
        </p:nvSpPr>
        <p:spPr>
          <a:xfrm>
            <a:off x="4453019" y="3562126"/>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2</a:t>
            </a:r>
            <a:endParaRPr lang="en-GB" sz="1400" dirty="0"/>
          </a:p>
        </p:txBody>
      </p:sp>
      <p:sp>
        <p:nvSpPr>
          <p:cNvPr id="19" name="Oval 18">
            <a:extLst>
              <a:ext uri="{FF2B5EF4-FFF2-40B4-BE49-F238E27FC236}">
                <a16:creationId xmlns:a16="http://schemas.microsoft.com/office/drawing/2014/main" id="{E21FA230-9FBF-7D44-38C9-EC09A145F3E5}"/>
              </a:ext>
            </a:extLst>
          </p:cNvPr>
          <p:cNvSpPr/>
          <p:nvPr/>
        </p:nvSpPr>
        <p:spPr>
          <a:xfrm>
            <a:off x="6002195" y="3561941"/>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3</a:t>
            </a:r>
            <a:endParaRPr lang="en-GB" sz="1400" dirty="0"/>
          </a:p>
        </p:txBody>
      </p:sp>
      <p:sp>
        <p:nvSpPr>
          <p:cNvPr id="20" name="Oval 19">
            <a:extLst>
              <a:ext uri="{FF2B5EF4-FFF2-40B4-BE49-F238E27FC236}">
                <a16:creationId xmlns:a16="http://schemas.microsoft.com/office/drawing/2014/main" id="{9AE2AC6A-47C2-FC94-48A4-D81C845609EE}"/>
              </a:ext>
            </a:extLst>
          </p:cNvPr>
          <p:cNvSpPr/>
          <p:nvPr/>
        </p:nvSpPr>
        <p:spPr>
          <a:xfrm>
            <a:off x="9202504" y="3561941"/>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4</a:t>
            </a:r>
            <a:endParaRPr lang="en-GB" sz="1400" dirty="0"/>
          </a:p>
        </p:txBody>
      </p:sp>
      <p:sp>
        <p:nvSpPr>
          <p:cNvPr id="21" name="Oval 20">
            <a:extLst>
              <a:ext uri="{FF2B5EF4-FFF2-40B4-BE49-F238E27FC236}">
                <a16:creationId xmlns:a16="http://schemas.microsoft.com/office/drawing/2014/main" id="{5E5993B0-D163-AB67-B8BE-A6C576FA7F2D}"/>
              </a:ext>
            </a:extLst>
          </p:cNvPr>
          <p:cNvSpPr/>
          <p:nvPr/>
        </p:nvSpPr>
        <p:spPr>
          <a:xfrm>
            <a:off x="2972909" y="4714501"/>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1</a:t>
            </a:r>
            <a:endParaRPr lang="en-GB" sz="1400" dirty="0"/>
          </a:p>
        </p:txBody>
      </p:sp>
      <p:sp>
        <p:nvSpPr>
          <p:cNvPr id="22" name="Oval 21">
            <a:extLst>
              <a:ext uri="{FF2B5EF4-FFF2-40B4-BE49-F238E27FC236}">
                <a16:creationId xmlns:a16="http://schemas.microsoft.com/office/drawing/2014/main" id="{5064B380-5801-D72D-4604-84F0A47CB9EC}"/>
              </a:ext>
            </a:extLst>
          </p:cNvPr>
          <p:cNvSpPr/>
          <p:nvPr/>
        </p:nvSpPr>
        <p:spPr>
          <a:xfrm>
            <a:off x="3273997" y="4714501"/>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2</a:t>
            </a:r>
            <a:endParaRPr lang="en-GB" sz="1400" dirty="0"/>
          </a:p>
        </p:txBody>
      </p:sp>
      <p:sp>
        <p:nvSpPr>
          <p:cNvPr id="23" name="Oval 22">
            <a:extLst>
              <a:ext uri="{FF2B5EF4-FFF2-40B4-BE49-F238E27FC236}">
                <a16:creationId xmlns:a16="http://schemas.microsoft.com/office/drawing/2014/main" id="{205445BB-49C6-61C4-56DF-55F7C4635BDE}"/>
              </a:ext>
            </a:extLst>
          </p:cNvPr>
          <p:cNvSpPr/>
          <p:nvPr/>
        </p:nvSpPr>
        <p:spPr>
          <a:xfrm>
            <a:off x="2972909" y="5259866"/>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3</a:t>
            </a:r>
            <a:endParaRPr lang="en-GB" sz="1400" dirty="0"/>
          </a:p>
        </p:txBody>
      </p:sp>
      <p:sp>
        <p:nvSpPr>
          <p:cNvPr id="24" name="Oval 23">
            <a:extLst>
              <a:ext uri="{FF2B5EF4-FFF2-40B4-BE49-F238E27FC236}">
                <a16:creationId xmlns:a16="http://schemas.microsoft.com/office/drawing/2014/main" id="{A52CC369-16F5-86C1-ADF7-80B2286295CD}"/>
              </a:ext>
            </a:extLst>
          </p:cNvPr>
          <p:cNvSpPr/>
          <p:nvPr/>
        </p:nvSpPr>
        <p:spPr>
          <a:xfrm>
            <a:off x="2972909" y="5805231"/>
            <a:ext cx="288000" cy="288000"/>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r-CH" sz="1400" dirty="0"/>
              <a:t>4</a:t>
            </a:r>
            <a:endParaRPr lang="en-GB" sz="1400" dirty="0"/>
          </a:p>
        </p:txBody>
      </p:sp>
    </p:spTree>
    <p:extLst>
      <p:ext uri="{BB962C8B-B14F-4D97-AF65-F5344CB8AC3E}">
        <p14:creationId xmlns:p14="http://schemas.microsoft.com/office/powerpoint/2010/main" val="168092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0688"/>
            <a:ext cx="10972800" cy="1066800"/>
          </a:xfrm>
        </p:spPr>
        <p:txBody>
          <a:bodyPr rtlCol="0">
            <a:normAutofit/>
          </a:bodyPr>
          <a:lstStyle/>
          <a:p>
            <a:r>
              <a:rPr lang="en-GB" dirty="0"/>
              <a:t>Test box</a:t>
            </a:r>
          </a:p>
        </p:txBody>
      </p:sp>
      <p:sp>
        <p:nvSpPr>
          <p:cNvPr id="7" name="Footer Placeholder 6">
            <a:extLst>
              <a:ext uri="{FF2B5EF4-FFF2-40B4-BE49-F238E27FC236}">
                <a16:creationId xmlns:a16="http://schemas.microsoft.com/office/drawing/2014/main" id="{F89E46F6-5781-C032-F1C9-7745D41795E9}"/>
              </a:ext>
            </a:extLst>
          </p:cNvPr>
          <p:cNvSpPr>
            <a:spLocks noGrp="1"/>
          </p:cNvSpPr>
          <p:nvPr>
            <p:ph type="ftr" sz="quarter" idx="11"/>
          </p:nvPr>
        </p:nvSpPr>
        <p:spPr>
          <a:xfrm>
            <a:off x="609600" y="6574536"/>
            <a:ext cx="5486400" cy="220969"/>
          </a:xfrm>
        </p:spPr>
        <p:txBody>
          <a:bodyPr/>
          <a:lstStyle/>
          <a:p>
            <a:pPr algn="l"/>
            <a:r>
              <a:rPr lang="en-GB" noProof="0" dirty="0"/>
              <a:t>PERLE collaboration meeting, 16-17 September 2024, CERN, Geneva, Switzerland</a:t>
            </a:r>
          </a:p>
        </p:txBody>
      </p:sp>
      <p:sp>
        <p:nvSpPr>
          <p:cNvPr id="6" name="Date Placeholder 5">
            <a:extLst>
              <a:ext uri="{FF2B5EF4-FFF2-40B4-BE49-F238E27FC236}">
                <a16:creationId xmlns:a16="http://schemas.microsoft.com/office/drawing/2014/main" id="{E028F797-C8E0-72A5-71EF-B77C9D4C3C59}"/>
              </a:ext>
            </a:extLst>
          </p:cNvPr>
          <p:cNvSpPr>
            <a:spLocks noGrp="1"/>
          </p:cNvSpPr>
          <p:nvPr>
            <p:ph type="dt" sz="half" idx="10"/>
          </p:nvPr>
        </p:nvSpPr>
        <p:spPr>
          <a:xfrm>
            <a:off x="8940069" y="6574536"/>
            <a:ext cx="2642331" cy="220969"/>
          </a:xfrm>
        </p:spPr>
        <p:txBody>
          <a:bodyPr/>
          <a:lstStyle/>
          <a:p>
            <a:r>
              <a:rPr lang="en-GB" noProof="0"/>
              <a:t>eric.montesinos@cern.ch</a:t>
            </a:r>
            <a:endParaRPr lang="en-GB" noProof="0" dirty="0"/>
          </a:p>
        </p:txBody>
      </p:sp>
      <p:sp>
        <p:nvSpPr>
          <p:cNvPr id="8" name="Slide Number Placeholder 7">
            <a:extLst>
              <a:ext uri="{FF2B5EF4-FFF2-40B4-BE49-F238E27FC236}">
                <a16:creationId xmlns:a16="http://schemas.microsoft.com/office/drawing/2014/main" id="{27AD6F5C-8131-CF09-937F-D6031CEE26B6}"/>
              </a:ext>
            </a:extLst>
          </p:cNvPr>
          <p:cNvSpPr>
            <a:spLocks noGrp="1"/>
          </p:cNvSpPr>
          <p:nvPr>
            <p:ph type="sldNum" sz="quarter" idx="12"/>
          </p:nvPr>
        </p:nvSpPr>
        <p:spPr>
          <a:xfrm>
            <a:off x="10899648" y="2272"/>
            <a:ext cx="1016000" cy="365760"/>
          </a:xfrm>
        </p:spPr>
        <p:txBody>
          <a:bodyPr/>
          <a:lstStyle/>
          <a:p>
            <a:fld id="{401CF334-2D5C-4859-84A6-CA7E6E43FAEB}" type="slidenum">
              <a:rPr lang="en-GB" noProof="0" smtClean="0"/>
              <a:pPr/>
              <a:t>9</a:t>
            </a:fld>
            <a:endParaRPr lang="en-GB" noProof="0" dirty="0"/>
          </a:p>
        </p:txBody>
      </p:sp>
      <p:sp>
        <p:nvSpPr>
          <p:cNvPr id="5" name="Content Placeholder 4">
            <a:extLst>
              <a:ext uri="{FF2B5EF4-FFF2-40B4-BE49-F238E27FC236}">
                <a16:creationId xmlns:a16="http://schemas.microsoft.com/office/drawing/2014/main" id="{4745CA47-7117-F24A-39E8-FA6EDEF50983}"/>
              </a:ext>
            </a:extLst>
          </p:cNvPr>
          <p:cNvSpPr>
            <a:spLocks noGrp="1"/>
          </p:cNvSpPr>
          <p:nvPr>
            <p:ph idx="1"/>
          </p:nvPr>
        </p:nvSpPr>
        <p:spPr>
          <a:xfrm>
            <a:off x="335360" y="1940144"/>
            <a:ext cx="3960440" cy="4369176"/>
          </a:xfrm>
        </p:spPr>
        <p:txBody>
          <a:bodyPr anchor="ctr">
            <a:normAutofit/>
          </a:bodyPr>
          <a:lstStyle/>
          <a:p>
            <a:pPr marL="109728" indent="0">
              <a:buNone/>
            </a:pPr>
            <a:r>
              <a:rPr lang="en-US" sz="1800" dirty="0"/>
              <a:t>Easier (not easy) copper sputtering, self supporting shape</a:t>
            </a:r>
          </a:p>
          <a:p>
            <a:pPr marL="109728" indent="0">
              <a:buNone/>
            </a:pPr>
            <a:endParaRPr lang="en-US" sz="1800" dirty="0"/>
          </a:p>
          <a:p>
            <a:pPr marL="109728" indent="0">
              <a:buNone/>
            </a:pPr>
            <a:r>
              <a:rPr lang="en-US" sz="1800" dirty="0"/>
              <a:t>Use of a specially designed for SPL test boxes </a:t>
            </a:r>
            <a:r>
              <a:rPr lang="en-US" sz="1800" dirty="0" err="1"/>
              <a:t>helicoflex</a:t>
            </a:r>
            <a:r>
              <a:rPr lang="en-US" sz="1800" dirty="0"/>
              <a:t> seal</a:t>
            </a:r>
          </a:p>
          <a:p>
            <a:pPr marL="109728" indent="0">
              <a:buNone/>
            </a:pPr>
            <a:endParaRPr lang="en-US" sz="1800" dirty="0"/>
          </a:p>
          <a:p>
            <a:pPr marL="109728" indent="0">
              <a:buNone/>
            </a:pPr>
            <a:r>
              <a:rPr lang="en-US" sz="1800" dirty="0"/>
              <a:t>In June 2011, the four test boxes were assembled in DESY clean room, thanks to DESY colleagues who have done a very good job</a:t>
            </a:r>
            <a:endParaRPr lang="en-GB" dirty="0"/>
          </a:p>
        </p:txBody>
      </p:sp>
      <p:sp>
        <p:nvSpPr>
          <p:cNvPr id="3" name="Content Placeholder 2">
            <a:extLst>
              <a:ext uri="{FF2B5EF4-FFF2-40B4-BE49-F238E27FC236}">
                <a16:creationId xmlns:a16="http://schemas.microsoft.com/office/drawing/2014/main" id="{593D580B-0466-4049-4F74-7FCC11A5A436}"/>
              </a:ext>
            </a:extLst>
          </p:cNvPr>
          <p:cNvSpPr txBox="1">
            <a:spLocks/>
          </p:cNvSpPr>
          <p:nvPr/>
        </p:nvSpPr>
        <p:spPr>
          <a:xfrm>
            <a:off x="1701552" y="1868784"/>
            <a:ext cx="3657600" cy="4590288"/>
          </a:xfrm>
          <a:prstGeom prst="rect">
            <a:avLst/>
          </a:prstGeom>
        </p:spPr>
        <p:txBody>
          <a:bodyPr vert="horz" rtlCol="0">
            <a:normAutofit/>
          </a:bodyPr>
          <a:lst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a:lstStyle>
          <a:p>
            <a:endParaRPr lang="en-US" dirty="0"/>
          </a:p>
        </p:txBody>
      </p:sp>
      <p:pic>
        <p:nvPicPr>
          <p:cNvPr id="4" name="Content Placeholder 3" descr="4.jpg">
            <a:extLst>
              <a:ext uri="{FF2B5EF4-FFF2-40B4-BE49-F238E27FC236}">
                <a16:creationId xmlns:a16="http://schemas.microsoft.com/office/drawing/2014/main" id="{4F4A30B2-92FB-1449-FF5C-B9CE73EEA6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11824" y="2708920"/>
            <a:ext cx="3600000" cy="2418876"/>
          </a:xfrm>
          <a:prstGeom prst="rect">
            <a:avLst/>
          </a:prstGeom>
        </p:spPr>
      </p:pic>
      <p:sp>
        <p:nvSpPr>
          <p:cNvPr id="9" name="ZoneTexte 9">
            <a:extLst>
              <a:ext uri="{FF2B5EF4-FFF2-40B4-BE49-F238E27FC236}">
                <a16:creationId xmlns:a16="http://schemas.microsoft.com/office/drawing/2014/main" id="{E3BE0420-8A6F-C833-F5B7-815EF0C1373B}"/>
              </a:ext>
            </a:extLst>
          </p:cNvPr>
          <p:cNvSpPr txBox="1"/>
          <p:nvPr/>
        </p:nvSpPr>
        <p:spPr>
          <a:xfrm>
            <a:off x="4439816" y="4950860"/>
            <a:ext cx="3600400" cy="1200329"/>
          </a:xfrm>
          <a:prstGeom prst="rect">
            <a:avLst/>
          </a:prstGeom>
          <a:noFill/>
        </p:spPr>
        <p:txBody>
          <a:bodyPr wrap="square" rtlCol="0">
            <a:spAutoFit/>
          </a:bodyPr>
          <a:lstStyle/>
          <a:p>
            <a:pPr algn="ctr"/>
            <a:r>
              <a:rPr lang="en-US" dirty="0">
                <a:solidFill>
                  <a:schemeClr val="tx2"/>
                </a:solidFill>
              </a:rPr>
              <a:t>SPL test box</a:t>
            </a:r>
          </a:p>
          <a:p>
            <a:pPr algn="ctr"/>
            <a:r>
              <a:rPr lang="en-US" dirty="0">
                <a:solidFill>
                  <a:schemeClr val="tx2"/>
                </a:solidFill>
              </a:rPr>
              <a:t>Upper cover with all flanges machined from a plain 3D forged Stainless Steel block</a:t>
            </a:r>
            <a:endParaRPr lang="fr-FR" dirty="0">
              <a:solidFill>
                <a:schemeClr val="tx2"/>
              </a:solidFill>
            </a:endParaRPr>
          </a:p>
        </p:txBody>
      </p:sp>
      <p:pic>
        <p:nvPicPr>
          <p:cNvPr id="12" name="Picture 5">
            <a:extLst>
              <a:ext uri="{FF2B5EF4-FFF2-40B4-BE49-F238E27FC236}">
                <a16:creationId xmlns:a16="http://schemas.microsoft.com/office/drawing/2014/main" id="{B0134D9C-77C3-794F-BC57-FA5134CEDCC6}"/>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8565209" y="2466824"/>
            <a:ext cx="3600000" cy="3345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C1DD1713-322F-B7DD-C157-3DDFE05FC488}"/>
              </a:ext>
            </a:extLst>
          </p:cNvPr>
          <p:cNvSpPr txBox="1"/>
          <p:nvPr/>
        </p:nvSpPr>
        <p:spPr>
          <a:xfrm>
            <a:off x="8565208" y="1274874"/>
            <a:ext cx="3291432" cy="923330"/>
          </a:xfrm>
          <a:prstGeom prst="rect">
            <a:avLst/>
          </a:prstGeom>
          <a:noFill/>
        </p:spPr>
        <p:txBody>
          <a:bodyPr wrap="square">
            <a:spAutoFit/>
          </a:bodyPr>
          <a:lstStyle/>
          <a:p>
            <a:pPr algn="ctr"/>
            <a:r>
              <a:rPr lang="en-US" dirty="0">
                <a:solidFill>
                  <a:schemeClr val="tx2"/>
                </a:solidFill>
              </a:rPr>
              <a:t>SPL </a:t>
            </a:r>
            <a:r>
              <a:rPr lang="en-US" dirty="0" err="1">
                <a:solidFill>
                  <a:schemeClr val="tx2"/>
                </a:solidFill>
              </a:rPr>
              <a:t>helicoflex</a:t>
            </a:r>
            <a:r>
              <a:rPr lang="en-US" dirty="0">
                <a:solidFill>
                  <a:schemeClr val="tx2"/>
                </a:solidFill>
              </a:rPr>
              <a:t> gasket</a:t>
            </a:r>
          </a:p>
          <a:p>
            <a:pPr algn="ctr"/>
            <a:r>
              <a:rPr lang="en-US" dirty="0">
                <a:solidFill>
                  <a:schemeClr val="tx2"/>
                </a:solidFill>
              </a:rPr>
              <a:t>specially designed to avoid any dust going into the box</a:t>
            </a:r>
            <a:endParaRPr lang="fr-FR" dirty="0">
              <a:solidFill>
                <a:schemeClr val="tx2"/>
              </a:solidFill>
            </a:endParaRPr>
          </a:p>
        </p:txBody>
      </p:sp>
    </p:spTree>
    <p:extLst>
      <p:ext uri="{BB962C8B-B14F-4D97-AF65-F5344CB8AC3E}">
        <p14:creationId xmlns:p14="http://schemas.microsoft.com/office/powerpoint/2010/main" val="3006402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raining presentation">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Office_16224345_TF03460604.potx" id="{E7E0BD26-C043-45F4-96D1-04BA13E49D2C}" vid="{5436AFAD-CFB0-446B-836C-C3E13AB52501}"/>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{043CEE91-3CA5-4C9E-84D1-7D53D50684C6}tf03460604_win32</Template>
  <TotalTime>609</TotalTime>
  <Words>3657</Words>
  <Application>Microsoft Office PowerPoint</Application>
  <PresentationFormat>Widescreen</PresentationFormat>
  <Paragraphs>560</Paragraphs>
  <Slides>34</Slides>
  <Notes>33</Notes>
  <HiddenSlides>0</HiddenSlides>
  <MMClips>3</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Arial Narrow</vt:lpstr>
      <vt:lpstr>Arial Unicode MS</vt:lpstr>
      <vt:lpstr>Calibri</vt:lpstr>
      <vt:lpstr>Georgia</vt:lpstr>
      <vt:lpstr>Times New Roman</vt:lpstr>
      <vt:lpstr>Wingdings</vt:lpstr>
      <vt:lpstr>Wingdings 2</vt:lpstr>
      <vt:lpstr>Training presentation</vt:lpstr>
      <vt:lpstr>Power couplers design for PERLE</vt:lpstr>
      <vt:lpstr>Content</vt:lpstr>
      <vt:lpstr>A bit of History</vt:lpstr>
      <vt:lpstr>A bit of History</vt:lpstr>
      <vt:lpstr>A bit of History</vt:lpstr>
      <vt:lpstr>A bit of History</vt:lpstr>
      <vt:lpstr>Two FPC designs</vt:lpstr>
      <vt:lpstr>Plug &amp; Play waveguide concept</vt:lpstr>
      <vt:lpstr>Test box</vt:lpstr>
      <vt:lpstr>Construction</vt:lpstr>
      <vt:lpstr>Construction</vt:lpstr>
      <vt:lpstr>First tests</vt:lpstr>
      <vt:lpstr>The devil is in the details (1)</vt:lpstr>
      <vt:lpstr>Arcing along ceramic on the air side</vt:lpstr>
      <vt:lpstr>Arcing along ceramic on the air side</vt:lpstr>
      <vt:lpstr>Arcing along ceramic on the air side</vt:lpstr>
      <vt:lpstr>The devil is in the details (1)</vt:lpstr>
      <vt:lpstr>Improved air cooling to help to reduce the arcing</vt:lpstr>
      <vt:lpstr>The devil is in the details (2)</vt:lpstr>
      <vt:lpstr>The devil is in the details (2)</vt:lpstr>
      <vt:lpstr>A long experience with collaborations</vt:lpstr>
      <vt:lpstr>Test mitigation test plan</vt:lpstr>
      <vt:lpstr>FPC SPL 3.0</vt:lpstr>
      <vt:lpstr>SPL couplers as per 2024</vt:lpstr>
      <vt:lpstr>HL-LHC Crab FPC</vt:lpstr>
      <vt:lpstr>FCC FPC</vt:lpstr>
      <vt:lpstr>ISAS FPC</vt:lpstr>
      <vt:lpstr>ISAS FPC</vt:lpstr>
      <vt:lpstr>ISAS FPC</vt:lpstr>
      <vt:lpstr>ISAS FPC</vt:lpstr>
      <vt:lpstr>ISAS FPC</vt:lpstr>
      <vt:lpstr>Perle FPC project Timeline</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Eric Montesinos</dc:creator>
  <cp:lastModifiedBy>Eric Montesinos</cp:lastModifiedBy>
  <cp:revision>80</cp:revision>
  <dcterms:created xsi:type="dcterms:W3CDTF">2024-09-13T13:28:19Z</dcterms:created>
  <dcterms:modified xsi:type="dcterms:W3CDTF">2024-09-16T21:53:10Z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