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63" r:id="rId3"/>
    <p:sldId id="271" r:id="rId4"/>
    <p:sldId id="277" r:id="rId5"/>
    <p:sldId id="264" r:id="rId6"/>
    <p:sldId id="270" r:id="rId7"/>
    <p:sldId id="266" r:id="rId8"/>
    <p:sldId id="265" r:id="rId9"/>
    <p:sldId id="260" r:id="rId10"/>
    <p:sldId id="261" r:id="rId11"/>
    <p:sldId id="267" r:id="rId12"/>
    <p:sldId id="268" r:id="rId13"/>
    <p:sldId id="269" r:id="rId14"/>
    <p:sldId id="262" r:id="rId15"/>
    <p:sldId id="276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4F81BD"/>
    <a:srgbClr val="93C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1C3FE-D2E8-49FA-8693-60EEECA6C8B7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49CFF-CFEF-4184-A474-A2EE7656FC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669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49CFF-CFEF-4184-A474-A2EE7656FC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324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49CFF-CFEF-4184-A474-A2EE7656FCC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44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49CFF-CFEF-4184-A474-A2EE7656FCC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843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1B97-2234-4D98-A620-D3F242E25CCD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B619-8079-4313-9425-D1696CF11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996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1B97-2234-4D98-A620-D3F242E25CCD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B619-8079-4313-9425-D1696CF11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7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1B97-2234-4D98-A620-D3F242E25CCD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B619-8079-4313-9425-D1696CF11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305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" y="0"/>
            <a:ext cx="12191598" cy="6857998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681711"/>
            <a:ext cx="5158153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032" y="2504599"/>
            <a:ext cx="5158153" cy="3685030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1460" y="1681711"/>
            <a:ext cx="5183306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1460" y="2504599"/>
            <a:ext cx="5183306" cy="3685030"/>
          </a:xfrm>
        </p:spPr>
        <p:txBody>
          <a:bodyPr/>
          <a:lstStyle>
            <a:lvl1pPr marL="258707" indent="-258707">
              <a:defRPr lang="fr-FR" sz="3169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776120" indent="-258707">
              <a:defRPr lang="fr-FR" sz="2716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293533" indent="-258707">
              <a:defRPr lang="fr-FR" sz="2263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58707" lvl="0" indent="-258707" algn="l" defTabSz="1034826" rtl="0" eaLnBrk="1" latinLnBrk="0" hangingPunct="1">
              <a:lnSpc>
                <a:spcPct val="90000"/>
              </a:lnSpc>
              <a:spcBef>
                <a:spcPts val="1132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776120" lvl="1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293533" lvl="2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716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2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/>
          <a:p>
            <a:r>
              <a:rPr lang="fr-FR" dirty="0" smtClean="0"/>
              <a:t>Concours Sélection professionnelle IRHC– 23/11/2020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4655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1B97-2234-4D98-A620-D3F242E25CCD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B619-8079-4313-9425-D1696CF11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567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1B97-2234-4D98-A620-D3F242E25CCD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B619-8079-4313-9425-D1696CF11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703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1B97-2234-4D98-A620-D3F242E25CCD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B619-8079-4313-9425-D1696CF11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804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1B97-2234-4D98-A620-D3F242E25CCD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B619-8079-4313-9425-D1696CF11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199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1B97-2234-4D98-A620-D3F242E25CCD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B619-8079-4313-9425-D1696CF11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387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1B97-2234-4D98-A620-D3F242E25CCD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B619-8079-4313-9425-D1696CF11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571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1B97-2234-4D98-A620-D3F242E25CCD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B619-8079-4313-9425-D1696CF11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852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1B97-2234-4D98-A620-D3F242E25CCD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B619-8079-4313-9425-D1696CF11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752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81B97-2234-4D98-A620-D3F242E25CCD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6B619-8079-4313-9425-D1696CF11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85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hyperlink" Target="https://www.ethercat.org/download/documents/EtherCAT_Introduction_EN.pdf" TargetMode="External"/><Relationship Id="rId7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conference-indico.kek.jp/event/153/contributions/2780/attachments/1913/2277/mtca2021-erd_P1-211027.pdf" TargetMode="External"/><Relationship Id="rId5" Type="http://schemas.openxmlformats.org/officeDocument/2006/relationships/hyperlink" Target="https://accelconf.web.cern.ch/ICALEPCS2017/papers/tupha148.pdf" TargetMode="External"/><Relationship Id="rId10" Type="http://schemas.openxmlformats.org/officeDocument/2006/relationships/image" Target="../media/image32.png"/><Relationship Id="rId4" Type="http://schemas.openxmlformats.org/officeDocument/2006/relationships/hyperlink" Target="https://accelconf.web.cern.ch/erl2019/talks/frcoxbs04_talk.pdf" TargetMode="External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5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cds.cern.ch/record/1743073/files/thbl2.pdf" TargetMode="External"/><Relationship Id="rId5" Type="http://schemas.openxmlformats.org/officeDocument/2006/relationships/hyperlink" Target="https://white-rabbit.web.cern.ch/" TargetMode="Externa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/>
          <a:lstStyle/>
          <a:p>
            <a:pPr algn="ctr"/>
            <a:r>
              <a:rPr lang="en-US" dirty="0" smtClean="0"/>
              <a:t>LLRF and RF power prospects for PERLE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C. JOLY – PERLE collaboration meeting – 16&amp;17 </a:t>
            </a:r>
            <a:r>
              <a:rPr lang="en-US" dirty="0" smtClean="0">
                <a:solidFill>
                  <a:schemeClr val="bg1"/>
                </a:solidFill>
              </a:rPr>
              <a:t>September</a:t>
            </a:r>
            <a:r>
              <a:rPr lang="fr-FR" dirty="0" smtClean="0">
                <a:solidFill>
                  <a:schemeClr val="bg1"/>
                </a:solidFill>
              </a:rPr>
              <a:t> 2024 at CERN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3"/>
          <a:stretch/>
        </p:blipFill>
        <p:spPr>
          <a:xfrm>
            <a:off x="2373924" y="2089019"/>
            <a:ext cx="7771667" cy="39607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0" y="1279506"/>
            <a:ext cx="108397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Christophe </a:t>
            </a:r>
            <a:r>
              <a:rPr lang="en-US" dirty="0" smtClean="0"/>
              <a:t>Joly (CNRS/IN2P3/IJCLab)</a:t>
            </a:r>
            <a:endParaRPr lang="en-US" dirty="0" smtClean="0"/>
          </a:p>
          <a:p>
            <a:pPr algn="ctr"/>
            <a:r>
              <a:rPr lang="en-US" dirty="0" smtClean="0"/>
              <a:t>On behalf of the </a:t>
            </a:r>
            <a:r>
              <a:rPr lang="en-US" dirty="0" smtClean="0"/>
              <a:t>PERLE collaboration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/>
          <a:srcRect b="6577"/>
          <a:stretch/>
        </p:blipFill>
        <p:spPr>
          <a:xfrm>
            <a:off x="7219950" y="1043894"/>
            <a:ext cx="1778625" cy="104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68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/>
          <a:lstStyle/>
          <a:p>
            <a:pPr algn="ctr"/>
            <a:r>
              <a:rPr lang="en-US" dirty="0" smtClean="0"/>
              <a:t>LLRF and RF power prospects : RFPA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C. JOLY – PERLE collaboration meeting – 16&amp;17 </a:t>
            </a:r>
            <a:r>
              <a:rPr lang="en-US" dirty="0" smtClean="0">
                <a:solidFill>
                  <a:schemeClr val="bg1"/>
                </a:solidFill>
              </a:rPr>
              <a:t>September</a:t>
            </a:r>
            <a:r>
              <a:rPr lang="fr-FR" dirty="0" smtClean="0">
                <a:solidFill>
                  <a:schemeClr val="bg1"/>
                </a:solidFill>
              </a:rPr>
              <a:t> 2024 at CERN</a:t>
            </a:r>
            <a:endParaRPr lang="fr-FR" dirty="0">
              <a:solidFill>
                <a:schemeClr val="bg1"/>
              </a:solidFill>
            </a:endParaRPr>
          </a:p>
        </p:txBody>
      </p:sp>
      <p:grpSp>
        <p:nvGrpSpPr>
          <p:cNvPr id="29" name="Groupe 28"/>
          <p:cNvGrpSpPr/>
          <p:nvPr/>
        </p:nvGrpSpPr>
        <p:grpSpPr>
          <a:xfrm>
            <a:off x="545069" y="1351613"/>
            <a:ext cx="11646931" cy="4693121"/>
            <a:chOff x="545069" y="1612442"/>
            <a:chExt cx="11646931" cy="4693121"/>
          </a:xfrm>
        </p:grpSpPr>
        <p:sp>
          <p:nvSpPr>
            <p:cNvPr id="3" name="ZoneTexte 2"/>
            <p:cNvSpPr txBox="1"/>
            <p:nvPr/>
          </p:nvSpPr>
          <p:spPr>
            <a:xfrm>
              <a:off x="545069" y="1612442"/>
              <a:ext cx="5560240" cy="258532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IOT (Inductive Output Tube)</a:t>
              </a:r>
            </a:p>
            <a:p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rgbClr val="FF0000"/>
                  </a:solidFill>
                </a:rPr>
                <a:t>footprint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rgbClr val="FFC000"/>
                  </a:solidFill>
                </a:rPr>
                <a:t>High efficiency  60 % to 70%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rgbClr val="00B050"/>
                  </a:solidFill>
                </a:rPr>
                <a:t>RF power more 50kW @801.58MHz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chemeClr val="accent2"/>
                  </a:solidFill>
                </a:rPr>
                <a:t>High reliability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/>
                <a:t>PW and CW operation ( 10µs@1Hz and more  to CW) 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6534041" y="1624455"/>
              <a:ext cx="5657959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RF power SSA  (Solid State Amplifier)</a:t>
              </a:r>
            </a:p>
            <a:p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rgbClr val="FF0000"/>
                  </a:solidFill>
                </a:rPr>
                <a:t>CW LDMOS Transistors limited in the 800MHz range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chemeClr val="accent2"/>
                  </a:solidFill>
                </a:rPr>
                <a:t>High efficiency  ~50%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rgbClr val="00B050"/>
                  </a:solidFill>
                </a:rPr>
                <a:t>RF power more 50kW @801.58MHz , </a:t>
              </a:r>
              <a:r>
                <a:rPr lang="en-US" u="sng" dirty="0" smtClean="0">
                  <a:solidFill>
                    <a:srgbClr val="00B050"/>
                  </a:solidFill>
                </a:rPr>
                <a:t>modular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>
                  <a:solidFill>
                    <a:srgbClr val="FFC000"/>
                  </a:solidFill>
                </a:rPr>
                <a:t>High reliability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/>
                <a:t>PW and CW operation ( 10µs@1Hz and more  to CW)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</p:txBody>
        </p:sp>
        <p:grpSp>
          <p:nvGrpSpPr>
            <p:cNvPr id="16" name="Groupe 15"/>
            <p:cNvGrpSpPr/>
            <p:nvPr/>
          </p:nvGrpSpPr>
          <p:grpSpPr>
            <a:xfrm>
              <a:off x="5698031" y="1808457"/>
              <a:ext cx="1243289" cy="710102"/>
              <a:chOff x="172108" y="2851176"/>
              <a:chExt cx="2946212" cy="1904648"/>
            </a:xfrm>
          </p:grpSpPr>
          <p:pic>
            <p:nvPicPr>
              <p:cNvPr id="17" name="Image 1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2108" y="3067615"/>
                <a:ext cx="2149731" cy="1477478"/>
              </a:xfrm>
              <a:prstGeom prst="rect">
                <a:avLst/>
              </a:prstGeom>
            </p:spPr>
          </p:pic>
          <p:sp>
            <p:nvSpPr>
              <p:cNvPr id="18" name="ZoneTexte 17"/>
              <p:cNvSpPr txBox="1"/>
              <p:nvPr/>
            </p:nvSpPr>
            <p:spPr>
              <a:xfrm>
                <a:off x="316346" y="3026550"/>
                <a:ext cx="912431" cy="495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600" dirty="0" smtClean="0"/>
                  <a:t>drain1</a:t>
                </a:r>
                <a:endParaRPr lang="fr-FR" sz="600" dirty="0"/>
              </a:p>
            </p:txBody>
          </p:sp>
          <p:sp>
            <p:nvSpPr>
              <p:cNvPr id="19" name="ZoneTexte 18"/>
              <p:cNvSpPr txBox="1"/>
              <p:nvPr/>
            </p:nvSpPr>
            <p:spPr>
              <a:xfrm>
                <a:off x="2008361" y="3111982"/>
                <a:ext cx="1109959" cy="7429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600" dirty="0" smtClean="0"/>
                  <a:t>Common</a:t>
                </a:r>
              </a:p>
              <a:p>
                <a:r>
                  <a:rPr lang="fr-FR" sz="600" dirty="0" smtClean="0"/>
                  <a:t> source</a:t>
                </a:r>
              </a:p>
            </p:txBody>
          </p:sp>
          <p:sp>
            <p:nvSpPr>
              <p:cNvPr id="20" name="ZoneTexte 19"/>
              <p:cNvSpPr txBox="1"/>
              <p:nvPr/>
            </p:nvSpPr>
            <p:spPr>
              <a:xfrm>
                <a:off x="1040617" y="4260510"/>
                <a:ext cx="855449" cy="495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600" dirty="0" smtClean="0"/>
                  <a:t>gate1</a:t>
                </a:r>
                <a:endParaRPr lang="fr-FR" sz="600" dirty="0"/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877106" y="2851176"/>
                <a:ext cx="912431" cy="495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600" dirty="0" smtClean="0"/>
                  <a:t>drain2</a:t>
                </a:r>
                <a:endParaRPr lang="fr-FR" sz="600" dirty="0"/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1584674" y="4085136"/>
                <a:ext cx="855449" cy="495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600" dirty="0" smtClean="0"/>
                  <a:t>gate2</a:t>
                </a:r>
                <a:endParaRPr lang="fr-FR" sz="600" dirty="0"/>
              </a:p>
            </p:txBody>
          </p:sp>
        </p:grpSp>
        <p:pic>
          <p:nvPicPr>
            <p:cNvPr id="23" name="Image 22" descr="P1000493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51574" y="3676890"/>
              <a:ext cx="3485476" cy="2614107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1251574" y="5985214"/>
              <a:ext cx="324168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200" u="sng" dirty="0" smtClean="0">
                  <a:solidFill>
                    <a:schemeClr val="bg1"/>
                  </a:solidFill>
                </a:rPr>
                <a:t>Ex :IOT 80kW @700MHz IJCLab</a:t>
              </a:r>
              <a:endParaRPr lang="fr-FR" sz="1200" u="sng" dirty="0">
                <a:solidFill>
                  <a:schemeClr val="bg1"/>
                </a:solidFill>
              </a:endParaRPr>
            </a:p>
          </p:txBody>
        </p:sp>
        <p:pic>
          <p:nvPicPr>
            <p:cNvPr id="24" name="Image 2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37" r="23454" b="4728"/>
            <a:stretch/>
          </p:blipFill>
          <p:spPr>
            <a:xfrm rot="5400000">
              <a:off x="7561634" y="3826036"/>
              <a:ext cx="2610358" cy="231956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7613502" y="5843898"/>
              <a:ext cx="32416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200" u="sng" dirty="0" smtClean="0">
                  <a:solidFill>
                    <a:schemeClr val="bg1"/>
                  </a:solidFill>
                </a:rPr>
                <a:t>Ex : SSA 80kW @352MHz</a:t>
              </a:r>
            </a:p>
            <a:p>
              <a:r>
                <a:rPr lang="fr-FR" sz="1200" u="sng" dirty="0" smtClean="0">
                  <a:solidFill>
                    <a:schemeClr val="bg1"/>
                  </a:solidFill>
                </a:rPr>
                <a:t> (MYRRHA, IBA) IJCLab</a:t>
              </a:r>
              <a:endParaRPr lang="fr-FR" sz="1200" u="sng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ZoneTexte 27"/>
          <p:cNvSpPr txBox="1"/>
          <p:nvPr/>
        </p:nvSpPr>
        <p:spPr>
          <a:xfrm>
            <a:off x="3222866" y="682524"/>
            <a:ext cx="7698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Basic premise  is : one RF power amplifier by cavity and lower RF power needed </a:t>
            </a:r>
            <a:endParaRPr lang="en-US" u="sng" dirty="0"/>
          </a:p>
        </p:txBody>
      </p:sp>
      <p:grpSp>
        <p:nvGrpSpPr>
          <p:cNvPr id="36" name="Groupe 35"/>
          <p:cNvGrpSpPr/>
          <p:nvPr/>
        </p:nvGrpSpPr>
        <p:grpSpPr>
          <a:xfrm>
            <a:off x="109782" y="6064374"/>
            <a:ext cx="6424259" cy="369332"/>
            <a:chOff x="109782" y="6064374"/>
            <a:chExt cx="6424259" cy="369332"/>
          </a:xfrm>
        </p:grpSpPr>
        <p:sp>
          <p:nvSpPr>
            <p:cNvPr id="31" name="Flèche droite 30"/>
            <p:cNvSpPr/>
            <p:nvPr/>
          </p:nvSpPr>
          <p:spPr>
            <a:xfrm>
              <a:off x="109782" y="6122350"/>
              <a:ext cx="628772" cy="2533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824849" y="6064374"/>
              <a:ext cx="5709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CERN </a:t>
              </a:r>
              <a:r>
                <a:rPr lang="en-US" dirty="0" smtClean="0"/>
                <a:t>R&amp;D project </a:t>
              </a:r>
              <a:r>
                <a:rPr lang="en-US" dirty="0" smtClean="0"/>
                <a:t>for </a:t>
              </a:r>
              <a:r>
                <a:rPr lang="en-US" dirty="0" err="1" smtClean="0"/>
                <a:t>HiLumi</a:t>
              </a:r>
              <a:r>
                <a:rPr lang="en-US" dirty="0" smtClean="0"/>
                <a:t> @400MHz and FCC@800MHz</a:t>
              </a:r>
              <a:endParaRPr lang="en-US" dirty="0"/>
            </a:p>
          </p:txBody>
        </p:sp>
      </p:grpSp>
      <p:grpSp>
        <p:nvGrpSpPr>
          <p:cNvPr id="37" name="Groupe 36"/>
          <p:cNvGrpSpPr/>
          <p:nvPr/>
        </p:nvGrpSpPr>
        <p:grpSpPr>
          <a:xfrm>
            <a:off x="6836457" y="6052490"/>
            <a:ext cx="3522787" cy="369332"/>
            <a:chOff x="6836457" y="6052490"/>
            <a:chExt cx="3522787" cy="369332"/>
          </a:xfrm>
        </p:grpSpPr>
        <p:sp>
          <p:nvSpPr>
            <p:cNvPr id="33" name="Flèche droite 32"/>
            <p:cNvSpPr/>
            <p:nvPr/>
          </p:nvSpPr>
          <p:spPr>
            <a:xfrm>
              <a:off x="6836457" y="6122350"/>
              <a:ext cx="628212" cy="2533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7464669" y="6052490"/>
              <a:ext cx="28945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At least, two firms </a:t>
              </a:r>
              <a:r>
                <a:rPr lang="en-US" dirty="0" smtClean="0"/>
                <a:t>interested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1315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LLRF and RF power prospects : </a:t>
            </a:r>
            <a:r>
              <a:rPr lang="en-US" dirty="0" smtClean="0"/>
              <a:t>MPS 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C. JOLY – PERLE collaboration meeting – 16&amp;17 </a:t>
            </a:r>
            <a:r>
              <a:rPr lang="en-US" dirty="0" smtClean="0">
                <a:solidFill>
                  <a:schemeClr val="bg1"/>
                </a:solidFill>
              </a:rPr>
              <a:t>September</a:t>
            </a:r>
            <a:r>
              <a:rPr lang="fr-FR" dirty="0" smtClean="0">
                <a:solidFill>
                  <a:schemeClr val="bg1"/>
                </a:solidFill>
              </a:rPr>
              <a:t> 2024 at CERN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2" name="Image 11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433" y="1133749"/>
            <a:ext cx="3550502" cy="177987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768" y="2806013"/>
            <a:ext cx="464958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Flexible topology: line, tree, start or daisy-chain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picture from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ETtherCAT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Technology Group (ETG) brochure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2650484" y="670338"/>
            <a:ext cx="70765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Ether</a:t>
            </a:r>
            <a:r>
              <a:rPr lang="fr-FR" dirty="0"/>
              <a:t>net for </a:t>
            </a:r>
            <a:r>
              <a:rPr lang="fr-FR" b="1" dirty="0"/>
              <a:t>C</a:t>
            </a:r>
            <a:r>
              <a:rPr lang="fr-FR" dirty="0"/>
              <a:t>ontrol </a:t>
            </a:r>
            <a:r>
              <a:rPr lang="fr-FR" b="1" dirty="0"/>
              <a:t>A</a:t>
            </a:r>
            <a:r>
              <a:rPr lang="fr-FR" dirty="0"/>
              <a:t>utomation </a:t>
            </a:r>
            <a:r>
              <a:rPr lang="fr-FR" b="1" dirty="0" err="1" smtClean="0"/>
              <a:t>T</a:t>
            </a:r>
            <a:r>
              <a:rPr lang="fr-FR" dirty="0" err="1" smtClean="0"/>
              <a:t>echnology</a:t>
            </a:r>
            <a:r>
              <a:rPr lang="fr-FR" dirty="0" smtClean="0"/>
              <a:t> (ECAT) </a:t>
            </a:r>
            <a:r>
              <a:rPr lang="fr-FR" dirty="0" smtClean="0">
                <a:sym typeface="Wingdings" panose="05000000000000000000" pitchFamily="2" charset="2"/>
              </a:rPr>
              <a:t> Ethernet Field Bus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867258" y="986350"/>
            <a:ext cx="71240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ECAT </a:t>
            </a:r>
            <a:r>
              <a:rPr lang="en-US" b="1" dirty="0"/>
              <a:t>is real time </a:t>
            </a:r>
            <a:r>
              <a:rPr lang="en-US" dirty="0"/>
              <a:t>down to the I/O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</a:t>
            </a:r>
            <a:r>
              <a:rPr lang="en-US" dirty="0"/>
              <a:t>underlying sub-systems any </a:t>
            </a:r>
            <a:r>
              <a:rPr lang="en-US" dirty="0" smtClean="0"/>
              <a:t>more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Update time depending of the type and number of 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Module Exiting for PLC, MTCA, etc</a:t>
            </a:r>
            <a:r>
              <a:rPr lang="en-US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MPS </a:t>
            </a:r>
            <a:r>
              <a:rPr lang="en-US" dirty="0" err="1" smtClean="0">
                <a:sym typeface="Wingdings" panose="05000000000000000000" pitchFamily="2" charset="2"/>
              </a:rPr>
              <a:t>BerlinPro</a:t>
            </a:r>
            <a:r>
              <a:rPr lang="en-US" dirty="0" smtClean="0">
                <a:sym typeface="Wingdings" panose="05000000000000000000" pitchFamily="2" charset="2"/>
              </a:rPr>
              <a:t>, VME based using ECAT: Overall reaction time ~5µs </a:t>
            </a:r>
            <a:r>
              <a:rPr lang="en-GB" dirty="0">
                <a:sym typeface="Wingdings" panose="05000000000000000000" pitchFamily="2" charset="2"/>
              </a:rPr>
              <a:t>incl. cable </a:t>
            </a:r>
            <a:r>
              <a:rPr lang="en-GB" dirty="0" smtClean="0">
                <a:sym typeface="Wingdings" panose="05000000000000000000" pitchFamily="2" charset="2"/>
              </a:rPr>
              <a:t>lengths, cascades,RS485</a:t>
            </a:r>
            <a:r>
              <a:rPr lang="en-GB" dirty="0">
                <a:sym typeface="Wingdings" panose="05000000000000000000" pitchFamily="2" charset="2"/>
              </a:rPr>
              <a:t>↔TTL conversions and FPGA processing. </a:t>
            </a:r>
            <a:endParaRPr lang="en-GB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 smtClean="0">
              <a:sym typeface="Wingdings" panose="05000000000000000000" pitchFamily="2" charset="2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308" y="5662809"/>
            <a:ext cx="84900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ym typeface="Wingdings" panose="05000000000000000000" pitchFamily="2" charset="2"/>
                <a:hlinkClick r:id="rId3"/>
              </a:rPr>
              <a:t>https://www.ethercat.org/download/documents/EtherCAT_Introduction_EN.pdf</a:t>
            </a:r>
            <a:endParaRPr lang="en-GB" sz="1200" dirty="0">
              <a:sym typeface="Wingdings" panose="05000000000000000000" pitchFamily="2" charset="2"/>
            </a:endParaRPr>
          </a:p>
          <a:p>
            <a:r>
              <a:rPr lang="en-GB" sz="1200" dirty="0">
                <a:sym typeface="Wingdings" panose="05000000000000000000" pitchFamily="2" charset="2"/>
                <a:hlinkClick r:id="rId4"/>
              </a:rPr>
              <a:t>See https://accelconf.web.cern.ch/erl2019/talks/frcoxbs04_talk.pdf</a:t>
            </a:r>
          </a:p>
          <a:p>
            <a:r>
              <a:rPr lang="en-GB" sz="1200" dirty="0">
                <a:hlinkClick r:id="rId5"/>
              </a:rPr>
              <a:t>See https://</a:t>
            </a:r>
            <a:r>
              <a:rPr lang="en-GB" sz="1200" dirty="0" smtClean="0">
                <a:hlinkClick r:id="rId5"/>
              </a:rPr>
              <a:t>accelconf.web.cern.ch/ICALEPCS2017/papers/tupha148.pdf</a:t>
            </a:r>
            <a:endParaRPr lang="en-GB" sz="1200" dirty="0" smtClean="0"/>
          </a:p>
          <a:p>
            <a:r>
              <a:rPr lang="en-GB" sz="1200" dirty="0">
                <a:hlinkClick r:id="rId6"/>
              </a:rPr>
              <a:t> see https://conference-indico.kek.jp/event/153/contributions/2780/attachments/1913/2277/mtca2021-erd_P1-211027.pdf</a:t>
            </a:r>
            <a:endParaRPr lang="en-US" sz="1200" dirty="0"/>
          </a:p>
        </p:txBody>
      </p:sp>
      <p:grpSp>
        <p:nvGrpSpPr>
          <p:cNvPr id="33" name="Groupe 32"/>
          <p:cNvGrpSpPr/>
          <p:nvPr/>
        </p:nvGrpSpPr>
        <p:grpSpPr>
          <a:xfrm>
            <a:off x="6088671" y="3298114"/>
            <a:ext cx="6103329" cy="2092866"/>
            <a:chOff x="5856235" y="2915470"/>
            <a:chExt cx="6103329" cy="2092866"/>
          </a:xfrm>
        </p:grpSpPr>
        <p:sp>
          <p:nvSpPr>
            <p:cNvPr id="19" name="Rectangle 18"/>
            <p:cNvSpPr/>
            <p:nvPr/>
          </p:nvSpPr>
          <p:spPr>
            <a:xfrm>
              <a:off x="7008593" y="3226604"/>
              <a:ext cx="495097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/>
                <a:t>NAT-AMC-ZYNQUP-ECAT by NAT company, jointed</a:t>
              </a:r>
            </a:p>
            <a:p>
              <a:r>
                <a:rPr lang="en-GB" dirty="0" smtClean="0"/>
                <a:t>developments with XFEL.</a:t>
              </a:r>
              <a:endParaRPr lang="en-GB" dirty="0"/>
            </a:p>
          </p:txBody>
        </p:sp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4531403">
              <a:off x="5522094" y="3478686"/>
              <a:ext cx="1863791" cy="1195509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6894086" y="3835859"/>
              <a:ext cx="5009739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Arial" panose="020B0604020202020204" pitchFamily="34" charset="0"/>
                <a:buChar char="•"/>
              </a:pPr>
              <a:r>
                <a:rPr lang="en-GB" sz="1400" dirty="0"/>
                <a:t>Xilinx </a:t>
              </a:r>
              <a:r>
                <a:rPr lang="en-GB" sz="1400" dirty="0" err="1"/>
                <a:t>ZynqUP</a:t>
              </a:r>
              <a:r>
                <a:rPr lang="en-GB" sz="1400" dirty="0"/>
                <a:t> </a:t>
              </a:r>
              <a:r>
                <a:rPr lang="en-GB" sz="1400" dirty="0" err="1"/>
                <a:t>MPSoC</a:t>
              </a:r>
              <a:r>
                <a:rPr lang="en-GB" sz="1400" dirty="0"/>
                <a:t> </a:t>
              </a:r>
              <a:r>
                <a:rPr lang="en-GB" sz="1400" dirty="0" smtClean="0"/>
                <a:t>(FPGA with ARM Cortex-A53</a:t>
              </a:r>
              <a:r>
                <a:rPr lang="en-GB" sz="1400" dirty="0"/>
                <a:t>/-R5 </a:t>
              </a:r>
              <a:r>
                <a:rPr lang="en-GB" sz="1400" dirty="0" smtClean="0"/>
                <a:t>cores)</a:t>
              </a:r>
              <a:endParaRPr lang="en-GB" sz="1400" dirty="0"/>
            </a:p>
            <a:p>
              <a:pPr>
                <a:buFont typeface="Arial" panose="020B0604020202020204" pitchFamily="34" charset="0"/>
                <a:buChar char="•"/>
              </a:pPr>
              <a:r>
                <a:rPr lang="en-GB" sz="1400" dirty="0"/>
                <a:t>Scalable number of </a:t>
              </a:r>
              <a:r>
                <a:rPr lang="en-GB" sz="1400" u="sng" dirty="0" err="1"/>
                <a:t>EtherCAT</a:t>
              </a:r>
              <a:r>
                <a:rPr lang="en-GB" sz="1400" dirty="0"/>
                <a:t> slaves in MTCA</a:t>
              </a:r>
            </a:p>
            <a:p>
              <a:pPr>
                <a:buFont typeface="Arial" panose="020B0604020202020204" pitchFamily="34" charset="0"/>
                <a:buChar char="•"/>
              </a:pPr>
              <a:r>
                <a:rPr lang="en-GB" sz="1400" dirty="0"/>
                <a:t>1x SFP as GPIO of FPGA (LVDS or single-ended I/O) at front panel</a:t>
              </a:r>
            </a:p>
            <a:p>
              <a:pPr>
                <a:buFont typeface="Arial" panose="020B0604020202020204" pitchFamily="34" charset="0"/>
                <a:buChar char="•"/>
              </a:pPr>
              <a:r>
                <a:rPr lang="en-GB" sz="1400" dirty="0"/>
                <a:t>8x 100Mbit Ethernet via RJ45 to </a:t>
              </a:r>
              <a:r>
                <a:rPr lang="en-GB" sz="1400" dirty="0" err="1"/>
                <a:t>EtherCAT</a:t>
              </a:r>
              <a:r>
                <a:rPr lang="en-GB" sz="1400" dirty="0"/>
                <a:t> network at front panel</a:t>
              </a:r>
            </a:p>
            <a:p>
              <a:pPr>
                <a:buFont typeface="Arial" panose="020B0604020202020204" pitchFamily="34" charset="0"/>
                <a:buChar char="•"/>
              </a:pPr>
              <a:r>
                <a:rPr lang="en-GB" sz="1400" dirty="0" err="1" smtClean="0"/>
                <a:t>GbE</a:t>
              </a:r>
              <a:r>
                <a:rPr lang="en-GB" sz="1400" dirty="0" smtClean="0"/>
                <a:t>, </a:t>
              </a:r>
              <a:r>
                <a:rPr lang="en-GB" sz="1400" dirty="0"/>
                <a:t>PCIe x1, and TCLKA-D towards the </a:t>
              </a:r>
              <a:r>
                <a:rPr lang="en-GB" sz="1400" dirty="0" smtClean="0"/>
                <a:t>backplane</a:t>
              </a: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9015196" y="2915470"/>
              <a:ext cx="20008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MCTA based SLAVE</a:t>
              </a:r>
              <a:endParaRPr lang="en-US" b="1" dirty="0"/>
            </a:p>
          </p:txBody>
        </p:sp>
      </p:grpSp>
      <p:grpSp>
        <p:nvGrpSpPr>
          <p:cNvPr id="34" name="Groupe 33"/>
          <p:cNvGrpSpPr/>
          <p:nvPr/>
        </p:nvGrpSpPr>
        <p:grpSpPr>
          <a:xfrm>
            <a:off x="22768" y="3339671"/>
            <a:ext cx="6035764" cy="2347264"/>
            <a:chOff x="206612" y="3433797"/>
            <a:chExt cx="6035764" cy="2347264"/>
          </a:xfrm>
        </p:grpSpPr>
        <p:sp>
          <p:nvSpPr>
            <p:cNvPr id="23" name="ZoneTexte 22"/>
            <p:cNvSpPr txBox="1"/>
            <p:nvPr/>
          </p:nvSpPr>
          <p:spPr>
            <a:xfrm>
              <a:off x="206612" y="3724704"/>
              <a:ext cx="510877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AMC105 by </a:t>
              </a:r>
              <a:r>
                <a:rPr lang="en-GB" dirty="0" err="1" smtClean="0"/>
                <a:t>Vadatech</a:t>
              </a:r>
              <a:r>
                <a:rPr lang="en-GB" dirty="0" smtClean="0"/>
                <a:t> company associated to</a:t>
              </a:r>
            </a:p>
            <a:p>
              <a:r>
                <a:rPr lang="en-GB" dirty="0" smtClean="0"/>
                <a:t>An  adXMC1573 XMC module by </a:t>
              </a:r>
              <a:r>
                <a:rPr lang="en-GB" dirty="0" err="1" smtClean="0"/>
                <a:t>Advanet</a:t>
              </a:r>
              <a:r>
                <a:rPr lang="en-GB" dirty="0" smtClean="0"/>
                <a:t> company </a:t>
              </a:r>
              <a:endParaRPr lang="en-US" dirty="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1793714" y="3433797"/>
              <a:ext cx="22340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MTCA based MASTER</a:t>
              </a:r>
              <a:endParaRPr lang="en-US" b="1" dirty="0"/>
            </a:p>
          </p:txBody>
        </p:sp>
        <p:grpSp>
          <p:nvGrpSpPr>
            <p:cNvPr id="31" name="Groupe 30"/>
            <p:cNvGrpSpPr/>
            <p:nvPr/>
          </p:nvGrpSpPr>
          <p:grpSpPr>
            <a:xfrm>
              <a:off x="479540" y="4204875"/>
              <a:ext cx="2354788" cy="1576186"/>
              <a:chOff x="424740" y="4204875"/>
              <a:chExt cx="2354788" cy="1576186"/>
            </a:xfrm>
          </p:grpSpPr>
          <p:pic>
            <p:nvPicPr>
              <p:cNvPr id="27" name="Image 26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067645">
                <a:off x="185994" y="4443621"/>
                <a:ext cx="1576186" cy="1098694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29" name="Image 28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rot="10800000">
                <a:off x="1678989" y="4594027"/>
                <a:ext cx="1100539" cy="571757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sp>
            <p:nvSpPr>
              <p:cNvPr id="30" name="Flèche vers le bas 29"/>
              <p:cNvSpPr/>
              <p:nvPr/>
            </p:nvSpPr>
            <p:spPr>
              <a:xfrm rot="5400000">
                <a:off x="1378392" y="4718893"/>
                <a:ext cx="124824" cy="322026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2726190" y="4543829"/>
              <a:ext cx="351618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Xilinx </a:t>
              </a:r>
              <a:r>
                <a:rPr lang="en-GB" sz="1400" dirty="0" err="1" smtClean="0"/>
                <a:t>Zynq</a:t>
              </a:r>
              <a:r>
                <a:rPr lang="en-GB" sz="1400" dirty="0"/>
                <a:t>® </a:t>
              </a:r>
              <a:r>
                <a:rPr lang="en-GB" sz="1400" dirty="0" smtClean="0"/>
                <a:t>(FPGA + ARM</a:t>
              </a:r>
              <a:r>
                <a:rPr lang="en-GB" sz="1400" dirty="0"/>
                <a:t>® Cortex®-</a:t>
              </a:r>
              <a:r>
                <a:rPr lang="en-GB" sz="1400" dirty="0" smtClean="0"/>
                <a:t>A9)</a:t>
              </a:r>
            </a:p>
            <a:p>
              <a:pPr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2x 100MBits </a:t>
              </a:r>
              <a:r>
                <a:rPr lang="en-GB" sz="1400" dirty="0"/>
                <a:t>Ethernet </a:t>
              </a:r>
              <a:r>
                <a:rPr lang="en-GB" sz="1400" dirty="0" smtClean="0"/>
                <a:t>Ports via </a:t>
              </a:r>
              <a:r>
                <a:rPr lang="en-GB" sz="1400" dirty="0"/>
                <a:t>RJ45 to </a:t>
              </a:r>
              <a:r>
                <a:rPr lang="en-GB" sz="1400" dirty="0" smtClean="0"/>
                <a:t>ECAT </a:t>
              </a:r>
            </a:p>
            <a:p>
              <a:r>
                <a:rPr lang="en-GB" sz="1400" dirty="0"/>
                <a:t>n</a:t>
              </a:r>
              <a:r>
                <a:rPr lang="en-GB" sz="1400" dirty="0" smtClean="0"/>
                <a:t>etwork </a:t>
              </a:r>
              <a:r>
                <a:rPr lang="en-GB" sz="1400" dirty="0"/>
                <a:t>at front </a:t>
              </a:r>
              <a:r>
                <a:rPr lang="en-GB" sz="1400" dirty="0" smtClean="0"/>
                <a:t>panel</a:t>
              </a:r>
              <a:endParaRPr lang="en-GB" sz="1400" dirty="0"/>
            </a:p>
          </p:txBody>
        </p:sp>
      </p:grpSp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10"/>
          <a:srcRect l="7309" r="3321" b="11211"/>
          <a:stretch/>
        </p:blipFill>
        <p:spPr>
          <a:xfrm rot="20176194">
            <a:off x="5821611" y="4760313"/>
            <a:ext cx="1208902" cy="15793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747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LLRF and RF power prospects: </a:t>
            </a: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C. JOLY – PERLE collaboration meeting – 16&amp;17 </a:t>
            </a:r>
            <a:r>
              <a:rPr lang="en-US" dirty="0" smtClean="0">
                <a:solidFill>
                  <a:schemeClr val="bg1"/>
                </a:solidFill>
              </a:rPr>
              <a:t>September</a:t>
            </a:r>
            <a:r>
              <a:rPr lang="fr-FR" dirty="0" smtClean="0">
                <a:solidFill>
                  <a:schemeClr val="bg1"/>
                </a:solidFill>
              </a:rPr>
              <a:t> 2024 at CERN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47653" y="839576"/>
            <a:ext cx="1012231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Two technologies for the RF power : IOT new generation or/and Solid State amplifier with RF modules redundancy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Depending of the FRT and CTS performances ( R&amp;D in progress within the framework of </a:t>
            </a:r>
            <a:r>
              <a:rPr lang="en-US" dirty="0" err="1" smtClean="0">
                <a:sym typeface="Wingdings" panose="05000000000000000000" pitchFamily="2" charset="2"/>
              </a:rPr>
              <a:t>iSAS</a:t>
            </a:r>
            <a:r>
              <a:rPr lang="en-US" dirty="0" smtClean="0">
                <a:sym typeface="Wingdings" panose="05000000000000000000" pitchFamily="2" charset="2"/>
              </a:rPr>
              <a:t> project)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To pursue and develop collaboration and technical discussions.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 smtClean="0"/>
              <a:t>Use of the improved WR nodes for the MO distribution and Timing</a:t>
            </a:r>
            <a:r>
              <a:rPr lang="en-US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pursue of the R&amp;D with IN2P3 support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Many HW, FW and SW developments still needed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 smtClean="0"/>
              <a:t>Use of the ECAT for the MPS</a:t>
            </a:r>
            <a:r>
              <a:rPr lang="en-US" dirty="0" smtClean="0"/>
              <a:t> implying to start the global  MPS design for validating this approach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Global C&amp;C architecture needed </a:t>
            </a:r>
            <a:r>
              <a:rPr lang="en-US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 smtClean="0"/>
          </a:p>
          <a:p>
            <a:r>
              <a:rPr lang="en-US" u="sng" dirty="0" smtClean="0"/>
              <a:t>With an objective of a strong integration in the format MTCA.4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RF power  components  for different tests bench are delivered 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 KW CW amplifier operating in the 800MHz range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1.5 kW circulator (Amplifier protection)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1.5kW load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r>
              <a:rPr lang="en-US" dirty="0" smtClean="0"/>
              <a:t>Planned to be used with superconducting cavity ( Q0 qualification, LLRF tests,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26" r="15394" b="9506"/>
          <a:stretch/>
        </p:blipFill>
        <p:spPr>
          <a:xfrm rot="5400000">
            <a:off x="-1340139" y="3192462"/>
            <a:ext cx="4529867" cy="1849588"/>
          </a:xfrm>
          <a:prstGeom prst="rect">
            <a:avLst/>
          </a:prstGeom>
        </p:spPr>
      </p:pic>
      <p:sp>
        <p:nvSpPr>
          <p:cNvPr id="3" name="Flèche droite 2"/>
          <p:cNvSpPr/>
          <p:nvPr/>
        </p:nvSpPr>
        <p:spPr>
          <a:xfrm>
            <a:off x="1943100" y="5219700"/>
            <a:ext cx="600075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59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/>
          <a:lstStyle/>
          <a:p>
            <a:pPr algn="ctr"/>
            <a:r>
              <a:rPr lang="en-US" dirty="0"/>
              <a:t>LLRF and RF power </a:t>
            </a:r>
            <a:r>
              <a:rPr lang="en-US" dirty="0" smtClean="0"/>
              <a:t>prospects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C. JOLY – PERLE collaboration meeting – 16&amp;17 </a:t>
            </a:r>
            <a:r>
              <a:rPr lang="en-US" dirty="0" smtClean="0">
                <a:solidFill>
                  <a:schemeClr val="bg1"/>
                </a:solidFill>
              </a:rPr>
              <a:t>September</a:t>
            </a:r>
            <a:r>
              <a:rPr lang="fr-FR" dirty="0" smtClean="0">
                <a:solidFill>
                  <a:schemeClr val="bg1"/>
                </a:solidFill>
              </a:rPr>
              <a:t> 2024 at CERN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483672" y="1018589"/>
            <a:ext cx="7345601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Thank you for your attention</a:t>
            </a:r>
          </a:p>
          <a:p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CustomShape 1"/>
          <p:cNvSpPr/>
          <p:nvPr/>
        </p:nvSpPr>
        <p:spPr>
          <a:xfrm>
            <a:off x="2845131" y="2362890"/>
            <a:ext cx="5827223" cy="387918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fr-FR" sz="1200" b="0" strike="noStrike" spc="-1" dirty="0">
              <a:latin typeface="Arial"/>
            </a:endParaRPr>
          </a:p>
          <a:p>
            <a:pPr marL="432000" indent="-308520">
              <a:lnSpc>
                <a:spcPct val="150000"/>
              </a:lnSpc>
              <a:spcAft>
                <a:spcPts val="802"/>
              </a:spcAft>
              <a:buSzPct val="129907"/>
              <a:buBlip>
                <a:blip r:embed="rId2"/>
              </a:buBlip>
            </a:pPr>
            <a:r>
              <a:rPr lang="en-US" sz="1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IJCLab							</a:t>
            </a:r>
            <a:endParaRPr lang="fr-FR" sz="1200" b="0" strike="noStrike" spc="-1" dirty="0">
              <a:latin typeface="Arial"/>
            </a:endParaRPr>
          </a:p>
          <a:p>
            <a:pPr marL="864000" lvl="3" indent="-216000">
              <a:lnSpc>
                <a:spcPct val="100000"/>
              </a:lnSpc>
              <a:spcAft>
                <a:spcPts val="80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Hardware  : Daniel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Charlet</a:t>
            </a:r>
            <a:endParaRPr lang="fr-FR" sz="1200" b="0" strike="noStrike" spc="-1" dirty="0">
              <a:latin typeface="Arial"/>
            </a:endParaRPr>
          </a:p>
          <a:p>
            <a:pPr marL="864000" lvl="3" indent="-216000">
              <a:lnSpc>
                <a:spcPct val="100000"/>
              </a:lnSpc>
              <a:spcAft>
                <a:spcPts val="80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Firmware  : Eric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Plaige</a:t>
            </a: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Antoine Back,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Cédric</a:t>
            </a: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Esnault</a:t>
            </a: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D.Charlet</a:t>
            </a:r>
            <a:endParaRPr lang="fr-FR" sz="1200" b="0" strike="noStrike" spc="-1" dirty="0">
              <a:latin typeface="Arial"/>
            </a:endParaRPr>
          </a:p>
          <a:p>
            <a:pPr marL="864000" lvl="3" indent="-216000">
              <a:lnSpc>
                <a:spcPct val="100000"/>
              </a:lnSpc>
              <a:spcAft>
                <a:spcPts val="80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Software : Monique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Taurigna</a:t>
            </a: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Chafik</a:t>
            </a: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Cheikali</a:t>
            </a: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A.Back</a:t>
            </a: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Christelle</a:t>
            </a: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Soulet</a:t>
            </a:r>
            <a:endParaRPr lang="fr-FR" sz="1200" b="0" strike="noStrike" spc="-1" dirty="0">
              <a:latin typeface="Arial"/>
            </a:endParaRPr>
          </a:p>
          <a:p>
            <a:pPr marL="864000" lvl="3" indent="-216000">
              <a:lnSpc>
                <a:spcPct val="100000"/>
              </a:lnSpc>
              <a:spcAft>
                <a:spcPts val="80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Test :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Cédric</a:t>
            </a: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Esnault</a:t>
            </a: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Daniel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Charlet</a:t>
            </a:r>
            <a:endParaRPr lang="fr-FR" sz="1200" b="0" strike="noStrike" spc="-1" dirty="0">
              <a:latin typeface="Arial"/>
            </a:endParaRPr>
          </a:p>
          <a:p>
            <a:pPr marL="432000" indent="-308520">
              <a:lnSpc>
                <a:spcPct val="150000"/>
              </a:lnSpc>
              <a:spcAft>
                <a:spcPts val="802"/>
              </a:spcAft>
              <a:buSzPct val="129907"/>
              <a:buBlip>
                <a:blip r:embed="rId2"/>
              </a:buBlip>
            </a:pPr>
            <a:r>
              <a:rPr lang="en-US" sz="1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Paris Observatory</a:t>
            </a:r>
            <a:endParaRPr lang="fr-FR" sz="1200" b="0" strike="noStrike" spc="-1" dirty="0">
              <a:latin typeface="Arial"/>
            </a:endParaRPr>
          </a:p>
          <a:p>
            <a:pPr marL="432000" lvl="1" indent="-216000">
              <a:lnSpc>
                <a:spcPct val="150000"/>
              </a:lnSpc>
              <a:spcAft>
                <a:spcPts val="80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SYRTE</a:t>
            </a: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fr-FR" sz="1200" b="0" strike="noStrike" spc="-1" dirty="0">
              <a:latin typeface="Arial"/>
            </a:endParaRPr>
          </a:p>
          <a:p>
            <a:pPr marL="648000" lvl="2" indent="-216000">
              <a:lnSpc>
                <a:spcPct val="100000"/>
              </a:lnSpc>
              <a:spcAft>
                <a:spcPts val="80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Clock expertise and qualification : Paul-Eric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Pottie</a:t>
            </a:r>
            <a:endParaRPr lang="fr-FR" sz="1200" b="0" strike="noStrike" spc="-1" dirty="0">
              <a:latin typeface="Arial"/>
            </a:endParaRPr>
          </a:p>
          <a:p>
            <a:pPr marL="648000" lvl="2" indent="-216000">
              <a:lnSpc>
                <a:spcPct val="100000"/>
              </a:lnSpc>
              <a:spcAft>
                <a:spcPts val="80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Hardware : Michel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lours</a:t>
            </a:r>
            <a:endParaRPr lang="fr-FR" sz="1200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spcAft>
                <a:spcPts val="80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Obs</a:t>
            </a:r>
            <a:r>
              <a:rPr lang="en-US" sz="1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Nancay</a:t>
            </a:r>
            <a:endParaRPr lang="fr-FR" sz="1200" b="0" strike="noStrike" spc="-1" dirty="0">
              <a:latin typeface="Arial"/>
            </a:endParaRPr>
          </a:p>
          <a:p>
            <a:pPr marL="648000" lvl="2" indent="-216000">
              <a:lnSpc>
                <a:spcPct val="100000"/>
              </a:lnSpc>
              <a:spcAft>
                <a:spcPts val="80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Firmware :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Cédric</a:t>
            </a: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1200" b="0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Viou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86384" y="2019137"/>
            <a:ext cx="9732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And </a:t>
            </a:r>
            <a:r>
              <a:rPr lang="en-US" sz="2400" u="sng" dirty="0"/>
              <a:t> </a:t>
            </a:r>
            <a:r>
              <a:rPr lang="en-US" sz="2400" u="sng" dirty="0" smtClean="0"/>
              <a:t>special tanks to </a:t>
            </a:r>
            <a:r>
              <a:rPr lang="en-US" sz="2400" dirty="0" smtClean="0"/>
              <a:t>: Daniel </a:t>
            </a:r>
            <a:r>
              <a:rPr lang="en-US" sz="2400" dirty="0" err="1" smtClean="0"/>
              <a:t>Charlet</a:t>
            </a:r>
            <a:r>
              <a:rPr lang="en-US" sz="2400" dirty="0" smtClean="0"/>
              <a:t> and  the IDROGEN Developments team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0990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/>
          <a:lstStyle/>
          <a:p>
            <a:pPr algn="ctr"/>
            <a:r>
              <a:rPr lang="en-US" dirty="0" smtClean="0"/>
              <a:t>LLRF and RF power prospects: MTCA.4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C. JOLY – PERLE collaboration meeting – 16&amp;17 </a:t>
            </a:r>
            <a:r>
              <a:rPr lang="en-US" dirty="0" smtClean="0">
                <a:solidFill>
                  <a:schemeClr val="bg1"/>
                </a:solidFill>
              </a:rPr>
              <a:t>September</a:t>
            </a:r>
            <a:r>
              <a:rPr lang="fr-FR" dirty="0" smtClean="0">
                <a:solidFill>
                  <a:schemeClr val="bg1"/>
                </a:solidFill>
              </a:rPr>
              <a:t> 2024 at CERN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6" name="Image 1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537" y="723206"/>
            <a:ext cx="10446335" cy="5311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/>
          <p:cNvPicPr/>
          <p:nvPr/>
        </p:nvPicPr>
        <p:blipFill rotWithShape="1">
          <a:blip r:embed="rId3"/>
          <a:srcRect l="1" r="1403" b="531"/>
          <a:stretch/>
        </p:blipFill>
        <p:spPr>
          <a:xfrm>
            <a:off x="71380" y="3552826"/>
            <a:ext cx="3182314" cy="1436611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785" y="5279605"/>
            <a:ext cx="1512687" cy="9718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Users\sarlin\Desktop\20190902_mTCAComplete__Pictures\IMG_20190902_15394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2706" y="4749437"/>
            <a:ext cx="1440000" cy="19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499961" y="3262658"/>
            <a:ext cx="1362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MTCA.4 rack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185586" y="4699269"/>
            <a:ext cx="685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1776743" y="4852669"/>
            <a:ext cx="611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Rear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218359" y="6100146"/>
            <a:ext cx="1444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AMC IFC1420</a:t>
            </a:r>
            <a:endParaRPr lang="en-US" dirty="0"/>
          </a:p>
        </p:txBody>
      </p:sp>
      <p:sp>
        <p:nvSpPr>
          <p:cNvPr id="13" name="ZoneTexte 12"/>
          <p:cNvSpPr txBox="1"/>
          <p:nvPr/>
        </p:nvSpPr>
        <p:spPr>
          <a:xfrm>
            <a:off x="2183950" y="6124414"/>
            <a:ext cx="1655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µRTM RDC1470</a:t>
            </a:r>
            <a:endParaRPr lang="en-US" dirty="0"/>
          </a:p>
        </p:txBody>
      </p:sp>
      <p:cxnSp>
        <p:nvCxnSpPr>
          <p:cNvPr id="5" name="Connecteur droit avec flèche 4"/>
          <p:cNvCxnSpPr/>
          <p:nvPr/>
        </p:nvCxnSpPr>
        <p:spPr>
          <a:xfrm flipH="1" flipV="1">
            <a:off x="2388577" y="4476307"/>
            <a:ext cx="476551" cy="10845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 flipV="1">
            <a:off x="723576" y="4411688"/>
            <a:ext cx="476551" cy="10845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22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stomShape 25"/>
          <p:cNvSpPr/>
          <p:nvPr/>
        </p:nvSpPr>
        <p:spPr>
          <a:xfrm>
            <a:off x="5453322" y="815576"/>
            <a:ext cx="7874750" cy="615459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488894" indent="-352004">
              <a:spcAft>
                <a:spcPts val="908"/>
              </a:spcAft>
              <a:buSzPct val="170908"/>
              <a:buBlip>
                <a:blip r:embed="rId2"/>
              </a:buBlip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Collaboration with Paris Observatory Laboratory</a:t>
            </a:r>
            <a:endParaRPr lang="fr-FR" sz="1400" spc="-1" dirty="0">
              <a:latin typeface="Arial"/>
            </a:endParaRPr>
          </a:p>
          <a:p>
            <a:pPr marL="488894" lvl="1" indent="-244040">
              <a:spcAft>
                <a:spcPts val="90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Goal 1 : ~ 1ps</a:t>
            </a:r>
            <a:endParaRPr lang="fr-FR" sz="1400" spc="-1" dirty="0">
              <a:latin typeface="Arial"/>
            </a:endParaRPr>
          </a:p>
          <a:p>
            <a:pPr marL="488894" lvl="1" indent="-244040">
              <a:spcAft>
                <a:spcPts val="90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Goal 2 : &lt; 100fs</a:t>
            </a:r>
            <a:endParaRPr lang="fr-FR" sz="1400" spc="-1" dirty="0">
              <a:latin typeface="Arial"/>
            </a:endParaRPr>
          </a:p>
          <a:p>
            <a:pPr marL="488894" indent="-352004">
              <a:spcAft>
                <a:spcPts val="908"/>
              </a:spcAft>
              <a:buSzPct val="170908"/>
              <a:buBlip>
                <a:blip r:embed="rId2"/>
              </a:buBlip>
            </a:pPr>
            <a:r>
              <a:rPr lang="fr-FR" sz="1400" spc="-1" dirty="0">
                <a:solidFill>
                  <a:srgbClr val="000000"/>
                </a:solidFill>
                <a:latin typeface="Arial"/>
                <a:ea typeface="Arial Unicode MS"/>
              </a:rPr>
              <a:t>Soft PLL modification</a:t>
            </a:r>
            <a:endParaRPr lang="fr-FR" sz="1400" spc="-1" dirty="0">
              <a:latin typeface="Arial"/>
            </a:endParaRPr>
          </a:p>
          <a:p>
            <a:pPr marL="733342" lvl="2" indent="-241595">
              <a:spcAft>
                <a:spcPts val="90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Decreases the response time of software PLL :  µP frequency upgrading </a:t>
            </a:r>
            <a:endParaRPr lang="fr-FR" sz="1400" spc="-1" dirty="0">
              <a:latin typeface="Arial"/>
            </a:endParaRPr>
          </a:p>
          <a:p>
            <a:pPr marL="733342" lvl="2" indent="-241595">
              <a:spcAft>
                <a:spcPts val="90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Gain integrator optimization : </a:t>
            </a:r>
            <a:r>
              <a:rPr lang="en-US" sz="1400" spc="-1" dirty="0" err="1">
                <a:solidFill>
                  <a:srgbClr val="000000"/>
                </a:solidFill>
                <a:latin typeface="Arial"/>
                <a:ea typeface="Arial Unicode MS"/>
              </a:rPr>
              <a:t>Kp</a:t>
            </a: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, Ki dynamically </a:t>
            </a:r>
            <a:r>
              <a:rPr lang="en-US" sz="1400" spc="-1" dirty="0" err="1">
                <a:solidFill>
                  <a:srgbClr val="000000"/>
                </a:solidFill>
                <a:latin typeface="Arial"/>
                <a:ea typeface="Arial Unicode MS"/>
              </a:rPr>
              <a:t>connfigurable</a:t>
            </a: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 </a:t>
            </a:r>
            <a:endParaRPr lang="fr-FR" sz="1400" spc="-1" dirty="0">
              <a:latin typeface="Arial"/>
            </a:endParaRPr>
          </a:p>
          <a:p>
            <a:pPr marL="488894" indent="-352004">
              <a:spcAft>
                <a:spcPts val="908"/>
              </a:spcAft>
              <a:buSzPct val="170908"/>
              <a:buBlip>
                <a:blip r:embed="rId2"/>
              </a:buBlip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Increased PLL bandwidth of the GM Local oscillator </a:t>
            </a:r>
            <a:endParaRPr lang="fr-FR" sz="1400" spc="-1" dirty="0">
              <a:latin typeface="Arial"/>
            </a:endParaRPr>
          </a:p>
          <a:p>
            <a:pPr marL="488894" indent="-352004">
              <a:spcAft>
                <a:spcPts val="908"/>
              </a:spcAft>
              <a:buSzPct val="170908"/>
              <a:buBlip>
                <a:blip r:embed="rId2"/>
              </a:buBlip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Components</a:t>
            </a:r>
            <a:r>
              <a:rPr lang="fr-FR" sz="1400" spc="-1" dirty="0">
                <a:solidFill>
                  <a:srgbClr val="000000"/>
                </a:solidFill>
                <a:latin typeface="Arial"/>
                <a:ea typeface="Arial Unicode MS"/>
              </a:rPr>
              <a:t> </a:t>
            </a: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upgrading</a:t>
            </a:r>
            <a:endParaRPr lang="fr-FR" sz="1400" spc="-1" dirty="0">
              <a:latin typeface="Arial"/>
            </a:endParaRPr>
          </a:p>
          <a:p>
            <a:pPr marL="733342" lvl="2" indent="-241595">
              <a:spcAft>
                <a:spcPts val="90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VCXO selection</a:t>
            </a:r>
            <a:endParaRPr lang="fr-FR" sz="1400" spc="-1" dirty="0">
              <a:latin typeface="Arial"/>
            </a:endParaRPr>
          </a:p>
          <a:p>
            <a:pPr marL="733342" lvl="2" indent="-241595">
              <a:spcAft>
                <a:spcPts val="90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Increased internal Frequency (PLL number reduction) </a:t>
            </a:r>
            <a:endParaRPr lang="fr-FR" sz="1400" spc="-1" dirty="0">
              <a:latin typeface="Arial"/>
            </a:endParaRPr>
          </a:p>
          <a:p>
            <a:pPr marL="488894" indent="-352004">
              <a:spcAft>
                <a:spcPts val="908"/>
              </a:spcAft>
              <a:buSzPct val="170908"/>
              <a:buBlip>
                <a:blip r:embed="rId2"/>
              </a:buBlip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Modification of WR principle</a:t>
            </a:r>
            <a:endParaRPr lang="fr-FR" sz="1400" spc="-1" dirty="0">
              <a:latin typeface="Arial"/>
            </a:endParaRPr>
          </a:p>
          <a:p>
            <a:pPr marL="488894" lvl="1" indent="-244040">
              <a:spcAft>
                <a:spcPts val="90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phase modulation and demodulation of an ultra-stable optical carrier</a:t>
            </a:r>
            <a:endParaRPr lang="fr-FR" sz="1400" spc="-1" dirty="0">
              <a:latin typeface="Arial"/>
            </a:endParaRPr>
          </a:p>
          <a:p>
            <a:pPr marL="488894" lvl="1" indent="-244040">
              <a:spcAft>
                <a:spcPts val="90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Replacement of message protocol by timecode</a:t>
            </a:r>
            <a:endParaRPr lang="fr-FR" sz="1400" spc="-1" dirty="0">
              <a:latin typeface="Arial"/>
            </a:endParaRPr>
          </a:p>
          <a:p>
            <a:pPr marL="488894" lvl="1" indent="-244040">
              <a:spcAft>
                <a:spcPts val="90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Phase measurement in optic</a:t>
            </a:r>
            <a:endParaRPr lang="fr-FR" sz="1400" spc="-1" dirty="0">
              <a:latin typeface="Arial"/>
            </a:endParaRPr>
          </a:p>
          <a:p>
            <a:pPr marL="488894" lvl="1" indent="-244040">
              <a:spcAft>
                <a:spcPts val="90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Link asymmetry  mitigation</a:t>
            </a:r>
            <a:endParaRPr lang="fr-FR" sz="1400" spc="-1" dirty="0">
              <a:latin typeface="Arial"/>
            </a:endParaRPr>
          </a:p>
          <a:p>
            <a:pPr marL="488894" lvl="1" indent="-244040">
              <a:spcAft>
                <a:spcPts val="90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Time calibration at the </a:t>
            </a:r>
            <a:r>
              <a:rPr lang="en-US" sz="1400" spc="-1" dirty="0" err="1">
                <a:solidFill>
                  <a:srgbClr val="000000"/>
                </a:solidFill>
                <a:latin typeface="Arial"/>
                <a:ea typeface="Arial Unicode MS"/>
              </a:rPr>
              <a:t>pps</a:t>
            </a:r>
            <a:r>
              <a:rPr lang="en-US" sz="1400" spc="-1" dirty="0">
                <a:solidFill>
                  <a:srgbClr val="000000"/>
                </a:solidFill>
                <a:latin typeface="Arial"/>
                <a:ea typeface="Arial Unicode MS"/>
              </a:rPr>
              <a:t> level</a:t>
            </a:r>
            <a:endParaRPr lang="fr-FR" sz="1400" spc="-1" dirty="0">
              <a:latin typeface="Arial"/>
            </a:endParaRPr>
          </a:p>
          <a:p>
            <a:pPr>
              <a:spcAft>
                <a:spcPts val="908"/>
              </a:spcAft>
            </a:pPr>
            <a:endParaRPr lang="fr-FR" sz="1400" spc="-1" dirty="0">
              <a:latin typeface="Arial"/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/>
          <a:lstStyle/>
          <a:p>
            <a:pPr algn="ctr"/>
            <a:r>
              <a:rPr lang="en-US" dirty="0"/>
              <a:t>LLRF and RF power </a:t>
            </a:r>
            <a:r>
              <a:rPr lang="en-US" dirty="0" smtClean="0"/>
              <a:t>prospects : Enhanced WR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C. JOLY – PERLE collaboration meeting – 16&amp;17 </a:t>
            </a:r>
            <a:r>
              <a:rPr lang="en-US" dirty="0" smtClean="0">
                <a:solidFill>
                  <a:schemeClr val="bg1"/>
                </a:solidFill>
              </a:rPr>
              <a:t>September</a:t>
            </a:r>
            <a:r>
              <a:rPr lang="fr-FR" dirty="0" smtClean="0">
                <a:solidFill>
                  <a:schemeClr val="bg1"/>
                </a:solidFill>
              </a:rPr>
              <a:t> 2024 at CERN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78734" y="3202896"/>
            <a:ext cx="9637687" cy="76392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Titre 4"/>
          <p:cNvSpPr/>
          <p:nvPr/>
        </p:nvSpPr>
        <p:spPr>
          <a:xfrm>
            <a:off x="3930441" y="1198554"/>
            <a:ext cx="10995234" cy="64006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57" tIns="50928" rIns="101857" bIns="50928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FR" sz="2942" b="1" spc="-1" dirty="0">
                <a:solidFill>
                  <a:srgbClr val="00294B"/>
                </a:solidFill>
                <a:latin typeface="Calibri Light"/>
                <a:ea typeface="DejaVu Sans"/>
              </a:rPr>
              <a:t> </a:t>
            </a:r>
            <a:endParaRPr lang="fr-FR" sz="2942" spc="-1" dirty="0">
              <a:latin typeface="Arial"/>
            </a:endParaRPr>
          </a:p>
        </p:txBody>
      </p:sp>
      <p:pic>
        <p:nvPicPr>
          <p:cNvPr id="12" name="Image 313_ 1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72" r="7794" b="3341"/>
          <a:stretch/>
        </p:blipFill>
        <p:spPr>
          <a:xfrm>
            <a:off x="0" y="1635090"/>
            <a:ext cx="5534025" cy="4337085"/>
          </a:xfrm>
          <a:prstGeom prst="rect">
            <a:avLst/>
          </a:prstGeom>
          <a:ln w="0">
            <a:noFill/>
          </a:ln>
        </p:spPr>
      </p:pic>
      <p:sp>
        <p:nvSpPr>
          <p:cNvPr id="15" name="Rectangle 14"/>
          <p:cNvSpPr/>
          <p:nvPr/>
        </p:nvSpPr>
        <p:spPr>
          <a:xfrm>
            <a:off x="9788223" y="814966"/>
            <a:ext cx="2045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Courtesy D. </a:t>
            </a:r>
            <a:r>
              <a:rPr lang="en-US" u="sng" dirty="0" err="1"/>
              <a:t>Charlet</a:t>
            </a:r>
            <a:r>
              <a:rPr lang="en-US" u="sng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875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spc="-1" dirty="0" smtClean="0">
                <a:ea typeface="DejaVu Sans"/>
              </a:rPr>
              <a:t>FMC_AD9680_500MSPS</a:t>
            </a:r>
            <a:endParaRPr lang="en-US" dirty="0"/>
          </a:p>
        </p:txBody>
      </p:sp>
      <p:sp>
        <p:nvSpPr>
          <p:cNvPr id="7" name="CustomShape 23"/>
          <p:cNvSpPr/>
          <p:nvPr/>
        </p:nvSpPr>
        <p:spPr>
          <a:xfrm>
            <a:off x="5910274" y="1444894"/>
            <a:ext cx="5602796" cy="416243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201"/>
              </a:spcBef>
              <a:buNone/>
            </a:pPr>
            <a:endParaRPr lang="fr-FR" sz="1800" b="0" strike="noStrike" spc="-1" dirty="0">
              <a:latin typeface="Arial"/>
            </a:endParaRPr>
          </a:p>
          <a:p>
            <a:pPr marL="432000" indent="-308520">
              <a:lnSpc>
                <a:spcPct val="100000"/>
              </a:lnSpc>
              <a:spcAft>
                <a:spcPts val="802"/>
              </a:spcAft>
              <a:buSzPct val="132979"/>
              <a:buBlip>
                <a:blip r:embed="rId2"/>
              </a:buBlip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The motivation of the development of a new mezzanine  instead of an off-the-shelf ADC mezzanine :</a:t>
            </a:r>
            <a:endParaRPr lang="fr-FR" sz="1600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spcAft>
                <a:spcPts val="80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includes : its own PLL.</a:t>
            </a:r>
            <a:endParaRPr lang="fr-FR" sz="1600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spcAft>
                <a:spcPts val="80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ADC clock source : External clock</a:t>
            </a:r>
            <a:endParaRPr lang="fr-FR" sz="1600" b="0" strike="noStrike" spc="-1" dirty="0">
              <a:latin typeface="Arial"/>
            </a:endParaRPr>
          </a:p>
          <a:p>
            <a:pPr marL="432000" indent="-308520">
              <a:lnSpc>
                <a:spcPct val="100000"/>
              </a:lnSpc>
              <a:spcAft>
                <a:spcPts val="802"/>
              </a:spcAft>
              <a:buSzPct val="132979"/>
              <a:buBlip>
                <a:blip r:embed="rId2"/>
              </a:buBlip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Mezzanine main features :</a:t>
            </a:r>
            <a:endParaRPr lang="fr-FR" sz="1600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spcAft>
                <a:spcPts val="80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VITA57.1 (FMC),  ADC 9680, 2 channels, 14 bits</a:t>
            </a:r>
            <a:endParaRPr lang="fr-FR" sz="1600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spcAft>
                <a:spcPts val="80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500 MSPS, JESD204B, 2GHz analog bandwidth</a:t>
            </a:r>
            <a:endParaRPr lang="fr-FR" sz="1600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spcAft>
                <a:spcPts val="80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External trigger in</a:t>
            </a:r>
            <a:endParaRPr lang="fr-FR" sz="1600" b="0" strike="noStrike" spc="-1" dirty="0">
              <a:latin typeface="Arial"/>
            </a:endParaRPr>
          </a:p>
          <a:p>
            <a:pPr marL="432000" indent="-308520">
              <a:lnSpc>
                <a:spcPct val="100000"/>
              </a:lnSpc>
              <a:spcAft>
                <a:spcPts val="802"/>
              </a:spcAft>
              <a:buSzPct val="132979"/>
              <a:buBlip>
                <a:blip r:embed="rId2"/>
              </a:buBlip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Bandwidth 500 MHz  to 1.5GHz</a:t>
            </a:r>
            <a:endParaRPr lang="fr-FR" sz="1600" b="0" strike="noStrike" spc="-1" dirty="0">
              <a:latin typeface="Arial"/>
            </a:endParaRPr>
          </a:p>
          <a:p>
            <a:pPr marL="432000" indent="-308520">
              <a:lnSpc>
                <a:spcPct val="100000"/>
              </a:lnSpc>
              <a:spcAft>
                <a:spcPts val="802"/>
              </a:spcAft>
              <a:buSzPct val="132979"/>
              <a:buBlip>
                <a:blip r:embed="rId2"/>
              </a:buBlip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Synchro &amp; timing by WR</a:t>
            </a:r>
            <a:endParaRPr lang="fr-FR" sz="1600" b="0" strike="noStrike" spc="-1" dirty="0">
              <a:latin typeface="Arial"/>
            </a:endParaRPr>
          </a:p>
          <a:p>
            <a:pPr marL="432000" indent="-308520">
              <a:lnSpc>
                <a:spcPct val="100000"/>
              </a:lnSpc>
              <a:spcAft>
                <a:spcPts val="802"/>
              </a:spcAft>
              <a:buSzPct val="132979"/>
              <a:buBlip>
                <a:blip r:embed="rId2"/>
              </a:buBlip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Data transfer 2x  10G Ethernet</a:t>
            </a:r>
            <a:endParaRPr lang="fr-FR" sz="1600" b="0" strike="noStrike" spc="-1" dirty="0">
              <a:latin typeface="Arial"/>
            </a:endParaRPr>
          </a:p>
          <a:p>
            <a:pPr marL="432000" indent="-308520">
              <a:lnSpc>
                <a:spcPct val="100000"/>
              </a:lnSpc>
              <a:spcAft>
                <a:spcPts val="802"/>
              </a:spcAft>
              <a:buSzPct val="132979"/>
              <a:buBlip>
                <a:blip r:embed="rId2"/>
              </a:buBlip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Configuration by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Arial Unicode MS"/>
              </a:rPr>
              <a:t>IPBus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 10G</a:t>
            </a:r>
            <a:endParaRPr lang="fr-FR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fr-FR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fr-FR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fr-FR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fr-FR" sz="2400" b="0" strike="noStrike" spc="-1" dirty="0">
              <a:latin typeface="Arial"/>
            </a:endParaRPr>
          </a:p>
        </p:txBody>
      </p:sp>
      <p:pic>
        <p:nvPicPr>
          <p:cNvPr id="9" name="Image 354_ 2"/>
          <p:cNvPicPr/>
          <p:nvPr/>
        </p:nvPicPr>
        <p:blipFill>
          <a:blip r:embed="rId3"/>
          <a:stretch/>
        </p:blipFill>
        <p:spPr>
          <a:xfrm>
            <a:off x="1255590" y="1130370"/>
            <a:ext cx="4317480" cy="2583360"/>
          </a:xfrm>
          <a:prstGeom prst="rect">
            <a:avLst/>
          </a:prstGeom>
          <a:ln w="0">
            <a:noFill/>
          </a:ln>
        </p:spPr>
      </p:pic>
      <p:pic>
        <p:nvPicPr>
          <p:cNvPr id="10" name="Image 449_ 1"/>
          <p:cNvPicPr/>
          <p:nvPr/>
        </p:nvPicPr>
        <p:blipFill>
          <a:blip r:embed="rId4"/>
          <a:srcRect l="48653" t="46966" r="6631" b="5559"/>
          <a:stretch/>
        </p:blipFill>
        <p:spPr>
          <a:xfrm rot="16200000">
            <a:off x="1785150" y="3209010"/>
            <a:ext cx="2538360" cy="3597480"/>
          </a:xfrm>
          <a:prstGeom prst="rect">
            <a:avLst/>
          </a:prstGeom>
          <a:ln w="0">
            <a:noFill/>
          </a:ln>
        </p:spPr>
      </p:pic>
      <p:sp>
        <p:nvSpPr>
          <p:cNvPr id="11" name="Rectangle 10"/>
          <p:cNvSpPr/>
          <p:nvPr/>
        </p:nvSpPr>
        <p:spPr>
          <a:xfrm>
            <a:off x="5501973" y="866830"/>
            <a:ext cx="2045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Courtesy D. </a:t>
            </a:r>
            <a:r>
              <a:rPr lang="en-US" u="sng" dirty="0" err="1"/>
              <a:t>Charlet</a:t>
            </a:r>
            <a:r>
              <a:rPr lang="en-US" u="sng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126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FMC ADC_9680: Synchronization</a:t>
            </a:r>
            <a:endParaRPr lang="en-US" dirty="0"/>
          </a:p>
        </p:txBody>
      </p:sp>
      <p:sp>
        <p:nvSpPr>
          <p:cNvPr id="7" name="CustomShape 17"/>
          <p:cNvSpPr/>
          <p:nvPr/>
        </p:nvSpPr>
        <p:spPr>
          <a:xfrm>
            <a:off x="7713000" y="1054770"/>
            <a:ext cx="4096800" cy="4411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201"/>
              </a:spcBef>
              <a:buNone/>
            </a:pPr>
            <a:endParaRPr lang="fr-FR" sz="1800" b="0" strike="noStrike" spc="-1">
              <a:latin typeface="Arial"/>
            </a:endParaRPr>
          </a:p>
          <a:p>
            <a:pPr marL="432000" indent="-308520">
              <a:lnSpc>
                <a:spcPct val="100000"/>
              </a:lnSpc>
              <a:spcAft>
                <a:spcPts val="802"/>
              </a:spcAft>
              <a:buSzPct val="132979"/>
              <a:buBlip>
                <a:blip r:embed="rId2"/>
              </a:buBlip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 2 IDROGEN boards synchronize by WR</a:t>
            </a:r>
            <a:endParaRPr lang="fr-FR" sz="1600" b="0" strike="noStrike" spc="-1">
              <a:latin typeface="Arial"/>
            </a:endParaRPr>
          </a:p>
          <a:p>
            <a:pPr marL="432000" indent="-308520">
              <a:lnSpc>
                <a:spcPct val="100000"/>
              </a:lnSpc>
              <a:spcAft>
                <a:spcPts val="802"/>
              </a:spcAft>
              <a:buSzPct val="132979"/>
              <a:buBlip>
                <a:blip r:embed="rId2"/>
              </a:buBlip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PLL : LMK04828</a:t>
            </a:r>
            <a:endParaRPr lang="fr-FR" sz="1600" b="0" strike="noStrike" spc="-1">
              <a:latin typeface="Arial"/>
            </a:endParaRPr>
          </a:p>
          <a:p>
            <a:pPr marL="432000" indent="-308520">
              <a:lnSpc>
                <a:spcPct val="100000"/>
              </a:lnSpc>
              <a:spcAft>
                <a:spcPts val="802"/>
              </a:spcAft>
              <a:buSzPct val="132979"/>
              <a:buBlip>
                <a:blip r:embed="rId2"/>
              </a:buBlip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ADC data  transfert : JESD204B class 1 </a:t>
            </a:r>
            <a:endParaRPr lang="fr-FR" sz="1600" b="0" strike="noStrike" spc="-1">
              <a:latin typeface="Arial"/>
            </a:endParaRPr>
          </a:p>
          <a:p>
            <a:pPr marL="432000" indent="-308520">
              <a:lnSpc>
                <a:spcPct val="100000"/>
              </a:lnSpc>
              <a:spcAft>
                <a:spcPts val="802"/>
              </a:spcAft>
              <a:buSzPct val="132979"/>
              <a:buBlip>
                <a:blip r:embed="rId2"/>
              </a:buBlip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500MHz Clock</a:t>
            </a:r>
            <a:endParaRPr lang="fr-FR" sz="1600" b="0" strike="noStrike" spc="-1">
              <a:latin typeface="Arial"/>
            </a:endParaRPr>
          </a:p>
          <a:p>
            <a:pPr marL="432000" indent="-308520">
              <a:lnSpc>
                <a:spcPct val="100000"/>
              </a:lnSpc>
              <a:spcAft>
                <a:spcPts val="802"/>
              </a:spcAft>
              <a:buSzPct val="132979"/>
              <a:buBlip>
                <a:blip r:embed="rId2"/>
              </a:buBlip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  <a:ea typeface="Arial Unicode MS"/>
              </a:rPr>
              <a:t>Phase alignment by PPS</a:t>
            </a:r>
            <a:endParaRPr lang="fr-FR" sz="16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fr-FR" sz="16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fr-FR" sz="2400" b="0" strike="noStrike" spc="-1"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13280" y="1249530"/>
            <a:ext cx="178200" cy="313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Image 8"/>
          <p:cNvPicPr/>
          <p:nvPr/>
        </p:nvPicPr>
        <p:blipFill>
          <a:blip r:embed="rId3"/>
          <a:stretch/>
        </p:blipFill>
        <p:spPr>
          <a:xfrm>
            <a:off x="3783600" y="2407650"/>
            <a:ext cx="3958200" cy="3467520"/>
          </a:xfrm>
          <a:prstGeom prst="rect">
            <a:avLst/>
          </a:prstGeom>
          <a:ln w="0">
            <a:noFill/>
          </a:ln>
        </p:spPr>
      </p:pic>
      <p:grpSp>
        <p:nvGrpSpPr>
          <p:cNvPr id="10" name="Groupe 9"/>
          <p:cNvGrpSpPr/>
          <p:nvPr/>
        </p:nvGrpSpPr>
        <p:grpSpPr>
          <a:xfrm>
            <a:off x="1371600" y="247650"/>
            <a:ext cx="4678200" cy="3598200"/>
            <a:chOff x="0" y="0"/>
            <a:chExt cx="4678200" cy="3598200"/>
          </a:xfrm>
        </p:grpSpPr>
        <p:sp>
          <p:nvSpPr>
            <p:cNvPr id="11" name="Rectangle 10"/>
            <p:cNvSpPr/>
            <p:nvPr/>
          </p:nvSpPr>
          <p:spPr>
            <a:xfrm>
              <a:off x="324000" y="2700000"/>
              <a:ext cx="1834200" cy="898200"/>
            </a:xfrm>
            <a:prstGeom prst="rect">
              <a:avLst/>
            </a:pr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fr-FR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FPGA</a:t>
              </a:r>
              <a:endParaRPr lang="fr-FR" sz="1800" b="0" strike="noStrike" spc="-1">
                <a:latin typeface="Arial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24000" y="1116000"/>
              <a:ext cx="1834200" cy="898200"/>
            </a:xfrm>
            <a:prstGeom prst="rect">
              <a:avLst/>
            </a:pr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fr-FR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LM04828</a:t>
              </a:r>
              <a:endParaRPr lang="fr-FR" sz="1800" b="0" strike="noStrike" spc="-1">
                <a:latin typeface="Arial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420000" y="1116000"/>
              <a:ext cx="1258200" cy="898200"/>
            </a:xfrm>
            <a:prstGeom prst="rect">
              <a:avLst/>
            </a:pr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fr-FR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ADC9680</a:t>
              </a:r>
              <a:endParaRPr lang="fr-FR" sz="1800" b="0" strike="noStrike" spc="-1">
                <a:latin typeface="Arial"/>
              </a:endParaRPr>
            </a:p>
          </p:txBody>
        </p:sp>
        <p:sp>
          <p:nvSpPr>
            <p:cNvPr id="14" name="Connecteur droit 13"/>
            <p:cNvSpPr/>
            <p:nvPr/>
          </p:nvSpPr>
          <p:spPr>
            <a:xfrm>
              <a:off x="0" y="0"/>
              <a:ext cx="360" cy="360"/>
            </a:xfrm>
            <a:prstGeom prst="line">
              <a:avLst/>
            </a:prstGeom>
            <a:ln w="1800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" name="Connecteur droit 14"/>
            <p:cNvSpPr/>
            <p:nvPr/>
          </p:nvSpPr>
          <p:spPr>
            <a:xfrm>
              <a:off x="0" y="0"/>
              <a:ext cx="360" cy="360"/>
            </a:xfrm>
            <a:prstGeom prst="line">
              <a:avLst/>
            </a:prstGeom>
            <a:ln w="1800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6" name="Connecteur droit 15"/>
            <p:cNvSpPr/>
            <p:nvPr/>
          </p:nvSpPr>
          <p:spPr>
            <a:xfrm>
              <a:off x="0" y="0"/>
              <a:ext cx="360" cy="360"/>
            </a:xfrm>
            <a:prstGeom prst="line">
              <a:avLst/>
            </a:prstGeom>
            <a:ln w="1800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Connecteur droit 16"/>
            <p:cNvSpPr/>
            <p:nvPr/>
          </p:nvSpPr>
          <p:spPr>
            <a:xfrm>
              <a:off x="0" y="0"/>
              <a:ext cx="360" cy="360"/>
            </a:xfrm>
            <a:prstGeom prst="line">
              <a:avLst/>
            </a:prstGeom>
            <a:ln w="1800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" name="Rectangle 17"/>
            <p:cNvSpPr/>
            <p:nvPr/>
          </p:nvSpPr>
          <p:spPr>
            <a:xfrm>
              <a:off x="2340000" y="1079280"/>
              <a:ext cx="898200" cy="286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fr-FR" sz="12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SYSREF</a:t>
              </a:r>
              <a:endParaRPr lang="fr-FR" sz="1200" b="0" strike="noStrike" spc="-1">
                <a:latin typeface="Arial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24000" y="1799280"/>
              <a:ext cx="1834200" cy="429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fr-FR" sz="12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SYSREF  Clock  SYNC </a:t>
              </a:r>
              <a:endParaRPr lang="fr-FR" sz="1200" b="0" strike="noStrike" spc="-1">
                <a:latin typeface="Arial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340000" y="1367280"/>
              <a:ext cx="898200" cy="286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fr-FR" sz="12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Clock</a:t>
              </a:r>
              <a:endParaRPr lang="fr-FR" sz="1200" b="0" strike="noStrike" spc="-1">
                <a:latin typeface="Arial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404000" y="2700000"/>
              <a:ext cx="718200" cy="259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fr-FR" sz="12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  PPS</a:t>
              </a:r>
              <a:endParaRPr lang="fr-FR" sz="1200" b="0" strike="noStrike" spc="-1">
                <a:latin typeface="Arial"/>
              </a:endParaRPr>
            </a:p>
          </p:txBody>
        </p:sp>
        <p:sp>
          <p:nvSpPr>
            <p:cNvPr id="22" name="Connecteur droit 21"/>
            <p:cNvSpPr/>
            <p:nvPr/>
          </p:nvSpPr>
          <p:spPr>
            <a:xfrm>
              <a:off x="0" y="0"/>
              <a:ext cx="360" cy="360"/>
            </a:xfrm>
            <a:prstGeom prst="line">
              <a:avLst/>
            </a:prstGeom>
            <a:ln w="1800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3" name="Rectangle 22"/>
          <p:cNvSpPr/>
          <p:nvPr/>
        </p:nvSpPr>
        <p:spPr>
          <a:xfrm>
            <a:off x="5197173" y="5895596"/>
            <a:ext cx="2045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Courtesy D. </a:t>
            </a:r>
            <a:r>
              <a:rPr lang="en-US" u="sng" dirty="0" err="1"/>
              <a:t>Charlet</a:t>
            </a:r>
            <a:r>
              <a:rPr lang="en-US" u="sng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0848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FMC ADC_9680: Synchronization</a:t>
            </a:r>
          </a:p>
        </p:txBody>
      </p:sp>
      <p:sp>
        <p:nvSpPr>
          <p:cNvPr id="7" name="CustomShape 36"/>
          <p:cNvSpPr/>
          <p:nvPr/>
        </p:nvSpPr>
        <p:spPr>
          <a:xfrm>
            <a:off x="6882975" y="1005750"/>
            <a:ext cx="4096800" cy="4411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201"/>
              </a:spcBef>
              <a:buNone/>
            </a:pPr>
            <a:endParaRPr lang="fr-FR" sz="1800" b="0" strike="noStrike" spc="-1" dirty="0">
              <a:latin typeface="Arial"/>
            </a:endParaRPr>
          </a:p>
          <a:p>
            <a:pPr marL="432000" indent="-308520">
              <a:lnSpc>
                <a:spcPct val="100000"/>
              </a:lnSpc>
              <a:spcAft>
                <a:spcPts val="802"/>
              </a:spcAft>
              <a:buSzPct val="132979"/>
              <a:buBlip>
                <a:blip r:embed="rId2"/>
              </a:buBlip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 2 IDROGEN boards synchronize by WR</a:t>
            </a:r>
            <a:endParaRPr lang="fr-FR" sz="1600" b="0" strike="noStrike" spc="-1" dirty="0">
              <a:latin typeface="Arial"/>
            </a:endParaRPr>
          </a:p>
          <a:p>
            <a:pPr marL="432000" indent="-308520">
              <a:lnSpc>
                <a:spcPct val="100000"/>
              </a:lnSpc>
              <a:spcAft>
                <a:spcPts val="802"/>
              </a:spcAft>
              <a:buSzPct val="132979"/>
              <a:buBlip>
                <a:blip r:embed="rId2"/>
              </a:buBlip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Same RF signal (66MHz) split on boards</a:t>
            </a:r>
            <a:endParaRPr lang="fr-FR" sz="1600" b="0" strike="noStrike" spc="-1" dirty="0">
              <a:latin typeface="Arial"/>
            </a:endParaRPr>
          </a:p>
          <a:p>
            <a:pPr marL="432000" indent="-308520">
              <a:lnSpc>
                <a:spcPct val="100000"/>
              </a:lnSpc>
              <a:spcAft>
                <a:spcPts val="802"/>
              </a:spcAft>
              <a:buSzPct val="132979"/>
              <a:buBlip>
                <a:blip r:embed="rId2"/>
              </a:buBlip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FFT 16K point</a:t>
            </a:r>
            <a:endParaRPr lang="fr-FR" sz="1600" b="0" strike="noStrike" spc="-1" dirty="0">
              <a:latin typeface="Arial"/>
            </a:endParaRPr>
          </a:p>
          <a:p>
            <a:pPr marL="432000" indent="-308520">
              <a:lnSpc>
                <a:spcPct val="100000"/>
              </a:lnSpc>
              <a:spcAft>
                <a:spcPts val="802"/>
              </a:spcAft>
              <a:buSzPct val="132979"/>
              <a:buBlip>
                <a:blip r:embed="rId2"/>
              </a:buBlip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Cross </a:t>
            </a:r>
            <a:r>
              <a:rPr lang="en-US" sz="1600" b="0" strike="noStrike" spc="-1" dirty="0" smtClean="0">
                <a:solidFill>
                  <a:srgbClr val="000000"/>
                </a:solidFill>
                <a:latin typeface="Arial"/>
                <a:ea typeface="Arial Unicode MS"/>
              </a:rPr>
              <a:t>correlation</a:t>
            </a:r>
          </a:p>
          <a:p>
            <a:pPr marL="432000" indent="-308520">
              <a:lnSpc>
                <a:spcPct val="100000"/>
              </a:lnSpc>
              <a:spcAft>
                <a:spcPts val="802"/>
              </a:spcAft>
              <a:buSzPct val="132979"/>
              <a:buBlip>
                <a:blip r:embed="rId2"/>
              </a:buBlip>
            </a:pPr>
            <a:r>
              <a:rPr lang="en-US" sz="1600" spc="-1" dirty="0" smtClean="0">
                <a:solidFill>
                  <a:srgbClr val="000000"/>
                </a:solidFill>
                <a:latin typeface="Arial"/>
                <a:ea typeface="Arial Unicode MS"/>
              </a:rPr>
              <a:t>10km distance</a:t>
            </a:r>
            <a:endParaRPr lang="fr-FR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fr-FR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fr-FR" sz="2400" b="0" strike="noStrike" spc="-1" dirty="0">
              <a:latin typeface="Arial"/>
            </a:endParaRPr>
          </a:p>
        </p:txBody>
      </p:sp>
      <p:pic>
        <p:nvPicPr>
          <p:cNvPr id="8" name="Image 7"/>
          <p:cNvPicPr/>
          <p:nvPr/>
        </p:nvPicPr>
        <p:blipFill>
          <a:blip r:embed="rId3"/>
          <a:stretch/>
        </p:blipFill>
        <p:spPr>
          <a:xfrm>
            <a:off x="965655" y="3466710"/>
            <a:ext cx="5914800" cy="2216520"/>
          </a:xfrm>
          <a:prstGeom prst="rect">
            <a:avLst/>
          </a:prstGeom>
          <a:ln w="0">
            <a:noFill/>
          </a:ln>
        </p:spPr>
      </p:pic>
      <p:pic>
        <p:nvPicPr>
          <p:cNvPr id="9" name="Image 8"/>
          <p:cNvPicPr/>
          <p:nvPr/>
        </p:nvPicPr>
        <p:blipFill>
          <a:blip r:embed="rId4"/>
          <a:stretch/>
        </p:blipFill>
        <p:spPr>
          <a:xfrm>
            <a:off x="6675615" y="3345750"/>
            <a:ext cx="5037480" cy="2517480"/>
          </a:xfrm>
          <a:prstGeom prst="rect">
            <a:avLst/>
          </a:prstGeom>
          <a:ln w="0">
            <a:noFill/>
          </a:ln>
        </p:spPr>
      </p:pic>
      <p:sp>
        <p:nvSpPr>
          <p:cNvPr id="10" name="Rectangle 9"/>
          <p:cNvSpPr/>
          <p:nvPr/>
        </p:nvSpPr>
        <p:spPr>
          <a:xfrm>
            <a:off x="7184655" y="1287630"/>
            <a:ext cx="178200" cy="313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Image 10"/>
          <p:cNvPicPr/>
          <p:nvPr/>
        </p:nvPicPr>
        <p:blipFill>
          <a:blip r:embed="rId5"/>
          <a:stretch/>
        </p:blipFill>
        <p:spPr>
          <a:xfrm>
            <a:off x="942975" y="1149390"/>
            <a:ext cx="5854680" cy="219384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14925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/>
          <a:lstStyle/>
          <a:p>
            <a:pPr algn="ctr"/>
            <a:r>
              <a:rPr lang="en-US" dirty="0" smtClean="0"/>
              <a:t>LLRF and RF power </a:t>
            </a:r>
            <a:r>
              <a:rPr lang="en-US" dirty="0" smtClean="0"/>
              <a:t>prospects: Contents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C. JOLY – PERLE collaboration meeting – 16&amp;17 </a:t>
            </a:r>
            <a:r>
              <a:rPr lang="en-US" dirty="0" smtClean="0">
                <a:solidFill>
                  <a:schemeClr val="bg1"/>
                </a:solidFill>
              </a:rPr>
              <a:t>September</a:t>
            </a:r>
            <a:r>
              <a:rPr lang="fr-FR" dirty="0" smtClean="0">
                <a:solidFill>
                  <a:schemeClr val="bg1"/>
                </a:solidFill>
              </a:rPr>
              <a:t> 2024 at CERN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Double flèche verticale 9"/>
          <p:cNvSpPr/>
          <p:nvPr/>
        </p:nvSpPr>
        <p:spPr>
          <a:xfrm>
            <a:off x="6784636" y="3657935"/>
            <a:ext cx="181430" cy="2443607"/>
          </a:xfrm>
          <a:prstGeom prst="upDownArrow">
            <a:avLst/>
          </a:prstGeom>
          <a:solidFill>
            <a:srgbClr val="93C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uble flèche verticale 22"/>
          <p:cNvSpPr/>
          <p:nvPr/>
        </p:nvSpPr>
        <p:spPr>
          <a:xfrm>
            <a:off x="10293595" y="4337442"/>
            <a:ext cx="163816" cy="1764099"/>
          </a:xfrm>
          <a:prstGeom prst="upDownArrow">
            <a:avLst/>
          </a:prstGeom>
          <a:solidFill>
            <a:srgbClr val="93C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uble flèche verticale 23"/>
          <p:cNvSpPr/>
          <p:nvPr/>
        </p:nvSpPr>
        <p:spPr>
          <a:xfrm flipH="1">
            <a:off x="4380808" y="5692417"/>
            <a:ext cx="154838" cy="409123"/>
          </a:xfrm>
          <a:prstGeom prst="upDownArrow">
            <a:avLst/>
          </a:prstGeom>
          <a:solidFill>
            <a:srgbClr val="93C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uble flèche verticale 25"/>
          <p:cNvSpPr/>
          <p:nvPr/>
        </p:nvSpPr>
        <p:spPr>
          <a:xfrm flipH="1">
            <a:off x="4156754" y="5704845"/>
            <a:ext cx="124301" cy="213817"/>
          </a:xfrm>
          <a:prstGeom prst="upDownArrow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uble flèche verticale 26"/>
          <p:cNvSpPr/>
          <p:nvPr/>
        </p:nvSpPr>
        <p:spPr>
          <a:xfrm>
            <a:off x="5507647" y="2571322"/>
            <a:ext cx="174694" cy="3530218"/>
          </a:xfrm>
          <a:prstGeom prst="upDownArrow">
            <a:avLst/>
          </a:prstGeom>
          <a:solidFill>
            <a:srgbClr val="93C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uble flèche verticale 27"/>
          <p:cNvSpPr/>
          <p:nvPr/>
        </p:nvSpPr>
        <p:spPr>
          <a:xfrm>
            <a:off x="9813665" y="5203767"/>
            <a:ext cx="161608" cy="896763"/>
          </a:xfrm>
          <a:prstGeom prst="upDownArrow">
            <a:avLst/>
          </a:prstGeom>
          <a:solidFill>
            <a:srgbClr val="93C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ZoneTexte 3"/>
          <p:cNvSpPr txBox="1"/>
          <p:nvPr/>
        </p:nvSpPr>
        <p:spPr>
          <a:xfrm>
            <a:off x="168317" y="1138833"/>
            <a:ext cx="428425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Master Oscillator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Accelerator </a:t>
            </a:r>
            <a:r>
              <a:rPr lang="en-US" sz="1600" dirty="0"/>
              <a:t>Phase Reference </a:t>
            </a:r>
            <a:r>
              <a:rPr lang="en-US" sz="1600" dirty="0" smtClean="0"/>
              <a:t>generation/distr.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Synchronization (LLRF, Diagnostics,…)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MPS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RF powers Sources</a:t>
            </a:r>
          </a:p>
          <a:p>
            <a:endParaRPr lang="en-US" sz="1600" dirty="0"/>
          </a:p>
          <a:p>
            <a:r>
              <a:rPr lang="en-US" sz="1600" dirty="0" smtClean="0"/>
              <a:t> </a:t>
            </a:r>
            <a:endParaRPr lang="en-US" sz="1600" dirty="0"/>
          </a:p>
        </p:txBody>
      </p:sp>
      <p:grpSp>
        <p:nvGrpSpPr>
          <p:cNvPr id="12" name="Groupe 11"/>
          <p:cNvGrpSpPr/>
          <p:nvPr/>
        </p:nvGrpSpPr>
        <p:grpSpPr>
          <a:xfrm>
            <a:off x="2380778" y="730631"/>
            <a:ext cx="9144952" cy="5701015"/>
            <a:chOff x="6124575" y="820748"/>
            <a:chExt cx="9144952" cy="5701015"/>
          </a:xfrm>
        </p:grpSpPr>
        <p:grpSp>
          <p:nvGrpSpPr>
            <p:cNvPr id="5" name="Groupe 4"/>
            <p:cNvGrpSpPr/>
            <p:nvPr/>
          </p:nvGrpSpPr>
          <p:grpSpPr>
            <a:xfrm>
              <a:off x="6124575" y="820748"/>
              <a:ext cx="9144952" cy="5647165"/>
              <a:chOff x="6133370" y="540481"/>
              <a:chExt cx="9144952" cy="5647165"/>
            </a:xfrm>
          </p:grpSpPr>
          <p:pic>
            <p:nvPicPr>
              <p:cNvPr id="16" name="Image 15" descr="Basic LLRF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7004907" y="540481"/>
                <a:ext cx="8273415" cy="5647165"/>
              </a:xfrm>
              <a:prstGeom prst="rect">
                <a:avLst/>
              </a:prstGeom>
            </p:spPr>
          </p:pic>
          <p:sp>
            <p:nvSpPr>
              <p:cNvPr id="2" name="ZoneTexte 1"/>
              <p:cNvSpPr txBox="1"/>
              <p:nvPr/>
            </p:nvSpPr>
            <p:spPr>
              <a:xfrm>
                <a:off x="6133370" y="749085"/>
                <a:ext cx="1743075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Accelerating cavity</a:t>
                </a:r>
                <a:endParaRPr lang="en-US" sz="1400" dirty="0"/>
              </a:p>
            </p:txBody>
          </p:sp>
        </p:grpSp>
        <p:sp>
          <p:nvSpPr>
            <p:cNvPr id="11" name="ZoneTexte 10"/>
            <p:cNvSpPr txBox="1"/>
            <p:nvPr/>
          </p:nvSpPr>
          <p:spPr>
            <a:xfrm>
              <a:off x="10974654" y="6275542"/>
              <a:ext cx="180386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Field bus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87597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stomShape 186"/>
          <p:cNvSpPr/>
          <p:nvPr/>
        </p:nvSpPr>
        <p:spPr>
          <a:xfrm>
            <a:off x="2482155" y="769417"/>
            <a:ext cx="10589040" cy="48122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US" sz="1800" b="0" strike="noStrike" spc="-1" dirty="0" smtClean="0">
                <a:solidFill>
                  <a:srgbClr val="C82506"/>
                </a:solidFill>
                <a:latin typeface="Gill Sans"/>
                <a:ea typeface="Gill Sans"/>
              </a:rPr>
              <a:t>REFIMEVE :  Network Metrological fiber with European vocation</a:t>
            </a:r>
            <a:endParaRPr lang="en-US" sz="18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None/>
            </a:pPr>
            <a:r>
              <a:rPr lang="en-US" sz="1800" b="1" strike="noStrike" spc="-1" dirty="0" smtClean="0">
                <a:solidFill>
                  <a:srgbClr val="000000"/>
                </a:solidFill>
                <a:latin typeface="Arial"/>
                <a:ea typeface="Arial"/>
              </a:rPr>
              <a:t>Concept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Arial"/>
              </a:rPr>
              <a:t> : Dissemination of time-frequency references by optical fiber</a:t>
            </a:r>
            <a:endParaRPr lang="en-US" sz="18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None/>
            </a:pPr>
            <a:r>
              <a:rPr lang="en-US" sz="1800" b="1" strike="noStrike" spc="-1" dirty="0" smtClean="0">
                <a:solidFill>
                  <a:srgbClr val="000000"/>
                </a:solidFill>
                <a:latin typeface="Arial"/>
                <a:ea typeface="Arial"/>
              </a:rPr>
              <a:t>Responsibilities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Arial"/>
              </a:rPr>
              <a:t>: LPL &amp; SYRTE for deployment and optical reference</a:t>
            </a:r>
            <a:endParaRPr lang="en-US" sz="18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None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Arial"/>
              </a:rPr>
              <a:t>		IJCLab &amp; SYRTE for timing</a:t>
            </a:r>
            <a:endParaRPr lang="en-US" sz="18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None/>
            </a:pPr>
            <a:endParaRPr lang="en-US" sz="18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0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en-US" sz="20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en-US" sz="24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en-US" sz="24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en-US" sz="24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en-US" sz="24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en-US" sz="24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en-US" sz="24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en-US" sz="24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en-US" sz="24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spcAft>
                <a:spcPts val="802"/>
              </a:spcAft>
              <a:buNone/>
            </a:pPr>
            <a:endParaRPr lang="en-US" sz="2400" b="0" strike="noStrike" spc="-1" dirty="0">
              <a:latin typeface="Arial"/>
            </a:endParaRPr>
          </a:p>
        </p:txBody>
      </p:sp>
      <p:pic>
        <p:nvPicPr>
          <p:cNvPr id="18" name="Image 17"/>
          <p:cNvPicPr/>
          <p:nvPr/>
        </p:nvPicPr>
        <p:blipFill>
          <a:blip r:embed="rId2"/>
          <a:stretch/>
        </p:blipFill>
        <p:spPr>
          <a:xfrm>
            <a:off x="7119524" y="1957394"/>
            <a:ext cx="4948733" cy="4468515"/>
          </a:xfrm>
          <a:prstGeom prst="rect">
            <a:avLst/>
          </a:prstGeom>
          <a:ln w="0">
            <a:noFill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95835" y="169116"/>
            <a:ext cx="6438063" cy="488983"/>
          </a:xfrm>
        </p:spPr>
        <p:txBody>
          <a:bodyPr/>
          <a:lstStyle/>
          <a:p>
            <a:pPr algn="ctr"/>
            <a:r>
              <a:rPr lang="en-US" dirty="0" smtClean="0"/>
              <a:t>LLRF and RF power prospects : </a:t>
            </a:r>
            <a:r>
              <a:rPr lang="en-GB" dirty="0" smtClean="0"/>
              <a:t>MO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C. JOLY – PERLE collaboration meeting – 16&amp;17 </a:t>
            </a:r>
            <a:r>
              <a:rPr lang="en-US" dirty="0" smtClean="0">
                <a:solidFill>
                  <a:schemeClr val="bg1"/>
                </a:solidFill>
              </a:rPr>
              <a:t>September</a:t>
            </a:r>
            <a:r>
              <a:rPr lang="fr-FR" dirty="0" smtClean="0">
                <a:solidFill>
                  <a:schemeClr val="bg1"/>
                </a:solidFill>
              </a:rPr>
              <a:t> 2024 at CERN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21" name="Image 20"/>
          <p:cNvPicPr/>
          <p:nvPr/>
        </p:nvPicPr>
        <p:blipFill>
          <a:blip r:embed="rId3"/>
          <a:stretch/>
        </p:blipFill>
        <p:spPr>
          <a:xfrm>
            <a:off x="177888" y="2887504"/>
            <a:ext cx="6941635" cy="2503650"/>
          </a:xfrm>
          <a:prstGeom prst="rect">
            <a:avLst/>
          </a:prstGeom>
          <a:ln w="0">
            <a:noFill/>
          </a:ln>
        </p:spPr>
      </p:pic>
      <p:sp>
        <p:nvSpPr>
          <p:cNvPr id="2" name="ZoneTexte 1"/>
          <p:cNvSpPr txBox="1"/>
          <p:nvPr/>
        </p:nvSpPr>
        <p:spPr>
          <a:xfrm>
            <a:off x="-72839" y="5513750"/>
            <a:ext cx="6824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/>
              <a:t>MO /timing references will provide to PERLE using National Standards</a:t>
            </a:r>
          </a:p>
          <a:p>
            <a:pPr algn="just"/>
            <a:r>
              <a:rPr lang="en-US" b="1" dirty="0" smtClean="0"/>
              <a:t>from SYRTE via the RENATER fiber network and using enhanced White Rabbit protocol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2554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term stability </a:t>
            </a:r>
            <a:r>
              <a:rPr lang="en-US" dirty="0" smtClean="0"/>
              <a:t>comparison :MO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1738" y="1190620"/>
            <a:ext cx="6667500" cy="90487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963" y="2119312"/>
            <a:ext cx="6572250" cy="4124325"/>
          </a:xfrm>
          <a:prstGeom prst="rect">
            <a:avLst/>
          </a:prstGeom>
        </p:spPr>
      </p:pic>
      <p:pic>
        <p:nvPicPr>
          <p:cNvPr id="9" name="Image 8"/>
          <p:cNvPicPr/>
          <p:nvPr/>
        </p:nvPicPr>
        <p:blipFill>
          <a:blip r:embed="rId4"/>
          <a:stretch/>
        </p:blipFill>
        <p:spPr>
          <a:xfrm>
            <a:off x="7010399" y="2887140"/>
            <a:ext cx="4779863" cy="1551510"/>
          </a:xfrm>
          <a:prstGeom prst="rect">
            <a:avLst/>
          </a:prstGeom>
          <a:ln w="0">
            <a:noFill/>
          </a:ln>
        </p:spPr>
      </p:pic>
      <p:cxnSp>
        <p:nvCxnSpPr>
          <p:cNvPr id="11" name="Connecteur en angle 10"/>
          <p:cNvCxnSpPr/>
          <p:nvPr/>
        </p:nvCxnSpPr>
        <p:spPr>
          <a:xfrm flipV="1">
            <a:off x="6144094" y="4543425"/>
            <a:ext cx="1390181" cy="1184792"/>
          </a:xfrm>
          <a:prstGeom prst="bentConnector3">
            <a:avLst>
              <a:gd name="adj1" fmla="val 10001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762958" y="6082788"/>
            <a:ext cx="417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Industrial systems (graph by </a:t>
            </a:r>
            <a:r>
              <a:rPr lang="en-US" dirty="0"/>
              <a:t>FEI-</a:t>
            </a:r>
            <a:r>
              <a:rPr lang="en-US" dirty="0" err="1"/>
              <a:t>Zyfer</a:t>
            </a:r>
            <a:r>
              <a:rPr lang="en-US" dirty="0"/>
              <a:t> </a:t>
            </a:r>
            <a:r>
              <a:rPr lang="en-US" dirty="0" err="1"/>
              <a:t>Inc</a:t>
            </a:r>
            <a:r>
              <a:rPr lang="en-US" dirty="0"/>
              <a:t> 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7534275" y="4543425"/>
            <a:ext cx="41946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Standard </a:t>
            </a:r>
            <a:r>
              <a:rPr lang="en-US" b="1" dirty="0" smtClean="0"/>
              <a:t>references used allow to obtain</a:t>
            </a:r>
          </a:p>
          <a:p>
            <a:r>
              <a:rPr lang="en-US" b="1" dirty="0" smtClean="0"/>
              <a:t>a high stability compared to the classical</a:t>
            </a:r>
          </a:p>
          <a:p>
            <a:r>
              <a:rPr lang="en-US" b="1" dirty="0" smtClean="0"/>
              <a:t> industrial solution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813980" y="838529"/>
            <a:ext cx="4223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 use for MO :  GPS + rubidium + PLLs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27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6750" y="2059798"/>
            <a:ext cx="4650291" cy="249081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7925" y="3481716"/>
            <a:ext cx="5614410" cy="161627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67" y="2123736"/>
            <a:ext cx="2387458" cy="3114886"/>
          </a:xfrm>
          <a:prstGeom prst="rect">
            <a:avLst/>
          </a:prstGeom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95835" y="169116"/>
            <a:ext cx="6438063" cy="488983"/>
          </a:xfrm>
        </p:spPr>
        <p:txBody>
          <a:bodyPr/>
          <a:lstStyle/>
          <a:p>
            <a:pPr algn="ctr"/>
            <a:r>
              <a:rPr lang="en-US" dirty="0" smtClean="0"/>
              <a:t>LLRF and RF power prospects : </a:t>
            </a:r>
            <a:r>
              <a:rPr lang="en-GB" dirty="0" smtClean="0"/>
              <a:t>White Rabbit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C. JOLY – PERLE collaboration meeting – 16&amp;17 </a:t>
            </a:r>
            <a:r>
              <a:rPr lang="en-US" dirty="0" smtClean="0">
                <a:solidFill>
                  <a:schemeClr val="bg1"/>
                </a:solidFill>
              </a:rPr>
              <a:t>September</a:t>
            </a:r>
            <a:r>
              <a:rPr lang="fr-FR" dirty="0" smtClean="0">
                <a:solidFill>
                  <a:schemeClr val="bg1"/>
                </a:solidFill>
              </a:rPr>
              <a:t> 2024 at CERN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042206" y="865379"/>
            <a:ext cx="9295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The </a:t>
            </a:r>
            <a:r>
              <a:rPr lang="en-GB" b="1" dirty="0" smtClean="0"/>
              <a:t>WR network is an extension of  </a:t>
            </a:r>
            <a:r>
              <a:rPr lang="en-GB" b="1" dirty="0"/>
              <a:t>Ethernet </a:t>
            </a:r>
            <a:r>
              <a:rPr lang="en-GB" b="1" dirty="0" smtClean="0"/>
              <a:t>which uses </a:t>
            </a:r>
            <a:r>
              <a:rPr lang="en-GB" b="1" dirty="0"/>
              <a:t>the Precision Time </a:t>
            </a:r>
            <a:r>
              <a:rPr lang="en-GB" b="1" dirty="0" smtClean="0"/>
              <a:t>Protocol (PTP), </a:t>
            </a:r>
          </a:p>
          <a:p>
            <a:r>
              <a:rPr lang="en-GB" b="1" dirty="0" smtClean="0"/>
              <a:t>Synchronous mode (</a:t>
            </a:r>
            <a:r>
              <a:rPr lang="en-GB" b="1" dirty="0" err="1" smtClean="0"/>
              <a:t>Syn</a:t>
            </a:r>
            <a:r>
              <a:rPr lang="en-GB" b="1" dirty="0" smtClean="0"/>
              <a:t>-E) and precise Phase Measurements to </a:t>
            </a:r>
            <a:r>
              <a:rPr lang="en-GB" b="1" dirty="0"/>
              <a:t>synchronise </a:t>
            </a:r>
            <a:r>
              <a:rPr lang="en-GB" b="1" dirty="0" smtClean="0"/>
              <a:t>the entire network with a phase (delay ) compensation</a:t>
            </a:r>
            <a:r>
              <a:rPr lang="en-GB" b="1" dirty="0"/>
              <a:t> </a:t>
            </a:r>
            <a:r>
              <a:rPr lang="en-GB" b="1" dirty="0" smtClean="0"/>
              <a:t>( deterministic routing latency).</a:t>
            </a:r>
            <a:endParaRPr lang="en-US" b="1" dirty="0"/>
          </a:p>
        </p:txBody>
      </p:sp>
      <p:sp>
        <p:nvSpPr>
          <p:cNvPr id="44" name="Rectangle 43"/>
          <p:cNvSpPr/>
          <p:nvPr/>
        </p:nvSpPr>
        <p:spPr>
          <a:xfrm>
            <a:off x="1033792" y="1770099"/>
            <a:ext cx="22913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5"/>
              </a:rPr>
              <a:t>https://white-rabbit.web.cern.ch/</a:t>
            </a:r>
            <a:endParaRPr lang="en-US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0" y="5274442"/>
            <a:ext cx="2321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Precision Time Protocol (PTP)</a:t>
            </a:r>
          </a:p>
          <a:p>
            <a:pPr algn="ctr"/>
            <a:r>
              <a:rPr lang="en-US" sz="1400" dirty="0" smtClean="0"/>
              <a:t>for delay compensation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2989578" y="6050399"/>
            <a:ext cx="41191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hlinkClick r:id="rId6"/>
              </a:rPr>
              <a:t>Pictures form the article “The white Rabbit project</a:t>
            </a:r>
            <a:r>
              <a:rPr lang="en-US" sz="1200" dirty="0" smtClean="0"/>
              <a:t>”, CERN 2013</a:t>
            </a:r>
            <a:endParaRPr lang="en-US" sz="1200" dirty="0"/>
          </a:p>
        </p:txBody>
      </p:sp>
      <p:sp>
        <p:nvSpPr>
          <p:cNvPr id="23" name="ZoneTexte 22"/>
          <p:cNvSpPr txBox="1"/>
          <p:nvPr/>
        </p:nvSpPr>
        <p:spPr>
          <a:xfrm>
            <a:off x="8286791" y="5058998"/>
            <a:ext cx="3610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Synchronous Ethernet </a:t>
            </a:r>
          </a:p>
          <a:p>
            <a:pPr algn="ctr"/>
            <a:r>
              <a:rPr lang="en-US" sz="1400" dirty="0" smtClean="0"/>
              <a:t>for clocks hierarchy and  locked PLL</a:t>
            </a:r>
          </a:p>
          <a:p>
            <a:pPr algn="ctr"/>
            <a:r>
              <a:rPr lang="en-US" sz="1400" dirty="0" smtClean="0"/>
              <a:t>Distribution via the </a:t>
            </a:r>
            <a:r>
              <a:rPr lang="en-US" sz="1400" dirty="0" err="1" smtClean="0"/>
              <a:t>swicthes</a:t>
            </a:r>
            <a:endParaRPr lang="en-US" sz="1400" dirty="0"/>
          </a:p>
        </p:txBody>
      </p:sp>
      <p:sp>
        <p:nvSpPr>
          <p:cNvPr id="24" name="ZoneTexte 23"/>
          <p:cNvSpPr txBox="1"/>
          <p:nvPr/>
        </p:nvSpPr>
        <p:spPr>
          <a:xfrm>
            <a:off x="2712195" y="5238622"/>
            <a:ext cx="3952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Precise Phase </a:t>
            </a:r>
            <a:r>
              <a:rPr lang="en-US" sz="1400" dirty="0" smtClean="0"/>
              <a:t>Measurement thanks to </a:t>
            </a:r>
          </a:p>
          <a:p>
            <a:pPr algn="ctr"/>
            <a:r>
              <a:rPr lang="fr-FR" sz="1400" spc="-1" dirty="0" smtClean="0">
                <a:solidFill>
                  <a:srgbClr val="000000"/>
                </a:solidFill>
                <a:ea typeface="DejaVu Sans"/>
              </a:rPr>
              <a:t>DDMTD </a:t>
            </a:r>
            <a:r>
              <a:rPr lang="fr-FR" sz="1400" spc="-1" dirty="0">
                <a:solidFill>
                  <a:srgbClr val="000000"/>
                </a:solidFill>
                <a:ea typeface="DejaVu Sans"/>
              </a:rPr>
              <a:t>Phase </a:t>
            </a:r>
            <a:r>
              <a:rPr lang="fr-FR" sz="1400" spc="-1" dirty="0" err="1">
                <a:solidFill>
                  <a:srgbClr val="000000"/>
                </a:solidFill>
                <a:ea typeface="DejaVu Sans"/>
              </a:rPr>
              <a:t>tracking</a:t>
            </a:r>
            <a:r>
              <a:rPr lang="fr-FR" sz="1400" spc="-1" dirty="0">
                <a:solidFill>
                  <a:srgbClr val="000000"/>
                </a:solidFill>
                <a:ea typeface="DejaVu Sans"/>
              </a:rPr>
              <a:t> (Digital Dual Mixer Domain) </a:t>
            </a:r>
            <a:endParaRPr lang="en-US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501" y="883988"/>
            <a:ext cx="1440705" cy="88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53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3403" y="2058503"/>
            <a:ext cx="6904907" cy="3262763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397537" y="169116"/>
            <a:ext cx="6793561" cy="48898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LLRF and RF power prospects : Enhanced </a:t>
            </a:r>
            <a:r>
              <a:rPr lang="en-GB" dirty="0" smtClean="0"/>
              <a:t>White Rabbit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C. JOLY – PERLE collaboration meeting – 16&amp;17 </a:t>
            </a:r>
            <a:r>
              <a:rPr lang="en-US" dirty="0" smtClean="0">
                <a:solidFill>
                  <a:schemeClr val="bg1"/>
                </a:solidFill>
              </a:rPr>
              <a:t>September</a:t>
            </a:r>
            <a:r>
              <a:rPr lang="fr-FR" dirty="0" smtClean="0">
                <a:solidFill>
                  <a:schemeClr val="bg1"/>
                </a:solidFill>
              </a:rPr>
              <a:t> 2024 at CERN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10050557" y="5034155"/>
            <a:ext cx="1633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/>
              <a:t>Courtesy D. </a:t>
            </a:r>
            <a:r>
              <a:rPr lang="en-US" sz="1400" u="sng" dirty="0" err="1" smtClean="0"/>
              <a:t>Charlet</a:t>
            </a:r>
            <a:r>
              <a:rPr lang="en-US" sz="1400" u="sng" dirty="0" smtClean="0"/>
              <a:t> </a:t>
            </a:r>
            <a:endParaRPr lang="en-US" sz="1400" u="sng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17168"/>
            <a:ext cx="5214668" cy="3345431"/>
          </a:xfrm>
          <a:prstGeom prst="rect">
            <a:avLst/>
          </a:prstGeom>
        </p:spPr>
      </p:pic>
      <p:sp>
        <p:nvSpPr>
          <p:cNvPr id="2" name="Ellipse 1"/>
          <p:cNvSpPr/>
          <p:nvPr/>
        </p:nvSpPr>
        <p:spPr>
          <a:xfrm>
            <a:off x="6311491" y="3039872"/>
            <a:ext cx="1990807" cy="24877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image6.jpg_0"/>
          <p:cNvPicPr/>
          <p:nvPr/>
        </p:nvPicPr>
        <p:blipFill>
          <a:blip r:embed="rId4"/>
          <a:stretch/>
        </p:blipFill>
        <p:spPr>
          <a:xfrm>
            <a:off x="4594826" y="949180"/>
            <a:ext cx="1716665" cy="582215"/>
          </a:xfrm>
          <a:prstGeom prst="rect">
            <a:avLst/>
          </a:prstGeom>
          <a:ln w="0">
            <a:noFill/>
          </a:ln>
        </p:spPr>
      </p:pic>
      <p:pic>
        <p:nvPicPr>
          <p:cNvPr id="23" name="Image 22"/>
          <p:cNvPicPr/>
          <p:nvPr/>
        </p:nvPicPr>
        <p:blipFill>
          <a:blip r:embed="rId5"/>
          <a:stretch/>
        </p:blipFill>
        <p:spPr>
          <a:xfrm>
            <a:off x="6581938" y="825451"/>
            <a:ext cx="1720360" cy="718299"/>
          </a:xfrm>
          <a:prstGeom prst="rect">
            <a:avLst/>
          </a:prstGeom>
          <a:ln w="0">
            <a:noFill/>
          </a:ln>
        </p:spPr>
      </p:pic>
      <p:sp>
        <p:nvSpPr>
          <p:cNvPr id="24" name="ZoneTexte 23"/>
          <p:cNvSpPr txBox="1"/>
          <p:nvPr/>
        </p:nvSpPr>
        <p:spPr>
          <a:xfrm>
            <a:off x="1940337" y="1056078"/>
            <a:ext cx="144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252" y="798015"/>
            <a:ext cx="847898" cy="818042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3450252" y="5884134"/>
            <a:ext cx="6970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Enhanced White Rabbit thanks to </a:t>
            </a:r>
            <a:r>
              <a:rPr lang="en-US" b="1" dirty="0" smtClean="0"/>
              <a:t>IDROGEN </a:t>
            </a:r>
            <a:r>
              <a:rPr lang="en-US" b="1" dirty="0" smtClean="0"/>
              <a:t>AMC Board developments  </a:t>
            </a:r>
            <a:endParaRPr lang="en-US" b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2664029" y="1544373"/>
            <a:ext cx="7388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With improvements of CERN’s WR developments and use of the IPBUS from LPSC for configuration </a:t>
            </a:r>
            <a:endParaRPr lang="en-US" sz="1400" dirty="0"/>
          </a:p>
        </p:txBody>
      </p:sp>
      <p:sp>
        <p:nvSpPr>
          <p:cNvPr id="3" name="Flèche droite 2"/>
          <p:cNvSpPr/>
          <p:nvPr/>
        </p:nvSpPr>
        <p:spPr>
          <a:xfrm>
            <a:off x="2664029" y="5885253"/>
            <a:ext cx="564515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ZoneTexte 3"/>
          <p:cNvSpPr txBox="1"/>
          <p:nvPr/>
        </p:nvSpPr>
        <p:spPr>
          <a:xfrm>
            <a:off x="4537350" y="2828109"/>
            <a:ext cx="672853" cy="861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000" dirty="0" smtClean="0"/>
          </a:p>
          <a:p>
            <a:r>
              <a:rPr lang="en-US" sz="1000" dirty="0" smtClean="0"/>
              <a:t>125km by fiber  link</a:t>
            </a:r>
          </a:p>
          <a:p>
            <a:endParaRPr lang="en-US" sz="1000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1076325" y="3333750"/>
            <a:ext cx="581025" cy="276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713034" y="3098451"/>
            <a:ext cx="67285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fiber  link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7209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/>
          <a:lstStyle/>
          <a:p>
            <a:pPr algn="ctr"/>
            <a:r>
              <a:rPr lang="en-US" dirty="0" smtClean="0"/>
              <a:t>LLRF and RF power prospects : AMC IDROGEN 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C. JOLY – PERLE collaboration meeting – 16&amp;17 </a:t>
            </a:r>
            <a:r>
              <a:rPr lang="en-US" dirty="0" smtClean="0">
                <a:solidFill>
                  <a:schemeClr val="bg1"/>
                </a:solidFill>
              </a:rPr>
              <a:t>September</a:t>
            </a:r>
            <a:r>
              <a:rPr lang="fr-FR" dirty="0" smtClean="0">
                <a:solidFill>
                  <a:schemeClr val="bg1"/>
                </a:solidFill>
              </a:rPr>
              <a:t> 2024 at CERN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36" name="Image 35"/>
          <p:cNvPicPr/>
          <p:nvPr/>
        </p:nvPicPr>
        <p:blipFill>
          <a:blip r:embed="rId3"/>
          <a:stretch/>
        </p:blipFill>
        <p:spPr>
          <a:xfrm>
            <a:off x="138949" y="3716665"/>
            <a:ext cx="3231505" cy="2282941"/>
          </a:xfrm>
          <a:prstGeom prst="rect">
            <a:avLst/>
          </a:prstGeom>
          <a:ln w="0">
            <a:noFill/>
          </a:ln>
        </p:spPr>
      </p:pic>
      <p:sp>
        <p:nvSpPr>
          <p:cNvPr id="37" name="Rectangle 36"/>
          <p:cNvSpPr/>
          <p:nvPr/>
        </p:nvSpPr>
        <p:spPr>
          <a:xfrm>
            <a:off x="0" y="5999606"/>
            <a:ext cx="3635481" cy="42761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buNone/>
            </a:pP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Preliminary results</a:t>
            </a:r>
            <a:endParaRPr lang="fr-FR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802"/>
              </a:spcAft>
              <a:buNone/>
            </a:pPr>
            <a:r>
              <a:rPr lang="en-GB" sz="1200" b="0" strike="noStrike" spc="-1" dirty="0">
                <a:solidFill>
                  <a:srgbClr val="000000"/>
                </a:solidFill>
                <a:latin typeface="Arial"/>
                <a:ea typeface="Arial Unicode MS"/>
              </a:rPr>
              <a:t>Measurements made at SYRTE by P.-E. </a:t>
            </a:r>
            <a:r>
              <a:rPr lang="en-GB" sz="1200" b="0" strike="noStrike" spc="-1" dirty="0" err="1">
                <a:solidFill>
                  <a:srgbClr val="000000"/>
                </a:solidFill>
                <a:latin typeface="Arial"/>
                <a:ea typeface="Arial Unicode MS"/>
              </a:rPr>
              <a:t>Pottie</a:t>
            </a:r>
            <a:endParaRPr lang="fr-FR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1600" b="0" strike="noStrike" spc="-1" dirty="0">
              <a:latin typeface="Arial"/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111285" y="929972"/>
            <a:ext cx="3266970" cy="2786692"/>
            <a:chOff x="187766" y="1242770"/>
            <a:chExt cx="4359408" cy="3718531"/>
          </a:xfrm>
        </p:grpSpPr>
        <p:sp>
          <p:nvSpPr>
            <p:cNvPr id="23" name="ZoneTexte 22"/>
            <p:cNvSpPr txBox="1"/>
            <p:nvPr/>
          </p:nvSpPr>
          <p:spPr>
            <a:xfrm>
              <a:off x="836641" y="1500818"/>
              <a:ext cx="2408081" cy="492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IDROGEN board</a:t>
              </a:r>
              <a:endParaRPr lang="en-US" dirty="0"/>
            </a:p>
          </p:txBody>
        </p:sp>
        <p:grpSp>
          <p:nvGrpSpPr>
            <p:cNvPr id="28" name="Groupe 27"/>
            <p:cNvGrpSpPr/>
            <p:nvPr/>
          </p:nvGrpSpPr>
          <p:grpSpPr>
            <a:xfrm>
              <a:off x="187766" y="1771664"/>
              <a:ext cx="4093049" cy="3189637"/>
              <a:chOff x="8005156" y="1145409"/>
              <a:chExt cx="3970860" cy="2803136"/>
            </a:xfrm>
          </p:grpSpPr>
          <p:pic>
            <p:nvPicPr>
              <p:cNvPr id="21" name="Image 7"/>
              <p:cNvPicPr/>
              <p:nvPr/>
            </p:nvPicPr>
            <p:blipFill>
              <a:blip r:embed="rId4"/>
              <a:srcRect t="8002" r="6" b="17716"/>
              <a:stretch/>
            </p:blipFill>
            <p:spPr>
              <a:xfrm rot="16200000">
                <a:off x="8589018" y="561547"/>
                <a:ext cx="2803136" cy="3970860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10000211" y="1239283"/>
                <a:ext cx="1670858" cy="122948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10291393" y="1400811"/>
                <a:ext cx="10214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FMC Slot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" name="Ellipse 3"/>
            <p:cNvSpPr/>
            <p:nvPr/>
          </p:nvSpPr>
          <p:spPr>
            <a:xfrm>
              <a:off x="857949" y="3137696"/>
              <a:ext cx="876003" cy="1443095"/>
            </a:xfrm>
            <a:prstGeom prst="ellipse">
              <a:avLst/>
            </a:prstGeom>
            <a:noFill/>
            <a:ln w="9525">
              <a:solidFill>
                <a:srgbClr val="0070C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" name="Ellipse 4"/>
            <p:cNvSpPr/>
            <p:nvPr/>
          </p:nvSpPr>
          <p:spPr>
            <a:xfrm>
              <a:off x="2657348" y="3300977"/>
              <a:ext cx="1113208" cy="463638"/>
            </a:xfrm>
            <a:prstGeom prst="ellipse">
              <a:avLst/>
            </a:prstGeom>
            <a:noFill/>
            <a:ln w="1270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" name="ZoneTexte 3"/>
            <p:cNvSpPr txBox="1"/>
            <p:nvPr/>
          </p:nvSpPr>
          <p:spPr>
            <a:xfrm>
              <a:off x="2476414" y="1242770"/>
              <a:ext cx="20707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WR implementation</a:t>
              </a:r>
              <a:endParaRPr lang="en-US" dirty="0"/>
            </a:p>
          </p:txBody>
        </p:sp>
        <p:cxnSp>
          <p:nvCxnSpPr>
            <p:cNvPr id="10" name="Connecteur droit avec flèche 9"/>
            <p:cNvCxnSpPr>
              <a:stCxn id="4" idx="2"/>
              <a:endCxn id="16" idx="5"/>
            </p:cNvCxnSpPr>
            <p:nvPr/>
          </p:nvCxnSpPr>
          <p:spPr>
            <a:xfrm flipH="1">
              <a:off x="1605664" y="1612102"/>
              <a:ext cx="1906130" cy="27573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/>
            <p:cNvCxnSpPr>
              <a:stCxn id="4" idx="2"/>
              <a:endCxn id="19" idx="0"/>
            </p:cNvCxnSpPr>
            <p:nvPr/>
          </p:nvCxnSpPr>
          <p:spPr>
            <a:xfrm flipH="1">
              <a:off x="3213952" y="1612102"/>
              <a:ext cx="297842" cy="16888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e 38"/>
          <p:cNvGrpSpPr/>
          <p:nvPr/>
        </p:nvGrpSpPr>
        <p:grpSpPr>
          <a:xfrm>
            <a:off x="3604038" y="966389"/>
            <a:ext cx="6671228" cy="5481180"/>
            <a:chOff x="3089688" y="966389"/>
            <a:chExt cx="6671228" cy="5481180"/>
          </a:xfrm>
        </p:grpSpPr>
        <p:pic>
          <p:nvPicPr>
            <p:cNvPr id="33" name="Image 449_ 1"/>
            <p:cNvPicPr/>
            <p:nvPr/>
          </p:nvPicPr>
          <p:blipFill>
            <a:blip r:embed="rId5"/>
            <a:srcRect l="48653" t="46966" r="6631" b="5559"/>
            <a:stretch/>
          </p:blipFill>
          <p:spPr>
            <a:xfrm rot="16200000">
              <a:off x="4496195" y="1031699"/>
              <a:ext cx="1222148" cy="1732084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1" name="Rectangle 30"/>
            <p:cNvSpPr/>
            <p:nvPr/>
          </p:nvSpPr>
          <p:spPr>
            <a:xfrm>
              <a:off x="4005217" y="966389"/>
              <a:ext cx="2460097" cy="3416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  <a:buNone/>
              </a:pPr>
              <a:r>
                <a:rPr lang="fr-FR" b="1" spc="-1" dirty="0" smtClean="0">
                  <a:solidFill>
                    <a:srgbClr val="00294B"/>
                  </a:solidFill>
                  <a:latin typeface="Calibri Light"/>
                  <a:ea typeface="DejaVu Sans"/>
                </a:rPr>
                <a:t>FMC_AD9680_500MSPS</a:t>
              </a:r>
              <a:endParaRPr lang="fr-FR" spc="-1" dirty="0">
                <a:latin typeface="Arial"/>
              </a:endParaRPr>
            </a:p>
          </p:txBody>
        </p:sp>
        <p:pic>
          <p:nvPicPr>
            <p:cNvPr id="38" name="Image 37"/>
            <p:cNvPicPr/>
            <p:nvPr/>
          </p:nvPicPr>
          <p:blipFill>
            <a:blip r:embed="rId6"/>
            <a:stretch/>
          </p:blipFill>
          <p:spPr>
            <a:xfrm>
              <a:off x="3089688" y="4130810"/>
              <a:ext cx="4584253" cy="2316759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2" name="Rectangle 31"/>
            <p:cNvSpPr/>
            <p:nvPr/>
          </p:nvSpPr>
          <p:spPr>
            <a:xfrm>
              <a:off x="3664916" y="2538728"/>
              <a:ext cx="6096000" cy="113877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-241200">
                <a:spcAft>
                  <a:spcPts val="802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en-US" sz="1200" spc="-1" dirty="0">
                  <a:solidFill>
                    <a:srgbClr val="000000"/>
                  </a:solidFill>
                  <a:latin typeface="Arial"/>
                  <a:ea typeface="Arial Unicode MS"/>
                </a:rPr>
                <a:t>VITA57.1 (FMC),  ADC 9680, 2 channels, 14 bits</a:t>
              </a:r>
              <a:endParaRPr lang="fr-FR" sz="1200" spc="-1" dirty="0">
                <a:latin typeface="Arial"/>
              </a:endParaRPr>
            </a:p>
            <a:p>
              <a:pPr indent="-241200">
                <a:spcAft>
                  <a:spcPts val="802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en-US" sz="1200" spc="-1" dirty="0">
                  <a:solidFill>
                    <a:srgbClr val="000000"/>
                  </a:solidFill>
                  <a:latin typeface="Arial"/>
                  <a:ea typeface="Arial Unicode MS"/>
                </a:rPr>
                <a:t>500 MSPS, JESD204B, 2GHz analog </a:t>
              </a:r>
              <a:r>
                <a:rPr lang="en-US" sz="1200" spc="-1" dirty="0" smtClean="0">
                  <a:solidFill>
                    <a:srgbClr val="000000"/>
                  </a:solidFill>
                  <a:latin typeface="Arial"/>
                  <a:ea typeface="Arial Unicode MS"/>
                </a:rPr>
                <a:t>bandwidth</a:t>
              </a:r>
              <a:endParaRPr lang="fr-FR" sz="1200" spc="-1" dirty="0" smtClean="0">
                <a:latin typeface="Arial"/>
              </a:endParaRPr>
            </a:p>
            <a:p>
              <a:pPr indent="-241200">
                <a:spcAft>
                  <a:spcPts val="802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fr-FR" sz="1200" spc="-1" dirty="0" smtClean="0">
                  <a:solidFill>
                    <a:srgbClr val="000000"/>
                  </a:solidFill>
                  <a:latin typeface="Arial"/>
                  <a:ea typeface="Arial Unicode MS"/>
                </a:rPr>
                <a:t>B</a:t>
              </a:r>
              <a:r>
                <a:rPr lang="en-US" sz="1200" spc="-1" dirty="0" err="1" smtClean="0">
                  <a:solidFill>
                    <a:srgbClr val="000000"/>
                  </a:solidFill>
                  <a:latin typeface="Arial"/>
                  <a:ea typeface="Arial Unicode MS"/>
                </a:rPr>
                <a:t>andwidth</a:t>
              </a:r>
              <a:r>
                <a:rPr lang="en-US" sz="1200" spc="-1" dirty="0" smtClean="0">
                  <a:solidFill>
                    <a:srgbClr val="000000"/>
                  </a:solidFill>
                  <a:latin typeface="Arial"/>
                  <a:ea typeface="Arial Unicode MS"/>
                </a:rPr>
                <a:t> </a:t>
              </a:r>
              <a:r>
                <a:rPr lang="en-US" sz="1200" spc="-1" dirty="0">
                  <a:solidFill>
                    <a:srgbClr val="000000"/>
                  </a:solidFill>
                  <a:latin typeface="Arial"/>
                  <a:ea typeface="Arial Unicode MS"/>
                </a:rPr>
                <a:t>500 MHz  to </a:t>
              </a:r>
              <a:r>
                <a:rPr lang="en-US" sz="1200" spc="-1" dirty="0" smtClean="0">
                  <a:solidFill>
                    <a:srgbClr val="000000"/>
                  </a:solidFill>
                  <a:latin typeface="Arial"/>
                  <a:ea typeface="Arial Unicode MS"/>
                </a:rPr>
                <a:t>1.5GHz</a:t>
              </a:r>
              <a:endParaRPr lang="fr-FR" sz="1200" spc="-1" dirty="0" smtClean="0">
                <a:latin typeface="Arial"/>
              </a:endParaRPr>
            </a:p>
            <a:p>
              <a:pPr indent="-241200">
                <a:spcAft>
                  <a:spcPts val="802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en-US" sz="1200" spc="-1" dirty="0" smtClean="0">
                  <a:solidFill>
                    <a:srgbClr val="000000"/>
                  </a:solidFill>
                  <a:latin typeface="Arial"/>
                  <a:ea typeface="Arial Unicode MS"/>
                </a:rPr>
                <a:t>Synchro </a:t>
              </a:r>
              <a:r>
                <a:rPr lang="en-US" sz="1200" spc="-1" dirty="0">
                  <a:solidFill>
                    <a:srgbClr val="000000"/>
                  </a:solidFill>
                  <a:latin typeface="Arial"/>
                  <a:ea typeface="Arial Unicode MS"/>
                </a:rPr>
                <a:t>&amp; timing by WR</a:t>
              </a:r>
              <a:endParaRPr lang="fr-FR" sz="1200" spc="-1" dirty="0">
                <a:latin typeface="Arial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3398118" y="3667111"/>
              <a:ext cx="46505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 IDROGEN boards synchronized by WR and</a:t>
              </a:r>
            </a:p>
            <a:p>
              <a:r>
                <a:rPr lang="en-US" sz="1600" dirty="0" smtClean="0"/>
                <a:t>66MHz signal DAQ on one ADC channel of each board</a:t>
              </a:r>
              <a:endParaRPr lang="en-US" sz="1600" dirty="0"/>
            </a:p>
          </p:txBody>
        </p:sp>
      </p:grpSp>
      <p:grpSp>
        <p:nvGrpSpPr>
          <p:cNvPr id="45" name="Groupe 44"/>
          <p:cNvGrpSpPr/>
          <p:nvPr/>
        </p:nvGrpSpPr>
        <p:grpSpPr>
          <a:xfrm>
            <a:off x="8629379" y="883696"/>
            <a:ext cx="3235616" cy="4447657"/>
            <a:chOff x="8629379" y="883696"/>
            <a:chExt cx="3235616" cy="4447657"/>
          </a:xfrm>
        </p:grpSpPr>
        <p:pic>
          <p:nvPicPr>
            <p:cNvPr id="40" name="Image 39"/>
            <p:cNvPicPr/>
            <p:nvPr/>
          </p:nvPicPr>
          <p:blipFill>
            <a:blip r:embed="rId7"/>
            <a:stretch/>
          </p:blipFill>
          <p:spPr>
            <a:xfrm rot="10800000">
              <a:off x="9232630" y="1206752"/>
              <a:ext cx="1835681" cy="1387126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1" name="Rectangle 40"/>
            <p:cNvSpPr/>
            <p:nvPr/>
          </p:nvSpPr>
          <p:spPr>
            <a:xfrm>
              <a:off x="8945969" y="883696"/>
              <a:ext cx="23382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spc="-1" dirty="0" smtClean="0">
                  <a:solidFill>
                    <a:srgbClr val="00294B"/>
                  </a:solidFill>
                  <a:latin typeface="Calibri Light"/>
                  <a:ea typeface="DejaVu Sans"/>
                </a:rPr>
                <a:t>FMC_REF_GEN_SI536X </a:t>
              </a:r>
              <a:endParaRPr lang="en-US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8629379" y="2569400"/>
              <a:ext cx="3235616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32000" lvl="1" indent="-216000">
                <a:lnSpc>
                  <a:spcPct val="100000"/>
                </a:lnSpc>
                <a:spcAft>
                  <a:spcPts val="802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en-US" sz="1200" spc="-1" dirty="0">
                  <a:solidFill>
                    <a:srgbClr val="000000"/>
                  </a:solidFill>
                  <a:latin typeface="Arial"/>
                  <a:ea typeface="Arial Unicode MS"/>
                </a:rPr>
                <a:t>4 single ended outputs </a:t>
              </a:r>
              <a:r>
                <a:rPr lang="en-US" sz="1200" spc="-1" dirty="0" smtClean="0">
                  <a:solidFill>
                    <a:srgbClr val="000000"/>
                  </a:solidFill>
                  <a:latin typeface="Arial"/>
                  <a:ea typeface="Arial Unicode MS"/>
                </a:rPr>
                <a:t>clock </a:t>
              </a:r>
            </a:p>
            <a:p>
              <a:pPr marL="432000" lvl="1" indent="-216000">
                <a:lnSpc>
                  <a:spcPct val="100000"/>
                </a:lnSpc>
                <a:spcAft>
                  <a:spcPts val="802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en-US" sz="1200" spc="-1" dirty="0" smtClean="0">
                  <a:solidFill>
                    <a:srgbClr val="000000"/>
                  </a:solidFill>
                  <a:latin typeface="Arial"/>
                  <a:ea typeface="Arial Unicode MS"/>
                </a:rPr>
                <a:t>10kHz to 2.75GHz range</a:t>
              </a:r>
            </a:p>
            <a:p>
              <a:pPr marL="432000" lvl="1" indent="-216000">
                <a:lnSpc>
                  <a:spcPct val="100000"/>
                </a:lnSpc>
                <a:spcAft>
                  <a:spcPts val="802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en-US" sz="1200" spc="-1" dirty="0" smtClean="0">
                  <a:solidFill>
                    <a:srgbClr val="000000"/>
                  </a:solidFill>
                  <a:latin typeface="Arial"/>
                  <a:ea typeface="Arial Unicode MS"/>
                </a:rPr>
                <a:t> Using </a:t>
              </a:r>
              <a:r>
                <a:rPr lang="en-US" sz="1200" spc="-1" dirty="0">
                  <a:solidFill>
                    <a:srgbClr val="000000"/>
                  </a:solidFill>
                  <a:latin typeface="Arial"/>
                  <a:ea typeface="Arial Unicode MS"/>
                </a:rPr>
                <a:t>SI536X </a:t>
              </a:r>
              <a:r>
                <a:rPr lang="en-US" sz="1200" spc="-1" dirty="0" smtClean="0">
                  <a:solidFill>
                    <a:srgbClr val="000000"/>
                  </a:solidFill>
                  <a:latin typeface="Arial"/>
                  <a:ea typeface="Arial Unicode MS"/>
                </a:rPr>
                <a:t>PLL with Ultra </a:t>
              </a:r>
              <a:r>
                <a:rPr lang="en-US" sz="1200" spc="-1" dirty="0">
                  <a:solidFill>
                    <a:srgbClr val="000000"/>
                  </a:solidFill>
                  <a:latin typeface="Arial"/>
                  <a:ea typeface="Arial Unicode MS"/>
                </a:rPr>
                <a:t>Low jitter </a:t>
              </a:r>
              <a:r>
                <a:rPr lang="en-US" sz="1200" spc="-1" dirty="0" smtClean="0">
                  <a:solidFill>
                    <a:srgbClr val="000000"/>
                  </a:solidFill>
                  <a:latin typeface="Arial"/>
                  <a:ea typeface="Arial Unicode MS"/>
                </a:rPr>
                <a:t>(&lt;55 </a:t>
              </a:r>
              <a:r>
                <a:rPr lang="en-US" sz="1200" spc="-1" dirty="0">
                  <a:solidFill>
                    <a:srgbClr val="000000"/>
                  </a:solidFill>
                  <a:latin typeface="Arial"/>
                  <a:ea typeface="Arial Unicode MS"/>
                </a:rPr>
                <a:t>fs) </a:t>
              </a:r>
              <a:endParaRPr lang="fr-FR" sz="1200" spc="-1" dirty="0">
                <a:latin typeface="Arial"/>
              </a:endParaRPr>
            </a:p>
            <a:p>
              <a:pPr marL="432000" lvl="1" indent="-216000">
                <a:lnSpc>
                  <a:spcPct val="100000"/>
                </a:lnSpc>
                <a:spcAft>
                  <a:spcPts val="802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en-US" sz="1200" u="sng" spc="-1" dirty="0" smtClean="0">
                  <a:solidFill>
                    <a:srgbClr val="000000"/>
                  </a:solidFill>
                  <a:latin typeface="Arial"/>
                  <a:ea typeface="Arial Unicode MS"/>
                </a:rPr>
                <a:t>Currently </a:t>
              </a:r>
              <a:r>
                <a:rPr lang="en-US" sz="1200" u="sng" spc="-1" dirty="0">
                  <a:solidFill>
                    <a:srgbClr val="000000"/>
                  </a:solidFill>
                  <a:latin typeface="Arial"/>
                  <a:ea typeface="Arial Unicode MS"/>
                </a:rPr>
                <a:t>in </a:t>
              </a:r>
              <a:r>
                <a:rPr lang="en-US" sz="1200" u="sng" spc="-1" dirty="0" smtClean="0">
                  <a:solidFill>
                    <a:srgbClr val="000000"/>
                  </a:solidFill>
                  <a:latin typeface="Arial"/>
                  <a:ea typeface="Arial Unicode MS"/>
                </a:rPr>
                <a:t>manufacturing phase</a:t>
              </a:r>
            </a:p>
          </p:txBody>
        </p:sp>
        <p:sp>
          <p:nvSpPr>
            <p:cNvPr id="44" name="Rectangle à coins arrondis 43"/>
            <p:cNvSpPr/>
            <p:nvPr/>
          </p:nvSpPr>
          <p:spPr>
            <a:xfrm rot="2187668">
              <a:off x="9512172" y="4656391"/>
              <a:ext cx="2186012" cy="67496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Preliminary results</a:t>
              </a:r>
            </a:p>
            <a:p>
              <a:pPr algn="ctr"/>
              <a:r>
                <a:rPr lang="en-US" dirty="0" smtClean="0"/>
                <a:t>soon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2356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LLRF and RF power prospects : Timing Distribution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C. JOLY – PERLE collaboration meeting – 16&amp;17 </a:t>
            </a:r>
            <a:r>
              <a:rPr lang="en-US" dirty="0" smtClean="0">
                <a:solidFill>
                  <a:schemeClr val="bg1"/>
                </a:solidFill>
              </a:rPr>
              <a:t>September</a:t>
            </a:r>
            <a:r>
              <a:rPr lang="fr-FR" dirty="0" smtClean="0">
                <a:solidFill>
                  <a:schemeClr val="bg1"/>
                </a:solidFill>
              </a:rPr>
              <a:t> 2024 at CERN</a:t>
            </a:r>
            <a:endParaRPr lang="fr-FR" dirty="0">
              <a:solidFill>
                <a:schemeClr val="bg1"/>
              </a:solidFill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20954" y="1621426"/>
            <a:ext cx="10864735" cy="4197926"/>
            <a:chOff x="252910" y="1221971"/>
            <a:chExt cx="10129686" cy="4006734"/>
          </a:xfrm>
        </p:grpSpPr>
        <p:pic>
          <p:nvPicPr>
            <p:cNvPr id="9" name="Image 8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910" y="1221971"/>
              <a:ext cx="10129686" cy="400673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252910" y="2128058"/>
              <a:ext cx="154414" cy="26018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10833358" y="3121191"/>
            <a:ext cx="13586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</a:t>
            </a:r>
          </a:p>
          <a:p>
            <a:r>
              <a:rPr lang="en-US" dirty="0" smtClean="0"/>
              <a:t>Distribution</a:t>
            </a:r>
          </a:p>
          <a:p>
            <a:r>
              <a:rPr lang="en-US" dirty="0" smtClean="0"/>
              <a:t>Of reference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755775" y="816597"/>
            <a:ext cx="3644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REFGEN </a:t>
            </a:r>
            <a:r>
              <a:rPr lang="en-US" dirty="0"/>
              <a:t>FMC </a:t>
            </a:r>
            <a:r>
              <a:rPr lang="en-US" dirty="0" smtClean="0"/>
              <a:t>is manufacturing</a:t>
            </a:r>
          </a:p>
          <a:p>
            <a:r>
              <a:rPr lang="en-US" dirty="0" smtClean="0"/>
              <a:t>Tests planned before end of this year.</a:t>
            </a:r>
            <a:endParaRPr lang="en-US" dirty="0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9234343" y="1462928"/>
            <a:ext cx="343918" cy="9637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èche à angle droit 20"/>
          <p:cNvSpPr/>
          <p:nvPr/>
        </p:nvSpPr>
        <p:spPr>
          <a:xfrm rot="10800000" flipH="1">
            <a:off x="10996790" y="2506813"/>
            <a:ext cx="739833" cy="49382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ZoneTexte 22"/>
          <p:cNvSpPr txBox="1"/>
          <p:nvPr/>
        </p:nvSpPr>
        <p:spPr>
          <a:xfrm>
            <a:off x="434831" y="1575487"/>
            <a:ext cx="49139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Timing disciplined by WR distribution µRTM (TBD)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4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/>
          <a:lstStyle/>
          <a:p>
            <a:pPr algn="ctr"/>
            <a:r>
              <a:rPr lang="en-US" dirty="0" smtClean="0"/>
              <a:t>LLRF and RF power prospects :RFPA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C. JOLY – PERLE collaboration meeting – 16&amp;17 </a:t>
            </a:r>
            <a:r>
              <a:rPr lang="en-US" dirty="0" smtClean="0">
                <a:solidFill>
                  <a:schemeClr val="bg1"/>
                </a:solidFill>
              </a:rPr>
              <a:t>September</a:t>
            </a:r>
            <a:r>
              <a:rPr lang="fr-FR" dirty="0" smtClean="0">
                <a:solidFill>
                  <a:schemeClr val="bg1"/>
                </a:solidFill>
              </a:rPr>
              <a:t> 2024 at CERN</a:t>
            </a:r>
            <a:endParaRPr lang="fr-FR" dirty="0">
              <a:solidFill>
                <a:schemeClr val="bg1"/>
              </a:solidFill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51875"/>
              </p:ext>
            </p:extLst>
          </p:nvPr>
        </p:nvGraphicFramePr>
        <p:xfrm>
          <a:off x="159426" y="1683839"/>
          <a:ext cx="9915599" cy="4193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1636">
                  <a:extLst>
                    <a:ext uri="{9D8B030D-6E8A-4147-A177-3AD203B41FA5}">
                      <a16:colId xmlns:a16="http://schemas.microsoft.com/office/drawing/2014/main" val="1077431170"/>
                    </a:ext>
                  </a:extLst>
                </a:gridCol>
                <a:gridCol w="1820487">
                  <a:extLst>
                    <a:ext uri="{9D8B030D-6E8A-4147-A177-3AD203B41FA5}">
                      <a16:colId xmlns:a16="http://schemas.microsoft.com/office/drawing/2014/main" val="4089424505"/>
                    </a:ext>
                  </a:extLst>
                </a:gridCol>
                <a:gridCol w="2402378">
                  <a:extLst>
                    <a:ext uri="{9D8B030D-6E8A-4147-A177-3AD203B41FA5}">
                      <a16:colId xmlns:a16="http://schemas.microsoft.com/office/drawing/2014/main" val="3979044217"/>
                    </a:ext>
                  </a:extLst>
                </a:gridCol>
                <a:gridCol w="3591098">
                  <a:extLst>
                    <a:ext uri="{9D8B030D-6E8A-4147-A177-3AD203B41FA5}">
                      <a16:colId xmlns:a16="http://schemas.microsoft.com/office/drawing/2014/main" val="625609473"/>
                    </a:ext>
                  </a:extLst>
                </a:gridCol>
              </a:tblGrid>
              <a:tr h="5144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Parameters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Buncher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Elliptical  1-cell Cavities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Elliptical 5-cells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Cavities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extLst>
                  <a:ext uri="{0D108BD9-81ED-4DB2-BD59-A6C34878D82A}">
                    <a16:rowId xmlns:a16="http://schemas.microsoft.com/office/drawing/2014/main" val="2044542604"/>
                  </a:ext>
                </a:extLst>
              </a:tr>
              <a:tr h="3065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Frequency [MHz]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801.58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801.58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801.58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2447299671"/>
                  </a:ext>
                </a:extLst>
              </a:tr>
              <a:tr h="3065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Beta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0.8048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2105426726"/>
                  </a:ext>
                </a:extLst>
              </a:tr>
              <a:tr h="3065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Q0 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2.55E4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1E10 </a:t>
                      </a: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</a:rPr>
                        <a:t>min</a:t>
                      </a: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</a:rPr>
                        <a:t>3E10 </a:t>
                      </a: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</a:rPr>
                        <a:t>aim </a:t>
                      </a: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↗ for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reducing losses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3839863830"/>
                  </a:ext>
                </a:extLst>
              </a:tr>
              <a:tr h="3065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r/Q [Ω]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247.7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109.25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524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1605852233"/>
                  </a:ext>
                </a:extLst>
              </a:tr>
              <a:tr h="3065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QL[Required]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1.27E4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8.59E5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5.34E6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3540112751"/>
                  </a:ext>
                </a:extLst>
              </a:tr>
              <a:tr h="3065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Bandwidth [Hz]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62949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933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</a:rPr>
                        <a:t>150</a:t>
                      </a: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</a:rPr>
                        <a:t>  aim </a:t>
                      </a: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↘ for reducing RF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power needs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1155615859"/>
                  </a:ext>
                </a:extLst>
              </a:tr>
              <a:tr h="3065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Filling time [µs]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2.53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170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1061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34850031"/>
                  </a:ext>
                </a:extLst>
              </a:tr>
              <a:tr h="3065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Eacc [MV/m] 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22.33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4103211171"/>
                  </a:ext>
                </a:extLst>
              </a:tr>
              <a:tr h="3065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Lacc [m]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0.126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0.187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0.918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2659516261"/>
                  </a:ext>
                </a:extLst>
              </a:tr>
              <a:tr h="3065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Nb</a:t>
                      </a:r>
                      <a:r>
                        <a:rPr lang="en-GB" sz="1400" dirty="0">
                          <a:effectLst/>
                        </a:rPr>
                        <a:t> of cavities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4 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3171787807"/>
                  </a:ext>
                </a:extLst>
              </a:tr>
              <a:tr h="3065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Min Power</a:t>
                      </a:r>
                      <a:r>
                        <a:rPr lang="en-GB" sz="14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needed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5kW</a:t>
                      </a:r>
                      <a:endParaRPr lang="en-GB" sz="1400" b="0" i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38kW</a:t>
                      </a:r>
                      <a:endParaRPr lang="en-GB" sz="1400" b="0" i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 kW</a:t>
                      </a:r>
                      <a:endParaRPr lang="en-GB" sz="1400" b="0" i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3778197500"/>
                  </a:ext>
                </a:extLst>
              </a:tr>
              <a:tr h="3065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Power requirements</a:t>
                      </a:r>
                      <a:r>
                        <a:rPr lang="en-GB" sz="14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i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10kW</a:t>
                      </a:r>
                      <a:endParaRPr lang="en-GB" sz="1400" b="1" i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i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50kW</a:t>
                      </a:r>
                      <a:endParaRPr lang="en-GB" sz="1400" b="1" i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i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50kW</a:t>
                      </a:r>
                      <a:endParaRPr lang="en-GB" sz="1400" b="1" i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908270213"/>
                  </a:ext>
                </a:extLst>
              </a:tr>
            </a:tbl>
          </a:graphicData>
        </a:graphic>
      </p:graphicFrame>
      <p:sp>
        <p:nvSpPr>
          <p:cNvPr id="11" name="Flèche droite 10"/>
          <p:cNvSpPr/>
          <p:nvPr/>
        </p:nvSpPr>
        <p:spPr>
          <a:xfrm>
            <a:off x="9848721" y="2886070"/>
            <a:ext cx="340822" cy="1911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ZoneTexte 11"/>
          <p:cNvSpPr txBox="1"/>
          <p:nvPr/>
        </p:nvSpPr>
        <p:spPr>
          <a:xfrm>
            <a:off x="10189543" y="2740724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Cryogenics power</a:t>
            </a:r>
            <a:endParaRPr lang="en-US" dirty="0"/>
          </a:p>
        </p:txBody>
      </p:sp>
      <p:sp>
        <p:nvSpPr>
          <p:cNvPr id="13" name="Flèche droite 12"/>
          <p:cNvSpPr/>
          <p:nvPr/>
        </p:nvSpPr>
        <p:spPr>
          <a:xfrm>
            <a:off x="9848721" y="3797763"/>
            <a:ext cx="340822" cy="1911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/>
          <p:cNvSpPr txBox="1"/>
          <p:nvPr/>
        </p:nvSpPr>
        <p:spPr>
          <a:xfrm>
            <a:off x="10141527" y="3668082"/>
            <a:ext cx="15568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ERL Efficiency</a:t>
            </a:r>
          </a:p>
          <a:p>
            <a:r>
              <a:rPr lang="en-US" dirty="0" smtClean="0"/>
              <a:t>Depending on </a:t>
            </a:r>
          </a:p>
          <a:p>
            <a:r>
              <a:rPr lang="en-US" dirty="0" smtClean="0"/>
              <a:t>the FRT R&amp;D </a:t>
            </a:r>
            <a:endParaRPr lang="en-US" dirty="0"/>
          </a:p>
        </p:txBody>
      </p:sp>
      <p:cxnSp>
        <p:nvCxnSpPr>
          <p:cNvPr id="3" name="Connecteur en angle 2"/>
          <p:cNvCxnSpPr>
            <a:stCxn id="14" idx="2"/>
          </p:cNvCxnSpPr>
          <p:nvPr/>
        </p:nvCxnSpPr>
        <p:spPr>
          <a:xfrm rot="5400000">
            <a:off x="9949892" y="4783047"/>
            <a:ext cx="1161688" cy="778418"/>
          </a:xfrm>
          <a:prstGeom prst="bentConnector3">
            <a:avLst>
              <a:gd name="adj1" fmla="val 10001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3845755" y="5987837"/>
            <a:ext cx="2542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F. Bouly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10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1915</TotalTime>
  <Words>1552</Words>
  <Application>Microsoft Office PowerPoint</Application>
  <PresentationFormat>Grand écran</PresentationFormat>
  <Paragraphs>334</Paragraphs>
  <Slides>18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 Unicode MS</vt:lpstr>
      <vt:lpstr>Arial</vt:lpstr>
      <vt:lpstr>Calibri</vt:lpstr>
      <vt:lpstr>Calibri Light</vt:lpstr>
      <vt:lpstr>DejaVu Sans</vt:lpstr>
      <vt:lpstr>Gill Sans</vt:lpstr>
      <vt:lpstr>Times New Roman</vt:lpstr>
      <vt:lpstr>Wingdings</vt:lpstr>
      <vt:lpstr>Thème Office</vt:lpstr>
      <vt:lpstr>LLRF and RF power prospects for PERLE</vt:lpstr>
      <vt:lpstr>LLRF and RF power prospects: Contents</vt:lpstr>
      <vt:lpstr>LLRF and RF power prospects : MO</vt:lpstr>
      <vt:lpstr>Long term stability comparison :MO</vt:lpstr>
      <vt:lpstr>LLRF and RF power prospects : White Rabbit</vt:lpstr>
      <vt:lpstr>LLRF and RF power prospects : Enhanced White Rabbit</vt:lpstr>
      <vt:lpstr>LLRF and RF power prospects : AMC IDROGEN </vt:lpstr>
      <vt:lpstr>LLRF and RF power prospects : Timing Distribution</vt:lpstr>
      <vt:lpstr>LLRF and RF power prospects :RFPA</vt:lpstr>
      <vt:lpstr>LLRF and RF power prospects : RFPA</vt:lpstr>
      <vt:lpstr>LLRF and RF power prospects : MPS </vt:lpstr>
      <vt:lpstr>LLRF and RF power prospects: Summary</vt:lpstr>
      <vt:lpstr>LLRF and RF power prospects</vt:lpstr>
      <vt:lpstr>LLRF and RF power prospects: MTCA.4</vt:lpstr>
      <vt:lpstr>LLRF and RF power prospects : Enhanced WR</vt:lpstr>
      <vt:lpstr>FMC_AD9680_500MSPS</vt:lpstr>
      <vt:lpstr>FMC ADC_9680: Synchronization</vt:lpstr>
      <vt:lpstr>FMC ADC_9680: Synchronization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LLRF and RF power prospects for PERLE</dc:title>
  <dc:creator>Christophe JOLY</dc:creator>
  <cp:lastModifiedBy>Christophe JOLY</cp:lastModifiedBy>
  <cp:revision>141</cp:revision>
  <dcterms:created xsi:type="dcterms:W3CDTF">2024-09-12T08:58:18Z</dcterms:created>
  <dcterms:modified xsi:type="dcterms:W3CDTF">2024-09-17T12:49:17Z</dcterms:modified>
</cp:coreProperties>
</file>