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1857" r:id="rId3"/>
    <p:sldId id="1853" r:id="rId4"/>
    <p:sldId id="1865" r:id="rId5"/>
    <p:sldId id="1861" r:id="rId6"/>
    <p:sldId id="1864" r:id="rId7"/>
    <p:sldId id="1863" r:id="rId8"/>
    <p:sldId id="1854" r:id="rId9"/>
    <p:sldId id="1855" r:id="rId10"/>
    <p:sldId id="1850" r:id="rId11"/>
    <p:sldId id="1867" r:id="rId12"/>
    <p:sldId id="1868" r:id="rId13"/>
    <p:sldId id="1859" r:id="rId14"/>
    <p:sldId id="1340" r:id="rId15"/>
  </p:sldIdLst>
  <p:sldSz cx="12192000" cy="6858000"/>
  <p:notesSz cx="6799263" cy="99298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txi Duthil" initials="PD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FF"/>
    <a:srgbClr val="CCFFFF"/>
    <a:srgbClr val="3399FF"/>
    <a:srgbClr val="F5F5F6"/>
    <a:srgbClr val="ECECEC"/>
    <a:srgbClr val="F1F1F2"/>
    <a:srgbClr val="00FF00"/>
    <a:srgbClr val="FF00FF"/>
    <a:srgbClr val="0099CC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773" autoAdjust="0"/>
    <p:restoredTop sz="81441" autoAdjust="0"/>
  </p:normalViewPr>
  <p:slideViewPr>
    <p:cSldViewPr snapToGrid="0" snapToObjects="1">
      <p:cViewPr varScale="1">
        <p:scale>
          <a:sx n="77" d="100"/>
          <a:sy n="77" d="100"/>
        </p:scale>
        <p:origin x="1214" y="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85" d="100"/>
          <a:sy n="85" d="100"/>
        </p:scale>
        <p:origin x="3144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1342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F18DD4-0F7F-5140-A383-868739932F3D}" type="datetimeFigureOut">
              <a:rPr lang="fr-FR" smtClean="0"/>
              <a:t>17/09/2024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1342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5FE47A-7706-AD4A-9A5D-D2568D9C18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791151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1342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7AEBE0-4031-724D-83CE-49E4E6FDC85D}" type="datetimeFigureOut">
              <a:rPr lang="fr-FR" smtClean="0"/>
              <a:t>17/09/2024</a:t>
            </a:fld>
            <a:endParaRPr lang="fr-FR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4713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927" y="4778722"/>
            <a:ext cx="5439410" cy="39098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1342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3C304E-78C1-AC4B-90CB-C410081E4E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89740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3C304E-78C1-AC4B-90CB-C410081E4E98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70846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3C304E-78C1-AC4B-90CB-C410081E4E98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69300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3C304E-78C1-AC4B-90CB-C410081E4E98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94920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3C304E-78C1-AC4B-90CB-C410081E4E98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670217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3C304E-78C1-AC4B-90CB-C410081E4E98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40391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3C304E-78C1-AC4B-90CB-C410081E4E98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47269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3C304E-78C1-AC4B-90CB-C410081E4E98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45062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3C304E-78C1-AC4B-90CB-C410081E4E98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00117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3C304E-78C1-AC4B-90CB-C410081E4E98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44581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ntro-slide-per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" y="0"/>
            <a:ext cx="12191598" cy="6857998"/>
          </a:xfrm>
          <a:prstGeom prst="rect">
            <a:avLst/>
          </a:prstGeom>
          <a:solidFill>
            <a:srgbClr val="01528F"/>
          </a:solidFill>
          <a:ln>
            <a:noFill/>
          </a:ln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101F592B-24D0-4FD8-9BD3-D38C635FCA9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21" b="76299"/>
          <a:stretch/>
        </p:blipFill>
        <p:spPr>
          <a:xfrm>
            <a:off x="1" y="3071"/>
            <a:ext cx="10382249" cy="1625428"/>
          </a:xfrm>
          <a:prstGeom prst="rect">
            <a:avLst/>
          </a:prstGeom>
        </p:spPr>
      </p:pic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2591738" y="169116"/>
            <a:ext cx="6438063" cy="488983"/>
          </a:xfrm>
        </p:spPr>
        <p:txBody>
          <a:bodyPr>
            <a:normAutofit/>
          </a:bodyPr>
          <a:lstStyle>
            <a:lvl1pPr>
              <a:defRPr lang="fr-FR" sz="2716" b="1" kern="1200" dirty="0" smtClean="0">
                <a:solidFill>
                  <a:srgbClr val="00294B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C061D635-3192-4E73-9AF4-6D8934744DF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55600" y="827215"/>
            <a:ext cx="11506200" cy="5349748"/>
          </a:xfrm>
        </p:spPr>
        <p:txBody>
          <a:bodyPr anchor="t"/>
          <a:lstStyle>
            <a:lvl1pPr marL="1257300" indent="361950">
              <a:buFont typeface="Wingdings" panose="05000000000000000000" pitchFamily="2" charset="2"/>
              <a:buChar char="v"/>
              <a:tabLst>
                <a:tab pos="1162050" algn="l"/>
              </a:tabLst>
              <a:defRPr sz="2500">
                <a:solidFill>
                  <a:srgbClr val="002060"/>
                </a:solidFill>
              </a:defRPr>
            </a:lvl1pPr>
            <a:lvl2pPr marL="685800" indent="-228600">
              <a:buSzPct val="100000"/>
              <a:buFont typeface="Wingdings" panose="05000000000000000000" pitchFamily="2" charset="2"/>
              <a:buChar char="Ø"/>
              <a:defRPr>
                <a:solidFill>
                  <a:srgbClr val="ED6C0F"/>
                </a:solidFill>
              </a:defRPr>
            </a:lvl2pPr>
            <a:lvl3pPr marL="1143000" indent="-228600">
              <a:buSzPct val="150000"/>
              <a:buFont typeface="Arial" panose="020B0604020202020204" pitchFamily="34" charset="0"/>
              <a:buChar char="•"/>
              <a:defRPr>
                <a:solidFill>
                  <a:schemeClr val="accent5">
                    <a:lumMod val="50000"/>
                  </a:schemeClr>
                </a:solidFill>
              </a:defRPr>
            </a:lvl3pPr>
            <a:lvl4pPr marL="1600200" indent="-228600">
              <a:buFont typeface="Courier New" panose="02070309020205020404" pitchFamily="49" charset="0"/>
              <a:buChar char="o"/>
              <a:defRPr/>
            </a:lvl4pPr>
            <a:lvl5pPr marL="2057400" indent="-228600">
              <a:buFont typeface="Wingdings" panose="05000000000000000000" pitchFamily="2" charset="2"/>
              <a:buChar char="ü"/>
              <a:defRPr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9EB46316-5D97-466D-8452-8D662DA9200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6000" y="3071"/>
            <a:ext cx="6101311" cy="806413"/>
          </a:xfrm>
          <a:prstGeom prst="rect">
            <a:avLst/>
          </a:prstGeom>
          <a:solidFill>
            <a:srgbClr val="01528F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915802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 simple : titre+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1" y="0"/>
            <a:ext cx="12191595" cy="6857995"/>
          </a:xfrm>
          <a:prstGeom prst="rect">
            <a:avLst/>
          </a:prstGeom>
        </p:spPr>
      </p:pic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1061884" y="169116"/>
            <a:ext cx="7967917" cy="488983"/>
          </a:xfrm>
        </p:spPr>
        <p:txBody>
          <a:bodyPr>
            <a:normAutofit/>
          </a:bodyPr>
          <a:lstStyle>
            <a:lvl1pPr>
              <a:defRPr sz="2490" b="1" cap="small" baseline="0">
                <a:solidFill>
                  <a:srgbClr val="00294B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9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28399" y="6467913"/>
            <a:ext cx="2729259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09/10</a:t>
            </a:r>
            <a:r>
              <a:rPr lang="fr-FR" baseline="30000" dirty="0"/>
              <a:t>th</a:t>
            </a:r>
            <a:r>
              <a:rPr lang="fr-FR" dirty="0"/>
              <a:t>/2024</a:t>
            </a:r>
          </a:p>
        </p:txBody>
      </p:sp>
      <p:sp>
        <p:nvSpPr>
          <p:cNvPr id="10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325189" y="6467913"/>
            <a:ext cx="5541624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PERLE – Collaboration meeting – CERN Sept. 17</a:t>
            </a:r>
            <a:r>
              <a:rPr lang="fr-FR" baseline="30000" dirty="0"/>
              <a:t>th</a:t>
            </a:r>
            <a:r>
              <a:rPr lang="fr-FR" dirty="0"/>
              <a:t> 2024</a:t>
            </a:r>
          </a:p>
        </p:txBody>
      </p:sp>
      <p:sp>
        <p:nvSpPr>
          <p:cNvPr id="11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9234343" y="6467913"/>
            <a:ext cx="2741673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2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104776" y="737118"/>
            <a:ext cx="11871240" cy="5452512"/>
          </a:xfrm>
          <a:prstGeom prst="rect">
            <a:avLst/>
          </a:prstGeom>
        </p:spPr>
        <p:txBody>
          <a:bodyPr/>
          <a:lstStyle>
            <a:lvl1pPr marL="228600" indent="-228600">
              <a:buFont typeface="Wingdings" panose="05000000000000000000" pitchFamily="2" charset="2"/>
              <a:buChar char="q"/>
              <a:defRPr sz="2263">
                <a:solidFill>
                  <a:schemeClr val="accent1">
                    <a:lumMod val="75000"/>
                  </a:schemeClr>
                </a:solidFill>
              </a:defRPr>
            </a:lvl1pPr>
            <a:lvl2pPr marL="685800" indent="-228600">
              <a:buSzPct val="100000"/>
              <a:buFont typeface="Calibri" panose="020F0502020204030204" pitchFamily="34" charset="0"/>
              <a:buChar char="●"/>
              <a:defRPr sz="2037">
                <a:solidFill>
                  <a:srgbClr val="2A4B86"/>
                </a:solidFill>
              </a:defRPr>
            </a:lvl2pPr>
            <a:lvl3pPr marL="1143000" indent="-228600">
              <a:buFont typeface="Courier New" panose="02070309020205020404" pitchFamily="49" charset="0"/>
              <a:buChar char="o"/>
              <a:defRPr sz="1811">
                <a:solidFill>
                  <a:srgbClr val="456487"/>
                </a:solidFill>
              </a:defRPr>
            </a:lvl3pPr>
            <a:lvl4pPr>
              <a:defRPr sz="1584">
                <a:solidFill>
                  <a:schemeClr val="tx1"/>
                </a:solidFill>
              </a:defRPr>
            </a:lvl4pPr>
            <a:lvl5pPr>
              <a:defRPr sz="1584">
                <a:solidFill>
                  <a:schemeClr val="tx1"/>
                </a:solidFill>
              </a:defRPr>
            </a:lvl5pPr>
          </a:lstStyle>
          <a:p>
            <a:pPr lvl="0"/>
            <a:r>
              <a:rPr lang="fr-FR" dirty="0"/>
              <a:t>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8223676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ide simple : titre+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1" y="0"/>
            <a:ext cx="12191595" cy="6857995"/>
          </a:xfrm>
          <a:prstGeom prst="rect">
            <a:avLst/>
          </a:prstGeom>
        </p:spPr>
      </p:pic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1061884" y="169116"/>
            <a:ext cx="7967917" cy="488983"/>
          </a:xfrm>
        </p:spPr>
        <p:txBody>
          <a:bodyPr>
            <a:normAutofit/>
          </a:bodyPr>
          <a:lstStyle>
            <a:lvl1pPr>
              <a:defRPr sz="2490" b="1">
                <a:solidFill>
                  <a:srgbClr val="00294B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9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28399" y="6467913"/>
            <a:ext cx="2729259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09/10</a:t>
            </a:r>
            <a:r>
              <a:rPr lang="fr-FR" baseline="30000" dirty="0"/>
              <a:t>th</a:t>
            </a:r>
            <a:r>
              <a:rPr lang="fr-FR" dirty="0"/>
              <a:t>/2024</a:t>
            </a:r>
          </a:p>
        </p:txBody>
      </p:sp>
      <p:sp>
        <p:nvSpPr>
          <p:cNvPr id="10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325189" y="6467913"/>
            <a:ext cx="5541624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ESS - CDS-SL SAR</a:t>
            </a:r>
          </a:p>
        </p:txBody>
      </p:sp>
      <p:sp>
        <p:nvSpPr>
          <p:cNvPr id="11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9234343" y="6467913"/>
            <a:ext cx="2741673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2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309894" y="902590"/>
            <a:ext cx="11666121" cy="5287040"/>
          </a:xfrm>
          <a:prstGeom prst="rect">
            <a:avLst/>
          </a:prstGeom>
        </p:spPr>
        <p:txBody>
          <a:bodyPr/>
          <a:lstStyle>
            <a:lvl1pPr marL="228600" indent="-228600">
              <a:buFont typeface="Wingdings" panose="05000000000000000000" pitchFamily="2" charset="2"/>
              <a:buChar char="q"/>
              <a:defRPr sz="2263">
                <a:solidFill>
                  <a:srgbClr val="2A4B86"/>
                </a:solidFill>
              </a:defRPr>
            </a:lvl1pPr>
            <a:lvl2pPr marL="685800" indent="-228600">
              <a:buSzPct val="100000"/>
              <a:buFont typeface="Calibri" panose="020F0502020204030204" pitchFamily="34" charset="0"/>
              <a:buChar char="●"/>
              <a:defRPr sz="2037">
                <a:solidFill>
                  <a:srgbClr val="2A4B86"/>
                </a:solidFill>
              </a:defRPr>
            </a:lvl2pPr>
            <a:lvl3pPr marL="1143000" indent="-228600">
              <a:buFont typeface="Courier New" panose="02070309020205020404" pitchFamily="49" charset="0"/>
              <a:buChar char="o"/>
              <a:defRPr sz="1811">
                <a:solidFill>
                  <a:srgbClr val="456487"/>
                </a:solidFill>
              </a:defRPr>
            </a:lvl3pPr>
            <a:lvl4pPr>
              <a:defRPr sz="1584">
                <a:solidFill>
                  <a:schemeClr val="tx1"/>
                </a:solidFill>
              </a:defRPr>
            </a:lvl4pPr>
            <a:lvl5pPr>
              <a:defRPr sz="1584">
                <a:solidFill>
                  <a:schemeClr val="tx1"/>
                </a:solidFill>
              </a:defRPr>
            </a:lvl5pPr>
          </a:lstStyle>
          <a:p>
            <a:pPr lvl="0"/>
            <a:r>
              <a:rPr lang="fr-FR" dirty="0"/>
              <a:t>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29718462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-logo-per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" y="0"/>
            <a:ext cx="12191596" cy="6857998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28572" y="169116"/>
            <a:ext cx="9534855" cy="488983"/>
          </a:xfrm>
        </p:spPr>
        <p:txBody>
          <a:bodyPr>
            <a:normAutofit/>
          </a:bodyPr>
          <a:lstStyle>
            <a:lvl1pPr algn="ctr">
              <a:defRPr sz="2716" b="1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28399" y="6467913"/>
            <a:ext cx="2729259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28/06/2023</a:t>
            </a:r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325189" y="6467913"/>
            <a:ext cx="5541624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Einstein Telescope – Kick-off IJCLab –  Caractérisation de matériaux à température cryogénique 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9234343" y="6467913"/>
            <a:ext cx="2741673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06841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28/06/2023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Einstein Telescope – Kick-off IJCLab –  Caractérisation de matériaux à température cryogénique 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1BE48F-A7D6-8A4D-99CA-582EB3456AD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41573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72" r:id="rId2"/>
    <p:sldLayoutId id="2147483674" r:id="rId3"/>
    <p:sldLayoutId id="2147483658" r:id="rId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7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8.png"/><Relationship Id="rId7" Type="http://schemas.microsoft.com/office/2007/relationships/hdphoto" Target="../media/hdphoto3.wd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11" Type="http://schemas.openxmlformats.org/officeDocument/2006/relationships/image" Target="../media/image14.jpg"/><Relationship Id="rId5" Type="http://schemas.openxmlformats.org/officeDocument/2006/relationships/image" Target="../media/image10.png"/><Relationship Id="rId10" Type="http://schemas.openxmlformats.org/officeDocument/2006/relationships/image" Target="../media/image13.png"/><Relationship Id="rId4" Type="http://schemas.openxmlformats.org/officeDocument/2006/relationships/image" Target="../media/image9.png"/><Relationship Id="rId9" Type="http://schemas.microsoft.com/office/2007/relationships/hdphoto" Target="../media/hdphoto4.wdp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4.jp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3.png"/><Relationship Id="rId10" Type="http://schemas.openxmlformats.org/officeDocument/2006/relationships/image" Target="../media/image19.png"/><Relationship Id="rId4" Type="http://schemas.openxmlformats.org/officeDocument/2006/relationships/image" Target="../media/image15.png"/><Relationship Id="rId9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8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ous-titre 2">
            <a:extLst>
              <a:ext uri="{FF2B5EF4-FFF2-40B4-BE49-F238E27FC236}">
                <a16:creationId xmlns:a16="http://schemas.microsoft.com/office/drawing/2014/main" id="{3D1FEA0E-D6BB-4644-B2DE-62A7DDDFCC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5600" y="827215"/>
            <a:ext cx="11506200" cy="5524424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en-GB" sz="4400" dirty="0">
              <a:solidFill>
                <a:srgbClr val="7030A0"/>
              </a:solidFill>
            </a:endParaRPr>
          </a:p>
          <a:p>
            <a:pPr marL="0" indent="0" algn="ctr">
              <a:buNone/>
            </a:pPr>
            <a:endParaRPr lang="fr-FR" sz="4300" i="1" dirty="0"/>
          </a:p>
          <a:p>
            <a:pPr marL="0" indent="0" algn="ctr">
              <a:buNone/>
            </a:pPr>
            <a:r>
              <a:rPr lang="en-US" sz="4300" i="1" dirty="0"/>
              <a:t>PERLE</a:t>
            </a:r>
          </a:p>
          <a:p>
            <a:pPr marL="0" indent="0" algn="ctr">
              <a:buNone/>
            </a:pPr>
            <a:r>
              <a:rPr lang="en-US" sz="4300" i="1" dirty="0"/>
              <a:t>-</a:t>
            </a:r>
          </a:p>
          <a:p>
            <a:pPr marL="0" indent="0" algn="ctr">
              <a:buNone/>
            </a:pPr>
            <a:r>
              <a:rPr lang="en-US" sz="4300" i="1" dirty="0"/>
              <a:t>Cryogenics</a:t>
            </a:r>
          </a:p>
          <a:p>
            <a:pPr marL="0" indent="0" algn="ctr">
              <a:buNone/>
            </a:pPr>
            <a:r>
              <a:rPr lang="fr-FR" sz="4800" i="1" dirty="0"/>
              <a:t> </a:t>
            </a:r>
            <a:endParaRPr lang="en-GB" sz="4800" dirty="0">
              <a:solidFill>
                <a:schemeClr val="accent2">
                  <a:lumMod val="75000"/>
                </a:schemeClr>
              </a:solidFill>
            </a:endParaRPr>
          </a:p>
          <a:p>
            <a:pPr marL="0" indent="0" algn="ctr">
              <a:buNone/>
            </a:pPr>
            <a:endParaRPr lang="fr-FR" sz="4800" dirty="0">
              <a:solidFill>
                <a:schemeClr val="accent2">
                  <a:lumMod val="75000"/>
                </a:schemeClr>
              </a:solidFill>
            </a:endParaRPr>
          </a:p>
          <a:p>
            <a:pPr marL="0" indent="0" algn="ctr">
              <a:buNone/>
            </a:pPr>
            <a:endParaRPr lang="fr-FR" sz="4800" dirty="0">
              <a:solidFill>
                <a:schemeClr val="accent2">
                  <a:lumMod val="75000"/>
                </a:schemeClr>
              </a:solidFill>
            </a:endParaRPr>
          </a:p>
          <a:p>
            <a:pPr marL="449263" indent="0">
              <a:buNone/>
            </a:pPr>
            <a:endParaRPr lang="en-GB" sz="4400" dirty="0">
              <a:solidFill>
                <a:schemeClr val="tx1"/>
              </a:solidFill>
            </a:endParaRPr>
          </a:p>
          <a:p>
            <a:pPr marL="449263" indent="0">
              <a:buNone/>
            </a:pPr>
            <a:endParaRPr lang="en-GB" sz="4400" dirty="0">
              <a:solidFill>
                <a:schemeClr val="tx1"/>
              </a:solidFill>
            </a:endParaRPr>
          </a:p>
          <a:p>
            <a:pPr indent="0">
              <a:spcBef>
                <a:spcPts val="0"/>
              </a:spcBef>
              <a:buNone/>
            </a:pPr>
            <a:r>
              <a:rPr lang="en-GB" sz="2400" dirty="0">
                <a:solidFill>
                  <a:schemeClr val="tx1"/>
                </a:solidFill>
              </a:rPr>
              <a:t>P. DUTHIL (</a:t>
            </a:r>
            <a:r>
              <a:rPr lang="en-GB" sz="2400" dirty="0" err="1">
                <a:solidFill>
                  <a:schemeClr val="tx1"/>
                </a:solidFill>
              </a:rPr>
              <a:t>IJCLab</a:t>
            </a:r>
            <a:r>
              <a:rPr lang="en-GB" sz="2400" dirty="0">
                <a:solidFill>
                  <a:schemeClr val="tx1"/>
                </a:solidFill>
              </a:rPr>
              <a:t>/CNRS)</a:t>
            </a:r>
          </a:p>
          <a:p>
            <a:pPr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2400" dirty="0">
                <a:solidFill>
                  <a:schemeClr val="tx1"/>
                </a:solidFill>
              </a:rPr>
              <a:t>(on behalf of the PERLE’s team)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1B1C657E-C866-4387-A7A6-F1557DF9CB81}"/>
              </a:ext>
            </a:extLst>
          </p:cNvPr>
          <p:cNvSpPr txBox="1"/>
          <p:nvPr/>
        </p:nvSpPr>
        <p:spPr>
          <a:xfrm>
            <a:off x="9435210" y="5520169"/>
            <a:ext cx="2401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err="1"/>
              <a:t>September</a:t>
            </a:r>
            <a:r>
              <a:rPr lang="fr-FR" sz="2000" dirty="0"/>
              <a:t> 17</a:t>
            </a:r>
            <a:r>
              <a:rPr lang="fr-FR" sz="2000" baseline="30000" dirty="0"/>
              <a:t>th</a:t>
            </a:r>
            <a:r>
              <a:rPr lang="fr-FR" sz="2000" dirty="0"/>
              <a:t> 2024</a:t>
            </a:r>
          </a:p>
        </p:txBody>
      </p:sp>
      <p:sp>
        <p:nvSpPr>
          <p:cNvPr id="10" name="AutoShape 2" descr="http://wpwww.ijclab.in2p3.fr/portail-ijclab/wp-content/uploads/sites/12/2020/01/logo-provisoire@0.5x.png">
            <a:extLst>
              <a:ext uri="{FF2B5EF4-FFF2-40B4-BE49-F238E27FC236}">
                <a16:creationId xmlns:a16="http://schemas.microsoft.com/office/drawing/2014/main" id="{74FD3900-71B1-4F81-AFF3-9FACF5DACE1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312330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Espace réservé du contenu 56">
            <a:extLst>
              <a:ext uri="{FF2B5EF4-FFF2-40B4-BE49-F238E27FC236}">
                <a16:creationId xmlns:a16="http://schemas.microsoft.com/office/drawing/2014/main" id="{C7D11054-641C-4329-ACA2-2822653FBDD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fr-FR" dirty="0"/>
              <a:t>How </a:t>
            </a:r>
            <a:r>
              <a:rPr lang="fr-FR" dirty="0" err="1"/>
              <a:t>much</a:t>
            </a:r>
            <a:r>
              <a:rPr lang="fr-FR" dirty="0"/>
              <a:t> to cool? Preliminary </a:t>
            </a:r>
            <a:r>
              <a:rPr lang="fr-FR" dirty="0" err="1"/>
              <a:t>heat</a:t>
            </a:r>
            <a:r>
              <a:rPr lang="fr-FR" dirty="0"/>
              <a:t> </a:t>
            </a:r>
            <a:r>
              <a:rPr lang="fr-FR" dirty="0" err="1"/>
              <a:t>loads</a:t>
            </a:r>
            <a:r>
              <a:rPr lang="fr-FR" dirty="0"/>
              <a:t> budget</a:t>
            </a:r>
          </a:p>
          <a:p>
            <a:pPr lvl="1"/>
            <a:r>
              <a:rPr lang="fr-FR" dirty="0"/>
              <a:t>PERLE ERL:</a:t>
            </a:r>
          </a:p>
          <a:p>
            <a:pPr lvl="1"/>
            <a:endParaRPr lang="fr-FR" dirty="0"/>
          </a:p>
          <a:p>
            <a:pPr lvl="1"/>
            <a:endParaRPr lang="fr-FR" dirty="0"/>
          </a:p>
          <a:p>
            <a:pPr lvl="1"/>
            <a:endParaRPr lang="fr-FR" dirty="0"/>
          </a:p>
          <a:p>
            <a:pPr lvl="1"/>
            <a:endParaRPr lang="fr-FR" dirty="0"/>
          </a:p>
          <a:p>
            <a:pPr lvl="1"/>
            <a:endParaRPr lang="fr-FR" dirty="0"/>
          </a:p>
          <a:p>
            <a:pPr lvl="1"/>
            <a:endParaRPr lang="fr-FR" dirty="0"/>
          </a:p>
          <a:p>
            <a:pPr lvl="1"/>
            <a:endParaRPr lang="fr-FR" dirty="0"/>
          </a:p>
          <a:p>
            <a:pPr lvl="1"/>
            <a:r>
              <a:rPr lang="fr-FR" dirty="0"/>
              <a:t>LINAC pattern: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FC499046-2090-4058-95CF-4C307D5BD6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Scope of </a:t>
            </a:r>
            <a:r>
              <a:rPr lang="fr-FR" dirty="0" err="1"/>
              <a:t>Cryogenics</a:t>
            </a:r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22806977-7A44-42C5-BBF9-E46787064C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09/10</a:t>
            </a:r>
            <a:r>
              <a:rPr lang="fr-FR" baseline="30000"/>
              <a:t>th</a:t>
            </a:r>
            <a:r>
              <a:rPr lang="fr-FR"/>
              <a:t>/2024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5062B2DB-6B15-4F05-B311-1E78C92B1B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PERLE – Collaboration meeting – CERN Sept. 17</a:t>
            </a:r>
            <a:r>
              <a:rPr lang="fr-FR" baseline="30000"/>
              <a:t>th</a:t>
            </a:r>
            <a:r>
              <a:rPr lang="fr-FR"/>
              <a:t> 2024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ED17EC2-1F54-4221-80D3-50A898D485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10</a:t>
            </a:fld>
            <a:endParaRPr lang="fr-FR" dirty="0"/>
          </a:p>
        </p:txBody>
      </p:sp>
      <p:grpSp>
        <p:nvGrpSpPr>
          <p:cNvPr id="53" name="Groupe 52">
            <a:extLst>
              <a:ext uri="{FF2B5EF4-FFF2-40B4-BE49-F238E27FC236}">
                <a16:creationId xmlns:a16="http://schemas.microsoft.com/office/drawing/2014/main" id="{3781B825-5D8C-4CA4-92CA-B6B40EDC367C}"/>
              </a:ext>
            </a:extLst>
          </p:cNvPr>
          <p:cNvGrpSpPr/>
          <p:nvPr/>
        </p:nvGrpSpPr>
        <p:grpSpPr>
          <a:xfrm>
            <a:off x="374939" y="3977944"/>
            <a:ext cx="11595374" cy="2182266"/>
            <a:chOff x="352856" y="1143006"/>
            <a:chExt cx="11595374" cy="2182266"/>
          </a:xfrm>
        </p:grpSpPr>
        <p:cxnSp>
          <p:nvCxnSpPr>
            <p:cNvPr id="7" name="Connecteur droit 6">
              <a:extLst>
                <a:ext uri="{FF2B5EF4-FFF2-40B4-BE49-F238E27FC236}">
                  <a16:creationId xmlns:a16="http://schemas.microsoft.com/office/drawing/2014/main" id="{B94FA89F-BFAE-40C2-93A9-A9BCC71D47C5}"/>
                </a:ext>
              </a:extLst>
            </p:cNvPr>
            <p:cNvCxnSpPr>
              <a:cxnSpLocks/>
            </p:cNvCxnSpPr>
            <p:nvPr/>
          </p:nvCxnSpPr>
          <p:spPr>
            <a:xfrm>
              <a:off x="757634" y="1741927"/>
              <a:ext cx="11024061" cy="0"/>
            </a:xfrm>
            <a:prstGeom prst="line">
              <a:avLst/>
            </a:prstGeom>
            <a:ln w="25400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Rectangle : coins arrondis 7">
              <a:extLst>
                <a:ext uri="{FF2B5EF4-FFF2-40B4-BE49-F238E27FC236}">
                  <a16:creationId xmlns:a16="http://schemas.microsoft.com/office/drawing/2014/main" id="{C68BA550-63E2-4035-9A7B-DF6995B582C3}"/>
                </a:ext>
              </a:extLst>
            </p:cNvPr>
            <p:cNvSpPr/>
            <p:nvPr/>
          </p:nvSpPr>
          <p:spPr>
            <a:xfrm>
              <a:off x="352856" y="1451160"/>
              <a:ext cx="1056701" cy="585090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Source</a:t>
              </a:r>
            </a:p>
          </p:txBody>
        </p:sp>
        <p:sp>
          <p:nvSpPr>
            <p:cNvPr id="9" name="Rectangle : coins arrondis 8">
              <a:extLst>
                <a:ext uri="{FF2B5EF4-FFF2-40B4-BE49-F238E27FC236}">
                  <a16:creationId xmlns:a16="http://schemas.microsoft.com/office/drawing/2014/main" id="{A2DA2CA7-7C3E-49B8-BEB9-78404301CB26}"/>
                </a:ext>
              </a:extLst>
            </p:cNvPr>
            <p:cNvSpPr/>
            <p:nvPr/>
          </p:nvSpPr>
          <p:spPr>
            <a:xfrm>
              <a:off x="1841930" y="1451160"/>
              <a:ext cx="1261027" cy="585090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Booster</a:t>
              </a:r>
            </a:p>
          </p:txBody>
        </p:sp>
        <p:sp>
          <p:nvSpPr>
            <p:cNvPr id="10" name="Rectangle : coins arrondis 9">
              <a:extLst>
                <a:ext uri="{FF2B5EF4-FFF2-40B4-BE49-F238E27FC236}">
                  <a16:creationId xmlns:a16="http://schemas.microsoft.com/office/drawing/2014/main" id="{47B8F151-28E1-472C-9E67-45BA1136A991}"/>
                </a:ext>
              </a:extLst>
            </p:cNvPr>
            <p:cNvSpPr/>
            <p:nvPr/>
          </p:nvSpPr>
          <p:spPr>
            <a:xfrm>
              <a:off x="3535330" y="1451160"/>
              <a:ext cx="1646482" cy="585090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err="1"/>
                <a:t>Cryomodule</a:t>
              </a:r>
              <a:r>
                <a:rPr lang="fr-FR" sz="1400" dirty="0"/>
                <a:t> 1</a:t>
              </a:r>
            </a:p>
          </p:txBody>
        </p:sp>
        <p:sp>
          <p:nvSpPr>
            <p:cNvPr id="11" name="Rectangle : coins arrondis 10">
              <a:extLst>
                <a:ext uri="{FF2B5EF4-FFF2-40B4-BE49-F238E27FC236}">
                  <a16:creationId xmlns:a16="http://schemas.microsoft.com/office/drawing/2014/main" id="{46003A28-3E21-44B3-9C6A-8127F315D378}"/>
                </a:ext>
              </a:extLst>
            </p:cNvPr>
            <p:cNvSpPr/>
            <p:nvPr/>
          </p:nvSpPr>
          <p:spPr>
            <a:xfrm>
              <a:off x="9771895" y="1451160"/>
              <a:ext cx="1038040" cy="585090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Expérience</a:t>
              </a:r>
            </a:p>
          </p:txBody>
        </p:sp>
        <p:sp>
          <p:nvSpPr>
            <p:cNvPr id="12" name="Rectangle : coins arrondis 11">
              <a:extLst>
                <a:ext uri="{FF2B5EF4-FFF2-40B4-BE49-F238E27FC236}">
                  <a16:creationId xmlns:a16="http://schemas.microsoft.com/office/drawing/2014/main" id="{81BFED1E-185F-4345-B6B0-D00077FE6125}"/>
                </a:ext>
              </a:extLst>
            </p:cNvPr>
            <p:cNvSpPr/>
            <p:nvPr/>
          </p:nvSpPr>
          <p:spPr>
            <a:xfrm>
              <a:off x="11242314" y="1423425"/>
              <a:ext cx="705916" cy="585090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Dump</a:t>
              </a:r>
            </a:p>
          </p:txBody>
        </p:sp>
        <p:sp>
          <p:nvSpPr>
            <p:cNvPr id="13" name="Triangle isocèle 12">
              <a:extLst>
                <a:ext uri="{FF2B5EF4-FFF2-40B4-BE49-F238E27FC236}">
                  <a16:creationId xmlns:a16="http://schemas.microsoft.com/office/drawing/2014/main" id="{2F2F31A1-4B44-4084-99ED-821DE31B9D68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501157" y="1636302"/>
              <a:ext cx="249174" cy="214805"/>
            </a:xfrm>
            <a:prstGeom prst="triangl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sp>
          <p:nvSpPr>
            <p:cNvPr id="14" name="Triangle isocèle 13">
              <a:extLst>
                <a:ext uri="{FF2B5EF4-FFF2-40B4-BE49-F238E27FC236}">
                  <a16:creationId xmlns:a16="http://schemas.microsoft.com/office/drawing/2014/main" id="{D0830076-2D2F-41C4-B927-3025D399AAA2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0901535" y="1636302"/>
              <a:ext cx="249174" cy="214805"/>
            </a:xfrm>
            <a:prstGeom prst="triangl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sp>
          <p:nvSpPr>
            <p:cNvPr id="15" name="Triangle isocèle 14">
              <a:extLst>
                <a:ext uri="{FF2B5EF4-FFF2-40B4-BE49-F238E27FC236}">
                  <a16:creationId xmlns:a16="http://schemas.microsoft.com/office/drawing/2014/main" id="{A3961880-4510-48C6-82A2-9DEA3257B126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3194557" y="1636302"/>
              <a:ext cx="249174" cy="214805"/>
            </a:xfrm>
            <a:prstGeom prst="triangl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sp>
          <p:nvSpPr>
            <p:cNvPr id="16" name="Triangle isocèle 15">
              <a:extLst>
                <a:ext uri="{FF2B5EF4-FFF2-40B4-BE49-F238E27FC236}">
                  <a16:creationId xmlns:a16="http://schemas.microsoft.com/office/drawing/2014/main" id="{4040D6BA-2AE1-4C0F-B3BB-899956E64A04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5273412" y="1636302"/>
              <a:ext cx="249174" cy="214805"/>
            </a:xfrm>
            <a:prstGeom prst="triangl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sp>
          <p:nvSpPr>
            <p:cNvPr id="27" name="Rectangle : coins arrondis 26">
              <a:extLst>
                <a:ext uri="{FF2B5EF4-FFF2-40B4-BE49-F238E27FC236}">
                  <a16:creationId xmlns:a16="http://schemas.microsoft.com/office/drawing/2014/main" id="{E3AD1BAB-8311-4E95-B10A-EACCA977F6F0}"/>
                </a:ext>
              </a:extLst>
            </p:cNvPr>
            <p:cNvSpPr/>
            <p:nvPr/>
          </p:nvSpPr>
          <p:spPr>
            <a:xfrm>
              <a:off x="5614185" y="1451160"/>
              <a:ext cx="1646482" cy="585090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err="1"/>
                <a:t>Cryomodule</a:t>
              </a:r>
              <a:r>
                <a:rPr lang="fr-FR" sz="1400" dirty="0"/>
                <a:t> 2</a:t>
              </a:r>
            </a:p>
          </p:txBody>
        </p:sp>
        <p:sp>
          <p:nvSpPr>
            <p:cNvPr id="28" name="Triangle isocèle 27">
              <a:extLst>
                <a:ext uri="{FF2B5EF4-FFF2-40B4-BE49-F238E27FC236}">
                  <a16:creationId xmlns:a16="http://schemas.microsoft.com/office/drawing/2014/main" id="{BCF00FC6-389A-45A2-9D15-E815FA8A0B69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7352267" y="1636302"/>
              <a:ext cx="249174" cy="214805"/>
            </a:xfrm>
            <a:prstGeom prst="triangl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sp>
          <p:nvSpPr>
            <p:cNvPr id="29" name="Rectangle : coins arrondis 28">
              <a:extLst>
                <a:ext uri="{FF2B5EF4-FFF2-40B4-BE49-F238E27FC236}">
                  <a16:creationId xmlns:a16="http://schemas.microsoft.com/office/drawing/2014/main" id="{31AE6644-1185-4818-917C-7A0F669A1CB3}"/>
                </a:ext>
              </a:extLst>
            </p:cNvPr>
            <p:cNvSpPr/>
            <p:nvPr/>
          </p:nvSpPr>
          <p:spPr>
            <a:xfrm>
              <a:off x="7693040" y="1451162"/>
              <a:ext cx="1646482" cy="585090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err="1"/>
                <a:t>Cryomodule</a:t>
              </a:r>
              <a:r>
                <a:rPr lang="fr-FR" sz="1400" dirty="0"/>
                <a:t> 3</a:t>
              </a:r>
            </a:p>
          </p:txBody>
        </p:sp>
        <p:sp>
          <p:nvSpPr>
            <p:cNvPr id="30" name="Triangle isocèle 29">
              <a:extLst>
                <a:ext uri="{FF2B5EF4-FFF2-40B4-BE49-F238E27FC236}">
                  <a16:creationId xmlns:a16="http://schemas.microsoft.com/office/drawing/2014/main" id="{D1E4BDEF-E6E3-4F59-B05D-6F91C421C771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9431122" y="1636302"/>
              <a:ext cx="249174" cy="214805"/>
            </a:xfrm>
            <a:prstGeom prst="triangl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sp>
          <p:nvSpPr>
            <p:cNvPr id="35" name="ZoneTexte 34">
              <a:extLst>
                <a:ext uri="{FF2B5EF4-FFF2-40B4-BE49-F238E27FC236}">
                  <a16:creationId xmlns:a16="http://schemas.microsoft.com/office/drawing/2014/main" id="{C8F5FD82-A94F-4BF8-8199-8177E9D4C185}"/>
                </a:ext>
              </a:extLst>
            </p:cNvPr>
            <p:cNvSpPr txBox="1"/>
            <p:nvPr/>
          </p:nvSpPr>
          <p:spPr>
            <a:xfrm>
              <a:off x="2680830" y="1157409"/>
              <a:ext cx="68320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7MeV</a:t>
              </a:r>
            </a:p>
          </p:txBody>
        </p:sp>
        <p:sp>
          <p:nvSpPr>
            <p:cNvPr id="36" name="ZoneTexte 35">
              <a:extLst>
                <a:ext uri="{FF2B5EF4-FFF2-40B4-BE49-F238E27FC236}">
                  <a16:creationId xmlns:a16="http://schemas.microsoft.com/office/drawing/2014/main" id="{B9915390-481F-4827-97F0-3C94AB484414}"/>
                </a:ext>
              </a:extLst>
            </p:cNvPr>
            <p:cNvSpPr txBox="1"/>
            <p:nvPr/>
          </p:nvSpPr>
          <p:spPr>
            <a:xfrm>
              <a:off x="4750443" y="1143006"/>
              <a:ext cx="78739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89MeV</a:t>
              </a:r>
            </a:p>
          </p:txBody>
        </p:sp>
        <p:sp>
          <p:nvSpPr>
            <p:cNvPr id="37" name="ZoneTexte 36">
              <a:extLst>
                <a:ext uri="{FF2B5EF4-FFF2-40B4-BE49-F238E27FC236}">
                  <a16:creationId xmlns:a16="http://schemas.microsoft.com/office/drawing/2014/main" id="{5EA1A3DA-F861-4F5D-8404-672E4115C5C5}"/>
                </a:ext>
              </a:extLst>
            </p:cNvPr>
            <p:cNvSpPr txBox="1"/>
            <p:nvPr/>
          </p:nvSpPr>
          <p:spPr>
            <a:xfrm>
              <a:off x="6744339" y="1157409"/>
              <a:ext cx="93807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171 MeV</a:t>
              </a:r>
            </a:p>
          </p:txBody>
        </p:sp>
        <p:sp>
          <p:nvSpPr>
            <p:cNvPr id="38" name="ZoneTexte 37">
              <a:extLst>
                <a:ext uri="{FF2B5EF4-FFF2-40B4-BE49-F238E27FC236}">
                  <a16:creationId xmlns:a16="http://schemas.microsoft.com/office/drawing/2014/main" id="{B619F3B0-DBDC-4E3A-854B-C1D5838A9392}"/>
                </a:ext>
              </a:extLst>
            </p:cNvPr>
            <p:cNvSpPr txBox="1"/>
            <p:nvPr/>
          </p:nvSpPr>
          <p:spPr>
            <a:xfrm>
              <a:off x="8739240" y="1168060"/>
              <a:ext cx="93807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253 MeV</a:t>
              </a:r>
            </a:p>
          </p:txBody>
        </p:sp>
        <p:cxnSp>
          <p:nvCxnSpPr>
            <p:cNvPr id="39" name="Connecteur droit avec flèche 38">
              <a:extLst>
                <a:ext uri="{FF2B5EF4-FFF2-40B4-BE49-F238E27FC236}">
                  <a16:creationId xmlns:a16="http://schemas.microsoft.com/office/drawing/2014/main" id="{50AF7234-8018-4D38-B227-754BA2D14CF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073261" y="2036252"/>
              <a:ext cx="0" cy="472081"/>
            </a:xfrm>
            <a:prstGeom prst="straightConnector1">
              <a:avLst/>
            </a:prstGeom>
            <a:ln w="25400"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avec flèche 39">
              <a:extLst>
                <a:ext uri="{FF2B5EF4-FFF2-40B4-BE49-F238E27FC236}">
                  <a16:creationId xmlns:a16="http://schemas.microsoft.com/office/drawing/2014/main" id="{AF24F54D-6186-4066-9C30-54B4CCA34BB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923407" y="2036252"/>
              <a:ext cx="0" cy="472081"/>
            </a:xfrm>
            <a:prstGeom prst="straightConnector1">
              <a:avLst/>
            </a:prstGeom>
            <a:ln w="25400"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avec flèche 40">
              <a:extLst>
                <a:ext uri="{FF2B5EF4-FFF2-40B4-BE49-F238E27FC236}">
                  <a16:creationId xmlns:a16="http://schemas.microsoft.com/office/drawing/2014/main" id="{5C597A18-A445-4CFF-9620-DE52311C1F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895642" y="2036252"/>
              <a:ext cx="0" cy="472081"/>
            </a:xfrm>
            <a:prstGeom prst="straightConnector1">
              <a:avLst/>
            </a:prstGeom>
            <a:ln w="25400"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avec flèche 41">
              <a:extLst>
                <a:ext uri="{FF2B5EF4-FFF2-40B4-BE49-F238E27FC236}">
                  <a16:creationId xmlns:a16="http://schemas.microsoft.com/office/drawing/2014/main" id="{DCA443DA-D3E6-498E-B685-CBAA3C1F38E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989966" y="2008515"/>
              <a:ext cx="0" cy="472081"/>
            </a:xfrm>
            <a:prstGeom prst="straightConnector1">
              <a:avLst/>
            </a:prstGeom>
            <a:ln w="25400"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>
              <a:extLst>
                <a:ext uri="{FF2B5EF4-FFF2-40B4-BE49-F238E27FC236}">
                  <a16:creationId xmlns:a16="http://schemas.microsoft.com/office/drawing/2014/main" id="{0148853E-5F1F-4DFF-AE5B-DF83020EE8D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091191" y="2498526"/>
              <a:ext cx="5859304" cy="27737"/>
            </a:xfrm>
            <a:prstGeom prst="line">
              <a:avLst/>
            </a:prstGeom>
            <a:ln w="254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Rectangle : coins arrondis 43">
              <a:extLst>
                <a:ext uri="{FF2B5EF4-FFF2-40B4-BE49-F238E27FC236}">
                  <a16:creationId xmlns:a16="http://schemas.microsoft.com/office/drawing/2014/main" id="{D61C31CB-DE59-4F46-AC2F-A442BF411DC8}"/>
                </a:ext>
              </a:extLst>
            </p:cNvPr>
            <p:cNvSpPr/>
            <p:nvPr/>
          </p:nvSpPr>
          <p:spPr>
            <a:xfrm>
              <a:off x="2475619" y="2186794"/>
              <a:ext cx="2700065" cy="1138478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1252538"/>
              <a:r>
                <a:rPr lang="fr-FR" sz="1400" b="1" u="sng" dirty="0" err="1"/>
                <a:t>Cryogenics</a:t>
              </a:r>
              <a:r>
                <a:rPr lang="fr-FR" sz="1400" b="1" u="sng" dirty="0"/>
                <a:t>: </a:t>
              </a:r>
            </a:p>
            <a:p>
              <a:pPr defTabSz="1252538"/>
              <a:r>
                <a:rPr lang="fr-FR" sz="1400" dirty="0" err="1"/>
                <a:t>Pcryo</a:t>
              </a:r>
              <a:r>
                <a:rPr lang="fr-FR" sz="1400" dirty="0"/>
                <a:t> 2 K: 	515 W</a:t>
              </a:r>
            </a:p>
            <a:p>
              <a:pPr defTabSz="1252538"/>
              <a:r>
                <a:rPr lang="fr-FR" sz="1400" dirty="0" err="1"/>
                <a:t>Pcryo</a:t>
              </a:r>
              <a:r>
                <a:rPr lang="fr-FR" sz="1400" dirty="0"/>
                <a:t> 60-70 K: 	1 720 W</a:t>
              </a:r>
            </a:p>
            <a:p>
              <a:pPr defTabSz="1252538"/>
              <a:r>
                <a:rPr lang="fr-FR" sz="1400" dirty="0" err="1"/>
                <a:t>LHe</a:t>
              </a:r>
              <a:r>
                <a:rPr lang="fr-FR" sz="1400" dirty="0"/>
                <a:t>: 	3.2 g/s</a:t>
              </a:r>
            </a:p>
            <a:p>
              <a:pPr defTabSz="1252538"/>
              <a:r>
                <a:rPr lang="fr-FR" sz="1400" dirty="0" err="1"/>
                <a:t>Pelec</a:t>
              </a:r>
              <a:r>
                <a:rPr lang="fr-FR" sz="1400" dirty="0"/>
                <a:t>: 	462 kW</a:t>
              </a:r>
            </a:p>
          </p:txBody>
        </p:sp>
      </p:grpSp>
      <p:grpSp>
        <p:nvGrpSpPr>
          <p:cNvPr id="6" name="Groupe 5">
            <a:extLst>
              <a:ext uri="{FF2B5EF4-FFF2-40B4-BE49-F238E27FC236}">
                <a16:creationId xmlns:a16="http://schemas.microsoft.com/office/drawing/2014/main" id="{A35E8E05-CE9E-4065-8189-A9D6688AA6B2}"/>
              </a:ext>
            </a:extLst>
          </p:cNvPr>
          <p:cNvGrpSpPr/>
          <p:nvPr/>
        </p:nvGrpSpPr>
        <p:grpSpPr>
          <a:xfrm>
            <a:off x="1198665" y="878691"/>
            <a:ext cx="9504164" cy="2751571"/>
            <a:chOff x="2472443" y="3261497"/>
            <a:chExt cx="9504164" cy="2751571"/>
          </a:xfrm>
        </p:grpSpPr>
        <p:cxnSp>
          <p:nvCxnSpPr>
            <p:cNvPr id="17" name="Connecteur droit 16">
              <a:extLst>
                <a:ext uri="{FF2B5EF4-FFF2-40B4-BE49-F238E27FC236}">
                  <a16:creationId xmlns:a16="http://schemas.microsoft.com/office/drawing/2014/main" id="{C3113E54-89AE-4474-A923-71CAA518D26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314991" y="4374417"/>
              <a:ext cx="5955700" cy="27736"/>
            </a:xfrm>
            <a:prstGeom prst="line">
              <a:avLst/>
            </a:prstGeom>
            <a:ln w="25400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Rectangle : coins arrondis 17">
              <a:extLst>
                <a:ext uri="{FF2B5EF4-FFF2-40B4-BE49-F238E27FC236}">
                  <a16:creationId xmlns:a16="http://schemas.microsoft.com/office/drawing/2014/main" id="{AF2CB5B0-AD15-4240-B95B-E13F3EF83DF2}"/>
                </a:ext>
              </a:extLst>
            </p:cNvPr>
            <p:cNvSpPr/>
            <p:nvPr/>
          </p:nvSpPr>
          <p:spPr>
            <a:xfrm>
              <a:off x="4258289" y="4095740"/>
              <a:ext cx="1056701" cy="585090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Source</a:t>
              </a:r>
            </a:p>
          </p:txBody>
        </p:sp>
        <p:sp>
          <p:nvSpPr>
            <p:cNvPr id="19" name="Rectangle : coins arrondis 18">
              <a:extLst>
                <a:ext uri="{FF2B5EF4-FFF2-40B4-BE49-F238E27FC236}">
                  <a16:creationId xmlns:a16="http://schemas.microsoft.com/office/drawing/2014/main" id="{DE41313F-AAB6-4197-B186-3963E7F0F77E}"/>
                </a:ext>
              </a:extLst>
            </p:cNvPr>
            <p:cNvSpPr/>
            <p:nvPr/>
          </p:nvSpPr>
          <p:spPr>
            <a:xfrm>
              <a:off x="5838193" y="4095740"/>
              <a:ext cx="1261027" cy="585090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Booster</a:t>
              </a:r>
            </a:p>
          </p:txBody>
        </p:sp>
        <p:sp>
          <p:nvSpPr>
            <p:cNvPr id="20" name="Rectangle : coins arrondis 19">
              <a:extLst>
                <a:ext uri="{FF2B5EF4-FFF2-40B4-BE49-F238E27FC236}">
                  <a16:creationId xmlns:a16="http://schemas.microsoft.com/office/drawing/2014/main" id="{9D0D7451-EF00-4042-9AEF-06B2DB8275D2}"/>
                </a:ext>
              </a:extLst>
            </p:cNvPr>
            <p:cNvSpPr/>
            <p:nvPr/>
          </p:nvSpPr>
          <p:spPr>
            <a:xfrm>
              <a:off x="7622423" y="4095740"/>
              <a:ext cx="1646482" cy="585090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err="1"/>
                <a:t>Cryomodule</a:t>
              </a:r>
              <a:endParaRPr lang="fr-FR" sz="1400" dirty="0"/>
            </a:p>
          </p:txBody>
        </p:sp>
        <p:sp>
          <p:nvSpPr>
            <p:cNvPr id="21" name="Rectangle : coins arrondis 20">
              <a:extLst>
                <a:ext uri="{FF2B5EF4-FFF2-40B4-BE49-F238E27FC236}">
                  <a16:creationId xmlns:a16="http://schemas.microsoft.com/office/drawing/2014/main" id="{E1B4099B-F2C8-4F0C-960A-F5C30D9F13B4}"/>
                </a:ext>
              </a:extLst>
            </p:cNvPr>
            <p:cNvSpPr/>
            <p:nvPr/>
          </p:nvSpPr>
          <p:spPr>
            <a:xfrm>
              <a:off x="9792108" y="4109608"/>
              <a:ext cx="1038040" cy="585090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Expérience</a:t>
              </a:r>
            </a:p>
          </p:txBody>
        </p:sp>
        <p:sp>
          <p:nvSpPr>
            <p:cNvPr id="22" name="Rectangle : coins arrondis 21">
              <a:extLst>
                <a:ext uri="{FF2B5EF4-FFF2-40B4-BE49-F238E27FC236}">
                  <a16:creationId xmlns:a16="http://schemas.microsoft.com/office/drawing/2014/main" id="{7B6926B2-0337-41F5-96B4-0AA49F0F442B}"/>
                </a:ext>
              </a:extLst>
            </p:cNvPr>
            <p:cNvSpPr/>
            <p:nvPr/>
          </p:nvSpPr>
          <p:spPr>
            <a:xfrm>
              <a:off x="11270691" y="4095740"/>
              <a:ext cx="705916" cy="585090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Dump</a:t>
              </a:r>
            </a:p>
          </p:txBody>
        </p:sp>
        <p:sp>
          <p:nvSpPr>
            <p:cNvPr id="23" name="Triangle isocèle 22">
              <a:extLst>
                <a:ext uri="{FF2B5EF4-FFF2-40B4-BE49-F238E27FC236}">
                  <a16:creationId xmlns:a16="http://schemas.microsoft.com/office/drawing/2014/main" id="{8F1C2442-7464-47F0-99E3-442EF69B2E2A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5445027" y="4280883"/>
              <a:ext cx="249174" cy="214805"/>
            </a:xfrm>
            <a:prstGeom prst="triangl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sp>
          <p:nvSpPr>
            <p:cNvPr id="24" name="Triangle isocèle 23">
              <a:extLst>
                <a:ext uri="{FF2B5EF4-FFF2-40B4-BE49-F238E27FC236}">
                  <a16:creationId xmlns:a16="http://schemas.microsoft.com/office/drawing/2014/main" id="{FB94F686-537A-4140-BCCC-8FE5F2741BE6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0879865" y="4280883"/>
              <a:ext cx="249174" cy="214805"/>
            </a:xfrm>
            <a:prstGeom prst="triangl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sp>
          <p:nvSpPr>
            <p:cNvPr id="25" name="Triangle isocèle 24">
              <a:extLst>
                <a:ext uri="{FF2B5EF4-FFF2-40B4-BE49-F238E27FC236}">
                  <a16:creationId xmlns:a16="http://schemas.microsoft.com/office/drawing/2014/main" id="{58BAA93D-9C4D-4A8C-BFC4-4C6AFBEA933D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7140099" y="4280883"/>
              <a:ext cx="249174" cy="214805"/>
            </a:xfrm>
            <a:prstGeom prst="triangl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sp>
          <p:nvSpPr>
            <p:cNvPr id="26" name="Triangle isocèle 25">
              <a:extLst>
                <a:ext uri="{FF2B5EF4-FFF2-40B4-BE49-F238E27FC236}">
                  <a16:creationId xmlns:a16="http://schemas.microsoft.com/office/drawing/2014/main" id="{CEDA06BB-C2E3-4DED-B4DC-1A8A4C6D3922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9431989" y="4280883"/>
              <a:ext cx="249174" cy="214805"/>
            </a:xfrm>
            <a:prstGeom prst="triangl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sp>
          <p:nvSpPr>
            <p:cNvPr id="31" name="ZoneTexte 30">
              <a:extLst>
                <a:ext uri="{FF2B5EF4-FFF2-40B4-BE49-F238E27FC236}">
                  <a16:creationId xmlns:a16="http://schemas.microsoft.com/office/drawing/2014/main" id="{75A7274E-536C-43EA-8331-C336D5B6A6A4}"/>
                </a:ext>
              </a:extLst>
            </p:cNvPr>
            <p:cNvSpPr txBox="1"/>
            <p:nvPr/>
          </p:nvSpPr>
          <p:spPr>
            <a:xfrm>
              <a:off x="6670587" y="3810010"/>
              <a:ext cx="68320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7MeV</a:t>
              </a:r>
            </a:p>
          </p:txBody>
        </p:sp>
        <p:sp>
          <p:nvSpPr>
            <p:cNvPr id="32" name="ZoneTexte 31">
              <a:extLst>
                <a:ext uri="{FF2B5EF4-FFF2-40B4-BE49-F238E27FC236}">
                  <a16:creationId xmlns:a16="http://schemas.microsoft.com/office/drawing/2014/main" id="{38E74954-6828-4A33-81AA-9DCD63404FFC}"/>
                </a:ext>
              </a:extLst>
            </p:cNvPr>
            <p:cNvSpPr txBox="1"/>
            <p:nvPr/>
          </p:nvSpPr>
          <p:spPr>
            <a:xfrm>
              <a:off x="8813581" y="3261497"/>
              <a:ext cx="171072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1</a:t>
              </a:r>
              <a:r>
                <a:rPr lang="en-US" sz="1600" baseline="30000" dirty="0"/>
                <a:t>st</a:t>
              </a:r>
              <a:r>
                <a:rPr lang="en-US" sz="1600" dirty="0"/>
                <a:t> loop : 	89MeV</a:t>
              </a:r>
            </a:p>
          </p:txBody>
        </p:sp>
        <p:sp>
          <p:nvSpPr>
            <p:cNvPr id="33" name="ZoneTexte 32">
              <a:extLst>
                <a:ext uri="{FF2B5EF4-FFF2-40B4-BE49-F238E27FC236}">
                  <a16:creationId xmlns:a16="http://schemas.microsoft.com/office/drawing/2014/main" id="{6FD0E89E-2F50-4AE9-A2CA-880DEF1201F4}"/>
                </a:ext>
              </a:extLst>
            </p:cNvPr>
            <p:cNvSpPr txBox="1"/>
            <p:nvPr/>
          </p:nvSpPr>
          <p:spPr>
            <a:xfrm>
              <a:off x="8813581" y="3435548"/>
              <a:ext cx="186140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2</a:t>
              </a:r>
              <a:r>
                <a:rPr lang="en-US" sz="1600" baseline="30000" dirty="0"/>
                <a:t>nd</a:t>
              </a:r>
              <a:r>
                <a:rPr lang="en-US" sz="1600" dirty="0"/>
                <a:t> loop : 	171 MeV</a:t>
              </a:r>
            </a:p>
          </p:txBody>
        </p:sp>
        <p:sp>
          <p:nvSpPr>
            <p:cNvPr id="34" name="ZoneTexte 33">
              <a:extLst>
                <a:ext uri="{FF2B5EF4-FFF2-40B4-BE49-F238E27FC236}">
                  <a16:creationId xmlns:a16="http://schemas.microsoft.com/office/drawing/2014/main" id="{B23361B6-56BC-48F4-B3E1-190900C2116D}"/>
                </a:ext>
              </a:extLst>
            </p:cNvPr>
            <p:cNvSpPr txBox="1"/>
            <p:nvPr/>
          </p:nvSpPr>
          <p:spPr>
            <a:xfrm>
              <a:off x="8813581" y="3609599"/>
              <a:ext cx="186140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3</a:t>
              </a:r>
              <a:r>
                <a:rPr lang="en-US" sz="1600" baseline="30000" dirty="0"/>
                <a:t>rd</a:t>
              </a:r>
              <a:r>
                <a:rPr lang="en-US" sz="1600" dirty="0"/>
                <a:t> loop : 	253 MeV</a:t>
              </a:r>
            </a:p>
          </p:txBody>
        </p:sp>
        <p:cxnSp>
          <p:nvCxnSpPr>
            <p:cNvPr id="45" name="Connecteur droit 44">
              <a:extLst>
                <a:ext uri="{FF2B5EF4-FFF2-40B4-BE49-F238E27FC236}">
                  <a16:creationId xmlns:a16="http://schemas.microsoft.com/office/drawing/2014/main" id="{9FC0691B-B942-4910-ABA8-F451D269F8FF}"/>
                </a:ext>
              </a:extLst>
            </p:cNvPr>
            <p:cNvCxnSpPr>
              <a:cxnSpLocks/>
            </p:cNvCxnSpPr>
            <p:nvPr/>
          </p:nvCxnSpPr>
          <p:spPr>
            <a:xfrm>
              <a:off x="7393877" y="3920988"/>
              <a:ext cx="3717978" cy="0"/>
            </a:xfrm>
            <a:prstGeom prst="line">
              <a:avLst/>
            </a:prstGeom>
            <a:ln w="25400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310E563A-E5CA-401A-B0C9-1C58F4CCF267}"/>
                </a:ext>
              </a:extLst>
            </p:cNvPr>
            <p:cNvCxnSpPr>
              <a:cxnSpLocks/>
              <a:endCxn id="24" idx="0"/>
            </p:cNvCxnSpPr>
            <p:nvPr/>
          </p:nvCxnSpPr>
          <p:spPr>
            <a:xfrm>
              <a:off x="11111855" y="3930426"/>
              <a:ext cx="0" cy="457860"/>
            </a:xfrm>
            <a:prstGeom prst="line">
              <a:avLst/>
            </a:prstGeom>
            <a:ln w="25400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46">
              <a:extLst>
                <a:ext uri="{FF2B5EF4-FFF2-40B4-BE49-F238E27FC236}">
                  <a16:creationId xmlns:a16="http://schemas.microsoft.com/office/drawing/2014/main" id="{453346AF-8B7A-4FCF-8EB6-3FA0400A9B09}"/>
                </a:ext>
              </a:extLst>
            </p:cNvPr>
            <p:cNvCxnSpPr>
              <a:cxnSpLocks/>
            </p:cNvCxnSpPr>
            <p:nvPr/>
          </p:nvCxnSpPr>
          <p:spPr>
            <a:xfrm>
              <a:off x="7393877" y="3920987"/>
              <a:ext cx="0" cy="481165"/>
            </a:xfrm>
            <a:prstGeom prst="line">
              <a:avLst/>
            </a:prstGeom>
            <a:ln w="25400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Triangle isocèle 47">
              <a:extLst>
                <a:ext uri="{FF2B5EF4-FFF2-40B4-BE49-F238E27FC236}">
                  <a16:creationId xmlns:a16="http://schemas.microsoft.com/office/drawing/2014/main" id="{16329A75-DDC7-4848-ADCB-39133EBCFF37}"/>
                </a:ext>
              </a:extLst>
            </p:cNvPr>
            <p:cNvSpPr>
              <a:spLocks noChangeAspect="1"/>
            </p:cNvSpPr>
            <p:nvPr/>
          </p:nvSpPr>
          <p:spPr>
            <a:xfrm rot="16200000" flipH="1">
              <a:off x="8231794" y="3821327"/>
              <a:ext cx="249174" cy="214805"/>
            </a:xfrm>
            <a:prstGeom prst="triangl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cxnSp>
          <p:nvCxnSpPr>
            <p:cNvPr id="49" name="Connecteur droit avec flèche 48">
              <a:extLst>
                <a:ext uri="{FF2B5EF4-FFF2-40B4-BE49-F238E27FC236}">
                  <a16:creationId xmlns:a16="http://schemas.microsoft.com/office/drawing/2014/main" id="{F5F2BD7F-9105-4C82-96A8-C3D22D6EFE2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506539" y="4684500"/>
              <a:ext cx="0" cy="472081"/>
            </a:xfrm>
            <a:prstGeom prst="straightConnector1">
              <a:avLst/>
            </a:prstGeom>
            <a:ln w="25400"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avec flèche 49">
              <a:extLst>
                <a:ext uri="{FF2B5EF4-FFF2-40B4-BE49-F238E27FC236}">
                  <a16:creationId xmlns:a16="http://schemas.microsoft.com/office/drawing/2014/main" id="{4A4A7FE6-7409-4DD8-BCF9-7D9D382BE0F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478774" y="4684500"/>
              <a:ext cx="0" cy="472081"/>
            </a:xfrm>
            <a:prstGeom prst="straightConnector1">
              <a:avLst/>
            </a:prstGeom>
            <a:ln w="25400"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50">
              <a:extLst>
                <a:ext uri="{FF2B5EF4-FFF2-40B4-BE49-F238E27FC236}">
                  <a16:creationId xmlns:a16="http://schemas.microsoft.com/office/drawing/2014/main" id="{CEA5B8B8-9516-458D-B8DC-3BCAF346EB0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13794" y="5156581"/>
              <a:ext cx="3764980" cy="19791"/>
            </a:xfrm>
            <a:prstGeom prst="line">
              <a:avLst/>
            </a:prstGeom>
            <a:ln w="254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Rectangle : coins arrondis 51">
              <a:extLst>
                <a:ext uri="{FF2B5EF4-FFF2-40B4-BE49-F238E27FC236}">
                  <a16:creationId xmlns:a16="http://schemas.microsoft.com/office/drawing/2014/main" id="{2153EACC-F405-4EAE-8736-8FDD1D139C42}"/>
                </a:ext>
              </a:extLst>
            </p:cNvPr>
            <p:cNvSpPr/>
            <p:nvPr/>
          </p:nvSpPr>
          <p:spPr>
            <a:xfrm>
              <a:off x="2472443" y="4914173"/>
              <a:ext cx="2918211" cy="1098895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1400" b="1" u="sng" dirty="0" err="1"/>
                <a:t>Cryogenics</a:t>
              </a:r>
              <a:r>
                <a:rPr lang="fr-FR" sz="1400" b="1" u="sng" dirty="0"/>
                <a:t>: </a:t>
              </a:r>
            </a:p>
            <a:p>
              <a:pPr defTabSz="1252538"/>
              <a:r>
                <a:rPr lang="fr-FR" sz="1400" dirty="0" err="1"/>
                <a:t>Pcryo</a:t>
              </a:r>
              <a:r>
                <a:rPr lang="fr-FR" sz="1400" dirty="0"/>
                <a:t> 2 K: 	210 W</a:t>
              </a:r>
            </a:p>
            <a:p>
              <a:pPr defTabSz="1252538"/>
              <a:r>
                <a:rPr lang="fr-FR" sz="1400" dirty="0" err="1"/>
                <a:t>Pcryo</a:t>
              </a:r>
              <a:r>
                <a:rPr lang="fr-FR" sz="1400" dirty="0"/>
                <a:t> 60-70 K: 	515 W</a:t>
              </a:r>
            </a:p>
            <a:p>
              <a:pPr defTabSz="1252538"/>
              <a:r>
                <a:rPr lang="fr-FR" sz="1400" dirty="0" err="1"/>
                <a:t>LHe</a:t>
              </a:r>
              <a:r>
                <a:rPr lang="fr-FR" sz="1400" dirty="0"/>
                <a:t>: 	1.6 g/s</a:t>
              </a:r>
            </a:p>
            <a:p>
              <a:pPr defTabSz="1252538"/>
              <a:r>
                <a:rPr lang="fr-FR" sz="1400" dirty="0" err="1"/>
                <a:t>Pelec</a:t>
              </a:r>
              <a:r>
                <a:rPr lang="fr-FR" sz="1400" dirty="0"/>
                <a:t>: 	200 kW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86357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Espace réservé du contenu 56">
            <a:extLst>
              <a:ext uri="{FF2B5EF4-FFF2-40B4-BE49-F238E27FC236}">
                <a16:creationId xmlns:a16="http://schemas.microsoft.com/office/drawing/2014/main" id="{C7D11054-641C-4329-ACA2-2822653FBD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4776" y="737117"/>
            <a:ext cx="11871240" cy="5730795"/>
          </a:xfrm>
        </p:spPr>
        <p:txBody>
          <a:bodyPr>
            <a:normAutofit/>
          </a:bodyPr>
          <a:lstStyle/>
          <a:p>
            <a:r>
              <a:rPr lang="en-GB" dirty="0"/>
              <a:t>How to cool?</a:t>
            </a:r>
          </a:p>
          <a:p>
            <a:pPr lvl="1"/>
            <a:r>
              <a:rPr lang="en-GB" sz="2000" dirty="0"/>
              <a:t>Currently: decommissioning of the BESSY VSR (Variable pulse length Storage Ring) refrigeration system located in Helmholtz-</a:t>
            </a:r>
            <a:r>
              <a:rPr lang="en-GB" sz="2000" dirty="0" err="1"/>
              <a:t>Zentrum</a:t>
            </a:r>
            <a:r>
              <a:rPr lang="en-GB" sz="2000" dirty="0"/>
              <a:t> Berlin (HZB)</a:t>
            </a:r>
          </a:p>
          <a:p>
            <a:pPr lvl="1"/>
            <a:r>
              <a:rPr lang="en-GB" sz="2000" dirty="0"/>
              <a:t>Cooperation agreement between HZB and </a:t>
            </a:r>
            <a:r>
              <a:rPr lang="en-GB" sz="2000" dirty="0" err="1"/>
              <a:t>IJClab</a:t>
            </a:r>
            <a:r>
              <a:rPr lang="en-GB" sz="2000" dirty="0"/>
              <a:t> set up for the transfer of the cryogenic refrigeration system to </a:t>
            </a:r>
            <a:r>
              <a:rPr lang="en-GB" sz="2000" dirty="0" err="1"/>
              <a:t>IJCLab</a:t>
            </a:r>
            <a:r>
              <a:rPr lang="en-GB" sz="2000" dirty="0"/>
              <a:t> by end of 2026 for PERLE operations</a:t>
            </a:r>
          </a:p>
          <a:p>
            <a:pPr lvl="1"/>
            <a:r>
              <a:rPr lang="en-GB" sz="2000" dirty="0"/>
              <a:t>This cryogenic refrigeration system</a:t>
            </a:r>
          </a:p>
          <a:p>
            <a:pPr lvl="2"/>
            <a:r>
              <a:rPr lang="en-GB" sz="1774" dirty="0"/>
              <a:t> includes: </a:t>
            </a:r>
          </a:p>
          <a:p>
            <a:pPr lvl="3"/>
            <a:r>
              <a:rPr lang="en-GB" sz="1547" dirty="0"/>
              <a:t>A Linde refrigerator: </a:t>
            </a:r>
            <a:r>
              <a:rPr lang="en-US" sz="1550" dirty="0"/>
              <a:t>based on the refrigerator of CMTF at Fermilab, but 2 K production part is separated (in a distribution box)</a:t>
            </a:r>
          </a:p>
          <a:p>
            <a:pPr lvl="3"/>
            <a:r>
              <a:rPr lang="en-GB" sz="1547" dirty="0"/>
              <a:t>A distribution box (or valve box) producing superfluid helium</a:t>
            </a:r>
          </a:p>
          <a:p>
            <a:pPr lvl="3"/>
            <a:r>
              <a:rPr lang="en-US" dirty="0"/>
              <a:t>A cryogenic transfer line (~30 m long) containing several cryogenic circuits</a:t>
            </a:r>
          </a:p>
          <a:p>
            <a:pPr lvl="3"/>
            <a:r>
              <a:rPr lang="en-US" dirty="0"/>
              <a:t>Additional components: cycle compressors, helium pumping system, etc. (transfer to </a:t>
            </a:r>
            <a:r>
              <a:rPr lang="en-US" dirty="0" err="1"/>
              <a:t>IJCLab</a:t>
            </a:r>
            <a:r>
              <a:rPr lang="en-US" dirty="0"/>
              <a:t> is to be confirmed)</a:t>
            </a:r>
          </a:p>
          <a:p>
            <a:pPr lvl="2"/>
            <a:r>
              <a:rPr lang="en-GB" dirty="0"/>
              <a:t>specified and designed in two stages (steps): stage 1 = low power and stage 2 = high power refrigeration</a:t>
            </a:r>
          </a:p>
          <a:p>
            <a:pPr lvl="2"/>
            <a:r>
              <a:rPr lang="en-GB" dirty="0"/>
              <a:t>1</a:t>
            </a:r>
            <a:r>
              <a:rPr lang="en-GB" baseline="30000" dirty="0"/>
              <a:t>st</a:t>
            </a:r>
            <a:r>
              <a:rPr lang="en-GB" dirty="0"/>
              <a:t> stage was installed in 2020</a:t>
            </a:r>
          </a:p>
          <a:p>
            <a:pPr lvl="2"/>
            <a:r>
              <a:rPr lang="en-GB" dirty="0"/>
              <a:t>1</a:t>
            </a:r>
            <a:r>
              <a:rPr lang="en-GB" baseline="30000" dirty="0"/>
              <a:t>st</a:t>
            </a:r>
            <a:r>
              <a:rPr lang="en-GB" dirty="0"/>
              <a:t> stage was commissioned in 2022 (almost completely)</a:t>
            </a:r>
          </a:p>
          <a:p>
            <a:pPr lvl="2"/>
            <a:endParaRPr lang="en-GB" dirty="0"/>
          </a:p>
          <a:p>
            <a:pPr lvl="2"/>
            <a:endParaRPr lang="en-GB" dirty="0"/>
          </a:p>
          <a:p>
            <a:pPr lvl="2"/>
            <a:endParaRPr lang="en-GB" dirty="0"/>
          </a:p>
          <a:p>
            <a:pPr lvl="1"/>
            <a:r>
              <a:rPr lang="en-GB" dirty="0"/>
              <a:t>NDA between </a:t>
            </a:r>
            <a:r>
              <a:rPr lang="en-GB" dirty="0" err="1"/>
              <a:t>IJCLab</a:t>
            </a:r>
            <a:r>
              <a:rPr lang="en-GB" dirty="0"/>
              <a:t> and Linde is being set up to ease communication on technical aspects</a:t>
            </a:r>
          </a:p>
          <a:p>
            <a:pPr lvl="1"/>
            <a:endParaRPr lang="en-GB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FC499046-2090-4058-95CF-4C307D5BD6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Scope of </a:t>
            </a:r>
            <a:r>
              <a:rPr lang="fr-FR" dirty="0" err="1"/>
              <a:t>Cryogenics</a:t>
            </a:r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22806977-7A44-42C5-BBF9-E46787064C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09/10</a:t>
            </a:r>
            <a:r>
              <a:rPr lang="fr-FR" baseline="30000"/>
              <a:t>th</a:t>
            </a:r>
            <a:r>
              <a:rPr lang="fr-FR"/>
              <a:t>/2024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5062B2DB-6B15-4F05-B311-1E78C92B1B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PERLE – Collaboration meeting – CERN Sept. 17</a:t>
            </a:r>
            <a:r>
              <a:rPr lang="fr-FR" baseline="30000"/>
              <a:t>th</a:t>
            </a:r>
            <a:r>
              <a:rPr lang="fr-FR"/>
              <a:t> 2024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ED17EC2-1F54-4221-80D3-50A898D485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11</a:t>
            </a:fld>
            <a:endParaRPr lang="fr-FR" dirty="0"/>
          </a:p>
        </p:txBody>
      </p:sp>
      <p:graphicFrame>
        <p:nvGraphicFramePr>
          <p:cNvPr id="213" name="Tableau 212">
            <a:extLst>
              <a:ext uri="{FF2B5EF4-FFF2-40B4-BE49-F238E27FC236}">
                <a16:creationId xmlns:a16="http://schemas.microsoft.com/office/drawing/2014/main" id="{4C306F19-9DB5-4B35-861E-1FCB20C7B9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4259079"/>
              </p:ext>
            </p:extLst>
          </p:nvPr>
        </p:nvGraphicFramePr>
        <p:xfrm>
          <a:off x="1384913" y="5014195"/>
          <a:ext cx="5629275" cy="99720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730695">
                  <a:extLst>
                    <a:ext uri="{9D8B030D-6E8A-4147-A177-3AD203B41FA5}">
                      <a16:colId xmlns:a16="http://schemas.microsoft.com/office/drawing/2014/main" val="1606459963"/>
                    </a:ext>
                  </a:extLst>
                </a:gridCol>
                <a:gridCol w="898580">
                  <a:extLst>
                    <a:ext uri="{9D8B030D-6E8A-4147-A177-3AD203B41FA5}">
                      <a16:colId xmlns:a16="http://schemas.microsoft.com/office/drawing/2014/main" val="2003146260"/>
                    </a:ext>
                  </a:extLst>
                </a:gridCol>
              </a:tblGrid>
              <a:tr h="21739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 dirty="0">
                          <a:effectLst/>
                        </a:rPr>
                        <a:t>Temperature level                                                 Heat load</a:t>
                      </a: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 dirty="0">
                          <a:effectLst/>
                        </a:rPr>
                        <a:t>1</a:t>
                      </a:r>
                      <a:r>
                        <a:rPr lang="en-GB" sz="1600" baseline="30000" dirty="0">
                          <a:effectLst/>
                        </a:rPr>
                        <a:t>st</a:t>
                      </a:r>
                      <a:r>
                        <a:rPr lang="en-GB" sz="1600" dirty="0">
                          <a:effectLst/>
                        </a:rPr>
                        <a:t> stage</a:t>
                      </a: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1010506"/>
                  </a:ext>
                </a:extLst>
              </a:tr>
              <a:tr h="21739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 dirty="0">
                          <a:effectLst/>
                        </a:rPr>
                        <a:t>1.8 K (evaporation at 16.4 </a:t>
                      </a:r>
                      <a:r>
                        <a:rPr lang="en-GB" sz="1600" dirty="0" err="1">
                          <a:effectLst/>
                        </a:rPr>
                        <a:t>mbara</a:t>
                      </a:r>
                      <a:r>
                        <a:rPr lang="en-GB" sz="1600" dirty="0">
                          <a:effectLst/>
                        </a:rPr>
                        <a:t>)</a:t>
                      </a: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 dirty="0">
                          <a:effectLst/>
                        </a:rPr>
                        <a:t>   186 W</a:t>
                      </a: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30431218"/>
                  </a:ext>
                </a:extLst>
              </a:tr>
              <a:tr h="24148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 dirty="0">
                          <a:effectLst/>
                        </a:rPr>
                        <a:t>60 K (warming from </a:t>
                      </a:r>
                      <a:r>
                        <a:rPr lang="en-US" sz="1600" dirty="0">
                          <a:effectLst/>
                        </a:rPr>
                        <a:t>45 to 80 K at ~12.5 bara)</a:t>
                      </a: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 dirty="0">
                          <a:effectLst/>
                        </a:rPr>
                        <a:t>1 300 W</a:t>
                      </a: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99501609"/>
                  </a:ext>
                </a:extLst>
              </a:tr>
              <a:tr h="21739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600" dirty="0">
                          <a:effectLst/>
                        </a:rPr>
                        <a:t>4.5 K (</a:t>
                      </a:r>
                      <a:r>
                        <a:rPr lang="fr-FR" sz="1600" dirty="0" err="1">
                          <a:effectLst/>
                        </a:rPr>
                        <a:t>liquefaction</a:t>
                      </a:r>
                      <a:r>
                        <a:rPr lang="fr-FR" sz="1600" dirty="0">
                          <a:effectLst/>
                        </a:rPr>
                        <a:t> at 1.25 </a:t>
                      </a:r>
                      <a:r>
                        <a:rPr lang="fr-FR" sz="1600" dirty="0" err="1">
                          <a:effectLst/>
                        </a:rPr>
                        <a:t>bara</a:t>
                      </a:r>
                      <a:r>
                        <a:rPr lang="fr-FR" sz="1600" dirty="0">
                          <a:effectLst/>
                        </a:rPr>
                        <a:t>)</a:t>
                      </a: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 dirty="0">
                          <a:effectLst/>
                        </a:rPr>
                        <a:t>       2 g/s</a:t>
                      </a: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66029038"/>
                  </a:ext>
                </a:extLst>
              </a:tr>
            </a:tbl>
          </a:graphicData>
        </a:graphic>
      </p:graphicFrame>
      <p:sp>
        <p:nvSpPr>
          <p:cNvPr id="12" name="ZoneTexte 11">
            <a:extLst>
              <a:ext uri="{FF2B5EF4-FFF2-40B4-BE49-F238E27FC236}">
                <a16:creationId xmlns:a16="http://schemas.microsoft.com/office/drawing/2014/main" id="{2AA243DA-4AC1-4F37-B286-2AD3E957AF86}"/>
              </a:ext>
            </a:extLst>
          </p:cNvPr>
          <p:cNvSpPr txBox="1"/>
          <p:nvPr/>
        </p:nvSpPr>
        <p:spPr>
          <a:xfrm>
            <a:off x="6903882" y="5150966"/>
            <a:ext cx="3656821" cy="5216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90000"/>
              </a:lnSpc>
              <a:buFont typeface="Symbol" panose="05050102010706020507" pitchFamily="18" charset="2"/>
              <a:buChar char="®"/>
            </a:pPr>
            <a:r>
              <a:rPr lang="en-GB" sz="1600" dirty="0">
                <a:sym typeface="Symbol" panose="05050102010706020507" pitchFamily="18" charset="2"/>
              </a:rPr>
              <a:t>eq. </a:t>
            </a:r>
            <a:r>
              <a:rPr lang="en-GB" sz="1600" dirty="0"/>
              <a:t>207 W @ </a:t>
            </a:r>
            <a:r>
              <a:rPr lang="en-GB" sz="1600" dirty="0">
                <a:effectLst/>
              </a:rPr>
              <a:t>2K</a:t>
            </a:r>
          </a:p>
          <a:p>
            <a:pPr>
              <a:lnSpc>
                <a:spcPct val="90000"/>
              </a:lnSpc>
            </a:pPr>
            <a:r>
              <a:rPr lang="en-GB" sz="1400" dirty="0"/>
              <a:t>    (210 W for PERLE’s heat budget; no margin)</a:t>
            </a:r>
            <a:r>
              <a:rPr lang="en-GB" sz="1400" dirty="0">
                <a:effectLst/>
              </a:rPr>
              <a:t> </a:t>
            </a:r>
            <a:endParaRPr lang="fr-FR" sz="1400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85D9D8F2-8E30-498C-BF3C-11F5B04653C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3505"/>
          <a:stretch/>
        </p:blipFill>
        <p:spPr>
          <a:xfrm>
            <a:off x="10473209" y="4963810"/>
            <a:ext cx="934211" cy="1176630"/>
          </a:xfrm>
          <a:prstGeom prst="rect">
            <a:avLst/>
          </a:prstGeom>
        </p:spPr>
      </p:pic>
      <p:sp>
        <p:nvSpPr>
          <p:cNvPr id="18" name="ZoneTexte 17">
            <a:extLst>
              <a:ext uri="{FF2B5EF4-FFF2-40B4-BE49-F238E27FC236}">
                <a16:creationId xmlns:a16="http://schemas.microsoft.com/office/drawing/2014/main" id="{5A5030A5-C92A-4383-825F-FB344AE4FC9E}"/>
              </a:ext>
            </a:extLst>
          </p:cNvPr>
          <p:cNvSpPr txBox="1"/>
          <p:nvPr/>
        </p:nvSpPr>
        <p:spPr>
          <a:xfrm>
            <a:off x="7036984" y="5554059"/>
            <a:ext cx="3521382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GB" sz="1500" dirty="0">
                <a:sym typeface="Symbol" panose="05050102010706020507" pitchFamily="18" charset="2"/>
              </a:rPr>
              <a:t>515 W for PERLE estimates</a:t>
            </a:r>
          </a:p>
          <a:p>
            <a:pPr>
              <a:lnSpc>
                <a:spcPct val="90000"/>
              </a:lnSpc>
            </a:pPr>
            <a:r>
              <a:rPr lang="en-GB" sz="1500" dirty="0">
                <a:sym typeface="Symbol" panose="05050102010706020507" pitchFamily="18" charset="2"/>
              </a:rPr>
              <a:t>~1.6 g/s for </a:t>
            </a:r>
            <a:r>
              <a:rPr lang="en-GB" sz="1500" dirty="0"/>
              <a:t>PERLE estimates</a:t>
            </a:r>
            <a:endParaRPr lang="fr-FR" sz="1500" dirty="0"/>
          </a:p>
        </p:txBody>
      </p:sp>
    </p:spTree>
    <p:extLst>
      <p:ext uri="{BB962C8B-B14F-4D97-AF65-F5344CB8AC3E}">
        <p14:creationId xmlns:p14="http://schemas.microsoft.com/office/powerpoint/2010/main" val="2330073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Espace réservé du contenu 56">
            <a:extLst>
              <a:ext uri="{FF2B5EF4-FFF2-40B4-BE49-F238E27FC236}">
                <a16:creationId xmlns:a16="http://schemas.microsoft.com/office/drawing/2014/main" id="{C7D11054-641C-4329-ACA2-2822653FBD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7844" y="740698"/>
            <a:ext cx="11871240" cy="5452512"/>
          </a:xfrm>
        </p:spPr>
        <p:txBody>
          <a:bodyPr/>
          <a:lstStyle/>
          <a:p>
            <a:r>
              <a:rPr lang="fr-FR" dirty="0"/>
              <a:t>How to cool?</a:t>
            </a:r>
          </a:p>
          <a:p>
            <a:pPr marL="457200" lvl="1" indent="0">
              <a:buNone/>
            </a:pPr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FC499046-2090-4058-95CF-4C307D5BD6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Perspectives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22806977-7A44-42C5-BBF9-E46787064C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09/10</a:t>
            </a:r>
            <a:r>
              <a:rPr lang="fr-FR" baseline="30000"/>
              <a:t>th</a:t>
            </a:r>
            <a:r>
              <a:rPr lang="fr-FR"/>
              <a:t>/2024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5062B2DB-6B15-4F05-B311-1E78C92B1B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PERLE – Collaboration meeting – CERN Sept. 17</a:t>
            </a:r>
            <a:r>
              <a:rPr lang="fr-FR" baseline="30000"/>
              <a:t>th</a:t>
            </a:r>
            <a:r>
              <a:rPr lang="fr-FR"/>
              <a:t> 2024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ED17EC2-1F54-4221-80D3-50A898D485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12</a:t>
            </a:fld>
            <a:endParaRPr lang="fr-FR" dirty="0"/>
          </a:p>
        </p:txBody>
      </p:sp>
      <p:grpSp>
        <p:nvGrpSpPr>
          <p:cNvPr id="34" name="Groupe 33">
            <a:extLst>
              <a:ext uri="{FF2B5EF4-FFF2-40B4-BE49-F238E27FC236}">
                <a16:creationId xmlns:a16="http://schemas.microsoft.com/office/drawing/2014/main" id="{333D6F16-B3E3-4CD8-B8C3-07B2E3EE859A}"/>
              </a:ext>
            </a:extLst>
          </p:cNvPr>
          <p:cNvGrpSpPr/>
          <p:nvPr/>
        </p:nvGrpSpPr>
        <p:grpSpPr>
          <a:xfrm>
            <a:off x="2122220" y="762101"/>
            <a:ext cx="3163676" cy="1766001"/>
            <a:chOff x="1634427" y="1195433"/>
            <a:chExt cx="2957336" cy="1626022"/>
          </a:xfrm>
        </p:grpSpPr>
        <p:sp>
          <p:nvSpPr>
            <p:cNvPr id="84" name="ZoneTexte 83">
              <a:extLst>
                <a:ext uri="{FF2B5EF4-FFF2-40B4-BE49-F238E27FC236}">
                  <a16:creationId xmlns:a16="http://schemas.microsoft.com/office/drawing/2014/main" id="{4657DF5D-2E46-41EC-B313-366453700CF8}"/>
                </a:ext>
              </a:extLst>
            </p:cNvPr>
            <p:cNvSpPr txBox="1"/>
            <p:nvPr/>
          </p:nvSpPr>
          <p:spPr>
            <a:xfrm>
              <a:off x="1634427" y="2544036"/>
              <a:ext cx="2224183" cy="2774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8" dirty="0">
                  <a:solidFill>
                    <a:srgbClr val="CC0000"/>
                  </a:solidFill>
                </a:rPr>
                <a:t>Low pressure pumping stations</a:t>
              </a:r>
            </a:p>
          </p:txBody>
        </p:sp>
        <p:pic>
          <p:nvPicPr>
            <p:cNvPr id="85" name="Image 84">
              <a:extLst>
                <a:ext uri="{FF2B5EF4-FFF2-40B4-BE49-F238E27FC236}">
                  <a16:creationId xmlns:a16="http://schemas.microsoft.com/office/drawing/2014/main" id="{E974E79E-CDEF-4C1F-BF7F-0CECC541992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672278" y="1195433"/>
              <a:ext cx="2919485" cy="1363399"/>
            </a:xfrm>
            <a:prstGeom prst="rect">
              <a:avLst/>
            </a:prstGeom>
            <a:ln w="50800">
              <a:solidFill>
                <a:schemeClr val="accent2">
                  <a:lumMod val="75000"/>
                </a:schemeClr>
              </a:solidFill>
            </a:ln>
          </p:spPr>
        </p:pic>
      </p:grpSp>
      <p:grpSp>
        <p:nvGrpSpPr>
          <p:cNvPr id="106" name="Groupe 105">
            <a:extLst>
              <a:ext uri="{FF2B5EF4-FFF2-40B4-BE49-F238E27FC236}">
                <a16:creationId xmlns:a16="http://schemas.microsoft.com/office/drawing/2014/main" id="{39E2CCAF-4641-45E9-B5BF-4AA9A7D9BB4C}"/>
              </a:ext>
            </a:extLst>
          </p:cNvPr>
          <p:cNvGrpSpPr/>
          <p:nvPr/>
        </p:nvGrpSpPr>
        <p:grpSpPr>
          <a:xfrm>
            <a:off x="5770306" y="4603755"/>
            <a:ext cx="2304204" cy="954743"/>
            <a:chOff x="5770306" y="4603755"/>
            <a:chExt cx="2304204" cy="954743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F70BC8F-2901-4EE8-979E-C436CB096B9F}"/>
                </a:ext>
              </a:extLst>
            </p:cNvPr>
            <p:cNvSpPr/>
            <p:nvPr/>
          </p:nvSpPr>
          <p:spPr>
            <a:xfrm>
              <a:off x="5770306" y="4603755"/>
              <a:ext cx="2304204" cy="809817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5400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8"/>
            </a:p>
          </p:txBody>
        </p:sp>
        <p:cxnSp>
          <p:nvCxnSpPr>
            <p:cNvPr id="21" name="Connecteur droit 20">
              <a:extLst>
                <a:ext uri="{FF2B5EF4-FFF2-40B4-BE49-F238E27FC236}">
                  <a16:creationId xmlns:a16="http://schemas.microsoft.com/office/drawing/2014/main" id="{DFDD452A-D7CD-4C78-9633-F4B6E6F9AB73}"/>
                </a:ext>
              </a:extLst>
            </p:cNvPr>
            <p:cNvCxnSpPr>
              <a:cxnSpLocks/>
            </p:cNvCxnSpPr>
            <p:nvPr/>
          </p:nvCxnSpPr>
          <p:spPr>
            <a:xfrm>
              <a:off x="5960228" y="4724400"/>
              <a:ext cx="0" cy="71690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riangle isocèle 70">
              <a:extLst>
                <a:ext uri="{FF2B5EF4-FFF2-40B4-BE49-F238E27FC236}">
                  <a16:creationId xmlns:a16="http://schemas.microsoft.com/office/drawing/2014/main" id="{A10B0014-BC33-4F7D-851E-3C5746105AF9}"/>
                </a:ext>
              </a:extLst>
            </p:cNvPr>
            <p:cNvSpPr>
              <a:spLocks/>
            </p:cNvSpPr>
            <p:nvPr/>
          </p:nvSpPr>
          <p:spPr>
            <a:xfrm flipV="1">
              <a:off x="6964296" y="4920191"/>
              <a:ext cx="115535" cy="152533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8"/>
            </a:p>
          </p:txBody>
        </p: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60B1179B-D533-459B-A598-4ECA52D3F4D5}"/>
                </a:ext>
              </a:extLst>
            </p:cNvPr>
            <p:cNvCxnSpPr>
              <a:cxnSpLocks/>
            </p:cNvCxnSpPr>
            <p:nvPr/>
          </p:nvCxnSpPr>
          <p:spPr>
            <a:xfrm>
              <a:off x="7022064" y="4738757"/>
              <a:ext cx="0" cy="819741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riangle isocèle 136">
              <a:extLst>
                <a:ext uri="{FF2B5EF4-FFF2-40B4-BE49-F238E27FC236}">
                  <a16:creationId xmlns:a16="http://schemas.microsoft.com/office/drawing/2014/main" id="{2B4788DC-961B-4374-9487-77466AF307C5}"/>
                </a:ext>
              </a:extLst>
            </p:cNvPr>
            <p:cNvSpPr>
              <a:spLocks/>
            </p:cNvSpPr>
            <p:nvPr/>
          </p:nvSpPr>
          <p:spPr>
            <a:xfrm>
              <a:off x="5902461" y="4841171"/>
              <a:ext cx="115535" cy="152533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8"/>
            </a:p>
          </p:txBody>
        </p:sp>
        <p:sp>
          <p:nvSpPr>
            <p:cNvPr id="51" name="ZoneTexte 50">
              <a:extLst>
                <a:ext uri="{FF2B5EF4-FFF2-40B4-BE49-F238E27FC236}">
                  <a16:creationId xmlns:a16="http://schemas.microsoft.com/office/drawing/2014/main" id="{34BAA989-1717-4027-8BB4-EDA12E186532}"/>
                </a:ext>
              </a:extLst>
            </p:cNvPr>
            <p:cNvSpPr txBox="1"/>
            <p:nvPr/>
          </p:nvSpPr>
          <p:spPr>
            <a:xfrm>
              <a:off x="7123119" y="5065511"/>
              <a:ext cx="821033" cy="20896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358" dirty="0"/>
                <a:t>5 K, 3 bara</a:t>
              </a:r>
            </a:p>
          </p:txBody>
        </p:sp>
      </p:grpSp>
      <p:grpSp>
        <p:nvGrpSpPr>
          <p:cNvPr id="108" name="Groupe 107">
            <a:extLst>
              <a:ext uri="{FF2B5EF4-FFF2-40B4-BE49-F238E27FC236}">
                <a16:creationId xmlns:a16="http://schemas.microsoft.com/office/drawing/2014/main" id="{7AD8F470-F35C-48D9-ADC4-AAFD08DD86BF}"/>
              </a:ext>
            </a:extLst>
          </p:cNvPr>
          <p:cNvGrpSpPr/>
          <p:nvPr/>
        </p:nvGrpSpPr>
        <p:grpSpPr>
          <a:xfrm>
            <a:off x="5782457" y="5403336"/>
            <a:ext cx="2371427" cy="1043862"/>
            <a:chOff x="5782457" y="5403336"/>
            <a:chExt cx="2371427" cy="1043862"/>
          </a:xfrm>
        </p:grpSpPr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4B28AF35-8359-462C-8284-593DF1E6BAB1}"/>
                </a:ext>
              </a:extLst>
            </p:cNvPr>
            <p:cNvSpPr/>
            <p:nvPr/>
          </p:nvSpPr>
          <p:spPr>
            <a:xfrm>
              <a:off x="5782457" y="5493805"/>
              <a:ext cx="2371427" cy="85817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50800"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8"/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8AD8641A-7CB5-4DB5-B4E3-3407BDB8FB7A}"/>
                </a:ext>
              </a:extLst>
            </p:cNvPr>
            <p:cNvSpPr/>
            <p:nvPr/>
          </p:nvSpPr>
          <p:spPr>
            <a:xfrm>
              <a:off x="5851674" y="5592429"/>
              <a:ext cx="1253256" cy="31464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8"/>
            </a:p>
          </p:txBody>
        </p: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7842BEB8-CC52-49ED-9E27-03F46592F7A1}"/>
                </a:ext>
              </a:extLst>
            </p:cNvPr>
            <p:cNvCxnSpPr>
              <a:cxnSpLocks/>
            </p:cNvCxnSpPr>
            <p:nvPr/>
          </p:nvCxnSpPr>
          <p:spPr>
            <a:xfrm>
              <a:off x="5960228" y="5403336"/>
              <a:ext cx="1" cy="1043861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Triangle isocèle 197">
              <a:extLst>
                <a:ext uri="{FF2B5EF4-FFF2-40B4-BE49-F238E27FC236}">
                  <a16:creationId xmlns:a16="http://schemas.microsoft.com/office/drawing/2014/main" id="{A26128A6-4059-4417-97AC-F13FB74BA444}"/>
                </a:ext>
              </a:extLst>
            </p:cNvPr>
            <p:cNvSpPr>
              <a:spLocks/>
            </p:cNvSpPr>
            <p:nvPr/>
          </p:nvSpPr>
          <p:spPr>
            <a:xfrm>
              <a:off x="5902461" y="5680906"/>
              <a:ext cx="115535" cy="152533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8"/>
            </a:p>
          </p:txBody>
        </p:sp>
        <p:sp>
          <p:nvSpPr>
            <p:cNvPr id="56" name="Triangle isocèle 198">
              <a:extLst>
                <a:ext uri="{FF2B5EF4-FFF2-40B4-BE49-F238E27FC236}">
                  <a16:creationId xmlns:a16="http://schemas.microsoft.com/office/drawing/2014/main" id="{68FE2AC6-D18F-4B41-9D86-A9E4508B6261}"/>
                </a:ext>
              </a:extLst>
            </p:cNvPr>
            <p:cNvSpPr>
              <a:spLocks/>
            </p:cNvSpPr>
            <p:nvPr/>
          </p:nvSpPr>
          <p:spPr>
            <a:xfrm rot="10800000">
              <a:off x="6964296" y="5687878"/>
              <a:ext cx="115535" cy="152533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8"/>
            </a:p>
          </p:txBody>
        </p:sp>
        <p:grpSp>
          <p:nvGrpSpPr>
            <p:cNvPr id="58" name="Groupe 57">
              <a:extLst>
                <a:ext uri="{FF2B5EF4-FFF2-40B4-BE49-F238E27FC236}">
                  <a16:creationId xmlns:a16="http://schemas.microsoft.com/office/drawing/2014/main" id="{039A2731-3A5A-4B07-B50A-33D50160EBBA}"/>
                </a:ext>
              </a:extLst>
            </p:cNvPr>
            <p:cNvGrpSpPr/>
            <p:nvPr/>
          </p:nvGrpSpPr>
          <p:grpSpPr>
            <a:xfrm>
              <a:off x="6964296" y="5982358"/>
              <a:ext cx="115535" cy="165520"/>
              <a:chOff x="5983235" y="4560482"/>
              <a:chExt cx="108000" cy="291397"/>
            </a:xfrm>
          </p:grpSpPr>
          <p:sp>
            <p:nvSpPr>
              <p:cNvPr id="74" name="Triangle isocèle 204">
                <a:extLst>
                  <a:ext uri="{FF2B5EF4-FFF2-40B4-BE49-F238E27FC236}">
                    <a16:creationId xmlns:a16="http://schemas.microsoft.com/office/drawing/2014/main" id="{A45F8EB2-A9CC-4F76-8DA5-FEFDA8F2A37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83235" y="4711436"/>
                <a:ext cx="108000" cy="140443"/>
              </a:xfrm>
              <a:prstGeom prst="triangl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358"/>
              </a:p>
            </p:txBody>
          </p:sp>
          <p:sp>
            <p:nvSpPr>
              <p:cNvPr id="75" name="Triangle isocèle 205">
                <a:extLst>
                  <a:ext uri="{FF2B5EF4-FFF2-40B4-BE49-F238E27FC236}">
                    <a16:creationId xmlns:a16="http://schemas.microsoft.com/office/drawing/2014/main" id="{D62CB2A1-494E-4701-91F9-15F7D5E480B4}"/>
                  </a:ext>
                </a:extLst>
              </p:cNvPr>
              <p:cNvSpPr>
                <a:spLocks/>
              </p:cNvSpPr>
              <p:nvPr/>
            </p:nvSpPr>
            <p:spPr>
              <a:xfrm rot="10800000">
                <a:off x="5983235" y="4560482"/>
                <a:ext cx="108000" cy="140443"/>
              </a:xfrm>
              <a:prstGeom prst="triangl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358"/>
              </a:p>
            </p:txBody>
          </p:sp>
        </p:grp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FCB89D30-EAEA-4D9B-8F70-17986B3B005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022063" y="6147879"/>
              <a:ext cx="0" cy="299319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cteur droit 59">
              <a:extLst>
                <a:ext uri="{FF2B5EF4-FFF2-40B4-BE49-F238E27FC236}">
                  <a16:creationId xmlns:a16="http://schemas.microsoft.com/office/drawing/2014/main" id="{63506DFA-BCA2-4EE0-A40B-B80A996C6BC7}"/>
                </a:ext>
              </a:extLst>
            </p:cNvPr>
            <p:cNvCxnSpPr>
              <a:cxnSpLocks/>
            </p:cNvCxnSpPr>
            <p:nvPr/>
          </p:nvCxnSpPr>
          <p:spPr>
            <a:xfrm>
              <a:off x="7022063" y="5403336"/>
              <a:ext cx="0" cy="584073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ZoneTexte 60">
              <a:extLst>
                <a:ext uri="{FF2B5EF4-FFF2-40B4-BE49-F238E27FC236}">
                  <a16:creationId xmlns:a16="http://schemas.microsoft.com/office/drawing/2014/main" id="{E3264C9B-7993-4947-A4A4-1031E82DE61C}"/>
                </a:ext>
              </a:extLst>
            </p:cNvPr>
            <p:cNvSpPr txBox="1"/>
            <p:nvPr/>
          </p:nvSpPr>
          <p:spPr>
            <a:xfrm>
              <a:off x="7139211" y="6087238"/>
              <a:ext cx="349455" cy="20896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358" dirty="0"/>
                <a:t>1.8 K</a:t>
              </a:r>
            </a:p>
          </p:txBody>
        </p:sp>
        <p:sp>
          <p:nvSpPr>
            <p:cNvPr id="62" name="ZoneTexte 61">
              <a:extLst>
                <a:ext uri="{FF2B5EF4-FFF2-40B4-BE49-F238E27FC236}">
                  <a16:creationId xmlns:a16="http://schemas.microsoft.com/office/drawing/2014/main" id="{406C1F26-2C4D-4D89-AAD4-2E99DE7FA982}"/>
                </a:ext>
              </a:extLst>
            </p:cNvPr>
            <p:cNvSpPr txBox="1"/>
            <p:nvPr/>
          </p:nvSpPr>
          <p:spPr>
            <a:xfrm>
              <a:off x="6060786" y="6103186"/>
              <a:ext cx="349455" cy="20896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358" dirty="0"/>
                <a:t>1.8 K</a:t>
              </a:r>
            </a:p>
          </p:txBody>
        </p:sp>
      </p:grpSp>
      <p:grpSp>
        <p:nvGrpSpPr>
          <p:cNvPr id="109" name="Groupe 108">
            <a:extLst>
              <a:ext uri="{FF2B5EF4-FFF2-40B4-BE49-F238E27FC236}">
                <a16:creationId xmlns:a16="http://schemas.microsoft.com/office/drawing/2014/main" id="{660CAED6-1F6A-4C45-B991-789BE145BCAC}"/>
              </a:ext>
            </a:extLst>
          </p:cNvPr>
          <p:cNvGrpSpPr/>
          <p:nvPr/>
        </p:nvGrpSpPr>
        <p:grpSpPr>
          <a:xfrm>
            <a:off x="8651793" y="4150860"/>
            <a:ext cx="3332945" cy="2284171"/>
            <a:chOff x="8651793" y="4150860"/>
            <a:chExt cx="3332945" cy="2284171"/>
          </a:xfrm>
        </p:grpSpPr>
        <p:sp>
          <p:nvSpPr>
            <p:cNvPr id="64" name="ZoneTexte 63">
              <a:extLst>
                <a:ext uri="{FF2B5EF4-FFF2-40B4-BE49-F238E27FC236}">
                  <a16:creationId xmlns:a16="http://schemas.microsoft.com/office/drawing/2014/main" id="{9186D402-14AA-4624-822C-B7728D113057}"/>
                </a:ext>
              </a:extLst>
            </p:cNvPr>
            <p:cNvSpPr txBox="1"/>
            <p:nvPr/>
          </p:nvSpPr>
          <p:spPr>
            <a:xfrm>
              <a:off x="8651793" y="5899664"/>
              <a:ext cx="1347736" cy="510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358" dirty="0">
                  <a:solidFill>
                    <a:srgbClr val="000099"/>
                  </a:solidFill>
                </a:rPr>
                <a:t>Distribution box</a:t>
              </a:r>
            </a:p>
            <a:p>
              <a:pPr algn="r"/>
              <a:r>
                <a:rPr lang="en-US" sz="1358" dirty="0">
                  <a:solidFill>
                    <a:srgbClr val="000099"/>
                  </a:solidFill>
                </a:rPr>
                <a:t>(Valve box)</a:t>
              </a:r>
            </a:p>
          </p:txBody>
        </p:sp>
        <p:pic>
          <p:nvPicPr>
            <p:cNvPr id="65" name="Image 64">
              <a:extLst>
                <a:ext uri="{FF2B5EF4-FFF2-40B4-BE49-F238E27FC236}">
                  <a16:creationId xmlns:a16="http://schemas.microsoft.com/office/drawing/2014/main" id="{0311DEE9-D331-49D3-924A-14E42E59A35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971277" y="4150860"/>
              <a:ext cx="2013461" cy="2284171"/>
            </a:xfrm>
            <a:prstGeom prst="rect">
              <a:avLst/>
            </a:prstGeom>
          </p:spPr>
        </p:pic>
      </p:grpSp>
      <p:grpSp>
        <p:nvGrpSpPr>
          <p:cNvPr id="105" name="Groupe 104">
            <a:extLst>
              <a:ext uri="{FF2B5EF4-FFF2-40B4-BE49-F238E27FC236}">
                <a16:creationId xmlns:a16="http://schemas.microsoft.com/office/drawing/2014/main" id="{B61D30FC-7837-403A-9E20-936DB3F7755C}"/>
              </a:ext>
            </a:extLst>
          </p:cNvPr>
          <p:cNvGrpSpPr/>
          <p:nvPr/>
        </p:nvGrpSpPr>
        <p:grpSpPr>
          <a:xfrm>
            <a:off x="363472" y="2513820"/>
            <a:ext cx="4767303" cy="3815646"/>
            <a:chOff x="646582" y="2631021"/>
            <a:chExt cx="4767303" cy="3815646"/>
          </a:xfrm>
        </p:grpSpPr>
        <p:sp>
          <p:nvSpPr>
            <p:cNvPr id="32" name="ZoneTexte 31">
              <a:extLst>
                <a:ext uri="{FF2B5EF4-FFF2-40B4-BE49-F238E27FC236}">
                  <a16:creationId xmlns:a16="http://schemas.microsoft.com/office/drawing/2014/main" id="{5F9F0482-242F-479E-A7CE-679E56F5931A}"/>
                </a:ext>
              </a:extLst>
            </p:cNvPr>
            <p:cNvSpPr txBox="1"/>
            <p:nvPr/>
          </p:nvSpPr>
          <p:spPr>
            <a:xfrm>
              <a:off x="646582" y="3985117"/>
              <a:ext cx="1817614" cy="5102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8" dirty="0">
                  <a:solidFill>
                    <a:srgbClr val="00B050"/>
                  </a:solidFill>
                </a:rPr>
                <a:t>Cold box</a:t>
              </a:r>
            </a:p>
            <a:p>
              <a:r>
                <a:rPr lang="en-US" sz="1358" dirty="0">
                  <a:solidFill>
                    <a:srgbClr val="00B050"/>
                  </a:solidFill>
                </a:rPr>
                <a:t>(cryogenic refrigerator)</a:t>
              </a:r>
            </a:p>
          </p:txBody>
        </p:sp>
        <p:pic>
          <p:nvPicPr>
            <p:cNvPr id="35" name="Image 34">
              <a:extLst>
                <a:ext uri="{FF2B5EF4-FFF2-40B4-BE49-F238E27FC236}">
                  <a16:creationId xmlns:a16="http://schemas.microsoft.com/office/drawing/2014/main" id="{7B840F9B-98A7-4A6E-8553-E5724D5D4F5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83676" y="2689564"/>
              <a:ext cx="1389615" cy="1058106"/>
            </a:xfrm>
            <a:prstGeom prst="rect">
              <a:avLst/>
            </a:prstGeom>
            <a:ln w="50800">
              <a:solidFill>
                <a:srgbClr val="00B050"/>
              </a:solidFill>
            </a:ln>
          </p:spPr>
        </p:pic>
        <p:pic>
          <p:nvPicPr>
            <p:cNvPr id="66" name="Image 65">
              <a:extLst>
                <a:ext uri="{FF2B5EF4-FFF2-40B4-BE49-F238E27FC236}">
                  <a16:creationId xmlns:a16="http://schemas.microsoft.com/office/drawing/2014/main" id="{40D6F89A-8724-4765-82B0-2196F7CEB7C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416838" y="2631021"/>
              <a:ext cx="2997047" cy="3815646"/>
            </a:xfrm>
            <a:prstGeom prst="rect">
              <a:avLst/>
            </a:prstGeom>
          </p:spPr>
        </p:pic>
      </p:grpSp>
      <p:grpSp>
        <p:nvGrpSpPr>
          <p:cNvPr id="107" name="Groupe 106">
            <a:extLst>
              <a:ext uri="{FF2B5EF4-FFF2-40B4-BE49-F238E27FC236}">
                <a16:creationId xmlns:a16="http://schemas.microsoft.com/office/drawing/2014/main" id="{F4879740-B6FD-49D1-B3ED-FBE0B82AAD02}"/>
              </a:ext>
            </a:extLst>
          </p:cNvPr>
          <p:cNvGrpSpPr/>
          <p:nvPr/>
        </p:nvGrpSpPr>
        <p:grpSpPr>
          <a:xfrm>
            <a:off x="8223319" y="2554309"/>
            <a:ext cx="3914963" cy="1766804"/>
            <a:chOff x="8223319" y="2554309"/>
            <a:chExt cx="3914963" cy="1766804"/>
          </a:xfrm>
        </p:grpSpPr>
        <p:sp>
          <p:nvSpPr>
            <p:cNvPr id="33" name="ZoneTexte 32">
              <a:extLst>
                <a:ext uri="{FF2B5EF4-FFF2-40B4-BE49-F238E27FC236}">
                  <a16:creationId xmlns:a16="http://schemas.microsoft.com/office/drawing/2014/main" id="{A00727EE-EC9F-47DD-8495-49940E83931F}"/>
                </a:ext>
              </a:extLst>
            </p:cNvPr>
            <p:cNvSpPr txBox="1"/>
            <p:nvPr/>
          </p:nvSpPr>
          <p:spPr>
            <a:xfrm>
              <a:off x="8223319" y="4019812"/>
              <a:ext cx="1769011" cy="3013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8" dirty="0">
                  <a:solidFill>
                    <a:schemeClr val="accent1">
                      <a:lumMod val="75000"/>
                    </a:schemeClr>
                  </a:solidFill>
                </a:rPr>
                <a:t>Cryogenic transfer line</a:t>
              </a:r>
            </a:p>
          </p:txBody>
        </p:sp>
        <p:pic>
          <p:nvPicPr>
            <p:cNvPr id="67" name="Image 66">
              <a:extLst>
                <a:ext uri="{FF2B5EF4-FFF2-40B4-BE49-F238E27FC236}">
                  <a16:creationId xmlns:a16="http://schemas.microsoft.com/office/drawing/2014/main" id="{855A2A21-157C-433B-AB47-DA01E929D48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355910" y="2554309"/>
              <a:ext cx="3782372" cy="1481401"/>
            </a:xfrm>
            <a:prstGeom prst="rect">
              <a:avLst/>
            </a:prstGeom>
            <a:ln w="50800">
              <a:solidFill>
                <a:schemeClr val="accent1">
                  <a:lumMod val="60000"/>
                  <a:lumOff val="40000"/>
                </a:schemeClr>
              </a:solidFill>
            </a:ln>
          </p:spPr>
        </p:pic>
      </p:grpSp>
      <p:grpSp>
        <p:nvGrpSpPr>
          <p:cNvPr id="124" name="Groupe 123">
            <a:extLst>
              <a:ext uri="{FF2B5EF4-FFF2-40B4-BE49-F238E27FC236}">
                <a16:creationId xmlns:a16="http://schemas.microsoft.com/office/drawing/2014/main" id="{7DD81684-580F-4214-B78F-847BA43B7DFA}"/>
              </a:ext>
            </a:extLst>
          </p:cNvPr>
          <p:cNvGrpSpPr/>
          <p:nvPr/>
        </p:nvGrpSpPr>
        <p:grpSpPr>
          <a:xfrm>
            <a:off x="8304961" y="718717"/>
            <a:ext cx="3402121" cy="1748039"/>
            <a:chOff x="8304961" y="718717"/>
            <a:chExt cx="3402121" cy="1748039"/>
          </a:xfrm>
        </p:grpSpPr>
        <p:pic>
          <p:nvPicPr>
            <p:cNvPr id="63" name="Image 62">
              <a:extLst>
                <a:ext uri="{FF2B5EF4-FFF2-40B4-BE49-F238E27FC236}">
                  <a16:creationId xmlns:a16="http://schemas.microsoft.com/office/drawing/2014/main" id="{58B1D84F-1FD8-434A-9E8E-4C4BB3E685A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8304961" y="718717"/>
              <a:ext cx="2250054" cy="1748039"/>
            </a:xfrm>
            <a:prstGeom prst="rect">
              <a:avLst/>
            </a:prstGeom>
          </p:spPr>
        </p:pic>
        <p:sp>
          <p:nvSpPr>
            <p:cNvPr id="86" name="ZoneTexte 85">
              <a:extLst>
                <a:ext uri="{FF2B5EF4-FFF2-40B4-BE49-F238E27FC236}">
                  <a16:creationId xmlns:a16="http://schemas.microsoft.com/office/drawing/2014/main" id="{59A53F1E-7FAB-4505-9C07-E44C8AF5605F}"/>
                </a:ext>
              </a:extLst>
            </p:cNvPr>
            <p:cNvSpPr txBox="1"/>
            <p:nvPr/>
          </p:nvSpPr>
          <p:spPr>
            <a:xfrm>
              <a:off x="10576436" y="751268"/>
              <a:ext cx="1130646" cy="510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58" dirty="0">
                  <a:solidFill>
                    <a:srgbClr val="FF0000"/>
                  </a:solidFill>
                </a:rPr>
                <a:t>Cycle compressor</a:t>
              </a:r>
            </a:p>
          </p:txBody>
        </p:sp>
      </p:grpSp>
      <p:grpSp>
        <p:nvGrpSpPr>
          <p:cNvPr id="123" name="Groupe 122">
            <a:extLst>
              <a:ext uri="{FF2B5EF4-FFF2-40B4-BE49-F238E27FC236}">
                <a16:creationId xmlns:a16="http://schemas.microsoft.com/office/drawing/2014/main" id="{B661F5A4-7E7D-44AD-96AB-16E693EA71AF}"/>
              </a:ext>
            </a:extLst>
          </p:cNvPr>
          <p:cNvGrpSpPr/>
          <p:nvPr/>
        </p:nvGrpSpPr>
        <p:grpSpPr>
          <a:xfrm>
            <a:off x="6510072" y="719450"/>
            <a:ext cx="1536185" cy="993118"/>
            <a:chOff x="6510072" y="719450"/>
            <a:chExt cx="1536185" cy="993118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B9B57660-4C64-4454-B326-71DB94BBAFA2}"/>
                </a:ext>
              </a:extLst>
            </p:cNvPr>
            <p:cNvSpPr/>
            <p:nvPr/>
          </p:nvSpPr>
          <p:spPr>
            <a:xfrm>
              <a:off x="6510072" y="719450"/>
              <a:ext cx="1536185" cy="993118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8"/>
            </a:p>
          </p:txBody>
        </p:sp>
        <p:sp>
          <p:nvSpPr>
            <p:cNvPr id="13" name="Trapèze 12">
              <a:extLst>
                <a:ext uri="{FF2B5EF4-FFF2-40B4-BE49-F238E27FC236}">
                  <a16:creationId xmlns:a16="http://schemas.microsoft.com/office/drawing/2014/main" id="{4C13E977-05D3-452F-9DD9-9232F5909F7B}"/>
                </a:ext>
              </a:extLst>
            </p:cNvPr>
            <p:cNvSpPr/>
            <p:nvPr/>
          </p:nvSpPr>
          <p:spPr>
            <a:xfrm rot="5400000">
              <a:off x="6745990" y="913063"/>
              <a:ext cx="496559" cy="415832"/>
            </a:xfrm>
            <a:prstGeom prst="trapezoid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8"/>
            </a:p>
          </p:txBody>
        </p:sp>
        <p:sp>
          <p:nvSpPr>
            <p:cNvPr id="31" name="Triangle isocèle 72">
              <a:extLst>
                <a:ext uri="{FF2B5EF4-FFF2-40B4-BE49-F238E27FC236}">
                  <a16:creationId xmlns:a16="http://schemas.microsoft.com/office/drawing/2014/main" id="{9B58B419-BFBF-4081-905A-85828A4BCA96}"/>
                </a:ext>
              </a:extLst>
            </p:cNvPr>
            <p:cNvSpPr>
              <a:spLocks/>
            </p:cNvSpPr>
            <p:nvPr/>
          </p:nvSpPr>
          <p:spPr>
            <a:xfrm rot="5400000">
              <a:off x="6643095" y="1061511"/>
              <a:ext cx="117297" cy="115535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8"/>
            </a:p>
          </p:txBody>
        </p:sp>
        <p:cxnSp>
          <p:nvCxnSpPr>
            <p:cNvPr id="91" name="Connecteur droit 90">
              <a:extLst>
                <a:ext uri="{FF2B5EF4-FFF2-40B4-BE49-F238E27FC236}">
                  <a16:creationId xmlns:a16="http://schemas.microsoft.com/office/drawing/2014/main" id="{53362479-2C36-421A-A07C-C2C31971596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193120" y="1119278"/>
              <a:ext cx="149746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3" name="Groupe 112">
            <a:extLst>
              <a:ext uri="{FF2B5EF4-FFF2-40B4-BE49-F238E27FC236}">
                <a16:creationId xmlns:a16="http://schemas.microsoft.com/office/drawing/2014/main" id="{B16A5081-5AC8-4FFE-9216-E59191FD1AB9}"/>
              </a:ext>
            </a:extLst>
          </p:cNvPr>
          <p:cNvGrpSpPr/>
          <p:nvPr/>
        </p:nvGrpSpPr>
        <p:grpSpPr>
          <a:xfrm>
            <a:off x="5560797" y="718717"/>
            <a:ext cx="1215406" cy="993118"/>
            <a:chOff x="5560797" y="718717"/>
            <a:chExt cx="1215406" cy="993118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F26234E-E3B3-450B-97B5-94BFA4878FBF}"/>
                </a:ext>
              </a:extLst>
            </p:cNvPr>
            <p:cNvSpPr/>
            <p:nvPr/>
          </p:nvSpPr>
          <p:spPr>
            <a:xfrm>
              <a:off x="5560797" y="718717"/>
              <a:ext cx="794395" cy="993118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540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8"/>
            </a:p>
          </p:txBody>
        </p:sp>
        <p:sp>
          <p:nvSpPr>
            <p:cNvPr id="12" name="Trapèze 11">
              <a:extLst>
                <a:ext uri="{FF2B5EF4-FFF2-40B4-BE49-F238E27FC236}">
                  <a16:creationId xmlns:a16="http://schemas.microsoft.com/office/drawing/2014/main" id="{832A79AF-7FED-439F-B37B-B4326FEB84C6}"/>
                </a:ext>
              </a:extLst>
            </p:cNvPr>
            <p:cNvSpPr/>
            <p:nvPr/>
          </p:nvSpPr>
          <p:spPr>
            <a:xfrm>
              <a:off x="5715678" y="1222536"/>
              <a:ext cx="489100" cy="422174"/>
            </a:xfrm>
            <a:prstGeom prst="trapezoid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8"/>
            </a:p>
          </p:txBody>
        </p:sp>
        <p:sp>
          <p:nvSpPr>
            <p:cNvPr id="27" name="Triangle isocèle 68">
              <a:extLst>
                <a:ext uri="{FF2B5EF4-FFF2-40B4-BE49-F238E27FC236}">
                  <a16:creationId xmlns:a16="http://schemas.microsoft.com/office/drawing/2014/main" id="{F59B7C21-F8D4-4365-9745-8834567B53EB}"/>
                </a:ext>
              </a:extLst>
            </p:cNvPr>
            <p:cNvSpPr>
              <a:spLocks/>
            </p:cNvSpPr>
            <p:nvPr/>
          </p:nvSpPr>
          <p:spPr>
            <a:xfrm rot="5400000">
              <a:off x="6148547" y="1063189"/>
              <a:ext cx="117297" cy="115535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8"/>
            </a:p>
          </p:txBody>
        </p:sp>
        <p:cxnSp>
          <p:nvCxnSpPr>
            <p:cNvPr id="111" name="Connecteur droit 110">
              <a:extLst>
                <a:ext uri="{FF2B5EF4-FFF2-40B4-BE49-F238E27FC236}">
                  <a16:creationId xmlns:a16="http://schemas.microsoft.com/office/drawing/2014/main" id="{C0986705-492A-4DBB-84F6-6DC443BA305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948203" y="1118510"/>
              <a:ext cx="8280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Connecteur droit 111">
              <a:extLst>
                <a:ext uri="{FF2B5EF4-FFF2-40B4-BE49-F238E27FC236}">
                  <a16:creationId xmlns:a16="http://schemas.microsoft.com/office/drawing/2014/main" id="{44328710-A4C8-4670-AC9A-486485AEFDBB}"/>
                </a:ext>
              </a:extLst>
            </p:cNvPr>
            <p:cNvCxnSpPr>
              <a:cxnSpLocks/>
            </p:cNvCxnSpPr>
            <p:nvPr/>
          </p:nvCxnSpPr>
          <p:spPr>
            <a:xfrm rot="5400000" flipV="1">
              <a:off x="5906229" y="1167430"/>
              <a:ext cx="1080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" name="Groupe 121">
            <a:extLst>
              <a:ext uri="{FF2B5EF4-FFF2-40B4-BE49-F238E27FC236}">
                <a16:creationId xmlns:a16="http://schemas.microsoft.com/office/drawing/2014/main" id="{9D16BC6F-A0B4-479F-904E-52BA568579B3}"/>
              </a:ext>
            </a:extLst>
          </p:cNvPr>
          <p:cNvGrpSpPr/>
          <p:nvPr/>
        </p:nvGrpSpPr>
        <p:grpSpPr>
          <a:xfrm>
            <a:off x="5560797" y="1113211"/>
            <a:ext cx="2602180" cy="3806980"/>
            <a:chOff x="5560797" y="1113211"/>
            <a:chExt cx="2602180" cy="380698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2CC48E36-F643-49F1-A1A2-3E67AB3202F1}"/>
                </a:ext>
              </a:extLst>
            </p:cNvPr>
            <p:cNvSpPr/>
            <p:nvPr/>
          </p:nvSpPr>
          <p:spPr>
            <a:xfrm>
              <a:off x="5560797" y="1753119"/>
              <a:ext cx="2304204" cy="2794001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54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8"/>
            </a:p>
          </p:txBody>
        </p:sp>
        <p:sp>
          <p:nvSpPr>
            <p:cNvPr id="14" name="Trapèze 13">
              <a:extLst>
                <a:ext uri="{FF2B5EF4-FFF2-40B4-BE49-F238E27FC236}">
                  <a16:creationId xmlns:a16="http://schemas.microsoft.com/office/drawing/2014/main" id="{CA2D3605-A114-48A8-854F-A2160AAE671F}"/>
                </a:ext>
              </a:extLst>
            </p:cNvPr>
            <p:cNvSpPr/>
            <p:nvPr/>
          </p:nvSpPr>
          <p:spPr>
            <a:xfrm>
              <a:off x="5715678" y="2795659"/>
              <a:ext cx="489100" cy="422174"/>
            </a:xfrm>
            <a:prstGeom prst="trapezoid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8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A8DC6079-90E5-48F1-A9F6-2F5F332837F3}"/>
                </a:ext>
              </a:extLst>
            </p:cNvPr>
            <p:cNvSpPr/>
            <p:nvPr/>
          </p:nvSpPr>
          <p:spPr>
            <a:xfrm>
              <a:off x="5702577" y="1913293"/>
              <a:ext cx="1988521" cy="31464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8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8E48C28-70FA-43F1-8551-49A937CB077E}"/>
                </a:ext>
              </a:extLst>
            </p:cNvPr>
            <p:cNvSpPr/>
            <p:nvPr/>
          </p:nvSpPr>
          <p:spPr>
            <a:xfrm>
              <a:off x="5718638" y="2398129"/>
              <a:ext cx="1716937" cy="31464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8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A6E41A76-4894-4CA3-859C-A341FFC72E25}"/>
                </a:ext>
              </a:extLst>
            </p:cNvPr>
            <p:cNvSpPr/>
            <p:nvPr/>
          </p:nvSpPr>
          <p:spPr>
            <a:xfrm>
              <a:off x="5718637" y="3332989"/>
              <a:ext cx="1716935" cy="31464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8"/>
            </a:p>
          </p:txBody>
        </p:sp>
        <p:sp>
          <p:nvSpPr>
            <p:cNvPr id="18" name="Trapèze 17">
              <a:extLst>
                <a:ext uri="{FF2B5EF4-FFF2-40B4-BE49-F238E27FC236}">
                  <a16:creationId xmlns:a16="http://schemas.microsoft.com/office/drawing/2014/main" id="{85280712-154B-40E1-9646-49E917FFA291}"/>
                </a:ext>
              </a:extLst>
            </p:cNvPr>
            <p:cNvSpPr/>
            <p:nvPr/>
          </p:nvSpPr>
          <p:spPr>
            <a:xfrm rot="5400000">
              <a:off x="6727774" y="2805958"/>
              <a:ext cx="496559" cy="415832"/>
            </a:xfrm>
            <a:prstGeom prst="trapezoid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8"/>
            </a:p>
          </p:txBody>
        </p:sp>
        <p:cxnSp>
          <p:nvCxnSpPr>
            <p:cNvPr id="19" name="Connecteur droit 18">
              <a:extLst>
                <a:ext uri="{FF2B5EF4-FFF2-40B4-BE49-F238E27FC236}">
                  <a16:creationId xmlns:a16="http://schemas.microsoft.com/office/drawing/2014/main" id="{FDB79EE6-C9D9-4AF7-8276-F1D1450A68BE}"/>
                </a:ext>
              </a:extLst>
            </p:cNvPr>
            <p:cNvCxnSpPr>
              <a:cxnSpLocks/>
            </p:cNvCxnSpPr>
            <p:nvPr/>
          </p:nvCxnSpPr>
          <p:spPr>
            <a:xfrm>
              <a:off x="5960228" y="1644710"/>
              <a:ext cx="0" cy="115094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23">
              <a:extLst>
                <a:ext uri="{FF2B5EF4-FFF2-40B4-BE49-F238E27FC236}">
                  <a16:creationId xmlns:a16="http://schemas.microsoft.com/office/drawing/2014/main" id="{445E3599-CD69-4382-AFD5-A40F32DD9E0E}"/>
                </a:ext>
              </a:extLst>
            </p:cNvPr>
            <p:cNvCxnSpPr>
              <a:cxnSpLocks/>
            </p:cNvCxnSpPr>
            <p:nvPr/>
          </p:nvCxnSpPr>
          <p:spPr>
            <a:xfrm>
              <a:off x="7183970" y="3014727"/>
              <a:ext cx="158896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24">
              <a:extLst>
                <a:ext uri="{FF2B5EF4-FFF2-40B4-BE49-F238E27FC236}">
                  <a16:creationId xmlns:a16="http://schemas.microsoft.com/office/drawing/2014/main" id="{27F28B66-644E-4D3A-97B5-0844AC51219F}"/>
                </a:ext>
              </a:extLst>
            </p:cNvPr>
            <p:cNvCxnSpPr>
              <a:cxnSpLocks/>
            </p:cNvCxnSpPr>
            <p:nvPr/>
          </p:nvCxnSpPr>
          <p:spPr>
            <a:xfrm>
              <a:off x="6596099" y="3014727"/>
              <a:ext cx="1800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riangle isocèle 69">
              <a:extLst>
                <a:ext uri="{FF2B5EF4-FFF2-40B4-BE49-F238E27FC236}">
                  <a16:creationId xmlns:a16="http://schemas.microsoft.com/office/drawing/2014/main" id="{0AAA886F-F8A9-4FFB-9A4F-C7760497BF8F}"/>
                </a:ext>
              </a:extLst>
            </p:cNvPr>
            <p:cNvSpPr>
              <a:spLocks/>
            </p:cNvSpPr>
            <p:nvPr/>
          </p:nvSpPr>
          <p:spPr>
            <a:xfrm rot="16200000">
              <a:off x="6747394" y="3769193"/>
              <a:ext cx="117297" cy="150242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8"/>
            </a:p>
          </p:txBody>
        </p:sp>
        <p:sp>
          <p:nvSpPr>
            <p:cNvPr id="30" name="Triangle isocèle 71">
              <a:extLst>
                <a:ext uri="{FF2B5EF4-FFF2-40B4-BE49-F238E27FC236}">
                  <a16:creationId xmlns:a16="http://schemas.microsoft.com/office/drawing/2014/main" id="{B624FC08-A24E-4702-9D16-D024A4D11426}"/>
                </a:ext>
              </a:extLst>
            </p:cNvPr>
            <p:cNvSpPr>
              <a:spLocks/>
            </p:cNvSpPr>
            <p:nvPr/>
          </p:nvSpPr>
          <p:spPr>
            <a:xfrm rot="16200000" flipH="1">
              <a:off x="6624301" y="2956960"/>
              <a:ext cx="97748" cy="115535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8"/>
            </a:p>
          </p:txBody>
        </p:sp>
        <p:grpSp>
          <p:nvGrpSpPr>
            <p:cNvPr id="36" name="Groupe 35">
              <a:extLst>
                <a:ext uri="{FF2B5EF4-FFF2-40B4-BE49-F238E27FC236}">
                  <a16:creationId xmlns:a16="http://schemas.microsoft.com/office/drawing/2014/main" id="{65204622-C3AC-4F56-998E-19583D1EE3B5}"/>
                </a:ext>
              </a:extLst>
            </p:cNvPr>
            <p:cNvGrpSpPr/>
            <p:nvPr/>
          </p:nvGrpSpPr>
          <p:grpSpPr>
            <a:xfrm>
              <a:off x="7290737" y="3722918"/>
              <a:ext cx="115535" cy="165520"/>
              <a:chOff x="5983235" y="4560482"/>
              <a:chExt cx="108000" cy="291397"/>
            </a:xfrm>
          </p:grpSpPr>
          <p:sp>
            <p:nvSpPr>
              <p:cNvPr id="82" name="Triangle isocèle 94">
                <a:extLst>
                  <a:ext uri="{FF2B5EF4-FFF2-40B4-BE49-F238E27FC236}">
                    <a16:creationId xmlns:a16="http://schemas.microsoft.com/office/drawing/2014/main" id="{AABCD1B5-DC28-457C-A9F9-332837DE0134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83235" y="4711436"/>
                <a:ext cx="108000" cy="140443"/>
              </a:xfrm>
              <a:prstGeom prst="triangl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358"/>
              </a:p>
            </p:txBody>
          </p:sp>
          <p:sp>
            <p:nvSpPr>
              <p:cNvPr id="83" name="Triangle isocèle 95">
                <a:extLst>
                  <a:ext uri="{FF2B5EF4-FFF2-40B4-BE49-F238E27FC236}">
                    <a16:creationId xmlns:a16="http://schemas.microsoft.com/office/drawing/2014/main" id="{C738F9B9-0C61-4508-BCCE-505A28DC6BC2}"/>
                  </a:ext>
                </a:extLst>
              </p:cNvPr>
              <p:cNvSpPr>
                <a:spLocks/>
              </p:cNvSpPr>
              <p:nvPr/>
            </p:nvSpPr>
            <p:spPr>
              <a:xfrm rot="10800000">
                <a:off x="5983235" y="4560482"/>
                <a:ext cx="108000" cy="140443"/>
              </a:xfrm>
              <a:prstGeom prst="triangl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358"/>
              </a:p>
            </p:txBody>
          </p:sp>
        </p:grpSp>
        <p:sp>
          <p:nvSpPr>
            <p:cNvPr id="37" name="Rectangle : coins arrondis 88">
              <a:extLst>
                <a:ext uri="{FF2B5EF4-FFF2-40B4-BE49-F238E27FC236}">
                  <a16:creationId xmlns:a16="http://schemas.microsoft.com/office/drawing/2014/main" id="{A3F28F90-147B-4489-9217-E3A1B6245BEF}"/>
                </a:ext>
              </a:extLst>
            </p:cNvPr>
            <p:cNvSpPr/>
            <p:nvPr/>
          </p:nvSpPr>
          <p:spPr>
            <a:xfrm>
              <a:off x="6806042" y="3994330"/>
              <a:ext cx="718809" cy="321314"/>
            </a:xfrm>
            <a:prstGeom prst="roundRect">
              <a:avLst>
                <a:gd name="adj" fmla="val 26057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8"/>
            </a:p>
          </p:txBody>
        </p:sp>
        <p:cxnSp>
          <p:nvCxnSpPr>
            <p:cNvPr id="38" name="Connecteur : en angle 100">
              <a:extLst>
                <a:ext uri="{FF2B5EF4-FFF2-40B4-BE49-F238E27FC236}">
                  <a16:creationId xmlns:a16="http://schemas.microsoft.com/office/drawing/2014/main" id="{71AC3BAE-DF55-4B4A-B2C5-BCC29B13E2D0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6585463" y="3841461"/>
              <a:ext cx="414342" cy="136527"/>
            </a:xfrm>
            <a:prstGeom prst="bentConnector3">
              <a:avLst>
                <a:gd name="adj1" fmla="val -3381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2633C10E-3661-4328-9D6B-64ADACEEDBDA}"/>
                </a:ext>
              </a:extLst>
            </p:cNvPr>
            <p:cNvCxnSpPr>
              <a:cxnSpLocks/>
              <a:endCxn id="82" idx="3"/>
            </p:cNvCxnSpPr>
            <p:nvPr/>
          </p:nvCxnSpPr>
          <p:spPr>
            <a:xfrm flipV="1">
              <a:off x="7348505" y="3888438"/>
              <a:ext cx="0" cy="10589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0" name="Groupe 39">
              <a:extLst>
                <a:ext uri="{FF2B5EF4-FFF2-40B4-BE49-F238E27FC236}">
                  <a16:creationId xmlns:a16="http://schemas.microsoft.com/office/drawing/2014/main" id="{0DF05E83-AF32-4368-BD32-FF6A7D9DB1C1}"/>
                </a:ext>
              </a:extLst>
            </p:cNvPr>
            <p:cNvGrpSpPr/>
            <p:nvPr/>
          </p:nvGrpSpPr>
          <p:grpSpPr>
            <a:xfrm>
              <a:off x="7010886" y="4232778"/>
              <a:ext cx="346210" cy="49655"/>
              <a:chOff x="6314126" y="3938549"/>
              <a:chExt cx="777221" cy="185807"/>
            </a:xfrm>
          </p:grpSpPr>
          <p:cxnSp>
            <p:nvCxnSpPr>
              <p:cNvPr id="76" name="Connecteur droit 75">
                <a:extLst>
                  <a:ext uri="{FF2B5EF4-FFF2-40B4-BE49-F238E27FC236}">
                    <a16:creationId xmlns:a16="http://schemas.microsoft.com/office/drawing/2014/main" id="{81F7E280-F79F-421D-AE56-5EA215E454F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681527" y="3944358"/>
                <a:ext cx="180002" cy="17999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Connecteur droit 76">
                <a:extLst>
                  <a:ext uri="{FF2B5EF4-FFF2-40B4-BE49-F238E27FC236}">
                    <a16:creationId xmlns:a16="http://schemas.microsoft.com/office/drawing/2014/main" id="{9234CD28-DF53-4BE4-B2D7-F568C5E1100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519637" y="3944358"/>
                <a:ext cx="180002" cy="17999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Connecteur droit 77">
                <a:extLst>
                  <a:ext uri="{FF2B5EF4-FFF2-40B4-BE49-F238E27FC236}">
                    <a16:creationId xmlns:a16="http://schemas.microsoft.com/office/drawing/2014/main" id="{EE62DA17-2427-47A2-B4B1-AF41C6AE819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977569" y="3950162"/>
                <a:ext cx="113778" cy="113775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Connecteur droit 78">
                <a:extLst>
                  <a:ext uri="{FF2B5EF4-FFF2-40B4-BE49-F238E27FC236}">
                    <a16:creationId xmlns:a16="http://schemas.microsoft.com/office/drawing/2014/main" id="{F60855AA-1782-49C2-8352-69211C80D74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832351" y="3938549"/>
                <a:ext cx="180001" cy="17999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Connecteur droit 79">
                <a:extLst>
                  <a:ext uri="{FF2B5EF4-FFF2-40B4-BE49-F238E27FC236}">
                    <a16:creationId xmlns:a16="http://schemas.microsoft.com/office/drawing/2014/main" id="{FF818222-7CA3-4AA8-9A78-1D18F4D3446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72780" y="3938552"/>
                <a:ext cx="180001" cy="17999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Connecteur droit 80">
                <a:extLst>
                  <a:ext uri="{FF2B5EF4-FFF2-40B4-BE49-F238E27FC236}">
                    <a16:creationId xmlns:a16="http://schemas.microsoft.com/office/drawing/2014/main" id="{3B1DEF2F-3E89-4BBC-8D86-945C5FECF62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314126" y="3944360"/>
                <a:ext cx="93454" cy="9345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3" name="Connecteur droit 42">
              <a:extLst>
                <a:ext uri="{FF2B5EF4-FFF2-40B4-BE49-F238E27FC236}">
                  <a16:creationId xmlns:a16="http://schemas.microsoft.com/office/drawing/2014/main" id="{DBDF6BBB-41E0-4DE8-9962-38DB6FF2EFF6}"/>
                </a:ext>
              </a:extLst>
            </p:cNvPr>
            <p:cNvCxnSpPr>
              <a:cxnSpLocks/>
            </p:cNvCxnSpPr>
            <p:nvPr/>
          </p:nvCxnSpPr>
          <p:spPr>
            <a:xfrm>
              <a:off x="7348505" y="3941383"/>
              <a:ext cx="312351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FD6D52A7-789D-4567-A073-B149E971BC73}"/>
                </a:ext>
              </a:extLst>
            </p:cNvPr>
            <p:cNvCxnSpPr>
              <a:cxnSpLocks/>
            </p:cNvCxnSpPr>
            <p:nvPr/>
          </p:nvCxnSpPr>
          <p:spPr>
            <a:xfrm>
              <a:off x="7348944" y="4266285"/>
              <a:ext cx="312351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>
              <a:extLst>
                <a:ext uri="{FF2B5EF4-FFF2-40B4-BE49-F238E27FC236}">
                  <a16:creationId xmlns:a16="http://schemas.microsoft.com/office/drawing/2014/main" id="{A07F1BBF-004F-4BE7-BD0A-DAB51D20790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490135" y="4106903"/>
              <a:ext cx="317114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riangle isocèle 183">
              <a:extLst>
                <a:ext uri="{FF2B5EF4-FFF2-40B4-BE49-F238E27FC236}">
                  <a16:creationId xmlns:a16="http://schemas.microsoft.com/office/drawing/2014/main" id="{3CFBCB69-AA94-415A-A582-F2A102F6A441}"/>
                </a:ext>
              </a:extLst>
            </p:cNvPr>
            <p:cNvSpPr>
              <a:spLocks/>
            </p:cNvSpPr>
            <p:nvPr/>
          </p:nvSpPr>
          <p:spPr>
            <a:xfrm flipV="1">
              <a:off x="7594962" y="4055390"/>
              <a:ext cx="115535" cy="152533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8"/>
            </a:p>
          </p:txBody>
        </p:sp>
        <p:cxnSp>
          <p:nvCxnSpPr>
            <p:cNvPr id="48" name="Connecteur : en angle 184">
              <a:extLst>
                <a:ext uri="{FF2B5EF4-FFF2-40B4-BE49-F238E27FC236}">
                  <a16:creationId xmlns:a16="http://schemas.microsoft.com/office/drawing/2014/main" id="{DF25DF11-B0AD-4060-85F6-FDF48B7C45E6}"/>
                </a:ext>
              </a:extLst>
            </p:cNvPr>
            <p:cNvCxnSpPr>
              <a:cxnSpLocks/>
            </p:cNvCxnSpPr>
            <p:nvPr/>
          </p:nvCxnSpPr>
          <p:spPr>
            <a:xfrm>
              <a:off x="7357096" y="4321929"/>
              <a:ext cx="681407" cy="110464"/>
            </a:xfrm>
            <a:prstGeom prst="bentConnector3">
              <a:avLst>
                <a:gd name="adj1" fmla="val 952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Triangle isocèle 189">
              <a:extLst>
                <a:ext uri="{FF2B5EF4-FFF2-40B4-BE49-F238E27FC236}">
                  <a16:creationId xmlns:a16="http://schemas.microsoft.com/office/drawing/2014/main" id="{C80D93C0-1C3F-4064-917A-FCCD7AD2194C}"/>
                </a:ext>
              </a:extLst>
            </p:cNvPr>
            <p:cNvSpPr>
              <a:spLocks/>
            </p:cNvSpPr>
            <p:nvPr/>
          </p:nvSpPr>
          <p:spPr>
            <a:xfrm rot="5400000">
              <a:off x="7958494" y="4373340"/>
              <a:ext cx="117297" cy="115535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8"/>
            </a:p>
          </p:txBody>
        </p:sp>
        <p:sp>
          <p:nvSpPr>
            <p:cNvPr id="50" name="ZoneTexte 49">
              <a:extLst>
                <a:ext uri="{FF2B5EF4-FFF2-40B4-BE49-F238E27FC236}">
                  <a16:creationId xmlns:a16="http://schemas.microsoft.com/office/drawing/2014/main" id="{5D062D3C-775A-414F-AFB3-7A3715AB3699}"/>
                </a:ext>
              </a:extLst>
            </p:cNvPr>
            <p:cNvSpPr txBox="1"/>
            <p:nvPr/>
          </p:nvSpPr>
          <p:spPr>
            <a:xfrm>
              <a:off x="7893673" y="4154712"/>
              <a:ext cx="269304" cy="20896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358" dirty="0" err="1"/>
                <a:t>LHe</a:t>
              </a:r>
              <a:endParaRPr lang="en-US" sz="1358" dirty="0"/>
            </a:p>
          </p:txBody>
        </p:sp>
        <p:cxnSp>
          <p:nvCxnSpPr>
            <p:cNvPr id="68" name="Connecteur : en angle 76">
              <a:extLst>
                <a:ext uri="{FF2B5EF4-FFF2-40B4-BE49-F238E27FC236}">
                  <a16:creationId xmlns:a16="http://schemas.microsoft.com/office/drawing/2014/main" id="{D8296D64-4FDD-4D29-8E7F-69AA8EFD65A0}"/>
                </a:ext>
              </a:extLst>
            </p:cNvPr>
            <p:cNvCxnSpPr>
              <a:cxnSpLocks/>
            </p:cNvCxnSpPr>
            <p:nvPr/>
          </p:nvCxnSpPr>
          <p:spPr>
            <a:xfrm>
              <a:off x="7517408" y="2234896"/>
              <a:ext cx="636472" cy="104722"/>
            </a:xfrm>
            <a:prstGeom prst="bentConnector3">
              <a:avLst>
                <a:gd name="adj1" fmla="val 819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A77F1516-5C40-4007-B435-74E4F7FCF07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365221" y="2076339"/>
              <a:ext cx="317116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 : en angle 82">
              <a:extLst>
                <a:ext uri="{FF2B5EF4-FFF2-40B4-BE49-F238E27FC236}">
                  <a16:creationId xmlns:a16="http://schemas.microsoft.com/office/drawing/2014/main" id="{ABB30E46-74B2-484F-9E5B-7B77CAF671A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520130" y="1844786"/>
              <a:ext cx="451013" cy="72995"/>
            </a:xfrm>
            <a:prstGeom prst="bentConnector3">
              <a:avLst>
                <a:gd name="adj1" fmla="val 838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Triangle isocèle 85">
              <a:extLst>
                <a:ext uri="{FF2B5EF4-FFF2-40B4-BE49-F238E27FC236}">
                  <a16:creationId xmlns:a16="http://schemas.microsoft.com/office/drawing/2014/main" id="{693B6691-87C4-49EF-B201-7312A3CD5153}"/>
                </a:ext>
              </a:extLst>
            </p:cNvPr>
            <p:cNvSpPr>
              <a:spLocks/>
            </p:cNvSpPr>
            <p:nvPr/>
          </p:nvSpPr>
          <p:spPr>
            <a:xfrm rot="5400000">
              <a:off x="7968564" y="1789024"/>
              <a:ext cx="117297" cy="115535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8"/>
            </a:p>
          </p:txBody>
        </p:sp>
        <p:sp>
          <p:nvSpPr>
            <p:cNvPr id="72" name="Triangle isocèle 90">
              <a:extLst>
                <a:ext uri="{FF2B5EF4-FFF2-40B4-BE49-F238E27FC236}">
                  <a16:creationId xmlns:a16="http://schemas.microsoft.com/office/drawing/2014/main" id="{ACA84326-D49D-47C1-A8A3-3F7E76403159}"/>
                </a:ext>
              </a:extLst>
            </p:cNvPr>
            <p:cNvSpPr>
              <a:spLocks/>
            </p:cNvSpPr>
            <p:nvPr/>
          </p:nvSpPr>
          <p:spPr>
            <a:xfrm rot="16200000" flipH="1">
              <a:off x="7943272" y="2281851"/>
              <a:ext cx="117297" cy="115535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8"/>
            </a:p>
          </p:txBody>
        </p:sp>
        <p:sp>
          <p:nvSpPr>
            <p:cNvPr id="73" name="ZoneTexte 72">
              <a:extLst>
                <a:ext uri="{FF2B5EF4-FFF2-40B4-BE49-F238E27FC236}">
                  <a16:creationId xmlns:a16="http://schemas.microsoft.com/office/drawing/2014/main" id="{07C627AC-A837-45BC-8867-BF09885140D1}"/>
                </a:ext>
              </a:extLst>
            </p:cNvPr>
            <p:cNvSpPr txBox="1"/>
            <p:nvPr/>
          </p:nvSpPr>
          <p:spPr>
            <a:xfrm>
              <a:off x="7914282" y="2357286"/>
              <a:ext cx="245260" cy="20896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358" dirty="0"/>
                <a:t>LN</a:t>
              </a:r>
              <a:r>
                <a:rPr lang="en-US" sz="1358" baseline="-25000" dirty="0"/>
                <a:t>2</a:t>
              </a:r>
            </a:p>
          </p:txBody>
        </p: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875F0247-B6C1-488E-8A65-CA49F0EAA54D}"/>
                </a:ext>
              </a:extLst>
            </p:cNvPr>
            <p:cNvCxnSpPr>
              <a:cxnSpLocks/>
            </p:cNvCxnSpPr>
            <p:nvPr/>
          </p:nvCxnSpPr>
          <p:spPr>
            <a:xfrm>
              <a:off x="7334094" y="1119278"/>
              <a:ext cx="0" cy="189459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0" name="Triangle isocèle 58">
              <a:extLst>
                <a:ext uri="{FF2B5EF4-FFF2-40B4-BE49-F238E27FC236}">
                  <a16:creationId xmlns:a16="http://schemas.microsoft.com/office/drawing/2014/main" id="{CB9D659E-3928-452F-B748-7E0E14C5A87B}"/>
                </a:ext>
              </a:extLst>
            </p:cNvPr>
            <p:cNvSpPr>
              <a:spLocks/>
            </p:cNvSpPr>
            <p:nvPr/>
          </p:nvSpPr>
          <p:spPr>
            <a:xfrm>
              <a:off x="5902461" y="1736910"/>
              <a:ext cx="115535" cy="152533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8"/>
            </a:p>
          </p:txBody>
        </p:sp>
        <p:sp>
          <p:nvSpPr>
            <p:cNvPr id="92" name="Triangle isocèle 70">
              <a:extLst>
                <a:ext uri="{FF2B5EF4-FFF2-40B4-BE49-F238E27FC236}">
                  <a16:creationId xmlns:a16="http://schemas.microsoft.com/office/drawing/2014/main" id="{A2BC1A0E-4445-4B61-ABD0-5ED300D57784}"/>
                </a:ext>
              </a:extLst>
            </p:cNvPr>
            <p:cNvSpPr>
              <a:spLocks/>
            </p:cNvSpPr>
            <p:nvPr/>
          </p:nvSpPr>
          <p:spPr>
            <a:xfrm flipV="1">
              <a:off x="6964296" y="4361391"/>
              <a:ext cx="115535" cy="152533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8"/>
            </a:p>
          </p:txBody>
        </p:sp>
        <p:sp>
          <p:nvSpPr>
            <p:cNvPr id="46" name="Triangle isocèle 182">
              <a:extLst>
                <a:ext uri="{FF2B5EF4-FFF2-40B4-BE49-F238E27FC236}">
                  <a16:creationId xmlns:a16="http://schemas.microsoft.com/office/drawing/2014/main" id="{5A8F1F48-F252-4F3F-BAB6-D8F0E0DC1132}"/>
                </a:ext>
              </a:extLst>
            </p:cNvPr>
            <p:cNvSpPr>
              <a:spLocks/>
            </p:cNvSpPr>
            <p:nvPr/>
          </p:nvSpPr>
          <p:spPr>
            <a:xfrm flipV="1">
              <a:off x="7277499" y="1420995"/>
              <a:ext cx="115535" cy="152533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8"/>
            </a:p>
          </p:txBody>
        </p:sp>
        <p:cxnSp>
          <p:nvCxnSpPr>
            <p:cNvPr id="98" name="Connecteur droit 97">
              <a:extLst>
                <a:ext uri="{FF2B5EF4-FFF2-40B4-BE49-F238E27FC236}">
                  <a16:creationId xmlns:a16="http://schemas.microsoft.com/office/drawing/2014/main" id="{3D3034A3-4DB3-47E7-9402-2168CA84BDEC}"/>
                </a:ext>
              </a:extLst>
            </p:cNvPr>
            <p:cNvCxnSpPr>
              <a:cxnSpLocks/>
            </p:cNvCxnSpPr>
            <p:nvPr/>
          </p:nvCxnSpPr>
          <p:spPr>
            <a:xfrm>
              <a:off x="5960228" y="3223116"/>
              <a:ext cx="0" cy="1697075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>
              <a:extLst>
                <a:ext uri="{FF2B5EF4-FFF2-40B4-BE49-F238E27FC236}">
                  <a16:creationId xmlns:a16="http://schemas.microsoft.com/office/drawing/2014/main" id="{45D97F8B-7833-42AB-B4AB-109B989F622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592042" y="1113211"/>
              <a:ext cx="1" cy="27360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riangle isocèle 58">
              <a:extLst>
                <a:ext uri="{FF2B5EF4-FFF2-40B4-BE49-F238E27FC236}">
                  <a16:creationId xmlns:a16="http://schemas.microsoft.com/office/drawing/2014/main" id="{29030439-1452-45C2-958C-6E0D4ECEF7AA}"/>
                </a:ext>
              </a:extLst>
            </p:cNvPr>
            <p:cNvSpPr>
              <a:spLocks/>
            </p:cNvSpPr>
            <p:nvPr/>
          </p:nvSpPr>
          <p:spPr>
            <a:xfrm>
              <a:off x="5902461" y="3815151"/>
              <a:ext cx="115535" cy="152533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8"/>
            </a:p>
          </p:txBody>
        </p:sp>
        <p:sp>
          <p:nvSpPr>
            <p:cNvPr id="114" name="Triangle isocèle 58">
              <a:extLst>
                <a:ext uri="{FF2B5EF4-FFF2-40B4-BE49-F238E27FC236}">
                  <a16:creationId xmlns:a16="http://schemas.microsoft.com/office/drawing/2014/main" id="{F627A200-F4A8-428E-8B55-6DB9970D86A5}"/>
                </a:ext>
              </a:extLst>
            </p:cNvPr>
            <p:cNvSpPr>
              <a:spLocks/>
            </p:cNvSpPr>
            <p:nvPr/>
          </p:nvSpPr>
          <p:spPr>
            <a:xfrm>
              <a:off x="6528694" y="1736381"/>
              <a:ext cx="115535" cy="152533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8"/>
            </a:p>
          </p:txBody>
        </p:sp>
        <p:cxnSp>
          <p:nvCxnSpPr>
            <p:cNvPr id="120" name="Connecteur droit 119">
              <a:extLst>
                <a:ext uri="{FF2B5EF4-FFF2-40B4-BE49-F238E27FC236}">
                  <a16:creationId xmlns:a16="http://schemas.microsoft.com/office/drawing/2014/main" id="{E8D0566E-8665-4E75-9EAB-A21F170F9A45}"/>
                </a:ext>
              </a:extLst>
            </p:cNvPr>
            <p:cNvCxnSpPr>
              <a:cxnSpLocks/>
            </p:cNvCxnSpPr>
            <p:nvPr/>
          </p:nvCxnSpPr>
          <p:spPr>
            <a:xfrm>
              <a:off x="7025604" y="4252983"/>
              <a:ext cx="0" cy="48577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28411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0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0DCDD2A-C7DA-4BDA-9304-781692470B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Conclusion &amp; Perspectives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91BD416-921B-4870-A6FA-01F0AA17E3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09/10</a:t>
            </a:r>
            <a:r>
              <a:rPr lang="fr-FR" baseline="30000"/>
              <a:t>th</a:t>
            </a:r>
            <a:r>
              <a:rPr lang="fr-FR"/>
              <a:t>/2024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F865331-E2CD-4873-A021-3E5D19C6A5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PERLE – Collaboration meeting – CERN Sept. 17</a:t>
            </a:r>
            <a:r>
              <a:rPr lang="fr-FR" baseline="30000"/>
              <a:t>th</a:t>
            </a:r>
            <a:r>
              <a:rPr lang="fr-FR"/>
              <a:t> 2024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432620D-3290-4DB9-BFF5-103A1ED092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13</a:t>
            </a:fld>
            <a:endParaRPr lang="fr-FR" dirty="0"/>
          </a:p>
        </p:txBody>
      </p:sp>
      <p:sp>
        <p:nvSpPr>
          <p:cNvPr id="7" name="Espace réservé du contenu 6">
            <a:extLst>
              <a:ext uri="{FF2B5EF4-FFF2-40B4-BE49-F238E27FC236}">
                <a16:creationId xmlns:a16="http://schemas.microsoft.com/office/drawing/2014/main" id="{1E9E0F62-42E9-41E2-883B-235B9EED8A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4776" y="737118"/>
            <a:ext cx="11871240" cy="5653850"/>
          </a:xfrm>
        </p:spPr>
        <p:txBody>
          <a:bodyPr>
            <a:normAutofit fontScale="92500" lnSpcReduction="10000"/>
          </a:bodyPr>
          <a:lstStyle/>
          <a:p>
            <a:r>
              <a:rPr lang="fr-FR" dirty="0"/>
              <a:t>Intense design </a:t>
            </a:r>
            <a:r>
              <a:rPr lang="fr-FR" dirty="0" err="1"/>
              <a:t>work</a:t>
            </a:r>
            <a:r>
              <a:rPr lang="fr-FR" dirty="0"/>
              <a:t> on the booster and </a:t>
            </a:r>
            <a:r>
              <a:rPr lang="fr-FR" dirty="0" err="1"/>
              <a:t>cryomodule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currently </a:t>
            </a:r>
            <a:r>
              <a:rPr lang="fr-FR" dirty="0" err="1"/>
              <a:t>ongoing</a:t>
            </a:r>
            <a:r>
              <a:rPr lang="fr-FR" dirty="0"/>
              <a:t> </a:t>
            </a:r>
          </a:p>
          <a:p>
            <a:pPr marL="914400" lvl="2" indent="-466725">
              <a:buFont typeface="Symbol" panose="05050102010706020507" pitchFamily="18" charset="2"/>
              <a:buChar char="Þ"/>
            </a:pPr>
            <a:r>
              <a:rPr lang="fr-FR" sz="2100" dirty="0" err="1">
                <a:sym typeface="Symbol" panose="05050102010706020507" pitchFamily="18" charset="2"/>
              </a:rPr>
              <a:t>cooling</a:t>
            </a:r>
            <a:r>
              <a:rPr lang="fr-FR" sz="2100" dirty="0">
                <a:sym typeface="Symbol" panose="05050102010706020507" pitchFamily="18" charset="2"/>
              </a:rPr>
              <a:t> concepts for HOM </a:t>
            </a:r>
            <a:r>
              <a:rPr lang="fr-FR" sz="2100" dirty="0" err="1">
                <a:sym typeface="Symbol" panose="05050102010706020507" pitchFamily="18" charset="2"/>
              </a:rPr>
              <a:t>couplers</a:t>
            </a:r>
            <a:r>
              <a:rPr lang="fr-FR" sz="2100" dirty="0">
                <a:sym typeface="Symbol" panose="05050102010706020507" pitchFamily="18" charset="2"/>
              </a:rPr>
              <a:t> to </a:t>
            </a:r>
            <a:r>
              <a:rPr lang="fr-FR" sz="2100" dirty="0" err="1">
                <a:sym typeface="Symbol" panose="05050102010706020507" pitchFamily="18" charset="2"/>
              </a:rPr>
              <a:t>be</a:t>
            </a:r>
            <a:r>
              <a:rPr lang="fr-FR" sz="2100" dirty="0">
                <a:sym typeface="Symbol" panose="05050102010706020507" pitchFamily="18" charset="2"/>
              </a:rPr>
              <a:t> </a:t>
            </a:r>
            <a:r>
              <a:rPr lang="fr-FR" sz="2100" dirty="0" err="1">
                <a:sym typeface="Symbol" panose="05050102010706020507" pitchFamily="18" charset="2"/>
              </a:rPr>
              <a:t>choosen</a:t>
            </a:r>
            <a:endParaRPr lang="fr-FR" sz="2100" dirty="0">
              <a:sym typeface="Symbol" panose="05050102010706020507" pitchFamily="18" charset="2"/>
            </a:endParaRPr>
          </a:p>
          <a:p>
            <a:pPr marL="914400" lvl="2" indent="-466725">
              <a:buFont typeface="Symbol" panose="05050102010706020507" pitchFamily="18" charset="2"/>
              <a:buChar char="Þ"/>
            </a:pPr>
            <a:r>
              <a:rPr lang="fr-FR" sz="2100" dirty="0">
                <a:sym typeface="Symbol" panose="05050102010706020507" pitchFamily="18" charset="2"/>
              </a:rPr>
              <a:t>more </a:t>
            </a:r>
            <a:r>
              <a:rPr lang="fr-FR" sz="2100" dirty="0" err="1">
                <a:sym typeface="Symbol" panose="05050102010706020507" pitchFamily="18" charset="2"/>
              </a:rPr>
              <a:t>accurate</a:t>
            </a:r>
            <a:r>
              <a:rPr lang="fr-FR" sz="2100" dirty="0">
                <a:sym typeface="Symbol" panose="05050102010706020507" pitchFamily="18" charset="2"/>
              </a:rPr>
              <a:t> </a:t>
            </a:r>
            <a:r>
              <a:rPr lang="fr-FR" sz="2100" dirty="0" err="1">
                <a:sym typeface="Symbol" panose="05050102010706020507" pitchFamily="18" charset="2"/>
              </a:rPr>
              <a:t>numbers</a:t>
            </a:r>
            <a:r>
              <a:rPr lang="fr-FR" sz="2100" dirty="0">
                <a:sym typeface="Symbol" panose="05050102010706020507" pitchFamily="18" charset="2"/>
              </a:rPr>
              <a:t> to </a:t>
            </a:r>
            <a:r>
              <a:rPr lang="fr-FR" sz="2100" dirty="0" err="1">
                <a:sym typeface="Symbol" panose="05050102010706020507" pitchFamily="18" charset="2"/>
              </a:rPr>
              <a:t>be</a:t>
            </a:r>
            <a:r>
              <a:rPr lang="fr-FR" sz="2100" dirty="0">
                <a:sym typeface="Symbol" panose="05050102010706020507" pitchFamily="18" charset="2"/>
              </a:rPr>
              <a:t> </a:t>
            </a:r>
            <a:r>
              <a:rPr lang="fr-FR" sz="2100" dirty="0" err="1">
                <a:sym typeface="Symbol" panose="05050102010706020507" pitchFamily="18" charset="2"/>
              </a:rPr>
              <a:t>provided</a:t>
            </a:r>
            <a:r>
              <a:rPr lang="fr-FR" sz="2100" dirty="0">
                <a:sym typeface="Symbol" panose="05050102010706020507" pitchFamily="18" charset="2"/>
              </a:rPr>
              <a:t> for </a:t>
            </a:r>
            <a:r>
              <a:rPr lang="fr-FR" sz="2100" dirty="0" err="1">
                <a:sym typeface="Symbol" panose="05050102010706020507" pitchFamily="18" charset="2"/>
              </a:rPr>
              <a:t>heat</a:t>
            </a:r>
            <a:r>
              <a:rPr lang="fr-FR" sz="2100" dirty="0">
                <a:sym typeface="Symbol" panose="05050102010706020507" pitchFamily="18" charset="2"/>
              </a:rPr>
              <a:t> </a:t>
            </a:r>
            <a:r>
              <a:rPr lang="fr-FR" sz="2100" dirty="0" err="1">
                <a:sym typeface="Symbol" panose="05050102010706020507" pitchFamily="18" charset="2"/>
              </a:rPr>
              <a:t>loads</a:t>
            </a:r>
            <a:endParaRPr lang="fr-FR" sz="2100" dirty="0"/>
          </a:p>
          <a:p>
            <a:r>
              <a:rPr lang="fr-FR" dirty="0" err="1"/>
              <a:t>Conceptual</a:t>
            </a:r>
            <a:r>
              <a:rPr lang="fr-FR" dirty="0"/>
              <a:t> design of the </a:t>
            </a:r>
            <a:r>
              <a:rPr lang="fr-FR" dirty="0" err="1"/>
              <a:t>cryogenic</a:t>
            </a:r>
            <a:r>
              <a:rPr lang="fr-FR" dirty="0"/>
              <a:t> distribution system </a:t>
            </a:r>
          </a:p>
          <a:p>
            <a:pPr marL="457200" lvl="1" indent="0">
              <a:buNone/>
            </a:pPr>
            <a:r>
              <a:rPr lang="fr-FR" dirty="0" err="1"/>
              <a:t>Includes</a:t>
            </a:r>
            <a:r>
              <a:rPr lang="fr-FR" dirty="0"/>
              <a:t>: </a:t>
            </a:r>
            <a:r>
              <a:rPr lang="fr-FR" dirty="0" err="1"/>
              <a:t>transfer</a:t>
            </a:r>
            <a:r>
              <a:rPr lang="fr-FR" dirty="0"/>
              <a:t> </a:t>
            </a:r>
            <a:r>
              <a:rPr lang="fr-FR" dirty="0" err="1"/>
              <a:t>lines</a:t>
            </a:r>
            <a:r>
              <a:rPr lang="fr-FR" dirty="0"/>
              <a:t> and distribution boxes </a:t>
            </a:r>
          </a:p>
          <a:p>
            <a:pPr marL="457200" lvl="1" indent="0">
              <a:buNone/>
            </a:pPr>
            <a:r>
              <a:rPr lang="fr-FR" dirty="0">
                <a:sym typeface="Symbol" panose="05050102010706020507" pitchFamily="18" charset="2"/>
              </a:rPr>
              <a:t> </a:t>
            </a:r>
            <a:r>
              <a:rPr lang="fr-FR" dirty="0" err="1"/>
              <a:t>ongoing</a:t>
            </a:r>
            <a:r>
              <a:rPr lang="fr-FR" dirty="0"/>
              <a:t> and </a:t>
            </a:r>
            <a:r>
              <a:rPr lang="fr-FR" dirty="0" err="1"/>
              <a:t>expected</a:t>
            </a:r>
            <a:r>
              <a:rPr lang="fr-FR" dirty="0"/>
              <a:t> to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finalized</a:t>
            </a:r>
            <a:r>
              <a:rPr lang="fr-FR" dirty="0"/>
              <a:t> by </a:t>
            </a:r>
            <a:r>
              <a:rPr lang="fr-FR" dirty="0" err="1"/>
              <a:t>mid</a:t>
            </a:r>
            <a:r>
              <a:rPr lang="fr-FR" dirty="0"/>
              <a:t> 2025</a:t>
            </a:r>
          </a:p>
          <a:p>
            <a:r>
              <a:rPr lang="fr-FR" dirty="0" err="1"/>
              <a:t>Opened</a:t>
            </a:r>
            <a:r>
              <a:rPr lang="fr-FR" dirty="0"/>
              <a:t> questions: </a:t>
            </a:r>
          </a:p>
          <a:p>
            <a:pPr lvl="1"/>
            <a:r>
              <a:rPr lang="fr-FR" dirty="0" err="1"/>
              <a:t>Cooling</a:t>
            </a:r>
            <a:r>
              <a:rPr lang="fr-FR" dirty="0"/>
              <a:t> concept for </a:t>
            </a:r>
            <a:r>
              <a:rPr lang="fr-FR" dirty="0" err="1"/>
              <a:t>BLAs</a:t>
            </a:r>
            <a:r>
              <a:rPr lang="fr-FR" dirty="0"/>
              <a:t> in the </a:t>
            </a:r>
            <a:r>
              <a:rPr lang="fr-FR" dirty="0" err="1"/>
              <a:t>cryomodule</a:t>
            </a:r>
            <a:r>
              <a:rPr lang="fr-FR" dirty="0"/>
              <a:t>?</a:t>
            </a:r>
          </a:p>
          <a:p>
            <a:pPr lvl="1"/>
            <a:r>
              <a:rPr lang="fr-FR" dirty="0"/>
              <a:t>Is fast </a:t>
            </a:r>
            <a:r>
              <a:rPr lang="fr-FR" dirty="0" err="1"/>
              <a:t>cooling</a:t>
            </a:r>
            <a:r>
              <a:rPr lang="fr-FR" dirty="0"/>
              <a:t> </a:t>
            </a:r>
            <a:r>
              <a:rPr lang="fr-FR" dirty="0" err="1"/>
              <a:t>needed</a:t>
            </a:r>
            <a:r>
              <a:rPr lang="fr-FR" dirty="0"/>
              <a:t> for </a:t>
            </a:r>
            <a:r>
              <a:rPr lang="fr-FR" dirty="0" err="1"/>
              <a:t>cryomodules</a:t>
            </a:r>
            <a:r>
              <a:rPr lang="fr-FR" dirty="0"/>
              <a:t> </a:t>
            </a:r>
            <a:r>
              <a:rPr lang="fr-FR" dirty="0" err="1"/>
              <a:t>cavities</a:t>
            </a:r>
            <a:r>
              <a:rPr lang="fr-FR" dirty="0"/>
              <a:t>? </a:t>
            </a:r>
          </a:p>
          <a:p>
            <a:pPr lvl="1"/>
            <a:r>
              <a:rPr lang="fr-FR" dirty="0" err="1"/>
              <a:t>Refrigeration</a:t>
            </a:r>
            <a:r>
              <a:rPr lang="fr-FR" dirty="0"/>
              <a:t> stage 2: </a:t>
            </a:r>
            <a:r>
              <a:rPr lang="fr-FR" dirty="0" err="1"/>
              <a:t>needed</a:t>
            </a:r>
            <a:r>
              <a:rPr lang="fr-FR" dirty="0"/>
              <a:t>, how, </a:t>
            </a:r>
            <a:r>
              <a:rPr lang="fr-FR" dirty="0" err="1"/>
              <a:t>when</a:t>
            </a:r>
            <a:r>
              <a:rPr lang="fr-FR" dirty="0"/>
              <a:t>, </a:t>
            </a:r>
            <a:r>
              <a:rPr lang="fr-FR" dirty="0" err="1"/>
              <a:t>what</a:t>
            </a:r>
            <a:r>
              <a:rPr lang="fr-FR" dirty="0"/>
              <a:t> </a:t>
            </a:r>
            <a:r>
              <a:rPr lang="fr-FR" dirty="0" err="1"/>
              <a:t>cost</a:t>
            </a:r>
            <a:r>
              <a:rPr lang="fr-FR" dirty="0"/>
              <a:t>?</a:t>
            </a:r>
          </a:p>
          <a:p>
            <a:r>
              <a:rPr lang="fr-FR" dirty="0" err="1"/>
              <a:t>Siting</a:t>
            </a:r>
            <a:r>
              <a:rPr lang="fr-FR" dirty="0"/>
              <a:t> </a:t>
            </a:r>
            <a:r>
              <a:rPr lang="fr-FR" dirty="0" err="1"/>
              <a:t>studies</a:t>
            </a:r>
            <a:r>
              <a:rPr lang="fr-FR" dirty="0"/>
              <a:t> </a:t>
            </a:r>
            <a:r>
              <a:rPr lang="fr-FR" dirty="0" err="1"/>
              <a:t>began</a:t>
            </a:r>
            <a:r>
              <a:rPr lang="fr-FR" dirty="0"/>
              <a:t> to </a:t>
            </a:r>
            <a:r>
              <a:rPr lang="fr-FR" dirty="0" err="1"/>
              <a:t>integrate</a:t>
            </a:r>
            <a:r>
              <a:rPr lang="fr-FR" dirty="0"/>
              <a:t> </a:t>
            </a:r>
            <a:r>
              <a:rPr lang="fr-FR" dirty="0" err="1"/>
              <a:t>cryogenic</a:t>
            </a:r>
            <a:r>
              <a:rPr lang="fr-FR" dirty="0"/>
              <a:t> </a:t>
            </a:r>
            <a:r>
              <a:rPr lang="fr-FR" dirty="0" err="1"/>
              <a:t>systems</a:t>
            </a:r>
            <a:r>
              <a:rPr lang="fr-FR" dirty="0"/>
              <a:t> </a:t>
            </a:r>
          </a:p>
          <a:p>
            <a:pPr marL="0" indent="0">
              <a:buNone/>
            </a:pPr>
            <a:r>
              <a:rPr lang="fr-FR" dirty="0"/>
              <a:t>(and </a:t>
            </a:r>
            <a:r>
              <a:rPr lang="fr-FR" dirty="0" err="1"/>
              <a:t>related</a:t>
            </a:r>
            <a:r>
              <a:rPr lang="fr-FR" dirty="0"/>
              <a:t> </a:t>
            </a:r>
            <a:r>
              <a:rPr lang="fr-FR" dirty="0" err="1"/>
              <a:t>subsystems</a:t>
            </a:r>
            <a:r>
              <a:rPr lang="fr-FR" dirty="0"/>
              <a:t>)</a:t>
            </a:r>
          </a:p>
          <a:p>
            <a:pPr marL="0" indent="0">
              <a:buNone/>
            </a:pPr>
            <a:endParaRPr lang="fr-FR" dirty="0"/>
          </a:p>
          <a:p>
            <a:pPr lvl="1">
              <a:buFont typeface="Symbol" panose="05050102010706020507" pitchFamily="18" charset="2"/>
              <a:buChar char="Þ"/>
            </a:pPr>
            <a:r>
              <a:rPr lang="fr-FR" dirty="0">
                <a:sym typeface="Symbol" panose="05050102010706020507" pitchFamily="18" charset="2"/>
              </a:rPr>
              <a:t> </a:t>
            </a:r>
            <a:r>
              <a:rPr lang="fr-FR" dirty="0" err="1">
                <a:sym typeface="Symbol" panose="05050102010706020507" pitchFamily="18" charset="2"/>
              </a:rPr>
              <a:t>HZB’s</a:t>
            </a:r>
            <a:r>
              <a:rPr lang="fr-FR" dirty="0">
                <a:sym typeface="Symbol" panose="05050102010706020507" pitchFamily="18" charset="2"/>
              </a:rPr>
              <a:t> </a:t>
            </a:r>
            <a:r>
              <a:rPr lang="fr-FR" dirty="0"/>
              <a:t>in-</a:t>
            </a:r>
            <a:r>
              <a:rPr lang="fr-FR" dirty="0" err="1"/>
              <a:t>kind</a:t>
            </a:r>
            <a:r>
              <a:rPr lang="fr-FR" dirty="0"/>
              <a:t> </a:t>
            </a:r>
            <a:r>
              <a:rPr lang="fr-FR" dirty="0" err="1"/>
              <a:t>integration</a:t>
            </a:r>
            <a:r>
              <a:rPr lang="fr-FR" dirty="0"/>
              <a:t> </a:t>
            </a:r>
            <a:r>
              <a:rPr lang="fr-FR" dirty="0" err="1"/>
              <a:t>into</a:t>
            </a:r>
            <a:r>
              <a:rPr lang="fr-FR" dirty="0"/>
              <a:t> </a:t>
            </a:r>
            <a:r>
              <a:rPr lang="fr-FR" dirty="0" err="1"/>
              <a:t>PERLE’s</a:t>
            </a:r>
            <a:r>
              <a:rPr lang="fr-FR" dirty="0"/>
              <a:t> pattern</a:t>
            </a:r>
          </a:p>
          <a:p>
            <a:pPr lvl="1">
              <a:buFont typeface="Symbol" panose="05050102010706020507" pitchFamily="18" charset="2"/>
              <a:buChar char="Þ"/>
            </a:pPr>
            <a:r>
              <a:rPr lang="fr-FR" dirty="0">
                <a:sym typeface="Symbol" panose="05050102010706020507" pitchFamily="18" charset="2"/>
              </a:rPr>
              <a:t> </a:t>
            </a:r>
            <a:r>
              <a:rPr lang="fr-FR" dirty="0" err="1">
                <a:sym typeface="Symbol" panose="05050102010706020507" pitchFamily="18" charset="2"/>
              </a:rPr>
              <a:t>Prepare</a:t>
            </a:r>
            <a:r>
              <a:rPr lang="fr-FR" dirty="0">
                <a:sym typeface="Symbol" panose="05050102010706020507" pitchFamily="18" charset="2"/>
              </a:rPr>
              <a:t> a </a:t>
            </a:r>
            <a:r>
              <a:rPr lang="fr-FR" dirty="0" err="1">
                <a:sym typeface="Symbol" panose="05050102010706020507" pitchFamily="18" charset="2"/>
              </a:rPr>
              <a:t>financial</a:t>
            </a:r>
            <a:r>
              <a:rPr lang="fr-FR" dirty="0">
                <a:sym typeface="Symbol" panose="05050102010706020507" pitchFamily="18" charset="2"/>
              </a:rPr>
              <a:t> application for the support </a:t>
            </a:r>
          </a:p>
          <a:p>
            <a:pPr marL="457200" lvl="1" indent="0">
              <a:buNone/>
            </a:pPr>
            <a:r>
              <a:rPr lang="fr-FR" dirty="0">
                <a:sym typeface="Symbol" panose="05050102010706020507" pitchFamily="18" charset="2"/>
              </a:rPr>
              <a:t>      of </a:t>
            </a:r>
            <a:r>
              <a:rPr lang="fr-FR" dirty="0" err="1">
                <a:sym typeface="Symbol" panose="05050102010706020507" pitchFamily="18" charset="2"/>
              </a:rPr>
              <a:t>cryogenic</a:t>
            </a:r>
            <a:r>
              <a:rPr lang="fr-FR" dirty="0">
                <a:sym typeface="Symbol" panose="05050102010706020507" pitchFamily="18" charset="2"/>
              </a:rPr>
              <a:t> infrastructures </a:t>
            </a:r>
            <a:endParaRPr lang="fr-FR" dirty="0"/>
          </a:p>
          <a:p>
            <a:pPr lvl="1">
              <a:buFont typeface="Symbol" panose="05050102010706020507" pitchFamily="18" charset="2"/>
              <a:buChar char="Þ"/>
            </a:pPr>
            <a:r>
              <a:rPr lang="fr-FR" dirty="0"/>
              <a:t> </a:t>
            </a:r>
            <a:r>
              <a:rPr lang="fr-FR" dirty="0" err="1"/>
              <a:t>Prepare</a:t>
            </a:r>
            <a:r>
              <a:rPr lang="fr-FR" dirty="0"/>
              <a:t> the 2</a:t>
            </a:r>
            <a:r>
              <a:rPr lang="fr-FR" baseline="30000" dirty="0"/>
              <a:t>nd</a:t>
            </a:r>
            <a:r>
              <a:rPr lang="fr-FR" dirty="0"/>
              <a:t> stage phase</a:t>
            </a:r>
          </a:p>
          <a:p>
            <a:pPr marL="457200" lvl="1" indent="0">
              <a:buNone/>
            </a:pPr>
            <a:endParaRPr lang="fr-FR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B4DBBA79-940C-402C-B5EE-457C2E586A1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90579" y="1739164"/>
            <a:ext cx="4395597" cy="4450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6375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2" descr="http://wpwww.ijclab.in2p3.fr/portail-ijclab/wp-content/uploads/sites/12/2020/01/logo-provisoire@0.5x.png">
            <a:extLst>
              <a:ext uri="{FF2B5EF4-FFF2-40B4-BE49-F238E27FC236}">
                <a16:creationId xmlns:a16="http://schemas.microsoft.com/office/drawing/2014/main" id="{74FD3900-71B1-4F81-AFF3-9FACF5DACE1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57BB893A-4A03-4E17-B7EE-53FD0FF615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8572" y="229236"/>
            <a:ext cx="9534855" cy="833774"/>
          </a:xfrm>
        </p:spPr>
        <p:txBody>
          <a:bodyPr>
            <a:normAutofit/>
          </a:bodyPr>
          <a:lstStyle/>
          <a:p>
            <a:r>
              <a:rPr lang="fr-FR" dirty="0" err="1"/>
              <a:t>Thank</a:t>
            </a:r>
            <a:r>
              <a:rPr lang="fr-FR" dirty="0"/>
              <a:t> </a:t>
            </a:r>
            <a:r>
              <a:rPr lang="fr-FR" dirty="0" err="1"/>
              <a:t>you</a:t>
            </a:r>
            <a:r>
              <a:rPr lang="fr-FR" dirty="0"/>
              <a:t> for </a:t>
            </a:r>
            <a:r>
              <a:rPr lang="fr-FR" dirty="0" err="1"/>
              <a:t>your</a:t>
            </a:r>
            <a:r>
              <a:rPr lang="fr-FR" dirty="0"/>
              <a:t> attention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2930A73-547A-44EB-840F-CC8DCC67CF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28/06/2023</a:t>
            </a:r>
            <a:endParaRPr lang="fr-FR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020586A9-3C20-435E-A724-9B238BCE54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i="1"/>
              <a:t>Einstein Telescope – Kick-off IJCLab –  Caractérisation de matériaux à température cryogénique </a:t>
            </a:r>
            <a:endParaRPr lang="en-GB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52411A56-B44E-4CA6-B7A5-983A3B6521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BE48F-A7D6-8A4D-99CA-582EB3456AD8}" type="slidenum">
              <a:rPr lang="fr-FR" smtClean="0"/>
              <a:pPr/>
              <a:t>14</a:t>
            </a:fld>
            <a:endParaRPr lang="fr-FR"/>
          </a:p>
        </p:txBody>
      </p:sp>
      <p:sp>
        <p:nvSpPr>
          <p:cNvPr id="8" name="Titre 6">
            <a:extLst>
              <a:ext uri="{FF2B5EF4-FFF2-40B4-BE49-F238E27FC236}">
                <a16:creationId xmlns:a16="http://schemas.microsoft.com/office/drawing/2014/main" id="{2424816E-0461-4321-BCA2-DFEB7C1801CD}"/>
              </a:ext>
            </a:extLst>
          </p:cNvPr>
          <p:cNvSpPr txBox="1">
            <a:spLocks/>
          </p:cNvSpPr>
          <p:nvPr/>
        </p:nvSpPr>
        <p:spPr>
          <a:xfrm>
            <a:off x="9213460" y="2758602"/>
            <a:ext cx="2741673" cy="18071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716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1200"/>
              </a:spcBef>
            </a:pPr>
            <a:r>
              <a:rPr lang="fr-FR" dirty="0" err="1"/>
              <a:t>Special</a:t>
            </a:r>
            <a:r>
              <a:rPr lang="fr-FR" dirty="0"/>
              <a:t> </a:t>
            </a:r>
            <a:r>
              <a:rPr lang="fr-FR" dirty="0" err="1"/>
              <a:t>thanks</a:t>
            </a:r>
            <a:r>
              <a:rPr lang="fr-FR" dirty="0"/>
              <a:t> to:</a:t>
            </a:r>
          </a:p>
          <a:p>
            <a:pPr algn="l">
              <a:spcBef>
                <a:spcPts val="1200"/>
              </a:spcBef>
            </a:pPr>
            <a:br>
              <a:rPr lang="fr-FR" sz="700" dirty="0"/>
            </a:br>
            <a:r>
              <a:rPr lang="fr-FR" dirty="0"/>
              <a:t>Sébastien BLIVET</a:t>
            </a:r>
            <a:br>
              <a:rPr lang="fr-FR" dirty="0"/>
            </a:br>
            <a:r>
              <a:rPr lang="fr-FR" dirty="0"/>
              <a:t>Sylvain BRAULT</a:t>
            </a:r>
            <a:br>
              <a:rPr lang="fr-FR" dirty="0"/>
            </a:br>
            <a:r>
              <a:rPr lang="fr-FR" dirty="0"/>
              <a:t>Patricia DUCHESNE</a:t>
            </a:r>
          </a:p>
          <a:p>
            <a:pPr algn="l">
              <a:spcBef>
                <a:spcPts val="1200"/>
              </a:spcBef>
            </a:pPr>
            <a:r>
              <a:rPr lang="fr-FR" dirty="0"/>
              <a:t>Gille OLIVIER</a:t>
            </a:r>
          </a:p>
        </p:txBody>
      </p:sp>
    </p:spTree>
    <p:extLst>
      <p:ext uri="{BB962C8B-B14F-4D97-AF65-F5344CB8AC3E}">
        <p14:creationId xmlns:p14="http://schemas.microsoft.com/office/powerpoint/2010/main" val="14179739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9D4912DD-654A-4AD1-A7E9-9D6C7C2B10FC}"/>
              </a:ext>
            </a:extLst>
          </p:cNvPr>
          <p:cNvSpPr/>
          <p:nvPr/>
        </p:nvSpPr>
        <p:spPr>
          <a:xfrm>
            <a:off x="0" y="737118"/>
            <a:ext cx="572571" cy="5701000"/>
          </a:xfrm>
          <a:prstGeom prst="rect">
            <a:avLst/>
          </a:prstGeom>
          <a:gradFill>
            <a:gsLst>
              <a:gs pos="0">
                <a:srgbClr val="ECECEC"/>
              </a:gs>
              <a:gs pos="100000">
                <a:srgbClr val="F5F5F6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B2C88F40-AC02-4775-9C9F-3F991428E3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571" y="737118"/>
            <a:ext cx="11619429" cy="5701000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FC499046-2090-4058-95CF-4C307D5BD6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Scope of </a:t>
            </a:r>
            <a:r>
              <a:rPr lang="fr-FR" dirty="0" err="1"/>
              <a:t>Cryogenics</a:t>
            </a:r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22806977-7A44-42C5-BBF9-E46787064C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09/10</a:t>
            </a:r>
            <a:r>
              <a:rPr lang="fr-FR" baseline="30000"/>
              <a:t>th</a:t>
            </a:r>
            <a:r>
              <a:rPr lang="fr-FR"/>
              <a:t>/2024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5062B2DB-6B15-4F05-B311-1E78C92B1B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PERLE – Collaboration meeting – CERN Sept. 17</a:t>
            </a:r>
            <a:r>
              <a:rPr lang="fr-FR" baseline="30000"/>
              <a:t>th</a:t>
            </a:r>
            <a:r>
              <a:rPr lang="fr-FR"/>
              <a:t> 2024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ED17EC2-1F54-4221-80D3-50A898D485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1C98C417-1CCA-4D2F-AE7B-279BF7E25BA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fr-FR" dirty="0" err="1"/>
              <a:t>What</a:t>
            </a:r>
            <a:r>
              <a:rPr lang="fr-FR" dirty="0"/>
              <a:t> to cool?</a:t>
            </a:r>
          </a:p>
          <a:p>
            <a:pPr marL="457200" lvl="1" indent="0">
              <a:buNone/>
            </a:pPr>
            <a:endParaRPr lang="fr-FR" dirty="0"/>
          </a:p>
        </p:txBody>
      </p:sp>
      <p:pic>
        <p:nvPicPr>
          <p:cNvPr id="27" name="Image 26">
            <a:extLst>
              <a:ext uri="{FF2B5EF4-FFF2-40B4-BE49-F238E27FC236}">
                <a16:creationId xmlns:a16="http://schemas.microsoft.com/office/drawing/2014/main" id="{7D206B66-A220-4E07-9A12-B41E5D643C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2135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958262" y="2137038"/>
            <a:ext cx="1125635" cy="849050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AF018FDA-E3A2-41D9-AE7E-256FF7889321}"/>
              </a:ext>
            </a:extLst>
          </p:cNvPr>
          <p:cNvSpPr txBox="1"/>
          <p:nvPr/>
        </p:nvSpPr>
        <p:spPr>
          <a:xfrm>
            <a:off x="6382285" y="3668160"/>
            <a:ext cx="1618179" cy="369332"/>
          </a:xfrm>
          <a:prstGeom prst="rect">
            <a:avLst/>
          </a:prstGeom>
          <a:noFill/>
          <a:effectLst>
            <a:reflection blurRad="6350" stA="50000" endA="300" endPos="90000" dist="50800" dir="5400000" sy="-100000" algn="bl" rotWithShape="0"/>
          </a:effectLst>
        </p:spPr>
        <p:txBody>
          <a:bodyPr wrap="square">
            <a:spAutoFit/>
          </a:bodyPr>
          <a:lstStyle/>
          <a:p>
            <a:pPr algn="ctr"/>
            <a:r>
              <a:rPr lang="fr-FR" dirty="0" err="1">
                <a:solidFill>
                  <a:srgbClr val="00CCFF"/>
                </a:solidFill>
              </a:rPr>
              <a:t>Cryomodule</a:t>
            </a:r>
            <a:endParaRPr lang="fr-FR" dirty="0">
              <a:solidFill>
                <a:srgbClr val="00CCFF"/>
              </a:solidFill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BC102A40-CFC3-4786-9FC8-6C36BDB7C63C}"/>
              </a:ext>
            </a:extLst>
          </p:cNvPr>
          <p:cNvSpPr txBox="1"/>
          <p:nvPr/>
        </p:nvSpPr>
        <p:spPr>
          <a:xfrm>
            <a:off x="9029801" y="3099997"/>
            <a:ext cx="957568" cy="369332"/>
          </a:xfrm>
          <a:prstGeom prst="rect">
            <a:avLst/>
          </a:prstGeom>
          <a:noFill/>
          <a:effectLst>
            <a:reflection blurRad="6350" stA="50000" endA="300" endPos="90000" dist="50800" dir="5400000" sy="-100000" algn="bl" rotWithShape="0"/>
          </a:effectLst>
        </p:spPr>
        <p:txBody>
          <a:bodyPr wrap="square">
            <a:spAutoFit/>
          </a:bodyPr>
          <a:lstStyle/>
          <a:p>
            <a:pPr algn="ctr"/>
            <a:r>
              <a:rPr lang="fr-FR" dirty="0">
                <a:solidFill>
                  <a:srgbClr val="00CCFF"/>
                </a:solidFill>
              </a:rPr>
              <a:t>Booster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C062D310-FF55-4977-BAAA-68E1FEE82EB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15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145779" y="2483731"/>
            <a:ext cx="1792192" cy="1310400"/>
          </a:xfrm>
          <a:prstGeom prst="rect">
            <a:avLst/>
          </a:prstGeom>
        </p:spPr>
      </p:pic>
      <p:sp>
        <p:nvSpPr>
          <p:cNvPr id="20" name="ZoneTexte 19">
            <a:extLst>
              <a:ext uri="{FF2B5EF4-FFF2-40B4-BE49-F238E27FC236}">
                <a16:creationId xmlns:a16="http://schemas.microsoft.com/office/drawing/2014/main" id="{3193DDEB-A588-4E98-B4B7-8D314AB69577}"/>
              </a:ext>
            </a:extLst>
          </p:cNvPr>
          <p:cNvSpPr txBox="1"/>
          <p:nvPr/>
        </p:nvSpPr>
        <p:spPr>
          <a:xfrm>
            <a:off x="3141406" y="5591253"/>
            <a:ext cx="183863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i="1" u="sng" dirty="0"/>
              <a:t>PERLE ERL</a:t>
            </a:r>
          </a:p>
        </p:txBody>
      </p:sp>
    </p:spTree>
    <p:extLst>
      <p:ext uri="{BB962C8B-B14F-4D97-AF65-F5344CB8AC3E}">
        <p14:creationId xmlns:p14="http://schemas.microsoft.com/office/powerpoint/2010/main" val="1285698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F6C6B101-425F-478E-8DE8-53CA58A926CA}"/>
              </a:ext>
            </a:extLst>
          </p:cNvPr>
          <p:cNvSpPr/>
          <p:nvPr/>
        </p:nvSpPr>
        <p:spPr>
          <a:xfrm>
            <a:off x="-7301" y="730708"/>
            <a:ext cx="12193713" cy="5719154"/>
          </a:xfrm>
          <a:prstGeom prst="rect">
            <a:avLst/>
          </a:prstGeom>
          <a:gradFill>
            <a:gsLst>
              <a:gs pos="0">
                <a:srgbClr val="ECECEC"/>
              </a:gs>
              <a:gs pos="100000">
                <a:srgbClr val="E6E6E6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8543E3C3-9439-4F19-8AD9-63D6C1644E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426" y="1442312"/>
            <a:ext cx="5127180" cy="2609314"/>
          </a:xfrm>
          <a:prstGeom prst="rect">
            <a:avLst/>
          </a:prstGeom>
        </p:spPr>
      </p:pic>
      <p:grpSp>
        <p:nvGrpSpPr>
          <p:cNvPr id="27" name="Groupe 26">
            <a:extLst>
              <a:ext uri="{FF2B5EF4-FFF2-40B4-BE49-F238E27FC236}">
                <a16:creationId xmlns:a16="http://schemas.microsoft.com/office/drawing/2014/main" id="{E4B38508-FDE9-4325-887E-0061341AE838}"/>
              </a:ext>
            </a:extLst>
          </p:cNvPr>
          <p:cNvGrpSpPr/>
          <p:nvPr/>
        </p:nvGrpSpPr>
        <p:grpSpPr>
          <a:xfrm>
            <a:off x="5101740" y="3761876"/>
            <a:ext cx="6984438" cy="2400033"/>
            <a:chOff x="5101740" y="3761876"/>
            <a:chExt cx="6984438" cy="2400033"/>
          </a:xfrm>
        </p:grpSpPr>
        <p:pic>
          <p:nvPicPr>
            <p:cNvPr id="65" name="Image 64">
              <a:extLst>
                <a:ext uri="{FF2B5EF4-FFF2-40B4-BE49-F238E27FC236}">
                  <a16:creationId xmlns:a16="http://schemas.microsoft.com/office/drawing/2014/main" id="{4007A501-8454-420E-B53A-EB0ABCD5531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101740" y="3973128"/>
              <a:ext cx="5527768" cy="2188781"/>
            </a:xfrm>
            <a:prstGeom prst="rect">
              <a:avLst/>
            </a:prstGeom>
          </p:spPr>
        </p:pic>
        <p:sp>
          <p:nvSpPr>
            <p:cNvPr id="70" name="ZoneTexte 69">
              <a:extLst>
                <a:ext uri="{FF2B5EF4-FFF2-40B4-BE49-F238E27FC236}">
                  <a16:creationId xmlns:a16="http://schemas.microsoft.com/office/drawing/2014/main" id="{40EB4199-128A-4490-A1A2-B333620DDE9F}"/>
                </a:ext>
              </a:extLst>
            </p:cNvPr>
            <p:cNvSpPr txBox="1"/>
            <p:nvPr/>
          </p:nvSpPr>
          <p:spPr>
            <a:xfrm>
              <a:off x="10779410" y="3761876"/>
              <a:ext cx="1306768" cy="57990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584" dirty="0"/>
                <a:t>Bi-phase pipe</a:t>
              </a:r>
            </a:p>
            <a:p>
              <a:r>
                <a:rPr lang="en-GB" sz="1584" dirty="0"/>
                <a:t> (Ø=95.5 mm)</a:t>
              </a:r>
            </a:p>
          </p:txBody>
        </p:sp>
        <p:cxnSp>
          <p:nvCxnSpPr>
            <p:cNvPr id="71" name="Connecteur droit avec flèche 70">
              <a:extLst>
                <a:ext uri="{FF2B5EF4-FFF2-40B4-BE49-F238E27FC236}">
                  <a16:creationId xmlns:a16="http://schemas.microsoft.com/office/drawing/2014/main" id="{D0A880E4-EFDF-4C0E-B3D7-58197520F00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533561" y="4190356"/>
              <a:ext cx="35601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ZoneTexte 71">
              <a:extLst>
                <a:ext uri="{FF2B5EF4-FFF2-40B4-BE49-F238E27FC236}">
                  <a16:creationId xmlns:a16="http://schemas.microsoft.com/office/drawing/2014/main" id="{A5D44D14-F49B-4C25-BEE0-D12B51434BCF}"/>
                </a:ext>
              </a:extLst>
            </p:cNvPr>
            <p:cNvSpPr txBox="1"/>
            <p:nvPr/>
          </p:nvSpPr>
          <p:spPr>
            <a:xfrm>
              <a:off x="7238351" y="5153743"/>
              <a:ext cx="1272442" cy="243785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584" dirty="0"/>
                <a:t>Niobium cavity</a:t>
              </a:r>
            </a:p>
          </p:txBody>
        </p:sp>
      </p:grpSp>
      <p:sp>
        <p:nvSpPr>
          <p:cNvPr id="2" name="Titre 1">
            <a:extLst>
              <a:ext uri="{FF2B5EF4-FFF2-40B4-BE49-F238E27FC236}">
                <a16:creationId xmlns:a16="http://schemas.microsoft.com/office/drawing/2014/main" id="{FC499046-2090-4058-95CF-4C307D5BD6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Scope of Cryogenics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22806977-7A44-42C5-BBF9-E46787064C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09/10</a:t>
            </a:r>
            <a:r>
              <a:rPr lang="en-GB" baseline="30000"/>
              <a:t>th</a:t>
            </a:r>
            <a:r>
              <a:rPr lang="en-GB"/>
              <a:t>/2024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5062B2DB-6B15-4F05-B311-1E78C92B1B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PERLE – Collaboration meeting – CERN Sept. 17</a:t>
            </a:r>
            <a:r>
              <a:rPr lang="en-GB" baseline="30000"/>
              <a:t>th</a:t>
            </a:r>
            <a:r>
              <a:rPr lang="en-GB"/>
              <a:t> 2024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ED17EC2-1F54-4221-80D3-50A898D485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1C98C417-1CCA-4D2F-AE7B-279BF7E25BA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GB" dirty="0"/>
              <a:t>What to cool?</a:t>
            </a:r>
          </a:p>
          <a:p>
            <a:pPr lvl="1"/>
            <a:r>
              <a:rPr lang="en-GB" dirty="0"/>
              <a:t>The PERLE cryomodule</a:t>
            </a:r>
          </a:p>
        </p:txBody>
      </p:sp>
      <p:graphicFrame>
        <p:nvGraphicFramePr>
          <p:cNvPr id="55" name="Tableau 54">
            <a:extLst>
              <a:ext uri="{FF2B5EF4-FFF2-40B4-BE49-F238E27FC236}">
                <a16:creationId xmlns:a16="http://schemas.microsoft.com/office/drawing/2014/main" id="{3539CC88-89A3-4C7F-9540-126E6207B5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3824810"/>
              </p:ext>
            </p:extLst>
          </p:nvPr>
        </p:nvGraphicFramePr>
        <p:xfrm>
          <a:off x="156880" y="4190356"/>
          <a:ext cx="3473983" cy="20286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66769">
                  <a:extLst>
                    <a:ext uri="{9D8B030D-6E8A-4147-A177-3AD203B41FA5}">
                      <a16:colId xmlns:a16="http://schemas.microsoft.com/office/drawing/2014/main" val="769144867"/>
                    </a:ext>
                  </a:extLst>
                </a:gridCol>
                <a:gridCol w="1507214">
                  <a:extLst>
                    <a:ext uri="{9D8B030D-6E8A-4147-A177-3AD203B41FA5}">
                      <a16:colId xmlns:a16="http://schemas.microsoft.com/office/drawing/2014/main" val="1420517886"/>
                    </a:ext>
                  </a:extLst>
                </a:gridCol>
              </a:tblGrid>
              <a:tr h="257278">
                <a:tc>
                  <a:txBody>
                    <a:bodyPr/>
                    <a:lstStyle/>
                    <a:p>
                      <a:r>
                        <a:rPr lang="fr-FR" sz="1600" dirty="0" err="1"/>
                        <a:t>Some</a:t>
                      </a:r>
                      <a:r>
                        <a:rPr lang="fr-FR" sz="1600" dirty="0"/>
                        <a:t> RF </a:t>
                      </a:r>
                      <a:r>
                        <a:rPr lang="fr-FR" sz="1600" dirty="0" err="1"/>
                        <a:t>features</a:t>
                      </a:r>
                      <a:endParaRPr lang="fr-FR" sz="1600" dirty="0"/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IJCLab </a:t>
                      </a:r>
                      <a:r>
                        <a:rPr lang="fr-FR" sz="1600" dirty="0" err="1"/>
                        <a:t>series</a:t>
                      </a:r>
                      <a:endParaRPr lang="fr-FR" sz="1600" dirty="0"/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1824964453"/>
                  </a:ext>
                </a:extLst>
              </a:tr>
              <a:tr h="244545">
                <a:tc>
                  <a:txBody>
                    <a:bodyPr/>
                    <a:lstStyle/>
                    <a:p>
                      <a:r>
                        <a:rPr lang="fr-FR" sz="1600" dirty="0"/>
                        <a:t>Frequency</a:t>
                      </a: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801.58 MHz</a:t>
                      </a:r>
                    </a:p>
                  </a:txBody>
                  <a:tcPr marT="0" marB="0" anchor="ctr"/>
                </a:tc>
                <a:extLst>
                  <a:ext uri="{0D108BD9-81ED-4DB2-BD59-A6C34878D82A}">
                    <a16:rowId xmlns:a16="http://schemas.microsoft.com/office/drawing/2014/main" val="793812036"/>
                  </a:ext>
                </a:extLst>
              </a:tr>
              <a:tr h="244545">
                <a:tc>
                  <a:txBody>
                    <a:bodyPr/>
                    <a:lstStyle/>
                    <a:p>
                      <a:r>
                        <a:rPr lang="fr-FR" sz="1600" i="1" dirty="0" err="1"/>
                        <a:t>E</a:t>
                      </a:r>
                      <a:r>
                        <a:rPr lang="fr-FR" sz="1600" i="1" baseline="-25000" dirty="0" err="1"/>
                        <a:t>acc</a:t>
                      </a:r>
                      <a:endParaRPr lang="fr-FR" sz="1600" i="1" baseline="-25000" dirty="0"/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22 MV/m</a:t>
                      </a:r>
                    </a:p>
                  </a:txBody>
                  <a:tcPr marT="0" marB="0" anchor="ctr"/>
                </a:tc>
                <a:extLst>
                  <a:ext uri="{0D108BD9-81ED-4DB2-BD59-A6C34878D82A}">
                    <a16:rowId xmlns:a16="http://schemas.microsoft.com/office/drawing/2014/main" val="2432841906"/>
                  </a:ext>
                </a:extLst>
              </a:tr>
              <a:tr h="244545">
                <a:tc>
                  <a:txBody>
                    <a:bodyPr/>
                    <a:lstStyle/>
                    <a:p>
                      <a:r>
                        <a:rPr lang="fr-FR" sz="1600" i="1" dirty="0" err="1"/>
                        <a:t>L</a:t>
                      </a:r>
                      <a:r>
                        <a:rPr lang="fr-FR" sz="1600" i="1" baseline="-25000" dirty="0" err="1"/>
                        <a:t>acc</a:t>
                      </a:r>
                      <a:r>
                        <a:rPr lang="fr-FR" sz="1600" dirty="0"/>
                        <a:t> = (</a:t>
                      </a:r>
                      <a:r>
                        <a:rPr lang="fr-FR" sz="1600" i="1" dirty="0"/>
                        <a:t>n</a:t>
                      </a:r>
                      <a:r>
                        <a:rPr lang="fr-FR" sz="1600" dirty="0"/>
                        <a:t>.</a:t>
                      </a:r>
                      <a:r>
                        <a:rPr lang="fr-FR" sz="1600" dirty="0">
                          <a:sym typeface="Symbol" panose="05050102010706020507" pitchFamily="18" charset="2"/>
                        </a:rPr>
                        <a:t>.</a:t>
                      </a:r>
                      <a:r>
                        <a:rPr lang="fr-FR" sz="1600" i="1" dirty="0">
                          <a:sym typeface="Symbol" panose="05050102010706020507" pitchFamily="18" charset="2"/>
                        </a:rPr>
                        <a:t></a:t>
                      </a:r>
                      <a:r>
                        <a:rPr lang="fr-FR" sz="1600" dirty="0">
                          <a:sym typeface="Symbol" panose="05050102010706020507" pitchFamily="18" charset="2"/>
                        </a:rPr>
                        <a:t>/2)</a:t>
                      </a:r>
                      <a:endParaRPr lang="fr-FR" sz="1600" dirty="0"/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0.936 m</a:t>
                      </a:r>
                    </a:p>
                  </a:txBody>
                  <a:tcPr marT="0" marB="0" anchor="ctr"/>
                </a:tc>
                <a:extLst>
                  <a:ext uri="{0D108BD9-81ED-4DB2-BD59-A6C34878D82A}">
                    <a16:rowId xmlns:a16="http://schemas.microsoft.com/office/drawing/2014/main" val="1360151985"/>
                  </a:ext>
                </a:extLst>
              </a:tr>
              <a:tr h="244545">
                <a:tc>
                  <a:txBody>
                    <a:bodyPr/>
                    <a:lstStyle/>
                    <a:p>
                      <a:r>
                        <a:rPr lang="fr-FR" sz="1600" i="1" dirty="0"/>
                        <a:t>Q</a:t>
                      </a:r>
                      <a:r>
                        <a:rPr lang="fr-FR" sz="1600" i="1" baseline="-25000" dirty="0"/>
                        <a:t>0</a:t>
                      </a: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3·10</a:t>
                      </a:r>
                      <a:r>
                        <a:rPr lang="fr-FR" sz="1600" b="1" baseline="300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10</a:t>
                      </a:r>
                      <a:endParaRPr lang="fr-FR" sz="1600" b="1" dirty="0"/>
                    </a:p>
                  </a:txBody>
                  <a:tcPr marT="0" marB="0" anchor="ctr"/>
                </a:tc>
                <a:extLst>
                  <a:ext uri="{0D108BD9-81ED-4DB2-BD59-A6C34878D82A}">
                    <a16:rowId xmlns:a16="http://schemas.microsoft.com/office/drawing/2014/main" val="1131979360"/>
                  </a:ext>
                </a:extLst>
              </a:tr>
              <a:tr h="244545">
                <a:tc>
                  <a:txBody>
                    <a:bodyPr/>
                    <a:lstStyle/>
                    <a:p>
                      <a:r>
                        <a:rPr lang="fr-FR" sz="1600" i="1" u="none" dirty="0"/>
                        <a:t>R</a:t>
                      </a:r>
                      <a:r>
                        <a:rPr lang="fr-FR" sz="1600" dirty="0"/>
                        <a:t>/Q</a:t>
                      </a:r>
                      <a:r>
                        <a:rPr lang="fr-FR" sz="1600" baseline="-25000" dirty="0"/>
                        <a:t>0</a:t>
                      </a:r>
                      <a:r>
                        <a:rPr lang="fr-FR" sz="1600" dirty="0"/>
                        <a:t>  </a:t>
                      </a:r>
                      <a:r>
                        <a:rPr lang="fr-FR" sz="1600" dirty="0">
                          <a:sym typeface="Symbol" panose="05050102010706020507" pitchFamily="18" charset="2"/>
                        </a:rPr>
                        <a:t>@</a:t>
                      </a:r>
                      <a:r>
                        <a:rPr lang="el-GR" sz="1600" dirty="0">
                          <a:sym typeface="Symbol" panose="05050102010706020507" pitchFamily="18" charset="2"/>
                        </a:rPr>
                        <a:t>β</a:t>
                      </a:r>
                      <a:r>
                        <a:rPr lang="fr-FR" sz="1600" dirty="0">
                          <a:sym typeface="Symbol" panose="05050102010706020507" pitchFamily="18" charset="2"/>
                        </a:rPr>
                        <a:t>=1</a:t>
                      </a:r>
                      <a:endParaRPr lang="fr-FR" sz="1600" dirty="0"/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521 </a:t>
                      </a:r>
                      <a:r>
                        <a:rPr lang="fr-FR" sz="1600" dirty="0">
                          <a:sym typeface="Symbol" panose="05050102010706020507" pitchFamily="18" charset="2"/>
                        </a:rPr>
                        <a:t></a:t>
                      </a:r>
                      <a:endParaRPr lang="fr-FR" sz="1600" dirty="0"/>
                    </a:p>
                  </a:txBody>
                  <a:tcPr marT="0" marB="0" anchor="ctr"/>
                </a:tc>
                <a:extLst>
                  <a:ext uri="{0D108BD9-81ED-4DB2-BD59-A6C34878D82A}">
                    <a16:rowId xmlns:a16="http://schemas.microsoft.com/office/drawing/2014/main" val="1034634398"/>
                  </a:ext>
                </a:extLst>
              </a:tr>
              <a:tr h="24454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i="1" dirty="0" err="1"/>
                        <a:t>P</a:t>
                      </a:r>
                      <a:r>
                        <a:rPr lang="fr-FR" sz="1600" i="1" baseline="-25000" dirty="0" err="1"/>
                        <a:t>RF_diss_cav</a:t>
                      </a:r>
                      <a:endParaRPr lang="fr-FR" sz="1600" baseline="0" dirty="0">
                        <a:sym typeface="Symbol" panose="05050102010706020507" pitchFamily="18" charset="2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>
                          <a:solidFill>
                            <a:schemeClr val="accent5"/>
                          </a:solidFill>
                        </a:rPr>
                        <a:t>27 W @ </a:t>
                      </a:r>
                      <a:r>
                        <a:rPr lang="fr-FR" sz="1800" b="1" i="1" dirty="0">
                          <a:solidFill>
                            <a:schemeClr val="accent5"/>
                          </a:solidFill>
                        </a:rPr>
                        <a:t>T</a:t>
                      </a:r>
                      <a:r>
                        <a:rPr lang="fr-FR" sz="1800" b="1" dirty="0">
                          <a:solidFill>
                            <a:schemeClr val="accent5"/>
                          </a:solidFill>
                        </a:rPr>
                        <a:t>=2 K</a:t>
                      </a:r>
                    </a:p>
                    <a:p>
                      <a:pPr algn="ctr"/>
                      <a:r>
                        <a:rPr lang="fr-FR" sz="1800" b="1" dirty="0">
                          <a:solidFill>
                            <a:schemeClr val="accent5"/>
                          </a:solidFill>
                        </a:rPr>
                        <a:t>per </a:t>
                      </a:r>
                      <a:r>
                        <a:rPr lang="fr-FR" sz="1800" b="1" dirty="0" err="1">
                          <a:solidFill>
                            <a:schemeClr val="accent5"/>
                          </a:solidFill>
                        </a:rPr>
                        <a:t>cavity</a:t>
                      </a:r>
                      <a:endParaRPr lang="fr-FR" sz="1800" b="1" dirty="0">
                        <a:solidFill>
                          <a:schemeClr val="accent5"/>
                        </a:solidFill>
                      </a:endParaRPr>
                    </a:p>
                  </a:txBody>
                  <a:tcPr marT="0" marB="0" anchor="ctr"/>
                </a:tc>
                <a:extLst>
                  <a:ext uri="{0D108BD9-81ED-4DB2-BD59-A6C34878D82A}">
                    <a16:rowId xmlns:a16="http://schemas.microsoft.com/office/drawing/2014/main" val="3731546804"/>
                  </a:ext>
                </a:extLst>
              </a:tr>
            </a:tbl>
          </a:graphicData>
        </a:graphic>
      </p:graphicFrame>
      <p:pic>
        <p:nvPicPr>
          <p:cNvPr id="61" name="Image 60">
            <a:extLst>
              <a:ext uri="{FF2B5EF4-FFF2-40B4-BE49-F238E27FC236}">
                <a16:creationId xmlns:a16="http://schemas.microsoft.com/office/drawing/2014/main" id="{2841B164-0010-481D-91C5-1C78C175CFC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7090" y="2206809"/>
            <a:ext cx="4016756" cy="849403"/>
          </a:xfrm>
          <a:prstGeom prst="rect">
            <a:avLst/>
          </a:prstGeom>
        </p:spPr>
      </p:pic>
      <p:sp>
        <p:nvSpPr>
          <p:cNvPr id="64" name="Espace réservé du contenu 5">
            <a:extLst>
              <a:ext uri="{FF2B5EF4-FFF2-40B4-BE49-F238E27FC236}">
                <a16:creationId xmlns:a16="http://schemas.microsoft.com/office/drawing/2014/main" id="{D30912AF-E407-4390-83A5-1F0FD2CC7EA4}"/>
              </a:ext>
            </a:extLst>
          </p:cNvPr>
          <p:cNvSpPr txBox="1">
            <a:spLocks/>
          </p:cNvSpPr>
          <p:nvPr/>
        </p:nvSpPr>
        <p:spPr>
          <a:xfrm>
            <a:off x="4348693" y="797983"/>
            <a:ext cx="3509432" cy="4411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q"/>
              <a:defRPr sz="2263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Calibri" panose="020F0502020204030204" pitchFamily="34" charset="0"/>
              <a:buChar char="●"/>
              <a:defRPr sz="2037" kern="1200">
                <a:solidFill>
                  <a:srgbClr val="2A4B86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11" kern="1200">
                <a:solidFill>
                  <a:srgbClr val="456487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5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5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2"/>
            <a:r>
              <a:rPr lang="en-GB" dirty="0"/>
              <a:t>4x 5-cells SRF cavities</a:t>
            </a:r>
          </a:p>
        </p:txBody>
      </p:sp>
      <p:grpSp>
        <p:nvGrpSpPr>
          <p:cNvPr id="29" name="Groupe 28">
            <a:extLst>
              <a:ext uri="{FF2B5EF4-FFF2-40B4-BE49-F238E27FC236}">
                <a16:creationId xmlns:a16="http://schemas.microsoft.com/office/drawing/2014/main" id="{D630687E-224A-42F1-A569-BD71FF852B3B}"/>
              </a:ext>
            </a:extLst>
          </p:cNvPr>
          <p:cNvGrpSpPr/>
          <p:nvPr/>
        </p:nvGrpSpPr>
        <p:grpSpPr>
          <a:xfrm>
            <a:off x="3780919" y="3953007"/>
            <a:ext cx="7831273" cy="2452514"/>
            <a:chOff x="3780919" y="3953007"/>
            <a:chExt cx="7831273" cy="2452514"/>
          </a:xfrm>
        </p:grpSpPr>
        <p:pic>
          <p:nvPicPr>
            <p:cNvPr id="68" name="Image 67">
              <a:extLst>
                <a:ext uri="{FF2B5EF4-FFF2-40B4-BE49-F238E27FC236}">
                  <a16:creationId xmlns:a16="http://schemas.microsoft.com/office/drawing/2014/main" id="{0FC28272-FE96-4147-9EF7-A4E405216ED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colorTemperature colorTemp="2611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5099336" y="4359681"/>
              <a:ext cx="5532576" cy="311093"/>
            </a:xfrm>
            <a:prstGeom prst="rect">
              <a:avLst/>
            </a:prstGeom>
          </p:spPr>
        </p:pic>
        <p:sp>
          <p:nvSpPr>
            <p:cNvPr id="69" name="ZoneTexte 68">
              <a:extLst>
                <a:ext uri="{FF2B5EF4-FFF2-40B4-BE49-F238E27FC236}">
                  <a16:creationId xmlns:a16="http://schemas.microsoft.com/office/drawing/2014/main" id="{C6C9F201-AE27-4C20-B638-19C4E3347065}"/>
                </a:ext>
              </a:extLst>
            </p:cNvPr>
            <p:cNvSpPr txBox="1"/>
            <p:nvPr/>
          </p:nvSpPr>
          <p:spPr>
            <a:xfrm>
              <a:off x="3780919" y="3953007"/>
              <a:ext cx="1168515" cy="5799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584" dirty="0">
                  <a:solidFill>
                    <a:srgbClr val="3399FF"/>
                  </a:solidFill>
                </a:rPr>
                <a:t>He </a:t>
              </a:r>
              <a:r>
                <a:rPr lang="en-GB" sz="1584" dirty="0" err="1">
                  <a:solidFill>
                    <a:srgbClr val="3399FF"/>
                  </a:solidFill>
                </a:rPr>
                <a:t>vap</a:t>
              </a:r>
              <a:r>
                <a:rPr lang="en-GB" sz="1584" dirty="0">
                  <a:solidFill>
                    <a:srgbClr val="3399FF"/>
                  </a:solidFill>
                </a:rPr>
                <a:t>. pumping</a:t>
              </a:r>
            </a:p>
          </p:txBody>
        </p:sp>
        <p:sp>
          <p:nvSpPr>
            <p:cNvPr id="73" name="Flèche : droite 72">
              <a:extLst>
                <a:ext uri="{FF2B5EF4-FFF2-40B4-BE49-F238E27FC236}">
                  <a16:creationId xmlns:a16="http://schemas.microsoft.com/office/drawing/2014/main" id="{C9C1AF03-593A-4813-B702-95E2FB4DC3C4}"/>
                </a:ext>
              </a:extLst>
            </p:cNvPr>
            <p:cNvSpPr/>
            <p:nvPr/>
          </p:nvSpPr>
          <p:spPr>
            <a:xfrm rot="10800000">
              <a:off x="4705211" y="4091076"/>
              <a:ext cx="418014" cy="321624"/>
            </a:xfrm>
            <a:prstGeom prst="rightArrow">
              <a:avLst/>
            </a:prstGeom>
            <a:solidFill>
              <a:srgbClr val="339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99FF"/>
                </a:solidFill>
              </a:endParaRPr>
            </a:p>
          </p:txBody>
        </p:sp>
        <p:sp>
          <p:nvSpPr>
            <p:cNvPr id="74" name="Flèche : droite 73">
              <a:extLst>
                <a:ext uri="{FF2B5EF4-FFF2-40B4-BE49-F238E27FC236}">
                  <a16:creationId xmlns:a16="http://schemas.microsoft.com/office/drawing/2014/main" id="{F0E98749-ECB7-4F54-8D43-3E49ACC825CE}"/>
                </a:ext>
              </a:extLst>
            </p:cNvPr>
            <p:cNvSpPr/>
            <p:nvPr/>
          </p:nvSpPr>
          <p:spPr>
            <a:xfrm rot="10800000">
              <a:off x="10680671" y="4232393"/>
              <a:ext cx="320629" cy="321624"/>
            </a:xfrm>
            <a:prstGeom prst="rightArrow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5" name="ZoneTexte 74">
              <a:extLst>
                <a:ext uri="{FF2B5EF4-FFF2-40B4-BE49-F238E27FC236}">
                  <a16:creationId xmlns:a16="http://schemas.microsoft.com/office/drawing/2014/main" id="{D9B9CCDB-8639-4369-822E-F4EA19000E6C}"/>
                </a:ext>
              </a:extLst>
            </p:cNvPr>
            <p:cNvSpPr txBox="1"/>
            <p:nvPr/>
          </p:nvSpPr>
          <p:spPr>
            <a:xfrm>
              <a:off x="10965861" y="4215483"/>
              <a:ext cx="646331" cy="3361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584" dirty="0" err="1">
                  <a:solidFill>
                    <a:schemeClr val="accent5"/>
                  </a:solidFill>
                </a:rPr>
                <a:t>LHe</a:t>
              </a:r>
              <a:r>
                <a:rPr lang="en-GB" sz="1584" dirty="0">
                  <a:solidFill>
                    <a:schemeClr val="accent5"/>
                  </a:solidFill>
                </a:rPr>
                <a:t> II</a:t>
              </a:r>
            </a:p>
          </p:txBody>
        </p:sp>
        <p:sp>
          <p:nvSpPr>
            <p:cNvPr id="76" name="ZoneTexte 75">
              <a:extLst>
                <a:ext uri="{FF2B5EF4-FFF2-40B4-BE49-F238E27FC236}">
                  <a16:creationId xmlns:a16="http://schemas.microsoft.com/office/drawing/2014/main" id="{AD875862-149D-4CD1-BC83-7B5D0683434B}"/>
                </a:ext>
              </a:extLst>
            </p:cNvPr>
            <p:cNvSpPr txBox="1"/>
            <p:nvPr/>
          </p:nvSpPr>
          <p:spPr>
            <a:xfrm>
              <a:off x="5063355" y="4074899"/>
              <a:ext cx="1635384" cy="3361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584" i="1" dirty="0">
                  <a:solidFill>
                    <a:srgbClr val="CCFFFF"/>
                  </a:solidFill>
                </a:rPr>
                <a:t>T</a:t>
              </a:r>
              <a:r>
                <a:rPr lang="en-GB" sz="1584" dirty="0">
                  <a:solidFill>
                    <a:srgbClr val="CCFFFF"/>
                  </a:solidFill>
                </a:rPr>
                <a:t>=2 K; </a:t>
              </a:r>
              <a:r>
                <a:rPr lang="en-GB" sz="1584" i="1" dirty="0">
                  <a:solidFill>
                    <a:srgbClr val="CCFFFF"/>
                  </a:solidFill>
                </a:rPr>
                <a:t>P</a:t>
              </a:r>
              <a:r>
                <a:rPr lang="en-GB" sz="1584" dirty="0">
                  <a:solidFill>
                    <a:srgbClr val="CCFFFF"/>
                  </a:solidFill>
                </a:rPr>
                <a:t>=31 mbar</a:t>
              </a:r>
            </a:p>
          </p:txBody>
        </p:sp>
        <p:sp>
          <p:nvSpPr>
            <p:cNvPr id="77" name="ZoneTexte 76">
              <a:extLst>
                <a:ext uri="{FF2B5EF4-FFF2-40B4-BE49-F238E27FC236}">
                  <a16:creationId xmlns:a16="http://schemas.microsoft.com/office/drawing/2014/main" id="{BDC69B8C-767E-4E6C-871E-B5CF35E203B6}"/>
                </a:ext>
              </a:extLst>
            </p:cNvPr>
            <p:cNvSpPr txBox="1"/>
            <p:nvPr/>
          </p:nvSpPr>
          <p:spPr>
            <a:xfrm>
              <a:off x="6056428" y="6069403"/>
              <a:ext cx="3314946" cy="3361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584" dirty="0" err="1">
                  <a:solidFill>
                    <a:srgbClr val="3399FF"/>
                  </a:solidFill>
                </a:rPr>
                <a:t>LHe</a:t>
              </a:r>
              <a:r>
                <a:rPr lang="en-GB" sz="1584" dirty="0">
                  <a:solidFill>
                    <a:srgbClr val="3399FF"/>
                  </a:solidFill>
                </a:rPr>
                <a:t> II </a:t>
              </a:r>
              <a:r>
                <a:rPr lang="en-GB" sz="1584" dirty="0" err="1">
                  <a:solidFill>
                    <a:srgbClr val="3399FF"/>
                  </a:solidFill>
                </a:rPr>
                <a:t>Subatmospheric</a:t>
              </a:r>
              <a:r>
                <a:rPr lang="en-GB" sz="1584" dirty="0">
                  <a:solidFill>
                    <a:srgbClr val="3399FF"/>
                  </a:solidFill>
                </a:rPr>
                <a:t> saturating bath</a:t>
              </a:r>
            </a:p>
          </p:txBody>
        </p:sp>
        <p:pic>
          <p:nvPicPr>
            <p:cNvPr id="79" name="Image 78">
              <a:extLst>
                <a:ext uri="{FF2B5EF4-FFF2-40B4-BE49-F238E27FC236}">
                  <a16:creationId xmlns:a16="http://schemas.microsoft.com/office/drawing/2014/main" id="{7BA0DBD0-41D5-4D5B-A175-3FC9CA18C77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colorTemperature colorTemp="1500"/>
                      </a14:imgEffect>
                      <a14:imgEffect>
                        <a14:saturation sat="127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5335644" y="4505504"/>
              <a:ext cx="4507799" cy="1573764"/>
            </a:xfrm>
            <a:prstGeom prst="rect">
              <a:avLst/>
            </a:prstGeom>
          </p:spPr>
        </p:pic>
      </p:grpSp>
      <p:grpSp>
        <p:nvGrpSpPr>
          <p:cNvPr id="30" name="Groupe 29">
            <a:extLst>
              <a:ext uri="{FF2B5EF4-FFF2-40B4-BE49-F238E27FC236}">
                <a16:creationId xmlns:a16="http://schemas.microsoft.com/office/drawing/2014/main" id="{F5C5D423-84EC-41D0-936E-21E42D62FDA6}"/>
              </a:ext>
            </a:extLst>
          </p:cNvPr>
          <p:cNvGrpSpPr/>
          <p:nvPr/>
        </p:nvGrpSpPr>
        <p:grpSpPr>
          <a:xfrm>
            <a:off x="5663695" y="775385"/>
            <a:ext cx="6364744" cy="3094420"/>
            <a:chOff x="5663695" y="893369"/>
            <a:chExt cx="6364744" cy="3094420"/>
          </a:xfrm>
        </p:grpSpPr>
        <p:grpSp>
          <p:nvGrpSpPr>
            <p:cNvPr id="23" name="Groupe 22">
              <a:extLst>
                <a:ext uri="{FF2B5EF4-FFF2-40B4-BE49-F238E27FC236}">
                  <a16:creationId xmlns:a16="http://schemas.microsoft.com/office/drawing/2014/main" id="{BBD2AF08-4EC4-42DD-BC4B-7F40BE089C56}"/>
                </a:ext>
              </a:extLst>
            </p:cNvPr>
            <p:cNvGrpSpPr/>
            <p:nvPr/>
          </p:nvGrpSpPr>
          <p:grpSpPr>
            <a:xfrm>
              <a:off x="5663695" y="893369"/>
              <a:ext cx="6364744" cy="3094420"/>
              <a:chOff x="5700482" y="697423"/>
              <a:chExt cx="6364744" cy="3094420"/>
            </a:xfrm>
          </p:grpSpPr>
          <p:pic>
            <p:nvPicPr>
              <p:cNvPr id="12" name="Image 11">
                <a:extLst>
                  <a:ext uri="{FF2B5EF4-FFF2-40B4-BE49-F238E27FC236}">
                    <a16:creationId xmlns:a16="http://schemas.microsoft.com/office/drawing/2014/main" id="{1326563D-417D-4630-B136-8792848A185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7212040" y="1211357"/>
                <a:ext cx="3432345" cy="2133785"/>
              </a:xfrm>
              <a:prstGeom prst="rect">
                <a:avLst/>
              </a:prstGeom>
            </p:spPr>
          </p:pic>
          <p:pic>
            <p:nvPicPr>
              <p:cNvPr id="44" name="Image 43">
                <a:extLst>
                  <a:ext uri="{FF2B5EF4-FFF2-40B4-BE49-F238E27FC236}">
                    <a16:creationId xmlns:a16="http://schemas.microsoft.com/office/drawing/2014/main" id="{59C8EC4A-D728-46A0-9063-F9C5CDEAAD5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1">
                <a:clrChange>
                  <a:clrFrom>
                    <a:srgbClr val="E6E6E6"/>
                  </a:clrFrom>
                  <a:clrTo>
                    <a:srgbClr val="E6E6E6">
                      <a:alpha val="0"/>
                    </a:srgbClr>
                  </a:clrTo>
                </a:clrChange>
              </a:blip>
              <a:srcRect b="7004"/>
              <a:stretch/>
            </p:blipFill>
            <p:spPr>
              <a:xfrm>
                <a:off x="5700482" y="1132114"/>
                <a:ext cx="1696432" cy="2129010"/>
              </a:xfrm>
              <a:prstGeom prst="rect">
                <a:avLst/>
              </a:prstGeom>
            </p:spPr>
          </p:pic>
          <p:cxnSp>
            <p:nvCxnSpPr>
              <p:cNvPr id="46" name="Connecteur droit avec flèche 45">
                <a:extLst>
                  <a:ext uri="{FF2B5EF4-FFF2-40B4-BE49-F238E27FC236}">
                    <a16:creationId xmlns:a16="http://schemas.microsoft.com/office/drawing/2014/main" id="{89D43061-98DB-4462-A94B-A0D2455BA6F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546756" y="2387589"/>
                <a:ext cx="2509516" cy="790675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7" name="ZoneTexte 46">
                <a:extLst>
                  <a:ext uri="{FF2B5EF4-FFF2-40B4-BE49-F238E27FC236}">
                    <a16:creationId xmlns:a16="http://schemas.microsoft.com/office/drawing/2014/main" id="{972F7545-DC4B-4685-BF42-1B850A849F28}"/>
                  </a:ext>
                </a:extLst>
              </p:cNvPr>
              <p:cNvSpPr txBox="1"/>
              <p:nvPr/>
            </p:nvSpPr>
            <p:spPr>
              <a:xfrm rot="1247708">
                <a:off x="8024188" y="2765242"/>
                <a:ext cx="1132244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1800"/>
                  <a:t>1300 mm</a:t>
                </a:r>
                <a:endParaRPr lang="en-GB"/>
              </a:p>
            </p:txBody>
          </p:sp>
          <p:sp>
            <p:nvSpPr>
              <p:cNvPr id="57" name="ZoneTexte 56">
                <a:extLst>
                  <a:ext uri="{FF2B5EF4-FFF2-40B4-BE49-F238E27FC236}">
                    <a16:creationId xmlns:a16="http://schemas.microsoft.com/office/drawing/2014/main" id="{5AE1B4A3-4821-4CEE-A9F9-FE9151C63A1F}"/>
                  </a:ext>
                </a:extLst>
              </p:cNvPr>
              <p:cNvSpPr txBox="1"/>
              <p:nvPr/>
            </p:nvSpPr>
            <p:spPr>
              <a:xfrm>
                <a:off x="9378665" y="697423"/>
                <a:ext cx="2686561" cy="12871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/>
                  <a:t>- Cavity:</a:t>
                </a:r>
                <a:r>
                  <a:rPr lang="en-GB" dirty="0"/>
                  <a:t> </a:t>
                </a:r>
                <a:r>
                  <a:rPr lang="en-GB" sz="1400" dirty="0"/>
                  <a:t>48 kg of bulk niobium</a:t>
                </a:r>
              </a:p>
              <a:p>
                <a:r>
                  <a:rPr lang="en-GB" sz="1584" dirty="0"/>
                  <a:t>- Helium tank: </a:t>
                </a:r>
              </a:p>
              <a:p>
                <a:pPr marL="361950" lvl="1" indent="-184150">
                  <a:buFont typeface="Courier New" panose="02070309020205020404" pitchFamily="49" charset="0"/>
                  <a:buChar char="o"/>
                </a:pPr>
                <a:r>
                  <a:rPr lang="en-GB" sz="1400" dirty="0"/>
                  <a:t>Tank: 37.7 kg of </a:t>
                </a:r>
                <a:r>
                  <a:rPr lang="en-GB" sz="1400" dirty="0" err="1"/>
                  <a:t>Ti</a:t>
                </a:r>
                <a:r>
                  <a:rPr lang="en-GB" sz="1400" dirty="0"/>
                  <a:t> grade 2</a:t>
                </a:r>
              </a:p>
              <a:p>
                <a:pPr marL="361950" lvl="1" indent="-184150">
                  <a:buFont typeface="Courier New" panose="02070309020205020404" pitchFamily="49" charset="0"/>
                  <a:buChar char="o"/>
                </a:pPr>
                <a:r>
                  <a:rPr lang="en-GB" sz="1400" dirty="0"/>
                  <a:t>Flanges: 3.7 kg of Nb-</a:t>
                </a:r>
                <a:r>
                  <a:rPr lang="en-GB" sz="1400" dirty="0" err="1"/>
                  <a:t>Ti</a:t>
                </a:r>
                <a:endParaRPr lang="en-GB" sz="1400" dirty="0"/>
              </a:p>
              <a:p>
                <a:r>
                  <a:rPr lang="en-GB" sz="1580" dirty="0"/>
                  <a:t>- Cryogenic vessel : </a:t>
                </a:r>
                <a:r>
                  <a:rPr lang="en-GB" sz="1580" dirty="0" err="1"/>
                  <a:t>V</a:t>
                </a:r>
                <a:r>
                  <a:rPr lang="en-GB" sz="1580" baseline="-25000" dirty="0" err="1"/>
                  <a:t>LHe</a:t>
                </a:r>
                <a:r>
                  <a:rPr lang="en-GB" sz="1580" dirty="0"/>
                  <a:t>=32.8 L </a:t>
                </a:r>
              </a:p>
            </p:txBody>
          </p:sp>
          <p:sp>
            <p:nvSpPr>
              <p:cNvPr id="37" name="ZoneTexte 36">
                <a:extLst>
                  <a:ext uri="{FF2B5EF4-FFF2-40B4-BE49-F238E27FC236}">
                    <a16:creationId xmlns:a16="http://schemas.microsoft.com/office/drawing/2014/main" id="{DCD84F97-1BD2-407C-A60B-E4EEF49AAE74}"/>
                  </a:ext>
                </a:extLst>
              </p:cNvPr>
              <p:cNvSpPr txBox="1"/>
              <p:nvPr/>
            </p:nvSpPr>
            <p:spPr>
              <a:xfrm>
                <a:off x="6580287" y="3240282"/>
                <a:ext cx="4289875" cy="5515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584" dirty="0"/>
                  <a:t>Max. Allowable Working Pressure PS=1.5 bar(g)</a:t>
                </a:r>
              </a:p>
              <a:p>
                <a:pPr algn="ctr"/>
                <a:r>
                  <a:rPr lang="en-GB" sz="1400" dirty="0"/>
                  <a:t>(art. 4.3 of Pressure Equipment Directive </a:t>
                </a:r>
                <a:r>
                  <a:rPr lang="en-GB" sz="1400" i="1" dirty="0"/>
                  <a:t>2014</a:t>
                </a:r>
                <a:r>
                  <a:rPr lang="en-GB" sz="1400" dirty="0"/>
                  <a:t>/68/EU)</a:t>
                </a:r>
              </a:p>
            </p:txBody>
          </p:sp>
          <p:sp>
            <p:nvSpPr>
              <p:cNvPr id="48" name="ZoneTexte 47">
                <a:extLst>
                  <a:ext uri="{FF2B5EF4-FFF2-40B4-BE49-F238E27FC236}">
                    <a16:creationId xmlns:a16="http://schemas.microsoft.com/office/drawing/2014/main" id="{7C2FE3C3-3196-49E7-848E-90297C01777C}"/>
                  </a:ext>
                </a:extLst>
              </p:cNvPr>
              <p:cNvSpPr txBox="1"/>
              <p:nvPr/>
            </p:nvSpPr>
            <p:spPr>
              <a:xfrm rot="17805029">
                <a:off x="9915289" y="2608087"/>
                <a:ext cx="1253043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1800" dirty="0"/>
                  <a:t>Ø=368 mm</a:t>
                </a:r>
                <a:endParaRPr lang="fr-FR" dirty="0"/>
              </a:p>
            </p:txBody>
          </p:sp>
          <p:cxnSp>
            <p:nvCxnSpPr>
              <p:cNvPr id="49" name="Connecteur droit avec flèche 48">
                <a:extLst>
                  <a:ext uri="{FF2B5EF4-FFF2-40B4-BE49-F238E27FC236}">
                    <a16:creationId xmlns:a16="http://schemas.microsoft.com/office/drawing/2014/main" id="{B3253DE9-31F4-4131-8C84-427ECCB12001}"/>
                  </a:ext>
                </a:extLst>
              </p:cNvPr>
              <p:cNvCxnSpPr>
                <a:cxnSpLocks/>
                <a:stCxn id="12" idx="3"/>
              </p:cNvCxnSpPr>
              <p:nvPr/>
            </p:nvCxnSpPr>
            <p:spPr>
              <a:xfrm flipH="1">
                <a:off x="10167670" y="2278250"/>
                <a:ext cx="476715" cy="90001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0" name="ZoneTexte 79">
              <a:extLst>
                <a:ext uri="{FF2B5EF4-FFF2-40B4-BE49-F238E27FC236}">
                  <a16:creationId xmlns:a16="http://schemas.microsoft.com/office/drawing/2014/main" id="{1BD5B638-E79C-4CC4-87D1-F792FED23BEA}"/>
                </a:ext>
              </a:extLst>
            </p:cNvPr>
            <p:cNvSpPr txBox="1"/>
            <p:nvPr/>
          </p:nvSpPr>
          <p:spPr>
            <a:xfrm>
              <a:off x="6743290" y="1114627"/>
              <a:ext cx="2583138" cy="3361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584" b="1" u="sng" dirty="0"/>
                <a:t>Mechanical aspects:</a:t>
              </a:r>
              <a:endParaRPr lang="en-GB" sz="1400" b="1" u="sng" dirty="0"/>
            </a:p>
          </p:txBody>
        </p:sp>
      </p:grpSp>
    </p:spTree>
    <p:extLst>
      <p:ext uri="{BB962C8B-B14F-4D97-AF65-F5344CB8AC3E}">
        <p14:creationId xmlns:p14="http://schemas.microsoft.com/office/powerpoint/2010/main" val="1529645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BECD114F-6778-421E-8196-3C0011F8E9EE}"/>
              </a:ext>
            </a:extLst>
          </p:cNvPr>
          <p:cNvSpPr/>
          <p:nvPr/>
        </p:nvSpPr>
        <p:spPr>
          <a:xfrm>
            <a:off x="3114" y="723082"/>
            <a:ext cx="12193713" cy="5719154"/>
          </a:xfrm>
          <a:prstGeom prst="rect">
            <a:avLst/>
          </a:prstGeom>
          <a:gradFill>
            <a:gsLst>
              <a:gs pos="0">
                <a:srgbClr val="ECECEC"/>
              </a:gs>
              <a:gs pos="100000">
                <a:srgbClr val="E6E6E6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FC499046-2090-4058-95CF-4C307D5BD6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Scope of Cryogenics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22806977-7A44-42C5-BBF9-E46787064C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09/10</a:t>
            </a:r>
            <a:r>
              <a:rPr lang="en-GB" baseline="30000"/>
              <a:t>th</a:t>
            </a:r>
            <a:r>
              <a:rPr lang="en-GB"/>
              <a:t>/2024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5062B2DB-6B15-4F05-B311-1E78C92B1B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PERLE – Collaboration meeting – CERN Sept. 17</a:t>
            </a:r>
            <a:r>
              <a:rPr lang="en-GB" baseline="30000"/>
              <a:t>th</a:t>
            </a:r>
            <a:r>
              <a:rPr lang="en-GB"/>
              <a:t> 2024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ED17EC2-1F54-4221-80D3-50A898D485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1C98C417-1CCA-4D2F-AE7B-279BF7E25BA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GB" dirty="0"/>
              <a:t>What to cool?</a:t>
            </a:r>
          </a:p>
          <a:p>
            <a:pPr lvl="1"/>
            <a:r>
              <a:rPr lang="en-GB" dirty="0"/>
              <a:t>The PERLE cryomodule</a:t>
            </a:r>
          </a:p>
        </p:txBody>
      </p:sp>
      <p:sp>
        <p:nvSpPr>
          <p:cNvPr id="23" name="Espace réservé du contenu 5">
            <a:extLst>
              <a:ext uri="{FF2B5EF4-FFF2-40B4-BE49-F238E27FC236}">
                <a16:creationId xmlns:a16="http://schemas.microsoft.com/office/drawing/2014/main" id="{7EF81375-8712-453A-86A6-CC45CDC83787}"/>
              </a:ext>
            </a:extLst>
          </p:cNvPr>
          <p:cNvSpPr txBox="1">
            <a:spLocks/>
          </p:cNvSpPr>
          <p:nvPr/>
        </p:nvSpPr>
        <p:spPr>
          <a:xfrm>
            <a:off x="4348693" y="797983"/>
            <a:ext cx="3161473" cy="4411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q"/>
              <a:defRPr sz="2263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Calibri" panose="020F0502020204030204" pitchFamily="34" charset="0"/>
              <a:buChar char="●"/>
              <a:defRPr sz="2037" kern="1200">
                <a:solidFill>
                  <a:srgbClr val="2A4B86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11" kern="1200">
                <a:solidFill>
                  <a:srgbClr val="456487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5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5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2"/>
            <a:r>
              <a:rPr lang="en-GB"/>
              <a:t>4x4x HOM couplers</a:t>
            </a:r>
          </a:p>
        </p:txBody>
      </p:sp>
      <p:grpSp>
        <p:nvGrpSpPr>
          <p:cNvPr id="14" name="Groupe 13">
            <a:extLst>
              <a:ext uri="{FF2B5EF4-FFF2-40B4-BE49-F238E27FC236}">
                <a16:creationId xmlns:a16="http://schemas.microsoft.com/office/drawing/2014/main" id="{F3527731-B579-4744-8C54-062AC34343A7}"/>
              </a:ext>
            </a:extLst>
          </p:cNvPr>
          <p:cNvGrpSpPr/>
          <p:nvPr/>
        </p:nvGrpSpPr>
        <p:grpSpPr>
          <a:xfrm>
            <a:off x="5661154" y="955570"/>
            <a:ext cx="6136725" cy="2468228"/>
            <a:chOff x="5700482" y="876914"/>
            <a:chExt cx="6136725" cy="2468228"/>
          </a:xfrm>
        </p:grpSpPr>
        <p:pic>
          <p:nvPicPr>
            <p:cNvPr id="28" name="Image 27">
              <a:extLst>
                <a:ext uri="{FF2B5EF4-FFF2-40B4-BE49-F238E27FC236}">
                  <a16:creationId xmlns:a16="http://schemas.microsoft.com/office/drawing/2014/main" id="{4B57AA98-6530-4023-8FD7-A9E1DA8CC6B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E6E6E6"/>
                </a:clrFrom>
                <a:clrTo>
                  <a:srgbClr val="E6E6E6">
                    <a:alpha val="0"/>
                  </a:srgbClr>
                </a:clrTo>
              </a:clrChange>
            </a:blip>
            <a:srcRect b="7004"/>
            <a:stretch/>
          </p:blipFill>
          <p:spPr>
            <a:xfrm>
              <a:off x="5700482" y="1132114"/>
              <a:ext cx="1696432" cy="2129010"/>
            </a:xfrm>
            <a:prstGeom prst="rect">
              <a:avLst/>
            </a:prstGeom>
          </p:spPr>
        </p:pic>
        <p:pic>
          <p:nvPicPr>
            <p:cNvPr id="11" name="Image 10">
              <a:extLst>
                <a:ext uri="{FF2B5EF4-FFF2-40B4-BE49-F238E27FC236}">
                  <a16:creationId xmlns:a16="http://schemas.microsoft.com/office/drawing/2014/main" id="{3BFBE742-4293-418F-966D-9AE50E8F4D5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751110" y="1824035"/>
              <a:ext cx="1538567" cy="625761"/>
            </a:xfrm>
            <a:prstGeom prst="rect">
              <a:avLst/>
            </a:prstGeom>
          </p:spPr>
        </p:pic>
        <p:pic>
          <p:nvPicPr>
            <p:cNvPr id="29" name="Image 28">
              <a:extLst>
                <a:ext uri="{FF2B5EF4-FFF2-40B4-BE49-F238E27FC236}">
                  <a16:creationId xmlns:a16="http://schemas.microsoft.com/office/drawing/2014/main" id="{1F595A22-6B37-48EF-A12B-759B56D41C5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212040" y="1211357"/>
              <a:ext cx="3432345" cy="2133785"/>
            </a:xfrm>
            <a:prstGeom prst="rect">
              <a:avLst/>
            </a:prstGeom>
          </p:spPr>
        </p:pic>
        <p:pic>
          <p:nvPicPr>
            <p:cNvPr id="15" name="Image 14">
              <a:extLst>
                <a:ext uri="{FF2B5EF4-FFF2-40B4-BE49-F238E27FC236}">
                  <a16:creationId xmlns:a16="http://schemas.microsoft.com/office/drawing/2014/main" id="{3B77A302-3ECE-4D2E-9060-606DABCF299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515677" y="1323824"/>
              <a:ext cx="2750701" cy="1373889"/>
            </a:xfrm>
            <a:prstGeom prst="rect">
              <a:avLst/>
            </a:prstGeom>
          </p:spPr>
        </p:pic>
        <p:sp>
          <p:nvSpPr>
            <p:cNvPr id="50" name="ZoneTexte 49">
              <a:extLst>
                <a:ext uri="{FF2B5EF4-FFF2-40B4-BE49-F238E27FC236}">
                  <a16:creationId xmlns:a16="http://schemas.microsoft.com/office/drawing/2014/main" id="{E39C96DC-D333-4E57-B1D5-0D2E51AFC1FC}"/>
                </a:ext>
              </a:extLst>
            </p:cNvPr>
            <p:cNvSpPr txBox="1"/>
            <p:nvPr/>
          </p:nvSpPr>
          <p:spPr>
            <a:xfrm>
              <a:off x="9194411" y="1326946"/>
              <a:ext cx="2364173" cy="3361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584"/>
                <a:t>4 HOM couplers per cavity</a:t>
              </a:r>
            </a:p>
          </p:txBody>
        </p:sp>
        <p:cxnSp>
          <p:nvCxnSpPr>
            <p:cNvPr id="51" name="Connecteur droit avec flèche 50">
              <a:extLst>
                <a:ext uri="{FF2B5EF4-FFF2-40B4-BE49-F238E27FC236}">
                  <a16:creationId xmlns:a16="http://schemas.microsoft.com/office/drawing/2014/main" id="{035FD0D2-5735-44B3-A247-25C17CF555DF}"/>
                </a:ext>
              </a:extLst>
            </p:cNvPr>
            <p:cNvCxnSpPr>
              <a:cxnSpLocks/>
              <a:stCxn id="50" idx="2"/>
            </p:cNvCxnSpPr>
            <p:nvPr/>
          </p:nvCxnSpPr>
          <p:spPr>
            <a:xfrm flipH="1">
              <a:off x="10266378" y="1663064"/>
              <a:ext cx="110120" cy="260032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ZoneTexte 33">
              <a:extLst>
                <a:ext uri="{FF2B5EF4-FFF2-40B4-BE49-F238E27FC236}">
                  <a16:creationId xmlns:a16="http://schemas.microsoft.com/office/drawing/2014/main" id="{86EA929A-6502-4DBE-B69B-4B0E5F8CB22B}"/>
                </a:ext>
              </a:extLst>
            </p:cNvPr>
            <p:cNvSpPr txBox="1"/>
            <p:nvPr/>
          </p:nvSpPr>
          <p:spPr>
            <a:xfrm>
              <a:off x="9135612" y="876914"/>
              <a:ext cx="2701595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400" i="1" dirty="0">
                  <a:sym typeface="Symbol" panose="05050102010706020507" pitchFamily="18" charset="2"/>
                </a:rPr>
                <a:t>See C. BARBAGALLO’s talk</a:t>
              </a:r>
              <a:endParaRPr lang="fr-FR" sz="1400" dirty="0"/>
            </a:p>
          </p:txBody>
        </p:sp>
      </p:grpSp>
      <p:sp>
        <p:nvSpPr>
          <p:cNvPr id="39" name="ZoneTexte 38">
            <a:extLst>
              <a:ext uri="{FF2B5EF4-FFF2-40B4-BE49-F238E27FC236}">
                <a16:creationId xmlns:a16="http://schemas.microsoft.com/office/drawing/2014/main" id="{5675AA5E-4664-4F32-A0DE-3AE36D4F5AE9}"/>
              </a:ext>
            </a:extLst>
          </p:cNvPr>
          <p:cNvSpPr txBox="1"/>
          <p:nvPr/>
        </p:nvSpPr>
        <p:spPr>
          <a:xfrm>
            <a:off x="7229877" y="2970807"/>
            <a:ext cx="423869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Cryogenic goals: </a:t>
            </a:r>
          </a:p>
          <a:p>
            <a:pPr marL="285750" indent="-285750">
              <a:buFontTx/>
              <a:buChar char="-"/>
            </a:pPr>
            <a:r>
              <a:rPr lang="en-GB" dirty="0"/>
              <a:t>Remove heat induced by RF loading</a:t>
            </a:r>
          </a:p>
          <a:p>
            <a:pPr marL="285750" indent="-285750">
              <a:buFontTx/>
              <a:buChar char="-"/>
            </a:pPr>
            <a:r>
              <a:rPr lang="en-GB" dirty="0"/>
              <a:t>Intercept heat flowing along the cables</a:t>
            </a:r>
          </a:p>
        </p:txBody>
      </p:sp>
      <p:pic>
        <p:nvPicPr>
          <p:cNvPr id="30" name="Image 29">
            <a:extLst>
              <a:ext uri="{FF2B5EF4-FFF2-40B4-BE49-F238E27FC236}">
                <a16:creationId xmlns:a16="http://schemas.microsoft.com/office/drawing/2014/main" id="{17A305B6-297E-4687-A6DF-89DC543DC36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3426" y="1442312"/>
            <a:ext cx="5127180" cy="2609314"/>
          </a:xfrm>
          <a:prstGeom prst="rect">
            <a:avLst/>
          </a:prstGeom>
        </p:spPr>
      </p:pic>
      <p:grpSp>
        <p:nvGrpSpPr>
          <p:cNvPr id="12" name="Groupe 11">
            <a:extLst>
              <a:ext uri="{FF2B5EF4-FFF2-40B4-BE49-F238E27FC236}">
                <a16:creationId xmlns:a16="http://schemas.microsoft.com/office/drawing/2014/main" id="{3CD643B5-057C-4C8A-A15F-9D4654CAB139}"/>
              </a:ext>
            </a:extLst>
          </p:cNvPr>
          <p:cNvGrpSpPr/>
          <p:nvPr/>
        </p:nvGrpSpPr>
        <p:grpSpPr>
          <a:xfrm>
            <a:off x="1612392" y="3812043"/>
            <a:ext cx="9254404" cy="2611119"/>
            <a:chOff x="1612392" y="3812043"/>
            <a:chExt cx="9254404" cy="2611119"/>
          </a:xfrm>
        </p:grpSpPr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3E8F135D-28BF-4918-B8D6-EC0A1EAA8CC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612392" y="3964307"/>
              <a:ext cx="3596952" cy="2450804"/>
            </a:xfrm>
            <a:prstGeom prst="rect">
              <a:avLst/>
            </a:prstGeom>
          </p:spPr>
        </p:pic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C72951B4-5E88-4F12-8351-483768714085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381456" y="4088879"/>
              <a:ext cx="1759176" cy="1221312"/>
            </a:xfrm>
            <a:prstGeom prst="rect">
              <a:avLst/>
            </a:prstGeom>
          </p:spPr>
        </p:pic>
        <p:sp>
          <p:nvSpPr>
            <p:cNvPr id="37" name="ZoneTexte 36">
              <a:extLst>
                <a:ext uri="{FF2B5EF4-FFF2-40B4-BE49-F238E27FC236}">
                  <a16:creationId xmlns:a16="http://schemas.microsoft.com/office/drawing/2014/main" id="{94B7E0CA-9B4A-4290-A68F-E494392ABFD4}"/>
                </a:ext>
              </a:extLst>
            </p:cNvPr>
            <p:cNvSpPr txBox="1"/>
            <p:nvPr/>
          </p:nvSpPr>
          <p:spPr>
            <a:xfrm>
              <a:off x="7157706" y="3899265"/>
              <a:ext cx="2783898" cy="3361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584" dirty="0">
                  <a:solidFill>
                    <a:schemeClr val="accent5"/>
                  </a:solidFill>
                </a:rPr>
                <a:t>Active cooling with </a:t>
              </a:r>
              <a:r>
                <a:rPr lang="en-GB" sz="1584" dirty="0" err="1">
                  <a:solidFill>
                    <a:schemeClr val="accent5"/>
                  </a:solidFill>
                </a:rPr>
                <a:t>LHe</a:t>
              </a:r>
              <a:r>
                <a:rPr lang="en-GB" sz="1584" dirty="0">
                  <a:solidFill>
                    <a:schemeClr val="accent5"/>
                  </a:solidFill>
                </a:rPr>
                <a:t> II TBC:</a:t>
              </a:r>
            </a:p>
          </p:txBody>
        </p:sp>
        <p:sp>
          <p:nvSpPr>
            <p:cNvPr id="38" name="ZoneTexte 37">
              <a:extLst>
                <a:ext uri="{FF2B5EF4-FFF2-40B4-BE49-F238E27FC236}">
                  <a16:creationId xmlns:a16="http://schemas.microsoft.com/office/drawing/2014/main" id="{F7C226C5-AE4E-409A-8A5B-198301223947}"/>
                </a:ext>
              </a:extLst>
            </p:cNvPr>
            <p:cNvSpPr txBox="1"/>
            <p:nvPr/>
          </p:nvSpPr>
          <p:spPr>
            <a:xfrm>
              <a:off x="7125772" y="5338253"/>
              <a:ext cx="3741024" cy="3361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584" i="1" dirty="0" err="1"/>
                <a:t>P</a:t>
              </a:r>
              <a:r>
                <a:rPr lang="en-GB" sz="1584" i="1" baseline="-25000" dirty="0" err="1"/>
                <a:t>cooling</a:t>
              </a:r>
              <a:r>
                <a:rPr lang="en-GB" sz="1584" dirty="0"/>
                <a:t>~ 0.04 W per HOM coupler @ </a:t>
              </a:r>
              <a:r>
                <a:rPr lang="en-GB" sz="1584" i="1" dirty="0"/>
                <a:t>T</a:t>
              </a:r>
              <a:r>
                <a:rPr lang="en-GB" sz="1584" dirty="0"/>
                <a:t>=2 K </a:t>
              </a:r>
            </a:p>
          </p:txBody>
        </p:sp>
        <p:sp>
          <p:nvSpPr>
            <p:cNvPr id="24" name="ZoneTexte 23">
              <a:extLst>
                <a:ext uri="{FF2B5EF4-FFF2-40B4-BE49-F238E27FC236}">
                  <a16:creationId xmlns:a16="http://schemas.microsoft.com/office/drawing/2014/main" id="{55C04EE2-AE84-4D3C-92B8-7F4E10CDACBD}"/>
                </a:ext>
              </a:extLst>
            </p:cNvPr>
            <p:cNvSpPr txBox="1"/>
            <p:nvPr/>
          </p:nvSpPr>
          <p:spPr>
            <a:xfrm>
              <a:off x="7235662" y="4199058"/>
              <a:ext cx="3312690" cy="13112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584" i="1" dirty="0"/>
                <a:t>Probe design </a:t>
              </a:r>
              <a:r>
                <a:rPr lang="en-GB" sz="1584" i="1" dirty="0">
                  <a:sym typeface="Symbol" panose="05050102010706020507" pitchFamily="18" charset="2"/>
                </a:rPr>
                <a:t> </a:t>
              </a:r>
              <a:r>
                <a:rPr lang="en-GB" sz="1584" i="1" dirty="0" err="1">
                  <a:sym typeface="Symbol" panose="05050102010706020507" pitchFamily="18" charset="2"/>
                </a:rPr>
                <a:t>LHe</a:t>
              </a:r>
              <a:r>
                <a:rPr lang="en-GB" sz="1584" i="1" dirty="0">
                  <a:sym typeface="Symbol" panose="05050102010706020507" pitchFamily="18" charset="2"/>
                </a:rPr>
                <a:t> II cooling TBC</a:t>
              </a:r>
            </a:p>
            <a:p>
              <a:r>
                <a:rPr lang="en-GB" sz="1584" i="1" dirty="0"/>
                <a:t>Hook design </a:t>
              </a:r>
              <a:r>
                <a:rPr lang="en-GB" sz="1584" i="1" dirty="0">
                  <a:sym typeface="Symbol" panose="05050102010706020507" pitchFamily="18" charset="2"/>
                </a:rPr>
                <a:t>  </a:t>
              </a:r>
              <a:r>
                <a:rPr lang="en-GB" sz="1584" i="1" dirty="0" err="1">
                  <a:sym typeface="Symbol" panose="05050102010706020507" pitchFamily="18" charset="2"/>
                </a:rPr>
                <a:t>LHe</a:t>
              </a:r>
              <a:r>
                <a:rPr lang="en-GB" sz="1584" i="1" dirty="0">
                  <a:sym typeface="Symbol" panose="05050102010706020507" pitchFamily="18" charset="2"/>
                </a:rPr>
                <a:t> II cooling TBC</a:t>
              </a:r>
            </a:p>
            <a:p>
              <a:r>
                <a:rPr lang="en-GB" sz="1584" i="1" dirty="0"/>
                <a:t>DQW design </a:t>
              </a:r>
              <a:r>
                <a:rPr lang="en-GB" sz="1584" i="1" dirty="0">
                  <a:sym typeface="Symbol" panose="05050102010706020507" pitchFamily="18" charset="2"/>
                </a:rPr>
                <a:t>  </a:t>
              </a:r>
              <a:r>
                <a:rPr lang="en-GB" sz="1584" i="1" dirty="0" err="1">
                  <a:sym typeface="Symbol" panose="05050102010706020507" pitchFamily="18" charset="2"/>
                </a:rPr>
                <a:t>LHe</a:t>
              </a:r>
              <a:r>
                <a:rPr lang="en-GB" sz="1584" i="1" dirty="0">
                  <a:sym typeface="Symbol" panose="05050102010706020507" pitchFamily="18" charset="2"/>
                </a:rPr>
                <a:t> II cooling needed</a:t>
              </a:r>
            </a:p>
            <a:p>
              <a:r>
                <a:rPr lang="en-GB" sz="1584" i="1" dirty="0">
                  <a:sym typeface="Symbol" panose="05050102010706020507" pitchFamily="18" charset="2"/>
                </a:rPr>
                <a:t>(mech. and thermal designs ongoing)</a:t>
              </a:r>
            </a:p>
            <a:p>
              <a:endParaRPr lang="en-GB" sz="1584" dirty="0"/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0570E44B-AC69-4A27-B3C2-606CE860FF63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5267066" y="3972358"/>
              <a:ext cx="1835055" cy="2450804"/>
            </a:xfrm>
            <a:prstGeom prst="rect">
              <a:avLst/>
            </a:prstGeom>
          </p:spPr>
        </p:pic>
        <p:sp>
          <p:nvSpPr>
            <p:cNvPr id="36" name="Flèche : droite 35">
              <a:extLst>
                <a:ext uri="{FF2B5EF4-FFF2-40B4-BE49-F238E27FC236}">
                  <a16:creationId xmlns:a16="http://schemas.microsoft.com/office/drawing/2014/main" id="{376DD69D-CB1E-4F25-9052-D00FED86F252}"/>
                </a:ext>
              </a:extLst>
            </p:cNvPr>
            <p:cNvSpPr/>
            <p:nvPr/>
          </p:nvSpPr>
          <p:spPr>
            <a:xfrm rot="17763174">
              <a:off x="6262424" y="3811546"/>
              <a:ext cx="320629" cy="321624"/>
            </a:xfrm>
            <a:prstGeom prst="rightArrow">
              <a:avLst/>
            </a:prstGeom>
            <a:solidFill>
              <a:srgbClr val="339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42431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E8B8C1B3-9CAF-45AC-B809-0C16AE1A0E12}"/>
              </a:ext>
            </a:extLst>
          </p:cNvPr>
          <p:cNvSpPr/>
          <p:nvPr/>
        </p:nvSpPr>
        <p:spPr>
          <a:xfrm>
            <a:off x="0" y="714780"/>
            <a:ext cx="12193713" cy="5719154"/>
          </a:xfrm>
          <a:prstGeom prst="rect">
            <a:avLst/>
          </a:prstGeom>
          <a:gradFill>
            <a:gsLst>
              <a:gs pos="0">
                <a:srgbClr val="ECECEC"/>
              </a:gs>
              <a:gs pos="100000">
                <a:srgbClr val="E6E6E6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2" name="Image 31">
            <a:extLst>
              <a:ext uri="{FF2B5EF4-FFF2-40B4-BE49-F238E27FC236}">
                <a16:creationId xmlns:a16="http://schemas.microsoft.com/office/drawing/2014/main" id="{9150FFFE-723C-4BDF-8D1D-6ADB92D637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426" y="1442312"/>
            <a:ext cx="5127180" cy="2609314"/>
          </a:xfrm>
          <a:prstGeom prst="rect">
            <a:avLst/>
          </a:prstGeom>
        </p:spPr>
      </p:pic>
      <p:sp>
        <p:nvSpPr>
          <p:cNvPr id="37" name="Espace réservé du contenu 36">
            <a:extLst>
              <a:ext uri="{FF2B5EF4-FFF2-40B4-BE49-F238E27FC236}">
                <a16:creationId xmlns:a16="http://schemas.microsoft.com/office/drawing/2014/main" id="{17DD8C22-0223-48FB-9542-769470DBC8E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GB" dirty="0"/>
              <a:t>What to cool?</a:t>
            </a:r>
          </a:p>
          <a:p>
            <a:pPr lvl="1"/>
            <a:r>
              <a:rPr lang="en-GB" dirty="0"/>
              <a:t>The PERLE cryomodule</a:t>
            </a:r>
          </a:p>
          <a:p>
            <a:endParaRPr lang="en-GB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866E867C-0262-4E48-81FC-FAD88AD775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10159503" y="1550030"/>
            <a:ext cx="684590" cy="2880000"/>
          </a:xfrm>
          <a:prstGeom prst="rect">
            <a:avLst/>
          </a:prstGeom>
          <a:ln w="50800">
            <a:solidFill>
              <a:srgbClr val="00FF00"/>
            </a:solidFill>
          </a:ln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18C89512-F708-4180-BD44-7700DC7D745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70642" y="1575162"/>
            <a:ext cx="683604" cy="2880000"/>
          </a:xfrm>
          <a:prstGeom prst="rect">
            <a:avLst/>
          </a:prstGeom>
          <a:ln w="50800">
            <a:solidFill>
              <a:srgbClr val="00FF00"/>
            </a:solidFill>
          </a:ln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951F3FE9-094E-4CB0-94E7-623BFD2583C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52822" y="1799189"/>
            <a:ext cx="2206943" cy="432243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FC499046-2090-4058-95CF-4C307D5BD6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Scope of Cryogenics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22806977-7A44-42C5-BBF9-E46787064C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09/10</a:t>
            </a:r>
            <a:r>
              <a:rPr lang="en-GB" baseline="30000"/>
              <a:t>th</a:t>
            </a:r>
            <a:r>
              <a:rPr lang="en-GB"/>
              <a:t>/2024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5062B2DB-6B15-4F05-B311-1E78C92B1B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PERLE – Collaboration meeting – CERN Sept. 17</a:t>
            </a:r>
            <a:r>
              <a:rPr lang="en-GB" baseline="30000" dirty="0"/>
              <a:t>th</a:t>
            </a:r>
            <a:r>
              <a:rPr lang="en-GB" dirty="0"/>
              <a:t> 2024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ED17EC2-1F54-4221-80D3-50A898D485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en-GB" smtClean="0"/>
              <a:pPr/>
              <a:t>5</a:t>
            </a:fld>
            <a:endParaRPr lang="en-GB"/>
          </a:p>
        </p:txBody>
      </p:sp>
      <p:grpSp>
        <p:nvGrpSpPr>
          <p:cNvPr id="9" name="Groupe 8">
            <a:extLst>
              <a:ext uri="{FF2B5EF4-FFF2-40B4-BE49-F238E27FC236}">
                <a16:creationId xmlns:a16="http://schemas.microsoft.com/office/drawing/2014/main" id="{607B79A2-7BE4-4DD2-A523-084F20E8E8D2}"/>
              </a:ext>
            </a:extLst>
          </p:cNvPr>
          <p:cNvGrpSpPr/>
          <p:nvPr/>
        </p:nvGrpSpPr>
        <p:grpSpPr>
          <a:xfrm>
            <a:off x="7367796" y="1364103"/>
            <a:ext cx="2084417" cy="939526"/>
            <a:chOff x="6990019" y="1383551"/>
            <a:chExt cx="2084417" cy="939526"/>
          </a:xfrm>
        </p:grpSpPr>
        <p:sp>
          <p:nvSpPr>
            <p:cNvPr id="15" name="Flèche : droite 14">
              <a:extLst>
                <a:ext uri="{FF2B5EF4-FFF2-40B4-BE49-F238E27FC236}">
                  <a16:creationId xmlns:a16="http://schemas.microsoft.com/office/drawing/2014/main" id="{80369E1B-FBB1-4F36-B892-AA084F2CB8B0}"/>
                </a:ext>
              </a:extLst>
            </p:cNvPr>
            <p:cNvSpPr/>
            <p:nvPr/>
          </p:nvSpPr>
          <p:spPr>
            <a:xfrm rot="10525963">
              <a:off x="7255524" y="2001453"/>
              <a:ext cx="418014" cy="321624"/>
            </a:xfrm>
            <a:prstGeom prst="rightArrow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712B809-A268-4199-B5E0-6BDECFE62D64}"/>
                </a:ext>
              </a:extLst>
            </p:cNvPr>
            <p:cNvSpPr/>
            <p:nvPr/>
          </p:nvSpPr>
          <p:spPr>
            <a:xfrm rot="21237855">
              <a:off x="6990019" y="1383551"/>
              <a:ext cx="2084417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b="1" dirty="0">
                  <a:solidFill>
                    <a:schemeClr val="accent1">
                      <a:lumMod val="75000"/>
                    </a:schemeClr>
                  </a:solidFill>
                </a:rPr>
                <a:t>Supercritical helium</a:t>
              </a:r>
            </a:p>
            <a:p>
              <a:r>
                <a:rPr lang="en-GB" b="1" dirty="0">
                  <a:solidFill>
                    <a:schemeClr val="accent1">
                      <a:lumMod val="75000"/>
                    </a:schemeClr>
                  </a:solidFill>
                </a:rPr>
                <a:t>(</a:t>
              </a:r>
              <a:r>
                <a:rPr lang="en-GB" b="1" i="1" dirty="0">
                  <a:solidFill>
                    <a:schemeClr val="accent1">
                      <a:lumMod val="75000"/>
                    </a:schemeClr>
                  </a:solidFill>
                </a:rPr>
                <a:t>T</a:t>
              </a:r>
              <a:r>
                <a:rPr lang="en-GB" b="1" dirty="0">
                  <a:solidFill>
                    <a:schemeClr val="accent1">
                      <a:lumMod val="75000"/>
                    </a:schemeClr>
                  </a:solidFill>
                </a:rPr>
                <a:t>=5 K, </a:t>
              </a:r>
              <a:r>
                <a:rPr lang="en-GB" b="1" i="1" dirty="0">
                  <a:solidFill>
                    <a:schemeClr val="accent1">
                      <a:lumMod val="75000"/>
                    </a:schemeClr>
                  </a:solidFill>
                </a:rPr>
                <a:t>P</a:t>
              </a:r>
              <a:r>
                <a:rPr lang="en-GB" b="1" dirty="0">
                  <a:solidFill>
                    <a:schemeClr val="accent1">
                      <a:lumMod val="75000"/>
                    </a:schemeClr>
                  </a:solidFill>
                </a:rPr>
                <a:t>=3 bar)</a:t>
              </a:r>
              <a:endParaRPr lang="en-GB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</p:grpSp>
      <p:pic>
        <p:nvPicPr>
          <p:cNvPr id="20" name="Image 19">
            <a:extLst>
              <a:ext uri="{FF2B5EF4-FFF2-40B4-BE49-F238E27FC236}">
                <a16:creationId xmlns:a16="http://schemas.microsoft.com/office/drawing/2014/main" id="{E67D5AE9-593E-437C-934C-7C59C9788749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52905" y="1800408"/>
            <a:ext cx="2206776" cy="4320000"/>
          </a:xfrm>
          <a:prstGeom prst="rect">
            <a:avLst/>
          </a:prstGeom>
        </p:spPr>
      </p:pic>
      <p:pic>
        <p:nvPicPr>
          <p:cNvPr id="27" name="Image 26">
            <a:extLst>
              <a:ext uri="{FF2B5EF4-FFF2-40B4-BE49-F238E27FC236}">
                <a16:creationId xmlns:a16="http://schemas.microsoft.com/office/drawing/2014/main" id="{E324241A-CDB1-4232-BCED-194BF68F2CF3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3718" y="2618334"/>
            <a:ext cx="3186332" cy="638288"/>
          </a:xfrm>
          <a:prstGeom prst="rect">
            <a:avLst/>
          </a:prstGeom>
        </p:spPr>
      </p:pic>
      <p:sp>
        <p:nvSpPr>
          <p:cNvPr id="26" name="Espace réservé du contenu 5">
            <a:extLst>
              <a:ext uri="{FF2B5EF4-FFF2-40B4-BE49-F238E27FC236}">
                <a16:creationId xmlns:a16="http://schemas.microsoft.com/office/drawing/2014/main" id="{9D37A15D-F578-4E8B-B5C5-CE149B5CA291}"/>
              </a:ext>
            </a:extLst>
          </p:cNvPr>
          <p:cNvSpPr txBox="1">
            <a:spLocks/>
          </p:cNvSpPr>
          <p:nvPr/>
        </p:nvSpPr>
        <p:spPr>
          <a:xfrm>
            <a:off x="4348693" y="797983"/>
            <a:ext cx="4681108" cy="4411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q"/>
              <a:defRPr sz="2263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Calibri" panose="020F0502020204030204" pitchFamily="34" charset="0"/>
              <a:buChar char="●"/>
              <a:defRPr sz="2037" kern="1200">
                <a:solidFill>
                  <a:srgbClr val="2A4B86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11" kern="1200">
                <a:solidFill>
                  <a:srgbClr val="456487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5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5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2"/>
            <a:r>
              <a:rPr lang="en-GB" dirty="0"/>
              <a:t>4x RF power couplers double walls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128F01A-39C2-46EC-9900-7E6F74473D8A}"/>
              </a:ext>
            </a:extLst>
          </p:cNvPr>
          <p:cNvSpPr/>
          <p:nvPr/>
        </p:nvSpPr>
        <p:spPr>
          <a:xfrm>
            <a:off x="7210317" y="2315229"/>
            <a:ext cx="74382" cy="229900"/>
          </a:xfrm>
          <a:prstGeom prst="rect">
            <a:avLst/>
          </a:prstGeom>
          <a:noFill/>
          <a:ln w="25400"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0" name="Groupe 9">
            <a:extLst>
              <a:ext uri="{FF2B5EF4-FFF2-40B4-BE49-F238E27FC236}">
                <a16:creationId xmlns:a16="http://schemas.microsoft.com/office/drawing/2014/main" id="{596EBB56-CF4C-4AFF-80D9-B24F3DDDC8EF}"/>
              </a:ext>
            </a:extLst>
          </p:cNvPr>
          <p:cNvGrpSpPr/>
          <p:nvPr/>
        </p:nvGrpSpPr>
        <p:grpSpPr>
          <a:xfrm>
            <a:off x="7776017" y="2772501"/>
            <a:ext cx="2084417" cy="1237641"/>
            <a:chOff x="7314888" y="2955381"/>
            <a:chExt cx="2084417" cy="1237641"/>
          </a:xfrm>
        </p:grpSpPr>
        <p:sp>
          <p:nvSpPr>
            <p:cNvPr id="14" name="Flèche : droite 13">
              <a:extLst>
                <a:ext uri="{FF2B5EF4-FFF2-40B4-BE49-F238E27FC236}">
                  <a16:creationId xmlns:a16="http://schemas.microsoft.com/office/drawing/2014/main" id="{6A0EEB8B-14F3-4C01-9F11-CF84E099494A}"/>
                </a:ext>
              </a:extLst>
            </p:cNvPr>
            <p:cNvSpPr/>
            <p:nvPr/>
          </p:nvSpPr>
          <p:spPr>
            <a:xfrm rot="2013515">
              <a:off x="7713535" y="2955381"/>
              <a:ext cx="418014" cy="321624"/>
            </a:xfrm>
            <a:prstGeom prst="right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D91DC154-0A5B-40D5-96C1-1C9DD779C215}"/>
                </a:ext>
              </a:extLst>
            </p:cNvPr>
            <p:cNvSpPr/>
            <p:nvPr/>
          </p:nvSpPr>
          <p:spPr>
            <a:xfrm rot="2060109">
              <a:off x="7314888" y="3546691"/>
              <a:ext cx="2084417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b="1" dirty="0">
                  <a:solidFill>
                    <a:srgbClr val="FF0000"/>
                  </a:solidFill>
                </a:rPr>
                <a:t>Supercritical helium</a:t>
              </a:r>
            </a:p>
            <a:p>
              <a:r>
                <a:rPr lang="en-GB" b="1" dirty="0">
                  <a:solidFill>
                    <a:srgbClr val="FF0000"/>
                  </a:solidFill>
                </a:rPr>
                <a:t>T=300 K, P=3 bar</a:t>
              </a:r>
              <a:endParaRPr lang="en-GB" dirty="0">
                <a:solidFill>
                  <a:srgbClr val="FF0000"/>
                </a:solidFill>
              </a:endParaRPr>
            </a:p>
          </p:txBody>
        </p:sp>
      </p:grpSp>
      <p:sp>
        <p:nvSpPr>
          <p:cNvPr id="29" name="ZoneTexte 28">
            <a:extLst>
              <a:ext uri="{FF2B5EF4-FFF2-40B4-BE49-F238E27FC236}">
                <a16:creationId xmlns:a16="http://schemas.microsoft.com/office/drawing/2014/main" id="{8F57A144-5104-41F9-B604-45CEE766FB67}"/>
              </a:ext>
            </a:extLst>
          </p:cNvPr>
          <p:cNvSpPr txBox="1"/>
          <p:nvPr/>
        </p:nvSpPr>
        <p:spPr>
          <a:xfrm>
            <a:off x="5821595" y="1463337"/>
            <a:ext cx="1635961" cy="3361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84" dirty="0"/>
              <a:t>RF power coupler</a:t>
            </a:r>
          </a:p>
        </p:txBody>
      </p:sp>
      <p:cxnSp>
        <p:nvCxnSpPr>
          <p:cNvPr id="30" name="Connecteur droit avec flèche 29">
            <a:extLst>
              <a:ext uri="{FF2B5EF4-FFF2-40B4-BE49-F238E27FC236}">
                <a16:creationId xmlns:a16="http://schemas.microsoft.com/office/drawing/2014/main" id="{2598FF49-B9A0-48EF-BFF4-D5C065D2AA88}"/>
              </a:ext>
            </a:extLst>
          </p:cNvPr>
          <p:cNvCxnSpPr>
            <a:cxnSpLocks/>
            <a:stCxn id="29" idx="2"/>
          </p:cNvCxnSpPr>
          <p:nvPr/>
        </p:nvCxnSpPr>
        <p:spPr>
          <a:xfrm>
            <a:off x="6639576" y="1799455"/>
            <a:ext cx="482319" cy="274771"/>
          </a:xfrm>
          <a:prstGeom prst="straightConnector1">
            <a:avLst/>
          </a:prstGeom>
          <a:ln w="1905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e 7">
            <a:extLst>
              <a:ext uri="{FF2B5EF4-FFF2-40B4-BE49-F238E27FC236}">
                <a16:creationId xmlns:a16="http://schemas.microsoft.com/office/drawing/2014/main" id="{94860DFF-B72E-49CC-9430-F2E2104DCE4B}"/>
              </a:ext>
            </a:extLst>
          </p:cNvPr>
          <p:cNvGrpSpPr/>
          <p:nvPr/>
        </p:nvGrpSpPr>
        <p:grpSpPr>
          <a:xfrm>
            <a:off x="9917812" y="737118"/>
            <a:ext cx="1537588" cy="1106922"/>
            <a:chOff x="9917812" y="737118"/>
            <a:chExt cx="1537588" cy="1106922"/>
          </a:xfrm>
        </p:grpSpPr>
        <p:sp>
          <p:nvSpPr>
            <p:cNvPr id="34" name="ZoneTexte 33">
              <a:extLst>
                <a:ext uri="{FF2B5EF4-FFF2-40B4-BE49-F238E27FC236}">
                  <a16:creationId xmlns:a16="http://schemas.microsoft.com/office/drawing/2014/main" id="{9CC36650-08AD-4BD4-988F-138186CA88D8}"/>
                </a:ext>
              </a:extLst>
            </p:cNvPr>
            <p:cNvSpPr txBox="1"/>
            <p:nvPr/>
          </p:nvSpPr>
          <p:spPr>
            <a:xfrm>
              <a:off x="9917812" y="737118"/>
              <a:ext cx="1537588" cy="7054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584" dirty="0"/>
                <a:t>Double wall</a:t>
              </a:r>
            </a:p>
            <a:p>
              <a:r>
                <a:rPr lang="en-GB" sz="1200" dirty="0"/>
                <a:t>(supercritical helium flowing in channels)</a:t>
              </a:r>
            </a:p>
          </p:txBody>
        </p:sp>
        <p:cxnSp>
          <p:nvCxnSpPr>
            <p:cNvPr id="35" name="Connecteur droit avec flèche 34">
              <a:extLst>
                <a:ext uri="{FF2B5EF4-FFF2-40B4-BE49-F238E27FC236}">
                  <a16:creationId xmlns:a16="http://schemas.microsoft.com/office/drawing/2014/main" id="{6E9644C4-7DCE-43CD-ADF4-7162DFB44E8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09860" y="1414903"/>
              <a:ext cx="188047" cy="429137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ZoneTexte 30">
            <a:extLst>
              <a:ext uri="{FF2B5EF4-FFF2-40B4-BE49-F238E27FC236}">
                <a16:creationId xmlns:a16="http://schemas.microsoft.com/office/drawing/2014/main" id="{55592AB2-C449-494B-9DDD-5E09C5C09D55}"/>
              </a:ext>
            </a:extLst>
          </p:cNvPr>
          <p:cNvSpPr txBox="1"/>
          <p:nvPr/>
        </p:nvSpPr>
        <p:spPr>
          <a:xfrm>
            <a:off x="6878463" y="1040235"/>
            <a:ext cx="270159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i="1" dirty="0">
                <a:sym typeface="Symbol" panose="05050102010706020507" pitchFamily="18" charset="2"/>
              </a:rPr>
              <a:t>See E. MONTESINO’s talk</a:t>
            </a:r>
            <a:endParaRPr lang="fr-FR" sz="1400" dirty="0"/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D41A265A-5DE2-4B1E-A359-2AAB1DEC9B72}"/>
              </a:ext>
            </a:extLst>
          </p:cNvPr>
          <p:cNvSpPr txBox="1"/>
          <p:nvPr/>
        </p:nvSpPr>
        <p:spPr>
          <a:xfrm>
            <a:off x="238431" y="4794498"/>
            <a:ext cx="5667677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Cryogenic goals: </a:t>
            </a:r>
          </a:p>
          <a:p>
            <a:pPr marL="285750" indent="-285750">
              <a:buFontTx/>
              <a:buChar char="-"/>
            </a:pPr>
            <a:r>
              <a:rPr lang="en-GB" dirty="0"/>
              <a:t>Intercept heat flowing from room environment (diffusion + radiation)</a:t>
            </a:r>
          </a:p>
          <a:p>
            <a:pPr marL="285750" indent="-285750">
              <a:buFontTx/>
              <a:buChar char="-"/>
            </a:pPr>
            <a:r>
              <a:rPr lang="en-GB" dirty="0"/>
              <a:t>Remove heat from RF dissipation along the double wall</a:t>
            </a: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53BAB50C-D294-4A65-8149-C03803603FEC}"/>
              </a:ext>
            </a:extLst>
          </p:cNvPr>
          <p:cNvSpPr txBox="1"/>
          <p:nvPr/>
        </p:nvSpPr>
        <p:spPr>
          <a:xfrm>
            <a:off x="7905846" y="5171434"/>
            <a:ext cx="426176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Cooling mass flow rate: 0.2 g/s per coupler</a:t>
            </a:r>
          </a:p>
          <a:p>
            <a:r>
              <a:rPr lang="en-GB" sz="1800" dirty="0"/>
              <a:t>(maximum preliminary estimate)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604A899D-633F-4C79-AFF6-29E52C88CD31}"/>
              </a:ext>
            </a:extLst>
          </p:cNvPr>
          <p:cNvSpPr txBox="1"/>
          <p:nvPr/>
        </p:nvSpPr>
        <p:spPr>
          <a:xfrm>
            <a:off x="6037003" y="6039701"/>
            <a:ext cx="236957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i="1" u="sng" dirty="0"/>
              <a:t>MB ESS RF power coupler</a:t>
            </a:r>
            <a:endParaRPr lang="fr-FR" sz="1600" i="1" u="sng" dirty="0"/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2B0C72FE-4CC8-4C4F-897E-975E07EE2187}"/>
              </a:ext>
            </a:extLst>
          </p:cNvPr>
          <p:cNvSpPr txBox="1"/>
          <p:nvPr/>
        </p:nvSpPr>
        <p:spPr>
          <a:xfrm>
            <a:off x="5192735" y="1920337"/>
            <a:ext cx="16359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dirty="0">
                <a:solidFill>
                  <a:srgbClr val="00CCFF"/>
                </a:solidFill>
              </a:rPr>
              <a:t>Cavity interface -</a:t>
            </a:r>
          </a:p>
        </p:txBody>
      </p:sp>
    </p:spTree>
    <p:extLst>
      <p:ext uri="{BB962C8B-B14F-4D97-AF65-F5344CB8AC3E}">
        <p14:creationId xmlns:p14="http://schemas.microsoft.com/office/powerpoint/2010/main" val="166907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36" grpId="0"/>
      <p:bldP spid="3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D8C368CD-F15E-49A2-8224-AB1ABA8A8586}"/>
              </a:ext>
            </a:extLst>
          </p:cNvPr>
          <p:cNvSpPr/>
          <p:nvPr/>
        </p:nvSpPr>
        <p:spPr>
          <a:xfrm>
            <a:off x="1365" y="716951"/>
            <a:ext cx="12193713" cy="5719154"/>
          </a:xfrm>
          <a:prstGeom prst="rect">
            <a:avLst/>
          </a:prstGeom>
          <a:gradFill>
            <a:gsLst>
              <a:gs pos="0">
                <a:srgbClr val="ECECEC"/>
              </a:gs>
              <a:gs pos="100000">
                <a:srgbClr val="E6E6E6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C59FB387-646D-4C88-8DB3-E3CDDF9F01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426" y="1442312"/>
            <a:ext cx="5127180" cy="2609314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FC499046-2090-4058-95CF-4C307D5BD6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Scope of </a:t>
            </a:r>
            <a:r>
              <a:rPr lang="fr-FR" dirty="0" err="1"/>
              <a:t>Cryogenics</a:t>
            </a:r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22806977-7A44-42C5-BBF9-E46787064C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09/10</a:t>
            </a:r>
            <a:r>
              <a:rPr lang="fr-FR" baseline="30000"/>
              <a:t>th</a:t>
            </a:r>
            <a:r>
              <a:rPr lang="fr-FR"/>
              <a:t>/2024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5062B2DB-6B15-4F05-B311-1E78C92B1B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PERLE – Collaboration meeting – CERN Sept. 17</a:t>
            </a:r>
            <a:r>
              <a:rPr lang="fr-FR" baseline="30000"/>
              <a:t>th</a:t>
            </a:r>
            <a:r>
              <a:rPr lang="fr-FR"/>
              <a:t> 2024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ED17EC2-1F54-4221-80D3-50A898D485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1C98C417-1CCA-4D2F-AE7B-279BF7E25BA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fr-FR" dirty="0" err="1"/>
              <a:t>What</a:t>
            </a:r>
            <a:r>
              <a:rPr lang="fr-FR" dirty="0"/>
              <a:t> to cool?</a:t>
            </a:r>
          </a:p>
          <a:p>
            <a:pPr lvl="1"/>
            <a:r>
              <a:rPr lang="fr-FR" dirty="0"/>
              <a:t>The PERLE </a:t>
            </a:r>
            <a:r>
              <a:rPr lang="fr-FR" dirty="0" err="1"/>
              <a:t>cryomodule</a:t>
            </a:r>
            <a:endParaRPr lang="fr-FR" dirty="0"/>
          </a:p>
        </p:txBody>
      </p:sp>
      <p:sp>
        <p:nvSpPr>
          <p:cNvPr id="13" name="Espace réservé du contenu 5">
            <a:extLst>
              <a:ext uri="{FF2B5EF4-FFF2-40B4-BE49-F238E27FC236}">
                <a16:creationId xmlns:a16="http://schemas.microsoft.com/office/drawing/2014/main" id="{5292F14D-F38E-4965-B153-22CD9CD1D922}"/>
              </a:ext>
            </a:extLst>
          </p:cNvPr>
          <p:cNvSpPr txBox="1">
            <a:spLocks/>
          </p:cNvSpPr>
          <p:nvPr/>
        </p:nvSpPr>
        <p:spPr>
          <a:xfrm>
            <a:off x="4348691" y="797983"/>
            <a:ext cx="7061431" cy="1008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q"/>
              <a:defRPr sz="2263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Calibri" panose="020F0502020204030204" pitchFamily="34" charset="0"/>
              <a:buChar char="●"/>
              <a:defRPr sz="2037" kern="1200">
                <a:solidFill>
                  <a:srgbClr val="2A4B86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11" kern="1200">
                <a:solidFill>
                  <a:srgbClr val="456487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5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5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2"/>
            <a:r>
              <a:rPr lang="fr-FR" dirty="0"/>
              <a:t>5x HOMS Beam Line </a:t>
            </a:r>
            <a:r>
              <a:rPr lang="fr-FR" dirty="0" err="1"/>
              <a:t>Absorbers</a:t>
            </a:r>
            <a:endParaRPr lang="fr-FR" dirty="0"/>
          </a:p>
          <a:p>
            <a:pPr marL="1371600" lvl="3" indent="0">
              <a:buNone/>
            </a:pPr>
            <a:r>
              <a:rPr lang="fr-FR" sz="1800" dirty="0"/>
              <a:t>3 </a:t>
            </a:r>
            <a:r>
              <a:rPr lang="fr-FR" sz="1800" dirty="0" err="1"/>
              <a:t>between</a:t>
            </a:r>
            <a:r>
              <a:rPr lang="fr-FR" sz="1800" dirty="0"/>
              <a:t> the 4 SRF </a:t>
            </a:r>
            <a:r>
              <a:rPr lang="fr-FR" sz="1800" dirty="0" err="1"/>
              <a:t>cavities</a:t>
            </a:r>
            <a:r>
              <a:rPr lang="fr-FR" sz="1800" dirty="0"/>
              <a:t> </a:t>
            </a:r>
          </a:p>
          <a:p>
            <a:pPr marL="1371600" lvl="3" indent="0">
              <a:buNone/>
            </a:pPr>
            <a:r>
              <a:rPr lang="fr-FR" sz="1800" dirty="0"/>
              <a:t>(and 2 warm at the end of the </a:t>
            </a:r>
            <a:r>
              <a:rPr lang="fr-FR" sz="1800" dirty="0" err="1"/>
              <a:t>cryomodule</a:t>
            </a:r>
            <a:r>
              <a:rPr lang="fr-FR" sz="1800" dirty="0"/>
              <a:t>)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BFE0BBF4-1FDA-4B75-A83A-869C61CD9254}"/>
              </a:ext>
            </a:extLst>
          </p:cNvPr>
          <p:cNvSpPr txBox="1"/>
          <p:nvPr/>
        </p:nvSpPr>
        <p:spPr>
          <a:xfrm>
            <a:off x="9135612" y="876914"/>
            <a:ext cx="270159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i="1" dirty="0">
                <a:sym typeface="Symbol" panose="05050102010706020507" pitchFamily="18" charset="2"/>
              </a:rPr>
              <a:t>See C. BARBAGALLO’s talk</a:t>
            </a:r>
            <a:endParaRPr lang="fr-FR" sz="1400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0656EF2-0F60-401B-A90A-767747F38972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2378" y="2214563"/>
            <a:ext cx="4258735" cy="799275"/>
          </a:xfrm>
          <a:prstGeom prst="rect">
            <a:avLst/>
          </a:prstGeom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9A1BE010-F230-414A-8FBE-977B66472B03}"/>
              </a:ext>
            </a:extLst>
          </p:cNvPr>
          <p:cNvSpPr txBox="1"/>
          <p:nvPr/>
        </p:nvSpPr>
        <p:spPr>
          <a:xfrm>
            <a:off x="1202441" y="4360010"/>
            <a:ext cx="423869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Cryogenic goal: extract heat induced by RF dissipation (HOMs damping)</a:t>
            </a:r>
          </a:p>
        </p:txBody>
      </p:sp>
      <p:grpSp>
        <p:nvGrpSpPr>
          <p:cNvPr id="8" name="Groupe 7">
            <a:extLst>
              <a:ext uri="{FF2B5EF4-FFF2-40B4-BE49-F238E27FC236}">
                <a16:creationId xmlns:a16="http://schemas.microsoft.com/office/drawing/2014/main" id="{50310A5E-46C8-4C98-878B-EEC256A2BB23}"/>
              </a:ext>
            </a:extLst>
          </p:cNvPr>
          <p:cNvGrpSpPr/>
          <p:nvPr/>
        </p:nvGrpSpPr>
        <p:grpSpPr>
          <a:xfrm>
            <a:off x="5492835" y="1756928"/>
            <a:ext cx="6630807" cy="4497603"/>
            <a:chOff x="5492835" y="1756928"/>
            <a:chExt cx="6630807" cy="4497603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9FB0255C-E592-48F9-9291-3ED4A97DAC1B}"/>
                </a:ext>
              </a:extLst>
            </p:cNvPr>
            <p:cNvSpPr/>
            <p:nvPr/>
          </p:nvSpPr>
          <p:spPr>
            <a:xfrm>
              <a:off x="6694191" y="1756928"/>
              <a:ext cx="5429451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dirty="0" err="1">
                  <a:solidFill>
                    <a:schemeClr val="accent1">
                      <a:lumMod val="75000"/>
                    </a:schemeClr>
                  </a:solidFill>
                </a:rPr>
                <a:t>Foreseen</a:t>
              </a:r>
              <a:r>
                <a:rPr lang="fr-FR" dirty="0">
                  <a:solidFill>
                    <a:schemeClr val="accent1">
                      <a:lumMod val="75000"/>
                    </a:schemeClr>
                  </a:solidFill>
                </a:rPr>
                <a:t> (TBC): </a:t>
              </a:r>
            </a:p>
            <a:p>
              <a:r>
                <a:rPr lang="fr-FR" dirty="0">
                  <a:solidFill>
                    <a:schemeClr val="accent1">
                      <a:lumMod val="75000"/>
                    </a:schemeClr>
                  </a:solidFill>
                </a:rPr>
                <a:t>- Main </a:t>
              </a:r>
              <a:r>
                <a:rPr lang="fr-FR" dirty="0" err="1">
                  <a:solidFill>
                    <a:schemeClr val="accent1">
                      <a:lumMod val="75000"/>
                    </a:schemeClr>
                  </a:solidFill>
                </a:rPr>
                <a:t>cooling</a:t>
              </a:r>
              <a:r>
                <a:rPr lang="fr-FR" dirty="0">
                  <a:solidFill>
                    <a:schemeClr val="accent1">
                      <a:lumMod val="75000"/>
                    </a:schemeClr>
                  </a:solidFill>
                </a:rPr>
                <a:t>: </a:t>
              </a:r>
              <a:r>
                <a:rPr lang="fr-FR" dirty="0" err="1">
                  <a:solidFill>
                    <a:schemeClr val="accent1">
                      <a:lumMod val="75000"/>
                    </a:schemeClr>
                  </a:solidFill>
                </a:rPr>
                <a:t>supercritical</a:t>
              </a:r>
              <a:r>
                <a:rPr lang="fr-FR" dirty="0">
                  <a:solidFill>
                    <a:schemeClr val="accent1">
                      <a:lumMod val="75000"/>
                    </a:schemeClr>
                  </a:solidFill>
                </a:rPr>
                <a:t> </a:t>
              </a:r>
              <a:r>
                <a:rPr lang="fr-FR" dirty="0" err="1">
                  <a:solidFill>
                    <a:schemeClr val="accent1">
                      <a:lumMod val="75000"/>
                    </a:schemeClr>
                  </a:solidFill>
                </a:rPr>
                <a:t>helium</a:t>
              </a:r>
              <a:r>
                <a:rPr lang="fr-FR" dirty="0">
                  <a:solidFill>
                    <a:schemeClr val="accent1">
                      <a:lumMod val="75000"/>
                    </a:schemeClr>
                  </a:solidFill>
                </a:rPr>
                <a:t> at T~60 K, 12.5 </a:t>
              </a:r>
              <a:r>
                <a:rPr lang="fr-FR" dirty="0" err="1">
                  <a:solidFill>
                    <a:schemeClr val="accent1">
                      <a:lumMod val="75000"/>
                    </a:schemeClr>
                  </a:solidFill>
                </a:rPr>
                <a:t>bara</a:t>
              </a:r>
              <a:r>
                <a:rPr lang="fr-FR" dirty="0">
                  <a:solidFill>
                    <a:schemeClr val="accent1">
                      <a:lumMod val="75000"/>
                    </a:schemeClr>
                  </a:solidFill>
                </a:rPr>
                <a:t> </a:t>
              </a:r>
            </a:p>
            <a:p>
              <a:r>
                <a:rPr lang="fr-FR" dirty="0">
                  <a:solidFill>
                    <a:schemeClr val="accent1">
                      <a:lumMod val="75000"/>
                    </a:schemeClr>
                  </a:solidFill>
                </a:rPr>
                <a:t>- </a:t>
              </a:r>
              <a:r>
                <a:rPr lang="fr-FR" dirty="0" err="1">
                  <a:solidFill>
                    <a:schemeClr val="accent1">
                      <a:lumMod val="75000"/>
                    </a:schemeClr>
                  </a:solidFill>
                </a:rPr>
                <a:t>Heat</a:t>
              </a:r>
              <a:r>
                <a:rPr lang="fr-FR" dirty="0">
                  <a:solidFill>
                    <a:schemeClr val="accent1">
                      <a:lumMod val="75000"/>
                    </a:schemeClr>
                  </a:solidFill>
                </a:rPr>
                <a:t> intercept: </a:t>
              </a:r>
              <a:r>
                <a:rPr lang="fr-FR" dirty="0" err="1">
                  <a:solidFill>
                    <a:schemeClr val="accent1">
                      <a:lumMod val="75000"/>
                    </a:schemeClr>
                  </a:solidFill>
                </a:rPr>
                <a:t>supercritical</a:t>
              </a:r>
              <a:r>
                <a:rPr lang="fr-FR" dirty="0">
                  <a:solidFill>
                    <a:schemeClr val="accent1">
                      <a:lumMod val="75000"/>
                    </a:schemeClr>
                  </a:solidFill>
                </a:rPr>
                <a:t> </a:t>
              </a:r>
              <a:r>
                <a:rPr lang="fr-FR" dirty="0" err="1">
                  <a:solidFill>
                    <a:schemeClr val="accent1">
                      <a:lumMod val="75000"/>
                    </a:schemeClr>
                  </a:solidFill>
                </a:rPr>
                <a:t>heat</a:t>
              </a:r>
              <a:r>
                <a:rPr lang="fr-FR" dirty="0">
                  <a:solidFill>
                    <a:schemeClr val="accent1">
                      <a:lumMod val="75000"/>
                    </a:schemeClr>
                  </a:solidFill>
                </a:rPr>
                <a:t> at 5 K, 3 </a:t>
              </a:r>
              <a:r>
                <a:rPr lang="fr-FR" dirty="0" err="1">
                  <a:solidFill>
                    <a:schemeClr val="accent1">
                      <a:lumMod val="75000"/>
                    </a:schemeClr>
                  </a:solidFill>
                </a:rPr>
                <a:t>bara</a:t>
              </a:r>
              <a:r>
                <a:rPr lang="fr-FR" dirty="0">
                  <a:solidFill>
                    <a:schemeClr val="accent1">
                      <a:lumMod val="75000"/>
                    </a:schemeClr>
                  </a:solidFill>
                </a:rPr>
                <a:t> </a:t>
              </a:r>
            </a:p>
          </p:txBody>
        </p:sp>
        <p:sp>
          <p:nvSpPr>
            <p:cNvPr id="20" name="ZoneTexte 19">
              <a:extLst>
                <a:ext uri="{FF2B5EF4-FFF2-40B4-BE49-F238E27FC236}">
                  <a16:creationId xmlns:a16="http://schemas.microsoft.com/office/drawing/2014/main" id="{F665BF89-4EFC-4684-9999-78E86871A845}"/>
                </a:ext>
              </a:extLst>
            </p:cNvPr>
            <p:cNvSpPr txBox="1"/>
            <p:nvPr/>
          </p:nvSpPr>
          <p:spPr>
            <a:xfrm>
              <a:off x="5492835" y="5608200"/>
              <a:ext cx="6217383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i="1" dirty="0" err="1"/>
                <a:t>P</a:t>
              </a:r>
              <a:r>
                <a:rPr lang="fr-FR" i="1" baseline="-25000" dirty="0" err="1"/>
                <a:t>cooling</a:t>
              </a:r>
              <a:r>
                <a:rPr lang="fr-FR" dirty="0"/>
                <a:t>: ~200 W @ 60 K </a:t>
              </a:r>
              <a:r>
                <a:rPr lang="fr-FR" dirty="0" err="1"/>
                <a:t>now</a:t>
              </a:r>
              <a:r>
                <a:rPr lang="fr-FR" dirty="0"/>
                <a:t> </a:t>
              </a:r>
              <a:r>
                <a:rPr lang="fr-FR" dirty="0" err="1"/>
                <a:t>considered</a:t>
              </a:r>
              <a:r>
                <a:rPr lang="fr-FR" dirty="0"/>
                <a:t> for 5 </a:t>
              </a:r>
              <a:r>
                <a:rPr lang="fr-FR" dirty="0" err="1"/>
                <a:t>absorbers</a:t>
              </a:r>
              <a:r>
                <a:rPr lang="fr-FR" dirty="0"/>
                <a:t> </a:t>
              </a:r>
            </a:p>
            <a:p>
              <a:r>
                <a:rPr lang="fr-FR" dirty="0"/>
                <a:t>(</a:t>
              </a:r>
              <a:r>
                <a:rPr lang="fr-FR" dirty="0">
                  <a:sym typeface="Symbol" panose="05050102010706020507" pitchFamily="18" charset="2"/>
                </a:rPr>
                <a:t> </a:t>
              </a:r>
              <a:r>
                <a:rPr lang="fr-FR" dirty="0"/>
                <a:t>to </a:t>
              </a:r>
              <a:r>
                <a:rPr lang="fr-FR" dirty="0" err="1"/>
                <a:t>be</a:t>
              </a:r>
              <a:r>
                <a:rPr lang="fr-FR" dirty="0"/>
                <a:t> </a:t>
              </a:r>
              <a:r>
                <a:rPr lang="fr-FR" dirty="0" err="1"/>
                <a:t>evaluated</a:t>
              </a:r>
              <a:r>
                <a:rPr lang="fr-FR" dirty="0"/>
                <a:t>; R&amp;D </a:t>
              </a:r>
              <a:r>
                <a:rPr lang="fr-FR" dirty="0" err="1"/>
                <a:t>ongoing</a:t>
              </a:r>
              <a:r>
                <a:rPr lang="fr-FR" dirty="0"/>
                <a:t>)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E5BF44FF-150B-455E-88EC-B81C09CFF50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544543" y="2870037"/>
              <a:ext cx="3834716" cy="2615411"/>
            </a:xfrm>
            <a:prstGeom prst="rect">
              <a:avLst/>
            </a:prstGeom>
          </p:spPr>
        </p:pic>
        <p:sp>
          <p:nvSpPr>
            <p:cNvPr id="15" name="Flèche : droite 14">
              <a:extLst>
                <a:ext uri="{FF2B5EF4-FFF2-40B4-BE49-F238E27FC236}">
                  <a16:creationId xmlns:a16="http://schemas.microsoft.com/office/drawing/2014/main" id="{725BD423-FBD3-47F3-BFE9-CD5E191CB524}"/>
                </a:ext>
              </a:extLst>
            </p:cNvPr>
            <p:cNvSpPr/>
            <p:nvPr/>
          </p:nvSpPr>
          <p:spPr>
            <a:xfrm rot="4258158">
              <a:off x="6776794" y="2698639"/>
              <a:ext cx="418014" cy="321624"/>
            </a:xfrm>
            <a:prstGeom prst="rightArrow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871228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51A40C1A-1275-44C6-A555-5D192ABD4D03}"/>
              </a:ext>
            </a:extLst>
          </p:cNvPr>
          <p:cNvSpPr/>
          <p:nvPr/>
        </p:nvSpPr>
        <p:spPr>
          <a:xfrm>
            <a:off x="0" y="724612"/>
            <a:ext cx="12193713" cy="5719154"/>
          </a:xfrm>
          <a:prstGeom prst="rect">
            <a:avLst/>
          </a:prstGeom>
          <a:gradFill>
            <a:gsLst>
              <a:gs pos="0">
                <a:srgbClr val="ECECEC"/>
              </a:gs>
              <a:gs pos="100000">
                <a:srgbClr val="E6E6E6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93F01289-774D-4437-9F07-9963BA2C995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clrChange>
              <a:clrFrom>
                <a:srgbClr val="E6E6E6"/>
              </a:clrFrom>
              <a:clrTo>
                <a:srgbClr val="E6E6E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434020">
            <a:off x="452135" y="1311247"/>
            <a:ext cx="7193994" cy="3333897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46F97D30-D19B-4481-A30D-8FECF8F504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1980" y="1643882"/>
            <a:ext cx="6950964" cy="2121873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4B275586-BDB1-41B3-8C7D-D6A81411926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531" y="1435047"/>
            <a:ext cx="7645047" cy="3889585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FC499046-2090-4058-95CF-4C307D5BD6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Scope of </a:t>
            </a:r>
            <a:r>
              <a:rPr lang="fr-FR" dirty="0" err="1"/>
              <a:t>Cryogenics</a:t>
            </a:r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22806977-7A44-42C5-BBF9-E46787064C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09/10</a:t>
            </a:r>
            <a:r>
              <a:rPr lang="fr-FR" baseline="30000"/>
              <a:t>th</a:t>
            </a:r>
            <a:r>
              <a:rPr lang="fr-FR"/>
              <a:t>/2024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5062B2DB-6B15-4F05-B311-1E78C92B1B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PERLE – Collaboration meeting – CERN Sept. 17</a:t>
            </a:r>
            <a:r>
              <a:rPr lang="fr-FR" baseline="30000"/>
              <a:t>th</a:t>
            </a:r>
            <a:r>
              <a:rPr lang="fr-FR"/>
              <a:t> 2024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ED17EC2-1F54-4221-80D3-50A898D485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1C98C417-1CCA-4D2F-AE7B-279BF7E25BA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fr-FR" dirty="0" err="1"/>
              <a:t>What</a:t>
            </a:r>
            <a:r>
              <a:rPr lang="fr-FR" dirty="0"/>
              <a:t> to cool?</a:t>
            </a:r>
          </a:p>
          <a:p>
            <a:pPr lvl="1"/>
            <a:r>
              <a:rPr lang="fr-FR" dirty="0"/>
              <a:t>The PERLE </a:t>
            </a:r>
            <a:r>
              <a:rPr lang="fr-FR" dirty="0" err="1"/>
              <a:t>cryomodule</a:t>
            </a:r>
            <a:endParaRPr lang="fr-FR" dirty="0"/>
          </a:p>
        </p:txBody>
      </p:sp>
      <p:sp>
        <p:nvSpPr>
          <p:cNvPr id="12" name="Espace réservé du contenu 5">
            <a:extLst>
              <a:ext uri="{FF2B5EF4-FFF2-40B4-BE49-F238E27FC236}">
                <a16:creationId xmlns:a16="http://schemas.microsoft.com/office/drawing/2014/main" id="{FA2946ED-864A-46D4-B150-6B88EF2C1A51}"/>
              </a:ext>
            </a:extLst>
          </p:cNvPr>
          <p:cNvSpPr txBox="1">
            <a:spLocks/>
          </p:cNvSpPr>
          <p:nvPr/>
        </p:nvSpPr>
        <p:spPr>
          <a:xfrm>
            <a:off x="6994576" y="933832"/>
            <a:ext cx="3161473" cy="54525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q"/>
              <a:defRPr sz="2263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Calibri" panose="020F0502020204030204" pitchFamily="34" charset="0"/>
              <a:buChar char="●"/>
              <a:defRPr sz="2037" kern="1200">
                <a:solidFill>
                  <a:srgbClr val="2A4B86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11" kern="1200">
                <a:solidFill>
                  <a:srgbClr val="456487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5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5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fr-FR" dirty="0"/>
          </a:p>
          <a:p>
            <a:pPr lvl="2"/>
            <a:r>
              <a:rPr lang="fr-FR" dirty="0"/>
              <a:t>1x Thermal </a:t>
            </a:r>
            <a:r>
              <a:rPr lang="fr-FR" dirty="0" err="1"/>
              <a:t>shield</a:t>
            </a:r>
            <a:endParaRPr lang="fr-FR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14282B6-879E-48ED-BB69-88F2DF36ECFD}"/>
              </a:ext>
            </a:extLst>
          </p:cNvPr>
          <p:cNvSpPr/>
          <p:nvPr/>
        </p:nvSpPr>
        <p:spPr>
          <a:xfrm>
            <a:off x="7839034" y="3204092"/>
            <a:ext cx="396753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err="1">
                <a:solidFill>
                  <a:schemeClr val="accent1">
                    <a:lumMod val="75000"/>
                  </a:schemeClr>
                </a:solidFill>
              </a:rPr>
              <a:t>Cooled</a:t>
            </a:r>
            <a:r>
              <a:rPr lang="fr-FR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fr-FR" b="1" dirty="0" err="1">
                <a:solidFill>
                  <a:schemeClr val="accent1">
                    <a:lumMod val="75000"/>
                  </a:schemeClr>
                </a:solidFill>
              </a:rPr>
              <a:t>with</a:t>
            </a:r>
            <a:r>
              <a:rPr lang="fr-FR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fr-FR" b="1" dirty="0" err="1">
                <a:solidFill>
                  <a:schemeClr val="accent1">
                    <a:lumMod val="75000"/>
                  </a:schemeClr>
                </a:solidFill>
              </a:rPr>
              <a:t>supercritical</a:t>
            </a:r>
            <a:r>
              <a:rPr lang="fr-FR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fr-FR" b="1" dirty="0" err="1">
                <a:solidFill>
                  <a:schemeClr val="accent1">
                    <a:lumMod val="75000"/>
                  </a:schemeClr>
                </a:solidFill>
              </a:rPr>
              <a:t>helium</a:t>
            </a:r>
            <a:endParaRPr lang="fr-FR" b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fr-FR" b="1" dirty="0">
                <a:solidFill>
                  <a:schemeClr val="accent1">
                    <a:lumMod val="75000"/>
                  </a:schemeClr>
                </a:solidFill>
              </a:rPr>
              <a:t>(</a:t>
            </a:r>
            <a:r>
              <a:rPr lang="fr-FR" b="1" i="1" dirty="0">
                <a:solidFill>
                  <a:schemeClr val="accent1">
                    <a:lumMod val="75000"/>
                  </a:schemeClr>
                </a:solidFill>
              </a:rPr>
              <a:t>T</a:t>
            </a:r>
            <a:r>
              <a:rPr lang="fr-FR" b="1" dirty="0">
                <a:solidFill>
                  <a:schemeClr val="accent1">
                    <a:lumMod val="75000"/>
                  </a:schemeClr>
                </a:solidFill>
              </a:rPr>
              <a:t>~60 K, </a:t>
            </a:r>
            <a:r>
              <a:rPr lang="fr-FR" b="1" i="1" dirty="0">
                <a:solidFill>
                  <a:schemeClr val="accent1">
                    <a:lumMod val="75000"/>
                  </a:schemeClr>
                </a:solidFill>
              </a:rPr>
              <a:t>P</a:t>
            </a:r>
            <a:r>
              <a:rPr lang="fr-FR" b="1" dirty="0">
                <a:solidFill>
                  <a:schemeClr val="accent1">
                    <a:lumMod val="75000"/>
                  </a:schemeClr>
                </a:solidFill>
              </a:rPr>
              <a:t>=12.5 bar)</a:t>
            </a:r>
            <a:endParaRPr lang="fr-FR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fr-FR" b="1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fr-FR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D6CA0B81-764E-4B19-9292-62188ECF27FD}"/>
              </a:ext>
            </a:extLst>
          </p:cNvPr>
          <p:cNvSpPr txBox="1"/>
          <p:nvPr/>
        </p:nvSpPr>
        <p:spPr>
          <a:xfrm>
            <a:off x="7938568" y="3836877"/>
            <a:ext cx="430854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i="1" dirty="0" err="1"/>
              <a:t>P</a:t>
            </a:r>
            <a:r>
              <a:rPr lang="fr-FR" i="1" baseline="-25000" dirty="0" err="1"/>
              <a:t>cooling</a:t>
            </a:r>
            <a:r>
              <a:rPr lang="fr-FR" dirty="0"/>
              <a:t>: ~260 W @ 50 K</a:t>
            </a:r>
          </a:p>
          <a:p>
            <a:r>
              <a:rPr lang="fr-FR" dirty="0"/>
              <a:t>(</a:t>
            </a:r>
            <a:r>
              <a:rPr lang="fr-FR" dirty="0" err="1"/>
              <a:t>based</a:t>
            </a:r>
            <a:r>
              <a:rPr lang="fr-FR" dirty="0"/>
              <a:t> on ESS </a:t>
            </a:r>
            <a:r>
              <a:rPr lang="fr-FR" dirty="0" err="1"/>
              <a:t>cryomodule</a:t>
            </a:r>
            <a:r>
              <a:rPr lang="fr-FR" dirty="0"/>
              <a:t> </a:t>
            </a:r>
            <a:r>
              <a:rPr lang="fr-FR" dirty="0" err="1"/>
              <a:t>measurements</a:t>
            </a:r>
            <a:r>
              <a:rPr lang="fr-FR" dirty="0"/>
              <a:t>)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29BF081F-17B8-4858-9514-E9A4B51C85B2}"/>
              </a:ext>
            </a:extLst>
          </p:cNvPr>
          <p:cNvSpPr txBox="1"/>
          <p:nvPr/>
        </p:nvSpPr>
        <p:spPr>
          <a:xfrm>
            <a:off x="7973495" y="1738472"/>
            <a:ext cx="4238691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Cryogenic goals: </a:t>
            </a:r>
          </a:p>
          <a:p>
            <a:pPr marL="285750" indent="-285750">
              <a:buFontTx/>
              <a:buChar char="-"/>
            </a:pPr>
            <a:r>
              <a:rPr lang="en-GB" dirty="0"/>
              <a:t>Reduce the heat which is radiated from the room environment to the cold mass</a:t>
            </a:r>
          </a:p>
          <a:p>
            <a:pPr marL="285750" indent="-285750">
              <a:buFontTx/>
              <a:buChar char="-"/>
            </a:pPr>
            <a:r>
              <a:rPr lang="en-GB" dirty="0"/>
              <a:t>Intercept heat diffusing along cables, supports, etc.</a:t>
            </a:r>
          </a:p>
        </p:txBody>
      </p:sp>
    </p:spTree>
    <p:extLst>
      <p:ext uri="{BB962C8B-B14F-4D97-AF65-F5344CB8AC3E}">
        <p14:creationId xmlns:p14="http://schemas.microsoft.com/office/powerpoint/2010/main" val="332219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67C8FCBF-9BBE-4698-912C-CD03BF67B3C7}"/>
              </a:ext>
            </a:extLst>
          </p:cNvPr>
          <p:cNvSpPr/>
          <p:nvPr/>
        </p:nvSpPr>
        <p:spPr>
          <a:xfrm>
            <a:off x="0" y="724612"/>
            <a:ext cx="12193713" cy="5719154"/>
          </a:xfrm>
          <a:prstGeom prst="rect">
            <a:avLst/>
          </a:prstGeom>
          <a:gradFill>
            <a:gsLst>
              <a:gs pos="0">
                <a:srgbClr val="ECECEC"/>
              </a:gs>
              <a:gs pos="100000">
                <a:srgbClr val="E6E6E6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FE5D019-A0D5-4ACD-86D7-2955D3C9506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1" y="2060172"/>
            <a:ext cx="3032180" cy="1542278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FC499046-2090-4058-95CF-4C307D5BD6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Scope of </a:t>
            </a:r>
            <a:r>
              <a:rPr lang="fr-FR" dirty="0" err="1"/>
              <a:t>Cryogenics</a:t>
            </a:r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22806977-7A44-42C5-BBF9-E46787064C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09/10</a:t>
            </a:r>
            <a:r>
              <a:rPr lang="fr-FR" baseline="30000"/>
              <a:t>th</a:t>
            </a:r>
            <a:r>
              <a:rPr lang="fr-FR"/>
              <a:t>/2024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5062B2DB-6B15-4F05-B311-1E78C92B1B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PERLE – Collaboration meeting – CERN Sept. 17</a:t>
            </a:r>
            <a:r>
              <a:rPr lang="fr-FR" baseline="30000"/>
              <a:t>th</a:t>
            </a:r>
            <a:r>
              <a:rPr lang="fr-FR"/>
              <a:t> 2024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ED17EC2-1F54-4221-80D3-50A898D485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1C98C417-1CCA-4D2F-AE7B-279BF7E25BA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fr-FR" dirty="0" err="1"/>
              <a:t>What</a:t>
            </a:r>
            <a:r>
              <a:rPr lang="fr-FR" dirty="0"/>
              <a:t> to cool?</a:t>
            </a:r>
          </a:p>
          <a:p>
            <a:pPr lvl="1"/>
            <a:r>
              <a:rPr lang="fr-FR" dirty="0"/>
              <a:t>The PERLE SRF booster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D369E261-DC7C-40E4-B473-CE5A926702B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5602" y="2060173"/>
            <a:ext cx="2753925" cy="4034258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7EC1CF4A-01BD-447B-8410-CA755E0637FC}"/>
              </a:ext>
            </a:extLst>
          </p:cNvPr>
          <p:cNvSpPr txBox="1"/>
          <p:nvPr/>
        </p:nvSpPr>
        <p:spPr>
          <a:xfrm>
            <a:off x="9511" y="3560199"/>
            <a:ext cx="2635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/>
              <a:t>Injection line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AEFD2C0F-EA83-4297-8773-E9F689DAAA5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82181" y="2060172"/>
            <a:ext cx="2836314" cy="2784557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C6BF33AC-4AA6-4AB3-BCED-EFBEE35D487D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89527" y="3647526"/>
            <a:ext cx="2300748" cy="2445480"/>
          </a:xfrm>
          <a:prstGeom prst="rect">
            <a:avLst/>
          </a:prstGeom>
        </p:spPr>
      </p:pic>
      <p:sp>
        <p:nvSpPr>
          <p:cNvPr id="14" name="Espace réservé du contenu 5">
            <a:extLst>
              <a:ext uri="{FF2B5EF4-FFF2-40B4-BE49-F238E27FC236}">
                <a16:creationId xmlns:a16="http://schemas.microsoft.com/office/drawing/2014/main" id="{8F2E962C-68C3-42B9-A900-D105BA29D850}"/>
              </a:ext>
            </a:extLst>
          </p:cNvPr>
          <p:cNvSpPr txBox="1">
            <a:spLocks/>
          </p:cNvSpPr>
          <p:nvPr/>
        </p:nvSpPr>
        <p:spPr>
          <a:xfrm>
            <a:off x="4400550" y="905894"/>
            <a:ext cx="7077075" cy="10377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q"/>
              <a:defRPr sz="2263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Calibri" panose="020F0502020204030204" pitchFamily="34" charset="0"/>
              <a:buChar char="●"/>
              <a:defRPr sz="2037" kern="1200">
                <a:solidFill>
                  <a:srgbClr val="2A4B86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11" kern="1200">
                <a:solidFill>
                  <a:srgbClr val="456487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5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5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2"/>
            <a:r>
              <a:rPr lang="fr-FR" dirty="0"/>
              <a:t>String of </a:t>
            </a:r>
            <a:r>
              <a:rPr lang="fr-FR" dirty="0" err="1"/>
              <a:t>cavities</a:t>
            </a:r>
            <a:r>
              <a:rPr lang="fr-FR" dirty="0"/>
              <a:t>:	</a:t>
            </a:r>
          </a:p>
          <a:p>
            <a:pPr lvl="3"/>
            <a:r>
              <a:rPr lang="fr-FR" dirty="0"/>
              <a:t>4x SRF single-</a:t>
            </a:r>
            <a:r>
              <a:rPr lang="fr-FR" dirty="0" err="1"/>
              <a:t>cell</a:t>
            </a:r>
            <a:r>
              <a:rPr lang="fr-FR" dirty="0"/>
              <a:t> </a:t>
            </a:r>
            <a:r>
              <a:rPr lang="fr-FR" dirty="0" err="1"/>
              <a:t>cavities</a:t>
            </a:r>
            <a:r>
              <a:rPr lang="fr-FR" dirty="0"/>
              <a:t> @ 2 K </a:t>
            </a:r>
            <a:r>
              <a:rPr lang="fr-FR" dirty="0" err="1"/>
              <a:t>with</a:t>
            </a:r>
            <a:r>
              <a:rPr lang="fr-FR" dirty="0"/>
              <a:t> </a:t>
            </a:r>
            <a:r>
              <a:rPr lang="fr-FR" dirty="0" err="1"/>
              <a:t>superfluid</a:t>
            </a:r>
            <a:r>
              <a:rPr lang="fr-FR" dirty="0"/>
              <a:t> </a:t>
            </a:r>
            <a:r>
              <a:rPr lang="fr-FR" dirty="0" err="1"/>
              <a:t>helium</a:t>
            </a:r>
            <a:endParaRPr lang="fr-FR" dirty="0"/>
          </a:p>
          <a:p>
            <a:pPr lvl="3"/>
            <a:r>
              <a:rPr lang="fr-FR" dirty="0"/>
              <a:t>No HOM coupler</a:t>
            </a:r>
          </a:p>
          <a:p>
            <a:pPr lvl="3"/>
            <a:r>
              <a:rPr lang="fr-FR" dirty="0"/>
              <a:t>4x RF power </a:t>
            </a:r>
            <a:r>
              <a:rPr lang="fr-FR" dirty="0" err="1"/>
              <a:t>couplers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</a:t>
            </a:r>
            <a:r>
              <a:rPr lang="fr-FR" dirty="0" err="1"/>
              <a:t>supercritical</a:t>
            </a:r>
            <a:r>
              <a:rPr lang="fr-FR" dirty="0"/>
              <a:t> </a:t>
            </a:r>
            <a:r>
              <a:rPr lang="fr-FR" dirty="0" err="1"/>
              <a:t>helium</a:t>
            </a:r>
            <a:r>
              <a:rPr lang="fr-FR" dirty="0"/>
              <a:t> at 3 </a:t>
            </a:r>
            <a:r>
              <a:rPr lang="fr-FR" dirty="0" err="1"/>
              <a:t>bara</a:t>
            </a:r>
            <a:r>
              <a:rPr lang="fr-FR" dirty="0"/>
              <a:t> and </a:t>
            </a:r>
            <a:r>
              <a:rPr lang="fr-FR" dirty="0" err="1"/>
              <a:t>from</a:t>
            </a:r>
            <a:r>
              <a:rPr lang="fr-FR" dirty="0"/>
              <a:t> 5 to 300 K</a:t>
            </a:r>
          </a:p>
          <a:p>
            <a:pPr lvl="2"/>
            <a:r>
              <a:rPr lang="fr-FR" dirty="0"/>
              <a:t>1x thermal </a:t>
            </a:r>
            <a:r>
              <a:rPr lang="fr-FR" dirty="0" err="1"/>
              <a:t>shield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</a:t>
            </a:r>
            <a:r>
              <a:rPr lang="fr-FR" dirty="0" err="1"/>
              <a:t>supercritical</a:t>
            </a:r>
            <a:r>
              <a:rPr lang="fr-FR" dirty="0"/>
              <a:t> </a:t>
            </a:r>
            <a:r>
              <a:rPr lang="fr-FR" dirty="0" err="1"/>
              <a:t>helium</a:t>
            </a:r>
            <a:r>
              <a:rPr lang="fr-FR" dirty="0"/>
              <a:t> at 12.5 </a:t>
            </a:r>
            <a:r>
              <a:rPr lang="fr-FR" dirty="0" err="1"/>
              <a:t>bara</a:t>
            </a:r>
            <a:r>
              <a:rPr lang="fr-FR" dirty="0"/>
              <a:t> and at ~60 K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888DCF1B-0C84-4F0B-A0EE-3E23A36CB44C}"/>
              </a:ext>
            </a:extLst>
          </p:cNvPr>
          <p:cNvSpPr txBox="1"/>
          <p:nvPr/>
        </p:nvSpPr>
        <p:spPr>
          <a:xfrm>
            <a:off x="8169763" y="5028776"/>
            <a:ext cx="36078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- Cavity: 12.4 kg of bulk niobium</a:t>
            </a:r>
          </a:p>
          <a:p>
            <a:r>
              <a:rPr lang="en-GB" dirty="0"/>
              <a:t>- Helium tank: 23.4 kg of </a:t>
            </a:r>
            <a:r>
              <a:rPr lang="en-GB" dirty="0" err="1"/>
              <a:t>Ti</a:t>
            </a:r>
            <a:r>
              <a:rPr lang="en-GB" dirty="0"/>
              <a:t> grade 2</a:t>
            </a:r>
          </a:p>
          <a:p>
            <a:r>
              <a:rPr lang="en-GB" dirty="0"/>
              <a:t>- Cryogenic vessel: </a:t>
            </a:r>
            <a:r>
              <a:rPr lang="en-GB" dirty="0" err="1"/>
              <a:t>V</a:t>
            </a:r>
            <a:r>
              <a:rPr lang="en-GB" baseline="-25000" dirty="0" err="1"/>
              <a:t>LHe</a:t>
            </a:r>
            <a:r>
              <a:rPr lang="en-GB" dirty="0"/>
              <a:t>=7.7 L 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D3D2CC8B-A0A4-4A07-A729-53C42568201E}"/>
              </a:ext>
            </a:extLst>
          </p:cNvPr>
          <p:cNvSpPr txBox="1"/>
          <p:nvPr/>
        </p:nvSpPr>
        <p:spPr>
          <a:xfrm>
            <a:off x="188647" y="4438622"/>
            <a:ext cx="270159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i="1" dirty="0">
                <a:sym typeface="Symbol" panose="05050102010706020507" pitchFamily="18" charset="2"/>
              </a:rPr>
              <a:t>See R. ROUX’s and G. OLRY’s talks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3113059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C499046-2090-4058-95CF-4C307D5BD6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Scope of </a:t>
            </a:r>
            <a:r>
              <a:rPr lang="fr-FR" dirty="0" err="1"/>
              <a:t>Cryogenics</a:t>
            </a:r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22806977-7A44-42C5-BBF9-E46787064C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09/10</a:t>
            </a:r>
            <a:r>
              <a:rPr lang="fr-FR" baseline="30000"/>
              <a:t>th</a:t>
            </a:r>
            <a:r>
              <a:rPr lang="fr-FR"/>
              <a:t>/2024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5062B2DB-6B15-4F05-B311-1E78C92B1B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PERLE – Collaboration meeting – CERN Sept. 17</a:t>
            </a:r>
            <a:r>
              <a:rPr lang="fr-FR" baseline="30000"/>
              <a:t>th</a:t>
            </a:r>
            <a:r>
              <a:rPr lang="fr-FR"/>
              <a:t> 2024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ED17EC2-1F54-4221-80D3-50A898D485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1C98C417-1CCA-4D2F-AE7B-279BF7E25BA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fr-FR" dirty="0"/>
              <a:t>How </a:t>
            </a:r>
            <a:r>
              <a:rPr lang="fr-FR" dirty="0" err="1"/>
              <a:t>much</a:t>
            </a:r>
            <a:r>
              <a:rPr lang="fr-FR" dirty="0"/>
              <a:t> to cool? Preliminary </a:t>
            </a:r>
            <a:r>
              <a:rPr lang="fr-FR" dirty="0" err="1"/>
              <a:t>heat</a:t>
            </a:r>
            <a:r>
              <a:rPr lang="fr-FR" dirty="0"/>
              <a:t> </a:t>
            </a:r>
            <a:r>
              <a:rPr lang="fr-FR" dirty="0" err="1"/>
              <a:t>loads</a:t>
            </a:r>
            <a:r>
              <a:rPr lang="fr-FR" dirty="0"/>
              <a:t> budget</a:t>
            </a:r>
          </a:p>
        </p:txBody>
      </p:sp>
      <p:graphicFrame>
        <p:nvGraphicFramePr>
          <p:cNvPr id="7" name="Tableau 6">
            <a:extLst>
              <a:ext uri="{FF2B5EF4-FFF2-40B4-BE49-F238E27FC236}">
                <a16:creationId xmlns:a16="http://schemas.microsoft.com/office/drawing/2014/main" id="{35A4C5AE-A491-438B-B5B7-64E86D371B9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7421947"/>
              </p:ext>
            </p:extLst>
          </p:nvPr>
        </p:nvGraphicFramePr>
        <p:xfrm>
          <a:off x="626364" y="1062328"/>
          <a:ext cx="4474792" cy="530460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18867">
                  <a:extLst>
                    <a:ext uri="{9D8B030D-6E8A-4147-A177-3AD203B41FA5}">
                      <a16:colId xmlns:a16="http://schemas.microsoft.com/office/drawing/2014/main" val="3110173673"/>
                    </a:ext>
                  </a:extLst>
                </a:gridCol>
                <a:gridCol w="866420">
                  <a:extLst>
                    <a:ext uri="{9D8B030D-6E8A-4147-A177-3AD203B41FA5}">
                      <a16:colId xmlns:a16="http://schemas.microsoft.com/office/drawing/2014/main" val="2595398472"/>
                    </a:ext>
                  </a:extLst>
                </a:gridCol>
                <a:gridCol w="967771">
                  <a:extLst>
                    <a:ext uri="{9D8B030D-6E8A-4147-A177-3AD203B41FA5}">
                      <a16:colId xmlns:a16="http://schemas.microsoft.com/office/drawing/2014/main" val="3159438633"/>
                    </a:ext>
                  </a:extLst>
                </a:gridCol>
                <a:gridCol w="921734">
                  <a:extLst>
                    <a:ext uri="{9D8B030D-6E8A-4147-A177-3AD203B41FA5}">
                      <a16:colId xmlns:a16="http://schemas.microsoft.com/office/drawing/2014/main" val="65720573"/>
                    </a:ext>
                  </a:extLst>
                </a:gridCol>
              </a:tblGrid>
              <a:tr h="197018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 dirty="0">
                          <a:solidFill>
                            <a:schemeClr val="bg1"/>
                          </a:solidFill>
                          <a:effectLst/>
                        </a:rPr>
                        <a:t>ERL PERLE </a:t>
                      </a:r>
                      <a:endParaRPr lang="fr-FR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2" marR="6842" marT="6842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Q @ 2 K </a:t>
                      </a:r>
                      <a:endParaRPr lang="fr-FR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2" marR="6842" marT="6842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u="none" strike="noStrike">
                          <a:solidFill>
                            <a:schemeClr val="bg1"/>
                          </a:solidFill>
                          <a:effectLst/>
                        </a:rPr>
                        <a:t>Q @ 60-70 K</a:t>
                      </a:r>
                      <a:endParaRPr lang="fr-FR" sz="1400" b="1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2" marR="6842" marT="6842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u="none" strike="noStrike" dirty="0" err="1">
                          <a:solidFill>
                            <a:schemeClr val="bg1"/>
                          </a:solidFill>
                          <a:effectLst/>
                        </a:rPr>
                        <a:t>LHe</a:t>
                      </a:r>
                      <a:r>
                        <a:rPr lang="fr-FR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 5-300 K</a:t>
                      </a:r>
                      <a:endParaRPr lang="fr-FR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2" marR="6842" marT="6842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4921485"/>
                  </a:ext>
                </a:extLst>
              </a:tr>
              <a:tr h="205228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(W)</a:t>
                      </a:r>
                      <a:endParaRPr lang="fr-FR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2" marR="6842" marT="6842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(W)</a:t>
                      </a:r>
                      <a:endParaRPr lang="fr-FR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2" marR="6842" marT="6842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(g/s)</a:t>
                      </a:r>
                      <a:endParaRPr lang="fr-FR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2" marR="6842" marT="6842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1269838"/>
                  </a:ext>
                </a:extLst>
              </a:tr>
              <a:tr h="197018">
                <a:tc gridSpan="4">
                  <a:txBody>
                    <a:bodyPr/>
                    <a:lstStyle/>
                    <a:p>
                      <a:pPr algn="l" fontAlgn="ctr"/>
                      <a:r>
                        <a:rPr lang="fr-FR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Cryomodule</a:t>
                      </a:r>
                      <a:endParaRPr lang="fr-FR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2" marR="6842" marT="6842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>
                          <a:effectLst/>
                        </a:rPr>
                        <a:t> </a:t>
                      </a:r>
                      <a:endParaRPr lang="fr-FR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2" marR="6842" marT="6842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>
                          <a:effectLst/>
                        </a:rPr>
                        <a:t> </a:t>
                      </a:r>
                      <a:endParaRPr lang="fr-FR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2" marR="6842" marT="6842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 dirty="0">
                          <a:effectLst/>
                        </a:rPr>
                        <a:t> </a:t>
                      </a:r>
                      <a:endParaRPr lang="fr-FR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2" marR="6842" marT="6842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7541093"/>
                  </a:ext>
                </a:extLst>
              </a:tr>
              <a:tr h="197018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 dirty="0">
                          <a:effectLst/>
                        </a:rPr>
                        <a:t>4x SRF </a:t>
                      </a:r>
                      <a:r>
                        <a:rPr lang="fr-FR" sz="1000" u="none" strike="noStrike" dirty="0" err="1">
                          <a:effectLst/>
                        </a:rPr>
                        <a:t>cavity</a:t>
                      </a:r>
                      <a:r>
                        <a:rPr lang="fr-FR" sz="1000" u="none" strike="noStrike" dirty="0">
                          <a:effectLst/>
                        </a:rPr>
                        <a:t>  @Q0=3e10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2" marR="6842" marT="6842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 dirty="0">
                          <a:effectLst/>
                        </a:rPr>
                        <a:t>108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2" marR="6842" marT="6842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>
                          <a:effectLst/>
                        </a:rPr>
                        <a:t> </a:t>
                      </a:r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2" marR="6842" marT="6842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u="none" strike="noStrike">
                          <a:effectLst/>
                        </a:rPr>
                        <a:t> </a:t>
                      </a:r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2" marR="6842" marT="6842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9285719"/>
                  </a:ext>
                </a:extLst>
              </a:tr>
              <a:tr h="197018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 dirty="0" err="1">
                          <a:effectLst/>
                        </a:rPr>
                        <a:t>Cryomodule</a:t>
                      </a:r>
                      <a:r>
                        <a:rPr lang="fr-FR" sz="1000" u="none" strike="noStrike" dirty="0">
                          <a:effectLst/>
                        </a:rPr>
                        <a:t> </a:t>
                      </a:r>
                      <a:r>
                        <a:rPr lang="fr-FR" sz="1000" u="none" strike="noStrike" dirty="0" err="1">
                          <a:effectLst/>
                        </a:rPr>
                        <a:t>static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2" marR="6842" marT="6842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 dirty="0">
                          <a:effectLst/>
                        </a:rPr>
                        <a:t>25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2" marR="6842" marT="6842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>
                          <a:effectLst/>
                        </a:rPr>
                        <a:t> </a:t>
                      </a:r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2" marR="6842" marT="6842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u="none" strike="noStrike">
                          <a:effectLst/>
                        </a:rPr>
                        <a:t> </a:t>
                      </a:r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2" marR="6842" marT="6842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6595754"/>
                  </a:ext>
                </a:extLst>
              </a:tr>
              <a:tr h="197018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 dirty="0">
                          <a:effectLst/>
                        </a:rPr>
                        <a:t>16x HOM </a:t>
                      </a:r>
                      <a:r>
                        <a:rPr lang="fr-FR" sz="1000" u="none" strike="noStrike" dirty="0" err="1">
                          <a:effectLst/>
                        </a:rPr>
                        <a:t>Rfdyn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2" marR="6842" marT="6842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 dirty="0">
                          <a:effectLst/>
                        </a:rPr>
                        <a:t>0.64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2" marR="6842" marT="6842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>
                          <a:effectLst/>
                        </a:rPr>
                        <a:t> </a:t>
                      </a:r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2" marR="6842" marT="6842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u="none" strike="noStrike">
                          <a:effectLst/>
                        </a:rPr>
                        <a:t> </a:t>
                      </a:r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2" marR="6842" marT="6842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5400297"/>
                  </a:ext>
                </a:extLst>
              </a:tr>
              <a:tr h="197018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>
                          <a:effectLst/>
                        </a:rPr>
                        <a:t>16x HOM static</a:t>
                      </a:r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2" marR="6842" marT="6842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 dirty="0">
                          <a:effectLst/>
                        </a:rPr>
                        <a:t>0.64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2" marR="6842" marT="6842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>
                          <a:effectLst/>
                        </a:rPr>
                        <a:t> </a:t>
                      </a:r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2" marR="6842" marT="6842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u="none" strike="noStrike">
                          <a:effectLst/>
                        </a:rPr>
                        <a:t> </a:t>
                      </a:r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2" marR="6842" marT="6842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8118990"/>
                  </a:ext>
                </a:extLst>
              </a:tr>
              <a:tr h="197018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>
                          <a:effectLst/>
                        </a:rPr>
                        <a:t>4x RF power coupler</a:t>
                      </a:r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2" marR="6842" marT="6842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 dirty="0">
                          <a:effectLst/>
                        </a:rPr>
                        <a:t> 1.5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2" marR="6842" marT="6842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 dirty="0">
                          <a:effectLst/>
                        </a:rPr>
                        <a:t> 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2" marR="6842" marT="6842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u="none" strike="noStrike">
                          <a:effectLst/>
                        </a:rPr>
                        <a:t>0.8</a:t>
                      </a:r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2" marR="6842" marT="6842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9363312"/>
                  </a:ext>
                </a:extLst>
              </a:tr>
              <a:tr h="197018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>
                          <a:effectLst/>
                        </a:rPr>
                        <a:t>Absorbers</a:t>
                      </a:r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2" marR="6842" marT="6842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>
                          <a:effectLst/>
                        </a:rPr>
                        <a:t> </a:t>
                      </a:r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2" marR="6842" marT="6842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 dirty="0">
                          <a:effectLst/>
                        </a:rPr>
                        <a:t> 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2" marR="6842" marT="6842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u="none" strike="noStrike">
                          <a:effectLst/>
                        </a:rPr>
                        <a:t> </a:t>
                      </a:r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2" marR="6842" marT="6842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0574065"/>
                  </a:ext>
                </a:extLst>
              </a:tr>
              <a:tr h="402247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>
                          <a:effectLst/>
                        </a:rPr>
                        <a:t>Thermal shield</a:t>
                      </a:r>
                      <a:br>
                        <a:rPr lang="fr-FR" sz="1000" u="none" strike="noStrike">
                          <a:effectLst/>
                        </a:rPr>
                      </a:br>
                      <a:r>
                        <a:rPr lang="fr-FR" sz="1000" u="none" strike="noStrike">
                          <a:effectLst/>
                        </a:rPr>
                        <a:t> + heat intercepts</a:t>
                      </a:r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2" marR="6842" marT="6842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 dirty="0">
                          <a:effectLst/>
                        </a:rPr>
                        <a:t> 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2" marR="6842" marT="6842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 dirty="0">
                          <a:effectLst/>
                        </a:rPr>
                        <a:t>260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2" marR="6842" marT="6842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u="none" strike="noStrike" dirty="0">
                          <a:effectLst/>
                        </a:rPr>
                        <a:t> 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2" marR="6842" marT="6842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2276677"/>
                  </a:ext>
                </a:extLst>
              </a:tr>
              <a:tr h="205228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 dirty="0">
                          <a:effectLst/>
                        </a:rPr>
                        <a:t> 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2" marR="6842" marT="684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>
                          <a:effectLst/>
                        </a:rPr>
                        <a:t> </a:t>
                      </a:r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2" marR="6842" marT="684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>
                          <a:effectLst/>
                        </a:rPr>
                        <a:t> </a:t>
                      </a:r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2" marR="6842" marT="684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u="none" strike="noStrike" dirty="0">
                          <a:effectLst/>
                        </a:rPr>
                        <a:t> 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2" marR="6842" marT="6842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5847038"/>
                  </a:ext>
                </a:extLst>
              </a:tr>
              <a:tr h="197018">
                <a:tc gridSpan="4">
                  <a:txBody>
                    <a:bodyPr/>
                    <a:lstStyle/>
                    <a:p>
                      <a:pPr algn="l" fontAlgn="ctr"/>
                      <a:r>
                        <a:rPr lang="fr-FR" sz="1000" b="1" u="none" strike="noStrike" dirty="0">
                          <a:effectLst/>
                        </a:rPr>
                        <a:t>Booster</a:t>
                      </a:r>
                    </a:p>
                  </a:txBody>
                  <a:tcPr marL="6842" marR="6842" marT="6842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 dirty="0">
                          <a:effectLst/>
                        </a:rPr>
                        <a:t> 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2" marR="6842" marT="6842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 dirty="0">
                          <a:effectLst/>
                        </a:rPr>
                        <a:t> 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2" marR="6842" marT="6842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r>
                        <a:rPr lang="fr-FR" sz="1000" u="none" strike="noStrike" dirty="0">
                          <a:effectLst/>
                        </a:rPr>
                        <a:t> 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2" marR="6842" marT="6842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5065180"/>
                  </a:ext>
                </a:extLst>
              </a:tr>
              <a:tr h="197018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 dirty="0">
                          <a:effectLst/>
                        </a:rPr>
                        <a:t>4x SRF </a:t>
                      </a:r>
                      <a:r>
                        <a:rPr lang="fr-FR" sz="1000" u="none" strike="noStrike" dirty="0" err="1">
                          <a:effectLst/>
                        </a:rPr>
                        <a:t>cavity</a:t>
                      </a:r>
                      <a:r>
                        <a:rPr lang="fr-FR" sz="1000" u="none" strike="noStrike" dirty="0">
                          <a:effectLst/>
                        </a:rPr>
                        <a:t> @Q0=1e10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2" marR="6842" marT="6842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 dirty="0">
                          <a:effectLst/>
                        </a:rPr>
                        <a:t>12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2" marR="6842" marT="6842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>
                          <a:effectLst/>
                        </a:rPr>
                        <a:t> </a:t>
                      </a:r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2" marR="6842" marT="6842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u="none" strike="noStrike">
                          <a:effectLst/>
                        </a:rPr>
                        <a:t> </a:t>
                      </a:r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2" marR="6842" marT="6842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3209907"/>
                  </a:ext>
                </a:extLst>
              </a:tr>
              <a:tr h="197018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 dirty="0">
                          <a:effectLst/>
                        </a:rPr>
                        <a:t>Cryostat </a:t>
                      </a:r>
                      <a:r>
                        <a:rPr lang="fr-FR" sz="1000" u="none" strike="noStrike" dirty="0" err="1">
                          <a:effectLst/>
                        </a:rPr>
                        <a:t>static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2" marR="6842" marT="6842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 dirty="0">
                          <a:effectLst/>
                        </a:rPr>
                        <a:t>25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2" marR="6842" marT="6842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 dirty="0">
                          <a:effectLst/>
                        </a:rPr>
                        <a:t> 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2" marR="6842" marT="6842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u="none" strike="noStrike">
                          <a:effectLst/>
                        </a:rPr>
                        <a:t> </a:t>
                      </a:r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2" marR="6842" marT="6842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2261485"/>
                  </a:ext>
                </a:extLst>
              </a:tr>
              <a:tr h="197018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 dirty="0">
                          <a:effectLst/>
                        </a:rPr>
                        <a:t>4x RF power coupler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2" marR="6842" marT="6842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 dirty="0">
                          <a:effectLst/>
                        </a:rPr>
                        <a:t> 1.5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2" marR="6842" marT="6842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 dirty="0">
                          <a:effectLst/>
                        </a:rPr>
                        <a:t> 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2" marR="6842" marT="6842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u="none" strike="noStrike">
                          <a:effectLst/>
                        </a:rPr>
                        <a:t>0.8</a:t>
                      </a:r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2" marR="6842" marT="6842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2469472"/>
                  </a:ext>
                </a:extLst>
              </a:tr>
              <a:tr h="402247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 dirty="0">
                          <a:effectLst/>
                        </a:rPr>
                        <a:t>Thermal </a:t>
                      </a:r>
                      <a:r>
                        <a:rPr lang="fr-FR" sz="1000" u="none" strike="noStrike" dirty="0" err="1">
                          <a:effectLst/>
                        </a:rPr>
                        <a:t>shield</a:t>
                      </a:r>
                      <a:br>
                        <a:rPr lang="fr-FR" sz="1000" u="none" strike="noStrike" dirty="0">
                          <a:effectLst/>
                        </a:rPr>
                      </a:br>
                      <a:r>
                        <a:rPr lang="fr-FR" sz="1000" u="none" strike="noStrike" dirty="0">
                          <a:effectLst/>
                        </a:rPr>
                        <a:t> + </a:t>
                      </a:r>
                      <a:r>
                        <a:rPr lang="fr-FR" sz="1000" u="none" strike="noStrike" dirty="0" err="1">
                          <a:effectLst/>
                        </a:rPr>
                        <a:t>heat</a:t>
                      </a:r>
                      <a:r>
                        <a:rPr lang="fr-FR" sz="1000" u="none" strike="noStrike" dirty="0">
                          <a:effectLst/>
                        </a:rPr>
                        <a:t> intercepts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2" marR="6842" marT="6842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 dirty="0">
                          <a:effectLst/>
                        </a:rPr>
                        <a:t> 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2" marR="6842" marT="6842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 dirty="0">
                          <a:effectLst/>
                        </a:rPr>
                        <a:t>175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2" marR="6842" marT="6842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u="none" strike="noStrike" dirty="0">
                          <a:effectLst/>
                        </a:rPr>
                        <a:t> 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2" marR="6842" marT="6842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4947056"/>
                  </a:ext>
                </a:extLst>
              </a:tr>
              <a:tr h="205228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 dirty="0">
                          <a:effectLst/>
                        </a:rPr>
                        <a:t> 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2" marR="6842" marT="684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 dirty="0">
                          <a:effectLst/>
                        </a:rPr>
                        <a:t> 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2" marR="6842" marT="684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 dirty="0">
                          <a:effectLst/>
                        </a:rPr>
                        <a:t> 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2" marR="6842" marT="684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u="none" strike="noStrike" dirty="0">
                          <a:effectLst/>
                        </a:rPr>
                        <a:t> 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2" marR="6842" marT="6842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4132660"/>
                  </a:ext>
                </a:extLst>
              </a:tr>
              <a:tr h="205228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1" u="none" strike="noStrike" dirty="0">
                          <a:effectLst/>
                        </a:rPr>
                        <a:t>2x Valve Boxes</a:t>
                      </a:r>
                      <a:endParaRPr lang="fr-FR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2" marR="6842" marT="68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 dirty="0">
                          <a:effectLst/>
                        </a:rPr>
                        <a:t>15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2" marR="6842" marT="68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 dirty="0">
                          <a:effectLst/>
                        </a:rPr>
                        <a:t>50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2" marR="6842" marT="684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u="none" strike="noStrike" dirty="0">
                          <a:effectLst/>
                        </a:rPr>
                        <a:t> 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2" marR="6842" marT="6842" marB="0" anchor="b"/>
                </a:tc>
                <a:extLst>
                  <a:ext uri="{0D108BD9-81ED-4DB2-BD59-A6C34878D82A}">
                    <a16:rowId xmlns:a16="http://schemas.microsoft.com/office/drawing/2014/main" val="471509331"/>
                  </a:ext>
                </a:extLst>
              </a:tr>
              <a:tr h="205228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 dirty="0">
                          <a:effectLst/>
                        </a:rPr>
                        <a:t> 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2" marR="6842" marT="684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>
                          <a:effectLst/>
                        </a:rPr>
                        <a:t> </a:t>
                      </a:r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2" marR="6842" marT="684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>
                          <a:effectLst/>
                        </a:rPr>
                        <a:t> </a:t>
                      </a:r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2" marR="6842" marT="684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u="none" strike="noStrike" dirty="0">
                          <a:effectLst/>
                        </a:rPr>
                        <a:t> 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2" marR="6842" marT="6842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8569463"/>
                  </a:ext>
                </a:extLst>
              </a:tr>
              <a:tr h="205228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1" u="none" strike="noStrike" dirty="0">
                          <a:effectLst/>
                        </a:rPr>
                        <a:t>2x </a:t>
                      </a:r>
                      <a:r>
                        <a:rPr lang="fr-FR" sz="1000" b="1" u="none" strike="noStrike" dirty="0" err="1">
                          <a:effectLst/>
                        </a:rPr>
                        <a:t>Cryolines</a:t>
                      </a:r>
                      <a:endParaRPr lang="fr-FR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2" marR="6842" marT="68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>
                          <a:effectLst/>
                        </a:rPr>
                        <a:t>15</a:t>
                      </a:r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2" marR="6842" marT="68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>
                          <a:effectLst/>
                        </a:rPr>
                        <a:t>30</a:t>
                      </a:r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2" marR="6842" marT="684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u="none" strike="noStrike" dirty="0">
                          <a:effectLst/>
                        </a:rPr>
                        <a:t> 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2" marR="6842" marT="6842" marB="0" anchor="b"/>
                </a:tc>
                <a:extLst>
                  <a:ext uri="{0D108BD9-81ED-4DB2-BD59-A6C34878D82A}">
                    <a16:rowId xmlns:a16="http://schemas.microsoft.com/office/drawing/2014/main" val="1619034575"/>
                  </a:ext>
                </a:extLst>
              </a:tr>
              <a:tr h="205228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 dirty="0">
                          <a:effectLst/>
                        </a:rPr>
                        <a:t> 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2" marR="6842" marT="684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>
                          <a:effectLst/>
                        </a:rPr>
                        <a:t> </a:t>
                      </a:r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2" marR="6842" marT="684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 dirty="0">
                          <a:effectLst/>
                        </a:rPr>
                        <a:t> 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2" marR="6842" marT="684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u="none" strike="noStrike" dirty="0">
                          <a:effectLst/>
                        </a:rPr>
                        <a:t> 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2" marR="6842" marT="6842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8999543"/>
                  </a:ext>
                </a:extLst>
              </a:tr>
              <a:tr h="205228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1" u="none" strike="noStrike" dirty="0">
                          <a:effectLst/>
                        </a:rPr>
                        <a:t>Beam </a:t>
                      </a:r>
                      <a:r>
                        <a:rPr lang="fr-FR" sz="1000" b="1" u="none" strike="noStrike" dirty="0" err="1">
                          <a:effectLst/>
                        </a:rPr>
                        <a:t>losses</a:t>
                      </a:r>
                      <a:endParaRPr lang="fr-FR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2" marR="6842" marT="68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 dirty="0">
                          <a:effectLst/>
                        </a:rPr>
                        <a:t>10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2" marR="6842" marT="6842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2" marR="6842" marT="684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u="none" strike="noStrike" dirty="0">
                          <a:effectLst/>
                        </a:rPr>
                        <a:t> 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2" marR="6842" marT="6842" marB="0" anchor="b"/>
                </a:tc>
                <a:extLst>
                  <a:ext uri="{0D108BD9-81ED-4DB2-BD59-A6C34878D82A}">
                    <a16:rowId xmlns:a16="http://schemas.microsoft.com/office/drawing/2014/main" val="1962152120"/>
                  </a:ext>
                </a:extLst>
              </a:tr>
              <a:tr h="205228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 dirty="0">
                          <a:effectLst/>
                        </a:rPr>
                        <a:t> 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2" marR="6842" marT="684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>
                          <a:effectLst/>
                        </a:rPr>
                        <a:t> </a:t>
                      </a:r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2" marR="6842" marT="684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>
                          <a:effectLst/>
                        </a:rPr>
                        <a:t> </a:t>
                      </a:r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2" marR="6842" marT="684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u="none" strike="noStrike" dirty="0">
                          <a:effectLst/>
                        </a:rPr>
                        <a:t> 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2" marR="6842" marT="6842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5654694"/>
                  </a:ext>
                </a:extLst>
              </a:tr>
              <a:tr h="205228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TOTAL</a:t>
                      </a:r>
                      <a:endParaRPr lang="fr-FR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2" marR="6842" marT="6842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210</a:t>
                      </a:r>
                      <a:endParaRPr lang="fr-FR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2" marR="6842" marT="6842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515</a:t>
                      </a:r>
                      <a:endParaRPr lang="fr-FR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2" marR="6842" marT="6842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1.6</a:t>
                      </a:r>
                      <a:endParaRPr lang="fr-FR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2" marR="6842" marT="6842" marB="0" anchor="b"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3620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9522826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44778</TotalTime>
  <Words>1561</Words>
  <Application>Microsoft Office PowerPoint</Application>
  <PresentationFormat>Grand écran</PresentationFormat>
  <Paragraphs>370</Paragraphs>
  <Slides>14</Slides>
  <Notes>9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21" baseType="lpstr">
      <vt:lpstr>Arial</vt:lpstr>
      <vt:lpstr>Calibri</vt:lpstr>
      <vt:lpstr>Calibri Light</vt:lpstr>
      <vt:lpstr>Courier New</vt:lpstr>
      <vt:lpstr>Symbol</vt:lpstr>
      <vt:lpstr>Wingdings</vt:lpstr>
      <vt:lpstr>Thème Office</vt:lpstr>
      <vt:lpstr>Présentation PowerPoint</vt:lpstr>
      <vt:lpstr>Scope of Cryogenics</vt:lpstr>
      <vt:lpstr>Scope of Cryogenics</vt:lpstr>
      <vt:lpstr>Scope of Cryogenics</vt:lpstr>
      <vt:lpstr>Scope of Cryogenics</vt:lpstr>
      <vt:lpstr>Scope of Cryogenics</vt:lpstr>
      <vt:lpstr>Scope of Cryogenics</vt:lpstr>
      <vt:lpstr>Scope of Cryogenics</vt:lpstr>
      <vt:lpstr>Scope of Cryogenics</vt:lpstr>
      <vt:lpstr>Scope of Cryogenics</vt:lpstr>
      <vt:lpstr>Scope of Cryogenics</vt:lpstr>
      <vt:lpstr>Perspectives</vt:lpstr>
      <vt:lpstr>Conclusion &amp; Perspectives</vt:lpstr>
      <vt:lpstr>Thank you for your attention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laure massacrier</dc:creator>
  <cp:lastModifiedBy>Patxi Duthil</cp:lastModifiedBy>
  <cp:revision>1580</cp:revision>
  <cp:lastPrinted>2020-02-05T07:53:30Z</cp:lastPrinted>
  <dcterms:created xsi:type="dcterms:W3CDTF">2018-12-09T14:10:51Z</dcterms:created>
  <dcterms:modified xsi:type="dcterms:W3CDTF">2024-09-17T09:52:19Z</dcterms:modified>
</cp:coreProperties>
</file>