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8" r:id="rId1"/>
  </p:sldMasterIdLst>
  <p:notesMasterIdLst>
    <p:notesMasterId r:id="rId104"/>
  </p:notesMasterIdLst>
  <p:handoutMasterIdLst>
    <p:handoutMasterId r:id="rId105"/>
  </p:handoutMasterIdLst>
  <p:sldIdLst>
    <p:sldId id="2832" r:id="rId2"/>
    <p:sldId id="2815" r:id="rId3"/>
    <p:sldId id="2901" r:id="rId4"/>
    <p:sldId id="2822" r:id="rId5"/>
    <p:sldId id="2903" r:id="rId6"/>
    <p:sldId id="2882" r:id="rId7"/>
    <p:sldId id="2883" r:id="rId8"/>
    <p:sldId id="2884" r:id="rId9"/>
    <p:sldId id="2816" r:id="rId10"/>
    <p:sldId id="2817" r:id="rId11"/>
    <p:sldId id="2818" r:id="rId12"/>
    <p:sldId id="2888" r:id="rId13"/>
    <p:sldId id="2819" r:id="rId14"/>
    <p:sldId id="2820" r:id="rId15"/>
    <p:sldId id="2830" r:id="rId16"/>
    <p:sldId id="2831" r:id="rId17"/>
    <p:sldId id="2721" r:id="rId18"/>
    <p:sldId id="2824" r:id="rId19"/>
    <p:sldId id="2825" r:id="rId20"/>
    <p:sldId id="2826" r:id="rId21"/>
    <p:sldId id="2827" r:id="rId22"/>
    <p:sldId id="2828" r:id="rId23"/>
    <p:sldId id="2728" r:id="rId24"/>
    <p:sldId id="2520" r:id="rId25"/>
    <p:sldId id="2834" r:id="rId26"/>
    <p:sldId id="2833" r:id="rId27"/>
    <p:sldId id="2908" r:id="rId28"/>
    <p:sldId id="2723" r:id="rId29"/>
    <p:sldId id="2524" r:id="rId30"/>
    <p:sldId id="2907" r:id="rId31"/>
    <p:sldId id="2531" r:id="rId32"/>
    <p:sldId id="2532" r:id="rId33"/>
    <p:sldId id="2636" r:id="rId34"/>
    <p:sldId id="2909" r:id="rId35"/>
    <p:sldId id="2546" r:id="rId36"/>
    <p:sldId id="2615" r:id="rId37"/>
    <p:sldId id="2616" r:id="rId38"/>
    <p:sldId id="2637" r:id="rId39"/>
    <p:sldId id="2906" r:id="rId40"/>
    <p:sldId id="2784" r:id="rId41"/>
    <p:sldId id="2885" r:id="rId42"/>
    <p:sldId id="2727" r:id="rId43"/>
    <p:sldId id="2731" r:id="rId44"/>
    <p:sldId id="2848" r:id="rId45"/>
    <p:sldId id="2850" r:id="rId46"/>
    <p:sldId id="2809" r:id="rId47"/>
    <p:sldId id="2763" r:id="rId48"/>
    <p:sldId id="2854" r:id="rId49"/>
    <p:sldId id="2874" r:id="rId50"/>
    <p:sldId id="2875" r:id="rId51"/>
    <p:sldId id="2767" r:id="rId52"/>
    <p:sldId id="2703" r:id="rId53"/>
    <p:sldId id="2458" r:id="rId54"/>
    <p:sldId id="2601" r:id="rId55"/>
    <p:sldId id="2599" r:id="rId56"/>
    <p:sldId id="2740" r:id="rId57"/>
    <p:sldId id="2547" r:id="rId58"/>
    <p:sldId id="2872" r:id="rId59"/>
    <p:sldId id="2761" r:id="rId60"/>
    <p:sldId id="2798" r:id="rId61"/>
    <p:sldId id="2800" r:id="rId62"/>
    <p:sldId id="2801" r:id="rId63"/>
    <p:sldId id="2802" r:id="rId64"/>
    <p:sldId id="2718" r:id="rId65"/>
    <p:sldId id="2742" r:id="rId66"/>
    <p:sldId id="2729" r:id="rId67"/>
    <p:sldId id="2768" r:id="rId68"/>
    <p:sldId id="2762" r:id="rId69"/>
    <p:sldId id="2805" r:id="rId70"/>
    <p:sldId id="2750" r:id="rId71"/>
    <p:sldId id="2751" r:id="rId72"/>
    <p:sldId id="2753" r:id="rId73"/>
    <p:sldId id="2759" r:id="rId74"/>
    <p:sldId id="2757" r:id="rId75"/>
    <p:sldId id="2754" r:id="rId76"/>
    <p:sldId id="2758" r:id="rId77"/>
    <p:sldId id="2785" r:id="rId78"/>
    <p:sldId id="259" r:id="rId79"/>
    <p:sldId id="257" r:id="rId80"/>
    <p:sldId id="264" r:id="rId81"/>
    <p:sldId id="256" r:id="rId82"/>
    <p:sldId id="2752" r:id="rId83"/>
    <p:sldId id="2735" r:id="rId84"/>
    <p:sldId id="2741" r:id="rId85"/>
    <p:sldId id="2491" r:id="rId86"/>
    <p:sldId id="2756" r:id="rId87"/>
    <p:sldId id="2514" r:id="rId88"/>
    <p:sldId id="2707" r:id="rId89"/>
    <p:sldId id="2724" r:id="rId90"/>
    <p:sldId id="2725" r:id="rId91"/>
    <p:sldId id="2743" r:id="rId92"/>
    <p:sldId id="2737" r:id="rId93"/>
    <p:sldId id="482" r:id="rId94"/>
    <p:sldId id="2736" r:id="rId95"/>
    <p:sldId id="265" r:id="rId96"/>
    <p:sldId id="262" r:id="rId97"/>
    <p:sldId id="2845" r:id="rId98"/>
    <p:sldId id="2846" r:id="rId99"/>
    <p:sldId id="2847" r:id="rId100"/>
    <p:sldId id="2842" r:id="rId101"/>
    <p:sldId id="2902" r:id="rId102"/>
    <p:sldId id="2803" r:id="rId10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uca serafini" initials="l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DD37C"/>
    <a:srgbClr val="86D174"/>
    <a:srgbClr val="ACDF9D"/>
    <a:srgbClr val="FBF773"/>
    <a:srgbClr val="00FF00"/>
    <a:srgbClr val="FF0000"/>
    <a:srgbClr val="00FFFF"/>
    <a:srgbClr val="FFE7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3449" autoAdjust="0"/>
    <p:restoredTop sz="94496" autoAdjust="0"/>
  </p:normalViewPr>
  <p:slideViewPr>
    <p:cSldViewPr>
      <p:cViewPr varScale="1">
        <p:scale>
          <a:sx n="105" d="100"/>
          <a:sy n="105" d="100"/>
        </p:scale>
        <p:origin x="139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3568" y="19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commentAuthors" Target="commentAuthor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A634021-B89B-CD4A-AC29-AA2D5A86F8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96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D15EBF4-07BD-8E49-92C6-FE53D8C643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4552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2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7663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897F47B-9E8C-8B44-8CAD-BA0FCB1C8598}" type="slidenum">
              <a:rPr lang="en-GB" sz="1200"/>
              <a:pPr/>
              <a:t>27</a:t>
            </a:fld>
            <a:endParaRPr lang="en-GB" sz="1200"/>
          </a:p>
        </p:txBody>
      </p:sp>
      <p:sp>
        <p:nvSpPr>
          <p:cNvPr id="573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3502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C67ADC34-DFE0-1D45-8847-F35FFF3DFE69}" type="slidenum">
              <a:rPr lang="en-GB" sz="1200"/>
              <a:pPr/>
              <a:t>30</a:t>
            </a:fld>
            <a:endParaRPr lang="en-GB" sz="1200"/>
          </a:p>
        </p:txBody>
      </p:sp>
      <p:sp>
        <p:nvSpPr>
          <p:cNvPr id="5529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0079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683B93EB-43E7-2440-9723-2EFB5515FFDD}" type="slidenum">
              <a:rPr lang="en-GB" sz="1200"/>
              <a:pPr/>
              <a:t>31</a:t>
            </a:fld>
            <a:endParaRPr lang="en-GB" sz="120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0498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8CB0D6A3-1B2D-3E4E-AE5D-DA131A9F8C51}" type="slidenum">
              <a:rPr lang="en-GB" sz="1200"/>
              <a:pPr/>
              <a:t>32</a:t>
            </a:fld>
            <a:endParaRPr lang="en-GB" sz="12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3103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F6701B7-47AA-A84F-8995-A13AF80B5B1D}" type="slidenum">
              <a:rPr lang="en-GB" sz="1200"/>
              <a:pPr/>
              <a:t>33</a:t>
            </a:fld>
            <a:endParaRPr lang="en-GB" sz="1200"/>
          </a:p>
        </p:txBody>
      </p:sp>
      <p:sp>
        <p:nvSpPr>
          <p:cNvPr id="6656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9553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F913B62-2882-664A-834B-B1C88FD6D2C0}" type="slidenum">
              <a:rPr lang="it-IT" sz="1200"/>
              <a:pPr/>
              <a:t>36</a:t>
            </a:fld>
            <a:endParaRPr lang="it-IT" sz="1200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7701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379B212D-6624-6E46-B500-4144BF5EB2C9}" type="slidenum">
              <a:rPr lang="it-IT" sz="1200"/>
              <a:pPr/>
              <a:t>37</a:t>
            </a:fld>
            <a:endParaRPr lang="it-IT" sz="1200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0927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9160ED37-0F4A-9E48-B980-0102F3C88673}" type="slidenum">
              <a:rPr lang="en-GB" sz="1200"/>
              <a:pPr/>
              <a:t>38</a:t>
            </a:fld>
            <a:endParaRPr lang="en-GB" sz="1200"/>
          </a:p>
        </p:txBody>
      </p:sp>
      <p:sp>
        <p:nvSpPr>
          <p:cNvPr id="1843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733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40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9490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42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207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3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1938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43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8148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44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7496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45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065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46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8686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47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855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48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9179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50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8809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92FEA402-12DF-B24D-835E-7B3D1189E500}" type="slidenum">
              <a:rPr lang="en-GB" sz="1200"/>
              <a:pPr/>
              <a:t>54</a:t>
            </a:fld>
            <a:endParaRPr lang="en-GB" sz="1200"/>
          </a:p>
        </p:txBody>
      </p:sp>
      <p:sp>
        <p:nvSpPr>
          <p:cNvPr id="9523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95550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56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72453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58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933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5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53629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59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04815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60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43358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61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65658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62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66337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63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73468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65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91864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66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6317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68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95162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69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04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70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702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18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75814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71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66282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72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07644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73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9844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74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53520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75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58196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76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12772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82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02829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84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6327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91578F37-57AB-AE49-AF8A-5CE902039303}" type="slidenum">
              <a:rPr lang="it-IT" sz="1200"/>
              <a:pPr/>
              <a:t>85</a:t>
            </a:fld>
            <a:endParaRPr lang="it-IT" sz="1200"/>
          </a:p>
        </p:txBody>
      </p:sp>
      <p:sp>
        <p:nvSpPr>
          <p:cNvPr id="26626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00246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86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068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19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8416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9BABF947-190E-D447-BF9A-6011E748C9B6}" type="slidenum">
              <a:rPr lang="en-GB" sz="1200"/>
              <a:pPr/>
              <a:t>87</a:t>
            </a:fld>
            <a:endParaRPr lang="en-GB" sz="1200"/>
          </a:p>
        </p:txBody>
      </p:sp>
      <p:sp>
        <p:nvSpPr>
          <p:cNvPr id="399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6991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89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04642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90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06398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91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18962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>
            <a:extLst>
              <a:ext uri="{FF2B5EF4-FFF2-40B4-BE49-F238E27FC236}">
                <a16:creationId xmlns:a16="http://schemas.microsoft.com/office/drawing/2014/main" id="{1CDF2E49-D0C0-2443-A958-424BF459D81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fld id="{CF9D61E2-81DA-874A-BC59-5E6784BF9A13}" type="slidenum">
              <a:rPr lang="it-IT" altLang="it-IT" sz="1200"/>
              <a:pPr/>
              <a:t>93</a:t>
            </a:fld>
            <a:endParaRPr lang="it-IT" altLang="it-IT" sz="1200"/>
          </a:p>
        </p:txBody>
      </p:sp>
      <p:sp>
        <p:nvSpPr>
          <p:cNvPr id="52227" name="Rectangle 2">
            <a:extLst>
              <a:ext uri="{FF2B5EF4-FFF2-40B4-BE49-F238E27FC236}">
                <a16:creationId xmlns:a16="http://schemas.microsoft.com/office/drawing/2014/main" id="{C46E5BC7-11BF-0445-9912-720A8FC102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>
            <a:extLst>
              <a:ext uri="{FF2B5EF4-FFF2-40B4-BE49-F238E27FC236}">
                <a16:creationId xmlns:a16="http://schemas.microsoft.com/office/drawing/2014/main" id="{CF785DBE-E1E9-864C-BC71-E7D42229AB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>
              <a:latin typeface="Times" pitchFamily="2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797690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97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95698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98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87346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99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51880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100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071610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102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2299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20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667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21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892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22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8705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23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839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60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47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884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09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lipArtAndTx" preserve="1">
  <p:cSld name="Titolo, ClipArt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lipArt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065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236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75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770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439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70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560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56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42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66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670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  <p:pic>
        <p:nvPicPr>
          <p:cNvPr id="1029" name="Picture 1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1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WordArt 16"/>
          <p:cNvSpPr>
            <a:spLocks noChangeArrowheads="1" noChangeShapeType="1" noTextEdit="1"/>
          </p:cNvSpPr>
          <p:nvPr/>
        </p:nvSpPr>
        <p:spPr bwMode="auto">
          <a:xfrm>
            <a:off x="6629400" y="152400"/>
            <a:ext cx="2362200" cy="4572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it-IT" sz="3600" b="1" kern="10" normalizeH="1">
                <a:ln w="9525">
                  <a:round/>
                  <a:headEnd/>
                  <a:tailEnd/>
                </a:ln>
                <a:solidFill>
                  <a:srgbClr val="FF0000">
                    <a:alpha val="98038"/>
                  </a:srgbClr>
                </a:solidFill>
                <a:latin typeface="Times New Roman"/>
                <a:ea typeface="Times New Roman"/>
                <a:cs typeface="Times New Roman"/>
              </a:rPr>
              <a:t>PLASMON X</a:t>
            </a:r>
          </a:p>
        </p:txBody>
      </p:sp>
      <p:pic>
        <p:nvPicPr>
          <p:cNvPr id="1032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0"/>
            <a:ext cx="1600200" cy="584200"/>
          </a:xfrm>
          <a:prstGeom prst="rect">
            <a:avLst/>
          </a:prstGeom>
          <a:noFill/>
          <a:ln w="9525">
            <a:solidFill>
              <a:srgbClr val="E8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2501" r:id="rId1"/>
    <p:sldLayoutId id="2147492502" r:id="rId2"/>
    <p:sldLayoutId id="2147492503" r:id="rId3"/>
    <p:sldLayoutId id="2147492504" r:id="rId4"/>
    <p:sldLayoutId id="2147492505" r:id="rId5"/>
    <p:sldLayoutId id="2147492506" r:id="rId6"/>
    <p:sldLayoutId id="2147492507" r:id="rId7"/>
    <p:sldLayoutId id="2147492508" r:id="rId8"/>
    <p:sldLayoutId id="2147492509" r:id="rId9"/>
    <p:sldLayoutId id="2147492510" r:id="rId10"/>
    <p:sldLayoutId id="2147492511" r:id="rId11"/>
    <p:sldLayoutId id="2147492512" r:id="rId12"/>
    <p:sldLayoutId id="2147492513" r:id="rId13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1.png"/><Relationship Id="rId5" Type="http://schemas.openxmlformats.org/officeDocument/2006/relationships/image" Target="../media/image402.png"/><Relationship Id="rId4" Type="http://schemas.openxmlformats.org/officeDocument/2006/relationships/image" Target="../media/image39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6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arix.eu/" TargetMode="External"/><Relationship Id="rId4" Type="http://schemas.openxmlformats.org/officeDocument/2006/relationships/image" Target="../media/image17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7" Type="http://schemas.openxmlformats.org/officeDocument/2006/relationships/image" Target="../media/image4.pn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gif"/><Relationship Id="rId5" Type="http://schemas.openxmlformats.org/officeDocument/2006/relationships/image" Target="../media/image30.gif"/><Relationship Id="rId4" Type="http://schemas.openxmlformats.org/officeDocument/2006/relationships/image" Target="../media/image29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1.png"/><Relationship Id="rId3" Type="http://schemas.openxmlformats.org/officeDocument/2006/relationships/image" Target="../media/image642.png"/><Relationship Id="rId7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1.png"/><Relationship Id="rId5" Type="http://schemas.openxmlformats.org/officeDocument/2006/relationships/image" Target="../media/image661.png"/><Relationship Id="rId10" Type="http://schemas.openxmlformats.org/officeDocument/2006/relationships/image" Target="../media/image701.png"/><Relationship Id="rId4" Type="http://schemas.openxmlformats.org/officeDocument/2006/relationships/image" Target="../media/image652.png"/><Relationship Id="rId9" Type="http://schemas.openxmlformats.org/officeDocument/2006/relationships/image" Target="../media/image69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0.png"/><Relationship Id="rId5" Type="http://schemas.openxmlformats.org/officeDocument/2006/relationships/image" Target="../media/image740.png"/><Relationship Id="rId4" Type="http://schemas.openxmlformats.org/officeDocument/2006/relationships/image" Target="../media/image73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0.png"/><Relationship Id="rId3" Type="http://schemas.openxmlformats.org/officeDocument/2006/relationships/image" Target="../media/image4.png"/><Relationship Id="rId7" Type="http://schemas.openxmlformats.org/officeDocument/2006/relationships/image" Target="../media/image79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0.png"/><Relationship Id="rId5" Type="http://schemas.openxmlformats.org/officeDocument/2006/relationships/image" Target="../media/image770.png"/><Relationship Id="rId4" Type="http://schemas.openxmlformats.org/officeDocument/2006/relationships/image" Target="../media/image76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00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1.png"/><Relationship Id="rId3" Type="http://schemas.openxmlformats.org/officeDocument/2006/relationships/image" Target="../media/image4.png"/><Relationship Id="rId7" Type="http://schemas.openxmlformats.org/officeDocument/2006/relationships/image" Target="../media/image8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1.png"/><Relationship Id="rId5" Type="http://schemas.openxmlformats.org/officeDocument/2006/relationships/image" Target="../media/image821.png"/><Relationship Id="rId4" Type="http://schemas.openxmlformats.org/officeDocument/2006/relationships/image" Target="../media/image81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5.png"/><Relationship Id="rId3" Type="http://schemas.openxmlformats.org/officeDocument/2006/relationships/image" Target="../media/image4.png"/><Relationship Id="rId7" Type="http://schemas.openxmlformats.org/officeDocument/2006/relationships/image" Target="../media/image89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0.png"/><Relationship Id="rId5" Type="http://schemas.openxmlformats.org/officeDocument/2006/relationships/image" Target="../media/image871.png"/><Relationship Id="rId4" Type="http://schemas.openxmlformats.org/officeDocument/2006/relationships/image" Target="../media/image86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3.png"/><Relationship Id="rId3" Type="http://schemas.openxmlformats.org/officeDocument/2006/relationships/image" Target="../media/image4.png"/><Relationship Id="rId7" Type="http://schemas.openxmlformats.org/officeDocument/2006/relationships/image" Target="../media/image48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4.png"/><Relationship Id="rId5" Type="http://schemas.openxmlformats.org/officeDocument/2006/relationships/image" Target="../media/image462.png"/><Relationship Id="rId4" Type="http://schemas.openxmlformats.org/officeDocument/2006/relationships/image" Target="../media/image45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0.png"/><Relationship Id="rId13" Type="http://schemas.openxmlformats.org/officeDocument/2006/relationships/image" Target="../media/image660.png"/><Relationship Id="rId18" Type="http://schemas.openxmlformats.org/officeDocument/2006/relationships/image" Target="../media/image710.png"/><Relationship Id="rId3" Type="http://schemas.openxmlformats.org/officeDocument/2006/relationships/image" Target="../media/image4.png"/><Relationship Id="rId7" Type="http://schemas.openxmlformats.org/officeDocument/2006/relationships/image" Target="../media/image600.png"/><Relationship Id="rId12" Type="http://schemas.openxmlformats.org/officeDocument/2006/relationships/image" Target="../media/image650.png"/><Relationship Id="rId17" Type="http://schemas.openxmlformats.org/officeDocument/2006/relationships/image" Target="../media/image700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6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0.png"/><Relationship Id="rId11" Type="http://schemas.openxmlformats.org/officeDocument/2006/relationships/image" Target="../media/image640.png"/><Relationship Id="rId5" Type="http://schemas.openxmlformats.org/officeDocument/2006/relationships/image" Target="../media/image580.png"/><Relationship Id="rId15" Type="http://schemas.openxmlformats.org/officeDocument/2006/relationships/image" Target="../media/image680.png"/><Relationship Id="rId10" Type="http://schemas.openxmlformats.org/officeDocument/2006/relationships/image" Target="../media/image630.png"/><Relationship Id="rId19" Type="http://schemas.openxmlformats.org/officeDocument/2006/relationships/image" Target="../media/image720.png"/><Relationship Id="rId4" Type="http://schemas.openxmlformats.org/officeDocument/2006/relationships/image" Target="../media/image570.png"/><Relationship Id="rId9" Type="http://schemas.openxmlformats.org/officeDocument/2006/relationships/image" Target="../media/image620.png"/><Relationship Id="rId14" Type="http://schemas.openxmlformats.org/officeDocument/2006/relationships/image" Target="../media/image67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5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43.tiff"/><Relationship Id="rId7" Type="http://schemas.openxmlformats.org/officeDocument/2006/relationships/image" Target="../media/image45.emf"/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4.e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.png"/><Relationship Id="rId7" Type="http://schemas.openxmlformats.org/officeDocument/2006/relationships/image" Target="../media/image60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2.png"/><Relationship Id="rId5" Type="http://schemas.openxmlformats.org/officeDocument/2006/relationships/image" Target="../media/image582.png"/><Relationship Id="rId10" Type="http://schemas.openxmlformats.org/officeDocument/2006/relationships/image" Target="../media/image9.png"/><Relationship Id="rId4" Type="http://schemas.openxmlformats.org/officeDocument/2006/relationships/image" Target="../media/image573.png"/><Relationship Id="rId9" Type="http://schemas.openxmlformats.org/officeDocument/2006/relationships/image" Target="../media/image112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4.png"/><Relationship Id="rId3" Type="http://schemas.openxmlformats.org/officeDocument/2006/relationships/oleObject" Target="../embeddings/oleObject4.bin"/><Relationship Id="rId7" Type="http://schemas.openxmlformats.org/officeDocument/2006/relationships/image" Target="../media/image49.emf"/><Relationship Id="rId12" Type="http://schemas.openxmlformats.org/officeDocument/2006/relationships/image" Target="../media/image52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emf"/><Relationship Id="rId11" Type="http://schemas.openxmlformats.org/officeDocument/2006/relationships/image" Target="../media/image51.emf"/><Relationship Id="rId5" Type="http://schemas.openxmlformats.org/officeDocument/2006/relationships/image" Target="../media/image47.emf"/><Relationship Id="rId10" Type="http://schemas.openxmlformats.org/officeDocument/2006/relationships/oleObject" Target="../embeddings/oleObject6.bin"/><Relationship Id="rId4" Type="http://schemas.openxmlformats.org/officeDocument/2006/relationships/image" Target="../media/image46.emf"/><Relationship Id="rId9" Type="http://schemas.openxmlformats.org/officeDocument/2006/relationships/image" Target="../media/image50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53.e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emf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58.emf"/><Relationship Id="rId17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60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e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57.emf"/><Relationship Id="rId4" Type="http://schemas.openxmlformats.org/officeDocument/2006/relationships/image" Target="../media/image54.e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59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7" Type="http://schemas.openxmlformats.org/officeDocument/2006/relationships/image" Target="../media/image4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e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63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66.emf"/><Relationship Id="rId4" Type="http://schemas.openxmlformats.org/officeDocument/2006/relationships/oleObject" Target="../embeddings/oleObject17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oleObject" Target="../embeddings/oleObject18.bin"/><Relationship Id="rId7" Type="http://schemas.openxmlformats.org/officeDocument/2006/relationships/image" Target="../media/image6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68.jpeg"/><Relationship Id="rId10" Type="http://schemas.openxmlformats.org/officeDocument/2006/relationships/image" Target="../media/image4.png"/><Relationship Id="rId4" Type="http://schemas.openxmlformats.org/officeDocument/2006/relationships/image" Target="../media/image67.emf"/><Relationship Id="rId9" Type="http://schemas.openxmlformats.org/officeDocument/2006/relationships/image" Target="../media/image70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72.jpeg"/><Relationship Id="rId4" Type="http://schemas.openxmlformats.org/officeDocument/2006/relationships/image" Target="../media/image71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0.png"/><Relationship Id="rId3" Type="http://schemas.openxmlformats.org/officeDocument/2006/relationships/image" Target="../media/image4.png"/><Relationship Id="rId7" Type="http://schemas.openxmlformats.org/officeDocument/2006/relationships/image" Target="../media/image401.png"/><Relationship Id="rId17" Type="http://schemas.openxmlformats.org/officeDocument/2006/relationships/image" Target="../media/image1200.pn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11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70.png"/><Relationship Id="rId5" Type="http://schemas.openxmlformats.org/officeDocument/2006/relationships/image" Target="../media/image13.png"/><Relationship Id="rId15" Type="http://schemas.openxmlformats.org/officeDocument/2006/relationships/image" Target="../media/image1180.png"/><Relationship Id="rId10" Type="http://schemas.openxmlformats.org/officeDocument/2006/relationships/image" Target="../media/image1160.png"/><Relationship Id="rId4" Type="http://schemas.openxmlformats.org/officeDocument/2006/relationships/image" Target="../media/image12.png"/><Relationship Id="rId9" Type="http://schemas.openxmlformats.org/officeDocument/2006/relationships/image" Target="../media/image390.png"/><Relationship Id="rId14" Type="http://schemas.openxmlformats.org/officeDocument/2006/relationships/image" Target="../media/image440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0.png"/><Relationship Id="rId13" Type="http://schemas.openxmlformats.org/officeDocument/2006/relationships/image" Target="../media/image1240.png"/><Relationship Id="rId3" Type="http://schemas.openxmlformats.org/officeDocument/2006/relationships/image" Target="../media/image4.png"/><Relationship Id="rId7" Type="http://schemas.openxmlformats.org/officeDocument/2006/relationships/image" Target="../media/image1211.png"/><Relationship Id="rId12" Type="http://schemas.openxmlformats.org/officeDocument/2006/relationships/image" Target="../media/image530.png"/><Relationship Id="rId2" Type="http://schemas.openxmlformats.org/officeDocument/2006/relationships/notesSlide" Target="../notesSlides/notesSlide20.xml"/><Relationship Id="rId16" Type="http://schemas.openxmlformats.org/officeDocument/2006/relationships/image" Target="../media/image12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0.png"/><Relationship Id="rId11" Type="http://schemas.openxmlformats.org/officeDocument/2006/relationships/image" Target="../media/image520.png"/><Relationship Id="rId5" Type="http://schemas.openxmlformats.org/officeDocument/2006/relationships/image" Target="../media/image460.png"/><Relationship Id="rId15" Type="http://schemas.openxmlformats.org/officeDocument/2006/relationships/image" Target="../media/image560.png"/><Relationship Id="rId10" Type="http://schemas.openxmlformats.org/officeDocument/2006/relationships/image" Target="../media/image1230.png"/><Relationship Id="rId4" Type="http://schemas.openxmlformats.org/officeDocument/2006/relationships/image" Target="../media/image13.png"/><Relationship Id="rId9" Type="http://schemas.openxmlformats.org/officeDocument/2006/relationships/image" Target="../media/image500.png"/><Relationship Id="rId14" Type="http://schemas.openxmlformats.org/officeDocument/2006/relationships/image" Target="../media/image1250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2.png"/><Relationship Id="rId3" Type="http://schemas.openxmlformats.org/officeDocument/2006/relationships/image" Target="../media/image4.png"/><Relationship Id="rId7" Type="http://schemas.openxmlformats.org/officeDocument/2006/relationships/image" Target="../media/image59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2.png"/><Relationship Id="rId5" Type="http://schemas.openxmlformats.org/officeDocument/2006/relationships/image" Target="../media/image573.png"/><Relationship Id="rId10" Type="http://schemas.openxmlformats.org/officeDocument/2006/relationships/image" Target="../media/image1280.png"/><Relationship Id="rId4" Type="http://schemas.openxmlformats.org/officeDocument/2006/relationships/image" Target="../media/image5.png"/><Relationship Id="rId9" Type="http://schemas.openxmlformats.org/officeDocument/2006/relationships/image" Target="../media/image1270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0.png"/><Relationship Id="rId3" Type="http://schemas.openxmlformats.org/officeDocument/2006/relationships/image" Target="../media/image4.png"/><Relationship Id="rId7" Type="http://schemas.openxmlformats.org/officeDocument/2006/relationships/image" Target="../media/image13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1.png"/><Relationship Id="rId5" Type="http://schemas.openxmlformats.org/officeDocument/2006/relationships/image" Target="../media/image1301.png"/><Relationship Id="rId4" Type="http://schemas.openxmlformats.org/officeDocument/2006/relationships/image" Target="../media/image1290.png"/><Relationship Id="rId9" Type="http://schemas.openxmlformats.org/officeDocument/2006/relationships/image" Target="../media/image1340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20.png"/><Relationship Id="rId13" Type="http://schemas.openxmlformats.org/officeDocument/2006/relationships/image" Target="../media/image5830.png"/><Relationship Id="rId3" Type="http://schemas.openxmlformats.org/officeDocument/2006/relationships/image" Target="../media/image4.png"/><Relationship Id="rId7" Type="http://schemas.openxmlformats.org/officeDocument/2006/relationships/image" Target="../media/image5630.png"/><Relationship Id="rId12" Type="http://schemas.openxmlformats.org/officeDocument/2006/relationships/image" Target="../media/image57300.png"/><Relationship Id="rId17" Type="http://schemas.openxmlformats.org/officeDocument/2006/relationships/image" Target="../media/image75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6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40.png"/><Relationship Id="rId11" Type="http://schemas.openxmlformats.org/officeDocument/2006/relationships/image" Target="../media/image5620.png"/><Relationship Id="rId5" Type="http://schemas.openxmlformats.org/officeDocument/2006/relationships/image" Target="../media/image5030.png"/><Relationship Id="rId15" Type="http://schemas.openxmlformats.org/officeDocument/2006/relationships/image" Target="../media/image6030.png"/><Relationship Id="rId10" Type="http://schemas.openxmlformats.org/officeDocument/2006/relationships/image" Target="../media/image5500.png"/><Relationship Id="rId4" Type="http://schemas.openxmlformats.org/officeDocument/2006/relationships/image" Target="../media/image74.gif"/><Relationship Id="rId9" Type="http://schemas.openxmlformats.org/officeDocument/2006/relationships/image" Target="../media/image5710.png"/><Relationship Id="rId14" Type="http://schemas.openxmlformats.org/officeDocument/2006/relationships/image" Target="../media/image593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0.png"/><Relationship Id="rId3" Type="http://schemas.openxmlformats.org/officeDocument/2006/relationships/image" Target="../media/image4.png"/><Relationship Id="rId7" Type="http://schemas.openxmlformats.org/officeDocument/2006/relationships/image" Target="../media/image47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1.png"/><Relationship Id="rId10" Type="http://schemas.openxmlformats.org/officeDocument/2006/relationships/image" Target="../media/image26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1.png"/><Relationship Id="rId5" Type="http://schemas.openxmlformats.org/officeDocument/2006/relationships/image" Target="../media/image481.png"/><Relationship Id="rId4" Type="http://schemas.openxmlformats.org/officeDocument/2006/relationships/image" Target="../media/image47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0.png"/><Relationship Id="rId3" Type="http://schemas.openxmlformats.org/officeDocument/2006/relationships/image" Target="../media/image4.png"/><Relationship Id="rId7" Type="http://schemas.openxmlformats.org/officeDocument/2006/relationships/image" Target="../media/image401.png"/><Relationship Id="rId17" Type="http://schemas.openxmlformats.org/officeDocument/2006/relationships/image" Target="../media/image1200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1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70.png"/><Relationship Id="rId5" Type="http://schemas.openxmlformats.org/officeDocument/2006/relationships/image" Target="../media/image13.png"/><Relationship Id="rId15" Type="http://schemas.openxmlformats.org/officeDocument/2006/relationships/image" Target="../media/image1180.png"/><Relationship Id="rId10" Type="http://schemas.openxmlformats.org/officeDocument/2006/relationships/image" Target="../media/image1160.png"/><Relationship Id="rId4" Type="http://schemas.openxmlformats.org/officeDocument/2006/relationships/image" Target="../media/image12.png"/><Relationship Id="rId9" Type="http://schemas.openxmlformats.org/officeDocument/2006/relationships/image" Target="../media/image390.png"/><Relationship Id="rId14" Type="http://schemas.openxmlformats.org/officeDocument/2006/relationships/image" Target="../media/image440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1.png"/><Relationship Id="rId5" Type="http://schemas.openxmlformats.org/officeDocument/2006/relationships/image" Target="../media/image502.png"/><Relationship Id="rId4" Type="http://schemas.openxmlformats.org/officeDocument/2006/relationships/image" Target="../media/image78.gi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0.png"/><Relationship Id="rId3" Type="http://schemas.openxmlformats.org/officeDocument/2006/relationships/image" Target="../media/image77.png"/><Relationship Id="rId7" Type="http://schemas.openxmlformats.org/officeDocument/2006/relationships/image" Target="NULL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../media/image1550.png"/><Relationship Id="rId9" Type="http://schemas.openxmlformats.org/officeDocument/2006/relationships/image" Target="../media/image1570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oleObject" Target="../embeddings/oleObject26.bin"/><Relationship Id="rId3" Type="http://schemas.openxmlformats.org/officeDocument/2006/relationships/image" Target="../media/image82.png"/><Relationship Id="rId7" Type="http://schemas.openxmlformats.org/officeDocument/2006/relationships/image" Target="../media/image84.emf"/><Relationship Id="rId12" Type="http://schemas.openxmlformats.org/officeDocument/2006/relationships/image" Target="../media/image77.png"/><Relationship Id="rId17" Type="http://schemas.openxmlformats.org/officeDocument/2006/relationships/image" Target="../media/image490.png"/><Relationship Id="rId2" Type="http://schemas.openxmlformats.org/officeDocument/2006/relationships/notesSlide" Target="../notesSlides/notesSlide27.xml"/><Relationship Id="rId16" Type="http://schemas.openxmlformats.org/officeDocument/2006/relationships/image" Target="../media/image4800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86.emf"/><Relationship Id="rId5" Type="http://schemas.openxmlformats.org/officeDocument/2006/relationships/image" Target="../media/image83.emf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85.emf"/><Relationship Id="rId14" Type="http://schemas.openxmlformats.org/officeDocument/2006/relationships/image" Target="../media/image87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0.png"/><Relationship Id="rId13" Type="http://schemas.openxmlformats.org/officeDocument/2006/relationships/image" Target="../media/image361.png"/><Relationship Id="rId3" Type="http://schemas.openxmlformats.org/officeDocument/2006/relationships/image" Target="../media/image4.png"/><Relationship Id="rId7" Type="http://schemas.openxmlformats.org/officeDocument/2006/relationships/image" Target="../media/image300.png"/><Relationship Id="rId12" Type="http://schemas.openxmlformats.org/officeDocument/2006/relationships/image" Target="../media/image35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1.png"/><Relationship Id="rId11" Type="http://schemas.openxmlformats.org/officeDocument/2006/relationships/image" Target="../media/image341.png"/><Relationship Id="rId5" Type="http://schemas.openxmlformats.org/officeDocument/2006/relationships/image" Target="../media/image281.png"/><Relationship Id="rId10" Type="http://schemas.openxmlformats.org/officeDocument/2006/relationships/image" Target="../media/image330.png"/><Relationship Id="rId4" Type="http://schemas.openxmlformats.org/officeDocument/2006/relationships/image" Target="../media/image271.png"/><Relationship Id="rId9" Type="http://schemas.openxmlformats.org/officeDocument/2006/relationships/image" Target="../media/image3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2.png"/><Relationship Id="rId3" Type="http://schemas.openxmlformats.org/officeDocument/2006/relationships/image" Target="../media/image4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0.png"/><Relationship Id="rId11" Type="http://schemas.openxmlformats.org/officeDocument/2006/relationships/image" Target="../media/image391.png"/><Relationship Id="rId5" Type="http://schemas.openxmlformats.org/officeDocument/2006/relationships/image" Target="../media/image230.png"/><Relationship Id="rId10" Type="http://schemas.openxmlformats.org/officeDocument/2006/relationships/image" Target="../media/image381.png"/><Relationship Id="rId4" Type="http://schemas.openxmlformats.org/officeDocument/2006/relationships/image" Target="../media/image220.png"/><Relationship Id="rId9" Type="http://schemas.openxmlformats.org/officeDocument/2006/relationships/image" Target="../media/image37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55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2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1.png"/><Relationship Id="rId3" Type="http://schemas.openxmlformats.org/officeDocument/2006/relationships/image" Target="../media/image4.png"/><Relationship Id="rId7" Type="http://schemas.openxmlformats.org/officeDocument/2006/relationships/image" Target="../media/image59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1.png"/><Relationship Id="rId5" Type="http://schemas.openxmlformats.org/officeDocument/2006/relationships/image" Target="../media/image572.png"/><Relationship Id="rId4" Type="http://schemas.openxmlformats.org/officeDocument/2006/relationships/image" Target="../media/image561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1.png"/><Relationship Id="rId3" Type="http://schemas.openxmlformats.org/officeDocument/2006/relationships/image" Target="../media/image4.png"/><Relationship Id="rId7" Type="http://schemas.openxmlformats.org/officeDocument/2006/relationships/image" Target="../media/image64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1.png"/><Relationship Id="rId5" Type="http://schemas.openxmlformats.org/officeDocument/2006/relationships/image" Target="../media/image621.png"/><Relationship Id="rId4" Type="http://schemas.openxmlformats.org/officeDocument/2006/relationships/image" Target="../media/image611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oleObject" Target="../embeddings/oleObject27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6.wmf"/><Relationship Id="rId4" Type="http://schemas.openxmlformats.org/officeDocument/2006/relationships/oleObject" Target="../embeddings/oleObject28.bin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jpg"/><Relationship Id="rId4" Type="http://schemas.openxmlformats.org/officeDocument/2006/relationships/image" Target="../media/image97.jp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3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5.png"/><Relationship Id="rId4" Type="http://schemas.openxmlformats.org/officeDocument/2006/relationships/image" Target="../media/image4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8.gi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image" Target="../media/image118.wmf"/><Relationship Id="rId3" Type="http://schemas.openxmlformats.org/officeDocument/2006/relationships/image" Target="../media/image113.wmf"/><Relationship Id="rId7" Type="http://schemas.openxmlformats.org/officeDocument/2006/relationships/image" Target="../media/image115.wmf"/><Relationship Id="rId12" Type="http://schemas.openxmlformats.org/officeDocument/2006/relationships/oleObject" Target="../embeddings/oleObject34.bin"/><Relationship Id="rId2" Type="http://schemas.openxmlformats.org/officeDocument/2006/relationships/oleObject" Target="../embeddings/oleObject29.bin"/><Relationship Id="rId16" Type="http://schemas.openxmlformats.org/officeDocument/2006/relationships/image" Target="../media/image120.png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117.wmf"/><Relationship Id="rId5" Type="http://schemas.openxmlformats.org/officeDocument/2006/relationships/image" Target="../media/image114.wmf"/><Relationship Id="rId15" Type="http://schemas.openxmlformats.org/officeDocument/2006/relationships/image" Target="../media/image119.png"/><Relationship Id="rId10" Type="http://schemas.openxmlformats.org/officeDocument/2006/relationships/oleObject" Target="../embeddings/oleObject33.bin"/><Relationship Id="rId4" Type="http://schemas.openxmlformats.org/officeDocument/2006/relationships/oleObject" Target="../embeddings/oleObject30.bin"/><Relationship Id="rId9" Type="http://schemas.openxmlformats.org/officeDocument/2006/relationships/image" Target="../media/image116.wmf"/><Relationship Id="rId14" Type="http://schemas.openxmlformats.org/officeDocument/2006/relationships/image" Target="../media/image4.png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13" Type="http://schemas.openxmlformats.org/officeDocument/2006/relationships/image" Target="../media/image126.wmf"/><Relationship Id="rId3" Type="http://schemas.openxmlformats.org/officeDocument/2006/relationships/image" Target="../media/image121.wmf"/><Relationship Id="rId7" Type="http://schemas.openxmlformats.org/officeDocument/2006/relationships/image" Target="../media/image123.wmf"/><Relationship Id="rId12" Type="http://schemas.openxmlformats.org/officeDocument/2006/relationships/oleObject" Target="../embeddings/oleObject40.bin"/><Relationship Id="rId2" Type="http://schemas.openxmlformats.org/officeDocument/2006/relationships/oleObject" Target="../embeddings/oleObject35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7.bin"/><Relationship Id="rId11" Type="http://schemas.openxmlformats.org/officeDocument/2006/relationships/image" Target="../media/image125.wmf"/><Relationship Id="rId5" Type="http://schemas.openxmlformats.org/officeDocument/2006/relationships/image" Target="../media/image122.wmf"/><Relationship Id="rId10" Type="http://schemas.openxmlformats.org/officeDocument/2006/relationships/oleObject" Target="../embeddings/oleObject39.bin"/><Relationship Id="rId4" Type="http://schemas.openxmlformats.org/officeDocument/2006/relationships/oleObject" Target="../embeddings/oleObject36.bin"/><Relationship Id="rId9" Type="http://schemas.openxmlformats.org/officeDocument/2006/relationships/image" Target="../media/image124.wmf"/><Relationship Id="rId1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3" Type="http://schemas.openxmlformats.org/officeDocument/2006/relationships/image" Target="../media/image127.wmf"/><Relationship Id="rId7" Type="http://schemas.openxmlformats.org/officeDocument/2006/relationships/image" Target="../media/image129.wmf"/><Relationship Id="rId2" Type="http://schemas.openxmlformats.org/officeDocument/2006/relationships/oleObject" Target="../embeddings/oleObject4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3.bin"/><Relationship Id="rId5" Type="http://schemas.openxmlformats.org/officeDocument/2006/relationships/image" Target="../media/image128.wmf"/><Relationship Id="rId10" Type="http://schemas.openxmlformats.org/officeDocument/2006/relationships/image" Target="../media/image4.png"/><Relationship Id="rId4" Type="http://schemas.openxmlformats.org/officeDocument/2006/relationships/oleObject" Target="../embeddings/oleObject42.bin"/><Relationship Id="rId9" Type="http://schemas.openxmlformats.org/officeDocument/2006/relationships/image" Target="../media/image130.wmf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png"/><Relationship Id="rId3" Type="http://schemas.openxmlformats.org/officeDocument/2006/relationships/image" Target="../media/image131.wmf"/><Relationship Id="rId7" Type="http://schemas.openxmlformats.org/officeDocument/2006/relationships/image" Target="../media/image133.wmf"/><Relationship Id="rId2" Type="http://schemas.openxmlformats.org/officeDocument/2006/relationships/oleObject" Target="../embeddings/oleObject45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47.bin"/><Relationship Id="rId5" Type="http://schemas.openxmlformats.org/officeDocument/2006/relationships/image" Target="../media/image132.wmf"/><Relationship Id="rId4" Type="http://schemas.openxmlformats.org/officeDocument/2006/relationships/oleObject" Target="../embeddings/oleObject46.bin"/><Relationship Id="rId9" Type="http://schemas.openxmlformats.org/officeDocument/2006/relationships/image" Target="../media/image4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5.png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png"/><Relationship Id="rId3" Type="http://schemas.openxmlformats.org/officeDocument/2006/relationships/oleObject" Target="../embeddings/oleObject48.bin"/><Relationship Id="rId7" Type="http://schemas.openxmlformats.org/officeDocument/2006/relationships/image" Target="../media/image4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8.wmf"/><Relationship Id="rId5" Type="http://schemas.openxmlformats.org/officeDocument/2006/relationships/oleObject" Target="../embeddings/oleObject49.bin"/><Relationship Id="rId4" Type="http://schemas.openxmlformats.org/officeDocument/2006/relationships/image" Target="../media/image137.wmf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2.png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png"/><Relationship Id="rId4" Type="http://schemas.openxmlformats.org/officeDocument/2006/relationships/image" Target="../media/image144.emf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5.png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png"/><Relationship Id="rId3" Type="http://schemas.openxmlformats.org/officeDocument/2006/relationships/oleObject" Target="../embeddings/oleObject50.bin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7.emf"/><Relationship Id="rId5" Type="http://schemas.openxmlformats.org/officeDocument/2006/relationships/oleObject" Target="../embeddings/oleObject51.bin"/><Relationship Id="rId4" Type="http://schemas.openxmlformats.org/officeDocument/2006/relationships/image" Target="../media/image146.emf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0.png"/><Relationship Id="rId3" Type="http://schemas.openxmlformats.org/officeDocument/2006/relationships/image" Target="../media/image4.png"/><Relationship Id="rId7" Type="http://schemas.openxmlformats.org/officeDocument/2006/relationships/image" Target="../media/image28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1.png"/><Relationship Id="rId10" Type="http://schemas.openxmlformats.org/officeDocument/2006/relationships/image" Target="../media/image152.png"/><Relationship Id="rId4" Type="http://schemas.openxmlformats.org/officeDocument/2006/relationships/image" Target="../media/image150.png"/><Relationship Id="rId9" Type="http://schemas.openxmlformats.org/officeDocument/2006/relationships/image" Target="../media/image27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4.png"/><Relationship Id="rId4" Type="http://schemas.openxmlformats.org/officeDocument/2006/relationships/image" Target="../media/image153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5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0.png"/><Relationship Id="rId4" Type="http://schemas.openxmlformats.org/officeDocument/2006/relationships/image" Target="../media/image156.gif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png"/><Relationship Id="rId5" Type="http://schemas.openxmlformats.org/officeDocument/2006/relationships/image" Target="../media/image159.png"/><Relationship Id="rId4" Type="http://schemas.openxmlformats.org/officeDocument/2006/relationships/image" Target="../media/image158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0.png"/><Relationship Id="rId5" Type="http://schemas.openxmlformats.org/officeDocument/2006/relationships/image" Target="../media/image830.png"/><Relationship Id="rId4" Type="http://schemas.openxmlformats.org/officeDocument/2006/relationships/image" Target="../media/image820.png"/></Relationships>
</file>

<file path=ppt/slides/_rels/slide9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13" Type="http://schemas.openxmlformats.org/officeDocument/2006/relationships/oleObject" Target="../embeddings/oleObject57.bin"/><Relationship Id="rId3" Type="http://schemas.openxmlformats.org/officeDocument/2006/relationships/image" Target="../media/image162.wmf"/><Relationship Id="rId7" Type="http://schemas.openxmlformats.org/officeDocument/2006/relationships/image" Target="../media/image164.wmf"/><Relationship Id="rId12" Type="http://schemas.openxmlformats.org/officeDocument/2006/relationships/image" Target="../media/image115.wmf"/><Relationship Id="rId2" Type="http://schemas.openxmlformats.org/officeDocument/2006/relationships/oleObject" Target="../embeddings/oleObject5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54.bin"/><Relationship Id="rId11" Type="http://schemas.openxmlformats.org/officeDocument/2006/relationships/oleObject" Target="../embeddings/oleObject56.bin"/><Relationship Id="rId5" Type="http://schemas.openxmlformats.org/officeDocument/2006/relationships/image" Target="../media/image163.wmf"/><Relationship Id="rId10" Type="http://schemas.openxmlformats.org/officeDocument/2006/relationships/image" Target="../media/image4.png"/><Relationship Id="rId4" Type="http://schemas.openxmlformats.org/officeDocument/2006/relationships/oleObject" Target="../embeddings/oleObject53.bin"/><Relationship Id="rId9" Type="http://schemas.openxmlformats.org/officeDocument/2006/relationships/image" Target="../media/image165.wmf"/><Relationship Id="rId14" Type="http://schemas.openxmlformats.org/officeDocument/2006/relationships/image" Target="../media/image166.wmf"/></Relationships>
</file>

<file path=ppt/slides/_rels/slide9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167.wmf"/><Relationship Id="rId7" Type="http://schemas.openxmlformats.org/officeDocument/2006/relationships/image" Target="../media/image169.wmf"/><Relationship Id="rId2" Type="http://schemas.openxmlformats.org/officeDocument/2006/relationships/oleObject" Target="../embeddings/oleObject58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60.bin"/><Relationship Id="rId11" Type="http://schemas.openxmlformats.org/officeDocument/2006/relationships/image" Target="../media/image4.png"/><Relationship Id="rId5" Type="http://schemas.openxmlformats.org/officeDocument/2006/relationships/image" Target="../media/image168.wmf"/><Relationship Id="rId10" Type="http://schemas.openxmlformats.org/officeDocument/2006/relationships/image" Target="../media/image172.png"/><Relationship Id="rId4" Type="http://schemas.openxmlformats.org/officeDocument/2006/relationships/oleObject" Target="../embeddings/oleObject59.bin"/><Relationship Id="rId9" Type="http://schemas.openxmlformats.org/officeDocument/2006/relationships/image" Target="../media/image171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3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4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C2EE70FE-31DD-E74B-8774-24C95808E920}"/>
              </a:ext>
            </a:extLst>
          </p:cNvPr>
          <p:cNvGrpSpPr/>
          <p:nvPr/>
        </p:nvGrpSpPr>
        <p:grpSpPr>
          <a:xfrm>
            <a:off x="1979712" y="2708920"/>
            <a:ext cx="5550388" cy="2664296"/>
            <a:chOff x="1246244" y="1988840"/>
            <a:chExt cx="6715904" cy="3672408"/>
          </a:xfrm>
        </p:grpSpPr>
        <p:pic>
          <p:nvPicPr>
            <p:cNvPr id="2" name="Picture 1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74456040-452F-5415-7455-2358B6CBC7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46244" y="1988840"/>
              <a:ext cx="6715904" cy="367240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5CDC92E3-4D67-EAB3-4772-00684F9920EB}"/>
                    </a:ext>
                  </a:extLst>
                </p:cNvPr>
                <p:cNvSpPr txBox="1"/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5CDC92E3-4D67-EAB3-4772-00684F9920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blipFill>
                  <a:blip r:embed="rId4"/>
                  <a:stretch>
                    <a:fillRect l="-3846" b="-48148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57752D6F-9C6B-DEAD-FAD7-C15FE29CEF7A}"/>
                    </a:ext>
                  </a:extLst>
                </p:cNvPr>
                <p:cNvSpPr txBox="1"/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57752D6F-9C6B-DEAD-FAD7-C15FE29CEF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blipFill>
                  <a:blip r:embed="rId5"/>
                  <a:stretch>
                    <a:fillRect l="-11765" r="-5882" b="-50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6214E058-B9CD-0D51-D268-6419E00F0717}"/>
                    </a:ext>
                  </a:extLst>
                </p:cNvPr>
                <p:cNvSpPr txBox="1"/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6214E058-B9CD-0D51-D268-6419E00F07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blipFill>
                  <a:blip r:embed="rId6"/>
                  <a:stretch>
                    <a:fillRect b="-375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9A1D1E7C-0A76-A61E-1FF5-835E0AC81233}"/>
                    </a:ext>
                  </a:extLst>
                </p:cNvPr>
                <p:cNvSpPr txBox="1"/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9A1D1E7C-0A76-A61E-1FF5-835E0AC812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blipFill>
                  <a:blip r:embed="rId7"/>
                  <a:stretch>
                    <a:fillRect b="-32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5C710388-596D-B4D7-31FF-02DB18B66C7D}"/>
              </a:ext>
            </a:extLst>
          </p:cNvPr>
          <p:cNvSpPr txBox="1"/>
          <p:nvPr/>
        </p:nvSpPr>
        <p:spPr>
          <a:xfrm>
            <a:off x="1656546" y="548680"/>
            <a:ext cx="65982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General Compton Scattering geometry</a:t>
            </a:r>
          </a:p>
          <a:p>
            <a:pPr algn="ctr"/>
            <a:r>
              <a:rPr lang="en-GB"/>
              <a:t>b</a:t>
            </a:r>
            <a:r>
              <a:rPr lang="en-IT"/>
              <a:t>etween an incident eletron </a:t>
            </a:r>
            <a:r>
              <a:rPr lang="en-IT" i="1"/>
              <a:t>E</a:t>
            </a:r>
            <a:r>
              <a:rPr lang="en-IT" i="1" baseline="-25000"/>
              <a:t>e</a:t>
            </a:r>
            <a:r>
              <a:rPr lang="en-IT"/>
              <a:t> and a photon </a:t>
            </a:r>
            <a:r>
              <a:rPr lang="en-IT" i="1"/>
              <a:t>E</a:t>
            </a:r>
            <a:r>
              <a:rPr lang="en-IT" i="1" baseline="-25000"/>
              <a:t>ph</a:t>
            </a:r>
          </a:p>
          <a:p>
            <a:pPr algn="ctr"/>
            <a:r>
              <a:rPr lang="en-GB"/>
              <a:t>a</a:t>
            </a:r>
            <a:r>
              <a:rPr lang="en-IT"/>
              <a:t>t a collision angle </a:t>
            </a:r>
            <a:r>
              <a:rPr lang="en-IT">
                <a:latin typeface="Symbol" pitchFamily="2" charset="2"/>
              </a:rPr>
              <a:t>a</a:t>
            </a:r>
            <a:r>
              <a:rPr lang="en-IT"/>
              <a:t>, photon </a:t>
            </a:r>
            <a:r>
              <a:rPr lang="en-IT" i="1"/>
              <a:t>E’</a:t>
            </a:r>
            <a:r>
              <a:rPr lang="en-IT" i="1" baseline="-25000"/>
              <a:t>ph</a:t>
            </a:r>
            <a:r>
              <a:rPr lang="en-IT"/>
              <a:t> scattering angle </a:t>
            </a:r>
            <a:r>
              <a:rPr lang="en-IT">
                <a:latin typeface="Symbol" pitchFamily="2" charset="2"/>
              </a:rPr>
              <a:t>q</a:t>
            </a:r>
          </a:p>
          <a:p>
            <a:pPr algn="ctr"/>
            <a:r>
              <a:rPr lang="en-GB"/>
              <a:t>a</a:t>
            </a:r>
            <a:r>
              <a:rPr lang="en-IT"/>
              <a:t>nd electron </a:t>
            </a:r>
            <a:r>
              <a:rPr lang="en-IT" i="1"/>
              <a:t>E’</a:t>
            </a:r>
            <a:r>
              <a:rPr lang="en-IT" i="1" baseline="-25000"/>
              <a:t>e</a:t>
            </a:r>
            <a:r>
              <a:rPr lang="en-IT"/>
              <a:t> scattering angle </a:t>
            </a:r>
            <a:r>
              <a:rPr lang="en-IT">
                <a:latin typeface="Symbol" pitchFamily="2" charset="2"/>
              </a:rPr>
              <a:t>q</a:t>
            </a:r>
            <a:r>
              <a:rPr lang="en-IT" baseline="-25000"/>
              <a:t>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6BEF59-C0A7-3357-3E67-A4E0FAE49682}"/>
              </a:ext>
            </a:extLst>
          </p:cNvPr>
          <p:cNvSpPr txBox="1"/>
          <p:nvPr/>
        </p:nvSpPr>
        <p:spPr>
          <a:xfrm>
            <a:off x="35496" y="6444044"/>
            <a:ext cx="6264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800" i="1"/>
              <a:t>8th African School of Physics - Marrakech (MO) - July 2024</a:t>
            </a:r>
          </a:p>
        </p:txBody>
      </p:sp>
    </p:spTree>
    <p:extLst>
      <p:ext uri="{BB962C8B-B14F-4D97-AF65-F5344CB8AC3E}">
        <p14:creationId xmlns:p14="http://schemas.microsoft.com/office/powerpoint/2010/main" val="28602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3" name="Picture 2" descr="A paper with text and images&#10;&#10;Description automatically generated">
            <a:extLst>
              <a:ext uri="{FF2B5EF4-FFF2-40B4-BE49-F238E27FC236}">
                <a16:creationId xmlns:a16="http://schemas.microsoft.com/office/drawing/2014/main" id="{72DD4BBE-CAEE-0AC9-78FB-FFBA272822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579729"/>
            <a:ext cx="6818457" cy="49375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0F05235-D880-83BE-65A9-BD9AF2E1AD7F}"/>
              </a:ext>
            </a:extLst>
          </p:cNvPr>
          <p:cNvSpPr txBox="1"/>
          <p:nvPr/>
        </p:nvSpPr>
        <p:spPr>
          <a:xfrm>
            <a:off x="2051720" y="44624"/>
            <a:ext cx="60179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i="1">
                <a:solidFill>
                  <a:srgbClr val="C00000"/>
                </a:solidFill>
              </a:rPr>
              <a:t>P</a:t>
            </a:r>
            <a:r>
              <a:rPr lang="en-IT" sz="2000" b="1" i="1">
                <a:solidFill>
                  <a:srgbClr val="C00000"/>
                </a:solidFill>
              </a:rPr>
              <a:t>ublication referenced by everybody in ICS community</a:t>
            </a:r>
          </a:p>
          <a:p>
            <a:pPr algn="ctr"/>
            <a:r>
              <a:rPr lang="en-GB" sz="2000" b="1" i="1">
                <a:solidFill>
                  <a:srgbClr val="C00000"/>
                </a:solidFill>
              </a:rPr>
              <a:t>a</a:t>
            </a:r>
            <a:r>
              <a:rPr lang="en-IT" sz="2000" b="1" i="1">
                <a:solidFill>
                  <a:srgbClr val="C00000"/>
                </a:solidFill>
              </a:rPr>
              <a:t>s the first published paper on ICS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2317A61-87DA-1174-D07F-9ED657BD5C59}"/>
              </a:ext>
            </a:extLst>
          </p:cNvPr>
          <p:cNvGrpSpPr/>
          <p:nvPr/>
        </p:nvGrpSpPr>
        <p:grpSpPr>
          <a:xfrm>
            <a:off x="1835696" y="2999110"/>
            <a:ext cx="6214070" cy="3598242"/>
            <a:chOff x="1835696" y="2999110"/>
            <a:chExt cx="6214070" cy="3598242"/>
          </a:xfrm>
        </p:grpSpPr>
        <p:pic>
          <p:nvPicPr>
            <p:cNvPr id="6" name="Picture 5" descr="A black and white text on a white background&#10;&#10;Description automatically generated">
              <a:extLst>
                <a:ext uri="{FF2B5EF4-FFF2-40B4-BE49-F238E27FC236}">
                  <a16:creationId xmlns:a16="http://schemas.microsoft.com/office/drawing/2014/main" id="{FBD039FD-F625-2448-C76B-0C20EB89C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35696" y="2999110"/>
              <a:ext cx="6214070" cy="3598242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EEAB715-631A-4B3A-2505-25C5C8BC40A4}"/>
                </a:ext>
              </a:extLst>
            </p:cNvPr>
            <p:cNvSpPr/>
            <p:nvPr/>
          </p:nvSpPr>
          <p:spPr bwMode="auto">
            <a:xfrm>
              <a:off x="1907704" y="5301208"/>
              <a:ext cx="6048672" cy="1251992"/>
            </a:xfrm>
            <a:prstGeom prst="rect">
              <a:avLst/>
            </a:prstGeom>
            <a:solidFill>
              <a:srgbClr val="FFFF00">
                <a:alpha val="50496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5053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6" name="Picture 5" descr="A math equations and formulas&#10;&#10;Description automatically generated">
            <a:extLst>
              <a:ext uri="{FF2B5EF4-FFF2-40B4-BE49-F238E27FC236}">
                <a16:creationId xmlns:a16="http://schemas.microsoft.com/office/drawing/2014/main" id="{B8A410B1-7E42-667A-4453-ED04E0CFBC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485" y="1196752"/>
            <a:ext cx="8924011" cy="499162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4AF1E0DC-9534-014D-7A41-EF29CD156206}"/>
              </a:ext>
            </a:extLst>
          </p:cNvPr>
          <p:cNvSpPr/>
          <p:nvPr/>
        </p:nvSpPr>
        <p:spPr bwMode="auto">
          <a:xfrm>
            <a:off x="8047041" y="242103"/>
            <a:ext cx="770384" cy="748478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2" name="Segnaposto data 6">
            <a:extLst>
              <a:ext uri="{FF2B5EF4-FFF2-40B4-BE49-F238E27FC236}">
                <a16:creationId xmlns:a16="http://schemas.microsoft.com/office/drawing/2014/main" id="{55634E66-C009-7EDE-0B5D-BC143884E0C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444208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Politecnico di Milano – Theory of Relativity Course, Prof. E. Puppin, May 21st 2024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67299207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2" name="Picture 1" descr="A math equations on a white background&#10;&#10;Description automatically generated">
            <a:extLst>
              <a:ext uri="{FF2B5EF4-FFF2-40B4-BE49-F238E27FC236}">
                <a16:creationId xmlns:a16="http://schemas.microsoft.com/office/drawing/2014/main" id="{821DAEC6-0D70-4DDF-956F-FBCFBBDFE7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7700" y="1154415"/>
            <a:ext cx="6894963" cy="43977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F8AE59D-0AC7-B9FA-21F7-4418B70D7CD4}"/>
              </a:ext>
            </a:extLst>
          </p:cNvPr>
          <p:cNvSpPr txBox="1"/>
          <p:nvPr/>
        </p:nvSpPr>
        <p:spPr>
          <a:xfrm>
            <a:off x="35496" y="6444044"/>
            <a:ext cx="6264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800" i="1"/>
              <a:t>8th African School of Physics - Marrakech (MO) - July 2024</a:t>
            </a:r>
          </a:p>
        </p:txBody>
      </p:sp>
    </p:spTree>
    <p:extLst>
      <p:ext uri="{BB962C8B-B14F-4D97-AF65-F5344CB8AC3E}">
        <p14:creationId xmlns:p14="http://schemas.microsoft.com/office/powerpoint/2010/main" val="3412565714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 descr="A picture containing text, diagram, screenshot, plot&#10;&#10;Description automatically generated">
            <a:extLst>
              <a:ext uri="{FF2B5EF4-FFF2-40B4-BE49-F238E27FC236}">
                <a16:creationId xmlns:a16="http://schemas.microsoft.com/office/drawing/2014/main" id="{88FBCFA1-4C39-C83F-87E9-D33FF47409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256" y="836712"/>
            <a:ext cx="7500083" cy="55446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1AF7688-5E69-36FA-78D2-D3125B02B3CA}"/>
              </a:ext>
            </a:extLst>
          </p:cNvPr>
          <p:cNvSpPr txBox="1"/>
          <p:nvPr/>
        </p:nvSpPr>
        <p:spPr>
          <a:xfrm>
            <a:off x="1662681" y="188640"/>
            <a:ext cx="66391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BriXSinO’s ICS source – Illya Drebot with CAIN – </a:t>
            </a:r>
          </a:p>
          <a:p>
            <a:pPr algn="ctr"/>
            <a:r>
              <a:rPr lang="en-IT"/>
              <a:t>ICS Moustache</a:t>
            </a:r>
          </a:p>
        </p:txBody>
      </p:sp>
      <p:sp>
        <p:nvSpPr>
          <p:cNvPr id="2" name="Rectangle 13">
            <a:extLst>
              <a:ext uri="{FF2B5EF4-FFF2-40B4-BE49-F238E27FC236}">
                <a16:creationId xmlns:a16="http://schemas.microsoft.com/office/drawing/2014/main" id="{8FF06243-FAC7-FDDE-8FAD-B61796898B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2040" y="6165304"/>
            <a:ext cx="4104456" cy="471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000" b="1">
                <a:solidFill>
                  <a:srgbClr val="0000FF"/>
                </a:solidFill>
              </a:rPr>
              <a:t>BriXSinO T.D.R.  @ </a:t>
            </a:r>
            <a:r>
              <a:rPr lang="en-US" sz="2000" b="1">
                <a:solidFill>
                  <a:srgbClr val="0000FF"/>
                </a:solidFill>
                <a:hlinkClick r:id="rId5"/>
              </a:rPr>
              <a:t>www.marix.eu</a:t>
            </a:r>
            <a:endParaRPr lang="en-US" sz="2000" b="1">
              <a:solidFill>
                <a:srgbClr val="0000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C54B3A-1AEE-79F2-5E9E-F70ACB313926}"/>
              </a:ext>
            </a:extLst>
          </p:cNvPr>
          <p:cNvSpPr txBox="1"/>
          <p:nvPr/>
        </p:nvSpPr>
        <p:spPr>
          <a:xfrm>
            <a:off x="35496" y="6444044"/>
            <a:ext cx="6264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800" i="1"/>
              <a:t>8th African School of Physics - Marrakech (MO) - July 2024</a:t>
            </a:r>
          </a:p>
        </p:txBody>
      </p:sp>
    </p:spTree>
    <p:extLst>
      <p:ext uri="{BB962C8B-B14F-4D97-AF65-F5344CB8AC3E}">
        <p14:creationId xmlns:p14="http://schemas.microsoft.com/office/powerpoint/2010/main" val="816210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3" name="Picture 2" descr="A paper with text and numbers&#10;&#10;Description automatically generated">
            <a:extLst>
              <a:ext uri="{FF2B5EF4-FFF2-40B4-BE49-F238E27FC236}">
                <a16:creationId xmlns:a16="http://schemas.microsoft.com/office/drawing/2014/main" id="{6781AE45-68F0-8DBF-AF88-4CC452728F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1052736"/>
            <a:ext cx="5469287" cy="53208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61AC9DB-DAFC-EE0A-DB47-CDDBF80D6C10}"/>
              </a:ext>
            </a:extLst>
          </p:cNvPr>
          <p:cNvSpPr txBox="1"/>
          <p:nvPr/>
        </p:nvSpPr>
        <p:spPr>
          <a:xfrm>
            <a:off x="1303546" y="116632"/>
            <a:ext cx="76434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 i="1">
                <a:solidFill>
                  <a:srgbClr val="0070C0"/>
                </a:solidFill>
              </a:rPr>
              <a:t>First idea by Milburn: use electron accelerators to perform</a:t>
            </a:r>
          </a:p>
          <a:p>
            <a:pPr algn="ctr"/>
            <a:r>
              <a:rPr lang="en-IT" i="1">
                <a:solidFill>
                  <a:srgbClr val="0070C0"/>
                </a:solidFill>
              </a:rPr>
              <a:t>Inverse C</a:t>
            </a:r>
            <a:r>
              <a:rPr lang="en-GB" i="1">
                <a:solidFill>
                  <a:srgbClr val="0070C0"/>
                </a:solidFill>
              </a:rPr>
              <a:t>o</a:t>
            </a:r>
            <a:r>
              <a:rPr lang="en-IT" i="1">
                <a:solidFill>
                  <a:srgbClr val="0070C0"/>
                </a:solidFill>
              </a:rPr>
              <a:t>mpton Scattering in the laboratory vs. the cosmos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D06786-D1C5-EC7E-9CF3-197AF3645C3C}"/>
              </a:ext>
            </a:extLst>
          </p:cNvPr>
          <p:cNvSpPr txBox="1"/>
          <p:nvPr/>
        </p:nvSpPr>
        <p:spPr>
          <a:xfrm>
            <a:off x="35496" y="6444044"/>
            <a:ext cx="6264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800" i="1"/>
              <a:t>8th African School of Physics - Marrakech (MO) - July 2024</a:t>
            </a:r>
          </a:p>
        </p:txBody>
      </p:sp>
    </p:spTree>
    <p:extLst>
      <p:ext uri="{BB962C8B-B14F-4D97-AF65-F5344CB8AC3E}">
        <p14:creationId xmlns:p14="http://schemas.microsoft.com/office/powerpoint/2010/main" val="903167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3" name="Picture 2" descr="A paper with text and images&#10;&#10;Description automatically generated">
            <a:extLst>
              <a:ext uri="{FF2B5EF4-FFF2-40B4-BE49-F238E27FC236}">
                <a16:creationId xmlns:a16="http://schemas.microsoft.com/office/drawing/2014/main" id="{5A614437-7A3A-542B-1804-7F7812F11A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398467"/>
            <a:ext cx="7489637" cy="58860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A02DC13-20EE-DD3D-CACB-EFF4FF7F8625}"/>
              </a:ext>
            </a:extLst>
          </p:cNvPr>
          <p:cNvSpPr txBox="1"/>
          <p:nvPr/>
        </p:nvSpPr>
        <p:spPr>
          <a:xfrm>
            <a:off x="1475656" y="2060848"/>
            <a:ext cx="6948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solidFill>
                  <a:srgbClr val="0070C0"/>
                </a:solidFill>
              </a:rPr>
              <a:t>A</a:t>
            </a:r>
            <a:r>
              <a:rPr lang="en-IT" i="1">
                <a:solidFill>
                  <a:srgbClr val="0070C0"/>
                </a:solidFill>
              </a:rPr>
              <a:t>lmost at the same time as Arutyunian and co-workers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BB27BD-9ACE-15A5-A1E7-5B99FCBEF1F0}"/>
              </a:ext>
            </a:extLst>
          </p:cNvPr>
          <p:cNvSpPr txBox="1"/>
          <p:nvPr/>
        </p:nvSpPr>
        <p:spPr>
          <a:xfrm>
            <a:off x="35496" y="6444044"/>
            <a:ext cx="6264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800" i="1"/>
              <a:t>8th African School of Physics - Marrakech (MO) - July 2024</a:t>
            </a:r>
          </a:p>
        </p:txBody>
      </p:sp>
    </p:spTree>
    <p:extLst>
      <p:ext uri="{BB962C8B-B14F-4D97-AF65-F5344CB8AC3E}">
        <p14:creationId xmlns:p14="http://schemas.microsoft.com/office/powerpoint/2010/main" val="3631549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3" name="Picture 2" descr="A diagram of a physics letter&#10;&#10;Description automatically generated">
            <a:extLst>
              <a:ext uri="{FF2B5EF4-FFF2-40B4-BE49-F238E27FC236}">
                <a16:creationId xmlns:a16="http://schemas.microsoft.com/office/drawing/2014/main" id="{6F821C13-D998-4D04-CE4D-E4B9C2A17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104" y="1839045"/>
            <a:ext cx="7772400" cy="4686299"/>
          </a:xfrm>
          <a:prstGeom prst="rect">
            <a:avLst/>
          </a:prstGeom>
        </p:spPr>
      </p:pic>
      <p:pic>
        <p:nvPicPr>
          <p:cNvPr id="8" name="Picture 7" descr="A close-up of a text&#10;&#10;Description automatically generated">
            <a:extLst>
              <a:ext uri="{FF2B5EF4-FFF2-40B4-BE49-F238E27FC236}">
                <a16:creationId xmlns:a16="http://schemas.microsoft.com/office/drawing/2014/main" id="{84149D5D-9F34-1F53-EF20-72FD7906D5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7" y="4602367"/>
            <a:ext cx="4708695" cy="1922977"/>
          </a:xfrm>
          <a:prstGeom prst="rect">
            <a:avLst/>
          </a:prstGeom>
        </p:spPr>
      </p:pic>
      <p:pic>
        <p:nvPicPr>
          <p:cNvPr id="9" name="Picture 8" descr="A close-up of a paper&#10;&#10;Description automatically generated">
            <a:extLst>
              <a:ext uri="{FF2B5EF4-FFF2-40B4-BE49-F238E27FC236}">
                <a16:creationId xmlns:a16="http://schemas.microsoft.com/office/drawing/2014/main" id="{D8A54678-0089-1EBF-33B4-5BAC533AD7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829" y="116632"/>
            <a:ext cx="7772400" cy="39885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2EFB04D-57E6-C67F-BACD-A61126DE4C2C}"/>
              </a:ext>
            </a:extLst>
          </p:cNvPr>
          <p:cNvSpPr txBox="1"/>
          <p:nvPr/>
        </p:nvSpPr>
        <p:spPr>
          <a:xfrm>
            <a:off x="2891042" y="620688"/>
            <a:ext cx="4144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>
                <a:solidFill>
                  <a:srgbClr val="0070C0"/>
                </a:solidFill>
              </a:rPr>
              <a:t>First measured ICS – 500 MeV</a:t>
            </a:r>
          </a:p>
        </p:txBody>
      </p:sp>
    </p:spTree>
    <p:extLst>
      <p:ext uri="{BB962C8B-B14F-4D97-AF65-F5344CB8AC3E}">
        <p14:creationId xmlns:p14="http://schemas.microsoft.com/office/powerpoint/2010/main" val="210478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3" name="Picture 2" descr="A close-up of a newspaper&#10;&#10;Description automatically generated">
            <a:extLst>
              <a:ext uri="{FF2B5EF4-FFF2-40B4-BE49-F238E27FC236}">
                <a16:creationId xmlns:a16="http://schemas.microsoft.com/office/drawing/2014/main" id="{ED4863CB-FCB9-3948-EC48-847C596A94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507" y="1271700"/>
            <a:ext cx="7772400" cy="4314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6876893-3522-C57A-6D9D-8AE00020A6D8}"/>
              </a:ext>
            </a:extLst>
          </p:cNvPr>
          <p:cNvSpPr txBox="1"/>
          <p:nvPr/>
        </p:nvSpPr>
        <p:spPr>
          <a:xfrm>
            <a:off x="2525606" y="557737"/>
            <a:ext cx="4092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>
                <a:solidFill>
                  <a:srgbClr val="0070C0"/>
                </a:solidFill>
              </a:rPr>
              <a:t>Second measured ICS – 6 GeV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A31485-2EEE-DE0C-7EF3-AEFF2C42133A}"/>
              </a:ext>
            </a:extLst>
          </p:cNvPr>
          <p:cNvSpPr txBox="1"/>
          <p:nvPr/>
        </p:nvSpPr>
        <p:spPr>
          <a:xfrm>
            <a:off x="35496" y="6444044"/>
            <a:ext cx="6264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800" i="1"/>
              <a:t>8th African School of Physics - Marrakech (MO) - July 2024</a:t>
            </a:r>
          </a:p>
        </p:txBody>
      </p:sp>
    </p:spTree>
    <p:extLst>
      <p:ext uri="{BB962C8B-B14F-4D97-AF65-F5344CB8AC3E}">
        <p14:creationId xmlns:p14="http://schemas.microsoft.com/office/powerpoint/2010/main" val="24383995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E3F7C1-72A4-CC95-000C-7FC924D2FA17}"/>
              </a:ext>
            </a:extLst>
          </p:cNvPr>
          <p:cNvSpPr txBox="1"/>
          <p:nvPr/>
        </p:nvSpPr>
        <p:spPr>
          <a:xfrm>
            <a:off x="5117667" y="1220559"/>
            <a:ext cx="3895618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IT" b="1">
                <a:solidFill>
                  <a:srgbClr val="C00000"/>
                </a:solidFill>
              </a:rPr>
              <a:t>Kinematics of</a:t>
            </a:r>
          </a:p>
          <a:p>
            <a:pPr algn="ctr"/>
            <a:r>
              <a:rPr lang="en-IT" b="1">
                <a:solidFill>
                  <a:srgbClr val="C00000"/>
                </a:solidFill>
              </a:rPr>
              <a:t>Inverse C</a:t>
            </a:r>
            <a:r>
              <a:rPr lang="en-GB" b="1">
                <a:solidFill>
                  <a:srgbClr val="C00000"/>
                </a:solidFill>
              </a:rPr>
              <a:t>o</a:t>
            </a:r>
            <a:r>
              <a:rPr lang="en-IT" b="1">
                <a:solidFill>
                  <a:srgbClr val="C00000"/>
                </a:solidFill>
              </a:rPr>
              <a:t>mpton Scattering</a:t>
            </a:r>
          </a:p>
          <a:p>
            <a:pPr algn="ctr"/>
            <a:r>
              <a:rPr lang="en-GB" b="1">
                <a:solidFill>
                  <a:srgbClr val="C00000"/>
                </a:solidFill>
              </a:rPr>
              <a:t>a</a:t>
            </a:r>
            <a:r>
              <a:rPr lang="en-IT" b="1">
                <a:solidFill>
                  <a:srgbClr val="C00000"/>
                </a:solidFill>
              </a:rPr>
              <a:t> Cartoon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B883E92-543F-7885-5719-CAF6E97B7CE9}"/>
              </a:ext>
            </a:extLst>
          </p:cNvPr>
          <p:cNvGrpSpPr/>
          <p:nvPr/>
        </p:nvGrpSpPr>
        <p:grpSpPr>
          <a:xfrm>
            <a:off x="1014335" y="180656"/>
            <a:ext cx="6582001" cy="1570949"/>
            <a:chOff x="755576" y="180656"/>
            <a:chExt cx="6582001" cy="1570949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5AB31E30-39B1-44C1-96E3-8E6F8331D2F0}"/>
                </a:ext>
              </a:extLst>
            </p:cNvPr>
            <p:cNvCxnSpPr/>
            <p:nvPr/>
          </p:nvCxnSpPr>
          <p:spPr bwMode="auto">
            <a:xfrm>
              <a:off x="755576" y="1052736"/>
              <a:ext cx="1944216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D1FC627-F72C-83DD-0E4F-2D8957445636}"/>
                </a:ext>
              </a:extLst>
            </p:cNvPr>
            <p:cNvGrpSpPr/>
            <p:nvPr/>
          </p:nvGrpSpPr>
          <p:grpSpPr>
            <a:xfrm>
              <a:off x="3203848" y="404664"/>
              <a:ext cx="1985111" cy="1224152"/>
              <a:chOff x="4243073" y="404664"/>
              <a:chExt cx="1985111" cy="1224152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568F86E9-F855-6EB5-2A2E-BA7424CEE6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243073" y="404664"/>
                <a:ext cx="1985111" cy="1224152"/>
              </a:xfrm>
              <a:prstGeom prst="rect">
                <a:avLst/>
              </a:prstGeom>
            </p:spPr>
          </p:pic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6A1EB806-37B7-462B-5E60-0F63E4AF86E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399876" y="1063056"/>
                <a:ext cx="1756300" cy="0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70C0"/>
                </a:solidFill>
                <a:prstDash val="dash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AEB1887-B285-5F0D-24D9-143EC2C13498}"/>
                </a:ext>
              </a:extLst>
            </p:cNvPr>
            <p:cNvSpPr txBox="1"/>
            <p:nvPr/>
          </p:nvSpPr>
          <p:spPr>
            <a:xfrm>
              <a:off x="755576" y="1289940"/>
              <a:ext cx="2847254" cy="461665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IT"/>
                <a:t>Lab Reference Frame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D54A8C1-BC0A-B7CB-1374-6B5EA038FC0B}"/>
                </a:ext>
              </a:extLst>
            </p:cNvPr>
            <p:cNvSpPr txBox="1"/>
            <p:nvPr/>
          </p:nvSpPr>
          <p:spPr>
            <a:xfrm>
              <a:off x="838200" y="180656"/>
              <a:ext cx="223971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/>
                <a:t>i</a:t>
              </a:r>
              <a:r>
                <a:rPr lang="en-IT"/>
                <a:t>ncident electron</a:t>
              </a:r>
            </a:p>
            <a:p>
              <a:r>
                <a:rPr lang="en-IT"/>
                <a:t>E</a:t>
              </a:r>
              <a:r>
                <a:rPr lang="en-IT" baseline="-25000"/>
                <a:t>e</a:t>
              </a:r>
              <a:r>
                <a:rPr lang="en-IT"/>
                <a:t> = </a:t>
              </a:r>
              <a:r>
                <a:rPr lang="en-IT">
                  <a:latin typeface="Symbol" pitchFamily="2" charset="2"/>
                </a:rPr>
                <a:t>g</a:t>
              </a:r>
              <a:r>
                <a:rPr lang="en-IT">
                  <a:latin typeface="+mn-lt"/>
                </a:rPr>
                <a:t>mc</a:t>
              </a:r>
              <a:r>
                <a:rPr lang="en-IT" baseline="30000">
                  <a:latin typeface="+mn-lt"/>
                </a:rPr>
                <a:t>2</a:t>
              </a:r>
              <a:r>
                <a:rPr lang="en-IT"/>
                <a:t> </a:t>
              </a:r>
              <a:endParaRPr lang="en-IT" baseline="-2500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32D5659-9B2E-5BC8-7712-F433C68D81F7}"/>
                </a:ext>
              </a:extLst>
            </p:cNvPr>
            <p:cNvSpPr txBox="1"/>
            <p:nvPr/>
          </p:nvSpPr>
          <p:spPr>
            <a:xfrm>
              <a:off x="4762833" y="408520"/>
              <a:ext cx="25747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/>
                <a:t>i</a:t>
              </a:r>
              <a:r>
                <a:rPr lang="en-IT"/>
                <a:t>ncident photon E</a:t>
              </a:r>
              <a:r>
                <a:rPr lang="en-IT" baseline="-25000"/>
                <a:t>ph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E947957-4055-B8D5-6E8B-8AB54ECD489F}"/>
              </a:ext>
            </a:extLst>
          </p:cNvPr>
          <p:cNvGrpSpPr/>
          <p:nvPr/>
        </p:nvGrpSpPr>
        <p:grpSpPr>
          <a:xfrm>
            <a:off x="356594" y="2347472"/>
            <a:ext cx="8712609" cy="1681692"/>
            <a:chOff x="356594" y="2347472"/>
            <a:chExt cx="8712609" cy="1681692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47590D0E-990E-3161-68D7-BDE2333A5AE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11760" y="2996659"/>
              <a:ext cx="288032" cy="293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40BD3B1-D9F7-E2DD-3300-C8B07549E71D}"/>
                </a:ext>
              </a:extLst>
            </p:cNvPr>
            <p:cNvGrpSpPr/>
            <p:nvPr/>
          </p:nvGrpSpPr>
          <p:grpSpPr>
            <a:xfrm>
              <a:off x="3203848" y="2347472"/>
              <a:ext cx="2216457" cy="1366815"/>
              <a:chOff x="4255860" y="2347472"/>
              <a:chExt cx="2216457" cy="1366815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BB13F2DE-E2A6-B392-4D98-51FFDA9467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55860" y="2347472"/>
                <a:ext cx="2216457" cy="1366815"/>
              </a:xfrm>
              <a:prstGeom prst="rect">
                <a:avLst/>
              </a:prstGeom>
            </p:spPr>
          </p:pic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909FC0D6-42A9-B01E-FFD2-75A1AC6A3FA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455997" y="3030879"/>
                <a:ext cx="1756300" cy="0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70C0"/>
                </a:solidFill>
                <a:prstDash val="dash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83199A0-FFE5-E19B-8C96-3396B5C1DE0B}"/>
                </a:ext>
              </a:extLst>
            </p:cNvPr>
            <p:cNvSpPr txBox="1"/>
            <p:nvPr/>
          </p:nvSpPr>
          <p:spPr>
            <a:xfrm>
              <a:off x="356594" y="3198167"/>
              <a:ext cx="2539478" cy="830997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IT"/>
                <a:t>Electron rest frame</a:t>
              </a:r>
            </a:p>
            <a:p>
              <a:pPr algn="ctr"/>
              <a:r>
                <a:rPr lang="en-IT"/>
                <a:t>E</a:t>
              </a:r>
              <a:r>
                <a:rPr lang="en-IT" baseline="30000"/>
                <a:t>*</a:t>
              </a:r>
              <a:r>
                <a:rPr lang="en-IT" baseline="-25000"/>
                <a:t>e</a:t>
              </a:r>
              <a:r>
                <a:rPr lang="en-IT"/>
                <a:t> = mc</a:t>
              </a:r>
              <a:r>
                <a:rPr lang="en-IT" baseline="30000"/>
                <a:t>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9461A21-EE53-A127-D07D-7282A290533B}"/>
                </a:ext>
              </a:extLst>
            </p:cNvPr>
            <p:cNvSpPr txBox="1"/>
            <p:nvPr/>
          </p:nvSpPr>
          <p:spPr>
            <a:xfrm>
              <a:off x="5220072" y="2751311"/>
              <a:ext cx="38491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/>
                <a:t>i</a:t>
              </a:r>
              <a:r>
                <a:rPr lang="en-IT"/>
                <a:t>ncident photon E*</a:t>
              </a:r>
              <a:r>
                <a:rPr lang="en-IT" baseline="-25000"/>
                <a:t>ph</a:t>
              </a:r>
              <a:r>
                <a:rPr lang="en-IT"/>
                <a:t> = 2</a:t>
              </a:r>
              <a:r>
                <a:rPr lang="en-IT">
                  <a:latin typeface="Symbol" pitchFamily="2" charset="2"/>
                </a:rPr>
                <a:t>g</a:t>
              </a:r>
              <a:r>
                <a:rPr lang="en-IT"/>
                <a:t> E</a:t>
              </a:r>
              <a:r>
                <a:rPr lang="en-IT" baseline="-25000"/>
                <a:t>ph</a:t>
              </a:r>
              <a:r>
                <a:rPr lang="en-IT"/>
                <a:t> </a:t>
              </a:r>
              <a:endParaRPr lang="en-IT" baseline="-2500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14CCE22-2518-4260-7FB6-2586E1EB151A}"/>
              </a:ext>
            </a:extLst>
          </p:cNvPr>
          <p:cNvGrpSpPr/>
          <p:nvPr/>
        </p:nvGrpSpPr>
        <p:grpSpPr>
          <a:xfrm>
            <a:off x="107504" y="4939210"/>
            <a:ext cx="8959616" cy="1944308"/>
            <a:chOff x="107504" y="4939210"/>
            <a:chExt cx="8959616" cy="194430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1376B00-6F4C-CE99-9B99-D8A84789A9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29984" y="5285469"/>
              <a:ext cx="2090487" cy="1289134"/>
            </a:xfrm>
            <a:prstGeom prst="rect">
              <a:avLst/>
            </a:prstGeom>
          </p:spPr>
        </p:pic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208E2A0E-9FFF-88BB-4ABC-E9D6714CC36B}"/>
                </a:ext>
              </a:extLst>
            </p:cNvPr>
            <p:cNvCxnSpPr/>
            <p:nvPr/>
          </p:nvCxnSpPr>
          <p:spPr bwMode="auto">
            <a:xfrm flipV="1">
              <a:off x="2987824" y="5905336"/>
              <a:ext cx="5940152" cy="4394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026F006F-1C09-6B8D-840E-A98B1D2FBD86}"/>
                </a:ext>
              </a:extLst>
            </p:cNvPr>
            <p:cNvCxnSpPr/>
            <p:nvPr/>
          </p:nvCxnSpPr>
          <p:spPr bwMode="auto">
            <a:xfrm>
              <a:off x="714095" y="5939748"/>
              <a:ext cx="1944216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F716618-00E9-330C-F357-CA79DCA97AA5}"/>
                </a:ext>
              </a:extLst>
            </p:cNvPr>
            <p:cNvSpPr txBox="1"/>
            <p:nvPr/>
          </p:nvSpPr>
          <p:spPr>
            <a:xfrm>
              <a:off x="419100" y="4939210"/>
              <a:ext cx="2847254" cy="830997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IT"/>
                <a:t>Lab Reference Frame</a:t>
              </a:r>
            </a:p>
            <a:p>
              <a:pPr algn="ctr"/>
              <a:r>
                <a:rPr lang="en-GB"/>
                <a:t>a</a:t>
              </a:r>
              <a:r>
                <a:rPr lang="en-IT"/>
                <a:t>fter Scattering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CCBA8F5-E413-3DAD-91B5-DB787CC0D0EA}"/>
                </a:ext>
              </a:extLst>
            </p:cNvPr>
            <p:cNvSpPr txBox="1"/>
            <p:nvPr/>
          </p:nvSpPr>
          <p:spPr>
            <a:xfrm>
              <a:off x="107504" y="5982379"/>
              <a:ext cx="299473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/>
                <a:t>scattered</a:t>
              </a:r>
              <a:r>
                <a:rPr lang="en-IT"/>
                <a:t> electron</a:t>
              </a:r>
            </a:p>
            <a:p>
              <a:r>
                <a:rPr lang="en-IT"/>
                <a:t>E’</a:t>
              </a:r>
              <a:r>
                <a:rPr lang="en-IT" baseline="-25000"/>
                <a:t>e</a:t>
              </a:r>
              <a:r>
                <a:rPr lang="en-IT"/>
                <a:t> = </a:t>
              </a:r>
              <a:r>
                <a:rPr lang="en-IT">
                  <a:latin typeface="Symbol" pitchFamily="2" charset="2"/>
                </a:rPr>
                <a:t>g</a:t>
              </a:r>
              <a:r>
                <a:rPr lang="en-IT">
                  <a:latin typeface="+mn-lt"/>
                </a:rPr>
                <a:t>mc</a:t>
              </a:r>
              <a:r>
                <a:rPr lang="en-IT" baseline="30000">
                  <a:latin typeface="+mn-lt"/>
                </a:rPr>
                <a:t>2</a:t>
              </a:r>
              <a:r>
                <a:rPr lang="en-IT"/>
                <a:t> + E</a:t>
              </a:r>
              <a:r>
                <a:rPr lang="en-IT" baseline="-25000"/>
                <a:t>ph </a:t>
              </a:r>
              <a:r>
                <a:rPr lang="en-IT"/>
                <a:t>– E’</a:t>
              </a:r>
              <a:r>
                <a:rPr lang="en-IT" baseline="-25000"/>
                <a:t>ph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3918D09-321B-F17D-97F9-C4B75DA7A667}"/>
                </a:ext>
              </a:extLst>
            </p:cNvPr>
            <p:cNvSpPr txBox="1"/>
            <p:nvPr/>
          </p:nvSpPr>
          <p:spPr>
            <a:xfrm>
              <a:off x="3203848" y="6514186"/>
              <a:ext cx="58632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/>
                <a:t>energy of scattered</a:t>
              </a:r>
              <a:r>
                <a:rPr lang="en-IT" sz="1800"/>
                <a:t> photon at </a:t>
              </a:r>
              <a:r>
                <a:rPr lang="en-IT" sz="1800">
                  <a:latin typeface="Symbol" pitchFamily="2" charset="2"/>
                </a:rPr>
                <a:t>q</a:t>
              </a:r>
              <a:r>
                <a:rPr lang="en-IT" sz="1800"/>
                <a:t>=0   E’</a:t>
              </a:r>
              <a:r>
                <a:rPr lang="en-IT" sz="1800" baseline="-25000"/>
                <a:t>0</a:t>
              </a:r>
              <a:r>
                <a:rPr lang="en-IT" sz="1800"/>
                <a:t> = 2</a:t>
              </a:r>
              <a:r>
                <a:rPr lang="en-IT" sz="1800">
                  <a:latin typeface="Symbol" pitchFamily="2" charset="2"/>
                </a:rPr>
                <a:t>g</a:t>
              </a:r>
              <a:r>
                <a:rPr lang="en-IT" sz="1800"/>
                <a:t> E*</a:t>
              </a:r>
              <a:r>
                <a:rPr lang="en-IT" sz="1800" baseline="-25000"/>
                <a:t>ph</a:t>
              </a:r>
              <a:r>
                <a:rPr lang="en-IT" sz="1800"/>
                <a:t>  = 4</a:t>
              </a:r>
              <a:r>
                <a:rPr lang="en-IT" sz="1800">
                  <a:latin typeface="Symbol" pitchFamily="2" charset="2"/>
                </a:rPr>
                <a:t>g</a:t>
              </a:r>
              <a:r>
                <a:rPr lang="en-IT" sz="1800" baseline="30000">
                  <a:latin typeface="Symbol" pitchFamily="2" charset="2"/>
                </a:rPr>
                <a:t>2</a:t>
              </a:r>
              <a:r>
                <a:rPr lang="en-IT" sz="1800"/>
                <a:t> E</a:t>
              </a:r>
              <a:r>
                <a:rPr lang="en-IT" sz="1800" baseline="-25000"/>
                <a:t>ph</a:t>
              </a:r>
              <a:r>
                <a:rPr lang="en-IT" sz="1800"/>
                <a:t> </a:t>
              </a:r>
              <a:endParaRPr lang="en-IT" sz="1800" baseline="-25000"/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4DF328C4-4843-D316-A552-FA876F268D37}"/>
              </a:ext>
            </a:extLst>
          </p:cNvPr>
          <p:cNvSpPr/>
          <p:nvPr/>
        </p:nvSpPr>
        <p:spPr bwMode="auto">
          <a:xfrm>
            <a:off x="5116951" y="1182566"/>
            <a:ext cx="4027049" cy="1307547"/>
          </a:xfrm>
          <a:prstGeom prst="ellipse">
            <a:avLst/>
          </a:prstGeom>
          <a:solidFill>
            <a:srgbClr val="92D05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5E7384F-0639-2D2A-2596-2AC2DDE93B98}"/>
              </a:ext>
            </a:extLst>
          </p:cNvPr>
          <p:cNvGrpSpPr/>
          <p:nvPr/>
        </p:nvGrpSpPr>
        <p:grpSpPr>
          <a:xfrm>
            <a:off x="3012208" y="4515720"/>
            <a:ext cx="3864048" cy="1787282"/>
            <a:chOff x="3012208" y="4515720"/>
            <a:chExt cx="3864048" cy="1787282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59C7538-84EE-9A7B-30F3-CE6F31036B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187486">
              <a:off x="4429603" y="5081135"/>
              <a:ext cx="1981405" cy="1221867"/>
            </a:xfrm>
            <a:prstGeom prst="rect">
              <a:avLst/>
            </a:prstGeom>
          </p:spPr>
        </p:pic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843F1ECF-FB26-E868-269C-28ACD01D1FF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012208" y="5591034"/>
              <a:ext cx="3717776" cy="35824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2817B153-1D6F-0044-F222-D289D881BA0A}"/>
                </a:ext>
              </a:extLst>
            </p:cNvPr>
            <p:cNvSpPr/>
            <p:nvPr/>
          </p:nvSpPr>
          <p:spPr bwMode="auto">
            <a:xfrm>
              <a:off x="6371345" y="5591035"/>
              <a:ext cx="117866" cy="658452"/>
            </a:xfrm>
            <a:prstGeom prst="arc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771276C-6C21-7ED4-B46B-B77F4559FA02}"/>
                </a:ext>
              </a:extLst>
            </p:cNvPr>
            <p:cNvSpPr txBox="1"/>
            <p:nvPr/>
          </p:nvSpPr>
          <p:spPr>
            <a:xfrm>
              <a:off x="6500046" y="5539324"/>
              <a:ext cx="37621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T" sz="2400">
                  <a:latin typeface="Symbol" pitchFamily="2" charset="2"/>
                </a:rPr>
                <a:t>q</a:t>
              </a:r>
              <a:endParaRPr lang="en-IT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4A5E6DA-6017-989A-4BC4-C273EA185624}"/>
                </a:ext>
              </a:extLst>
            </p:cNvPr>
            <p:cNvSpPr txBox="1"/>
            <p:nvPr/>
          </p:nvSpPr>
          <p:spPr>
            <a:xfrm rot="21131549">
              <a:off x="4230540" y="4515720"/>
              <a:ext cx="21066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/>
                <a:t>scattered</a:t>
              </a:r>
              <a:r>
                <a:rPr lang="en-IT" sz="1800"/>
                <a:t> photon at </a:t>
              </a:r>
              <a:r>
                <a:rPr lang="en-IT" sz="1800">
                  <a:latin typeface="Symbol" pitchFamily="2" charset="2"/>
                </a:rPr>
                <a:t>q</a:t>
              </a:r>
            </a:p>
            <a:p>
              <a:r>
                <a:rPr lang="en-IT" sz="1800"/>
                <a:t>E’</a:t>
              </a:r>
              <a:r>
                <a:rPr lang="en-IT" sz="1800" baseline="-25000"/>
                <a:t>ph</a:t>
              </a:r>
              <a:r>
                <a:rPr lang="en-IT" sz="1800"/>
                <a:t> =E’</a:t>
              </a:r>
              <a:r>
                <a:rPr lang="en-IT" sz="1800" baseline="-25000"/>
                <a:t>0</a:t>
              </a:r>
              <a:r>
                <a:rPr lang="en-IT" sz="1800"/>
                <a:t> (1-</a:t>
              </a:r>
              <a:r>
                <a:rPr lang="en-IT" sz="1800">
                  <a:latin typeface="Symbol" pitchFamily="2" charset="2"/>
                </a:rPr>
                <a:t>g </a:t>
              </a:r>
              <a:r>
                <a:rPr lang="en-IT" sz="1800" baseline="30000">
                  <a:latin typeface="Symbol" pitchFamily="2" charset="2"/>
                </a:rPr>
                <a:t>2</a:t>
              </a:r>
              <a:r>
                <a:rPr lang="en-IT" sz="1800">
                  <a:latin typeface="Symbol" pitchFamily="2" charset="2"/>
                </a:rPr>
                <a:t>q</a:t>
              </a:r>
              <a:r>
                <a:rPr lang="en-IT" sz="1800" baseline="30000">
                  <a:latin typeface="Symbol" pitchFamily="2" charset="2"/>
                </a:rPr>
                <a:t>2</a:t>
              </a:r>
              <a:r>
                <a:rPr lang="en-IT" sz="1800"/>
                <a:t>)</a:t>
              </a:r>
              <a:endParaRPr lang="en-IT" sz="1800" baseline="-2500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B5C1ACD-35B2-4D4C-70A2-B94359975FE6}"/>
              </a:ext>
            </a:extLst>
          </p:cNvPr>
          <p:cNvGrpSpPr/>
          <p:nvPr/>
        </p:nvGrpSpPr>
        <p:grpSpPr>
          <a:xfrm>
            <a:off x="3012208" y="3507256"/>
            <a:ext cx="5915768" cy="3350744"/>
            <a:chOff x="3012208" y="3507256"/>
            <a:chExt cx="5915768" cy="3350744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895D43F-5FD2-2FD3-3653-6B1077F7766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20700474">
              <a:off x="6944420" y="4041516"/>
              <a:ext cx="1889395" cy="1165127"/>
            </a:xfrm>
            <a:prstGeom prst="rect">
              <a:avLst/>
            </a:prstGeom>
          </p:spPr>
        </p:pic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D4A8B765-14D0-A49E-C37B-960A73B550A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012208" y="4331733"/>
              <a:ext cx="5915768" cy="162542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E2B9AFF-A9E0-5B67-95D5-A34DC554AB75}"/>
                </a:ext>
              </a:extLst>
            </p:cNvPr>
            <p:cNvSpPr txBox="1"/>
            <p:nvPr/>
          </p:nvSpPr>
          <p:spPr>
            <a:xfrm rot="20654681">
              <a:off x="6580085" y="3507256"/>
              <a:ext cx="197041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/>
                <a:t>scattered</a:t>
              </a:r>
              <a:r>
                <a:rPr lang="en-IT" sz="1800"/>
                <a:t> photon at</a:t>
              </a:r>
            </a:p>
            <a:p>
              <a:r>
                <a:rPr lang="en-IT" sz="1800">
                  <a:latin typeface="Symbol" pitchFamily="2" charset="2"/>
                </a:rPr>
                <a:t>q=1/g   </a:t>
              </a:r>
              <a:r>
                <a:rPr lang="en-IT" sz="1800"/>
                <a:t>E’</a:t>
              </a:r>
              <a:r>
                <a:rPr lang="en-IT" sz="1800" baseline="-25000"/>
                <a:t>ph</a:t>
              </a:r>
              <a:r>
                <a:rPr lang="en-IT" sz="1800"/>
                <a:t> =E’</a:t>
              </a:r>
              <a:r>
                <a:rPr lang="en-IT" sz="1800" baseline="-25000"/>
                <a:t>0</a:t>
              </a:r>
              <a:r>
                <a:rPr lang="en-IT" sz="1800"/>
                <a:t> /2</a:t>
              </a:r>
              <a:endParaRPr lang="en-IT" sz="1800" baseline="-25000"/>
            </a:p>
          </p:txBody>
        </p:sp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339E9A1C-A84A-B567-3191-EABEB0B7063A}"/>
                </a:ext>
              </a:extLst>
            </p:cNvPr>
            <p:cNvSpPr/>
            <p:nvPr/>
          </p:nvSpPr>
          <p:spPr bwMode="auto">
            <a:xfrm>
              <a:off x="6644208" y="4939210"/>
              <a:ext cx="349776" cy="1918790"/>
            </a:xfrm>
            <a:prstGeom prst="arc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236B37B-C072-9433-6350-05284A168EEA}"/>
                </a:ext>
              </a:extLst>
            </p:cNvPr>
            <p:cNvSpPr txBox="1"/>
            <p:nvPr/>
          </p:nvSpPr>
          <p:spPr>
            <a:xfrm>
              <a:off x="6906718" y="5013176"/>
              <a:ext cx="97765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400">
                  <a:latin typeface="Symbol" pitchFamily="2" charset="2"/>
                </a:rPr>
                <a:t>q</a:t>
              </a:r>
              <a:r>
                <a:rPr lang="en-IT" sz="2400">
                  <a:latin typeface="Symbol" pitchFamily="2" charset="2"/>
                </a:rPr>
                <a:t>=1/g</a:t>
              </a:r>
              <a:endParaRPr lang="en-IT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6484D54-1130-0FF6-255D-CA673D81CDC3}"/>
              </a:ext>
            </a:extLst>
          </p:cNvPr>
          <p:cNvSpPr txBox="1"/>
          <p:nvPr/>
        </p:nvSpPr>
        <p:spPr>
          <a:xfrm>
            <a:off x="2915816" y="3645024"/>
            <a:ext cx="3822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/>
              <a:t>i</a:t>
            </a:r>
            <a:r>
              <a:rPr lang="en-IT" sz="1800"/>
              <a:t>f E*</a:t>
            </a:r>
            <a:r>
              <a:rPr lang="en-IT" sz="1800" baseline="-25000"/>
              <a:t>ph</a:t>
            </a:r>
            <a:r>
              <a:rPr lang="en-IT" sz="1800"/>
              <a:t> &lt;&lt; mc</a:t>
            </a:r>
            <a:r>
              <a:rPr lang="en-IT" sz="1800" baseline="30000"/>
              <a:t>2</a:t>
            </a:r>
            <a:r>
              <a:rPr lang="en-IT" sz="1800"/>
              <a:t> the photon is scattered</a:t>
            </a:r>
          </a:p>
          <a:p>
            <a:r>
              <a:rPr lang="en-IT" sz="1800"/>
              <a:t>back elastically with same energy E*</a:t>
            </a:r>
            <a:r>
              <a:rPr lang="en-IT" sz="1800" baseline="-25000"/>
              <a:t>ph</a:t>
            </a:r>
            <a:r>
              <a:rPr lang="en-IT" sz="1800"/>
              <a:t> </a:t>
            </a:r>
          </a:p>
          <a:p>
            <a:r>
              <a:rPr lang="en-IT" sz="1800"/>
              <a:t>(zero recoil, Thomson limit)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10B8E3-8815-8619-06BE-97B4F5E1C4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77" y="29829"/>
            <a:ext cx="1098377" cy="66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85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ath equation with numbers and symbols&#10;&#10;Description automatically generated">
            <a:extLst>
              <a:ext uri="{FF2B5EF4-FFF2-40B4-BE49-F238E27FC236}">
                <a16:creationId xmlns:a16="http://schemas.microsoft.com/office/drawing/2014/main" id="{657AD998-8939-05A2-34F6-F598DDFE3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6006" y="2636912"/>
            <a:ext cx="3698706" cy="12121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CF23D11-A8C9-00DF-1148-9721937B20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87486">
            <a:off x="4429603" y="518866"/>
            <a:ext cx="1981405" cy="122186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E1A6FCD-18D8-D7CF-805C-EC140CC883B7}"/>
              </a:ext>
            </a:extLst>
          </p:cNvPr>
          <p:cNvCxnSpPr/>
          <p:nvPr/>
        </p:nvCxnSpPr>
        <p:spPr bwMode="auto">
          <a:xfrm flipV="1">
            <a:off x="2987824" y="1343067"/>
            <a:ext cx="5940152" cy="4394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C113604-31C2-41D4-D51D-8146BC641A9E}"/>
              </a:ext>
            </a:extLst>
          </p:cNvPr>
          <p:cNvCxnSpPr>
            <a:cxnSpLocks/>
          </p:cNvCxnSpPr>
          <p:nvPr/>
        </p:nvCxnSpPr>
        <p:spPr bwMode="auto">
          <a:xfrm flipV="1">
            <a:off x="3012208" y="1028765"/>
            <a:ext cx="3717776" cy="3582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813C2B0-DF6F-4438-3540-E5C2A1D35F05}"/>
              </a:ext>
            </a:extLst>
          </p:cNvPr>
          <p:cNvCxnSpPr/>
          <p:nvPr/>
        </p:nvCxnSpPr>
        <p:spPr bwMode="auto">
          <a:xfrm>
            <a:off x="714095" y="1377479"/>
            <a:ext cx="1944216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3311B3A-ABD5-5D7B-E648-5E5DEEBCF7C4}"/>
              </a:ext>
            </a:extLst>
          </p:cNvPr>
          <p:cNvSpPr txBox="1"/>
          <p:nvPr/>
        </p:nvSpPr>
        <p:spPr>
          <a:xfrm>
            <a:off x="107504" y="1420110"/>
            <a:ext cx="299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scattered</a:t>
            </a:r>
            <a:r>
              <a:rPr lang="en-IT"/>
              <a:t> electron</a:t>
            </a:r>
          </a:p>
          <a:p>
            <a:r>
              <a:rPr lang="en-IT"/>
              <a:t>E’</a:t>
            </a:r>
            <a:r>
              <a:rPr lang="en-IT" baseline="-25000"/>
              <a:t>e</a:t>
            </a:r>
            <a:r>
              <a:rPr lang="en-IT"/>
              <a:t> = </a:t>
            </a:r>
            <a:r>
              <a:rPr lang="en-IT">
                <a:latin typeface="Symbol" pitchFamily="2" charset="2"/>
              </a:rPr>
              <a:t>g</a:t>
            </a:r>
            <a:r>
              <a:rPr lang="en-IT">
                <a:latin typeface="+mn-lt"/>
              </a:rPr>
              <a:t>mc</a:t>
            </a:r>
            <a:r>
              <a:rPr lang="en-IT" baseline="30000">
                <a:latin typeface="+mn-lt"/>
              </a:rPr>
              <a:t>2</a:t>
            </a:r>
            <a:r>
              <a:rPr lang="en-IT"/>
              <a:t> + E</a:t>
            </a:r>
            <a:r>
              <a:rPr lang="en-IT" baseline="-25000"/>
              <a:t>ph </a:t>
            </a:r>
            <a:r>
              <a:rPr lang="en-IT"/>
              <a:t>– E’</a:t>
            </a:r>
            <a:r>
              <a:rPr lang="en-IT" baseline="-25000"/>
              <a:t>ph</a:t>
            </a: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8A17B520-B162-F1B1-38FB-38E8765ED2DD}"/>
              </a:ext>
            </a:extLst>
          </p:cNvPr>
          <p:cNvSpPr/>
          <p:nvPr/>
        </p:nvSpPr>
        <p:spPr bwMode="auto">
          <a:xfrm>
            <a:off x="6371345" y="1032439"/>
            <a:ext cx="117866" cy="658452"/>
          </a:xfrm>
          <a:prstGeom prst="arc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9473D4-07BB-2FB6-48CD-5F4BA8CDAE76}"/>
              </a:ext>
            </a:extLst>
          </p:cNvPr>
          <p:cNvSpPr txBox="1"/>
          <p:nvPr/>
        </p:nvSpPr>
        <p:spPr>
          <a:xfrm>
            <a:off x="6444208" y="980728"/>
            <a:ext cx="3762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2400">
                <a:latin typeface="Symbol" pitchFamily="2" charset="2"/>
              </a:rPr>
              <a:t>q</a:t>
            </a:r>
            <a:endParaRPr lang="en-IT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9787CF-B885-BB73-B700-DC8139A42821}"/>
              </a:ext>
            </a:extLst>
          </p:cNvPr>
          <p:cNvSpPr txBox="1"/>
          <p:nvPr/>
        </p:nvSpPr>
        <p:spPr>
          <a:xfrm rot="21131549">
            <a:off x="2797020" y="296399"/>
            <a:ext cx="367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800"/>
              <a:t>E’</a:t>
            </a:r>
            <a:r>
              <a:rPr lang="en-IT" sz="1800" baseline="-25000"/>
              <a:t>ph  </a:t>
            </a:r>
            <a:r>
              <a:rPr lang="en-IT" sz="1800" b="1"/>
              <a:t>-</a:t>
            </a:r>
            <a:r>
              <a:rPr lang="en-IT" sz="1800" baseline="-25000"/>
              <a:t> </a:t>
            </a:r>
            <a:r>
              <a:rPr lang="en-GB" sz="1800"/>
              <a:t>energy of scattered</a:t>
            </a:r>
            <a:r>
              <a:rPr lang="en-IT" sz="1800"/>
              <a:t> photon at </a:t>
            </a:r>
            <a:r>
              <a:rPr lang="en-IT" sz="1800">
                <a:latin typeface="Symbol" pitchFamily="2" charset="2"/>
              </a:rPr>
              <a:t>q</a:t>
            </a:r>
            <a:endParaRPr lang="en-IT" sz="1800" baseline="-25000"/>
          </a:p>
        </p:txBody>
      </p:sp>
      <p:pic>
        <p:nvPicPr>
          <p:cNvPr id="14" name="Picture 13" descr="A mathematical equation with black text&#10;&#10;Description automatically generated">
            <a:extLst>
              <a:ext uri="{FF2B5EF4-FFF2-40B4-BE49-F238E27FC236}">
                <a16:creationId xmlns:a16="http://schemas.microsoft.com/office/drawing/2014/main" id="{36D5A76C-5B25-4BEE-E846-E20199B0CB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5736" y="4246364"/>
            <a:ext cx="5112568" cy="112685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77B4ADE-1822-CC87-CAFF-1B5881CE605F}"/>
              </a:ext>
            </a:extLst>
          </p:cNvPr>
          <p:cNvSpPr txBox="1"/>
          <p:nvPr/>
        </p:nvSpPr>
        <p:spPr>
          <a:xfrm>
            <a:off x="765697" y="5661248"/>
            <a:ext cx="76947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X</a:t>
            </a:r>
            <a:r>
              <a:rPr lang="en-IT"/>
              <a:t> = recoil parameter – twice the energy of the photon seen</a:t>
            </a:r>
          </a:p>
          <a:p>
            <a:r>
              <a:rPr lang="en-GB"/>
              <a:t>b</a:t>
            </a:r>
            <a:r>
              <a:rPr lang="en-IT"/>
              <a:t>y the electron in its own reference frame normalized to mc</a:t>
            </a:r>
            <a:r>
              <a:rPr lang="en-IT" baseline="30000"/>
              <a:t>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D7B72F-A9F8-21CB-3B2B-305770BE7AE5}"/>
              </a:ext>
            </a:extLst>
          </p:cNvPr>
          <p:cNvSpPr txBox="1"/>
          <p:nvPr/>
        </p:nvSpPr>
        <p:spPr>
          <a:xfrm rot="21225735">
            <a:off x="6356599" y="522601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r</a:t>
            </a:r>
            <a:r>
              <a:rPr lang="en-IT"/>
              <a:t>ed shift at </a:t>
            </a:r>
            <a:r>
              <a:rPr lang="en-IT">
                <a:latin typeface="Symbol" pitchFamily="2" charset="2"/>
              </a:rPr>
              <a:t>q</a:t>
            </a:r>
            <a:r>
              <a:rPr lang="en-IT"/>
              <a:t>≠0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D953157-48C8-F5DE-A2BF-17915B1668CE}"/>
              </a:ext>
            </a:extLst>
          </p:cNvPr>
          <p:cNvSpPr/>
          <p:nvPr/>
        </p:nvSpPr>
        <p:spPr bwMode="auto">
          <a:xfrm>
            <a:off x="5420305" y="3243002"/>
            <a:ext cx="1068906" cy="606091"/>
          </a:xfrm>
          <a:prstGeom prst="ellipse">
            <a:avLst/>
          </a:prstGeom>
          <a:solidFill>
            <a:srgbClr val="FFFF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1B06534-6D56-1BD0-C627-85CDD5FC608E}"/>
              </a:ext>
            </a:extLst>
          </p:cNvPr>
          <p:cNvCxnSpPr>
            <a:cxnSpLocks/>
          </p:cNvCxnSpPr>
          <p:nvPr/>
        </p:nvCxnSpPr>
        <p:spPr bwMode="auto">
          <a:xfrm flipH="1">
            <a:off x="6489211" y="947629"/>
            <a:ext cx="1116859" cy="24813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EB9560E9-4021-B417-6A34-BDBA9BEF3B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16" name="Segnaposto data 6">
            <a:extLst>
              <a:ext uri="{FF2B5EF4-FFF2-40B4-BE49-F238E27FC236}">
                <a16:creationId xmlns:a16="http://schemas.microsoft.com/office/drawing/2014/main" id="{F015086F-79C4-013B-7BD4-CFD6391AA65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25th 2023</a:t>
            </a:r>
            <a:endParaRPr lang="en-US" sz="14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D9E4AE-9D98-B6E0-6A03-24D801354E0B}"/>
              </a:ext>
            </a:extLst>
          </p:cNvPr>
          <p:cNvSpPr txBox="1"/>
          <p:nvPr/>
        </p:nvSpPr>
        <p:spPr>
          <a:xfrm>
            <a:off x="2014611" y="4933597"/>
            <a:ext cx="5223867" cy="147732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T" sz="1800" i="1"/>
              <a:t>All  I.C.S.  X/</a:t>
            </a:r>
            <a:r>
              <a:rPr lang="en-IT" sz="1800" i="1">
                <a:latin typeface="Symbol" pitchFamily="2" charset="2"/>
              </a:rPr>
              <a:t>g</a:t>
            </a:r>
            <a:r>
              <a:rPr lang="en-IT" sz="1800" i="1"/>
              <a:t> ray S</a:t>
            </a:r>
            <a:r>
              <a:rPr lang="en-GB" sz="1800" i="1"/>
              <a:t>o</a:t>
            </a:r>
            <a:r>
              <a:rPr lang="en-IT" sz="1800" i="1"/>
              <a:t>urces work at X&lt;1 and A</a:t>
            </a:r>
            <a:r>
              <a:rPr lang="en-US" sz="1800" b="1" i="1"/>
              <a:t> » </a:t>
            </a:r>
            <a:r>
              <a:rPr lang="en-IT" sz="1800" i="1"/>
              <a:t>1</a:t>
            </a:r>
          </a:p>
          <a:p>
            <a:pPr algn="ctr"/>
            <a:endParaRPr lang="en-IT" sz="1800" i="1"/>
          </a:p>
          <a:p>
            <a:pPr algn="ctr"/>
            <a:r>
              <a:rPr lang="en-IT" sz="1800" i="1"/>
              <a:t>STAR (350 keV)   X</a:t>
            </a:r>
            <a:r>
              <a:rPr lang="en-IT" sz="1800" i="1" baseline="-25000"/>
              <a:t>STAR</a:t>
            </a:r>
            <a:r>
              <a:rPr lang="en-IT" sz="1800" i="1"/>
              <a:t> &lt; 2.6</a:t>
            </a:r>
            <a:r>
              <a:rPr lang="en-IT" sz="1800" i="1" baseline="30000"/>
              <a:t>.</a:t>
            </a:r>
            <a:r>
              <a:rPr lang="en-IT" sz="1800" i="1"/>
              <a:t>10</a:t>
            </a:r>
            <a:r>
              <a:rPr lang="en-IT" sz="1800" i="1" baseline="30000"/>
              <a:t>-3</a:t>
            </a:r>
            <a:r>
              <a:rPr lang="en-IT" sz="1800" i="1"/>
              <a:t>   A</a:t>
            </a:r>
            <a:r>
              <a:rPr lang="en-IT" sz="1800" i="1" baseline="-25000"/>
              <a:t>STAR</a:t>
            </a:r>
            <a:r>
              <a:rPr lang="en-IT" sz="1800" i="1"/>
              <a:t>  &gt; 10</a:t>
            </a:r>
            <a:r>
              <a:rPr lang="en-IT" sz="1800" i="1" baseline="30000"/>
              <a:t>4</a:t>
            </a:r>
          </a:p>
          <a:p>
            <a:pPr algn="ctr"/>
            <a:endParaRPr lang="en-IT" sz="1800" i="1"/>
          </a:p>
          <a:p>
            <a:pPr algn="ctr"/>
            <a:r>
              <a:rPr lang="en-IT" sz="1800" i="1"/>
              <a:t>ELI-NP (20 MeV)  X</a:t>
            </a:r>
            <a:r>
              <a:rPr lang="en-IT" sz="1800" i="1" baseline="-25000"/>
              <a:t>ELI-NP</a:t>
            </a:r>
            <a:r>
              <a:rPr lang="en-IT" sz="1800" i="1"/>
              <a:t> &lt; 0.026   A</a:t>
            </a:r>
            <a:r>
              <a:rPr lang="en-IT" sz="1800" i="1" baseline="-25000"/>
              <a:t>ELI-NP</a:t>
            </a:r>
            <a:r>
              <a:rPr lang="en-IT" sz="1800" i="1"/>
              <a:t>  &gt;  2.4</a:t>
            </a:r>
            <a:r>
              <a:rPr lang="en-IT" sz="1800" i="1" baseline="30000"/>
              <a:t>.</a:t>
            </a:r>
            <a:r>
              <a:rPr lang="en-IT" sz="1800" i="1"/>
              <a:t>10</a:t>
            </a:r>
            <a:r>
              <a:rPr lang="en-IT" sz="1800" i="1" baseline="3000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10336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D203B62C-37E4-A42E-0B31-F3867E5C165E}"/>
              </a:ext>
            </a:extLst>
          </p:cNvPr>
          <p:cNvGrpSpPr/>
          <p:nvPr/>
        </p:nvGrpSpPr>
        <p:grpSpPr>
          <a:xfrm>
            <a:off x="628080" y="2491819"/>
            <a:ext cx="5046332" cy="2441258"/>
            <a:chOff x="1246244" y="1988840"/>
            <a:chExt cx="6715904" cy="3672408"/>
          </a:xfrm>
        </p:grpSpPr>
        <p:pic>
          <p:nvPicPr>
            <p:cNvPr id="12" name="Picture 11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AD656481-4D69-728B-B6CD-F760F71815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46244" y="1988840"/>
              <a:ext cx="6715904" cy="367240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FD070BF1-DE97-5417-E95D-06882A4A729A}"/>
                    </a:ext>
                  </a:extLst>
                </p:cNvPr>
                <p:cNvSpPr txBox="1"/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FD070BF1-DE97-5417-E95D-06882A4A72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blipFill>
                  <a:blip r:embed="rId3"/>
                  <a:stretch>
                    <a:fillRect l="-6250" r="-2083" b="-66667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7C12C450-DA91-207A-0FCE-046A6D5AB4D4}"/>
                    </a:ext>
                  </a:extLst>
                </p:cNvPr>
                <p:cNvSpPr txBox="1"/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7C12C450-DA91-207A-0FCE-046A6D5AB4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blipFill>
                  <a:blip r:embed="rId4"/>
                  <a:stretch>
                    <a:fillRect l="-17391" r="-13043" b="-625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16ED2EFB-94A2-6ECB-A61E-E72A158C1064}"/>
                    </a:ext>
                  </a:extLst>
                </p:cNvPr>
                <p:cNvSpPr txBox="1"/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16ED2EFB-94A2-6ECB-A61E-E72A158C10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blipFill>
                  <a:blip r:embed="rId5"/>
                  <a:stretch>
                    <a:fillRect b="-45455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EA66C45-2463-1CBC-3D6A-9561FB1E2AB6}"/>
                    </a:ext>
                  </a:extLst>
                </p:cNvPr>
                <p:cNvSpPr txBox="1"/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EA66C45-2463-1CBC-3D6A-9561FB1E2A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blipFill>
                  <a:blip r:embed="rId6"/>
                  <a:stretch>
                    <a:fillRect l="-2128" t="-4545" b="-45455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51E0B3A-2C4C-8ECD-528B-8C464C6103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24DD673-2491-2B1D-3D2A-EEFD50B168B3}"/>
              </a:ext>
            </a:extLst>
          </p:cNvPr>
          <p:cNvSpPr txBox="1"/>
          <p:nvPr/>
        </p:nvSpPr>
        <p:spPr>
          <a:xfrm>
            <a:off x="143508" y="836712"/>
            <a:ext cx="885698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>
                <a:effectLst/>
                <a:latin typeface="Helvetica Neue" panose="02000503000000020004" pitchFamily="2" charset="0"/>
              </a:rPr>
              <a:t>All radiation originated by a Lorentz Boost associated to relativistic emitting particles (electrons, heavy ions) is intrinsically poli-chromatic because of </a:t>
            </a:r>
            <a:r>
              <a:rPr lang="en-GB" sz="2000">
                <a:effectLst/>
                <a:latin typeface="Symbol" pitchFamily="2" charset="2"/>
              </a:rPr>
              <a:t>gq</a:t>
            </a:r>
            <a:r>
              <a:rPr lang="en-GB" sz="2000">
                <a:effectLst/>
                <a:latin typeface="Helvetica Neue" panose="02000503000000020004" pitchFamily="2" charset="0"/>
              </a:rPr>
              <a:t> correlation (energy boost of scattered photons depends on scattering angle, at </a:t>
            </a:r>
            <a:r>
              <a:rPr lang="en-GB" sz="2000">
                <a:effectLst/>
                <a:latin typeface="Symbol" pitchFamily="2" charset="2"/>
              </a:rPr>
              <a:t>q=1/g</a:t>
            </a:r>
            <a:r>
              <a:rPr lang="en-GB" sz="2000">
                <a:effectLst/>
                <a:latin typeface="Helvetica Neue" panose="02000503000000020004" pitchFamily="2" charset="0"/>
              </a:rPr>
              <a:t> photon energy is 50% of max photon energy at </a:t>
            </a:r>
            <a:r>
              <a:rPr lang="en-GB" sz="2000">
                <a:effectLst/>
                <a:latin typeface="Symbol" pitchFamily="2" charset="2"/>
              </a:rPr>
              <a:t>q </a:t>
            </a:r>
            <a:r>
              <a:rPr lang="en-GB" sz="2000">
                <a:effectLst/>
                <a:latin typeface="Helvetica Neue" panose="02000503000000020004" pitchFamily="2" charset="0"/>
              </a:rPr>
              <a:t>=0 ) of single electron spectrum (on top of inhomogeneous effects)</a:t>
            </a:r>
            <a:endParaRPr lang="en-GB" sz="2000">
              <a:latin typeface="Helvetica Neue" panose="02000503000000020004" pitchFamily="2" charset="0"/>
            </a:endParaRP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endParaRPr lang="en-GB" sz="2000">
              <a:latin typeface="Helvetica Neue" panose="02000503000000020004" pitchFamily="2" charset="0"/>
            </a:endParaRP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endParaRPr lang="en-GB" sz="2000">
              <a:latin typeface="Helvetica Neue" panose="02000503000000020004" pitchFamily="2" charset="0"/>
            </a:endParaRP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endParaRPr lang="en-GB" sz="2000">
              <a:latin typeface="Helvetica Neue" panose="02000503000000020004" pitchFamily="2" charset="0"/>
            </a:endParaRP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r>
              <a:rPr lang="en-GB" sz="2000">
                <a:effectLst/>
                <a:latin typeface="Helvetica Neue" panose="02000503000000020004" pitchFamily="2" charset="0"/>
              </a:rPr>
              <a:t>True for all kinds of Undulatory and  Collisional radiation (bremsstrahlung, wiggler/betatron, synchrotron, RRS, ICS), while resonant or amplified radiation (undulators, FELs), that are diffraction limited thanks to their beam quality, are not (or only partially) affected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B8ED02-F70C-F8FB-4324-ACE1DD475761}"/>
              </a:ext>
            </a:extLst>
          </p:cNvPr>
          <p:cNvSpPr txBox="1"/>
          <p:nvPr/>
        </p:nvSpPr>
        <p:spPr>
          <a:xfrm>
            <a:off x="2802124" y="314693"/>
            <a:ext cx="35397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800" b="1">
                <a:solidFill>
                  <a:srgbClr val="C00000"/>
                </a:solidFill>
              </a:rPr>
              <a:t>The </a:t>
            </a:r>
            <a:r>
              <a:rPr lang="en-IT" sz="2800" b="1">
                <a:solidFill>
                  <a:srgbClr val="C00000"/>
                </a:solidFill>
                <a:latin typeface="Symbol" pitchFamily="2" charset="2"/>
              </a:rPr>
              <a:t>g</a:t>
            </a:r>
            <a:r>
              <a:rPr lang="en-IT" sz="2800" b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IT" sz="2800" b="1">
                <a:solidFill>
                  <a:srgbClr val="C00000"/>
                </a:solidFill>
                <a:latin typeface="Symbol" pitchFamily="2" charset="2"/>
              </a:rPr>
              <a:t>q</a:t>
            </a:r>
            <a:r>
              <a:rPr lang="en-IT" sz="2800" b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IT" sz="2800" b="1">
                <a:solidFill>
                  <a:srgbClr val="C00000"/>
                </a:solidFill>
              </a:rPr>
              <a:t> issue/disease </a:t>
            </a:r>
            <a:endParaRPr lang="en-IT" sz="2800" b="1" baseline="30000">
              <a:solidFill>
                <a:srgbClr val="C00000"/>
              </a:solidFill>
              <a:latin typeface="Symbol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7253BF4-F19E-38C0-ACD2-74CB46754DC4}"/>
                  </a:ext>
                </a:extLst>
              </p:cNvPr>
              <p:cNvSpPr txBox="1"/>
              <p:nvPr/>
            </p:nvSpPr>
            <p:spPr>
              <a:xfrm>
                <a:off x="5766461" y="3157938"/>
                <a:ext cx="2719270" cy="7990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7253BF4-F19E-38C0-ACD2-74CB46754D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6461" y="3157938"/>
                <a:ext cx="2719270" cy="799001"/>
              </a:xfrm>
              <a:prstGeom prst="rect">
                <a:avLst/>
              </a:prstGeom>
              <a:blipFill>
                <a:blip r:embed="rId8"/>
                <a:stretch>
                  <a:fillRect l="-2326" b="-1406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A83321F-F8D6-F331-592A-23F0EE7440FE}"/>
                  </a:ext>
                </a:extLst>
              </p:cNvPr>
              <p:cNvSpPr txBox="1"/>
              <p:nvPr/>
            </p:nvSpPr>
            <p:spPr>
              <a:xfrm>
                <a:off x="6280687" y="2653327"/>
                <a:ext cx="151823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A83321F-F8D6-F331-592A-23F0EE7440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0687" y="2653327"/>
                <a:ext cx="1518236" cy="369332"/>
              </a:xfrm>
              <a:prstGeom prst="rect">
                <a:avLst/>
              </a:prstGeom>
              <a:blipFill>
                <a:blip r:embed="rId9"/>
                <a:stretch>
                  <a:fillRect l="-3333" r="-1667" b="-1935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961D895-60EB-30D8-9B1E-B8A98B63A6C9}"/>
                  </a:ext>
                </a:extLst>
              </p:cNvPr>
              <p:cNvSpPr txBox="1"/>
              <p:nvPr/>
            </p:nvSpPr>
            <p:spPr>
              <a:xfrm>
                <a:off x="5715226" y="4092218"/>
                <a:ext cx="2932363" cy="7636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 2</m:t>
                          </m:r>
                          <m:sSubSup>
                            <m:sSub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𝐸𝑅𝐹</m:t>
                              </m:r>
                            </m:sup>
                          </m:sSubSup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961D895-60EB-30D8-9B1E-B8A98B63A6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226" y="4092218"/>
                <a:ext cx="2932363" cy="763607"/>
              </a:xfrm>
              <a:prstGeom prst="rect">
                <a:avLst/>
              </a:prstGeom>
              <a:blipFill>
                <a:blip r:embed="rId10"/>
                <a:stretch>
                  <a:fillRect l="-862" t="-1639" b="-819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47951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9AEA7D5-B1B9-5F63-0033-6F7055ACC3F0}"/>
                  </a:ext>
                </a:extLst>
              </p:cNvPr>
              <p:cNvSpPr txBox="1"/>
              <p:nvPr/>
            </p:nvSpPr>
            <p:spPr>
              <a:xfrm>
                <a:off x="1880607" y="620688"/>
                <a:ext cx="5859745" cy="10342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9AEA7D5-B1B9-5F63-0033-6F7055ACC3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0607" y="620688"/>
                <a:ext cx="5859745" cy="1034257"/>
              </a:xfrm>
              <a:prstGeom prst="rect">
                <a:avLst/>
              </a:prstGeom>
              <a:blipFill>
                <a:blip r:embed="rId4"/>
                <a:stretch>
                  <a:fillRect b="-963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7B4085D8-43A1-19F5-B697-FBFACE4D82E2}"/>
              </a:ext>
            </a:extLst>
          </p:cNvPr>
          <p:cNvSpPr txBox="1"/>
          <p:nvPr/>
        </p:nvSpPr>
        <p:spPr>
          <a:xfrm>
            <a:off x="1698202" y="116632"/>
            <a:ext cx="6035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How do we derive fundamental I.C.S. formula?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CB89B2-BADC-07C1-26F3-3AD9966B5B5C}"/>
              </a:ext>
            </a:extLst>
          </p:cNvPr>
          <p:cNvSpPr txBox="1"/>
          <p:nvPr/>
        </p:nvSpPr>
        <p:spPr>
          <a:xfrm>
            <a:off x="875860" y="1844824"/>
            <a:ext cx="76803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that is valid for head-on collision, where electron and photon</a:t>
            </a:r>
          </a:p>
          <a:p>
            <a:pPr algn="ctr"/>
            <a:r>
              <a:rPr lang="en-IT"/>
              <a:t>counter-propagate along z-axis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F1C062D-5C14-B5F7-A0F2-56AAFAD30EBC}"/>
                  </a:ext>
                </a:extLst>
              </p:cNvPr>
              <p:cNvSpPr txBox="1"/>
              <p:nvPr/>
            </p:nvSpPr>
            <p:spPr>
              <a:xfrm>
                <a:off x="1907704" y="2708920"/>
                <a:ext cx="4407938" cy="14274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{"/>
                              <m:endChr m:val="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Sup>
                                      <m:sSubSup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it-IT" i="1">
                                                    <a:latin typeface="Cambria Math" panose="02040503050406030204" pitchFamily="18" charset="0"/>
                                                  </a:rPr>
                                                  <m:t>𝐸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𝑒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it-IT" b="0" i="1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𝑝h</m:t>
                                            </m:r>
                                          </m:sub>
                                        </m:sSub>
                                        <m:r>
                                          <a:rPr lang="it-IT" b="0" i="1">
                                            <a:latin typeface="Cambria Math" panose="02040503050406030204" pitchFamily="18" charset="0"/>
                                          </a:rPr>
                                          <m:t>=</m:t>
                                        </m:r>
                                        <m:sSubSup>
                                          <m:sSubSupPr>
                                            <m:ctrlP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it-IT" b="0" i="1">
                                                <a:latin typeface="Cambria Math" panose="02040503050406030204" pitchFamily="18" charset="0"/>
                                              </a:rPr>
                                              <m:t>𝑒</m:t>
                                            </m:r>
                                          </m:sub>
                                          <m:sup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bSup>
                                        <m:r>
                                          <a:rPr lang="it-IT" b="0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𝑝h</m:t>
                                        </m:r>
                                      </m:sub>
                                      <m:sup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</m:mr>
                                <m:mr>
                                  <m:e>
                                    <m:sSubSup>
                                      <m:sSubSup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𝑐𝑝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i="1">
                                                    <a:latin typeface="Cambria Math" panose="02040503050406030204" pitchFamily="18" charset="0"/>
                                                  </a:rPr>
                                                  <m:t>𝑒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it-IT" b="0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𝑝h</m:t>
                                            </m:r>
                                          </m:sub>
                                        </m:sSub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=</m:t>
                                        </m:r>
                                        <m:sSubSup>
                                          <m:sSubSupPr>
                                            <m:ctrlP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it-IT" b="0" i="1">
                                                <a:latin typeface="Cambria Math" panose="02040503050406030204" pitchFamily="18" charset="0"/>
                                              </a:rPr>
                                              <m:t>𝑐𝑝</m:t>
                                            </m:r>
                                          </m:e>
                                          <m:sub>
                                            <m:r>
                                              <a:rPr lang="it-IT" b="0" i="1">
                                                <a:latin typeface="Cambria Math" panose="02040503050406030204" pitchFamily="18" charset="0"/>
                                              </a:rPr>
                                              <m:t>𝑧</m:t>
                                            </m:r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𝑒</m:t>
                                            </m:r>
                                          </m:sub>
                                          <m:sup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bSup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𝑝h</m:t>
                                        </m:r>
                                      </m:sub>
                                      <m:sup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  <m:func>
                                      <m:funcPr>
                                        <m:ctrlPr>
                                          <a:rPr lang="it-IT" b="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it-IT" b="0" i="0">
                                            <a:latin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a:rPr lang="it-IT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𝜗</m:t>
                                        </m:r>
                                      </m:e>
                                    </m:func>
                                  </m:e>
                                </m:mr>
                                <m:mr>
                                  <m:e>
                                    <m:r>
                                      <a:rPr lang="it-IT" b="0" i="1">
                                        <a:latin typeface="Cambria Math" panose="02040503050406030204" pitchFamily="18" charset="0"/>
                                      </a:rPr>
                                      <m:t>0=</m:t>
                                    </m:r>
                                    <m:sSubSup>
                                      <m:sSubSup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𝑐𝑝</m:t>
                                        </m:r>
                                      </m:e>
                                      <m:sub>
                                        <m:r>
                                          <a:rPr lang="it-IT" b="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sub>
                                      <m:sup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Sup>
                                      <m:sSubSup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𝑝h</m:t>
                                        </m:r>
                                      </m:sub>
                                      <m:sup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  <m:func>
                                      <m:func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it-IT" i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𝜗</m:t>
                                        </m:r>
                                      </m:e>
                                    </m:func>
                                  </m:e>
                                </m:mr>
                              </m:m>
                            </m:e>
                          </m:d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 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.</m:t>
                          </m:r>
                        </m:sup>
                      </m:sSub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F1C062D-5C14-B5F7-A0F2-56AAFAD30E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2708920"/>
                <a:ext cx="4407938" cy="1427442"/>
              </a:xfrm>
              <a:prstGeom prst="rect">
                <a:avLst/>
              </a:prstGeom>
              <a:blipFill>
                <a:blip r:embed="rId5"/>
                <a:stretch>
                  <a:fillRect b="-88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C9F7F618-62F0-E6B8-7931-3BAB5A2FD523}"/>
              </a:ext>
            </a:extLst>
          </p:cNvPr>
          <p:cNvSpPr txBox="1"/>
          <p:nvPr/>
        </p:nvSpPr>
        <p:spPr>
          <a:xfrm>
            <a:off x="1331640" y="4221088"/>
            <a:ext cx="6307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c</a:t>
            </a:r>
            <a:r>
              <a:rPr lang="en-IT"/>
              <a:t>onservation of total momentum and total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3B05528-B614-9498-44F9-26E5391E201C}"/>
                  </a:ext>
                </a:extLst>
              </p:cNvPr>
              <p:cNvSpPr txBox="1"/>
              <p:nvPr/>
            </p:nvSpPr>
            <p:spPr>
              <a:xfrm>
                <a:off x="1979712" y="4653136"/>
                <a:ext cx="6354560" cy="18705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{"/>
                              <m:endChr m:val="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Sup>
                                      <m:sSubSup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𝛾</m:t>
                                            </m:r>
                                            <m:r>
                                              <a:rPr lang="it-IT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𝑚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𝑐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it-IT" b="0" i="1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𝑝h</m:t>
                                            </m:r>
                                          </m:sub>
                                        </m:sSub>
                                        <m:r>
                                          <a:rPr lang="it-IT" b="0" i="1">
                                            <a:latin typeface="Cambria Math" panose="02040503050406030204" pitchFamily="18" charset="0"/>
                                          </a:rPr>
                                          <m:t>=</m:t>
                                        </m:r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it-IT" b="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sSup>
                                              <m:sSupPr>
                                                <m:ctrlP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𝑐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sSubSup>
                                              <m:sSubSupPr>
                                                <m:ctrlP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𝑝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𝑥𝑒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′2</m:t>
                                                </m:r>
                                              </m:sup>
                                            </m:sSubSup>
                                            <m:r>
                                              <a:rPr lang="it-IT" b="0" i="1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it-IT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it-IT" i="1">
                                                    <a:latin typeface="Cambria Math" panose="02040503050406030204" pitchFamily="18" charset="0"/>
                                                  </a:rPr>
                                                  <m:t>𝑐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it-IT" i="1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sSubSup>
                                              <m:sSubSupPr>
                                                <m:ctrlPr>
                                                  <a:rPr lang="it-IT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it-IT" i="1">
                                                    <a:latin typeface="Cambria Math" panose="02040503050406030204" pitchFamily="18" charset="0"/>
                                                  </a:rPr>
                                                  <m:t>𝑝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𝑧𝑒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it-IT" i="1">
                                                    <a:latin typeface="Cambria Math" panose="02040503050406030204" pitchFamily="18" charset="0"/>
                                                  </a:rPr>
                                                  <m:t>′2</m:t>
                                                </m:r>
                                              </m:sup>
                                            </m:sSubSup>
                                            <m:r>
                                              <a:rPr lang="it-IT" b="0" i="1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𝑚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sSup>
                                              <m:sSupPr>
                                                <m:ctrlP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𝑐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4</m:t>
                                                </m:r>
                                              </m:sup>
                                            </m:sSup>
                                          </m:e>
                                        </m:rad>
                                        <m:r>
                                          <a:rPr lang="it-IT" b="0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𝑝h</m:t>
                                        </m:r>
                                      </m:sub>
                                      <m:sup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</m:mr>
                                <m:mr>
                                  <m:e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sSup>
                                      <m:sSup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p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𝛽𝛾</m:t>
                                    </m:r>
                                    <m:sSubSup>
                                      <m:sSubSup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it-IT" b="0" i="1">
                                                <a:latin typeface="Cambria Math" panose="02040503050406030204" pitchFamily="18" charset="0"/>
                                              </a:rPr>
                                              <m:t> − </m:t>
                                            </m:r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𝑝h</m:t>
                                            </m:r>
                                          </m:sub>
                                        </m:sSub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=</m:t>
                                        </m:r>
                                        <m:sSubSup>
                                          <m:sSubSupPr>
                                            <m:ctrlP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it-IT" b="0" i="1">
                                                <a:latin typeface="Cambria Math" panose="02040503050406030204" pitchFamily="18" charset="0"/>
                                              </a:rPr>
                                              <m:t>𝑐𝑝</m:t>
                                            </m:r>
                                          </m:e>
                                          <m:sub>
                                            <m:r>
                                              <a:rPr lang="it-IT" b="0" i="1">
                                                <a:latin typeface="Cambria Math" panose="02040503050406030204" pitchFamily="18" charset="0"/>
                                              </a:rPr>
                                              <m:t>𝑧</m:t>
                                            </m:r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𝑒</m:t>
                                            </m:r>
                                          </m:sub>
                                          <m:sup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bSup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𝑝h</m:t>
                                        </m:r>
                                      </m:sub>
                                      <m:sup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  <m:func>
                                      <m:funcPr>
                                        <m:ctrlPr>
                                          <a:rPr lang="it-IT" b="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it-IT" b="0" i="0">
                                            <a:latin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a:rPr lang="it-IT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𝜗</m:t>
                                        </m:r>
                                      </m:e>
                                    </m:func>
                                  </m:e>
                                </m:mr>
                                <m:mr>
                                  <m:e>
                                    <m:r>
                                      <a:rPr lang="it-IT" b="0" i="1">
                                        <a:latin typeface="Cambria Math" panose="02040503050406030204" pitchFamily="18" charset="0"/>
                                      </a:rPr>
                                      <m:t>0=</m:t>
                                    </m:r>
                                    <m:sSubSup>
                                      <m:sSubSup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𝑐𝑝</m:t>
                                        </m:r>
                                      </m:e>
                                      <m:sub>
                                        <m:r>
                                          <a:rPr lang="it-IT" b="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sub>
                                      <m:sup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Sup>
                                      <m:sSubSup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𝑝h</m:t>
                                        </m:r>
                                      </m:sub>
                                      <m:sup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  <m:func>
                                      <m:func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it-IT" i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𝜗</m:t>
                                        </m:r>
                                      </m:e>
                                    </m:func>
                                  </m:e>
                                </m:mr>
                              </m:m>
                            </m:e>
                          </m:d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 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.</m:t>
                          </m:r>
                        </m:sup>
                      </m:sSub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3B05528-B614-9498-44F9-26E5391E2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4653136"/>
                <a:ext cx="6354560" cy="1870512"/>
              </a:xfrm>
              <a:prstGeom prst="rect">
                <a:avLst/>
              </a:prstGeom>
              <a:blipFill>
                <a:blip r:embed="rId6"/>
                <a:stretch>
                  <a:fillRect r="-79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9E9041A3-6016-2A2F-686B-6DFF4BAE0C68}"/>
              </a:ext>
            </a:extLst>
          </p:cNvPr>
          <p:cNvSpPr/>
          <p:nvPr/>
        </p:nvSpPr>
        <p:spPr bwMode="auto">
          <a:xfrm>
            <a:off x="3981364" y="3176972"/>
            <a:ext cx="504056" cy="504056"/>
          </a:xfrm>
          <a:prstGeom prst="ellipse">
            <a:avLst/>
          </a:prstGeom>
          <a:solidFill>
            <a:srgbClr val="C00000">
              <a:alpha val="53055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D14AFAF-51B7-E408-664E-AD107E865574}"/>
              </a:ext>
            </a:extLst>
          </p:cNvPr>
          <p:cNvSpPr/>
          <p:nvPr/>
        </p:nvSpPr>
        <p:spPr bwMode="auto">
          <a:xfrm>
            <a:off x="5004048" y="2708920"/>
            <a:ext cx="504056" cy="504056"/>
          </a:xfrm>
          <a:prstGeom prst="ellipse">
            <a:avLst/>
          </a:prstGeom>
          <a:solidFill>
            <a:srgbClr val="C00000">
              <a:alpha val="53055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49B5752-1871-EA10-5CE8-4C3F1CF36197}"/>
              </a:ext>
            </a:extLst>
          </p:cNvPr>
          <p:cNvSpPr/>
          <p:nvPr/>
        </p:nvSpPr>
        <p:spPr bwMode="auto">
          <a:xfrm>
            <a:off x="3486981" y="3667567"/>
            <a:ext cx="504056" cy="504056"/>
          </a:xfrm>
          <a:prstGeom prst="ellipse">
            <a:avLst/>
          </a:prstGeom>
          <a:solidFill>
            <a:srgbClr val="C00000">
              <a:alpha val="53055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53C2001-8DCD-C888-97E5-6BA2EC75C795}"/>
              </a:ext>
            </a:extLst>
          </p:cNvPr>
          <p:cNvSpPr/>
          <p:nvPr/>
        </p:nvSpPr>
        <p:spPr bwMode="auto">
          <a:xfrm>
            <a:off x="4697961" y="4938263"/>
            <a:ext cx="504056" cy="504056"/>
          </a:xfrm>
          <a:prstGeom prst="ellipse">
            <a:avLst/>
          </a:prstGeom>
          <a:solidFill>
            <a:srgbClr val="C00000">
              <a:alpha val="53055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D137808-0EBD-35BA-96C0-CE08D9A409A5}"/>
              </a:ext>
            </a:extLst>
          </p:cNvPr>
          <p:cNvSpPr/>
          <p:nvPr/>
        </p:nvSpPr>
        <p:spPr bwMode="auto">
          <a:xfrm>
            <a:off x="5724128" y="4938263"/>
            <a:ext cx="504056" cy="504056"/>
          </a:xfrm>
          <a:prstGeom prst="ellipse">
            <a:avLst/>
          </a:prstGeom>
          <a:solidFill>
            <a:srgbClr val="C00000">
              <a:alpha val="53055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3EFD18A-88D1-68DE-19A1-F9ECA31CAF9C}"/>
              </a:ext>
            </a:extLst>
          </p:cNvPr>
          <p:cNvSpPr/>
          <p:nvPr/>
        </p:nvSpPr>
        <p:spPr bwMode="auto">
          <a:xfrm>
            <a:off x="7634401" y="4938263"/>
            <a:ext cx="504056" cy="504056"/>
          </a:xfrm>
          <a:prstGeom prst="ellipse">
            <a:avLst/>
          </a:prstGeom>
          <a:solidFill>
            <a:srgbClr val="C00000">
              <a:alpha val="53055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D4E8972-741A-B0A2-3654-7D1147BAE68E}"/>
              </a:ext>
            </a:extLst>
          </p:cNvPr>
          <p:cNvSpPr/>
          <p:nvPr/>
        </p:nvSpPr>
        <p:spPr bwMode="auto">
          <a:xfrm>
            <a:off x="6063614" y="5471871"/>
            <a:ext cx="504056" cy="504056"/>
          </a:xfrm>
          <a:prstGeom prst="ellipse">
            <a:avLst/>
          </a:prstGeom>
          <a:solidFill>
            <a:srgbClr val="C00000">
              <a:alpha val="53055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920896D-BBC7-51BA-06FB-266C37DB13DF}"/>
              </a:ext>
            </a:extLst>
          </p:cNvPr>
          <p:cNvSpPr/>
          <p:nvPr/>
        </p:nvSpPr>
        <p:spPr bwMode="auto">
          <a:xfrm>
            <a:off x="5220072" y="5502753"/>
            <a:ext cx="504056" cy="504056"/>
          </a:xfrm>
          <a:prstGeom prst="ellipse">
            <a:avLst/>
          </a:prstGeom>
          <a:solidFill>
            <a:srgbClr val="C00000">
              <a:alpha val="53055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235F03E-8263-F1A3-5DB3-4FCFCB8C3B7B}"/>
              </a:ext>
            </a:extLst>
          </p:cNvPr>
          <p:cNvSpPr/>
          <p:nvPr/>
        </p:nvSpPr>
        <p:spPr bwMode="auto">
          <a:xfrm>
            <a:off x="4546273" y="5975927"/>
            <a:ext cx="504056" cy="504056"/>
          </a:xfrm>
          <a:prstGeom prst="ellipse">
            <a:avLst/>
          </a:prstGeom>
          <a:solidFill>
            <a:srgbClr val="C00000">
              <a:alpha val="53055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51397EF-2019-9C02-BE8D-1CB9EB7057EA}"/>
              </a:ext>
            </a:extLst>
          </p:cNvPr>
          <p:cNvSpPr/>
          <p:nvPr/>
        </p:nvSpPr>
        <p:spPr bwMode="auto">
          <a:xfrm>
            <a:off x="5256076" y="6006809"/>
            <a:ext cx="504056" cy="504056"/>
          </a:xfrm>
          <a:prstGeom prst="ellipse">
            <a:avLst/>
          </a:prstGeom>
          <a:solidFill>
            <a:srgbClr val="C00000">
              <a:alpha val="53055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686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3B05528-B614-9498-44F9-26E5391E201C}"/>
                  </a:ext>
                </a:extLst>
              </p:cNvPr>
              <p:cNvSpPr txBox="1"/>
              <p:nvPr/>
            </p:nvSpPr>
            <p:spPr>
              <a:xfrm>
                <a:off x="1835696" y="218281"/>
                <a:ext cx="6354560" cy="18705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{"/>
                              <m:endChr m:val="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Sup>
                                      <m:sSubSup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𝛾</m:t>
                                            </m:r>
                                            <m:r>
                                              <a:rPr lang="it-IT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𝑚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𝑐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it-IT" b="0" i="1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𝑝h</m:t>
                                            </m:r>
                                          </m:sub>
                                        </m:sSub>
                                        <m:r>
                                          <a:rPr lang="it-IT" b="0" i="1">
                                            <a:latin typeface="Cambria Math" panose="02040503050406030204" pitchFamily="18" charset="0"/>
                                          </a:rPr>
                                          <m:t>=</m:t>
                                        </m:r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it-IT" b="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sSup>
                                              <m:sSupPr>
                                                <m:ctrlP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𝑐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sSubSup>
                                              <m:sSubSupPr>
                                                <m:ctrlP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𝑝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𝑥𝑒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′2</m:t>
                                                </m:r>
                                              </m:sup>
                                            </m:sSubSup>
                                            <m:r>
                                              <a:rPr lang="it-IT" b="0" i="1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it-IT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it-IT" i="1">
                                                    <a:latin typeface="Cambria Math" panose="02040503050406030204" pitchFamily="18" charset="0"/>
                                                  </a:rPr>
                                                  <m:t>𝑐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it-IT" i="1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sSubSup>
                                              <m:sSubSupPr>
                                                <m:ctrlPr>
                                                  <a:rPr lang="it-IT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it-IT" i="1">
                                                    <a:latin typeface="Cambria Math" panose="02040503050406030204" pitchFamily="18" charset="0"/>
                                                  </a:rPr>
                                                  <m:t>𝑝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𝑧𝑒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it-IT" i="1">
                                                    <a:latin typeface="Cambria Math" panose="02040503050406030204" pitchFamily="18" charset="0"/>
                                                  </a:rPr>
                                                  <m:t>′2</m:t>
                                                </m:r>
                                              </m:sup>
                                            </m:sSubSup>
                                            <m:r>
                                              <a:rPr lang="it-IT" b="0" i="1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𝑚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sSup>
                                              <m:sSupPr>
                                                <m:ctrlP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𝑐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it-IT" b="0" i="1">
                                                    <a:latin typeface="Cambria Math" panose="02040503050406030204" pitchFamily="18" charset="0"/>
                                                  </a:rPr>
                                                  <m:t>4</m:t>
                                                </m:r>
                                              </m:sup>
                                            </m:sSup>
                                          </m:e>
                                        </m:rad>
                                        <m:r>
                                          <a:rPr lang="it-IT" b="0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𝑝h</m:t>
                                        </m:r>
                                      </m:sub>
                                      <m:sup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</m:mr>
                                <m:mr>
                                  <m:e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sSup>
                                      <m:sSup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p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sSubSup>
                                      <m:sSubSup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𝛽𝛾</m:t>
                                            </m:r>
                                            <m:r>
                                              <a:rPr lang="it-IT" b="0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𝑝h</m:t>
                                            </m:r>
                                          </m:sub>
                                        </m:sSub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=</m:t>
                                        </m:r>
                                        <m:sSubSup>
                                          <m:sSubSupPr>
                                            <m:ctrlP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it-IT" b="0" i="1">
                                                <a:latin typeface="Cambria Math" panose="02040503050406030204" pitchFamily="18" charset="0"/>
                                              </a:rPr>
                                              <m:t>𝑐𝑝</m:t>
                                            </m:r>
                                          </m:e>
                                          <m:sub>
                                            <m:r>
                                              <a:rPr lang="it-IT" b="0" i="1">
                                                <a:latin typeface="Cambria Math" panose="02040503050406030204" pitchFamily="18" charset="0"/>
                                              </a:rPr>
                                              <m:t>𝑧</m:t>
                                            </m:r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𝑒</m:t>
                                            </m:r>
                                          </m:sub>
                                          <m:sup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bSup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𝑝h</m:t>
                                        </m:r>
                                      </m:sub>
                                      <m:sup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  <m:func>
                                      <m:funcPr>
                                        <m:ctrlPr>
                                          <a:rPr lang="it-IT" b="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it-IT" b="0" i="0">
                                            <a:latin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a:rPr lang="it-IT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𝜗</m:t>
                                        </m:r>
                                      </m:e>
                                    </m:func>
                                  </m:e>
                                </m:mr>
                                <m:mr>
                                  <m:e>
                                    <m:r>
                                      <a:rPr lang="it-IT" b="0" i="1">
                                        <a:latin typeface="Cambria Math" panose="02040503050406030204" pitchFamily="18" charset="0"/>
                                      </a:rPr>
                                      <m:t>0=</m:t>
                                    </m:r>
                                    <m:sSubSup>
                                      <m:sSubSup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𝑐𝑝</m:t>
                                        </m:r>
                                      </m:e>
                                      <m:sub>
                                        <m:r>
                                          <a:rPr lang="it-IT" b="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sub>
                                      <m:sup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Sup>
                                      <m:sSubSup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𝑝h</m:t>
                                        </m:r>
                                      </m:sub>
                                      <m:sup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  <m:func>
                                      <m:func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it-IT" i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𝜗</m:t>
                                        </m:r>
                                      </m:e>
                                    </m:func>
                                  </m:e>
                                </m:mr>
                              </m:m>
                            </m:e>
                          </m:d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 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.</m:t>
                          </m:r>
                        </m:sup>
                      </m:sSub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3B05528-B614-9498-44F9-26E5391E2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218281"/>
                <a:ext cx="6354560" cy="1870512"/>
              </a:xfrm>
              <a:prstGeom prst="rect">
                <a:avLst/>
              </a:prstGeom>
              <a:blipFill>
                <a:blip r:embed="rId4"/>
                <a:stretch>
                  <a:fillRect r="-59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EAEEEDD-6454-4086-0864-5CCA7C1F9F5C}"/>
                  </a:ext>
                </a:extLst>
              </p:cNvPr>
              <p:cNvSpPr txBox="1"/>
              <p:nvPr/>
            </p:nvSpPr>
            <p:spPr>
              <a:xfrm>
                <a:off x="2699792" y="2348880"/>
                <a:ext cx="2507160" cy="4245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𝑥𝑒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′2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func>
                        <m:func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𝜗</m:t>
                          </m:r>
                        </m:e>
                      </m:func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EAEEEDD-6454-4086-0864-5CCA7C1F9F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2348880"/>
                <a:ext cx="2507160" cy="424540"/>
              </a:xfrm>
              <a:prstGeom prst="rect">
                <a:avLst/>
              </a:prstGeom>
              <a:blipFill>
                <a:blip r:embed="rId5"/>
                <a:stretch>
                  <a:fillRect l="-1010" r="-2020" b="-2285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F3799E0-312E-9A2E-AB81-0F91BD8CA639}"/>
                  </a:ext>
                </a:extLst>
              </p:cNvPr>
              <p:cNvSpPr txBox="1"/>
              <p:nvPr/>
            </p:nvSpPr>
            <p:spPr>
              <a:xfrm>
                <a:off x="2699792" y="2852936"/>
                <a:ext cx="4929298" cy="5068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′2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𝛽𝛾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</m:s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𝜗</m:t>
                                  </m:r>
                                </m:e>
                              </m:func>
                            </m:e>
                          </m:d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F3799E0-312E-9A2E-AB81-0F91BD8CA6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2852936"/>
                <a:ext cx="4929298" cy="506870"/>
              </a:xfrm>
              <a:prstGeom prst="rect">
                <a:avLst/>
              </a:prstGeom>
              <a:blipFill>
                <a:blip r:embed="rId6"/>
                <a:stretch>
                  <a:fillRect l="-257" b="-2195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6EFCE86-3BE1-6F27-3F66-F495049CBD4E}"/>
                  </a:ext>
                </a:extLst>
              </p:cNvPr>
              <p:cNvSpPr txBox="1"/>
              <p:nvPr/>
            </p:nvSpPr>
            <p:spPr>
              <a:xfrm>
                <a:off x="1289930" y="3861048"/>
                <a:ext cx="6419450" cy="10137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  <m:sSup>
                                    <m:sSup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</m:s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</m:oMath>
                  </m:oMathPara>
                </a14:m>
                <a:endParaRPr lang="it-IT" b="0" i="1">
                  <a:latin typeface="Cambria Math" charset="0"/>
                </a:endParaRP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′2</m:t>
                        </m:r>
                      </m:sup>
                    </m:sSubSup>
                    <m:func>
                      <m:func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it-IT">
                                <a:latin typeface="Cambria Math" panose="02040503050406030204" pitchFamily="18" charset="0"/>
                              </a:rPr>
                              <m:t>sin</m:t>
                            </m:r>
                          </m:e>
                          <m:sup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</m:e>
                    </m:func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</m:t>
                    </m:r>
                    <m:sSup>
                      <m:sSupPr>
                        <m:ctrlPr>
                          <a:rPr lang="it-IT" b="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𝛽𝛾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  <m:sSup>
                              <m:sSupPr>
                                <m:ctrlPr>
                                  <a:rPr lang="it-IT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it-IT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𝑝h</m:t>
                                </m:r>
                              </m:sub>
                            </m:s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𝑝h</m:t>
                                </m:r>
                              </m:sub>
                              <m:sup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  <m:func>
                              <m:func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it-IT"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𝜗</m:t>
                                </m:r>
                              </m:e>
                            </m:func>
                          </m:e>
                        </m:d>
                      </m:e>
                      <m:sup>
                        <m:r>
                          <a:rPr lang="it-IT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/>
                  <a:t>+</a:t>
                </a:r>
                <a:r>
                  <a:rPr lang="it-IT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6EFCE86-3BE1-6F27-3F66-F495049CBD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9930" y="3861048"/>
                <a:ext cx="6419450" cy="1013739"/>
              </a:xfrm>
              <a:prstGeom prst="rect">
                <a:avLst/>
              </a:prstGeom>
              <a:blipFill>
                <a:blip r:embed="rId7"/>
                <a:stretch>
                  <a:fillRect l="-1578" b="-1481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220452B-63C8-BDDD-FECE-62882FD43362}"/>
                  </a:ext>
                </a:extLst>
              </p:cNvPr>
              <p:cNvSpPr txBox="1"/>
              <p:nvPr/>
            </p:nvSpPr>
            <p:spPr>
              <a:xfrm>
                <a:off x="1802370" y="5369510"/>
                <a:ext cx="5289910" cy="8678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</m:s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</m:oMath>
                  </m:oMathPara>
                </a14:m>
                <a:endParaRPr lang="it-IT" b="0" i="1">
                  <a:latin typeface="Cambria Math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  <m:sSubSup>
                      <m:sSub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it-IT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</m:e>
                    </m:func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𝛽𝛾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  <m:r>
                          <a:rPr lang="it-IT" i="1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  <m:sup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func>
                          <m:func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it-IT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𝜗</m:t>
                            </m:r>
                          </m:e>
                        </m:func>
                      </m:e>
                    </m:d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220452B-63C8-BDDD-FECE-62882FD433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2370" y="5369510"/>
                <a:ext cx="5289910" cy="867802"/>
              </a:xfrm>
              <a:prstGeom prst="rect">
                <a:avLst/>
              </a:prstGeom>
              <a:blipFill>
                <a:blip r:embed="rId8"/>
                <a:stretch>
                  <a:fillRect l="-2158" b="-1142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1AC0BD1F-D997-461A-81F4-78707437497B}"/>
              </a:ext>
            </a:extLst>
          </p:cNvPr>
          <p:cNvSpPr/>
          <p:nvPr/>
        </p:nvSpPr>
        <p:spPr bwMode="auto">
          <a:xfrm>
            <a:off x="2970076" y="2309122"/>
            <a:ext cx="504056" cy="504056"/>
          </a:xfrm>
          <a:prstGeom prst="ellipse">
            <a:avLst/>
          </a:prstGeom>
          <a:solidFill>
            <a:srgbClr val="C00000">
              <a:alpha val="53055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FEC2391-AEB3-FBB1-81AD-3389675AE866}"/>
              </a:ext>
            </a:extLst>
          </p:cNvPr>
          <p:cNvSpPr/>
          <p:nvPr/>
        </p:nvSpPr>
        <p:spPr bwMode="auto">
          <a:xfrm>
            <a:off x="3836486" y="2302444"/>
            <a:ext cx="504056" cy="504056"/>
          </a:xfrm>
          <a:prstGeom prst="ellipse">
            <a:avLst/>
          </a:prstGeom>
          <a:solidFill>
            <a:srgbClr val="C00000">
              <a:alpha val="53055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5AE3D6E-BA41-3F70-094F-7FCE3FAE0B9D}"/>
              </a:ext>
            </a:extLst>
          </p:cNvPr>
          <p:cNvSpPr/>
          <p:nvPr/>
        </p:nvSpPr>
        <p:spPr bwMode="auto">
          <a:xfrm>
            <a:off x="2980895" y="2960567"/>
            <a:ext cx="504056" cy="504056"/>
          </a:xfrm>
          <a:prstGeom prst="ellipse">
            <a:avLst/>
          </a:prstGeom>
          <a:solidFill>
            <a:srgbClr val="C00000">
              <a:alpha val="53055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0422922-4EFB-9E91-A291-E2CBA290F7E4}"/>
              </a:ext>
            </a:extLst>
          </p:cNvPr>
          <p:cNvSpPr/>
          <p:nvPr/>
        </p:nvSpPr>
        <p:spPr bwMode="auto">
          <a:xfrm>
            <a:off x="6084168" y="2937264"/>
            <a:ext cx="504056" cy="504056"/>
          </a:xfrm>
          <a:prstGeom prst="ellipse">
            <a:avLst/>
          </a:prstGeom>
          <a:solidFill>
            <a:srgbClr val="C00000">
              <a:alpha val="53055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C9CF71E-02D4-3B36-F90D-32A2E1AB48B7}"/>
              </a:ext>
            </a:extLst>
          </p:cNvPr>
          <p:cNvSpPr/>
          <p:nvPr/>
        </p:nvSpPr>
        <p:spPr bwMode="auto">
          <a:xfrm>
            <a:off x="4088514" y="5369510"/>
            <a:ext cx="504056" cy="504056"/>
          </a:xfrm>
          <a:prstGeom prst="ellipse">
            <a:avLst/>
          </a:prstGeom>
          <a:solidFill>
            <a:srgbClr val="C00000">
              <a:alpha val="53055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63FA987-186D-0552-CA24-75D3BC85FD4D}"/>
              </a:ext>
            </a:extLst>
          </p:cNvPr>
          <p:cNvSpPr/>
          <p:nvPr/>
        </p:nvSpPr>
        <p:spPr bwMode="auto">
          <a:xfrm>
            <a:off x="5580112" y="5402277"/>
            <a:ext cx="504056" cy="504056"/>
          </a:xfrm>
          <a:prstGeom prst="ellipse">
            <a:avLst/>
          </a:prstGeom>
          <a:solidFill>
            <a:srgbClr val="C00000">
              <a:alpha val="53055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026DBA9-879A-91D4-ED6B-DA1E4F3F4C19}"/>
              </a:ext>
            </a:extLst>
          </p:cNvPr>
          <p:cNvSpPr/>
          <p:nvPr/>
        </p:nvSpPr>
        <p:spPr bwMode="auto">
          <a:xfrm>
            <a:off x="2195736" y="5756975"/>
            <a:ext cx="504056" cy="504056"/>
          </a:xfrm>
          <a:prstGeom prst="ellipse">
            <a:avLst/>
          </a:prstGeom>
          <a:solidFill>
            <a:srgbClr val="C00000">
              <a:alpha val="53055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40D4A8F-D99D-AAF3-AC2F-34076C4D7AA5}"/>
              </a:ext>
            </a:extLst>
          </p:cNvPr>
          <p:cNvSpPr/>
          <p:nvPr/>
        </p:nvSpPr>
        <p:spPr bwMode="auto">
          <a:xfrm>
            <a:off x="5729264" y="5827130"/>
            <a:ext cx="504056" cy="504056"/>
          </a:xfrm>
          <a:prstGeom prst="ellipse">
            <a:avLst/>
          </a:prstGeom>
          <a:solidFill>
            <a:srgbClr val="C00000">
              <a:alpha val="53055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888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C6D79365-0A51-0314-0C26-7076C5B2CD39}"/>
              </a:ext>
            </a:extLst>
          </p:cNvPr>
          <p:cNvGrpSpPr/>
          <p:nvPr/>
        </p:nvGrpSpPr>
        <p:grpSpPr>
          <a:xfrm>
            <a:off x="251520" y="3284984"/>
            <a:ext cx="8640960" cy="3384376"/>
            <a:chOff x="251520" y="3435840"/>
            <a:chExt cx="8856984" cy="3282451"/>
          </a:xfrm>
        </p:grpSpPr>
        <p:pic>
          <p:nvPicPr>
            <p:cNvPr id="11" name="Picture 10" descr="A diagram of a triangle and a triangle&#10;&#10;Description automatically generated">
              <a:extLst>
                <a:ext uri="{FF2B5EF4-FFF2-40B4-BE49-F238E27FC236}">
                  <a16:creationId xmlns:a16="http://schemas.microsoft.com/office/drawing/2014/main" id="{E2BE76F0-E9B3-B668-FD69-79A78353E2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1520" y="3435840"/>
              <a:ext cx="6057279" cy="328245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BEF553FD-8C38-3CCD-99EE-C01449453960}"/>
                    </a:ext>
                  </a:extLst>
                </p:cNvPr>
                <p:cNvSpPr txBox="1"/>
                <p:nvPr/>
              </p:nvSpPr>
              <p:spPr>
                <a:xfrm>
                  <a:off x="5004048" y="5503335"/>
                  <a:ext cx="4104456" cy="109401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  <m:sup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r>
                          <a:rPr lang="it-IT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b="0" i="1"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𝑝h</m:t>
                                </m:r>
                              </m:sub>
                            </m:sSub>
                          </m:num>
                          <m:den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f>
                              <m:f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𝑝h</m:t>
                                    </m:r>
                                  </m:sub>
                                </m:sSub>
                              </m:num>
                              <m:den>
                                <m:sSup>
                                  <m:sSupPr>
                                    <m:ctrlPr>
                                      <a:rPr lang="it-IT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b="0" i="1">
                                        <a:latin typeface="Cambria Math" panose="02040503050406030204" pitchFamily="18" charset="0"/>
                                      </a:rPr>
                                      <m:t>𝑚𝑐</m:t>
                                    </m:r>
                                  </m:e>
                                  <m:sup>
                                    <m:r>
                                      <a:rPr lang="it-IT" b="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d>
                              <m:d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func>
                                  <m:funcPr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it-IT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𝜗</m:t>
                                    </m:r>
                                  </m:e>
                                </m:func>
                              </m:e>
                            </m:d>
                          </m:den>
                        </m:f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BEF553FD-8C38-3CCD-99EE-C014494539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04048" y="5503335"/>
                  <a:ext cx="4104456" cy="1094017"/>
                </a:xfrm>
                <a:prstGeom prst="rect">
                  <a:avLst/>
                </a:prstGeom>
                <a:blipFill>
                  <a:blip r:embed="rId5"/>
                  <a:stretch>
                    <a:fillRect t="-1111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6" name="Picture 5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2AB91EAA-E0C2-9660-3CA0-B144397875A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00192" y="3861048"/>
              <a:ext cx="2374350" cy="1577081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442DE49-E62A-95C5-3BE0-F8C166E12A95}"/>
              </a:ext>
            </a:extLst>
          </p:cNvPr>
          <p:cNvGrpSpPr/>
          <p:nvPr/>
        </p:nvGrpSpPr>
        <p:grpSpPr>
          <a:xfrm>
            <a:off x="352008" y="44624"/>
            <a:ext cx="8568952" cy="3740858"/>
            <a:chOff x="352008" y="44624"/>
            <a:chExt cx="8568952" cy="3740858"/>
          </a:xfrm>
        </p:grpSpPr>
        <p:pic>
          <p:nvPicPr>
            <p:cNvPr id="7" name="Picture 6" descr="A white and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36E430B9-79E4-318B-6578-9F19E80BBF1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763688" y="44624"/>
              <a:ext cx="6632400" cy="374085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09C44AD-B220-6B39-1E59-A1A5E888E6C0}"/>
                </a:ext>
              </a:extLst>
            </p:cNvPr>
            <p:cNvSpPr txBox="1"/>
            <p:nvPr/>
          </p:nvSpPr>
          <p:spPr>
            <a:xfrm>
              <a:off x="352008" y="767105"/>
              <a:ext cx="85689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i="1">
                  <a:solidFill>
                    <a:srgbClr val="FF0000"/>
                  </a:solidFill>
                </a:rPr>
                <a:t>b</a:t>
              </a:r>
              <a:r>
                <a:rPr lang="en-IT" sz="2800" b="1" i="1">
                  <a:solidFill>
                    <a:srgbClr val="FF0000"/>
                  </a:solidFill>
                </a:rPr>
                <a:t>eginning of the story – the photon, quantum of energy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2252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220452B-63C8-BDDD-FECE-62882FD43362}"/>
                  </a:ext>
                </a:extLst>
              </p:cNvPr>
              <p:cNvSpPr txBox="1"/>
              <p:nvPr/>
            </p:nvSpPr>
            <p:spPr>
              <a:xfrm>
                <a:off x="2306426" y="472966"/>
                <a:ext cx="5289910" cy="8678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</m:s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</m:oMath>
                  </m:oMathPara>
                </a14:m>
                <a:endParaRPr lang="it-IT" b="0" i="1">
                  <a:latin typeface="Cambria Math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  <m:sSubSup>
                      <m:sSub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it-IT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</m:e>
                    </m:func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𝛽𝛾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  <m:r>
                          <a:rPr lang="it-IT" i="1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  <m:sup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func>
                          <m:func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it-IT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𝜗</m:t>
                            </m:r>
                          </m:e>
                        </m:func>
                      </m:e>
                    </m:d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220452B-63C8-BDDD-FECE-62882FD433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6426" y="472966"/>
                <a:ext cx="5289910" cy="867802"/>
              </a:xfrm>
              <a:prstGeom prst="rect">
                <a:avLst/>
              </a:prstGeom>
              <a:blipFill>
                <a:blip r:embed="rId4"/>
                <a:stretch>
                  <a:fillRect l="-1914" b="-1159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966A4B1-B9F9-CC89-D569-CD212884BD3B}"/>
                  </a:ext>
                </a:extLst>
              </p:cNvPr>
              <p:cNvSpPr txBox="1"/>
              <p:nvPr/>
            </p:nvSpPr>
            <p:spPr>
              <a:xfrm>
                <a:off x="395536" y="1844824"/>
                <a:ext cx="8604448" cy="43390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it-IT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  <m:func>
                              <m:funcPr>
                                <m:ctrlP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it-IT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𝜗</m:t>
                                </m:r>
                              </m:e>
                            </m:func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  <m:d>
                          <m:d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func>
                              <m:func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it-IT"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𝜗</m:t>
                                </m:r>
                              </m:e>
                            </m:func>
                          </m:e>
                        </m:d>
                      </m:e>
                    </m:d>
                    <m:r>
                      <a:rPr lang="it-IT" b="0" i="1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</m:oMath>
                </a14:m>
                <a:r>
                  <a:rPr lang="it-IT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d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966A4B1-B9F9-CC89-D569-CD212884BD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844824"/>
                <a:ext cx="8604448" cy="433901"/>
              </a:xfrm>
              <a:prstGeom prst="rect">
                <a:avLst/>
              </a:prstGeom>
              <a:blipFill>
                <a:blip r:embed="rId5"/>
                <a:stretch>
                  <a:fillRect l="-1180" b="-2285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4920275-414C-B167-ED52-49D4A27CC398}"/>
                  </a:ext>
                </a:extLst>
              </p:cNvPr>
              <p:cNvSpPr txBox="1"/>
              <p:nvPr/>
            </p:nvSpPr>
            <p:spPr>
              <a:xfrm>
                <a:off x="650054" y="2708920"/>
                <a:ext cx="7182544" cy="10772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𝜗</m:t>
                                  </m:r>
                                </m:e>
                              </m:func>
                            </m:e>
                          </m:d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𝜗</m:t>
                                  </m:r>
                                </m:e>
                              </m:func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4920275-414C-B167-ED52-49D4A27CC3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054" y="2708920"/>
                <a:ext cx="7182544" cy="1077218"/>
              </a:xfrm>
              <a:prstGeom prst="rect">
                <a:avLst/>
              </a:prstGeom>
              <a:blipFill>
                <a:blip r:embed="rId6"/>
                <a:stretch>
                  <a:fillRect t="-1163" b="-581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A277702-D7C6-3374-3036-F6342B0D73B9}"/>
                  </a:ext>
                </a:extLst>
              </p:cNvPr>
              <p:cNvSpPr txBox="1"/>
              <p:nvPr/>
            </p:nvSpPr>
            <p:spPr>
              <a:xfrm>
                <a:off x="678683" y="5250697"/>
                <a:ext cx="7182544" cy="105862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𝜗</m:t>
                                  </m:r>
                                </m:e>
                              </m:func>
                            </m:e>
                          </m:d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𝜗</m:t>
                                  </m:r>
                                </m:e>
                              </m:func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A277702-D7C6-3374-3036-F6342B0D73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683" y="5250697"/>
                <a:ext cx="7182544" cy="1058623"/>
              </a:xfrm>
              <a:prstGeom prst="rect">
                <a:avLst/>
              </a:prstGeom>
              <a:blipFill>
                <a:blip r:embed="rId7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4962875-8C29-2B08-4E64-5868932801B2}"/>
                  </a:ext>
                </a:extLst>
              </p:cNvPr>
              <p:cNvSpPr txBox="1"/>
              <p:nvPr/>
            </p:nvSpPr>
            <p:spPr>
              <a:xfrm>
                <a:off x="2987824" y="4161851"/>
                <a:ext cx="2932363" cy="7671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 4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  <m:sSup>
                                    <m:sSup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4962875-8C29-2B08-4E64-5868932801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4161851"/>
                <a:ext cx="2932363" cy="767198"/>
              </a:xfrm>
              <a:prstGeom prst="rect">
                <a:avLst/>
              </a:prstGeom>
              <a:blipFill>
                <a:blip r:embed="rId8"/>
                <a:stretch>
                  <a:fillRect l="-3017" t="-8065" r="-43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409A63BE-3819-294E-8673-30EB72B30578}"/>
              </a:ext>
            </a:extLst>
          </p:cNvPr>
          <p:cNvSpPr/>
          <p:nvPr/>
        </p:nvSpPr>
        <p:spPr bwMode="auto">
          <a:xfrm>
            <a:off x="1115616" y="3933056"/>
            <a:ext cx="6264696" cy="2376264"/>
          </a:xfrm>
          <a:prstGeom prst="rect">
            <a:avLst/>
          </a:prstGeom>
          <a:solidFill>
            <a:srgbClr val="FFFF00">
              <a:alpha val="56535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761569-D18A-7589-B90A-FB3D912DC7ED}"/>
              </a:ext>
            </a:extLst>
          </p:cNvPr>
          <p:cNvSpPr txBox="1"/>
          <p:nvPr/>
        </p:nvSpPr>
        <p:spPr>
          <a:xfrm>
            <a:off x="6168760" y="4470211"/>
            <a:ext cx="2831224" cy="83099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/>
              <a:t>v</a:t>
            </a:r>
            <a:r>
              <a:rPr lang="en-IT"/>
              <a:t>alid for any value of</a:t>
            </a:r>
          </a:p>
          <a:p>
            <a:pPr algn="ctr"/>
            <a:r>
              <a:rPr lang="en-IT" i="1">
                <a:latin typeface="Symbol" pitchFamily="2" charset="2"/>
              </a:rPr>
              <a:t>b</a:t>
            </a:r>
            <a:r>
              <a:rPr lang="en-IT" i="1"/>
              <a:t>, </a:t>
            </a:r>
            <a:r>
              <a:rPr lang="en-IT" i="1">
                <a:latin typeface="Symbol" pitchFamily="2" charset="2"/>
              </a:rPr>
              <a:t>g</a:t>
            </a:r>
            <a:r>
              <a:rPr lang="en-IT" i="1"/>
              <a:t>, X, </a:t>
            </a:r>
            <a:r>
              <a:rPr lang="en-IT" i="1">
                <a:latin typeface="Symbol" pitchFamily="2" charset="2"/>
              </a:rPr>
              <a:t>q</a:t>
            </a:r>
            <a:r>
              <a:rPr lang="en-IT" i="1"/>
              <a:t>, E</a:t>
            </a:r>
            <a:r>
              <a:rPr lang="en-IT" i="1" baseline="-25000"/>
              <a:t>ph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80FC7C-9F93-1CB0-7DEE-223A120F5B4E}"/>
              </a:ext>
            </a:extLst>
          </p:cNvPr>
          <p:cNvSpPr txBox="1"/>
          <p:nvPr/>
        </p:nvSpPr>
        <p:spPr>
          <a:xfrm>
            <a:off x="35496" y="6444044"/>
            <a:ext cx="6264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800" i="1"/>
              <a:t>8th African School of Physics - Marrakech (MO) - July 2024</a:t>
            </a:r>
          </a:p>
        </p:txBody>
      </p:sp>
    </p:spTree>
    <p:extLst>
      <p:ext uri="{BB962C8B-B14F-4D97-AF65-F5344CB8AC3E}">
        <p14:creationId xmlns:p14="http://schemas.microsoft.com/office/powerpoint/2010/main" val="9457387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A277702-D7C6-3374-3036-F6342B0D73B9}"/>
                  </a:ext>
                </a:extLst>
              </p:cNvPr>
              <p:cNvSpPr txBox="1"/>
              <p:nvPr/>
            </p:nvSpPr>
            <p:spPr>
              <a:xfrm>
                <a:off x="1763688" y="188640"/>
                <a:ext cx="6332183" cy="105862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𝜗</m:t>
                                  </m:r>
                                </m:e>
                              </m:func>
                            </m:e>
                          </m:d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𝜗</m:t>
                                  </m:r>
                                </m:e>
                              </m:func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A277702-D7C6-3374-3036-F6342B0D73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188640"/>
                <a:ext cx="6332183" cy="1058623"/>
              </a:xfrm>
              <a:prstGeom prst="rect">
                <a:avLst/>
              </a:prstGeom>
              <a:blipFill>
                <a:blip r:embed="rId4"/>
                <a:stretch>
                  <a:fillRect b="-705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A9C2AA99-7A8F-F5AC-F57A-8C66FB34A1DE}"/>
              </a:ext>
            </a:extLst>
          </p:cNvPr>
          <p:cNvSpPr txBox="1"/>
          <p:nvPr/>
        </p:nvSpPr>
        <p:spPr>
          <a:xfrm>
            <a:off x="1691680" y="2031231"/>
            <a:ext cx="6761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>
                <a:solidFill>
                  <a:srgbClr val="C00000"/>
                </a:solidFill>
              </a:rPr>
              <a:t>Compton Scattering of X-rays on atomic electrons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CB6F5AD-BE82-E571-ECA0-E02E04698C26}"/>
                  </a:ext>
                </a:extLst>
              </p:cNvPr>
              <p:cNvSpPr txBox="1"/>
              <p:nvPr/>
            </p:nvSpPr>
            <p:spPr>
              <a:xfrm>
                <a:off x="1259632" y="2626155"/>
                <a:ext cx="7182544" cy="10188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 ; 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   ⇒     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𝜗</m:t>
                                  </m:r>
                                </m:e>
                              </m:func>
                            </m:e>
                          </m:d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CB6F5AD-BE82-E571-ECA0-E02E04698C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2626155"/>
                <a:ext cx="7182544" cy="1018869"/>
              </a:xfrm>
              <a:prstGeom prst="rect">
                <a:avLst/>
              </a:prstGeom>
              <a:blipFill>
                <a:blip r:embed="rId5"/>
                <a:stretch>
                  <a:fillRect t="-1220" b="-609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615EC63C-B81E-1228-BC75-EAA68D3DA2B6}"/>
              </a:ext>
            </a:extLst>
          </p:cNvPr>
          <p:cNvSpPr txBox="1"/>
          <p:nvPr/>
        </p:nvSpPr>
        <p:spPr>
          <a:xfrm>
            <a:off x="611560" y="3903439"/>
            <a:ext cx="8456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>
                <a:solidFill>
                  <a:srgbClr val="0070C0"/>
                </a:solidFill>
              </a:rPr>
              <a:t>Inverse Compton Scattering of photons on relativistic electrons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222CCD8-384D-6307-BA37-CD23FE347106}"/>
                  </a:ext>
                </a:extLst>
              </p:cNvPr>
              <p:cNvSpPr txBox="1"/>
              <p:nvPr/>
            </p:nvSpPr>
            <p:spPr>
              <a:xfrm>
                <a:off x="1259632" y="5391059"/>
                <a:ext cx="6908246" cy="11342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begChr m:val="["/>
                              <m:endChr m:val="]"/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func>
                                <m:func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 b="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𝜗</m:t>
                                  </m:r>
                                </m:e>
                              </m:func>
                              <m:d>
                                <m:d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1−</m:t>
                                  </m:r>
                                  <m:f>
                                    <m:f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  <m:sSup>
                                        <m:sSupPr>
                                          <m:ctrlPr>
                                            <a:rPr lang="it-IT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it-IT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</m:e>
                                        <m:sup>
                                          <m:r>
                                            <a:rPr lang="it-IT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</m:d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𝜗</m:t>
                                  </m:r>
                                </m:e>
                              </m:func>
                            </m:e>
                          </m:d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222CCD8-384D-6307-BA37-CD23FE3471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5391059"/>
                <a:ext cx="6908246" cy="1134285"/>
              </a:xfrm>
              <a:prstGeom prst="rect">
                <a:avLst/>
              </a:prstGeom>
              <a:blipFill>
                <a:blip r:embed="rId6"/>
                <a:stretch>
                  <a:fillRect b="-777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183EAB6-18BE-F27E-9909-A24C90153A7C}"/>
                  </a:ext>
                </a:extLst>
              </p:cNvPr>
              <p:cNvSpPr txBox="1"/>
              <p:nvPr/>
            </p:nvSpPr>
            <p:spPr>
              <a:xfrm>
                <a:off x="2819027" y="4499768"/>
                <a:ext cx="3789456" cy="6574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  ;   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≈1−</m:t>
                    </m:r>
                    <m:f>
                      <m:fPr>
                        <m:ctrlP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IT"/>
                  <a:t> </a:t>
                </a:r>
                <a14:m>
                  <m:oMath xmlns:m="http://schemas.openxmlformats.org/officeDocument/2006/math">
                    <m:r>
                      <a:rPr lang="it-IT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endParaRPr lang="en-IT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183EAB6-18BE-F27E-9909-A24C90153A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027" y="4499768"/>
                <a:ext cx="3789456" cy="657424"/>
              </a:xfrm>
              <a:prstGeom prst="rect">
                <a:avLst/>
              </a:prstGeom>
              <a:blipFill>
                <a:blip r:embed="rId7"/>
                <a:stretch>
                  <a:fillRect l="-333" b="-377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7530D680-6313-EF52-7889-6AE2548783E9}"/>
              </a:ext>
            </a:extLst>
          </p:cNvPr>
          <p:cNvSpPr txBox="1"/>
          <p:nvPr/>
        </p:nvSpPr>
        <p:spPr>
          <a:xfrm>
            <a:off x="251520" y="1402589"/>
            <a:ext cx="3289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800"/>
              <a:t>N.B. if </a:t>
            </a:r>
            <a:r>
              <a:rPr lang="en-IT" sz="1800" i="1">
                <a:latin typeface="Symbol" pitchFamily="2" charset="2"/>
              </a:rPr>
              <a:t>q = p</a:t>
            </a:r>
            <a:r>
              <a:rPr lang="en-IT" sz="1800"/>
              <a:t>   </a:t>
            </a:r>
            <a:r>
              <a:rPr lang="en-IT" sz="1800" i="1"/>
              <a:t>E’</a:t>
            </a:r>
            <a:r>
              <a:rPr lang="en-IT" sz="1800" i="1" baseline="-25000"/>
              <a:t>ph</a:t>
            </a:r>
            <a:r>
              <a:rPr lang="en-IT" sz="1800" i="1"/>
              <a:t>=E</a:t>
            </a:r>
            <a:r>
              <a:rPr lang="en-IT" sz="1800" i="1" baseline="-25000"/>
              <a:t>ph</a:t>
            </a:r>
            <a:r>
              <a:rPr lang="en-IT" sz="1800" i="1"/>
              <a:t>  </a:t>
            </a:r>
            <a:r>
              <a:rPr lang="en-IT" sz="1800"/>
              <a:t>for any </a:t>
            </a:r>
            <a:r>
              <a:rPr lang="en-IT" sz="1800" i="1">
                <a:latin typeface="Symbol" pitchFamily="2" charset="2"/>
              </a:rPr>
              <a:t>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79DFB9B-CF1E-A160-02E5-8DE665AE7781}"/>
                  </a:ext>
                </a:extLst>
              </p:cNvPr>
              <p:cNvSpPr txBox="1"/>
              <p:nvPr/>
            </p:nvSpPr>
            <p:spPr>
              <a:xfrm>
                <a:off x="4627859" y="1337346"/>
                <a:ext cx="3396004" cy="4998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Sup>
                                    <m:sSubSup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  <m:sup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= 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79DFB9B-CF1E-A160-02E5-8DE665AE77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7859" y="1337346"/>
                <a:ext cx="3396004" cy="499817"/>
              </a:xfrm>
              <a:prstGeom prst="rect">
                <a:avLst/>
              </a:prstGeom>
              <a:blipFill>
                <a:blip r:embed="rId8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57450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222CCD8-384D-6307-BA37-CD23FE347106}"/>
                  </a:ext>
                </a:extLst>
              </p:cNvPr>
              <p:cNvSpPr txBox="1"/>
              <p:nvPr/>
            </p:nvSpPr>
            <p:spPr>
              <a:xfrm>
                <a:off x="1259632" y="998571"/>
                <a:ext cx="6908246" cy="11342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begChr m:val="["/>
                              <m:endChr m:val="]"/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func>
                                <m:func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 b="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𝜗</m:t>
                                  </m:r>
                                </m:e>
                              </m:func>
                              <m:d>
                                <m:d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1−</m:t>
                                  </m:r>
                                  <m:f>
                                    <m:f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  <m:sSup>
                                        <m:sSupPr>
                                          <m:ctrlPr>
                                            <a:rPr lang="it-IT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it-IT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</m:e>
                                        <m:sup>
                                          <m:r>
                                            <a:rPr lang="it-IT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</m:d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𝜗</m:t>
                                  </m:r>
                                </m:e>
                              </m:func>
                            </m:e>
                          </m:d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222CCD8-384D-6307-BA37-CD23FE3471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998571"/>
                <a:ext cx="6908246" cy="1134285"/>
              </a:xfrm>
              <a:prstGeom prst="rect">
                <a:avLst/>
              </a:prstGeom>
              <a:blipFill>
                <a:blip r:embed="rId4"/>
                <a:stretch>
                  <a:fillRect b="-777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3B259BE-D3E5-91A8-9542-5C30D91E7B65}"/>
                  </a:ext>
                </a:extLst>
              </p:cNvPr>
              <p:cNvSpPr txBox="1"/>
              <p:nvPr/>
            </p:nvSpPr>
            <p:spPr>
              <a:xfrm>
                <a:off x="2411760" y="2402559"/>
                <a:ext cx="4487016" cy="6664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ϑ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  ;</m:t>
                    </m:r>
                    <m:func>
                      <m:func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it-IT" b="0" i="0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</m:e>
                    </m:func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≈1−</m:t>
                    </m:r>
                    <m:f>
                      <m:fPr>
                        <m:ctrlP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𝜗</m:t>
                            </m:r>
                          </m:e>
                          <m:sup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IT"/>
                  <a:t> </a:t>
                </a:r>
                <a14:m>
                  <m:oMath xmlns:m="http://schemas.openxmlformats.org/officeDocument/2006/math">
                    <m:r>
                      <a:rPr lang="it-IT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endParaRPr lang="en-IT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3B259BE-D3E5-91A8-9542-5C30D91E7B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2402559"/>
                <a:ext cx="4487016" cy="666401"/>
              </a:xfrm>
              <a:prstGeom prst="rect">
                <a:avLst/>
              </a:prstGeom>
              <a:blipFill>
                <a:blip r:embed="rId5"/>
                <a:stretch>
                  <a:fillRect l="-565" b="-377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733CEFA-A1A4-A3C7-813F-7C22CDABE3D2}"/>
                  </a:ext>
                </a:extLst>
              </p:cNvPr>
              <p:cNvSpPr txBox="1"/>
              <p:nvPr/>
            </p:nvSpPr>
            <p:spPr>
              <a:xfrm>
                <a:off x="1117877" y="3281988"/>
                <a:ext cx="6908246" cy="115512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begChr m:val="["/>
                              <m:endChr m:val="]"/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𝜗</m:t>
                                      </m:r>
                                    </m:e>
                                    <m:sup>
                                      <m:r>
                                        <a:rPr lang="it-IT" b="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sSup>
                                    <m:sSup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733CEFA-A1A4-A3C7-813F-7C22CDABE3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877" y="3281988"/>
                <a:ext cx="6908246" cy="1155124"/>
              </a:xfrm>
              <a:prstGeom prst="rect">
                <a:avLst/>
              </a:prstGeom>
              <a:blipFill>
                <a:blip r:embed="rId6"/>
                <a:stretch>
                  <a:fillRect b="-760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CDC144F-1853-6782-368B-C91F030964B1}"/>
                  </a:ext>
                </a:extLst>
              </p:cNvPr>
              <p:cNvSpPr txBox="1"/>
              <p:nvPr/>
            </p:nvSpPr>
            <p:spPr>
              <a:xfrm>
                <a:off x="4005490" y="4695527"/>
                <a:ext cx="1875619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⇓</m:t>
                      </m:r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CDC144F-1853-6782-368B-C91F030964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5490" y="4695527"/>
                <a:ext cx="1875619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ED95A30-9309-FF95-9D33-C00B8F23FA2E}"/>
                  </a:ext>
                </a:extLst>
              </p:cNvPr>
              <p:cNvSpPr txBox="1"/>
              <p:nvPr/>
            </p:nvSpPr>
            <p:spPr>
              <a:xfrm>
                <a:off x="2376886" y="5356878"/>
                <a:ext cx="4390227" cy="8084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ED95A30-9309-FF95-9D33-C00B8F23FA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6886" y="5356878"/>
                <a:ext cx="4390227" cy="808426"/>
              </a:xfrm>
              <a:prstGeom prst="rect">
                <a:avLst/>
              </a:prstGeom>
              <a:blipFill>
                <a:blip r:embed="rId8"/>
                <a:stretch>
                  <a:fillRect b="-1076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5B437AB3-D89E-DC5A-52D7-8BF8114596BA}"/>
              </a:ext>
            </a:extLst>
          </p:cNvPr>
          <p:cNvSpPr txBox="1"/>
          <p:nvPr/>
        </p:nvSpPr>
        <p:spPr>
          <a:xfrm>
            <a:off x="35496" y="6444044"/>
            <a:ext cx="6264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800" i="1"/>
              <a:t>8th African School of Physics - Marrakech (MO) - July 2024</a:t>
            </a:r>
          </a:p>
        </p:txBody>
      </p:sp>
    </p:spTree>
    <p:extLst>
      <p:ext uri="{BB962C8B-B14F-4D97-AF65-F5344CB8AC3E}">
        <p14:creationId xmlns:p14="http://schemas.microsoft.com/office/powerpoint/2010/main" val="31837025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6A2CAC-5426-8830-26B8-24C15A3856C9}"/>
              </a:ext>
            </a:extLst>
          </p:cNvPr>
          <p:cNvSpPr txBox="1"/>
          <p:nvPr/>
        </p:nvSpPr>
        <p:spPr>
          <a:xfrm>
            <a:off x="2382922" y="329555"/>
            <a:ext cx="50969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A look at 4-vectors (head-on collision)</a:t>
            </a:r>
            <a:endParaRPr lang="en-IT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2C51B3-92F3-7221-6826-A2D2E1C9305F}"/>
              </a:ext>
            </a:extLst>
          </p:cNvPr>
          <p:cNvSpPr txBox="1"/>
          <p:nvPr/>
        </p:nvSpPr>
        <p:spPr>
          <a:xfrm>
            <a:off x="318793" y="908720"/>
            <a:ext cx="2468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/>
              <a:t>Inverse Compton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87E423-989B-D355-9A20-240FEA04B651}"/>
              </a:ext>
            </a:extLst>
          </p:cNvPr>
          <p:cNvSpPr txBox="1"/>
          <p:nvPr/>
        </p:nvSpPr>
        <p:spPr>
          <a:xfrm>
            <a:off x="6091535" y="908720"/>
            <a:ext cx="2929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/>
              <a:t>Symmetric Compton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859FE8E-5A8F-CE31-A07D-7510E9735B17}"/>
                  </a:ext>
                </a:extLst>
              </p:cNvPr>
              <p:cNvSpPr txBox="1"/>
              <p:nvPr/>
            </p:nvSpPr>
            <p:spPr>
              <a:xfrm>
                <a:off x="318793" y="1556792"/>
                <a:ext cx="247894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sub>
                    </m:sSub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p>
                    </m:sSup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 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</m:oMath>
                </a14:m>
                <a:r>
                  <a:rPr lang="en-US"/>
                  <a:t>1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859FE8E-5A8F-CE31-A07D-7510E9735B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793" y="1556792"/>
                <a:ext cx="2478948" cy="369332"/>
              </a:xfrm>
              <a:prstGeom prst="rect">
                <a:avLst/>
              </a:prstGeom>
              <a:blipFill>
                <a:blip r:embed="rId4"/>
                <a:stretch>
                  <a:fillRect l="-4061" t="-23333" r="-6599" b="-50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1BC2732-8C40-3452-2377-5D613FA194CF}"/>
                  </a:ext>
                </a:extLst>
              </p:cNvPr>
              <p:cNvSpPr txBox="1"/>
              <p:nvPr/>
            </p:nvSpPr>
            <p:spPr>
              <a:xfrm>
                <a:off x="5940152" y="1556792"/>
                <a:ext cx="261513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1BC2732-8C40-3452-2377-5D613FA194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1556792"/>
                <a:ext cx="2615139" cy="369332"/>
              </a:xfrm>
              <a:prstGeom prst="rect">
                <a:avLst/>
              </a:prstGeom>
              <a:blipFill>
                <a:blip r:embed="rId5"/>
                <a:stretch>
                  <a:fillRect l="-1932" t="-3333" r="-483" b="-30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97DE8AC-55AC-5719-7218-2DE18144A327}"/>
                  </a:ext>
                </a:extLst>
              </p:cNvPr>
              <p:cNvSpPr txBox="1"/>
              <p:nvPr/>
            </p:nvSpPr>
            <p:spPr>
              <a:xfrm>
                <a:off x="251520" y="2204864"/>
                <a:ext cx="294510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IT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acc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𝑚𝑐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,0,0,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𝑚𝑐</m:t>
                          </m:r>
                        </m:e>
                      </m:d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97DE8AC-55AC-5719-7218-2DE18144A3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2204864"/>
                <a:ext cx="2945102" cy="369332"/>
              </a:xfrm>
              <a:prstGeom prst="rect">
                <a:avLst/>
              </a:prstGeom>
              <a:blipFill>
                <a:blip r:embed="rId6"/>
                <a:stretch>
                  <a:fillRect l="-1717" t="-3333" b="-30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AE16ED4-3357-8BEC-E177-428847CDDC0B}"/>
                  </a:ext>
                </a:extLst>
              </p:cNvPr>
              <p:cNvSpPr txBox="1"/>
              <p:nvPr/>
            </p:nvSpPr>
            <p:spPr>
              <a:xfrm>
                <a:off x="251520" y="2852936"/>
                <a:ext cx="343786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IT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sub>
                          </m:sSub>
                        </m:e>
                      </m:acc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,0,0,−</m:t>
                          </m:r>
                          <m:f>
                            <m:fPr>
                              <m:type m:val="lin"/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AE16ED4-3357-8BEC-E177-428847CDDC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2852936"/>
                <a:ext cx="3437864" cy="369332"/>
              </a:xfrm>
              <a:prstGeom prst="rect">
                <a:avLst/>
              </a:prstGeom>
              <a:blipFill>
                <a:blip r:embed="rId7"/>
                <a:stretch>
                  <a:fillRect l="-735" t="-170000" r="-1471" b="-246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456E132-EE4E-4BDE-20D2-BD84BD7533EB}"/>
                  </a:ext>
                </a:extLst>
              </p:cNvPr>
              <p:cNvSpPr txBox="1"/>
              <p:nvPr/>
            </p:nvSpPr>
            <p:spPr>
              <a:xfrm>
                <a:off x="251520" y="3356992"/>
                <a:ext cx="4717253" cy="7019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IT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</m:e>
                      </m:acc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d>
                        <m:dPr>
                          <m:begChr m:val="{"/>
                          <m:endChr m:val="}"/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𝑚𝑐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,0,0,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𝛽𝛾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456E132-EE4E-4BDE-20D2-BD84BD7533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3356992"/>
                <a:ext cx="4717253" cy="701987"/>
              </a:xfrm>
              <a:prstGeom prst="rect">
                <a:avLst/>
              </a:prstGeom>
              <a:blipFill>
                <a:blip r:embed="rId8"/>
                <a:stretch>
                  <a:fillRect l="-804" b="-714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5E3015C-73E2-331B-CFAF-A4FD55A398EC}"/>
                  </a:ext>
                </a:extLst>
              </p:cNvPr>
              <p:cNvSpPr txBox="1"/>
              <p:nvPr/>
            </p:nvSpPr>
            <p:spPr>
              <a:xfrm>
                <a:off x="6091535" y="2204864"/>
                <a:ext cx="294510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IT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acc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𝑚𝑐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,0,0,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𝑚𝑐</m:t>
                          </m:r>
                        </m:e>
                      </m:d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5E3015C-73E2-331B-CFAF-A4FD55A398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1535" y="2204864"/>
                <a:ext cx="2945102" cy="369332"/>
              </a:xfrm>
              <a:prstGeom prst="rect">
                <a:avLst/>
              </a:prstGeom>
              <a:blipFill>
                <a:blip r:embed="rId9"/>
                <a:stretch>
                  <a:fillRect l="-1717" t="-3333" b="-30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E5AF654-DA5C-AB38-3143-EB6ABB298D39}"/>
                  </a:ext>
                </a:extLst>
              </p:cNvPr>
              <p:cNvSpPr txBox="1"/>
              <p:nvPr/>
            </p:nvSpPr>
            <p:spPr>
              <a:xfrm>
                <a:off x="5617162" y="2852936"/>
                <a:ext cx="341933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IT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sub>
                          </m:sSub>
                        </m:e>
                      </m:acc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𝛽𝛾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𝑚𝑐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,0,0,−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𝛽𝛾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𝑚𝑐</m:t>
                          </m:r>
                        </m:e>
                      </m:d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E5AF654-DA5C-AB38-3143-EB6ABB298D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7162" y="2852936"/>
                <a:ext cx="3419334" cy="369332"/>
              </a:xfrm>
              <a:prstGeom prst="rect">
                <a:avLst/>
              </a:prstGeom>
              <a:blipFill>
                <a:blip r:embed="rId10"/>
                <a:stretch>
                  <a:fillRect l="-1481" t="-3333" b="-3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1132596-6065-8D41-2F89-BC1953D7046F}"/>
                  </a:ext>
                </a:extLst>
              </p:cNvPr>
              <p:cNvSpPr txBox="1"/>
              <p:nvPr/>
            </p:nvSpPr>
            <p:spPr>
              <a:xfrm>
                <a:off x="5506619" y="3501008"/>
                <a:ext cx="352987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IT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</m:e>
                      </m:acc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𝑚𝑐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,0,0,0</m:t>
                          </m:r>
                        </m:e>
                      </m:d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1132596-6065-8D41-2F89-BC1953D704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6619" y="3501008"/>
                <a:ext cx="3529877" cy="369332"/>
              </a:xfrm>
              <a:prstGeom prst="rect">
                <a:avLst/>
              </a:prstGeom>
              <a:blipFill>
                <a:blip r:embed="rId11"/>
                <a:stretch>
                  <a:fillRect l="-1434" b="-30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7F21BA3-A828-C2A7-ADE8-4C6F194F902A}"/>
                  </a:ext>
                </a:extLst>
              </p:cNvPr>
              <p:cNvSpPr txBox="1"/>
              <p:nvPr/>
            </p:nvSpPr>
            <p:spPr>
              <a:xfrm>
                <a:off x="3321489" y="4077072"/>
                <a:ext cx="2834687" cy="7515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𝑐</m:t>
                      </m:r>
                      <m:rad>
                        <m:radPr>
                          <m:degHide m:val="on"/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acc>
                            <m:accPr>
                              <m:chr m:val="̅"/>
                              <m:ctrlPr>
                                <a:rPr lang="en-IT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𝑡𝑜𝑡</m:t>
                                  </m:r>
                                </m:sub>
                              </m:sSub>
                            </m:e>
                          </m:acc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⊗</m:t>
                          </m:r>
                          <m:acc>
                            <m:accPr>
                              <m:chr m:val="̅"/>
                              <m:ctrlPr>
                                <a:rPr lang="en-IT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𝑡𝑜𝑡</m:t>
                                  </m:r>
                                </m:sub>
                              </m:sSub>
                            </m:e>
                          </m:acc>
                        </m:e>
                      </m:rad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7F21BA3-A828-C2A7-ADE8-4C6F194F90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1489" y="4077072"/>
                <a:ext cx="2834687" cy="751552"/>
              </a:xfrm>
              <a:prstGeom prst="rect">
                <a:avLst/>
              </a:prstGeom>
              <a:blipFill>
                <a:blip r:embed="rId12"/>
                <a:stretch>
                  <a:fillRect l="-178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7BB155B-B82C-7331-7B8E-E4D295D2AF00}"/>
                  </a:ext>
                </a:extLst>
              </p:cNvPr>
              <p:cNvSpPr txBox="1"/>
              <p:nvPr/>
            </p:nvSpPr>
            <p:spPr>
              <a:xfrm>
                <a:off x="35496" y="4739825"/>
                <a:ext cx="3884012" cy="15384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2 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d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rad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</m:oMath>
                  </m:oMathPara>
                </a14:m>
                <a:endParaRPr lang="it-IT" b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2 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type m:val="lin"/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2 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7BB155B-B82C-7331-7B8E-E4D295D2AF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4739825"/>
                <a:ext cx="3884012" cy="1538434"/>
              </a:xfrm>
              <a:prstGeom prst="rect">
                <a:avLst/>
              </a:prstGeom>
              <a:blipFill>
                <a:blip r:embed="rId13"/>
                <a:stretch>
                  <a:fillRect l="-977" r="-326" b="-5983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1F251BA-BD16-22AE-0959-694955FCB705}"/>
                  </a:ext>
                </a:extLst>
              </p:cNvPr>
              <p:cNvSpPr txBox="1"/>
              <p:nvPr/>
            </p:nvSpPr>
            <p:spPr>
              <a:xfrm>
                <a:off x="6282857" y="5147900"/>
                <a:ext cx="275363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d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2 </m:t>
                          </m:r>
                        </m:sup>
                      </m:sSup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1F251BA-BD16-22AE-0959-694955FCB7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2857" y="5147900"/>
                <a:ext cx="2753639" cy="369332"/>
              </a:xfrm>
              <a:prstGeom prst="rect">
                <a:avLst/>
              </a:prstGeom>
              <a:blipFill>
                <a:blip r:embed="rId14"/>
                <a:stretch>
                  <a:fillRect l="-1835" t="-20000" r="-1835" b="-30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Oval 17">
            <a:extLst>
              <a:ext uri="{FF2B5EF4-FFF2-40B4-BE49-F238E27FC236}">
                <a16:creationId xmlns:a16="http://schemas.microsoft.com/office/drawing/2014/main" id="{4A368057-70CA-A4B1-F94F-7D136B70C1F8}"/>
              </a:ext>
            </a:extLst>
          </p:cNvPr>
          <p:cNvSpPr/>
          <p:nvPr/>
        </p:nvSpPr>
        <p:spPr bwMode="auto">
          <a:xfrm>
            <a:off x="5822510" y="4656237"/>
            <a:ext cx="3281012" cy="1094243"/>
          </a:xfrm>
          <a:prstGeom prst="ellipse">
            <a:avLst/>
          </a:prstGeom>
          <a:solidFill>
            <a:srgbClr val="FFFF00">
              <a:alpha val="40441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C91D64F-B30D-0A97-7889-C6C7B3DCF354}"/>
                  </a:ext>
                </a:extLst>
              </p:cNvPr>
              <p:cNvSpPr txBox="1"/>
              <p:nvPr/>
            </p:nvSpPr>
            <p:spPr>
              <a:xfrm>
                <a:off x="6996077" y="6372036"/>
                <a:ext cx="111992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C91D64F-B30D-0A97-7889-C6C7B3DCF3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6077" y="6372036"/>
                <a:ext cx="1119922" cy="369332"/>
              </a:xfrm>
              <a:prstGeom prst="rect">
                <a:avLst/>
              </a:prstGeom>
              <a:blipFill>
                <a:blip r:embed="rId15"/>
                <a:stretch>
                  <a:fillRect l="-5682" r="-5682" b="-2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B772840-4CD8-9231-74AD-500866121D5D}"/>
                  </a:ext>
                </a:extLst>
              </p:cNvPr>
              <p:cNvSpPr txBox="1"/>
              <p:nvPr/>
            </p:nvSpPr>
            <p:spPr>
              <a:xfrm>
                <a:off x="4153248" y="5157192"/>
                <a:ext cx="1498872" cy="7538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𝑙𝑎𝑏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𝑐𝑚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B772840-4CD8-9231-74AD-500866121D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3248" y="5157192"/>
                <a:ext cx="1498872" cy="753861"/>
              </a:xfrm>
              <a:prstGeom prst="rect">
                <a:avLst/>
              </a:prstGeom>
              <a:blipFill>
                <a:blip r:embed="rId16"/>
                <a:stretch>
                  <a:fillRect l="-3361" t="-1667" r="-840" b="-6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DB6E275-A774-49EF-7E36-EF1032D186E0}"/>
                  </a:ext>
                </a:extLst>
              </p:cNvPr>
              <p:cNvSpPr txBox="1"/>
              <p:nvPr/>
            </p:nvSpPr>
            <p:spPr>
              <a:xfrm>
                <a:off x="176789" y="6400506"/>
                <a:ext cx="2234971" cy="4128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type m:val="lin"/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DB6E275-A774-49EF-7E36-EF1032D186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789" y="6400506"/>
                <a:ext cx="2234971" cy="412870"/>
              </a:xfrm>
              <a:prstGeom prst="rect">
                <a:avLst/>
              </a:prstGeom>
              <a:blipFill>
                <a:blip r:embed="rId17"/>
                <a:stretch>
                  <a:fillRect l="-2247" t="-148485" r="-1685" b="-22424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6AB4C97-168E-C21A-83B1-AA8D526516FC}"/>
                  </a:ext>
                </a:extLst>
              </p:cNvPr>
              <p:cNvSpPr txBox="1"/>
              <p:nvPr/>
            </p:nvSpPr>
            <p:spPr>
              <a:xfrm>
                <a:off x="3418540" y="6516052"/>
                <a:ext cx="93743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→∞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6AB4C97-168E-C21A-83B1-AA8D526516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8540" y="6516052"/>
                <a:ext cx="937436" cy="369332"/>
              </a:xfrm>
              <a:prstGeom prst="rect">
                <a:avLst/>
              </a:prstGeom>
              <a:blipFill>
                <a:blip r:embed="rId18"/>
                <a:stretch>
                  <a:fillRect l="-6667" r="-4000" b="-2413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4C98748-95D8-F40E-FF48-20FB53D540BB}"/>
              </a:ext>
            </a:extLst>
          </p:cNvPr>
          <p:cNvCxnSpPr>
            <a:cxnSpLocks/>
            <a:stCxn id="29" idx="3"/>
          </p:cNvCxnSpPr>
          <p:nvPr/>
        </p:nvCxnSpPr>
        <p:spPr bwMode="auto">
          <a:xfrm flipV="1">
            <a:off x="3419872" y="6577324"/>
            <a:ext cx="1008112" cy="522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A7B630E-9A18-BC43-9BAA-CF85C82AAD16}"/>
                  </a:ext>
                </a:extLst>
              </p:cNvPr>
              <p:cNvSpPr txBox="1"/>
              <p:nvPr/>
            </p:nvSpPr>
            <p:spPr>
              <a:xfrm>
                <a:off x="2482436" y="6351711"/>
                <a:ext cx="93743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;  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A7B630E-9A18-BC43-9BAA-CF85C82AAD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2436" y="6351711"/>
                <a:ext cx="937436" cy="461665"/>
              </a:xfrm>
              <a:prstGeom prst="rect">
                <a:avLst/>
              </a:prstGeom>
              <a:blipFill>
                <a:blip r:embed="rId19"/>
                <a:stretch>
                  <a:fillRect b="-1891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38D46812-FC2F-DE69-F3AB-5B77D921CD03}"/>
              </a:ext>
            </a:extLst>
          </p:cNvPr>
          <p:cNvSpPr txBox="1"/>
          <p:nvPr/>
        </p:nvSpPr>
        <p:spPr>
          <a:xfrm>
            <a:off x="4300518" y="6351711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 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5625664-004B-3ECD-2DD6-DCC5966E92AB}"/>
              </a:ext>
            </a:extLst>
          </p:cNvPr>
          <p:cNvSpPr txBox="1"/>
          <p:nvPr/>
        </p:nvSpPr>
        <p:spPr>
          <a:xfrm>
            <a:off x="91777" y="4761367"/>
            <a:ext cx="1586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f</a:t>
            </a:r>
            <a:r>
              <a:rPr lang="en-IT" i="1"/>
              <a:t>ixed target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EF50240-DA35-6814-C840-4A9602D6AE14}"/>
              </a:ext>
            </a:extLst>
          </p:cNvPr>
          <p:cNvSpPr txBox="1"/>
          <p:nvPr/>
        </p:nvSpPr>
        <p:spPr>
          <a:xfrm>
            <a:off x="6892988" y="4697431"/>
            <a:ext cx="1140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/>
              <a:t>collider</a:t>
            </a:r>
            <a:endParaRPr lang="en-IT" i="1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541A0DA-BCFD-254C-9B5E-3F014B85B1FA}"/>
              </a:ext>
            </a:extLst>
          </p:cNvPr>
          <p:cNvSpPr/>
          <p:nvPr/>
        </p:nvSpPr>
        <p:spPr bwMode="auto">
          <a:xfrm>
            <a:off x="70352" y="4739825"/>
            <a:ext cx="3851762" cy="1618229"/>
          </a:xfrm>
          <a:prstGeom prst="rect">
            <a:avLst/>
          </a:prstGeom>
          <a:solidFill>
            <a:schemeClr val="accent1">
              <a:alpha val="54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C71C35D-3718-7C7C-76A0-50B493326AFB}"/>
              </a:ext>
            </a:extLst>
          </p:cNvPr>
          <p:cNvSpPr/>
          <p:nvPr/>
        </p:nvSpPr>
        <p:spPr bwMode="auto">
          <a:xfrm>
            <a:off x="8122096" y="116632"/>
            <a:ext cx="770384" cy="748478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2244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Immagine 3" descr="Untitle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44000" cy="463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3012" name="Object 2"/>
          <p:cNvGraphicFramePr>
            <a:graphicFrameLocks noChangeAspect="1"/>
          </p:cNvGraphicFramePr>
          <p:nvPr/>
        </p:nvGraphicFramePr>
        <p:xfrm>
          <a:off x="7019925" y="5445125"/>
          <a:ext cx="1131888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622300" imgH="203200" progId="Equation.3">
                  <p:embed/>
                </p:oleObj>
              </mc:Choice>
              <mc:Fallback>
                <p:oleObj name="Equation" r:id="rId3" imgW="622300" imgH="203200" progId="Equation.3">
                  <p:embed/>
                  <p:pic>
                    <p:nvPicPr>
                      <p:cNvPr id="4301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925" y="5445125"/>
                        <a:ext cx="1131888" cy="371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187624" y="188640"/>
            <a:ext cx="6696075" cy="72008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it-IT" sz="2800" b="1">
                <a:latin typeface="Comic Sans MS" charset="0"/>
              </a:rPr>
              <a:t>Single electron-photon spectra</a:t>
            </a:r>
            <a:endParaRPr lang="en-GB" sz="2800" b="1">
              <a:latin typeface="Comic Sans MS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259632" y="5733256"/>
            <a:ext cx="7128792" cy="86409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it-IT" sz="2800" b="1">
                <a:latin typeface="Comic Sans MS" charset="0"/>
              </a:rPr>
              <a:t>What happens when we scatter beams of electron against beams of photons?</a:t>
            </a:r>
            <a:endParaRPr lang="en-GB" sz="2800" b="1">
              <a:latin typeface="Comic Sans MS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5F5664-6C8D-7DE6-6112-98C5ABE16A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77" y="29829"/>
            <a:ext cx="1098377" cy="66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5095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0034944-FACA-AC4B-BE9D-5B62B00EE2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94" y="457200"/>
            <a:ext cx="7877506" cy="592222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1E7EA52-C47A-981B-12D6-8894B49E8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3" name="Segnaposto data 6">
            <a:extLst>
              <a:ext uri="{FF2B5EF4-FFF2-40B4-BE49-F238E27FC236}">
                <a16:creationId xmlns:a16="http://schemas.microsoft.com/office/drawing/2014/main" id="{A94CB95A-9C92-2BC8-3830-08ACD272256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25th 2023</a:t>
            </a:r>
            <a:endParaRPr lang="en-US" sz="1400"/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2F1FE3E9-14ED-74E6-3410-D4586E41C4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9291" y="6453336"/>
            <a:ext cx="1967205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/>
              <a:t>Courtesy  I. Drebot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2748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463F33-CA4D-964A-B642-04DA1C290A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9" y="555706"/>
            <a:ext cx="8077201" cy="584509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1C18B33-E31C-CA6D-DE8D-23DDBAC1C7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4" name="Segnaposto data 6">
            <a:extLst>
              <a:ext uri="{FF2B5EF4-FFF2-40B4-BE49-F238E27FC236}">
                <a16:creationId xmlns:a16="http://schemas.microsoft.com/office/drawing/2014/main" id="{F3C5CD66-5CBF-8C76-2865-4C8AD2BA611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25th 2023</a:t>
            </a:r>
            <a:endParaRPr lang="en-US" sz="1400"/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1BAC6D37-553E-7E3A-D63D-A09DE5177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9291" y="6453336"/>
            <a:ext cx="1967205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/>
              <a:t>Courtesy  I. Drebot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4586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Immagine 4" descr="screenshot_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0"/>
            <a:ext cx="7391400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2" name="Immagine 6" descr="screenshot_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219450"/>
            <a:ext cx="5410200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4" descr="Untitled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1676400"/>
            <a:ext cx="7975600" cy="486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5" name="Rectangle 2"/>
          <p:cNvSpPr txBox="1">
            <a:spLocks noChangeArrowheads="1"/>
          </p:cNvSpPr>
          <p:nvPr/>
        </p:nvSpPr>
        <p:spPr bwMode="auto">
          <a:xfrm>
            <a:off x="6400800" y="6477000"/>
            <a:ext cx="2743200" cy="3810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en-US" sz="1600" b="1">
                <a:solidFill>
                  <a:srgbClr val="CC0000"/>
                </a:solidFill>
              </a:rPr>
              <a:t>Courtesy M. Gambaccini</a:t>
            </a:r>
            <a:endParaRPr lang="en-US" sz="1600" b="1">
              <a:solidFill>
                <a:srgbClr val="CC0000"/>
              </a:solidFill>
              <a:latin typeface="Helvetica" charset="0"/>
            </a:endParaRPr>
          </a:p>
        </p:txBody>
      </p:sp>
      <p:sp>
        <p:nvSpPr>
          <p:cNvPr id="56326" name="CasellaDiTesto 7"/>
          <p:cNvSpPr txBox="1">
            <a:spLocks noChangeArrowheads="1"/>
          </p:cNvSpPr>
          <p:nvPr/>
        </p:nvSpPr>
        <p:spPr bwMode="auto">
          <a:xfrm>
            <a:off x="3300413" y="406400"/>
            <a:ext cx="10429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 b="1" i="1"/>
              <a:t>300 </a:t>
            </a:r>
            <a:r>
              <a:rPr lang="it-IT" sz="1600" b="1" i="1">
                <a:latin typeface="Symbol" charset="0"/>
                <a:cs typeface="Symbol" charset="0"/>
              </a:rPr>
              <a:t>m</a:t>
            </a:r>
            <a:r>
              <a:rPr lang="it-IT" sz="1600" b="1" i="1">
                <a:cs typeface="Symbol" charset="0"/>
              </a:rPr>
              <a:t>rad</a:t>
            </a:r>
          </a:p>
          <a:p>
            <a:r>
              <a:rPr lang="it-IT" sz="1600" b="1" i="1">
                <a:cs typeface="Symbol" charset="0"/>
              </a:rPr>
              <a:t>60 </a:t>
            </a:r>
            <a:r>
              <a:rPr lang="it-IT" sz="1600" b="1" i="1">
                <a:latin typeface="Symbol" charset="0"/>
                <a:cs typeface="Symbol" charset="0"/>
              </a:rPr>
              <a:t>m</a:t>
            </a:r>
            <a:r>
              <a:rPr lang="it-IT" sz="1600" b="1" i="1">
                <a:cs typeface="Symbol" charset="0"/>
              </a:rPr>
              <a:t>rad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0225DC-53FF-DE87-DE86-7AD31DBF61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77" y="29829"/>
            <a:ext cx="1098377" cy="66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69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1E0B3A-2C4C-8ECD-528B-8C464C6103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EF0649-92AF-3071-E10E-49AD9913CB2D}"/>
              </a:ext>
            </a:extLst>
          </p:cNvPr>
          <p:cNvSpPr txBox="1"/>
          <p:nvPr/>
        </p:nvSpPr>
        <p:spPr>
          <a:xfrm>
            <a:off x="1331640" y="188640"/>
            <a:ext cx="77048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effectLst/>
                <a:latin typeface="Helvetica Neue" panose="02000503000000020004" pitchFamily="2" charset="0"/>
              </a:rPr>
              <a:t>Poli-chromaticity implies using mono-chromators of different kinds (bragg-reflectors, collimators) to select a narrow bandwidth line from a broad-band spectrum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1F529A-3AB3-477F-0CB3-7D94EB788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412776"/>
            <a:ext cx="4032448" cy="2352690"/>
          </a:xfrm>
          <a:prstGeom prst="rect">
            <a:avLst/>
          </a:prstGeom>
        </p:spPr>
      </p:pic>
      <p:pic>
        <p:nvPicPr>
          <p:cNvPr id="6" name="Immagine 4" descr="Untitled.tiff">
            <a:extLst>
              <a:ext uri="{FF2B5EF4-FFF2-40B4-BE49-F238E27FC236}">
                <a16:creationId xmlns:a16="http://schemas.microsoft.com/office/drawing/2014/main" id="{9A9514FF-2E82-2AA3-73B3-7679C199F4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266" y="3559491"/>
            <a:ext cx="5094222" cy="310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2490F8-C258-A075-ABC5-5003AFC48581}"/>
              </a:ext>
            </a:extLst>
          </p:cNvPr>
          <p:cNvSpPr txBox="1"/>
          <p:nvPr/>
        </p:nvSpPr>
        <p:spPr>
          <a:xfrm>
            <a:off x="5364088" y="2742019"/>
            <a:ext cx="30027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ELI-NP-GBS </a:t>
            </a:r>
            <a:r>
              <a:rPr lang="en-IT" i="1">
                <a:latin typeface="Symbol" pitchFamily="2" charset="2"/>
              </a:rPr>
              <a:t>g </a:t>
            </a:r>
            <a:r>
              <a:rPr lang="en-IT"/>
              <a:t>–beam</a:t>
            </a:r>
          </a:p>
          <a:p>
            <a:r>
              <a:rPr lang="en-IT"/>
              <a:t>collimator (2-19 MeV)</a:t>
            </a:r>
          </a:p>
        </p:txBody>
      </p:sp>
      <p:pic>
        <p:nvPicPr>
          <p:cNvPr id="8" name="Immagine 4" descr="screenshot_01.jpg">
            <a:extLst>
              <a:ext uri="{FF2B5EF4-FFF2-40B4-BE49-F238E27FC236}">
                <a16:creationId xmlns:a16="http://schemas.microsoft.com/office/drawing/2014/main" id="{5FA6AE6E-261A-26FF-B251-958CDA348D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93096"/>
            <a:ext cx="4525148" cy="2003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4C524DB-F4AB-C5B6-D862-0A3D77287E11}"/>
              </a:ext>
            </a:extLst>
          </p:cNvPr>
          <p:cNvSpPr txBox="1"/>
          <p:nvPr/>
        </p:nvSpPr>
        <p:spPr>
          <a:xfrm>
            <a:off x="1065369" y="3622382"/>
            <a:ext cx="2481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X-ray monochromator</a:t>
            </a:r>
          </a:p>
        </p:txBody>
      </p:sp>
    </p:spTree>
    <p:extLst>
      <p:ext uri="{BB962C8B-B14F-4D97-AF65-F5344CB8AC3E}">
        <p14:creationId xmlns:p14="http://schemas.microsoft.com/office/powerpoint/2010/main" val="36909269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Untitledc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31" y="236240"/>
            <a:ext cx="7635733" cy="1680592"/>
          </a:xfrm>
          <a:prstGeom prst="rect">
            <a:avLst/>
          </a:prstGeom>
        </p:spPr>
      </p:pic>
      <p:pic>
        <p:nvPicPr>
          <p:cNvPr id="4" name="Immagine 3" descr="Untitledd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6" y="1758652"/>
            <a:ext cx="9004300" cy="483870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7668344" y="548680"/>
            <a:ext cx="916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(2.11)</a:t>
            </a:r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6572250" y="5632450"/>
          <a:ext cx="2216150" cy="107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19200" imgH="584200" progId="Equation.3">
                  <p:embed/>
                </p:oleObj>
              </mc:Choice>
              <mc:Fallback>
                <p:oleObj name="Equation" r:id="rId4" imgW="1219200" imgH="584200" progId="Equation.3">
                  <p:embed/>
                  <p:pic>
                    <p:nvPicPr>
                      <p:cNvPr id="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50" y="5632450"/>
                        <a:ext cx="2216150" cy="1074738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1815163" y="44624"/>
            <a:ext cx="6012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>
                <a:solidFill>
                  <a:srgbClr val="0000FF"/>
                </a:solidFill>
              </a:rPr>
              <a:t>Recalling Compton differential cross-section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323528" y="1772816"/>
            <a:ext cx="252965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b="1">
                <a:solidFill>
                  <a:srgbClr val="0000FF"/>
                </a:solidFill>
              </a:rPr>
              <a:t>total cross-section</a:t>
            </a:r>
          </a:p>
        </p:txBody>
      </p:sp>
      <p:graphicFrame>
        <p:nvGraphicFramePr>
          <p:cNvPr id="11" name="Object 2"/>
          <p:cNvGraphicFramePr>
            <a:graphicFrameLocks noChangeAspect="1"/>
          </p:cNvGraphicFramePr>
          <p:nvPr/>
        </p:nvGraphicFramePr>
        <p:xfrm>
          <a:off x="7502004" y="3715512"/>
          <a:ext cx="1462484" cy="289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41400" imgH="203200" progId="Equation.3">
                  <p:embed/>
                </p:oleObj>
              </mc:Choice>
              <mc:Fallback>
                <p:oleObj name="Equation" r:id="rId6" imgW="1041400" imgH="203200" progId="Equation.3">
                  <p:embed/>
                  <p:pic>
                    <p:nvPicPr>
                      <p:cNvPr id="1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2004" y="3715512"/>
                        <a:ext cx="1462484" cy="2895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8935266F-0906-F2E3-A0F8-4403D20061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477" y="29829"/>
            <a:ext cx="1098377" cy="6642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C6B1BB-BB7A-C0F3-2C2A-48B7B9AD3601}"/>
              </a:ext>
            </a:extLst>
          </p:cNvPr>
          <p:cNvSpPr txBox="1"/>
          <p:nvPr/>
        </p:nvSpPr>
        <p:spPr>
          <a:xfrm>
            <a:off x="35496" y="6444044"/>
            <a:ext cx="6264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800" i="1"/>
              <a:t>8th African School of Physics - Marrakech (MO) - July 2024</a:t>
            </a:r>
          </a:p>
        </p:txBody>
      </p:sp>
    </p:spTree>
    <p:extLst>
      <p:ext uri="{BB962C8B-B14F-4D97-AF65-F5344CB8AC3E}">
        <p14:creationId xmlns:p14="http://schemas.microsoft.com/office/powerpoint/2010/main" val="1745306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F0E34605-3BD5-87E1-9012-8226CB9160AA}"/>
              </a:ext>
            </a:extLst>
          </p:cNvPr>
          <p:cNvGrpSpPr/>
          <p:nvPr/>
        </p:nvGrpSpPr>
        <p:grpSpPr>
          <a:xfrm>
            <a:off x="379475" y="1335323"/>
            <a:ext cx="4248472" cy="2051225"/>
            <a:chOff x="1246244" y="1988840"/>
            <a:chExt cx="6715904" cy="3672408"/>
          </a:xfrm>
        </p:grpSpPr>
        <p:pic>
          <p:nvPicPr>
            <p:cNvPr id="15" name="Picture 14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647941A5-49BC-84EA-5668-9D1EA8977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46244" y="1988840"/>
              <a:ext cx="6715904" cy="367240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4E334C64-9740-AEA6-948C-3021D9B34314}"/>
                    </a:ext>
                  </a:extLst>
                </p:cNvPr>
                <p:cNvSpPr txBox="1"/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F38B801-0756-F681-AAA6-5CEB3F2F8C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blipFill>
                  <a:blip r:embed="rId4"/>
                  <a:stretch>
                    <a:fillRect l="-20513" r="-15385" b="-100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28599C4A-A2F2-EED2-413D-34FE53A1AE05}"/>
                    </a:ext>
                  </a:extLst>
                </p:cNvPr>
                <p:cNvSpPr txBox="1"/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ACFDC993-EC69-2C48-7295-6F151EE2E9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blipFill>
                  <a:blip r:embed="rId5"/>
                  <a:stretch>
                    <a:fillRect l="-20513" r="-33333" b="-95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0051104C-48BC-721E-B1A7-56506A541031}"/>
                    </a:ext>
                  </a:extLst>
                </p:cNvPr>
                <p:cNvSpPr txBox="1"/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00D79E8-D6B1-C8C2-38A5-A192AAE3C6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blipFill>
                  <a:blip r:embed="rId6"/>
                  <a:stretch>
                    <a:fillRect l="-2500" b="-73684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587200CF-F782-3C3D-1BB9-0F523222FD99}"/>
                    </a:ext>
                  </a:extLst>
                </p:cNvPr>
                <p:cNvSpPr txBox="1"/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97F939A4-FECC-8F56-4912-D5A7706C47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blipFill>
                  <a:blip r:embed="rId7"/>
                  <a:stretch>
                    <a:fillRect l="-10000" b="-73684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477" y="29829"/>
            <a:ext cx="1075139" cy="65018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31D398D-7448-F41B-7D71-97103EEFCCB5}"/>
              </a:ext>
            </a:extLst>
          </p:cNvPr>
          <p:cNvSpPr txBox="1"/>
          <p:nvPr/>
        </p:nvSpPr>
        <p:spPr>
          <a:xfrm>
            <a:off x="4815592" y="1945436"/>
            <a:ext cx="390628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>
                <a:solidFill>
                  <a:srgbClr val="C00000"/>
                </a:solidFill>
              </a:rPr>
              <a:t>X ≡  4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g</a:t>
            </a:r>
            <a:r>
              <a:rPr lang="en-US" sz="2400" b="1" i="1" baseline="30000">
                <a:solidFill>
                  <a:srgbClr val="C00000"/>
                </a:solidFill>
                <a:latin typeface="Symbol" pitchFamily="2" charset="2"/>
              </a:rPr>
              <a:t>2 </a:t>
            </a:r>
            <a:r>
              <a:rPr lang="en-US" sz="2400" b="1" i="1">
                <a:solidFill>
                  <a:srgbClr val="C00000"/>
                </a:solidFill>
              </a:rPr>
              <a:t>E</a:t>
            </a:r>
            <a:r>
              <a:rPr lang="en-US" sz="2400" b="1" i="1" baseline="-25000">
                <a:solidFill>
                  <a:srgbClr val="C00000"/>
                </a:solidFill>
              </a:rPr>
              <a:t>ph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 </a:t>
            </a:r>
            <a:r>
              <a:rPr lang="en-US" sz="2400" b="1" i="1">
                <a:solidFill>
                  <a:srgbClr val="C00000"/>
                </a:solidFill>
              </a:rPr>
              <a:t>/E</a:t>
            </a:r>
            <a:r>
              <a:rPr lang="en-US" sz="2400" b="1" i="1" baseline="-25000">
                <a:solidFill>
                  <a:srgbClr val="C00000"/>
                </a:solidFill>
              </a:rPr>
              <a:t>e</a:t>
            </a:r>
            <a:endParaRPr lang="en-US" sz="2400" b="1" i="1">
              <a:solidFill>
                <a:srgbClr val="C00000"/>
              </a:solidFill>
            </a:endParaRPr>
          </a:p>
          <a:p>
            <a:r>
              <a:rPr lang="en-US" sz="2400" b="1" i="1">
                <a:solidFill>
                  <a:srgbClr val="C00000"/>
                </a:solidFill>
              </a:rPr>
              <a:t>A ≡  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bg</a:t>
            </a:r>
            <a:r>
              <a:rPr lang="en-US" sz="2400" b="1" i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US" sz="1600" b="1" i="1">
                <a:solidFill>
                  <a:srgbClr val="C00000"/>
                </a:solidFill>
                <a:latin typeface="Symbol" pitchFamily="2" charset="2"/>
              </a:rPr>
              <a:t>- </a:t>
            </a:r>
            <a:r>
              <a:rPr lang="en-US" sz="2400" b="1" i="1">
                <a:solidFill>
                  <a:srgbClr val="C00000"/>
                </a:solidFill>
              </a:rPr>
              <a:t>X/4 = 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g</a:t>
            </a:r>
            <a:r>
              <a:rPr lang="en-US" sz="2400" b="1" i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(b-</a:t>
            </a:r>
            <a:r>
              <a:rPr lang="en-US" sz="2400" b="1" i="1">
                <a:solidFill>
                  <a:srgbClr val="C00000"/>
                </a:solidFill>
              </a:rPr>
              <a:t> E</a:t>
            </a:r>
            <a:r>
              <a:rPr lang="en-US" sz="2400" b="1" i="1" baseline="-25000">
                <a:solidFill>
                  <a:srgbClr val="C00000"/>
                </a:solidFill>
              </a:rPr>
              <a:t>ph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 </a:t>
            </a:r>
            <a:r>
              <a:rPr lang="en-US" sz="2400" b="1" i="1">
                <a:solidFill>
                  <a:srgbClr val="C00000"/>
                </a:solidFill>
              </a:rPr>
              <a:t>/E</a:t>
            </a:r>
            <a:r>
              <a:rPr lang="en-US" sz="2400" b="1" i="1" baseline="-25000">
                <a:solidFill>
                  <a:srgbClr val="C00000"/>
                </a:solidFill>
              </a:rPr>
              <a:t>e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)</a:t>
            </a:r>
            <a:r>
              <a:rPr lang="en-US" sz="2400" b="1" i="1">
                <a:solidFill>
                  <a:srgbClr val="C00000"/>
                </a:solidFill>
              </a:rPr>
              <a:t>  </a:t>
            </a:r>
            <a:endParaRPr lang="en-IT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E7813A8-AEC9-CAD8-1087-FF3BBCE31F17}"/>
                  </a:ext>
                </a:extLst>
              </p:cNvPr>
              <p:cNvSpPr txBox="1"/>
              <p:nvPr/>
            </p:nvSpPr>
            <p:spPr>
              <a:xfrm>
                <a:off x="1736591" y="116632"/>
                <a:ext cx="5859745" cy="10342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E7813A8-AEC9-CAD8-1087-FF3BBCE31F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6591" y="116632"/>
                <a:ext cx="5859745" cy="1034257"/>
              </a:xfrm>
              <a:prstGeom prst="rect">
                <a:avLst/>
              </a:prstGeom>
              <a:blipFill>
                <a:blip r:embed="rId9"/>
                <a:stretch>
                  <a:fillRect b="-975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E294F877-05C7-9262-37C0-3FE56C04BD89}"/>
              </a:ext>
            </a:extLst>
          </p:cNvPr>
          <p:cNvSpPr txBox="1"/>
          <p:nvPr/>
        </p:nvSpPr>
        <p:spPr>
          <a:xfrm>
            <a:off x="179512" y="5994405"/>
            <a:ext cx="8842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A=0 , i.e. </a:t>
            </a:r>
            <a:r>
              <a:rPr lang="en-IT"/>
              <a:t>Symmetric Compton Scattering cancels the </a:t>
            </a:r>
            <a:r>
              <a:rPr lang="en-IT" i="1">
                <a:latin typeface="Symbol" pitchFamily="2" charset="2"/>
              </a:rPr>
              <a:t>g</a:t>
            </a:r>
            <a:r>
              <a:rPr lang="en-IT" i="1" baseline="30000">
                <a:latin typeface="Symbol" pitchFamily="2" charset="2"/>
              </a:rPr>
              <a:t>2</a:t>
            </a:r>
            <a:r>
              <a:rPr lang="en-IT" i="1">
                <a:latin typeface="Symbol" pitchFamily="2" charset="2"/>
              </a:rPr>
              <a:t>q</a:t>
            </a:r>
            <a:r>
              <a:rPr lang="en-IT" i="1" baseline="30000">
                <a:latin typeface="Symbol" pitchFamily="2" charset="2"/>
              </a:rPr>
              <a:t>2</a:t>
            </a:r>
            <a:r>
              <a:rPr lang="en-IT"/>
              <a:t> correlation</a:t>
            </a:r>
          </a:p>
        </p:txBody>
      </p:sp>
      <p:pic>
        <p:nvPicPr>
          <p:cNvPr id="34" name="Picture 33" descr="A mathematical equation with black text&#10;&#10;Description automatically generated">
            <a:extLst>
              <a:ext uri="{FF2B5EF4-FFF2-40B4-BE49-F238E27FC236}">
                <a16:creationId xmlns:a16="http://schemas.microsoft.com/office/drawing/2014/main" id="{06CDD7E6-AA48-152A-A192-31F02ADFDB9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35696" y="4492656"/>
            <a:ext cx="5251873" cy="1240600"/>
          </a:xfrm>
          <a:prstGeom prst="rect">
            <a:avLst/>
          </a:prstGeom>
        </p:spPr>
      </p:pic>
      <p:sp>
        <p:nvSpPr>
          <p:cNvPr id="35" name="Down Arrow 34">
            <a:extLst>
              <a:ext uri="{FF2B5EF4-FFF2-40B4-BE49-F238E27FC236}">
                <a16:creationId xmlns:a16="http://schemas.microsoft.com/office/drawing/2014/main" id="{E9D1FEAF-C822-7D0E-9EEF-C32E6D5A003E}"/>
              </a:ext>
            </a:extLst>
          </p:cNvPr>
          <p:cNvSpPr/>
          <p:nvPr/>
        </p:nvSpPr>
        <p:spPr bwMode="auto">
          <a:xfrm>
            <a:off x="5004048" y="3356992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988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ttangolo 3"/>
          <p:cNvSpPr>
            <a:spLocks noChangeArrowheads="1"/>
          </p:cNvSpPr>
          <p:nvPr/>
        </p:nvSpPr>
        <p:spPr bwMode="auto">
          <a:xfrm>
            <a:off x="1398588" y="228600"/>
            <a:ext cx="65262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We need to build a very high luminosity collider,</a:t>
            </a:r>
          </a:p>
          <a:p>
            <a:pPr algn="ctr"/>
            <a:r>
              <a:rPr lang="en-US" b="1">
                <a:solidFill>
                  <a:srgbClr val="FF0000"/>
                </a:solidFill>
              </a:rPr>
              <a:t>that needs to maximize the </a:t>
            </a:r>
            <a:r>
              <a:rPr lang="en-US" b="1" i="1">
                <a:solidFill>
                  <a:srgbClr val="0000FF"/>
                </a:solidFill>
              </a:rPr>
              <a:t>Spectral Luminosity</a:t>
            </a:r>
            <a:r>
              <a:rPr lang="en-US" b="1">
                <a:solidFill>
                  <a:srgbClr val="FF0000"/>
                </a:solidFill>
              </a:rPr>
              <a:t>,</a:t>
            </a:r>
          </a:p>
          <a:p>
            <a:pPr algn="ctr"/>
            <a:r>
              <a:rPr lang="en-US" b="1" i="1">
                <a:solidFill>
                  <a:srgbClr val="FF0000"/>
                </a:solidFill>
              </a:rPr>
              <a:t>i.e.</a:t>
            </a:r>
            <a:r>
              <a:rPr lang="en-US" b="1">
                <a:solidFill>
                  <a:srgbClr val="FF0000"/>
                </a:solidFill>
              </a:rPr>
              <a:t> Luminosity per unit bandwidth</a:t>
            </a:r>
          </a:p>
        </p:txBody>
      </p:sp>
      <p:grpSp>
        <p:nvGrpSpPr>
          <p:cNvPr id="54276" name="Gruppo 18"/>
          <p:cNvGrpSpPr>
            <a:grpSpLocks/>
          </p:cNvGrpSpPr>
          <p:nvPr/>
        </p:nvGrpSpPr>
        <p:grpSpPr bwMode="auto">
          <a:xfrm>
            <a:off x="228600" y="1905000"/>
            <a:ext cx="3581400" cy="4597400"/>
            <a:chOff x="5105400" y="1574800"/>
            <a:chExt cx="3581400" cy="4597400"/>
          </a:xfrm>
        </p:grpSpPr>
        <p:sp>
          <p:nvSpPr>
            <p:cNvPr id="54288" name="Rectangle 2"/>
            <p:cNvSpPr>
              <a:spLocks noChangeArrowheads="1"/>
            </p:cNvSpPr>
            <p:nvPr/>
          </p:nvSpPr>
          <p:spPr bwMode="auto">
            <a:xfrm>
              <a:off x="5105400" y="1574800"/>
              <a:ext cx="3581400" cy="4597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it-IT" sz="2000">
                  <a:solidFill>
                    <a:srgbClr val="0000FF"/>
                  </a:solidFill>
                </a:rPr>
                <a:t>negligible diffraction</a:t>
              </a:r>
            </a:p>
            <a:p>
              <a:r>
                <a:rPr lang="it-IT" sz="2000">
                  <a:solidFill>
                    <a:srgbClr val="0000FF"/>
                  </a:solidFill>
                </a:rPr>
                <a:t>0 crossing angle</a:t>
              </a:r>
            </a:p>
            <a:p>
              <a:endParaRPr lang="it-IT" sz="2000">
                <a:solidFill>
                  <a:srgbClr val="0000FF"/>
                </a:solidFill>
              </a:endParaRPr>
            </a:p>
          </p:txBody>
        </p:sp>
        <p:grpSp>
          <p:nvGrpSpPr>
            <p:cNvPr id="54289" name="Group 14"/>
            <p:cNvGrpSpPr>
              <a:grpSpLocks/>
            </p:cNvGrpSpPr>
            <p:nvPr/>
          </p:nvGrpSpPr>
          <p:grpSpPr bwMode="auto">
            <a:xfrm>
              <a:off x="5842000" y="4114805"/>
              <a:ext cx="2286001" cy="1143001"/>
              <a:chOff x="624" y="3216"/>
              <a:chExt cx="1440" cy="720"/>
            </a:xfrm>
          </p:grpSpPr>
          <p:sp>
            <p:nvSpPr>
              <p:cNvPr id="54299" name="Rectangle 15"/>
              <p:cNvSpPr>
                <a:spLocks noChangeArrowheads="1"/>
              </p:cNvSpPr>
              <p:nvPr/>
            </p:nvSpPr>
            <p:spPr bwMode="auto">
              <a:xfrm>
                <a:off x="1104" y="3251"/>
                <a:ext cx="545" cy="675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4300" name="Freeform 16"/>
              <p:cNvSpPr>
                <a:spLocks/>
              </p:cNvSpPr>
              <p:nvPr/>
            </p:nvSpPr>
            <p:spPr bwMode="auto">
              <a:xfrm>
                <a:off x="624" y="3216"/>
                <a:ext cx="1440" cy="270"/>
              </a:xfrm>
              <a:custGeom>
                <a:avLst/>
                <a:gdLst>
                  <a:gd name="T0" fmla="*/ 0 w 2304"/>
                  <a:gd name="T1" fmla="*/ 0 h 528"/>
                  <a:gd name="T2" fmla="*/ 1 w 2304"/>
                  <a:gd name="T3" fmla="*/ 1 h 528"/>
                  <a:gd name="T4" fmla="*/ 1 w 2304"/>
                  <a:gd name="T5" fmla="*/ 0 h 528"/>
                  <a:gd name="T6" fmla="*/ 0 60000 65536"/>
                  <a:gd name="T7" fmla="*/ 0 60000 65536"/>
                  <a:gd name="T8" fmla="*/ 0 60000 65536"/>
                  <a:gd name="T9" fmla="*/ 0 w 2304"/>
                  <a:gd name="T10" fmla="*/ 0 h 528"/>
                  <a:gd name="T11" fmla="*/ 2304 w 2304"/>
                  <a:gd name="T12" fmla="*/ 528 h 5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04" h="528">
                    <a:moveTo>
                      <a:pt x="0" y="0"/>
                    </a:moveTo>
                    <a:cubicBezTo>
                      <a:pt x="384" y="264"/>
                      <a:pt x="768" y="528"/>
                      <a:pt x="1152" y="528"/>
                    </a:cubicBezTo>
                    <a:cubicBezTo>
                      <a:pt x="1536" y="528"/>
                      <a:pt x="2112" y="88"/>
                      <a:pt x="2304" y="0"/>
                    </a:cubicBez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301" name="Freeform 17"/>
              <p:cNvSpPr>
                <a:spLocks/>
              </p:cNvSpPr>
              <p:nvPr/>
            </p:nvSpPr>
            <p:spPr bwMode="auto">
              <a:xfrm rot="10800000">
                <a:off x="624" y="3666"/>
                <a:ext cx="1440" cy="270"/>
              </a:xfrm>
              <a:custGeom>
                <a:avLst/>
                <a:gdLst>
                  <a:gd name="T0" fmla="*/ 0 w 2304"/>
                  <a:gd name="T1" fmla="*/ 0 h 528"/>
                  <a:gd name="T2" fmla="*/ 1 w 2304"/>
                  <a:gd name="T3" fmla="*/ 1 h 528"/>
                  <a:gd name="T4" fmla="*/ 1 w 2304"/>
                  <a:gd name="T5" fmla="*/ 0 h 528"/>
                  <a:gd name="T6" fmla="*/ 0 60000 65536"/>
                  <a:gd name="T7" fmla="*/ 0 60000 65536"/>
                  <a:gd name="T8" fmla="*/ 0 60000 65536"/>
                  <a:gd name="T9" fmla="*/ 0 w 2304"/>
                  <a:gd name="T10" fmla="*/ 0 h 528"/>
                  <a:gd name="T11" fmla="*/ 2304 w 2304"/>
                  <a:gd name="T12" fmla="*/ 528 h 5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04" h="528">
                    <a:moveTo>
                      <a:pt x="0" y="0"/>
                    </a:moveTo>
                    <a:cubicBezTo>
                      <a:pt x="384" y="264"/>
                      <a:pt x="768" y="528"/>
                      <a:pt x="1152" y="528"/>
                    </a:cubicBezTo>
                    <a:cubicBezTo>
                      <a:pt x="1536" y="528"/>
                      <a:pt x="2112" y="88"/>
                      <a:pt x="2304" y="0"/>
                    </a:cubicBez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302" name="AutoShape 18"/>
              <p:cNvSpPr>
                <a:spLocks noChangeArrowheads="1"/>
              </p:cNvSpPr>
              <p:nvPr/>
            </p:nvSpPr>
            <p:spPr bwMode="auto">
              <a:xfrm>
                <a:off x="954" y="3408"/>
                <a:ext cx="534" cy="336"/>
              </a:xfrm>
              <a:prstGeom prst="roundRect">
                <a:avLst>
                  <a:gd name="adj" fmla="val 17639"/>
                </a:avLst>
              </a:prstGeom>
              <a:solidFill>
                <a:srgbClr val="FF0000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54290" name="Group 19"/>
            <p:cNvGrpSpPr>
              <a:grpSpLocks/>
            </p:cNvGrpSpPr>
            <p:nvPr/>
          </p:nvGrpSpPr>
          <p:grpSpPr bwMode="auto">
            <a:xfrm>
              <a:off x="5715000" y="2262184"/>
              <a:ext cx="2300288" cy="1166810"/>
              <a:chOff x="624" y="960"/>
              <a:chExt cx="1449" cy="735"/>
            </a:xfrm>
          </p:grpSpPr>
          <p:sp>
            <p:nvSpPr>
              <p:cNvPr id="54295" name="Rectangle 20"/>
              <p:cNvSpPr>
                <a:spLocks noChangeArrowheads="1"/>
              </p:cNvSpPr>
              <p:nvPr/>
            </p:nvSpPr>
            <p:spPr bwMode="auto">
              <a:xfrm>
                <a:off x="988" y="983"/>
                <a:ext cx="548" cy="68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4296" name="Freeform 21"/>
              <p:cNvSpPr>
                <a:spLocks/>
              </p:cNvSpPr>
              <p:nvPr/>
            </p:nvSpPr>
            <p:spPr bwMode="auto">
              <a:xfrm>
                <a:off x="624" y="960"/>
                <a:ext cx="1449" cy="276"/>
              </a:xfrm>
              <a:custGeom>
                <a:avLst/>
                <a:gdLst>
                  <a:gd name="T0" fmla="*/ 0 w 2304"/>
                  <a:gd name="T1" fmla="*/ 0 h 528"/>
                  <a:gd name="T2" fmla="*/ 1 w 2304"/>
                  <a:gd name="T3" fmla="*/ 1 h 528"/>
                  <a:gd name="T4" fmla="*/ 1 w 2304"/>
                  <a:gd name="T5" fmla="*/ 0 h 528"/>
                  <a:gd name="T6" fmla="*/ 0 60000 65536"/>
                  <a:gd name="T7" fmla="*/ 0 60000 65536"/>
                  <a:gd name="T8" fmla="*/ 0 60000 65536"/>
                  <a:gd name="T9" fmla="*/ 0 w 2304"/>
                  <a:gd name="T10" fmla="*/ 0 h 528"/>
                  <a:gd name="T11" fmla="*/ 2304 w 2304"/>
                  <a:gd name="T12" fmla="*/ 528 h 5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04" h="528">
                    <a:moveTo>
                      <a:pt x="0" y="0"/>
                    </a:moveTo>
                    <a:cubicBezTo>
                      <a:pt x="384" y="264"/>
                      <a:pt x="768" y="528"/>
                      <a:pt x="1152" y="528"/>
                    </a:cubicBezTo>
                    <a:cubicBezTo>
                      <a:pt x="1536" y="528"/>
                      <a:pt x="2112" y="88"/>
                      <a:pt x="2304" y="0"/>
                    </a:cubicBez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297" name="Freeform 22"/>
              <p:cNvSpPr>
                <a:spLocks/>
              </p:cNvSpPr>
              <p:nvPr/>
            </p:nvSpPr>
            <p:spPr bwMode="auto">
              <a:xfrm rot="10800000">
                <a:off x="624" y="1419"/>
                <a:ext cx="1449" cy="276"/>
              </a:xfrm>
              <a:custGeom>
                <a:avLst/>
                <a:gdLst>
                  <a:gd name="T0" fmla="*/ 0 w 2304"/>
                  <a:gd name="T1" fmla="*/ 0 h 528"/>
                  <a:gd name="T2" fmla="*/ 1 w 2304"/>
                  <a:gd name="T3" fmla="*/ 1 h 528"/>
                  <a:gd name="T4" fmla="*/ 1 w 2304"/>
                  <a:gd name="T5" fmla="*/ 0 h 528"/>
                  <a:gd name="T6" fmla="*/ 0 60000 65536"/>
                  <a:gd name="T7" fmla="*/ 0 60000 65536"/>
                  <a:gd name="T8" fmla="*/ 0 60000 65536"/>
                  <a:gd name="T9" fmla="*/ 0 w 2304"/>
                  <a:gd name="T10" fmla="*/ 0 h 528"/>
                  <a:gd name="T11" fmla="*/ 2304 w 2304"/>
                  <a:gd name="T12" fmla="*/ 528 h 5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04" h="528">
                    <a:moveTo>
                      <a:pt x="0" y="0"/>
                    </a:moveTo>
                    <a:cubicBezTo>
                      <a:pt x="384" y="264"/>
                      <a:pt x="768" y="528"/>
                      <a:pt x="1152" y="528"/>
                    </a:cubicBezTo>
                    <a:cubicBezTo>
                      <a:pt x="1536" y="528"/>
                      <a:pt x="2112" y="88"/>
                      <a:pt x="2304" y="0"/>
                    </a:cubicBez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298" name="AutoShape 23"/>
              <p:cNvSpPr>
                <a:spLocks noChangeArrowheads="1"/>
              </p:cNvSpPr>
              <p:nvPr/>
            </p:nvSpPr>
            <p:spPr bwMode="auto">
              <a:xfrm>
                <a:off x="1152" y="1152"/>
                <a:ext cx="534" cy="336"/>
              </a:xfrm>
              <a:prstGeom prst="roundRect">
                <a:avLst>
                  <a:gd name="adj" fmla="val 17639"/>
                </a:avLst>
              </a:prstGeom>
              <a:solidFill>
                <a:srgbClr val="FF0000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54291" name="Text Box 25"/>
            <p:cNvSpPr txBox="1">
              <a:spLocks noChangeArrowheads="1"/>
            </p:cNvSpPr>
            <p:nvPr/>
          </p:nvSpPr>
          <p:spPr bwMode="auto">
            <a:xfrm>
              <a:off x="5181600" y="4267200"/>
              <a:ext cx="1371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/>
                <a:t>electrons</a:t>
              </a:r>
            </a:p>
          </p:txBody>
        </p:sp>
        <p:sp>
          <p:nvSpPr>
            <p:cNvPr id="54292" name="Line 26"/>
            <p:cNvSpPr>
              <a:spLocks noChangeShapeType="1"/>
            </p:cNvSpPr>
            <p:nvPr/>
          </p:nvSpPr>
          <p:spPr bwMode="auto">
            <a:xfrm flipH="1">
              <a:off x="5867400" y="4699000"/>
              <a:ext cx="60960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4293" name="Text Box 31"/>
            <p:cNvSpPr txBox="1">
              <a:spLocks noChangeArrowheads="1"/>
            </p:cNvSpPr>
            <p:nvPr/>
          </p:nvSpPr>
          <p:spPr bwMode="auto">
            <a:xfrm>
              <a:off x="7696200" y="4281488"/>
              <a:ext cx="83820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/>
                <a:t>laser</a:t>
              </a:r>
            </a:p>
          </p:txBody>
        </p:sp>
        <p:sp>
          <p:nvSpPr>
            <p:cNvPr id="54294" name="Line 32"/>
            <p:cNvSpPr>
              <a:spLocks noChangeShapeType="1"/>
            </p:cNvSpPr>
            <p:nvPr/>
          </p:nvSpPr>
          <p:spPr bwMode="auto">
            <a:xfrm flipV="1">
              <a:off x="7391400" y="4724400"/>
              <a:ext cx="60960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aphicFrame>
        <p:nvGraphicFramePr>
          <p:cNvPr id="54277" name="Object 2"/>
          <p:cNvGraphicFramePr>
            <a:graphicFrameLocks noChangeAspect="1"/>
          </p:cNvGraphicFramePr>
          <p:nvPr/>
        </p:nvGraphicFramePr>
        <p:xfrm>
          <a:off x="6905625" y="4679950"/>
          <a:ext cx="1001713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596900" imgH="406400" progId="Equation.3">
                  <p:embed/>
                </p:oleObj>
              </mc:Choice>
              <mc:Fallback>
                <p:oleObj name="Equation" r:id="rId3" imgW="596900" imgH="406400" progId="Equation.3">
                  <p:embed/>
                  <p:pic>
                    <p:nvPicPr>
                      <p:cNvPr id="5427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5625" y="4679950"/>
                        <a:ext cx="1001713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3733800" y="2057400"/>
            <a:ext cx="5410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99962"/>
              </a:schemeClr>
            </a:outerShdw>
          </a:effec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2800">
                <a:latin typeface="Tahoma" pitchFamily="-106" charset="0"/>
                <a:ea typeface="+mn-ea"/>
                <a:cs typeface="+mn-cs"/>
              </a:rPr>
              <a:t>Scattered flux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2800">
                <a:latin typeface="Tahoma" pitchFamily="-106" charset="0"/>
                <a:ea typeface="+mn-ea"/>
                <a:cs typeface="+mn-cs"/>
              </a:rPr>
              <a:t>Luminosity as in HEP collisions</a:t>
            </a:r>
            <a:endParaRPr lang="en-US">
              <a:latin typeface="Times" pitchFamily="-106" charset="0"/>
              <a:ea typeface="+mn-ea"/>
              <a:cs typeface="+mn-cs"/>
            </a:endParaRP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  <a:defRPr/>
            </a:pPr>
            <a:r>
              <a:rPr lang="en-US">
                <a:latin typeface="Tahoma" pitchFamily="-106" charset="0"/>
                <a:ea typeface="ＭＳ Ｐゴシック" pitchFamily="-106" charset="-128"/>
                <a:cs typeface="+mn-cs"/>
              </a:rPr>
              <a:t>Many photons, electrons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  <a:defRPr/>
            </a:pPr>
            <a:r>
              <a:rPr lang="en-US">
                <a:latin typeface="Tahoma" pitchFamily="-106" charset="0"/>
                <a:ea typeface="ＭＳ Ｐゴシック" pitchFamily="-106" charset="-128"/>
                <a:cs typeface="+mn-cs"/>
              </a:rPr>
              <a:t>Focus tightly</a:t>
            </a:r>
          </a:p>
          <a:p>
            <a:pPr marL="742950" lvl="1" indent="-285750" eaLnBrk="1" hangingPunct="1">
              <a:spcBef>
                <a:spcPct val="20000"/>
              </a:spcBef>
              <a:defRPr/>
            </a:pPr>
            <a:endParaRPr lang="en-US">
              <a:latin typeface="Tahoma" pitchFamily="-106" charset="0"/>
              <a:ea typeface="ＭＳ Ｐゴシック" pitchFamily="-106" charset="-128"/>
              <a:cs typeface="+mn-cs"/>
            </a:endParaRP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  <a:defRPr/>
            </a:pPr>
            <a:endParaRPr lang="en-US">
              <a:latin typeface="Tahoma" pitchFamily="-106" charset="0"/>
              <a:ea typeface="ＭＳ Ｐゴシック" pitchFamily="-106" charset="-128"/>
              <a:cs typeface="+mn-cs"/>
            </a:endParaRP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  <a:defRPr/>
            </a:pPr>
            <a:r>
              <a:rPr lang="en-US">
                <a:latin typeface="Tahoma" pitchFamily="-106" charset="0"/>
                <a:ea typeface="ＭＳ Ｐゴシック" pitchFamily="-106" charset="-128"/>
                <a:cs typeface="+mn-cs"/>
              </a:rPr>
              <a:t>ELI-NP </a:t>
            </a:r>
          </a:p>
        </p:txBody>
      </p:sp>
      <p:pic>
        <p:nvPicPr>
          <p:cNvPr id="5428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1981200"/>
            <a:ext cx="1066800" cy="590550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5428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133600"/>
            <a:ext cx="1236663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54282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505200"/>
            <a:ext cx="1524000" cy="86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</p:pic>
      <p:graphicFrame>
        <p:nvGraphicFramePr>
          <p:cNvPr id="54283" name="Object 3"/>
          <p:cNvGraphicFramePr>
            <a:graphicFrameLocks noChangeAspect="1"/>
          </p:cNvGraphicFramePr>
          <p:nvPr/>
        </p:nvGraphicFramePr>
        <p:xfrm>
          <a:off x="6400800" y="1676400"/>
          <a:ext cx="2271713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019300" imgH="203200" progId="Equation.3">
                  <p:embed/>
                </p:oleObj>
              </mc:Choice>
              <mc:Fallback>
                <p:oleObj name="Equation" r:id="rId8" imgW="2019300" imgH="203200" progId="Equation.3">
                  <p:embed/>
                  <p:pic>
                    <p:nvPicPr>
                      <p:cNvPr id="5428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1676400"/>
                        <a:ext cx="2271713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84" name="CasellaDiTesto 25"/>
          <p:cNvSpPr txBox="1">
            <a:spLocks noChangeArrowheads="1"/>
          </p:cNvSpPr>
          <p:nvPr/>
        </p:nvSpPr>
        <p:spPr bwMode="auto">
          <a:xfrm>
            <a:off x="8153400" y="3581400"/>
            <a:ext cx="3825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i="1"/>
              <a:t>f</a:t>
            </a:r>
          </a:p>
        </p:txBody>
      </p:sp>
      <p:graphicFrame>
        <p:nvGraphicFramePr>
          <p:cNvPr id="54285" name="Object 4"/>
          <p:cNvGraphicFramePr>
            <a:graphicFrameLocks noChangeAspect="1"/>
          </p:cNvGraphicFramePr>
          <p:nvPr/>
        </p:nvGraphicFramePr>
        <p:xfrm>
          <a:off x="3940175" y="5427663"/>
          <a:ext cx="5051425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3009900" imgH="444500" progId="Equation.3">
                  <p:embed/>
                </p:oleObj>
              </mc:Choice>
              <mc:Fallback>
                <p:oleObj name="Equation" r:id="rId10" imgW="3009900" imgH="444500" progId="Equation.3">
                  <p:embed/>
                  <p:pic>
                    <p:nvPicPr>
                      <p:cNvPr id="5428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0175" y="5427663"/>
                        <a:ext cx="5051425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Rettangolo 37"/>
          <p:cNvSpPr/>
          <p:nvPr/>
        </p:nvSpPr>
        <p:spPr>
          <a:xfrm>
            <a:off x="5105400" y="6259513"/>
            <a:ext cx="3962400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 eaLnBrk="1" hangingPunct="1">
              <a:spcBef>
                <a:spcPct val="20000"/>
              </a:spcBef>
              <a:defRPr/>
            </a:pPr>
            <a:r>
              <a:rPr lang="en-US" sz="1800">
                <a:latin typeface="+mn-lt"/>
                <a:ea typeface="ＭＳ Ｐゴシック" pitchFamily="-106" charset="-128"/>
                <a:cs typeface="+mn-cs"/>
              </a:rPr>
              <a:t>cfr.  LHC 10</a:t>
            </a:r>
            <a:r>
              <a:rPr lang="en-US" sz="1800" baseline="30000">
                <a:latin typeface="+mn-lt"/>
                <a:ea typeface="ＭＳ Ｐゴシック" pitchFamily="-106" charset="-128"/>
                <a:cs typeface="+mn-cs"/>
              </a:rPr>
              <a:t>34</a:t>
            </a:r>
            <a:r>
              <a:rPr lang="en-US" sz="1800">
                <a:latin typeface="+mn-lt"/>
                <a:ea typeface="ＭＳ Ｐゴシック" pitchFamily="-106" charset="-128"/>
                <a:cs typeface="+mn-cs"/>
              </a:rPr>
              <a:t>,   </a:t>
            </a:r>
            <a:r>
              <a:rPr lang="en-US" sz="1800">
                <a:latin typeface="Times" pitchFamily="-106" charset="0"/>
                <a:ea typeface="ＭＳ Ｐゴシック" pitchFamily="-106" charset="-128"/>
                <a:cs typeface="+mn-cs"/>
              </a:rPr>
              <a:t>Hi-Lumi LHC 10</a:t>
            </a:r>
            <a:r>
              <a:rPr lang="en-US" sz="1800" baseline="30000">
                <a:latin typeface="Times" pitchFamily="-106" charset="0"/>
                <a:ea typeface="ＭＳ Ｐゴシック" pitchFamily="-106" charset="-128"/>
                <a:cs typeface="+mn-cs"/>
              </a:rPr>
              <a:t>35</a:t>
            </a:r>
            <a:endParaRPr lang="en-US" sz="1800" baseline="30000">
              <a:latin typeface="+mn-lt"/>
              <a:ea typeface="ＭＳ Ｐゴシック" pitchFamily="-106" charset="-128"/>
              <a:cs typeface="+mn-cs"/>
            </a:endParaRPr>
          </a:p>
        </p:txBody>
      </p:sp>
      <p:sp>
        <p:nvSpPr>
          <p:cNvPr id="54287" name="Ovale 28"/>
          <p:cNvSpPr>
            <a:spLocks noChangeArrowheads="1"/>
          </p:cNvSpPr>
          <p:nvPr/>
        </p:nvSpPr>
        <p:spPr bwMode="auto">
          <a:xfrm>
            <a:off x="6629400" y="4572000"/>
            <a:ext cx="1676400" cy="914400"/>
          </a:xfrm>
          <a:prstGeom prst="ellipse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32" name="Immagine 31" descr="Untitled1.tif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88640"/>
            <a:ext cx="5059650" cy="627283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1FB473D-8714-6FE2-BAC5-8F6034B3B2B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477" y="29829"/>
            <a:ext cx="1098377" cy="66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61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914400" y="4483100"/>
            <a:ext cx="7315200" cy="160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chemeClr val="accent2"/>
                </a:solidFill>
                <a:latin typeface="Arial" charset="0"/>
              </a:rPr>
              <a:t>Laser pulse must be short compared to Rayleigh length so that whole pulse is focused simultaneously.</a:t>
            </a:r>
          </a:p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chemeClr val="accent2"/>
                </a:solidFill>
                <a:latin typeface="Arial" charset="0"/>
              </a:rPr>
              <a:t>Laser may be shorter than Rayleigh length, but less than 0.5 ps is not practical, and could lead to non-linear effects not included in our spectral model.</a:t>
            </a:r>
          </a:p>
        </p:txBody>
      </p:sp>
      <p:grpSp>
        <p:nvGrpSpPr>
          <p:cNvPr id="53251" name="Group 3"/>
          <p:cNvGrpSpPr>
            <a:grpSpLocks/>
          </p:cNvGrpSpPr>
          <p:nvPr/>
        </p:nvGrpSpPr>
        <p:grpSpPr bwMode="auto">
          <a:xfrm>
            <a:off x="965200" y="1854200"/>
            <a:ext cx="7162800" cy="2438400"/>
            <a:chOff x="624" y="864"/>
            <a:chExt cx="4512" cy="1536"/>
          </a:xfrm>
        </p:grpSpPr>
        <p:sp>
          <p:nvSpPr>
            <p:cNvPr id="53255" name="Rectangle 4"/>
            <p:cNvSpPr>
              <a:spLocks noChangeArrowheads="1"/>
            </p:cNvSpPr>
            <p:nvPr/>
          </p:nvSpPr>
          <p:spPr bwMode="auto">
            <a:xfrm>
              <a:off x="624" y="864"/>
              <a:ext cx="4512" cy="15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53256" name="Group 5"/>
            <p:cNvGrpSpPr>
              <a:grpSpLocks/>
            </p:cNvGrpSpPr>
            <p:nvPr/>
          </p:nvGrpSpPr>
          <p:grpSpPr bwMode="auto">
            <a:xfrm>
              <a:off x="912" y="960"/>
              <a:ext cx="1488" cy="768"/>
              <a:chOff x="240" y="384"/>
              <a:chExt cx="1776" cy="1056"/>
            </a:xfrm>
          </p:grpSpPr>
          <p:sp>
            <p:nvSpPr>
              <p:cNvPr id="53265" name="Rectangle 6"/>
              <p:cNvSpPr>
                <a:spLocks noChangeArrowheads="1"/>
              </p:cNvSpPr>
              <p:nvPr/>
            </p:nvSpPr>
            <p:spPr bwMode="auto">
              <a:xfrm>
                <a:off x="816" y="432"/>
                <a:ext cx="672" cy="9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3266" name="Freeform 7"/>
              <p:cNvSpPr>
                <a:spLocks/>
              </p:cNvSpPr>
              <p:nvPr/>
            </p:nvSpPr>
            <p:spPr bwMode="auto">
              <a:xfrm>
                <a:off x="240" y="384"/>
                <a:ext cx="1776" cy="396"/>
              </a:xfrm>
              <a:custGeom>
                <a:avLst/>
                <a:gdLst>
                  <a:gd name="T0" fmla="*/ 0 w 2304"/>
                  <a:gd name="T1" fmla="*/ 0 h 528"/>
                  <a:gd name="T2" fmla="*/ 2 w 2304"/>
                  <a:gd name="T3" fmla="*/ 2 h 528"/>
                  <a:gd name="T4" fmla="*/ 2 w 2304"/>
                  <a:gd name="T5" fmla="*/ 0 h 528"/>
                  <a:gd name="T6" fmla="*/ 0 60000 65536"/>
                  <a:gd name="T7" fmla="*/ 0 60000 65536"/>
                  <a:gd name="T8" fmla="*/ 0 60000 65536"/>
                  <a:gd name="T9" fmla="*/ 0 w 2304"/>
                  <a:gd name="T10" fmla="*/ 0 h 528"/>
                  <a:gd name="T11" fmla="*/ 2304 w 2304"/>
                  <a:gd name="T12" fmla="*/ 528 h 5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04" h="528">
                    <a:moveTo>
                      <a:pt x="0" y="0"/>
                    </a:moveTo>
                    <a:cubicBezTo>
                      <a:pt x="384" y="264"/>
                      <a:pt x="768" y="528"/>
                      <a:pt x="1152" y="528"/>
                    </a:cubicBezTo>
                    <a:cubicBezTo>
                      <a:pt x="1536" y="528"/>
                      <a:pt x="2112" y="88"/>
                      <a:pt x="2304" y="0"/>
                    </a:cubicBez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267" name="Freeform 8"/>
              <p:cNvSpPr>
                <a:spLocks/>
              </p:cNvSpPr>
              <p:nvPr/>
            </p:nvSpPr>
            <p:spPr bwMode="auto">
              <a:xfrm rot="10800000">
                <a:off x="240" y="1044"/>
                <a:ext cx="1776" cy="396"/>
              </a:xfrm>
              <a:custGeom>
                <a:avLst/>
                <a:gdLst>
                  <a:gd name="T0" fmla="*/ 0 w 2304"/>
                  <a:gd name="T1" fmla="*/ 0 h 528"/>
                  <a:gd name="T2" fmla="*/ 2 w 2304"/>
                  <a:gd name="T3" fmla="*/ 2 h 528"/>
                  <a:gd name="T4" fmla="*/ 2 w 2304"/>
                  <a:gd name="T5" fmla="*/ 0 h 528"/>
                  <a:gd name="T6" fmla="*/ 0 60000 65536"/>
                  <a:gd name="T7" fmla="*/ 0 60000 65536"/>
                  <a:gd name="T8" fmla="*/ 0 60000 65536"/>
                  <a:gd name="T9" fmla="*/ 0 w 2304"/>
                  <a:gd name="T10" fmla="*/ 0 h 528"/>
                  <a:gd name="T11" fmla="*/ 2304 w 2304"/>
                  <a:gd name="T12" fmla="*/ 528 h 5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04" h="528">
                    <a:moveTo>
                      <a:pt x="0" y="0"/>
                    </a:moveTo>
                    <a:cubicBezTo>
                      <a:pt x="384" y="264"/>
                      <a:pt x="768" y="528"/>
                      <a:pt x="1152" y="528"/>
                    </a:cubicBezTo>
                    <a:cubicBezTo>
                      <a:pt x="1536" y="528"/>
                      <a:pt x="2112" y="88"/>
                      <a:pt x="2304" y="0"/>
                    </a:cubicBez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53257" name="Group 9"/>
            <p:cNvGrpSpPr>
              <a:grpSpLocks/>
            </p:cNvGrpSpPr>
            <p:nvPr/>
          </p:nvGrpSpPr>
          <p:grpSpPr bwMode="auto">
            <a:xfrm>
              <a:off x="3264" y="960"/>
              <a:ext cx="1488" cy="768"/>
              <a:chOff x="432" y="1872"/>
              <a:chExt cx="1488" cy="768"/>
            </a:xfrm>
          </p:grpSpPr>
          <p:sp>
            <p:nvSpPr>
              <p:cNvPr id="53262" name="Rectangle 10"/>
              <p:cNvSpPr>
                <a:spLocks noChangeArrowheads="1"/>
              </p:cNvSpPr>
              <p:nvPr/>
            </p:nvSpPr>
            <p:spPr bwMode="auto">
              <a:xfrm>
                <a:off x="432" y="1896"/>
                <a:ext cx="1488" cy="72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3263" name="Freeform 11"/>
              <p:cNvSpPr>
                <a:spLocks/>
              </p:cNvSpPr>
              <p:nvPr/>
            </p:nvSpPr>
            <p:spPr bwMode="auto">
              <a:xfrm>
                <a:off x="432" y="1872"/>
                <a:ext cx="1488" cy="288"/>
              </a:xfrm>
              <a:custGeom>
                <a:avLst/>
                <a:gdLst>
                  <a:gd name="T0" fmla="*/ 0 w 2304"/>
                  <a:gd name="T1" fmla="*/ 0 h 528"/>
                  <a:gd name="T2" fmla="*/ 1 w 2304"/>
                  <a:gd name="T3" fmla="*/ 1 h 528"/>
                  <a:gd name="T4" fmla="*/ 1 w 2304"/>
                  <a:gd name="T5" fmla="*/ 0 h 528"/>
                  <a:gd name="T6" fmla="*/ 0 60000 65536"/>
                  <a:gd name="T7" fmla="*/ 0 60000 65536"/>
                  <a:gd name="T8" fmla="*/ 0 60000 65536"/>
                  <a:gd name="T9" fmla="*/ 0 w 2304"/>
                  <a:gd name="T10" fmla="*/ 0 h 528"/>
                  <a:gd name="T11" fmla="*/ 2304 w 2304"/>
                  <a:gd name="T12" fmla="*/ 528 h 5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04" h="528">
                    <a:moveTo>
                      <a:pt x="0" y="0"/>
                    </a:moveTo>
                    <a:cubicBezTo>
                      <a:pt x="384" y="264"/>
                      <a:pt x="768" y="528"/>
                      <a:pt x="1152" y="528"/>
                    </a:cubicBezTo>
                    <a:cubicBezTo>
                      <a:pt x="1536" y="528"/>
                      <a:pt x="2112" y="88"/>
                      <a:pt x="2304" y="0"/>
                    </a:cubicBez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264" name="Freeform 12"/>
              <p:cNvSpPr>
                <a:spLocks/>
              </p:cNvSpPr>
              <p:nvPr/>
            </p:nvSpPr>
            <p:spPr bwMode="auto">
              <a:xfrm rot="10800000">
                <a:off x="432" y="2352"/>
                <a:ext cx="1488" cy="288"/>
              </a:xfrm>
              <a:custGeom>
                <a:avLst/>
                <a:gdLst>
                  <a:gd name="T0" fmla="*/ 0 w 2304"/>
                  <a:gd name="T1" fmla="*/ 0 h 528"/>
                  <a:gd name="T2" fmla="*/ 1 w 2304"/>
                  <a:gd name="T3" fmla="*/ 1 h 528"/>
                  <a:gd name="T4" fmla="*/ 1 w 2304"/>
                  <a:gd name="T5" fmla="*/ 0 h 528"/>
                  <a:gd name="T6" fmla="*/ 0 60000 65536"/>
                  <a:gd name="T7" fmla="*/ 0 60000 65536"/>
                  <a:gd name="T8" fmla="*/ 0 60000 65536"/>
                  <a:gd name="T9" fmla="*/ 0 w 2304"/>
                  <a:gd name="T10" fmla="*/ 0 h 528"/>
                  <a:gd name="T11" fmla="*/ 2304 w 2304"/>
                  <a:gd name="T12" fmla="*/ 528 h 5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04" h="528">
                    <a:moveTo>
                      <a:pt x="0" y="0"/>
                    </a:moveTo>
                    <a:cubicBezTo>
                      <a:pt x="384" y="264"/>
                      <a:pt x="768" y="528"/>
                      <a:pt x="1152" y="528"/>
                    </a:cubicBezTo>
                    <a:cubicBezTo>
                      <a:pt x="1536" y="528"/>
                      <a:pt x="2112" y="88"/>
                      <a:pt x="2304" y="0"/>
                    </a:cubicBez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53258" name="Text Box 13"/>
            <p:cNvSpPr txBox="1">
              <a:spLocks noChangeArrowheads="1"/>
            </p:cNvSpPr>
            <p:nvPr/>
          </p:nvSpPr>
          <p:spPr bwMode="auto">
            <a:xfrm>
              <a:off x="672" y="1824"/>
              <a:ext cx="206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800">
                  <a:solidFill>
                    <a:schemeClr val="accent2"/>
                  </a:solidFill>
                  <a:latin typeface="Arial" charset="0"/>
                </a:rPr>
                <a:t>Laser pulse length matched to focus size (Rayleigh length).</a:t>
              </a:r>
            </a:p>
          </p:txBody>
        </p:sp>
        <p:sp>
          <p:nvSpPr>
            <p:cNvPr id="53259" name="Text Box 14"/>
            <p:cNvSpPr txBox="1">
              <a:spLocks noChangeArrowheads="1"/>
            </p:cNvSpPr>
            <p:nvPr/>
          </p:nvSpPr>
          <p:spPr bwMode="auto">
            <a:xfrm>
              <a:off x="3024" y="1824"/>
              <a:ext cx="206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800">
                  <a:solidFill>
                    <a:schemeClr val="accent2"/>
                  </a:solidFill>
                  <a:latin typeface="Arial" charset="0"/>
                </a:rPr>
                <a:t>Laser pulse too long for small focus size.</a:t>
              </a:r>
            </a:p>
          </p:txBody>
        </p:sp>
        <p:sp>
          <p:nvSpPr>
            <p:cNvPr id="53260" name="Line 15"/>
            <p:cNvSpPr>
              <a:spLocks noChangeShapeType="1"/>
            </p:cNvSpPr>
            <p:nvPr/>
          </p:nvSpPr>
          <p:spPr bwMode="auto">
            <a:xfrm>
              <a:off x="1536" y="1344"/>
              <a:ext cx="28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3261" name="Line 16"/>
            <p:cNvSpPr>
              <a:spLocks noChangeShapeType="1"/>
            </p:cNvSpPr>
            <p:nvPr/>
          </p:nvSpPr>
          <p:spPr bwMode="auto">
            <a:xfrm>
              <a:off x="3888" y="1344"/>
              <a:ext cx="28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3252" name="Text Box 17"/>
          <p:cNvSpPr txBox="1">
            <a:spLocks noChangeArrowheads="1"/>
          </p:cNvSpPr>
          <p:nvPr/>
        </p:nvSpPr>
        <p:spPr bwMode="auto">
          <a:xfrm>
            <a:off x="165100" y="1219200"/>
            <a:ext cx="861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b="1">
                <a:solidFill>
                  <a:srgbClr val="990033"/>
                </a:solidFill>
                <a:latin typeface="Arial" charset="0"/>
              </a:rPr>
              <a:t>Matching Laser Pulse Length and Focus Size</a:t>
            </a:r>
          </a:p>
        </p:txBody>
      </p:sp>
      <p:sp>
        <p:nvSpPr>
          <p:cNvPr id="53253" name="Rectangle 18"/>
          <p:cNvSpPr>
            <a:spLocks noChangeArrowheads="1"/>
          </p:cNvSpPr>
          <p:nvPr/>
        </p:nvSpPr>
        <p:spPr bwMode="auto">
          <a:xfrm>
            <a:off x="7315200" y="6207125"/>
            <a:ext cx="1828800" cy="650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2000" b="1">
                <a:solidFill>
                  <a:srgbClr val="990033"/>
                </a:solidFill>
              </a:rPr>
              <a:t>courtesy of</a:t>
            </a:r>
            <a:br>
              <a:rPr lang="en-US" sz="2000" b="1">
                <a:solidFill>
                  <a:srgbClr val="990033"/>
                </a:solidFill>
              </a:rPr>
            </a:br>
            <a:r>
              <a:rPr lang="en-US" sz="2000" b="1">
                <a:solidFill>
                  <a:srgbClr val="990033"/>
                </a:solidFill>
              </a:rPr>
              <a:t>D. Moncton</a:t>
            </a:r>
            <a:endParaRPr lang="en-US" b="1">
              <a:solidFill>
                <a:srgbClr val="990033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89D2A68-10B1-290E-3081-B160C0A064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098377" cy="6642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AF07FFC-EEC3-9D5D-2ABA-A0C0DAEC5343}"/>
              </a:ext>
            </a:extLst>
          </p:cNvPr>
          <p:cNvSpPr txBox="1"/>
          <p:nvPr/>
        </p:nvSpPr>
        <p:spPr>
          <a:xfrm>
            <a:off x="35496" y="6444044"/>
            <a:ext cx="6264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800" i="1"/>
              <a:t>8th African School of Physics - Marrakech (MO) - July 2024</a:t>
            </a:r>
          </a:p>
        </p:txBody>
      </p:sp>
    </p:spTree>
    <p:extLst>
      <p:ext uri="{BB962C8B-B14F-4D97-AF65-F5344CB8AC3E}">
        <p14:creationId xmlns:p14="http://schemas.microsoft.com/office/powerpoint/2010/main" val="15092938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2"/>
          <p:cNvSpPr>
            <a:spLocks noChangeArrowheads="1"/>
          </p:cNvSpPr>
          <p:nvPr/>
        </p:nvSpPr>
        <p:spPr bwMode="auto">
          <a:xfrm>
            <a:off x="5105400" y="1574800"/>
            <a:ext cx="3581400" cy="4597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5300" name="Rectangle 3"/>
          <p:cNvSpPr>
            <a:spLocks noChangeArrowheads="1"/>
          </p:cNvSpPr>
          <p:nvPr/>
        </p:nvSpPr>
        <p:spPr bwMode="auto">
          <a:xfrm>
            <a:off x="457200" y="1562100"/>
            <a:ext cx="3581400" cy="4622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55301" name="Group 4"/>
          <p:cNvGrpSpPr>
            <a:grpSpLocks/>
          </p:cNvGrpSpPr>
          <p:nvPr/>
        </p:nvGrpSpPr>
        <p:grpSpPr bwMode="auto">
          <a:xfrm>
            <a:off x="990600" y="2185988"/>
            <a:ext cx="2308225" cy="1166812"/>
            <a:chOff x="3552" y="1008"/>
            <a:chExt cx="1454" cy="735"/>
          </a:xfrm>
        </p:grpSpPr>
        <p:sp>
          <p:nvSpPr>
            <p:cNvPr id="55333" name="Rectangle 5"/>
            <p:cNvSpPr>
              <a:spLocks noChangeArrowheads="1"/>
            </p:cNvSpPr>
            <p:nvPr/>
          </p:nvSpPr>
          <p:spPr bwMode="auto">
            <a:xfrm>
              <a:off x="3696" y="1031"/>
              <a:ext cx="548" cy="68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5334" name="Freeform 6"/>
            <p:cNvSpPr>
              <a:spLocks/>
            </p:cNvSpPr>
            <p:nvPr/>
          </p:nvSpPr>
          <p:spPr bwMode="auto">
            <a:xfrm>
              <a:off x="3552" y="1008"/>
              <a:ext cx="1449" cy="276"/>
            </a:xfrm>
            <a:custGeom>
              <a:avLst/>
              <a:gdLst>
                <a:gd name="T0" fmla="*/ 0 w 2304"/>
                <a:gd name="T1" fmla="*/ 0 h 528"/>
                <a:gd name="T2" fmla="*/ 1 w 2304"/>
                <a:gd name="T3" fmla="*/ 1 h 528"/>
                <a:gd name="T4" fmla="*/ 1 w 2304"/>
                <a:gd name="T5" fmla="*/ 0 h 528"/>
                <a:gd name="T6" fmla="*/ 0 60000 65536"/>
                <a:gd name="T7" fmla="*/ 0 60000 65536"/>
                <a:gd name="T8" fmla="*/ 0 60000 65536"/>
                <a:gd name="T9" fmla="*/ 0 w 2304"/>
                <a:gd name="T10" fmla="*/ 0 h 528"/>
                <a:gd name="T11" fmla="*/ 2304 w 2304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04" h="528">
                  <a:moveTo>
                    <a:pt x="0" y="0"/>
                  </a:moveTo>
                  <a:cubicBezTo>
                    <a:pt x="384" y="264"/>
                    <a:pt x="768" y="528"/>
                    <a:pt x="1152" y="528"/>
                  </a:cubicBezTo>
                  <a:cubicBezTo>
                    <a:pt x="1536" y="528"/>
                    <a:pt x="2112" y="88"/>
                    <a:pt x="2304" y="0"/>
                  </a:cubicBezTo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5335" name="Freeform 7"/>
            <p:cNvSpPr>
              <a:spLocks/>
            </p:cNvSpPr>
            <p:nvPr/>
          </p:nvSpPr>
          <p:spPr bwMode="auto">
            <a:xfrm rot="10800000">
              <a:off x="3552" y="1467"/>
              <a:ext cx="1449" cy="276"/>
            </a:xfrm>
            <a:custGeom>
              <a:avLst/>
              <a:gdLst>
                <a:gd name="T0" fmla="*/ 0 w 2304"/>
                <a:gd name="T1" fmla="*/ 0 h 528"/>
                <a:gd name="T2" fmla="*/ 1 w 2304"/>
                <a:gd name="T3" fmla="*/ 1 h 528"/>
                <a:gd name="T4" fmla="*/ 1 w 2304"/>
                <a:gd name="T5" fmla="*/ 0 h 528"/>
                <a:gd name="T6" fmla="*/ 0 60000 65536"/>
                <a:gd name="T7" fmla="*/ 0 60000 65536"/>
                <a:gd name="T8" fmla="*/ 0 60000 65536"/>
                <a:gd name="T9" fmla="*/ 0 w 2304"/>
                <a:gd name="T10" fmla="*/ 0 h 528"/>
                <a:gd name="T11" fmla="*/ 2304 w 2304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04" h="528">
                  <a:moveTo>
                    <a:pt x="0" y="0"/>
                  </a:moveTo>
                  <a:cubicBezTo>
                    <a:pt x="384" y="264"/>
                    <a:pt x="768" y="528"/>
                    <a:pt x="1152" y="528"/>
                  </a:cubicBezTo>
                  <a:cubicBezTo>
                    <a:pt x="1536" y="528"/>
                    <a:pt x="2112" y="88"/>
                    <a:pt x="2304" y="0"/>
                  </a:cubicBezTo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5336" name="AutoShape 8"/>
            <p:cNvSpPr>
              <a:spLocks noChangeArrowheads="1"/>
            </p:cNvSpPr>
            <p:nvPr/>
          </p:nvSpPr>
          <p:spPr bwMode="auto">
            <a:xfrm>
              <a:off x="3792" y="1231"/>
              <a:ext cx="1214" cy="301"/>
            </a:xfrm>
            <a:prstGeom prst="roundRect">
              <a:avLst>
                <a:gd name="adj" fmla="val 17639"/>
              </a:avLst>
            </a:prstGeom>
            <a:solidFill>
              <a:srgbClr val="FF0000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55302" name="Group 9"/>
          <p:cNvGrpSpPr>
            <a:grpSpLocks/>
          </p:cNvGrpSpPr>
          <p:nvPr/>
        </p:nvGrpSpPr>
        <p:grpSpPr bwMode="auto">
          <a:xfrm>
            <a:off x="1066800" y="4114800"/>
            <a:ext cx="2286000" cy="1143000"/>
            <a:chOff x="3600" y="3264"/>
            <a:chExt cx="1440" cy="720"/>
          </a:xfrm>
        </p:grpSpPr>
        <p:sp>
          <p:nvSpPr>
            <p:cNvPr id="55329" name="Rectangle 10"/>
            <p:cNvSpPr>
              <a:spLocks noChangeArrowheads="1"/>
            </p:cNvSpPr>
            <p:nvPr/>
          </p:nvSpPr>
          <p:spPr bwMode="auto">
            <a:xfrm>
              <a:off x="4368" y="3299"/>
              <a:ext cx="545" cy="67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5330" name="Freeform 11"/>
            <p:cNvSpPr>
              <a:spLocks/>
            </p:cNvSpPr>
            <p:nvPr/>
          </p:nvSpPr>
          <p:spPr bwMode="auto">
            <a:xfrm>
              <a:off x="3600" y="3264"/>
              <a:ext cx="1440" cy="270"/>
            </a:xfrm>
            <a:custGeom>
              <a:avLst/>
              <a:gdLst>
                <a:gd name="T0" fmla="*/ 0 w 2304"/>
                <a:gd name="T1" fmla="*/ 0 h 528"/>
                <a:gd name="T2" fmla="*/ 1 w 2304"/>
                <a:gd name="T3" fmla="*/ 1 h 528"/>
                <a:gd name="T4" fmla="*/ 1 w 2304"/>
                <a:gd name="T5" fmla="*/ 0 h 528"/>
                <a:gd name="T6" fmla="*/ 0 60000 65536"/>
                <a:gd name="T7" fmla="*/ 0 60000 65536"/>
                <a:gd name="T8" fmla="*/ 0 60000 65536"/>
                <a:gd name="T9" fmla="*/ 0 w 2304"/>
                <a:gd name="T10" fmla="*/ 0 h 528"/>
                <a:gd name="T11" fmla="*/ 2304 w 2304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04" h="528">
                  <a:moveTo>
                    <a:pt x="0" y="0"/>
                  </a:moveTo>
                  <a:cubicBezTo>
                    <a:pt x="384" y="264"/>
                    <a:pt x="768" y="528"/>
                    <a:pt x="1152" y="528"/>
                  </a:cubicBezTo>
                  <a:cubicBezTo>
                    <a:pt x="1536" y="528"/>
                    <a:pt x="2112" y="88"/>
                    <a:pt x="2304" y="0"/>
                  </a:cubicBezTo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5331" name="Freeform 12"/>
            <p:cNvSpPr>
              <a:spLocks/>
            </p:cNvSpPr>
            <p:nvPr/>
          </p:nvSpPr>
          <p:spPr bwMode="auto">
            <a:xfrm rot="10800000">
              <a:off x="3600" y="3714"/>
              <a:ext cx="1440" cy="270"/>
            </a:xfrm>
            <a:custGeom>
              <a:avLst/>
              <a:gdLst>
                <a:gd name="T0" fmla="*/ 0 w 2304"/>
                <a:gd name="T1" fmla="*/ 0 h 528"/>
                <a:gd name="T2" fmla="*/ 1 w 2304"/>
                <a:gd name="T3" fmla="*/ 1 h 528"/>
                <a:gd name="T4" fmla="*/ 1 w 2304"/>
                <a:gd name="T5" fmla="*/ 0 h 528"/>
                <a:gd name="T6" fmla="*/ 0 60000 65536"/>
                <a:gd name="T7" fmla="*/ 0 60000 65536"/>
                <a:gd name="T8" fmla="*/ 0 60000 65536"/>
                <a:gd name="T9" fmla="*/ 0 w 2304"/>
                <a:gd name="T10" fmla="*/ 0 h 528"/>
                <a:gd name="T11" fmla="*/ 2304 w 2304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04" h="528">
                  <a:moveTo>
                    <a:pt x="0" y="0"/>
                  </a:moveTo>
                  <a:cubicBezTo>
                    <a:pt x="384" y="264"/>
                    <a:pt x="768" y="528"/>
                    <a:pt x="1152" y="528"/>
                  </a:cubicBezTo>
                  <a:cubicBezTo>
                    <a:pt x="1536" y="528"/>
                    <a:pt x="2112" y="88"/>
                    <a:pt x="2304" y="0"/>
                  </a:cubicBezTo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5332" name="AutoShape 13"/>
            <p:cNvSpPr>
              <a:spLocks noChangeArrowheads="1"/>
            </p:cNvSpPr>
            <p:nvPr/>
          </p:nvSpPr>
          <p:spPr bwMode="auto">
            <a:xfrm>
              <a:off x="3642" y="3483"/>
              <a:ext cx="1206" cy="294"/>
            </a:xfrm>
            <a:prstGeom prst="roundRect">
              <a:avLst>
                <a:gd name="adj" fmla="val 17639"/>
              </a:avLst>
            </a:prstGeom>
            <a:solidFill>
              <a:srgbClr val="FF0000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55303" name="Group 14"/>
          <p:cNvGrpSpPr>
            <a:grpSpLocks/>
          </p:cNvGrpSpPr>
          <p:nvPr/>
        </p:nvGrpSpPr>
        <p:grpSpPr bwMode="auto">
          <a:xfrm>
            <a:off x="5842000" y="4114800"/>
            <a:ext cx="2286000" cy="1143000"/>
            <a:chOff x="624" y="3216"/>
            <a:chExt cx="1440" cy="720"/>
          </a:xfrm>
        </p:grpSpPr>
        <p:sp>
          <p:nvSpPr>
            <p:cNvPr id="55325" name="Rectangle 15"/>
            <p:cNvSpPr>
              <a:spLocks noChangeArrowheads="1"/>
            </p:cNvSpPr>
            <p:nvPr/>
          </p:nvSpPr>
          <p:spPr bwMode="auto">
            <a:xfrm>
              <a:off x="1104" y="3251"/>
              <a:ext cx="545" cy="67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5326" name="Freeform 16"/>
            <p:cNvSpPr>
              <a:spLocks/>
            </p:cNvSpPr>
            <p:nvPr/>
          </p:nvSpPr>
          <p:spPr bwMode="auto">
            <a:xfrm>
              <a:off x="624" y="3216"/>
              <a:ext cx="1440" cy="270"/>
            </a:xfrm>
            <a:custGeom>
              <a:avLst/>
              <a:gdLst>
                <a:gd name="T0" fmla="*/ 0 w 2304"/>
                <a:gd name="T1" fmla="*/ 0 h 528"/>
                <a:gd name="T2" fmla="*/ 1 w 2304"/>
                <a:gd name="T3" fmla="*/ 1 h 528"/>
                <a:gd name="T4" fmla="*/ 1 w 2304"/>
                <a:gd name="T5" fmla="*/ 0 h 528"/>
                <a:gd name="T6" fmla="*/ 0 60000 65536"/>
                <a:gd name="T7" fmla="*/ 0 60000 65536"/>
                <a:gd name="T8" fmla="*/ 0 60000 65536"/>
                <a:gd name="T9" fmla="*/ 0 w 2304"/>
                <a:gd name="T10" fmla="*/ 0 h 528"/>
                <a:gd name="T11" fmla="*/ 2304 w 2304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04" h="528">
                  <a:moveTo>
                    <a:pt x="0" y="0"/>
                  </a:moveTo>
                  <a:cubicBezTo>
                    <a:pt x="384" y="264"/>
                    <a:pt x="768" y="528"/>
                    <a:pt x="1152" y="528"/>
                  </a:cubicBezTo>
                  <a:cubicBezTo>
                    <a:pt x="1536" y="528"/>
                    <a:pt x="2112" y="88"/>
                    <a:pt x="2304" y="0"/>
                  </a:cubicBezTo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5327" name="Freeform 17"/>
            <p:cNvSpPr>
              <a:spLocks/>
            </p:cNvSpPr>
            <p:nvPr/>
          </p:nvSpPr>
          <p:spPr bwMode="auto">
            <a:xfrm rot="10800000">
              <a:off x="624" y="3666"/>
              <a:ext cx="1440" cy="270"/>
            </a:xfrm>
            <a:custGeom>
              <a:avLst/>
              <a:gdLst>
                <a:gd name="T0" fmla="*/ 0 w 2304"/>
                <a:gd name="T1" fmla="*/ 0 h 528"/>
                <a:gd name="T2" fmla="*/ 1 w 2304"/>
                <a:gd name="T3" fmla="*/ 1 h 528"/>
                <a:gd name="T4" fmla="*/ 1 w 2304"/>
                <a:gd name="T5" fmla="*/ 0 h 528"/>
                <a:gd name="T6" fmla="*/ 0 60000 65536"/>
                <a:gd name="T7" fmla="*/ 0 60000 65536"/>
                <a:gd name="T8" fmla="*/ 0 60000 65536"/>
                <a:gd name="T9" fmla="*/ 0 w 2304"/>
                <a:gd name="T10" fmla="*/ 0 h 528"/>
                <a:gd name="T11" fmla="*/ 2304 w 2304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04" h="528">
                  <a:moveTo>
                    <a:pt x="0" y="0"/>
                  </a:moveTo>
                  <a:cubicBezTo>
                    <a:pt x="384" y="264"/>
                    <a:pt x="768" y="528"/>
                    <a:pt x="1152" y="528"/>
                  </a:cubicBezTo>
                  <a:cubicBezTo>
                    <a:pt x="1536" y="528"/>
                    <a:pt x="2112" y="88"/>
                    <a:pt x="2304" y="0"/>
                  </a:cubicBezTo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5328" name="AutoShape 18"/>
            <p:cNvSpPr>
              <a:spLocks noChangeArrowheads="1"/>
            </p:cNvSpPr>
            <p:nvPr/>
          </p:nvSpPr>
          <p:spPr bwMode="auto">
            <a:xfrm>
              <a:off x="954" y="3408"/>
              <a:ext cx="534" cy="336"/>
            </a:xfrm>
            <a:prstGeom prst="roundRect">
              <a:avLst>
                <a:gd name="adj" fmla="val 17639"/>
              </a:avLst>
            </a:prstGeom>
            <a:solidFill>
              <a:srgbClr val="FF0000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55304" name="Group 19"/>
          <p:cNvGrpSpPr>
            <a:grpSpLocks/>
          </p:cNvGrpSpPr>
          <p:nvPr/>
        </p:nvGrpSpPr>
        <p:grpSpPr bwMode="auto">
          <a:xfrm>
            <a:off x="5715000" y="2262188"/>
            <a:ext cx="2300288" cy="1166812"/>
            <a:chOff x="624" y="960"/>
            <a:chExt cx="1449" cy="735"/>
          </a:xfrm>
        </p:grpSpPr>
        <p:sp>
          <p:nvSpPr>
            <p:cNvPr id="55321" name="Rectangle 20"/>
            <p:cNvSpPr>
              <a:spLocks noChangeArrowheads="1"/>
            </p:cNvSpPr>
            <p:nvPr/>
          </p:nvSpPr>
          <p:spPr bwMode="auto">
            <a:xfrm>
              <a:off x="988" y="983"/>
              <a:ext cx="548" cy="68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5322" name="Freeform 21"/>
            <p:cNvSpPr>
              <a:spLocks/>
            </p:cNvSpPr>
            <p:nvPr/>
          </p:nvSpPr>
          <p:spPr bwMode="auto">
            <a:xfrm>
              <a:off x="624" y="960"/>
              <a:ext cx="1449" cy="276"/>
            </a:xfrm>
            <a:custGeom>
              <a:avLst/>
              <a:gdLst>
                <a:gd name="T0" fmla="*/ 0 w 2304"/>
                <a:gd name="T1" fmla="*/ 0 h 528"/>
                <a:gd name="T2" fmla="*/ 1 w 2304"/>
                <a:gd name="T3" fmla="*/ 1 h 528"/>
                <a:gd name="T4" fmla="*/ 1 w 2304"/>
                <a:gd name="T5" fmla="*/ 0 h 528"/>
                <a:gd name="T6" fmla="*/ 0 60000 65536"/>
                <a:gd name="T7" fmla="*/ 0 60000 65536"/>
                <a:gd name="T8" fmla="*/ 0 60000 65536"/>
                <a:gd name="T9" fmla="*/ 0 w 2304"/>
                <a:gd name="T10" fmla="*/ 0 h 528"/>
                <a:gd name="T11" fmla="*/ 2304 w 2304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04" h="528">
                  <a:moveTo>
                    <a:pt x="0" y="0"/>
                  </a:moveTo>
                  <a:cubicBezTo>
                    <a:pt x="384" y="264"/>
                    <a:pt x="768" y="528"/>
                    <a:pt x="1152" y="528"/>
                  </a:cubicBezTo>
                  <a:cubicBezTo>
                    <a:pt x="1536" y="528"/>
                    <a:pt x="2112" y="88"/>
                    <a:pt x="2304" y="0"/>
                  </a:cubicBezTo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5323" name="Freeform 22"/>
            <p:cNvSpPr>
              <a:spLocks/>
            </p:cNvSpPr>
            <p:nvPr/>
          </p:nvSpPr>
          <p:spPr bwMode="auto">
            <a:xfrm rot="10800000">
              <a:off x="624" y="1419"/>
              <a:ext cx="1449" cy="276"/>
            </a:xfrm>
            <a:custGeom>
              <a:avLst/>
              <a:gdLst>
                <a:gd name="T0" fmla="*/ 0 w 2304"/>
                <a:gd name="T1" fmla="*/ 0 h 528"/>
                <a:gd name="T2" fmla="*/ 1 w 2304"/>
                <a:gd name="T3" fmla="*/ 1 h 528"/>
                <a:gd name="T4" fmla="*/ 1 w 2304"/>
                <a:gd name="T5" fmla="*/ 0 h 528"/>
                <a:gd name="T6" fmla="*/ 0 60000 65536"/>
                <a:gd name="T7" fmla="*/ 0 60000 65536"/>
                <a:gd name="T8" fmla="*/ 0 60000 65536"/>
                <a:gd name="T9" fmla="*/ 0 w 2304"/>
                <a:gd name="T10" fmla="*/ 0 h 528"/>
                <a:gd name="T11" fmla="*/ 2304 w 2304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04" h="528">
                  <a:moveTo>
                    <a:pt x="0" y="0"/>
                  </a:moveTo>
                  <a:cubicBezTo>
                    <a:pt x="384" y="264"/>
                    <a:pt x="768" y="528"/>
                    <a:pt x="1152" y="528"/>
                  </a:cubicBezTo>
                  <a:cubicBezTo>
                    <a:pt x="1536" y="528"/>
                    <a:pt x="2112" y="88"/>
                    <a:pt x="2304" y="0"/>
                  </a:cubicBezTo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5324" name="AutoShape 23"/>
            <p:cNvSpPr>
              <a:spLocks noChangeArrowheads="1"/>
            </p:cNvSpPr>
            <p:nvPr/>
          </p:nvSpPr>
          <p:spPr bwMode="auto">
            <a:xfrm>
              <a:off x="1152" y="1152"/>
              <a:ext cx="534" cy="336"/>
            </a:xfrm>
            <a:prstGeom prst="roundRect">
              <a:avLst>
                <a:gd name="adj" fmla="val 17639"/>
              </a:avLst>
            </a:prstGeom>
            <a:solidFill>
              <a:srgbClr val="FF0000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55305" name="Text Box 24"/>
          <p:cNvSpPr txBox="1">
            <a:spLocks noChangeArrowheads="1"/>
          </p:cNvSpPr>
          <p:nvPr/>
        </p:nvSpPr>
        <p:spPr bwMode="auto">
          <a:xfrm>
            <a:off x="5181600" y="4267200"/>
            <a:ext cx="137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latin typeface="Arial" charset="0"/>
              </a:rPr>
              <a:t>electrons</a:t>
            </a:r>
          </a:p>
        </p:txBody>
      </p:sp>
      <p:sp>
        <p:nvSpPr>
          <p:cNvPr id="55306" name="Line 25"/>
          <p:cNvSpPr>
            <a:spLocks noChangeShapeType="1"/>
          </p:cNvSpPr>
          <p:nvPr/>
        </p:nvSpPr>
        <p:spPr bwMode="auto">
          <a:xfrm flipH="1">
            <a:off x="5867400" y="4699000"/>
            <a:ext cx="6096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5307" name="Text Box 26"/>
          <p:cNvSpPr txBox="1">
            <a:spLocks noChangeArrowheads="1"/>
          </p:cNvSpPr>
          <p:nvPr/>
        </p:nvSpPr>
        <p:spPr bwMode="auto">
          <a:xfrm>
            <a:off x="457200" y="2414588"/>
            <a:ext cx="838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latin typeface="Arial" charset="0"/>
              </a:rPr>
              <a:t>laser</a:t>
            </a:r>
          </a:p>
        </p:txBody>
      </p:sp>
      <p:sp>
        <p:nvSpPr>
          <p:cNvPr id="55308" name="Line 27"/>
          <p:cNvSpPr>
            <a:spLocks noChangeShapeType="1"/>
          </p:cNvSpPr>
          <p:nvPr/>
        </p:nvSpPr>
        <p:spPr bwMode="auto">
          <a:xfrm flipV="1">
            <a:off x="685800" y="2795588"/>
            <a:ext cx="6096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5309" name="Text Box 28"/>
          <p:cNvSpPr txBox="1">
            <a:spLocks noChangeArrowheads="1"/>
          </p:cNvSpPr>
          <p:nvPr/>
        </p:nvSpPr>
        <p:spPr bwMode="auto">
          <a:xfrm>
            <a:off x="2895600" y="2209800"/>
            <a:ext cx="1143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latin typeface="Arial" charset="0"/>
              </a:rPr>
              <a:t>electrons</a:t>
            </a:r>
          </a:p>
        </p:txBody>
      </p:sp>
      <p:sp>
        <p:nvSpPr>
          <p:cNvPr id="55310" name="Line 29"/>
          <p:cNvSpPr>
            <a:spLocks noChangeShapeType="1"/>
          </p:cNvSpPr>
          <p:nvPr/>
        </p:nvSpPr>
        <p:spPr bwMode="auto">
          <a:xfrm flipH="1">
            <a:off x="2971800" y="2795588"/>
            <a:ext cx="6096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5311" name="Text Box 30"/>
          <p:cNvSpPr txBox="1">
            <a:spLocks noChangeArrowheads="1"/>
          </p:cNvSpPr>
          <p:nvPr/>
        </p:nvSpPr>
        <p:spPr bwMode="auto">
          <a:xfrm>
            <a:off x="7696200" y="4281488"/>
            <a:ext cx="838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latin typeface="Arial" charset="0"/>
              </a:rPr>
              <a:t>laser</a:t>
            </a:r>
          </a:p>
        </p:txBody>
      </p:sp>
      <p:sp>
        <p:nvSpPr>
          <p:cNvPr id="55312" name="Line 31"/>
          <p:cNvSpPr>
            <a:spLocks noChangeShapeType="1"/>
          </p:cNvSpPr>
          <p:nvPr/>
        </p:nvSpPr>
        <p:spPr bwMode="auto">
          <a:xfrm flipV="1">
            <a:off x="7391400" y="4724400"/>
            <a:ext cx="6096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5313" name="Text Box 32"/>
          <p:cNvSpPr txBox="1">
            <a:spLocks noChangeArrowheads="1"/>
          </p:cNvSpPr>
          <p:nvPr/>
        </p:nvSpPr>
        <p:spPr bwMode="auto">
          <a:xfrm>
            <a:off x="203200" y="1079500"/>
            <a:ext cx="873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b="1">
                <a:solidFill>
                  <a:srgbClr val="990000"/>
                </a:solidFill>
                <a:latin typeface="Arial" charset="0"/>
              </a:rPr>
              <a:t>Electron Bunch Length Matched to Rayleigh Length</a:t>
            </a:r>
          </a:p>
        </p:txBody>
      </p:sp>
      <p:sp>
        <p:nvSpPr>
          <p:cNvPr id="55314" name="Text Box 33"/>
          <p:cNvSpPr txBox="1">
            <a:spLocks noChangeArrowheads="1"/>
          </p:cNvSpPr>
          <p:nvPr/>
        </p:nvSpPr>
        <p:spPr bwMode="auto">
          <a:xfrm>
            <a:off x="609600" y="1690688"/>
            <a:ext cx="3124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800">
                <a:latin typeface="Arial" charset="0"/>
              </a:rPr>
              <a:t>Electron pulse too long</a:t>
            </a:r>
          </a:p>
        </p:txBody>
      </p:sp>
      <p:sp>
        <p:nvSpPr>
          <p:cNvPr id="55315" name="Text Box 34"/>
          <p:cNvSpPr txBox="1">
            <a:spLocks noChangeArrowheads="1"/>
          </p:cNvSpPr>
          <p:nvPr/>
        </p:nvSpPr>
        <p:spPr bwMode="auto">
          <a:xfrm>
            <a:off x="5486400" y="1676400"/>
            <a:ext cx="3124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800">
                <a:latin typeface="Arial" charset="0"/>
              </a:rPr>
              <a:t>Electron pulse matched</a:t>
            </a:r>
          </a:p>
        </p:txBody>
      </p:sp>
      <p:sp>
        <p:nvSpPr>
          <p:cNvPr id="55316" name="Line 35"/>
          <p:cNvSpPr>
            <a:spLocks noChangeShapeType="1"/>
          </p:cNvSpPr>
          <p:nvPr/>
        </p:nvSpPr>
        <p:spPr bwMode="auto">
          <a:xfrm flipV="1">
            <a:off x="3124200" y="5105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5317" name="Line 36"/>
          <p:cNvSpPr>
            <a:spLocks noChangeShapeType="1"/>
          </p:cNvSpPr>
          <p:nvPr/>
        </p:nvSpPr>
        <p:spPr bwMode="auto">
          <a:xfrm>
            <a:off x="3124200" y="3810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5318" name="Text Box 37"/>
          <p:cNvSpPr txBox="1">
            <a:spLocks noChangeArrowheads="1"/>
          </p:cNvSpPr>
          <p:nvPr/>
        </p:nvSpPr>
        <p:spPr bwMode="auto">
          <a:xfrm>
            <a:off x="1600200" y="5486400"/>
            <a:ext cx="2286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latin typeface="Arial" charset="0"/>
              </a:rPr>
              <a:t>Poor efficiency at head and tail</a:t>
            </a:r>
          </a:p>
        </p:txBody>
      </p:sp>
      <p:sp>
        <p:nvSpPr>
          <p:cNvPr id="55319" name="Rectangle 38"/>
          <p:cNvSpPr>
            <a:spLocks noChangeArrowheads="1"/>
          </p:cNvSpPr>
          <p:nvPr/>
        </p:nvSpPr>
        <p:spPr bwMode="auto">
          <a:xfrm>
            <a:off x="7315200" y="6207125"/>
            <a:ext cx="1828800" cy="650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2000" b="1">
                <a:solidFill>
                  <a:srgbClr val="990033"/>
                </a:solidFill>
              </a:rPr>
              <a:t>courtesy of</a:t>
            </a:r>
            <a:br>
              <a:rPr lang="en-US" sz="2000" b="1">
                <a:solidFill>
                  <a:srgbClr val="990033"/>
                </a:solidFill>
              </a:rPr>
            </a:br>
            <a:r>
              <a:rPr lang="en-US" sz="2000" b="1">
                <a:solidFill>
                  <a:srgbClr val="990033"/>
                </a:solidFill>
              </a:rPr>
              <a:t>D. Moncton</a:t>
            </a:r>
            <a:endParaRPr lang="en-US" b="1">
              <a:solidFill>
                <a:srgbClr val="990033"/>
              </a:solidFill>
            </a:endParaRPr>
          </a:p>
        </p:txBody>
      </p:sp>
      <p:graphicFrame>
        <p:nvGraphicFramePr>
          <p:cNvPr id="55298" name="Object 2"/>
          <p:cNvGraphicFramePr>
            <a:graphicFrameLocks noChangeAspect="1"/>
          </p:cNvGraphicFramePr>
          <p:nvPr/>
        </p:nvGraphicFramePr>
        <p:xfrm>
          <a:off x="2957513" y="220663"/>
          <a:ext cx="3101975" cy="1004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333500" imgH="431800" progId="Equation.3">
                  <p:embed/>
                </p:oleObj>
              </mc:Choice>
              <mc:Fallback>
                <p:oleObj name="Equation" r:id="rId3" imgW="1333500" imgH="431800" progId="Equation.3">
                  <p:embed/>
                  <p:pic>
                    <p:nvPicPr>
                      <p:cNvPr id="5529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7513" y="220663"/>
                        <a:ext cx="3101975" cy="1004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D366EA5D-C051-A7F4-381A-A74ED84F7F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77" y="29829"/>
            <a:ext cx="1098377" cy="6642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E1F849-B300-CA90-C848-65B76E7F96C1}"/>
              </a:ext>
            </a:extLst>
          </p:cNvPr>
          <p:cNvSpPr txBox="1"/>
          <p:nvPr/>
        </p:nvSpPr>
        <p:spPr>
          <a:xfrm>
            <a:off x="35496" y="6444044"/>
            <a:ext cx="6264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800" i="1"/>
              <a:t>8th African School of Physics - Marrakech (MO) - July 2024</a:t>
            </a:r>
          </a:p>
        </p:txBody>
      </p:sp>
    </p:spTree>
    <p:extLst>
      <p:ext uri="{BB962C8B-B14F-4D97-AF65-F5344CB8AC3E}">
        <p14:creationId xmlns:p14="http://schemas.microsoft.com/office/powerpoint/2010/main" val="18702946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538" name="Object 2"/>
          <p:cNvGraphicFramePr>
            <a:graphicFrameLocks noChangeAspect="1"/>
          </p:cNvGraphicFramePr>
          <p:nvPr/>
        </p:nvGraphicFramePr>
        <p:xfrm>
          <a:off x="1042169" y="1484784"/>
          <a:ext cx="3025775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63700" imgH="469900" progId="Equation.3">
                  <p:embed/>
                </p:oleObj>
              </mc:Choice>
              <mc:Fallback>
                <p:oleObj name="Equation" r:id="rId3" imgW="1663700" imgH="469900" progId="Equation.3">
                  <p:embed/>
                  <p:pic>
                    <p:nvPicPr>
                      <p:cNvPr id="6553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169" y="1484784"/>
                        <a:ext cx="3025775" cy="85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>
          <a:xfrm>
            <a:off x="781744" y="152400"/>
            <a:ext cx="8182744" cy="1219200"/>
          </a:xfrm>
        </p:spPr>
        <p:txBody>
          <a:bodyPr/>
          <a:lstStyle/>
          <a:p>
            <a:r>
              <a:rPr lang="it-IT" sz="28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Bandwidth due to collection angle, laser and electron beam phase space distribution</a:t>
            </a:r>
            <a:endParaRPr lang="en-GB" sz="2800" b="1">
              <a:solidFill>
                <a:schemeClr val="tx1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65540" name="Object 3"/>
          <p:cNvGraphicFramePr>
            <a:graphicFrameLocks noChangeAspect="1"/>
          </p:cNvGraphicFramePr>
          <p:nvPr/>
        </p:nvGraphicFramePr>
        <p:xfrm>
          <a:off x="539552" y="4959449"/>
          <a:ext cx="797877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962400" imgH="241300" progId="Equation.3">
                  <p:embed/>
                </p:oleObj>
              </mc:Choice>
              <mc:Fallback>
                <p:oleObj name="Equation" r:id="rId5" imgW="3962400" imgH="241300" progId="Equation.3">
                  <p:embed/>
                  <p:pic>
                    <p:nvPicPr>
                      <p:cNvPr id="6554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4959449"/>
                        <a:ext cx="7978775" cy="4857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543" name="Object 4"/>
          <p:cNvGraphicFramePr>
            <a:graphicFrameLocks noChangeAspect="1"/>
          </p:cNvGraphicFramePr>
          <p:nvPr/>
        </p:nvGraphicFramePr>
        <p:xfrm>
          <a:off x="5292080" y="1628800"/>
          <a:ext cx="1828800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927100" imgH="228600" progId="Equation.3">
                  <p:embed/>
                </p:oleObj>
              </mc:Choice>
              <mc:Fallback>
                <p:oleObj name="Equation" r:id="rId7" imgW="927100" imgH="228600" progId="Equation.3">
                  <p:embed/>
                  <p:pic>
                    <p:nvPicPr>
                      <p:cNvPr id="65543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1628800"/>
                        <a:ext cx="1828800" cy="450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2"/>
          <p:cNvGraphicFramePr>
            <a:graphicFrameLocks noChangeAspect="1"/>
          </p:cNvGraphicFramePr>
          <p:nvPr/>
        </p:nvGraphicFramePr>
        <p:xfrm>
          <a:off x="500063" y="2708920"/>
          <a:ext cx="2401887" cy="896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320800" imgH="495300" progId="Equation.3">
                  <p:embed/>
                </p:oleObj>
              </mc:Choice>
              <mc:Fallback>
                <p:oleObj name="Equation" r:id="rId9" imgW="1320800" imgH="495300" progId="Equation.3">
                  <p:embed/>
                  <p:pic>
                    <p:nvPicPr>
                      <p:cNvPr id="1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2708920"/>
                        <a:ext cx="2401887" cy="896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2"/>
          <p:cNvGraphicFramePr>
            <a:graphicFrameLocks noChangeAspect="1"/>
          </p:cNvGraphicFramePr>
          <p:nvPr/>
        </p:nvGraphicFramePr>
        <p:xfrm>
          <a:off x="3275856" y="2708920"/>
          <a:ext cx="2147888" cy="896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181100" imgH="495300" progId="Equation.3">
                  <p:embed/>
                </p:oleObj>
              </mc:Choice>
              <mc:Fallback>
                <p:oleObj name="Equation" r:id="rId11" imgW="1181100" imgH="495300" progId="Equation.3">
                  <p:embed/>
                  <p:pic>
                    <p:nvPicPr>
                      <p:cNvPr id="2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2708920"/>
                        <a:ext cx="2147888" cy="896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"/>
          <p:cNvGraphicFramePr>
            <a:graphicFrameLocks noChangeAspect="1"/>
          </p:cNvGraphicFramePr>
          <p:nvPr/>
        </p:nvGraphicFramePr>
        <p:xfrm>
          <a:off x="5867400" y="2708920"/>
          <a:ext cx="23114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270000" imgH="469900" progId="Equation.3">
                  <p:embed/>
                </p:oleObj>
              </mc:Choice>
              <mc:Fallback>
                <p:oleObj name="Equation" r:id="rId13" imgW="1270000" imgH="469900" progId="Equation.3">
                  <p:embed/>
                  <p:pic>
                    <p:nvPicPr>
                      <p:cNvPr id="2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708920"/>
                        <a:ext cx="2311400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reccia giù 1"/>
          <p:cNvSpPr/>
          <p:nvPr/>
        </p:nvSpPr>
        <p:spPr bwMode="auto">
          <a:xfrm>
            <a:off x="4139952" y="4365104"/>
            <a:ext cx="288032" cy="57606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2085975" y="5590431"/>
          <a:ext cx="5126038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2819400" imgH="635000" progId="Equation.3">
                  <p:embed/>
                </p:oleObj>
              </mc:Choice>
              <mc:Fallback>
                <p:oleObj name="Equation" r:id="rId15" imgW="2819400" imgH="635000" progId="Equation.3">
                  <p:embed/>
                  <p:pic>
                    <p:nvPicPr>
                      <p:cNvPr id="1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5975" y="5590431"/>
                        <a:ext cx="5126038" cy="1150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2915816" y="2852936"/>
            <a:ext cx="270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;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5525960" y="2852936"/>
            <a:ext cx="270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;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8316416" y="2852936"/>
            <a:ext cx="625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/>
              <a:t>etc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95536" y="3717032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i="1"/>
              <a:t>angular spread due to scattering angle and angular spread due to single electron incoming angle (emittance) are treated symmetrically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F44F7B-A406-B565-155A-749FEDA5632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0477" y="29829"/>
            <a:ext cx="1098377" cy="66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0760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Immagine 2" descr="Untitle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800100"/>
            <a:ext cx="8813800" cy="56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6" name="Rectangle 2"/>
          <p:cNvSpPr txBox="1">
            <a:spLocks noChangeArrowheads="1"/>
          </p:cNvSpPr>
          <p:nvPr/>
        </p:nvSpPr>
        <p:spPr bwMode="auto">
          <a:xfrm>
            <a:off x="6553200" y="6553200"/>
            <a:ext cx="2590800" cy="3048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en-US" sz="1600" b="1">
                <a:solidFill>
                  <a:srgbClr val="CC0000"/>
                </a:solidFill>
              </a:rPr>
              <a:t>Courtesy C. Barty - LLNL</a:t>
            </a:r>
            <a:endParaRPr lang="en-US" sz="1600" b="1">
              <a:solidFill>
                <a:srgbClr val="CC0000"/>
              </a:solidFill>
              <a:latin typeface="Helvetica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86F79F-9B4F-194C-A3BB-34CF6372CD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098377" cy="6642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1961910-850A-550C-E832-74549E2BCD9B}"/>
              </a:ext>
            </a:extLst>
          </p:cNvPr>
          <p:cNvSpPr txBox="1"/>
          <p:nvPr/>
        </p:nvSpPr>
        <p:spPr>
          <a:xfrm>
            <a:off x="35496" y="6444044"/>
            <a:ext cx="6264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800" i="1"/>
              <a:t>8th African School of Physics - Marrakech (MO) - July 2024</a:t>
            </a:r>
          </a:p>
        </p:txBody>
      </p:sp>
    </p:spTree>
    <p:extLst>
      <p:ext uri="{BB962C8B-B14F-4D97-AF65-F5344CB8AC3E}">
        <p14:creationId xmlns:p14="http://schemas.microsoft.com/office/powerpoint/2010/main" val="18554045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Immagine 2" descr="Untitled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40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2" name="Rectangle 2"/>
          <p:cNvSpPr txBox="1">
            <a:spLocks noChangeArrowheads="1"/>
          </p:cNvSpPr>
          <p:nvPr/>
        </p:nvSpPr>
        <p:spPr bwMode="auto">
          <a:xfrm>
            <a:off x="6553200" y="6553200"/>
            <a:ext cx="2590800" cy="3048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en-US" sz="1600" b="1">
                <a:solidFill>
                  <a:srgbClr val="CC0000"/>
                </a:solidFill>
              </a:rPr>
              <a:t>Courtesy C. Barty - LLNL</a:t>
            </a:r>
            <a:endParaRPr lang="en-US" sz="1600" b="1">
              <a:solidFill>
                <a:srgbClr val="CC0000"/>
              </a:solidFill>
              <a:latin typeface="Helvetica" charset="0"/>
            </a:endParaRPr>
          </a:p>
        </p:txBody>
      </p:sp>
      <p:sp>
        <p:nvSpPr>
          <p:cNvPr id="46083" name="Rettangolo 5"/>
          <p:cNvSpPr>
            <a:spLocks noChangeArrowheads="1"/>
          </p:cNvSpPr>
          <p:nvPr/>
        </p:nvSpPr>
        <p:spPr bwMode="auto">
          <a:xfrm>
            <a:off x="3276600" y="685800"/>
            <a:ext cx="1371600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graphicFrame>
        <p:nvGraphicFramePr>
          <p:cNvPr id="46084" name="Object 2"/>
          <p:cNvGraphicFramePr>
            <a:graphicFrameLocks noChangeAspect="1"/>
          </p:cNvGraphicFramePr>
          <p:nvPr/>
        </p:nvGraphicFramePr>
        <p:xfrm>
          <a:off x="3276600" y="712788"/>
          <a:ext cx="2195513" cy="65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308100" imgH="393700" progId="Equation.3">
                  <p:embed/>
                </p:oleObj>
              </mc:Choice>
              <mc:Fallback>
                <p:oleObj name="Equation" r:id="rId3" imgW="1308100" imgH="393700" progId="Equation.3">
                  <p:embed/>
                  <p:pic>
                    <p:nvPicPr>
                      <p:cNvPr id="4608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712788"/>
                        <a:ext cx="2195513" cy="658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5" name="Rettangolo 7"/>
          <p:cNvSpPr>
            <a:spLocks noChangeArrowheads="1"/>
          </p:cNvSpPr>
          <p:nvPr/>
        </p:nvSpPr>
        <p:spPr bwMode="auto">
          <a:xfrm>
            <a:off x="3276600" y="5334000"/>
            <a:ext cx="1447800" cy="838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graphicFrame>
        <p:nvGraphicFramePr>
          <p:cNvPr id="46086" name="Object 3"/>
          <p:cNvGraphicFramePr>
            <a:graphicFrameLocks noChangeAspect="1"/>
          </p:cNvGraphicFramePr>
          <p:nvPr/>
        </p:nvGraphicFramePr>
        <p:xfrm>
          <a:off x="3373438" y="5353050"/>
          <a:ext cx="3027362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803400" imgH="444500" progId="Equation.3">
                  <p:embed/>
                </p:oleObj>
              </mc:Choice>
              <mc:Fallback>
                <p:oleObj name="Equation" r:id="rId5" imgW="1803400" imgH="444500" progId="Equation.3">
                  <p:embed/>
                  <p:pic>
                    <p:nvPicPr>
                      <p:cNvPr id="4608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3438" y="5353050"/>
                        <a:ext cx="3027362" cy="74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74BF7B42-70DA-8220-945B-ACA9F17548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77" y="29829"/>
            <a:ext cx="1098377" cy="6642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725019F-EE05-512B-A1A6-5FAE8A9F10EB}"/>
              </a:ext>
            </a:extLst>
          </p:cNvPr>
          <p:cNvSpPr txBox="1"/>
          <p:nvPr/>
        </p:nvSpPr>
        <p:spPr>
          <a:xfrm>
            <a:off x="35496" y="6444044"/>
            <a:ext cx="6264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800" i="1"/>
              <a:t>8th African School of Physics - Marrakech (MO) - July 2024</a:t>
            </a:r>
          </a:p>
        </p:txBody>
      </p:sp>
    </p:spTree>
    <p:extLst>
      <p:ext uri="{BB962C8B-B14F-4D97-AF65-F5344CB8AC3E}">
        <p14:creationId xmlns:p14="http://schemas.microsoft.com/office/powerpoint/2010/main" val="3031883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Immagine 3" descr="envelope_linear_track_3c-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914400"/>
            <a:ext cx="7239000" cy="559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2" name="CasellaDiTesto 10"/>
          <p:cNvSpPr txBox="1">
            <a:spLocks noChangeArrowheads="1"/>
          </p:cNvSpPr>
          <p:nvPr/>
        </p:nvSpPr>
        <p:spPr bwMode="auto">
          <a:xfrm>
            <a:off x="3352800" y="4038600"/>
            <a:ext cx="388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/>
              <a:t>e</a:t>
            </a:r>
            <a:r>
              <a:rPr lang="it-IT" baseline="30000"/>
              <a:t>-</a:t>
            </a:r>
          </a:p>
        </p:txBody>
      </p:sp>
      <p:sp>
        <p:nvSpPr>
          <p:cNvPr id="61443" name="CasellaDiTesto 11"/>
          <p:cNvSpPr txBox="1">
            <a:spLocks noChangeArrowheads="1"/>
          </p:cNvSpPr>
          <p:nvPr/>
        </p:nvSpPr>
        <p:spPr bwMode="auto">
          <a:xfrm>
            <a:off x="8305800" y="2895600"/>
            <a:ext cx="4556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i="1"/>
              <a:t>X</a:t>
            </a:r>
          </a:p>
        </p:txBody>
      </p:sp>
      <p:sp>
        <p:nvSpPr>
          <p:cNvPr id="61444" name="CasellaDiTesto 12"/>
          <p:cNvSpPr txBox="1">
            <a:spLocks noChangeArrowheads="1"/>
          </p:cNvSpPr>
          <p:nvPr/>
        </p:nvSpPr>
        <p:spPr bwMode="auto">
          <a:xfrm>
            <a:off x="3276600" y="3276600"/>
            <a:ext cx="388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/>
              <a:t>e</a:t>
            </a:r>
            <a:r>
              <a:rPr lang="it-IT" baseline="30000"/>
              <a:t>-</a:t>
            </a:r>
          </a:p>
        </p:txBody>
      </p:sp>
      <p:sp>
        <p:nvSpPr>
          <p:cNvPr id="61445" name="CasellaDiTesto 13"/>
          <p:cNvSpPr txBox="1">
            <a:spLocks noChangeArrowheads="1"/>
          </p:cNvSpPr>
          <p:nvPr/>
        </p:nvSpPr>
        <p:spPr bwMode="auto">
          <a:xfrm>
            <a:off x="8229600" y="3657600"/>
            <a:ext cx="4556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i="1"/>
              <a:t>X</a:t>
            </a:r>
          </a:p>
        </p:txBody>
      </p:sp>
      <p:sp>
        <p:nvSpPr>
          <p:cNvPr id="61446" name="CasellaDiTesto 14"/>
          <p:cNvSpPr txBox="1">
            <a:spLocks noChangeArrowheads="1"/>
          </p:cNvSpPr>
          <p:nvPr/>
        </p:nvSpPr>
        <p:spPr bwMode="auto">
          <a:xfrm>
            <a:off x="4876800" y="4038600"/>
            <a:ext cx="850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/>
              <a:t>focus</a:t>
            </a:r>
          </a:p>
        </p:txBody>
      </p:sp>
      <p:sp>
        <p:nvSpPr>
          <p:cNvPr id="61447" name="CasellaDiTesto 15"/>
          <p:cNvSpPr txBox="1">
            <a:spLocks noChangeArrowheads="1"/>
          </p:cNvSpPr>
          <p:nvPr/>
        </p:nvSpPr>
        <p:spPr bwMode="auto">
          <a:xfrm>
            <a:off x="6477000" y="4724400"/>
            <a:ext cx="1295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>
                <a:solidFill>
                  <a:srgbClr val="FFE7C0"/>
                </a:solidFill>
              </a:rPr>
              <a:t>envelope</a:t>
            </a:r>
          </a:p>
        </p:txBody>
      </p:sp>
      <p:sp>
        <p:nvSpPr>
          <p:cNvPr id="61448" name="CasellaDiTesto 12"/>
          <p:cNvSpPr txBox="1">
            <a:spLocks noChangeArrowheads="1"/>
          </p:cNvSpPr>
          <p:nvPr/>
        </p:nvSpPr>
        <p:spPr bwMode="auto">
          <a:xfrm>
            <a:off x="3001963" y="762000"/>
            <a:ext cx="61420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/>
              <a:t>Spectral broadening due to ultra-focused beams:</a:t>
            </a:r>
          </a:p>
          <a:p>
            <a:r>
              <a:rPr lang="it-IT"/>
              <a:t>Thomson Source classically described as a</a:t>
            </a:r>
          </a:p>
          <a:p>
            <a:r>
              <a:rPr lang="it-IT" b="1">
                <a:solidFill>
                  <a:srgbClr val="FF0000"/>
                </a:solidFill>
              </a:rPr>
              <a:t>Laser Syncrotron Light Source</a:t>
            </a:r>
          </a:p>
        </p:txBody>
      </p:sp>
      <p:grpSp>
        <p:nvGrpSpPr>
          <p:cNvPr id="61449" name="Gruppo 21"/>
          <p:cNvGrpSpPr>
            <a:grpSpLocks/>
          </p:cNvGrpSpPr>
          <p:nvPr/>
        </p:nvGrpSpPr>
        <p:grpSpPr bwMode="auto">
          <a:xfrm>
            <a:off x="6248400" y="2971800"/>
            <a:ext cx="2020888" cy="533400"/>
            <a:chOff x="6248400" y="2971800"/>
            <a:chExt cx="2020182" cy="533400"/>
          </a:xfrm>
        </p:grpSpPr>
        <p:cxnSp>
          <p:nvCxnSpPr>
            <p:cNvPr id="61462" name="Connettore 2 7"/>
            <p:cNvCxnSpPr>
              <a:cxnSpLocks noChangeShapeType="1"/>
            </p:cNvCxnSpPr>
            <p:nvPr/>
          </p:nvCxnSpPr>
          <p:spPr bwMode="auto">
            <a:xfrm flipV="1">
              <a:off x="6248400" y="3124200"/>
              <a:ext cx="1981200" cy="38100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463" name="Connettore 2 14"/>
            <p:cNvCxnSpPr>
              <a:cxnSpLocks noChangeShapeType="1"/>
            </p:cNvCxnSpPr>
            <p:nvPr/>
          </p:nvCxnSpPr>
          <p:spPr bwMode="auto">
            <a:xfrm flipV="1">
              <a:off x="6248400" y="2971800"/>
              <a:ext cx="1905000" cy="533400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464" name="Connettore 2 15"/>
            <p:cNvCxnSpPr>
              <a:cxnSpLocks noChangeShapeType="1"/>
            </p:cNvCxnSpPr>
            <p:nvPr/>
          </p:nvCxnSpPr>
          <p:spPr bwMode="auto">
            <a:xfrm flipV="1">
              <a:off x="6248400" y="3276600"/>
              <a:ext cx="1981200" cy="228600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Arco a tutto sesto 20"/>
            <p:cNvSpPr/>
            <p:nvPr/>
          </p:nvSpPr>
          <p:spPr bwMode="auto">
            <a:xfrm rot="4441990">
              <a:off x="8040009" y="3063902"/>
              <a:ext cx="304800" cy="152347"/>
            </a:xfrm>
            <a:prstGeom prst="blockArc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it-IT">
                <a:solidFill>
                  <a:srgbClr val="FF0000"/>
                </a:solidFill>
                <a:latin typeface="Times" pitchFamily="-111" charset="0"/>
                <a:ea typeface="+mn-ea"/>
                <a:cs typeface="+mn-cs"/>
              </a:endParaRPr>
            </a:p>
          </p:txBody>
        </p:sp>
      </p:grpSp>
      <p:grpSp>
        <p:nvGrpSpPr>
          <p:cNvPr id="61450" name="Gruppo 22"/>
          <p:cNvGrpSpPr>
            <a:grpSpLocks/>
          </p:cNvGrpSpPr>
          <p:nvPr/>
        </p:nvGrpSpPr>
        <p:grpSpPr bwMode="auto">
          <a:xfrm rot="892427">
            <a:off x="6283325" y="3451225"/>
            <a:ext cx="2019300" cy="533400"/>
            <a:chOff x="6248400" y="2971800"/>
            <a:chExt cx="2020182" cy="533400"/>
          </a:xfrm>
        </p:grpSpPr>
        <p:cxnSp>
          <p:nvCxnSpPr>
            <p:cNvPr id="61458" name="Connettore 2 7"/>
            <p:cNvCxnSpPr>
              <a:cxnSpLocks noChangeShapeType="1"/>
            </p:cNvCxnSpPr>
            <p:nvPr/>
          </p:nvCxnSpPr>
          <p:spPr bwMode="auto">
            <a:xfrm flipV="1">
              <a:off x="6248400" y="3124200"/>
              <a:ext cx="1981200" cy="38100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459" name="Connettore 2 24"/>
            <p:cNvCxnSpPr>
              <a:cxnSpLocks noChangeShapeType="1"/>
            </p:cNvCxnSpPr>
            <p:nvPr/>
          </p:nvCxnSpPr>
          <p:spPr bwMode="auto">
            <a:xfrm flipV="1">
              <a:off x="6248400" y="2971800"/>
              <a:ext cx="1905000" cy="533400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460" name="Connettore 2 25"/>
            <p:cNvCxnSpPr>
              <a:cxnSpLocks noChangeShapeType="1"/>
            </p:cNvCxnSpPr>
            <p:nvPr/>
          </p:nvCxnSpPr>
          <p:spPr bwMode="auto">
            <a:xfrm flipV="1">
              <a:off x="6248400" y="3276600"/>
              <a:ext cx="1981200" cy="228600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" name="Arco a tutto sesto 26"/>
            <p:cNvSpPr/>
            <p:nvPr/>
          </p:nvSpPr>
          <p:spPr bwMode="auto">
            <a:xfrm rot="4441990">
              <a:off x="8039617" y="3063911"/>
              <a:ext cx="304800" cy="152467"/>
            </a:xfrm>
            <a:prstGeom prst="blockArc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it-IT">
                <a:solidFill>
                  <a:srgbClr val="FF0000"/>
                </a:solidFill>
                <a:latin typeface="Times" pitchFamily="-111" charset="0"/>
                <a:ea typeface="+mn-ea"/>
                <a:cs typeface="+mn-cs"/>
              </a:endParaRPr>
            </a:p>
          </p:txBody>
        </p:sp>
      </p:grpSp>
      <p:graphicFrame>
        <p:nvGraphicFramePr>
          <p:cNvPr id="61451" name="Object 2"/>
          <p:cNvGraphicFramePr>
            <a:graphicFrameLocks noChangeAspect="1"/>
          </p:cNvGraphicFramePr>
          <p:nvPr/>
        </p:nvGraphicFramePr>
        <p:xfrm>
          <a:off x="7543800" y="2362200"/>
          <a:ext cx="1000125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12800" imgH="393700" progId="Equation.3">
                  <p:embed/>
                </p:oleObj>
              </mc:Choice>
              <mc:Fallback>
                <p:oleObj name="Equation" r:id="rId4" imgW="812800" imgH="393700" progId="Equation.3">
                  <p:embed/>
                  <p:pic>
                    <p:nvPicPr>
                      <p:cNvPr id="6145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2362200"/>
                        <a:ext cx="1000125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452" name="Gruppo 36"/>
          <p:cNvGrpSpPr>
            <a:grpSpLocks/>
          </p:cNvGrpSpPr>
          <p:nvPr/>
        </p:nvGrpSpPr>
        <p:grpSpPr bwMode="auto">
          <a:xfrm>
            <a:off x="8305800" y="3352800"/>
            <a:ext cx="533400" cy="304800"/>
            <a:chOff x="7924800" y="4648200"/>
            <a:chExt cx="914400" cy="533400"/>
          </a:xfrm>
        </p:grpSpPr>
        <p:sp>
          <p:nvSpPr>
            <p:cNvPr id="61454" name="Ovale 31"/>
            <p:cNvSpPr>
              <a:spLocks noChangeArrowheads="1"/>
            </p:cNvSpPr>
            <p:nvPr/>
          </p:nvSpPr>
          <p:spPr bwMode="auto">
            <a:xfrm>
              <a:off x="7924800" y="4648200"/>
              <a:ext cx="914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Arco a tutto sesto 32"/>
            <p:cNvSpPr/>
            <p:nvPr/>
          </p:nvSpPr>
          <p:spPr bwMode="auto">
            <a:xfrm>
              <a:off x="8153400" y="4953794"/>
              <a:ext cx="457200" cy="152798"/>
            </a:xfrm>
            <a:prstGeom prst="blockArc">
              <a:avLst/>
            </a:prstGeom>
            <a:solidFill>
              <a:srgbClr val="8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it-IT">
                <a:latin typeface="Times" pitchFamily="-111" charset="0"/>
                <a:ea typeface="+mn-ea"/>
                <a:cs typeface="+mn-cs"/>
              </a:endParaRPr>
            </a:p>
          </p:txBody>
        </p:sp>
        <p:sp>
          <p:nvSpPr>
            <p:cNvPr id="61456" name="Ovale 33"/>
            <p:cNvSpPr>
              <a:spLocks noChangeArrowheads="1"/>
            </p:cNvSpPr>
            <p:nvPr/>
          </p:nvSpPr>
          <p:spPr bwMode="auto">
            <a:xfrm flipV="1">
              <a:off x="8153400" y="4800600"/>
              <a:ext cx="152400" cy="76200"/>
            </a:xfrm>
            <a:prstGeom prst="ellipse">
              <a:avLst/>
            </a:prstGeom>
            <a:solidFill>
              <a:srgbClr val="80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1457" name="Ovale 34"/>
            <p:cNvSpPr>
              <a:spLocks noChangeArrowheads="1"/>
            </p:cNvSpPr>
            <p:nvPr/>
          </p:nvSpPr>
          <p:spPr bwMode="auto">
            <a:xfrm flipV="1">
              <a:off x="8458200" y="4800600"/>
              <a:ext cx="152400" cy="76200"/>
            </a:xfrm>
            <a:prstGeom prst="ellipse">
              <a:avLst/>
            </a:prstGeom>
            <a:solidFill>
              <a:srgbClr val="80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61453" name="CasellaDiTesto 12"/>
          <p:cNvSpPr txBox="1">
            <a:spLocks noChangeArrowheads="1"/>
          </p:cNvSpPr>
          <p:nvPr/>
        </p:nvSpPr>
        <p:spPr bwMode="auto">
          <a:xfrm>
            <a:off x="457200" y="6396038"/>
            <a:ext cx="8059738" cy="4619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/>
              <a:t>Scattering angle in Thomson limit (no recoil) is small, i.e. &lt; 1/</a:t>
            </a:r>
            <a:r>
              <a:rPr lang="it-IT" i="1">
                <a:latin typeface="Symbol" charset="0"/>
                <a:cs typeface="Symbol" charset="0"/>
              </a:rPr>
              <a:t>g</a:t>
            </a:r>
            <a:endParaRPr lang="it-IT" b="1" i="1">
              <a:solidFill>
                <a:srgbClr val="FF0000"/>
              </a:solidFill>
              <a:latin typeface="Symbol" charset="0"/>
              <a:cs typeface="Symbol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A469A2-CD79-4575-672E-C6CA51E58F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77" y="29829"/>
            <a:ext cx="1098377" cy="66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810590"/>
      </p:ext>
    </p:extLst>
  </p:cSld>
  <p:clrMapOvr>
    <a:masterClrMapping/>
  </p:clrMapOvr>
  <p:transition spd="med">
    <p:strips dir="ld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mile 3"/>
          <p:cNvSpPr>
            <a:spLocks noChangeArrowheads="1"/>
          </p:cNvSpPr>
          <p:nvPr/>
        </p:nvSpPr>
        <p:spPr bwMode="auto">
          <a:xfrm>
            <a:off x="8001000" y="3505200"/>
            <a:ext cx="1143000" cy="6858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3490" name="CasellaDiTesto 13"/>
          <p:cNvSpPr txBox="1">
            <a:spLocks noChangeArrowheads="1"/>
          </p:cNvSpPr>
          <p:nvPr/>
        </p:nvSpPr>
        <p:spPr bwMode="auto">
          <a:xfrm>
            <a:off x="8001000" y="4267200"/>
            <a:ext cx="4556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i="1"/>
              <a:t>X</a:t>
            </a:r>
          </a:p>
        </p:txBody>
      </p:sp>
      <p:sp>
        <p:nvSpPr>
          <p:cNvPr id="63491" name="CasellaDiTesto 12"/>
          <p:cNvSpPr txBox="1">
            <a:spLocks noChangeArrowheads="1"/>
          </p:cNvSpPr>
          <p:nvPr/>
        </p:nvSpPr>
        <p:spPr bwMode="auto">
          <a:xfrm>
            <a:off x="3001963" y="762000"/>
            <a:ext cx="61420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/>
              <a:t>Spectral broadening due to ultra-focused beams:</a:t>
            </a:r>
          </a:p>
          <a:p>
            <a:r>
              <a:rPr lang="it-IT"/>
              <a:t>Thomson Source classically described as a</a:t>
            </a:r>
          </a:p>
          <a:p>
            <a:r>
              <a:rPr lang="it-IT" b="1">
                <a:solidFill>
                  <a:srgbClr val="FF0000"/>
                </a:solidFill>
              </a:rPr>
              <a:t>Laser Syncrotron Light Source</a:t>
            </a:r>
          </a:p>
        </p:txBody>
      </p:sp>
      <p:graphicFrame>
        <p:nvGraphicFramePr>
          <p:cNvPr id="63492" name="Object 2"/>
          <p:cNvGraphicFramePr>
            <a:graphicFrameLocks noChangeAspect="1"/>
          </p:cNvGraphicFramePr>
          <p:nvPr/>
        </p:nvGraphicFramePr>
        <p:xfrm>
          <a:off x="7570788" y="1676400"/>
          <a:ext cx="157321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812800" imgH="393700" progId="Equation.3">
                  <p:embed/>
                </p:oleObj>
              </mc:Choice>
              <mc:Fallback>
                <p:oleObj name="Equation" r:id="rId3" imgW="812800" imgH="393700" progId="Equation.3">
                  <p:embed/>
                  <p:pic>
                    <p:nvPicPr>
                      <p:cNvPr id="6349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0788" y="1676400"/>
                        <a:ext cx="1573212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3493" name="Immagine 29" descr="screenshot_0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3200"/>
            <a:ext cx="72390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3494" name="Connettore 2 7"/>
          <p:cNvCxnSpPr>
            <a:cxnSpLocks noChangeShapeType="1"/>
          </p:cNvCxnSpPr>
          <p:nvPr/>
        </p:nvCxnSpPr>
        <p:spPr bwMode="auto">
          <a:xfrm>
            <a:off x="1828800" y="3962400"/>
            <a:ext cx="5867400" cy="533400"/>
          </a:xfrm>
          <a:prstGeom prst="straightConnector1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63495" name="Connettore 2 14"/>
          <p:cNvCxnSpPr>
            <a:cxnSpLocks noChangeShapeType="1"/>
          </p:cNvCxnSpPr>
          <p:nvPr/>
        </p:nvCxnSpPr>
        <p:spPr bwMode="auto">
          <a:xfrm flipV="1">
            <a:off x="1752600" y="2260600"/>
            <a:ext cx="5749925" cy="1701800"/>
          </a:xfrm>
          <a:prstGeom prst="straightConnector1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63496" name="Connettore 2 15"/>
          <p:cNvCxnSpPr>
            <a:cxnSpLocks noChangeShapeType="1"/>
          </p:cNvCxnSpPr>
          <p:nvPr/>
        </p:nvCxnSpPr>
        <p:spPr bwMode="auto">
          <a:xfrm>
            <a:off x="1905000" y="3962400"/>
            <a:ext cx="5486400" cy="2895600"/>
          </a:xfrm>
          <a:prstGeom prst="straightConnector1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3497" name="CasellaDiTesto 14"/>
          <p:cNvSpPr txBox="1">
            <a:spLocks noChangeArrowheads="1"/>
          </p:cNvSpPr>
          <p:nvPr/>
        </p:nvSpPr>
        <p:spPr bwMode="auto">
          <a:xfrm>
            <a:off x="1143000" y="3124200"/>
            <a:ext cx="850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/>
              <a:t>focus</a:t>
            </a:r>
          </a:p>
        </p:txBody>
      </p:sp>
      <p:sp>
        <p:nvSpPr>
          <p:cNvPr id="51" name="Arco a tutto sesto 50"/>
          <p:cNvSpPr/>
          <p:nvPr/>
        </p:nvSpPr>
        <p:spPr bwMode="auto">
          <a:xfrm rot="5572091">
            <a:off x="5198269" y="4233069"/>
            <a:ext cx="4535488" cy="685800"/>
          </a:xfrm>
          <a:prstGeom prst="blockArc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it-IT">
              <a:latin typeface="Times" pitchFamily="-111" charset="0"/>
              <a:ea typeface="+mn-ea"/>
              <a:cs typeface="+mn-cs"/>
            </a:endParaRPr>
          </a:p>
        </p:txBody>
      </p:sp>
      <p:sp>
        <p:nvSpPr>
          <p:cNvPr id="53" name="Arco a tutto sesto 52"/>
          <p:cNvSpPr/>
          <p:nvPr/>
        </p:nvSpPr>
        <p:spPr bwMode="auto">
          <a:xfrm rot="5400000">
            <a:off x="4914900" y="3771900"/>
            <a:ext cx="2438400" cy="381000"/>
          </a:xfrm>
          <a:prstGeom prst="blockArc">
            <a:avLst/>
          </a:pr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it-IT">
              <a:latin typeface="Times" pitchFamily="-111" charset="0"/>
              <a:ea typeface="+mn-ea"/>
              <a:cs typeface="+mn-cs"/>
            </a:endParaRPr>
          </a:p>
        </p:txBody>
      </p:sp>
      <p:graphicFrame>
        <p:nvGraphicFramePr>
          <p:cNvPr id="63500" name="Object 3"/>
          <p:cNvGraphicFramePr>
            <a:graphicFrameLocks noChangeAspect="1"/>
          </p:cNvGraphicFramePr>
          <p:nvPr/>
        </p:nvGraphicFramePr>
        <p:xfrm>
          <a:off x="6400800" y="3352800"/>
          <a:ext cx="1081088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58800" imgH="406400" progId="Equation.3">
                  <p:embed/>
                </p:oleObj>
              </mc:Choice>
              <mc:Fallback>
                <p:oleObj name="Equation" r:id="rId6" imgW="558800" imgH="406400" progId="Equation.3">
                  <p:embed/>
                  <p:pic>
                    <p:nvPicPr>
                      <p:cNvPr id="6350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3352800"/>
                        <a:ext cx="1081088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1" name="Object 4"/>
          <p:cNvGraphicFramePr>
            <a:graphicFrameLocks noChangeAspect="1"/>
          </p:cNvGraphicFramePr>
          <p:nvPr/>
        </p:nvGraphicFramePr>
        <p:xfrm>
          <a:off x="0" y="5334000"/>
          <a:ext cx="4913313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540000" imgH="406400" progId="Equation.3">
                  <p:embed/>
                </p:oleObj>
              </mc:Choice>
              <mc:Fallback>
                <p:oleObj name="Equation" r:id="rId8" imgW="2540000" imgH="406400" progId="Equation.3">
                  <p:embed/>
                  <p:pic>
                    <p:nvPicPr>
                      <p:cNvPr id="63501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334000"/>
                        <a:ext cx="4913313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502" name="CasellaDiTesto 14"/>
          <p:cNvSpPr txBox="1">
            <a:spLocks noChangeArrowheads="1"/>
          </p:cNvSpPr>
          <p:nvPr/>
        </p:nvSpPr>
        <p:spPr bwMode="auto">
          <a:xfrm>
            <a:off x="0" y="6172200"/>
            <a:ext cx="7086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/>
              <a:t>Limit to focusability due to max acceptable bandwidth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EB86310-CD74-8BAC-C2DD-5EA8D44EA75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77" y="29829"/>
            <a:ext cx="1098377" cy="66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123352"/>
      </p:ext>
    </p:extLst>
  </p:cSld>
  <p:clrMapOvr>
    <a:masterClrMapping/>
  </p:clrMapOvr>
  <p:transition spd="med">
    <p:strips dir="l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152400"/>
            <a:ext cx="6552728" cy="1188368"/>
          </a:xfrm>
        </p:spPr>
        <p:txBody>
          <a:bodyPr/>
          <a:lstStyle/>
          <a:p>
            <a:r>
              <a:rPr lang="it-IT" sz="28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Petrillo-Serafini Formula* for</a:t>
            </a:r>
            <a:br>
              <a:rPr lang="it-IT" sz="28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rPr>
            </a:br>
            <a:r>
              <a:rPr lang="it-IT" sz="28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ICS photon beam bandwidth</a:t>
            </a:r>
            <a:endParaRPr lang="en-GB" sz="2800" b="1">
              <a:solidFill>
                <a:schemeClr val="tx1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755576" y="2204864"/>
          <a:ext cx="7513637" cy="227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695700" imgH="1117600" progId="Equation.3">
                  <p:embed/>
                </p:oleObj>
              </mc:Choice>
              <mc:Fallback>
                <p:oleObj name="Equation" r:id="rId3" imgW="3695700" imgH="1117600" progId="Equation.3">
                  <p:embed/>
                  <p:pic>
                    <p:nvPicPr>
                      <p:cNvPr id="1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204864"/>
                        <a:ext cx="7513637" cy="22764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Ovale 2"/>
          <p:cNvSpPr/>
          <p:nvPr/>
        </p:nvSpPr>
        <p:spPr bwMode="auto">
          <a:xfrm>
            <a:off x="3563888" y="2204864"/>
            <a:ext cx="4680520" cy="136815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3" name="Ovale 12"/>
          <p:cNvSpPr/>
          <p:nvPr/>
        </p:nvSpPr>
        <p:spPr bwMode="auto">
          <a:xfrm>
            <a:off x="1691680" y="2204864"/>
            <a:ext cx="1872208" cy="122413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4" name="Ovale 13"/>
          <p:cNvSpPr/>
          <p:nvPr/>
        </p:nvSpPr>
        <p:spPr bwMode="auto">
          <a:xfrm>
            <a:off x="4644008" y="3429000"/>
            <a:ext cx="1872208" cy="122413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8" name="Ovale 7"/>
          <p:cNvSpPr/>
          <p:nvPr/>
        </p:nvSpPr>
        <p:spPr bwMode="auto">
          <a:xfrm>
            <a:off x="1763688" y="3429000"/>
            <a:ext cx="2880320" cy="122413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755576" y="1484784"/>
            <a:ext cx="1586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collimation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4283968" y="1340768"/>
            <a:ext cx="3457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electron beam phase space</a:t>
            </a:r>
          </a:p>
        </p:txBody>
      </p:sp>
      <p:cxnSp>
        <p:nvCxnSpPr>
          <p:cNvPr id="6" name="Connettore 2 5"/>
          <p:cNvCxnSpPr/>
          <p:nvPr/>
        </p:nvCxnSpPr>
        <p:spPr bwMode="auto">
          <a:xfrm>
            <a:off x="1907704" y="1916832"/>
            <a:ext cx="288032" cy="2880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Connettore 2 8"/>
          <p:cNvCxnSpPr>
            <a:stCxn id="10" idx="2"/>
          </p:cNvCxnSpPr>
          <p:nvPr/>
        </p:nvCxnSpPr>
        <p:spPr bwMode="auto">
          <a:xfrm>
            <a:off x="6012642" y="1802433"/>
            <a:ext cx="179538" cy="4024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CasellaDiTesto 16"/>
          <p:cNvSpPr txBox="1"/>
          <p:nvPr/>
        </p:nvSpPr>
        <p:spPr>
          <a:xfrm>
            <a:off x="1115616" y="5055567"/>
            <a:ext cx="3047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laser beam phase space</a:t>
            </a:r>
          </a:p>
        </p:txBody>
      </p:sp>
      <p:cxnSp>
        <p:nvCxnSpPr>
          <p:cNvPr id="18" name="Connettore 2 17"/>
          <p:cNvCxnSpPr/>
          <p:nvPr/>
        </p:nvCxnSpPr>
        <p:spPr bwMode="auto">
          <a:xfrm flipV="1">
            <a:off x="2483768" y="4725144"/>
            <a:ext cx="648072" cy="432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CasellaDiTesto 21"/>
          <p:cNvSpPr txBox="1"/>
          <p:nvPr/>
        </p:nvSpPr>
        <p:spPr>
          <a:xfrm>
            <a:off x="4693124" y="5013176"/>
            <a:ext cx="2930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laser collective effects</a:t>
            </a:r>
          </a:p>
        </p:txBody>
      </p:sp>
      <p:cxnSp>
        <p:nvCxnSpPr>
          <p:cNvPr id="23" name="Connettore 2 22"/>
          <p:cNvCxnSpPr/>
          <p:nvPr/>
        </p:nvCxnSpPr>
        <p:spPr bwMode="auto">
          <a:xfrm flipH="1" flipV="1">
            <a:off x="5652120" y="4653136"/>
            <a:ext cx="576064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02F44DA8-88F3-0F4C-A7CB-22944F0A91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8148" y="5561815"/>
            <a:ext cx="4986300" cy="125156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86FC5DD-AFB4-B100-7A2E-1CC792E92A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77" y="29829"/>
            <a:ext cx="1098377" cy="66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671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5059B7A-DB8E-CFF2-1A25-026E80B66948}"/>
              </a:ext>
            </a:extLst>
          </p:cNvPr>
          <p:cNvSpPr txBox="1"/>
          <p:nvPr/>
        </p:nvSpPr>
        <p:spPr>
          <a:xfrm>
            <a:off x="35496" y="6444044"/>
            <a:ext cx="6264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800" i="1"/>
              <a:t>8th African School of Physics - Marrakech (MO) - July 2024</a:t>
            </a:r>
          </a:p>
        </p:txBody>
      </p:sp>
      <p:pic>
        <p:nvPicPr>
          <p:cNvPr id="4" name="Picture 3" descr="A skull with holes in it&#10;&#10;Description automatically generated">
            <a:extLst>
              <a:ext uri="{FF2B5EF4-FFF2-40B4-BE49-F238E27FC236}">
                <a16:creationId xmlns:a16="http://schemas.microsoft.com/office/drawing/2014/main" id="{97B7DE3B-4131-417C-F846-EA7DF990A2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116632"/>
            <a:ext cx="6264696" cy="47629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2088F8-B035-6671-29E8-479CDC4C0109}"/>
              </a:ext>
            </a:extLst>
          </p:cNvPr>
          <p:cNvSpPr txBox="1"/>
          <p:nvPr/>
        </p:nvSpPr>
        <p:spPr>
          <a:xfrm>
            <a:off x="89074" y="5085184"/>
            <a:ext cx="88889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latin typeface="+mj-lt"/>
              </a:rPr>
              <a:t>w</a:t>
            </a:r>
            <a:r>
              <a:rPr lang="en-IT">
                <a:latin typeface="+mj-lt"/>
              </a:rPr>
              <a:t>ith the hope that an ICS compact hard X-ray source will start being</a:t>
            </a:r>
          </a:p>
          <a:p>
            <a:pPr algn="ctr"/>
            <a:r>
              <a:rPr lang="en-IT">
                <a:latin typeface="+mj-lt"/>
              </a:rPr>
              <a:t>developed somewhere in Africa by the next African School of Physics,</a:t>
            </a:r>
          </a:p>
          <a:p>
            <a:pPr algn="ctr"/>
            <a:r>
              <a:rPr lang="en-GB">
                <a:latin typeface="+mj-lt"/>
              </a:rPr>
              <a:t>i</a:t>
            </a:r>
            <a:r>
              <a:rPr lang="en-IT">
                <a:latin typeface="+mj-lt"/>
              </a:rPr>
              <a:t>n the context of the African Light S</a:t>
            </a:r>
            <a:r>
              <a:rPr lang="en-GB">
                <a:latin typeface="+mj-lt"/>
              </a:rPr>
              <a:t>o</a:t>
            </a:r>
            <a:r>
              <a:rPr lang="en-IT">
                <a:latin typeface="+mj-lt"/>
              </a:rPr>
              <a:t>urce pan-african initiative  </a:t>
            </a:r>
          </a:p>
        </p:txBody>
      </p:sp>
    </p:spTree>
    <p:extLst>
      <p:ext uri="{BB962C8B-B14F-4D97-AF65-F5344CB8AC3E}">
        <p14:creationId xmlns:p14="http://schemas.microsoft.com/office/powerpoint/2010/main" val="2260274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3" name="Picture 2" descr="A screenshot of a white text&#10;&#10;Description automatically generated">
            <a:extLst>
              <a:ext uri="{FF2B5EF4-FFF2-40B4-BE49-F238E27FC236}">
                <a16:creationId xmlns:a16="http://schemas.microsoft.com/office/drawing/2014/main" id="{21D18249-EA0B-214B-1A63-E2D6186FA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9907" y="404664"/>
            <a:ext cx="6978597" cy="608972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7E9F765-3AD1-B054-1985-BADC413C0548}"/>
              </a:ext>
            </a:extLst>
          </p:cNvPr>
          <p:cNvSpPr/>
          <p:nvPr/>
        </p:nvSpPr>
        <p:spPr bwMode="auto">
          <a:xfrm>
            <a:off x="2300189" y="1854269"/>
            <a:ext cx="3855987" cy="792088"/>
          </a:xfrm>
          <a:prstGeom prst="rect">
            <a:avLst/>
          </a:prstGeom>
          <a:solidFill>
            <a:srgbClr val="FFFF00">
              <a:alpha val="4948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A66C02E-483A-A6BA-BD21-5207AAB217FF}"/>
              </a:ext>
            </a:extLst>
          </p:cNvPr>
          <p:cNvSpPr/>
          <p:nvPr/>
        </p:nvSpPr>
        <p:spPr bwMode="auto">
          <a:xfrm>
            <a:off x="2144860" y="5661248"/>
            <a:ext cx="3855987" cy="792088"/>
          </a:xfrm>
          <a:prstGeom prst="rect">
            <a:avLst/>
          </a:prstGeom>
          <a:solidFill>
            <a:srgbClr val="92D050">
              <a:alpha val="4948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63869F-A211-CE0A-C176-41C5314E2553}"/>
              </a:ext>
            </a:extLst>
          </p:cNvPr>
          <p:cNvSpPr txBox="1"/>
          <p:nvPr/>
        </p:nvSpPr>
        <p:spPr>
          <a:xfrm>
            <a:off x="3079143" y="60759"/>
            <a:ext cx="5080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effectLst/>
                <a:latin typeface="Helvetica Neue" panose="02000503000000020004" pitchFamily="2" charset="0"/>
              </a:rPr>
              <a:t>N. Ranjan </a:t>
            </a:r>
            <a:r>
              <a:rPr lang="en-GB" sz="2000" i="1">
                <a:effectLst/>
                <a:latin typeface="Helvetica Neue" panose="02000503000000020004" pitchFamily="2" charset="0"/>
              </a:rPr>
              <a:t>et al.,  </a:t>
            </a:r>
            <a:r>
              <a:rPr lang="en-GB" sz="2000" b="1">
                <a:effectLst/>
                <a:latin typeface="Helvetica Neue" panose="02000503000000020004" pitchFamily="2" charset="0"/>
              </a:rPr>
              <a:t>PRAB 21</a:t>
            </a:r>
            <a:r>
              <a:rPr lang="en-GB" sz="2000">
                <a:effectLst/>
                <a:latin typeface="Helvetica Neue" panose="02000503000000020004" pitchFamily="2" charset="0"/>
              </a:rPr>
              <a:t>, 030701 (2018)</a:t>
            </a:r>
          </a:p>
        </p:txBody>
      </p:sp>
      <p:pic>
        <p:nvPicPr>
          <p:cNvPr id="19" name="Picture 18" descr="A diagram of a physics equation&#10;&#10;Description automatically generated">
            <a:extLst>
              <a:ext uri="{FF2B5EF4-FFF2-40B4-BE49-F238E27FC236}">
                <a16:creationId xmlns:a16="http://schemas.microsoft.com/office/drawing/2014/main" id="{6FB25765-1ECA-1EEA-D0E0-CD043D6D27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7" y="908720"/>
            <a:ext cx="2232248" cy="12052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E0D5C78-E98F-F834-BB78-1AFBB9F664DB}"/>
              </a:ext>
            </a:extLst>
          </p:cNvPr>
          <p:cNvSpPr txBox="1"/>
          <p:nvPr/>
        </p:nvSpPr>
        <p:spPr>
          <a:xfrm>
            <a:off x="7806445" y="1671191"/>
            <a:ext cx="705642" cy="46166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GB">
                <a:latin typeface="Symbol" pitchFamily="2" charset="2"/>
              </a:rPr>
              <a:t>a</a:t>
            </a:r>
            <a:r>
              <a:rPr lang="en-IT"/>
              <a:t>=0</a:t>
            </a:r>
          </a:p>
        </p:txBody>
      </p:sp>
    </p:spTree>
    <p:extLst>
      <p:ext uri="{BB962C8B-B14F-4D97-AF65-F5344CB8AC3E}">
        <p14:creationId xmlns:p14="http://schemas.microsoft.com/office/powerpoint/2010/main" val="5666900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11A04D6-9588-911B-D7E0-E8FE0E7359DE}"/>
              </a:ext>
            </a:extLst>
          </p:cNvPr>
          <p:cNvSpPr txBox="1"/>
          <p:nvPr/>
        </p:nvSpPr>
        <p:spPr>
          <a:xfrm>
            <a:off x="2659457" y="2420888"/>
            <a:ext cx="3733714" cy="181588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T" sz="2800" b="1">
                <a:latin typeface="Bradley Hand" pitchFamily="2" charset="77"/>
              </a:rPr>
              <a:t>Grazie per l’attenzione</a:t>
            </a:r>
          </a:p>
          <a:p>
            <a:pPr algn="ctr"/>
            <a:r>
              <a:rPr lang="en-IT" sz="2800" b="1">
                <a:latin typeface="Bradley Hand" pitchFamily="2" charset="77"/>
              </a:rPr>
              <a:t>Merci beaucoup</a:t>
            </a:r>
          </a:p>
          <a:p>
            <a:pPr algn="ctr"/>
            <a:r>
              <a:rPr lang="en-GB" sz="2800" b="1">
                <a:latin typeface="Bradley Hand" pitchFamily="2" charset="77"/>
              </a:rPr>
              <a:t>Shukrân - </a:t>
            </a:r>
            <a:r>
              <a:rPr lang="ar-AE" sz="2800" b="1">
                <a:latin typeface="Bradley Hand" pitchFamily="2" charset="77"/>
              </a:rPr>
              <a:t>شكرا</a:t>
            </a:r>
            <a:endParaRPr lang="en-GB" sz="2800" b="1">
              <a:latin typeface="Bradley Hand" pitchFamily="2" charset="77"/>
            </a:endParaRPr>
          </a:p>
          <a:p>
            <a:pPr algn="ctr"/>
            <a:r>
              <a:rPr lang="tzm-Tfng-MA" sz="2800"/>
              <a:t>ⵜⴰⵏⵎⵎⵉⵔⵜ</a:t>
            </a:r>
            <a:r>
              <a:rPr lang="tzm-Tfng-MA" sz="2800" b="1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27C443-121E-D9E5-A984-2DBE4F8E8D07}"/>
              </a:ext>
            </a:extLst>
          </p:cNvPr>
          <p:cNvSpPr txBox="1"/>
          <p:nvPr/>
        </p:nvSpPr>
        <p:spPr>
          <a:xfrm>
            <a:off x="35496" y="6444044"/>
            <a:ext cx="6264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800" i="1"/>
              <a:t>8th African School of Physics - Marrakech (MO) - July 2024</a:t>
            </a:r>
          </a:p>
        </p:txBody>
      </p:sp>
    </p:spTree>
    <p:extLst>
      <p:ext uri="{BB962C8B-B14F-4D97-AF65-F5344CB8AC3E}">
        <p14:creationId xmlns:p14="http://schemas.microsoft.com/office/powerpoint/2010/main" val="8493578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0538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FED9E284-D7FE-797F-6F78-16FB0B816C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8331" y="692696"/>
            <a:ext cx="6163361" cy="1930771"/>
          </a:xfrm>
          <a:prstGeom prst="rect">
            <a:avLst/>
          </a:prstGeom>
        </p:spPr>
      </p:pic>
      <p:pic>
        <p:nvPicPr>
          <p:cNvPr id="6" name="Picture 5" descr="Diagram&#10;&#10;Description automatically generated with low confidence">
            <a:extLst>
              <a:ext uri="{FF2B5EF4-FFF2-40B4-BE49-F238E27FC236}">
                <a16:creationId xmlns:a16="http://schemas.microsoft.com/office/drawing/2014/main" id="{02C22C8D-0193-810E-B80A-2D4E1B7172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6236" y="2564904"/>
            <a:ext cx="5880100" cy="11049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27653B3-D8B0-A96B-D48F-57901305B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2339752" y="3645024"/>
            <a:ext cx="2532559" cy="10182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AE63BFF-4AB4-754C-22E1-184B07CE0A8F}"/>
              </a:ext>
            </a:extLst>
          </p:cNvPr>
          <p:cNvCxnSpPr>
            <a:cxnSpLocks/>
          </p:cNvCxnSpPr>
          <p:nvPr/>
        </p:nvCxnSpPr>
        <p:spPr bwMode="auto">
          <a:xfrm>
            <a:off x="5004047" y="3614354"/>
            <a:ext cx="0" cy="8947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9C758AD-84D9-0658-328B-D75D34FD0258}"/>
              </a:ext>
            </a:extLst>
          </p:cNvPr>
          <p:cNvCxnSpPr>
            <a:cxnSpLocks/>
          </p:cNvCxnSpPr>
          <p:nvPr/>
        </p:nvCxnSpPr>
        <p:spPr bwMode="auto">
          <a:xfrm>
            <a:off x="5124078" y="3639232"/>
            <a:ext cx="2472258" cy="12679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881B631-E29E-8A19-FB5A-82197E5DF541}"/>
              </a:ext>
            </a:extLst>
          </p:cNvPr>
          <p:cNvSpPr txBox="1"/>
          <p:nvPr/>
        </p:nvSpPr>
        <p:spPr>
          <a:xfrm>
            <a:off x="74262" y="3573016"/>
            <a:ext cx="23374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Arthur Compton,</a:t>
            </a:r>
          </a:p>
          <a:p>
            <a:r>
              <a:rPr lang="en-IT"/>
              <a:t>Nobel Prize 1927</a:t>
            </a:r>
          </a:p>
        </p:txBody>
      </p:sp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F16C8E97-44A0-F0A9-4064-0C6D308585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62" y="4797152"/>
            <a:ext cx="2761446" cy="18341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0510A41-05CF-773B-DA53-D50A86CAF861}"/>
                  </a:ext>
                </a:extLst>
              </p:cNvPr>
              <p:cNvSpPr txBox="1"/>
              <p:nvPr/>
            </p:nvSpPr>
            <p:spPr>
              <a:xfrm>
                <a:off x="71061" y="2727590"/>
                <a:ext cx="1527270" cy="7014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0510A41-05CF-773B-DA53-D50A86CAF8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61" y="2727590"/>
                <a:ext cx="1527270" cy="701410"/>
              </a:xfrm>
              <a:prstGeom prst="rect">
                <a:avLst/>
              </a:prstGeom>
              <a:blipFill>
                <a:blip r:embed="rId7"/>
                <a:stretch>
                  <a:fillRect l="-826" t="-5263" r="-3306" b="-701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0ED5942-15F4-531B-0BA8-4584AD4ACC60}"/>
                  </a:ext>
                </a:extLst>
              </p:cNvPr>
              <p:cNvSpPr txBox="1"/>
              <p:nvPr/>
            </p:nvSpPr>
            <p:spPr>
              <a:xfrm>
                <a:off x="217888" y="4355812"/>
                <a:ext cx="1564211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0ED5942-15F4-531B-0BA8-4584AD4AC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88" y="4355812"/>
                <a:ext cx="1564211" cy="369332"/>
              </a:xfrm>
              <a:prstGeom prst="rect">
                <a:avLst/>
              </a:prstGeom>
              <a:blipFill>
                <a:blip r:embed="rId8"/>
                <a:stretch>
                  <a:fillRect t="-3448" b="-3448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5B1DDF6-8A34-B97E-39B7-4C0EBDE8DA0E}"/>
                  </a:ext>
                </a:extLst>
              </p:cNvPr>
              <p:cNvSpPr txBox="1"/>
              <p:nvPr/>
            </p:nvSpPr>
            <p:spPr>
              <a:xfrm>
                <a:off x="6346665" y="3704295"/>
                <a:ext cx="2235865" cy="6890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≫1 ; 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5B1DDF6-8A34-B97E-39B7-4C0EBDE8DA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6665" y="3704295"/>
                <a:ext cx="2235865" cy="689035"/>
              </a:xfrm>
              <a:prstGeom prst="rect">
                <a:avLst/>
              </a:prstGeom>
              <a:blipFill>
                <a:blip r:embed="rId9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F70AAAC0-AD8B-C39C-ED8B-8ABD3720C683}"/>
              </a:ext>
            </a:extLst>
          </p:cNvPr>
          <p:cNvSpPr txBox="1"/>
          <p:nvPr/>
        </p:nvSpPr>
        <p:spPr>
          <a:xfrm>
            <a:off x="7613167" y="4738537"/>
            <a:ext cx="930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 b="1"/>
              <a:t>I.C.S.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FD72CC6-89B4-E948-2250-F807CD6A7A9D}"/>
                  </a:ext>
                </a:extLst>
              </p:cNvPr>
              <p:cNvSpPr txBox="1"/>
              <p:nvPr/>
            </p:nvSpPr>
            <p:spPr>
              <a:xfrm>
                <a:off x="6340565" y="5366303"/>
                <a:ext cx="2815963" cy="8084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FD72CC6-89B4-E948-2250-F807CD6A7A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0565" y="5366303"/>
                <a:ext cx="2815963" cy="808426"/>
              </a:xfrm>
              <a:prstGeom prst="rect">
                <a:avLst/>
              </a:prstGeom>
              <a:blipFill>
                <a:blip r:embed="rId10"/>
                <a:stretch>
                  <a:fillRect l="-2703" r="-450" b="-1076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8ABB4318-09E0-51F8-ECFC-B4A0E013B6A3}"/>
              </a:ext>
            </a:extLst>
          </p:cNvPr>
          <p:cNvSpPr txBox="1"/>
          <p:nvPr/>
        </p:nvSpPr>
        <p:spPr>
          <a:xfrm rot="20278665">
            <a:off x="2539849" y="4114402"/>
            <a:ext cx="2142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/>
              <a:t>p</a:t>
            </a:r>
            <a:r>
              <a:rPr lang="en-IT" sz="1800"/>
              <a:t>hoton looses energy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AC66DA-2AAF-4FCF-D4C1-585E678CAC4C}"/>
              </a:ext>
            </a:extLst>
          </p:cNvPr>
          <p:cNvSpPr txBox="1"/>
          <p:nvPr/>
        </p:nvSpPr>
        <p:spPr>
          <a:xfrm rot="1695366">
            <a:off x="5156381" y="4219347"/>
            <a:ext cx="2245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/>
              <a:t>electr</a:t>
            </a:r>
            <a:r>
              <a:rPr lang="en-IT" sz="1800"/>
              <a:t>on looses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CC94AB0-A140-1993-2F65-1CEFF45F9D9C}"/>
                  </a:ext>
                </a:extLst>
              </p:cNvPr>
              <p:cNvSpPr txBox="1"/>
              <p:nvPr/>
            </p:nvSpPr>
            <p:spPr>
              <a:xfrm>
                <a:off x="7114238" y="6274132"/>
                <a:ext cx="1970283" cy="4787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e>
                      </m:func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CC94AB0-A140-1993-2F65-1CEFF45F9D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4238" y="6274132"/>
                <a:ext cx="1970283" cy="478785"/>
              </a:xfrm>
              <a:prstGeom prst="rect">
                <a:avLst/>
              </a:prstGeom>
              <a:blipFill>
                <a:blip r:embed="rId11"/>
                <a:stretch>
                  <a:fillRect l="-1282" b="-1538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1EB4C269-F477-C111-416D-0BF84F077A78}"/>
              </a:ext>
            </a:extLst>
          </p:cNvPr>
          <p:cNvSpPr/>
          <p:nvPr/>
        </p:nvSpPr>
        <p:spPr bwMode="auto">
          <a:xfrm>
            <a:off x="1782099" y="2564904"/>
            <a:ext cx="5814237" cy="1010185"/>
          </a:xfrm>
          <a:prstGeom prst="rect">
            <a:avLst/>
          </a:prstGeom>
          <a:solidFill>
            <a:srgbClr val="FFFF00">
              <a:alpha val="29945"/>
            </a:srgb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8763EA7-FF50-D00A-3D4D-AD76C66E278C}"/>
                  </a:ext>
                </a:extLst>
              </p:cNvPr>
              <p:cNvSpPr txBox="1"/>
              <p:nvPr/>
            </p:nvSpPr>
            <p:spPr>
              <a:xfrm>
                <a:off x="102861" y="6309320"/>
                <a:ext cx="1097578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′≠∞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8763EA7-FF50-D00A-3D4D-AD76C66E27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861" y="6309320"/>
                <a:ext cx="1097578" cy="369332"/>
              </a:xfrm>
              <a:prstGeom prst="rect">
                <a:avLst/>
              </a:prstGeom>
              <a:blipFill>
                <a:blip r:embed="rId14"/>
                <a:stretch>
                  <a:fillRect l="-2299" t="-3226" b="-322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34BD5332-7138-CEC0-B56C-DB4FCFC58CA0}"/>
              </a:ext>
            </a:extLst>
          </p:cNvPr>
          <p:cNvSpPr txBox="1"/>
          <p:nvPr/>
        </p:nvSpPr>
        <p:spPr>
          <a:xfrm>
            <a:off x="-36512" y="6616749"/>
            <a:ext cx="2977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/>
              <a:t>i</a:t>
            </a:r>
            <a:r>
              <a:rPr lang="en-IT" sz="1600"/>
              <a:t>solated e</a:t>
            </a:r>
            <a:r>
              <a:rPr lang="en-IT" sz="1600" baseline="30000"/>
              <a:t>-</a:t>
            </a:r>
            <a:r>
              <a:rPr lang="en-IT" sz="1600"/>
              <a:t> cannot absorb a photon</a:t>
            </a:r>
          </a:p>
        </p:txBody>
      </p:sp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78189"/>
            <a:ext cx="6336704" cy="830531"/>
          </a:xfrm>
        </p:spPr>
        <p:txBody>
          <a:bodyPr/>
          <a:lstStyle/>
          <a:p>
            <a:r>
              <a:rPr lang="en-GB" sz="24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An invariant view at Compton effect - 1</a:t>
            </a:r>
            <a:b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</a:br>
            <a:r>
              <a:rPr lang="en-GB" sz="2000" b="1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(any inertial ref. frame)</a:t>
            </a:r>
            <a:endParaRPr lang="en-US" sz="2000" b="1" i="1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1D5218-6DB5-75C4-5FF1-747AEB536960}"/>
              </a:ext>
            </a:extLst>
          </p:cNvPr>
          <p:cNvSpPr txBox="1"/>
          <p:nvPr/>
        </p:nvSpPr>
        <p:spPr>
          <a:xfrm>
            <a:off x="6867657" y="706142"/>
            <a:ext cx="22358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600" b="0" i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Phys. Rev. AB (2018)</a:t>
            </a:r>
          </a:p>
          <a:p>
            <a:pPr algn="l"/>
            <a:r>
              <a:rPr lang="en-GB" sz="1600" b="1" i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21</a:t>
            </a:r>
            <a:r>
              <a:rPr lang="en-GB" sz="1600" b="0" i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030701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CF6265-60AF-613C-6525-871D86985FF5}"/>
              </a:ext>
            </a:extLst>
          </p:cNvPr>
          <p:cNvSpPr txBox="1"/>
          <p:nvPr/>
        </p:nvSpPr>
        <p:spPr>
          <a:xfrm>
            <a:off x="4535562" y="4551511"/>
            <a:ext cx="981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 b="1"/>
              <a:t>S.C.S.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003DF43-1C23-3979-5D5C-AB742B75A4BF}"/>
                  </a:ext>
                </a:extLst>
              </p:cNvPr>
              <p:cNvSpPr txBox="1"/>
              <p:nvPr/>
            </p:nvSpPr>
            <p:spPr>
              <a:xfrm>
                <a:off x="3690456" y="5102822"/>
                <a:ext cx="2235865" cy="6890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003DF43-1C23-3979-5D5C-AB742B75A4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0456" y="5102822"/>
                <a:ext cx="2235865" cy="689035"/>
              </a:xfrm>
              <a:prstGeom prst="rect">
                <a:avLst/>
              </a:prstGeom>
              <a:blipFill>
                <a:blip r:embed="rId15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DBAE3AB-99C1-472F-FBE6-DC2A7211F5B8}"/>
                  </a:ext>
                </a:extLst>
              </p:cNvPr>
              <p:cNvSpPr txBox="1"/>
              <p:nvPr/>
            </p:nvSpPr>
            <p:spPr>
              <a:xfrm>
                <a:off x="3491880" y="5777632"/>
                <a:ext cx="2861809" cy="405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DBAE3AB-99C1-472F-FBE6-DC2A7211F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5777632"/>
                <a:ext cx="2861809" cy="405304"/>
              </a:xfrm>
              <a:prstGeom prst="rect">
                <a:avLst/>
              </a:prstGeom>
              <a:blipFill>
                <a:blip r:embed="rId16"/>
                <a:stretch>
                  <a:fillRect l="-2655" r="-442" b="-25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Oval 22">
            <a:extLst>
              <a:ext uri="{FF2B5EF4-FFF2-40B4-BE49-F238E27FC236}">
                <a16:creationId xmlns:a16="http://schemas.microsoft.com/office/drawing/2014/main" id="{7C596FB5-4531-4E1A-313F-91E3300E0F9A}"/>
              </a:ext>
            </a:extLst>
          </p:cNvPr>
          <p:cNvSpPr/>
          <p:nvPr/>
        </p:nvSpPr>
        <p:spPr bwMode="auto">
          <a:xfrm>
            <a:off x="3499384" y="4979180"/>
            <a:ext cx="2800808" cy="1834196"/>
          </a:xfrm>
          <a:prstGeom prst="ellipse">
            <a:avLst/>
          </a:prstGeom>
          <a:solidFill>
            <a:srgbClr val="00B050">
              <a:alpha val="41254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6F52B0B-BEA3-A035-67F4-71263560B499}"/>
                  </a:ext>
                </a:extLst>
              </p:cNvPr>
              <p:cNvSpPr txBox="1"/>
              <p:nvPr/>
            </p:nvSpPr>
            <p:spPr>
              <a:xfrm>
                <a:off x="3936505" y="6228842"/>
                <a:ext cx="2142061" cy="405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i="1">
                          <a:latin typeface="Cambria Math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6F52B0B-BEA3-A035-67F4-71263560B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6505" y="6228842"/>
                <a:ext cx="2142061" cy="405304"/>
              </a:xfrm>
              <a:prstGeom prst="rect">
                <a:avLst/>
              </a:prstGeom>
              <a:blipFill>
                <a:blip r:embed="rId17"/>
                <a:stretch>
                  <a:fillRect l="-3550" b="-2121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B46BD8E5-93A7-18AC-64E9-75373EFF9465}"/>
              </a:ext>
            </a:extLst>
          </p:cNvPr>
          <p:cNvSpPr txBox="1"/>
          <p:nvPr/>
        </p:nvSpPr>
        <p:spPr>
          <a:xfrm rot="20134216">
            <a:off x="2848248" y="3871131"/>
            <a:ext cx="734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A&lt;0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E2F5DD-14BB-71CB-8EF6-F899338B40A6}"/>
              </a:ext>
            </a:extLst>
          </p:cNvPr>
          <p:cNvSpPr txBox="1"/>
          <p:nvPr/>
        </p:nvSpPr>
        <p:spPr>
          <a:xfrm rot="1419814">
            <a:off x="5631233" y="3620057"/>
            <a:ext cx="734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A&gt;0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B08B1DB-2AAD-8642-BAD6-11D4D071F35D}"/>
              </a:ext>
            </a:extLst>
          </p:cNvPr>
          <p:cNvSpPr txBox="1"/>
          <p:nvPr/>
        </p:nvSpPr>
        <p:spPr>
          <a:xfrm>
            <a:off x="4653747" y="3847163"/>
            <a:ext cx="734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A=0</a:t>
            </a:r>
          </a:p>
        </p:txBody>
      </p:sp>
    </p:spTree>
    <p:extLst>
      <p:ext uri="{BB962C8B-B14F-4D97-AF65-F5344CB8AC3E}">
        <p14:creationId xmlns:p14="http://schemas.microsoft.com/office/powerpoint/2010/main" val="27126521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6" name="Picture 5" descr="Diagram&#10;&#10;Description automatically generated with low confidence">
            <a:extLst>
              <a:ext uri="{FF2B5EF4-FFF2-40B4-BE49-F238E27FC236}">
                <a16:creationId xmlns:a16="http://schemas.microsoft.com/office/drawing/2014/main" id="{02C22C8D-0193-810E-B80A-2D4E1B717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8430" y="1027380"/>
            <a:ext cx="5880100" cy="11049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27653B3-D8B0-A96B-D48F-57901305B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2039441" y="2364184"/>
            <a:ext cx="2532559" cy="10182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AE63BFF-4AB4-754C-22E1-184B07CE0A8F}"/>
              </a:ext>
            </a:extLst>
          </p:cNvPr>
          <p:cNvCxnSpPr>
            <a:cxnSpLocks/>
          </p:cNvCxnSpPr>
          <p:nvPr/>
        </p:nvCxnSpPr>
        <p:spPr bwMode="auto">
          <a:xfrm flipH="1">
            <a:off x="4667611" y="2359891"/>
            <a:ext cx="28962" cy="11549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9C758AD-84D9-0658-328B-D75D34FD0258}"/>
              </a:ext>
            </a:extLst>
          </p:cNvPr>
          <p:cNvCxnSpPr>
            <a:cxnSpLocks/>
          </p:cNvCxnSpPr>
          <p:nvPr/>
        </p:nvCxnSpPr>
        <p:spPr bwMode="auto">
          <a:xfrm>
            <a:off x="4801280" y="2399506"/>
            <a:ext cx="2472258" cy="12679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881B631-E29E-8A19-FB5A-82197E5DF541}"/>
              </a:ext>
            </a:extLst>
          </p:cNvPr>
          <p:cNvSpPr txBox="1"/>
          <p:nvPr/>
        </p:nvSpPr>
        <p:spPr>
          <a:xfrm>
            <a:off x="56825" y="3284984"/>
            <a:ext cx="2308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/>
              <a:t>Direct Compton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0510A41-05CF-773B-DA53-D50A86CAF861}"/>
                  </a:ext>
                </a:extLst>
              </p:cNvPr>
              <p:cNvSpPr txBox="1"/>
              <p:nvPr/>
            </p:nvSpPr>
            <p:spPr>
              <a:xfrm>
                <a:off x="138829" y="1325518"/>
                <a:ext cx="1527270" cy="7014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0510A41-05CF-773B-DA53-D50A86CAF8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829" y="1325518"/>
                <a:ext cx="1527270" cy="701410"/>
              </a:xfrm>
              <a:prstGeom prst="rect">
                <a:avLst/>
              </a:prstGeom>
              <a:blipFill>
                <a:blip r:embed="rId5"/>
                <a:stretch>
                  <a:fillRect l="-826" t="-5357" r="-2479" b="-892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0ED5942-15F4-531B-0BA8-4584AD4ACC60}"/>
                  </a:ext>
                </a:extLst>
              </p:cNvPr>
              <p:cNvSpPr txBox="1"/>
              <p:nvPr/>
            </p:nvSpPr>
            <p:spPr>
              <a:xfrm>
                <a:off x="179512" y="3789040"/>
                <a:ext cx="179521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; 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0ED5942-15F4-531B-0BA8-4584AD4AC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3789040"/>
                <a:ext cx="1795217" cy="369332"/>
              </a:xfrm>
              <a:prstGeom prst="rect">
                <a:avLst/>
              </a:prstGeom>
              <a:blipFill>
                <a:blip r:embed="rId6"/>
                <a:stretch>
                  <a:fillRect l="-6294" t="-10000" r="-4895" b="-3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F70AAAC0-AD8B-C39C-ED8B-8ABD3720C683}"/>
              </a:ext>
            </a:extLst>
          </p:cNvPr>
          <p:cNvSpPr txBox="1"/>
          <p:nvPr/>
        </p:nvSpPr>
        <p:spPr>
          <a:xfrm>
            <a:off x="7506687" y="3540974"/>
            <a:ext cx="930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 b="1"/>
              <a:t>I.C.S.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FD72CC6-89B4-E948-2250-F807CD6A7A9D}"/>
                  </a:ext>
                </a:extLst>
              </p:cNvPr>
              <p:cNvSpPr txBox="1"/>
              <p:nvPr/>
            </p:nvSpPr>
            <p:spPr>
              <a:xfrm>
                <a:off x="6300192" y="3969015"/>
                <a:ext cx="2815964" cy="8084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FD72CC6-89B4-E948-2250-F807CD6A7A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3969015"/>
                <a:ext cx="2815964" cy="808426"/>
              </a:xfrm>
              <a:prstGeom prst="rect">
                <a:avLst/>
              </a:prstGeom>
              <a:blipFill>
                <a:blip r:embed="rId7"/>
                <a:stretch>
                  <a:fillRect l="-1794" r="-448" b="-1076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8ABB4318-09E0-51F8-ECFC-B4A0E013B6A3}"/>
              </a:ext>
            </a:extLst>
          </p:cNvPr>
          <p:cNvSpPr txBox="1"/>
          <p:nvPr/>
        </p:nvSpPr>
        <p:spPr>
          <a:xfrm rot="20278665">
            <a:off x="2342612" y="2848445"/>
            <a:ext cx="2142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/>
              <a:t>p</a:t>
            </a:r>
            <a:r>
              <a:rPr lang="en-IT" sz="1800"/>
              <a:t>hoton looses energy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AC66DA-2AAF-4FCF-D4C1-585E678CAC4C}"/>
              </a:ext>
            </a:extLst>
          </p:cNvPr>
          <p:cNvSpPr txBox="1"/>
          <p:nvPr/>
        </p:nvSpPr>
        <p:spPr>
          <a:xfrm rot="1695366">
            <a:off x="4812614" y="2920149"/>
            <a:ext cx="2245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/>
              <a:t>electr</a:t>
            </a:r>
            <a:r>
              <a:rPr lang="en-IT" sz="1800"/>
              <a:t>on looses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CC94AB0-A140-1993-2F65-1CEFF45F9D9C}"/>
                  </a:ext>
                </a:extLst>
              </p:cNvPr>
              <p:cNvSpPr txBox="1"/>
              <p:nvPr/>
            </p:nvSpPr>
            <p:spPr>
              <a:xfrm>
                <a:off x="7268265" y="5020529"/>
                <a:ext cx="1458540" cy="15058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→∞</m:t>
                      </m:r>
                    </m:oMath>
                  </m:oMathPara>
                </a14:m>
                <a:endParaRPr lang="it-IT" i="1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→∞</m:t>
                      </m:r>
                    </m:oMath>
                  </m:oMathPara>
                </a14:m>
                <a:endParaRPr lang="it-IT" b="0" i="1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i="1">
                          <a:latin typeface="Cambria Math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b>
                      </m:sSub>
                      <m:r>
                        <a:rPr lang="it-IT" i="1">
                          <a:latin typeface="Cambria Math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CC94AB0-A140-1993-2F65-1CEFF45F9D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8265" y="5020529"/>
                <a:ext cx="1458540" cy="1505861"/>
              </a:xfrm>
              <a:prstGeom prst="rect">
                <a:avLst/>
              </a:prstGeom>
              <a:blipFill>
                <a:blip r:embed="rId8"/>
                <a:stretch>
                  <a:fillRect l="-4310" t="-2500" r="-862" b="-8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1EB4C269-F477-C111-416D-0BF84F077A78}"/>
              </a:ext>
            </a:extLst>
          </p:cNvPr>
          <p:cNvSpPr/>
          <p:nvPr/>
        </p:nvSpPr>
        <p:spPr bwMode="auto">
          <a:xfrm>
            <a:off x="1833064" y="1086838"/>
            <a:ext cx="5814237" cy="1010185"/>
          </a:xfrm>
          <a:prstGeom prst="rect">
            <a:avLst/>
          </a:prstGeom>
          <a:solidFill>
            <a:srgbClr val="FFFF00">
              <a:alpha val="29945"/>
            </a:srgb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78189"/>
            <a:ext cx="6336704" cy="830531"/>
          </a:xfrm>
        </p:spPr>
        <p:txBody>
          <a:bodyPr/>
          <a:lstStyle/>
          <a:p>
            <a:r>
              <a:rPr lang="en-GB" sz="24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An invariant view at Compton effect - 2</a:t>
            </a:r>
            <a:b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</a:br>
            <a:r>
              <a:rPr lang="en-GB" sz="2000" b="1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(any inertial ref. frame)</a:t>
            </a:r>
            <a:endParaRPr lang="en-US" sz="2000" b="1" i="1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CF6265-60AF-613C-6525-871D86985FF5}"/>
              </a:ext>
            </a:extLst>
          </p:cNvPr>
          <p:cNvSpPr txBox="1"/>
          <p:nvPr/>
        </p:nvSpPr>
        <p:spPr>
          <a:xfrm>
            <a:off x="4276220" y="3429000"/>
            <a:ext cx="981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 b="1"/>
              <a:t>S.C.S.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003DF43-1C23-3979-5D5C-AB742B75A4BF}"/>
                  </a:ext>
                </a:extLst>
              </p:cNvPr>
              <p:cNvSpPr txBox="1"/>
              <p:nvPr/>
            </p:nvSpPr>
            <p:spPr>
              <a:xfrm>
                <a:off x="3704287" y="3933056"/>
                <a:ext cx="2235865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003DF43-1C23-3979-5D5C-AB742B75A4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4287" y="3933056"/>
                <a:ext cx="2235865" cy="369332"/>
              </a:xfrm>
              <a:prstGeom prst="rect">
                <a:avLst/>
              </a:prstGeom>
              <a:blipFill>
                <a:blip r:embed="rId9"/>
                <a:stretch>
                  <a:fillRect t="-10000" b="-36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DBAE3AB-99C1-472F-FBE6-DC2A7211F5B8}"/>
                  </a:ext>
                </a:extLst>
              </p:cNvPr>
              <p:cNvSpPr txBox="1"/>
              <p:nvPr/>
            </p:nvSpPr>
            <p:spPr>
              <a:xfrm>
                <a:off x="3545718" y="4355812"/>
                <a:ext cx="2713692" cy="405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DBAE3AB-99C1-472F-FBE6-DC2A7211F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5718" y="4355812"/>
                <a:ext cx="2713692" cy="405304"/>
              </a:xfrm>
              <a:prstGeom prst="rect">
                <a:avLst/>
              </a:prstGeom>
              <a:blipFill>
                <a:blip r:embed="rId10"/>
                <a:stretch>
                  <a:fillRect l="-1869" r="-467" b="-25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434BBEE-7409-3FC4-36C5-817577844CD5}"/>
                  </a:ext>
                </a:extLst>
              </p:cNvPr>
              <p:cNvSpPr txBox="1"/>
              <p:nvPr/>
            </p:nvSpPr>
            <p:spPr>
              <a:xfrm>
                <a:off x="35496" y="4293096"/>
                <a:ext cx="3269485" cy="9282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𝐷𝐶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unc>
                                <m:func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 b="0" i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𝜗</m:t>
                                  </m:r>
                                </m:e>
                              </m:func>
                            </m:e>
                          </m:d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434BBEE-7409-3FC4-36C5-817577844C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4293096"/>
                <a:ext cx="3269485" cy="928267"/>
              </a:xfrm>
              <a:prstGeom prst="rect">
                <a:avLst/>
              </a:prstGeom>
              <a:blipFill>
                <a:blip r:embed="rId11"/>
                <a:stretch>
                  <a:fillRect l="-386" b="-9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BBA5DF5-5933-2F52-E254-7F3E41DC70B4}"/>
                  </a:ext>
                </a:extLst>
              </p:cNvPr>
              <p:cNvSpPr txBox="1"/>
              <p:nvPr/>
            </p:nvSpPr>
            <p:spPr>
              <a:xfrm>
                <a:off x="114528" y="5365721"/>
                <a:ext cx="2471031" cy="5427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𝐷𝐶</m:t>
                        </m:r>
                      </m:sub>
                    </m:sSub>
                    <m:r>
                      <a:rPr lang="it-IT" b="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num>
                      <m:den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it-IT"/>
                  <a:t>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i="1">
                            <a:latin typeface="Cambria Math" panose="020405030504060302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</m:num>
                      <m:den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den>
                    </m:f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BBA5DF5-5933-2F52-E254-7F3E41DC70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528" y="5365721"/>
                <a:ext cx="2471031" cy="542713"/>
              </a:xfrm>
              <a:prstGeom prst="rect">
                <a:avLst/>
              </a:prstGeom>
              <a:blipFill>
                <a:blip r:embed="rId12"/>
                <a:stretch>
                  <a:fillRect l="-4615" b="-1363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7CDCA79-01F4-6A18-4942-5ACE854F7013}"/>
                  </a:ext>
                </a:extLst>
              </p:cNvPr>
              <p:cNvSpPr txBox="1"/>
              <p:nvPr/>
            </p:nvSpPr>
            <p:spPr>
              <a:xfrm>
                <a:off x="3545401" y="5363924"/>
                <a:ext cx="289880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∀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𝜗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7CDCA79-01F4-6A18-4942-5ACE854F70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5401" y="5363924"/>
                <a:ext cx="2898807" cy="369332"/>
              </a:xfrm>
              <a:prstGeom prst="rect">
                <a:avLst/>
              </a:prstGeom>
              <a:blipFill>
                <a:blip r:embed="rId13"/>
                <a:stretch>
                  <a:fillRect l="-1310" t="-10000" r="-873" b="-3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EF26342-C060-842C-BACB-A323ED9A2DA9}"/>
                  </a:ext>
                </a:extLst>
              </p:cNvPr>
              <p:cNvSpPr txBox="1"/>
              <p:nvPr/>
            </p:nvSpPr>
            <p:spPr>
              <a:xfrm>
                <a:off x="3990608" y="3006244"/>
                <a:ext cx="1468031" cy="3978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acc>
                      <m:r>
                        <a:rPr lang="it-IT" b="0" i="1">
                          <a:latin typeface="Cambria Math" panose="02040503050406030204" pitchFamily="18" charset="0"/>
                        </a:rPr>
                        <m:t>=−</m:t>
                      </m:r>
                      <m:acc>
                        <m:accPr>
                          <m:chr m:val="⃑"/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EF26342-C060-842C-BACB-A323ED9A2D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0608" y="3006244"/>
                <a:ext cx="1468031" cy="397866"/>
              </a:xfrm>
              <a:prstGeom prst="rect">
                <a:avLst/>
              </a:prstGeom>
              <a:blipFill>
                <a:blip r:embed="rId14"/>
                <a:stretch>
                  <a:fillRect l="-4310" r="-2586" b="-25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1607D57-9B78-2E30-3D9C-1618ABAB5E97}"/>
                  </a:ext>
                </a:extLst>
              </p:cNvPr>
              <p:cNvSpPr txBox="1"/>
              <p:nvPr/>
            </p:nvSpPr>
            <p:spPr>
              <a:xfrm>
                <a:off x="4247321" y="5936819"/>
                <a:ext cx="111992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1607D57-9B78-2E30-3D9C-1618ABAB5E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7321" y="5936819"/>
                <a:ext cx="1119922" cy="369332"/>
              </a:xfrm>
              <a:prstGeom prst="rect">
                <a:avLst/>
              </a:prstGeom>
              <a:blipFill>
                <a:blip r:embed="rId15"/>
                <a:stretch>
                  <a:fillRect l="-5618" r="-5618" b="-20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E1464C35-BC19-71B7-9CA0-DBBF7815AEF6}"/>
              </a:ext>
            </a:extLst>
          </p:cNvPr>
          <p:cNvSpPr txBox="1"/>
          <p:nvPr/>
        </p:nvSpPr>
        <p:spPr>
          <a:xfrm>
            <a:off x="3115926" y="6381328"/>
            <a:ext cx="34002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CM ref. frame = Lab ref. frame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4DE9C9C-1698-D546-78C1-4B0C11F0C0DD}"/>
                  </a:ext>
                </a:extLst>
              </p:cNvPr>
              <p:cNvSpPr txBox="1"/>
              <p:nvPr/>
            </p:nvSpPr>
            <p:spPr>
              <a:xfrm>
                <a:off x="4059244" y="4859868"/>
                <a:ext cx="1905265" cy="3978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  <m:r>
                      <a:rPr lang="it-IT" b="0" i="1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</m:oMath>
                </a14:m>
                <a:r>
                  <a:rPr lang="en-US"/>
                  <a:t>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∀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𝜗</m:t>
                    </m:r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4DE9C9C-1698-D546-78C1-4B0C11F0C0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9244" y="4859868"/>
                <a:ext cx="1905265" cy="397866"/>
              </a:xfrm>
              <a:prstGeom prst="rect">
                <a:avLst/>
              </a:prstGeom>
              <a:blipFill>
                <a:blip r:embed="rId16"/>
                <a:stretch>
                  <a:fillRect l="-5960" r="-3974" b="-25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57F504A2-9F61-2DA2-1217-3AA58DB3C9AD}"/>
              </a:ext>
            </a:extLst>
          </p:cNvPr>
          <p:cNvSpPr txBox="1"/>
          <p:nvPr/>
        </p:nvSpPr>
        <p:spPr>
          <a:xfrm rot="20134216">
            <a:off x="2734848" y="2450791"/>
            <a:ext cx="734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A&lt;0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8DCCEB-7EF6-C0B5-5D65-0088A8C88911}"/>
              </a:ext>
            </a:extLst>
          </p:cNvPr>
          <p:cNvSpPr txBox="1"/>
          <p:nvPr/>
        </p:nvSpPr>
        <p:spPr>
          <a:xfrm rot="1419814">
            <a:off x="5546751" y="2488374"/>
            <a:ext cx="734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A&gt;0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CB80257-B10D-941D-5EF4-3FB84D1FC828}"/>
              </a:ext>
            </a:extLst>
          </p:cNvPr>
          <p:cNvSpPr txBox="1"/>
          <p:nvPr/>
        </p:nvSpPr>
        <p:spPr>
          <a:xfrm>
            <a:off x="4366643" y="2564904"/>
            <a:ext cx="734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A=0</a:t>
            </a:r>
          </a:p>
        </p:txBody>
      </p:sp>
    </p:spTree>
    <p:extLst>
      <p:ext uri="{BB962C8B-B14F-4D97-AF65-F5344CB8AC3E}">
        <p14:creationId xmlns:p14="http://schemas.microsoft.com/office/powerpoint/2010/main" val="9874212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Segnaposto data 6">
            <a:extLst>
              <a:ext uri="{FF2B5EF4-FFF2-40B4-BE49-F238E27FC236}">
                <a16:creationId xmlns:a16="http://schemas.microsoft.com/office/drawing/2014/main" id="{D5FD1E20-F9F0-DEAF-F786-B815999F50B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444208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Politecnico di Milano – Theory of Relativity Course, Prof. E. Puppin, May 21st 2024</a:t>
            </a:r>
            <a:endParaRPr lang="en-US" sz="14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15399AF-D67E-D3EF-1976-EAD901EEC4DE}"/>
              </a:ext>
            </a:extLst>
          </p:cNvPr>
          <p:cNvGrpSpPr/>
          <p:nvPr/>
        </p:nvGrpSpPr>
        <p:grpSpPr>
          <a:xfrm>
            <a:off x="2699792" y="1700808"/>
            <a:ext cx="4248472" cy="2051225"/>
            <a:chOff x="1246244" y="1988840"/>
            <a:chExt cx="6715904" cy="3672408"/>
          </a:xfrm>
        </p:grpSpPr>
        <p:pic>
          <p:nvPicPr>
            <p:cNvPr id="5" name="Picture 4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1F749989-F437-9C79-02D3-662AA51354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46244" y="1988840"/>
              <a:ext cx="6715904" cy="367240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7AAC3708-7D09-E022-1519-C78EA088DBFB}"/>
                    </a:ext>
                  </a:extLst>
                </p:cNvPr>
                <p:cNvSpPr txBox="1"/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F38B801-0756-F681-AAA6-5CEB3F2F8C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blipFill>
                  <a:blip r:embed="rId5"/>
                  <a:stretch>
                    <a:fillRect l="-20513" r="-15385" b="-100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6AEAE6CB-5B49-DE03-AFAE-1274EDA0511C}"/>
                    </a:ext>
                  </a:extLst>
                </p:cNvPr>
                <p:cNvSpPr txBox="1"/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ACFDC993-EC69-2C48-7295-6F151EE2E9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blipFill>
                  <a:blip r:embed="rId6"/>
                  <a:stretch>
                    <a:fillRect l="-20513" r="-33333" b="-95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CC9DECAE-557B-8D4E-9E9A-BB5F33286A95}"/>
                    </a:ext>
                  </a:extLst>
                </p:cNvPr>
                <p:cNvSpPr txBox="1"/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00D79E8-D6B1-C8C2-38A5-A192AAE3C6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blipFill>
                  <a:blip r:embed="rId7"/>
                  <a:stretch>
                    <a:fillRect l="-2500" b="-73684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C2F60CF1-D87C-BA84-00F3-FA9D6DC3ACD9}"/>
                    </a:ext>
                  </a:extLst>
                </p:cNvPr>
                <p:cNvSpPr txBox="1"/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97F939A4-FECC-8F56-4912-D5A7706C47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blipFill>
                  <a:blip r:embed="rId8"/>
                  <a:stretch>
                    <a:fillRect l="-10000" b="-73684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62A0F28-DA40-D794-74F4-FE79955DAA2A}"/>
              </a:ext>
            </a:extLst>
          </p:cNvPr>
          <p:cNvSpPr txBox="1"/>
          <p:nvPr/>
        </p:nvSpPr>
        <p:spPr>
          <a:xfrm>
            <a:off x="995800" y="764704"/>
            <a:ext cx="76564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Let’s consider the condition of maximum energy/momentum</a:t>
            </a:r>
          </a:p>
          <a:p>
            <a:pPr algn="ctr"/>
            <a:r>
              <a:rPr lang="en-IT"/>
              <a:t>transfer between electron and photon, </a:t>
            </a:r>
            <a:r>
              <a:rPr lang="en-IT" i="1"/>
              <a:t>i.e.</a:t>
            </a:r>
            <a:r>
              <a:rPr lang="en-IT"/>
              <a:t>   </a:t>
            </a:r>
            <a:r>
              <a:rPr lang="en-GB">
                <a:latin typeface="Symbol" pitchFamily="2" charset="2"/>
              </a:rPr>
              <a:t>q </a:t>
            </a:r>
            <a:r>
              <a:rPr lang="en-IT"/>
              <a:t>= 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2FABBEC-6414-96B1-DCE0-B9351697DC61}"/>
                  </a:ext>
                </a:extLst>
              </p:cNvPr>
              <p:cNvSpPr txBox="1"/>
              <p:nvPr/>
            </p:nvSpPr>
            <p:spPr>
              <a:xfrm>
                <a:off x="2240647" y="4005064"/>
                <a:ext cx="5859745" cy="10342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2FABBEC-6414-96B1-DCE0-B9351697DC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0647" y="4005064"/>
                <a:ext cx="5859745" cy="1034257"/>
              </a:xfrm>
              <a:prstGeom prst="rect">
                <a:avLst/>
              </a:prstGeom>
              <a:blipFill>
                <a:blip r:embed="rId9"/>
                <a:stretch>
                  <a:fillRect b="-975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E484672-A11F-0848-6751-8F6D741FEA83}"/>
                  </a:ext>
                </a:extLst>
              </p:cNvPr>
              <p:cNvSpPr txBox="1"/>
              <p:nvPr/>
            </p:nvSpPr>
            <p:spPr>
              <a:xfrm>
                <a:off x="3305340" y="5373216"/>
                <a:ext cx="3426900" cy="10342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E484672-A11F-0848-6751-8F6D741FEA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5340" y="5373216"/>
                <a:ext cx="3426900" cy="1034257"/>
              </a:xfrm>
              <a:prstGeom prst="rect">
                <a:avLst/>
              </a:prstGeom>
              <a:blipFill>
                <a:blip r:embed="rId10"/>
                <a:stretch>
                  <a:fillRect l="-1481" r="-741" b="-963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Bent Arrow 12">
            <a:extLst>
              <a:ext uri="{FF2B5EF4-FFF2-40B4-BE49-F238E27FC236}">
                <a16:creationId xmlns:a16="http://schemas.microsoft.com/office/drawing/2014/main" id="{2B6F558A-82C8-92BD-7DF7-F0B3B7F90798}"/>
              </a:ext>
            </a:extLst>
          </p:cNvPr>
          <p:cNvSpPr/>
          <p:nvPr/>
        </p:nvSpPr>
        <p:spPr bwMode="auto">
          <a:xfrm rot="9041279">
            <a:off x="6930017" y="4983088"/>
            <a:ext cx="1271944" cy="1080120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2D7563-A5F8-15F6-44D2-5B1A84FD7809}"/>
              </a:ext>
            </a:extLst>
          </p:cNvPr>
          <p:cNvSpPr txBox="1"/>
          <p:nvPr/>
        </p:nvSpPr>
        <p:spPr>
          <a:xfrm>
            <a:off x="7812360" y="5142383"/>
            <a:ext cx="9382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latin typeface="Symbol" pitchFamily="2" charset="2"/>
              </a:rPr>
              <a:t>q </a:t>
            </a:r>
            <a:r>
              <a:rPr lang="en-IT"/>
              <a:t>= 0</a:t>
            </a:r>
          </a:p>
        </p:txBody>
      </p:sp>
    </p:spTree>
    <p:extLst>
      <p:ext uri="{BB962C8B-B14F-4D97-AF65-F5344CB8AC3E}">
        <p14:creationId xmlns:p14="http://schemas.microsoft.com/office/powerpoint/2010/main" val="235686883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Segnaposto data 6">
            <a:extLst>
              <a:ext uri="{FF2B5EF4-FFF2-40B4-BE49-F238E27FC236}">
                <a16:creationId xmlns:a16="http://schemas.microsoft.com/office/drawing/2014/main" id="{D5FD1E20-F9F0-DEAF-F786-B815999F50B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444208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Politecnico di Milano – Theory of Relativity Course, Prof. E. Puppin, May 21st 2024</a:t>
            </a:r>
            <a:endParaRPr lang="en-US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F56DEDC-F58A-E888-86ED-BBB16A0E25F2}"/>
                  </a:ext>
                </a:extLst>
              </p:cNvPr>
              <p:cNvSpPr txBox="1"/>
              <p:nvPr/>
            </p:nvSpPr>
            <p:spPr>
              <a:xfrm>
                <a:off x="3187853" y="1916832"/>
                <a:ext cx="2896315" cy="7567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F56DEDC-F58A-E888-86ED-BBB16A0E25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7853" y="1916832"/>
                <a:ext cx="2896315" cy="756746"/>
              </a:xfrm>
              <a:prstGeom prst="rect">
                <a:avLst/>
              </a:prstGeom>
              <a:blipFill>
                <a:blip r:embed="rId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F4E1255D-4784-36EA-2376-989C7C63380D}"/>
              </a:ext>
            </a:extLst>
          </p:cNvPr>
          <p:cNvSpPr txBox="1"/>
          <p:nvPr/>
        </p:nvSpPr>
        <p:spPr>
          <a:xfrm>
            <a:off x="575800" y="2797119"/>
            <a:ext cx="3041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Thomson limit: X &lt;&lt; 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944D5B-D016-2471-4617-B41A552D00E6}"/>
              </a:ext>
            </a:extLst>
          </p:cNvPr>
          <p:cNvSpPr txBox="1"/>
          <p:nvPr/>
        </p:nvSpPr>
        <p:spPr>
          <a:xfrm>
            <a:off x="4698230" y="2797118"/>
            <a:ext cx="3869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Deep recoil Compton: X &gt;&gt;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1C011E9-9E59-92E8-7FB8-C0226B14B67C}"/>
                  </a:ext>
                </a:extLst>
              </p:cNvPr>
              <p:cNvSpPr txBox="1"/>
              <p:nvPr/>
            </p:nvSpPr>
            <p:spPr>
              <a:xfrm>
                <a:off x="575799" y="3579535"/>
                <a:ext cx="3041218" cy="4149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4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1C011E9-9E59-92E8-7FB8-C0226B14B6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799" y="3579535"/>
                <a:ext cx="3041218" cy="414922"/>
              </a:xfrm>
              <a:prstGeom prst="rect">
                <a:avLst/>
              </a:prstGeom>
              <a:blipFill>
                <a:blip r:embed="rId5"/>
                <a:stretch>
                  <a:fillRect b="-2352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E4EF7A5-BFA8-32C2-A51C-C06DA54F630A}"/>
                  </a:ext>
                </a:extLst>
              </p:cNvPr>
              <p:cNvSpPr txBox="1"/>
              <p:nvPr/>
            </p:nvSpPr>
            <p:spPr>
              <a:xfrm>
                <a:off x="5155233" y="3429000"/>
                <a:ext cx="3231590" cy="7017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den>
                          </m:f>
                        </m:e>
                      </m:d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E4EF7A5-BFA8-32C2-A51C-C06DA54F63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5233" y="3429000"/>
                <a:ext cx="3231590" cy="701731"/>
              </a:xfrm>
              <a:prstGeom prst="rect">
                <a:avLst/>
              </a:prstGeom>
              <a:blipFill>
                <a:blip r:embed="rId6"/>
                <a:stretch>
                  <a:fillRect l="-2745" t="-1786" b="-125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85A1B23-D674-5A92-B44D-2BA8E749C392}"/>
                  </a:ext>
                </a:extLst>
              </p:cNvPr>
              <p:cNvSpPr txBox="1"/>
              <p:nvPr/>
            </p:nvSpPr>
            <p:spPr>
              <a:xfrm>
                <a:off x="2007304" y="4522588"/>
                <a:ext cx="5087996" cy="4074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𝑇𝑂𝑇</m:t>
                              </m:r>
                            </m:sub>
                          </m:s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85A1B23-D674-5A92-B44D-2BA8E749C3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7304" y="4522588"/>
                <a:ext cx="5087996" cy="407484"/>
              </a:xfrm>
              <a:prstGeom prst="rect">
                <a:avLst/>
              </a:prstGeom>
              <a:blipFill>
                <a:blip r:embed="rId7"/>
                <a:stretch>
                  <a:fillRect l="-746" b="-2424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E5ADE06-F611-119D-4F54-8E8C99D1A5FA}"/>
                  </a:ext>
                </a:extLst>
              </p:cNvPr>
              <p:cNvSpPr txBox="1"/>
              <p:nvPr/>
            </p:nvSpPr>
            <p:spPr>
              <a:xfrm>
                <a:off x="1619672" y="198329"/>
                <a:ext cx="6660157" cy="160781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>
                    <a:latin typeface="Symbol" pitchFamily="2" charset="2"/>
                  </a:rPr>
                  <a:t>q </a:t>
                </a:r>
                <a:r>
                  <a:rPr lang="en-IT">
                    <a:latin typeface="Symbol" pitchFamily="2" charset="2"/>
                  </a:rPr>
                  <a:t>= 0</a:t>
                </a:r>
                <a:r>
                  <a:rPr lang="en-IT"/>
                  <a:t> corresponds to:</a:t>
                </a:r>
              </a:p>
              <a:p>
                <a:pPr algn="ctr"/>
                <a:r>
                  <a:rPr lang="en-IT"/>
                  <a:t>maximum energy of back-scattered photon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𝑝h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endParaRPr lang="en-IT"/>
              </a:p>
              <a:p>
                <a:pPr algn="ctr"/>
                <a:r>
                  <a:rPr lang="en-IT"/>
                  <a:t>and</a:t>
                </a:r>
              </a:p>
              <a:p>
                <a:pPr algn="ctr"/>
                <a:r>
                  <a:rPr lang="en-IT"/>
                  <a:t>minimum energy of electron after scattering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b="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  <m:sup>
                        <m:r>
                          <a:rPr lang="it-IT" b="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endParaRPr lang="en-IT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E5ADE06-F611-119D-4F54-8E8C99D1A5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198329"/>
                <a:ext cx="6660157" cy="1607812"/>
              </a:xfrm>
              <a:prstGeom prst="rect">
                <a:avLst/>
              </a:prstGeom>
              <a:blipFill>
                <a:blip r:embed="rId8"/>
                <a:stretch>
                  <a:fillRect l="-952" t="-4688" b="-781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A18A934-6AEB-9355-76DE-C9062BB46564}"/>
                  </a:ext>
                </a:extLst>
              </p:cNvPr>
              <p:cNvSpPr txBox="1"/>
              <p:nvPr/>
            </p:nvSpPr>
            <p:spPr>
              <a:xfrm>
                <a:off x="1088151" y="5301208"/>
                <a:ext cx="6940233" cy="7567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A18A934-6AEB-9355-76DE-C9062BB465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151" y="5301208"/>
                <a:ext cx="6940233" cy="756746"/>
              </a:xfrm>
              <a:prstGeom prst="rect">
                <a:avLst/>
              </a:prstGeom>
              <a:blipFill>
                <a:blip r:embed="rId9"/>
                <a:stretch>
                  <a:fillRect l="-365" b="-1147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7B2103EC-C425-2612-CD6E-CDDE43949665}"/>
              </a:ext>
            </a:extLst>
          </p:cNvPr>
          <p:cNvSpPr/>
          <p:nvPr/>
        </p:nvSpPr>
        <p:spPr bwMode="auto">
          <a:xfrm>
            <a:off x="971600" y="5373216"/>
            <a:ext cx="1224136" cy="864096"/>
          </a:xfrm>
          <a:prstGeom prst="ellipse">
            <a:avLst/>
          </a:prstGeom>
          <a:solidFill>
            <a:schemeClr val="accent1">
              <a:alpha val="40426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C012E58-29F4-219D-75E3-3CE67A0440FB}"/>
              </a:ext>
            </a:extLst>
          </p:cNvPr>
          <p:cNvSpPr/>
          <p:nvPr/>
        </p:nvSpPr>
        <p:spPr bwMode="auto">
          <a:xfrm>
            <a:off x="5436096" y="5179801"/>
            <a:ext cx="2952328" cy="1057511"/>
          </a:xfrm>
          <a:prstGeom prst="ellipse">
            <a:avLst/>
          </a:prstGeom>
          <a:solidFill>
            <a:schemeClr val="accent1">
              <a:alpha val="40426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00262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8B3CD8A-FEB8-76CE-8223-291A14C249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313904"/>
            <a:ext cx="7772400" cy="4851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D2009C-0987-A9C6-CF80-47D4A4DEB040}"/>
              </a:ext>
            </a:extLst>
          </p:cNvPr>
          <p:cNvSpPr txBox="1"/>
          <p:nvPr/>
        </p:nvSpPr>
        <p:spPr>
          <a:xfrm>
            <a:off x="5639208" y="474717"/>
            <a:ext cx="26052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3200" b="1" i="1">
                <a:solidFill>
                  <a:srgbClr val="C00000"/>
                </a:solidFill>
              </a:rPr>
              <a:t>E</a:t>
            </a:r>
            <a:r>
              <a:rPr lang="en-IT" sz="3200" b="1" i="1" baseline="-25000">
                <a:solidFill>
                  <a:srgbClr val="C00000"/>
                </a:solidFill>
              </a:rPr>
              <a:t>e</a:t>
            </a:r>
            <a:r>
              <a:rPr lang="en-IT" sz="3200" b="1">
                <a:solidFill>
                  <a:srgbClr val="C00000"/>
                </a:solidFill>
              </a:rPr>
              <a:t> = 100 MeV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D342C88-707E-E5AB-63AF-8436EBA9A411}"/>
                  </a:ext>
                </a:extLst>
              </p:cNvPr>
              <p:cNvSpPr txBox="1"/>
              <p:nvPr/>
            </p:nvSpPr>
            <p:spPr>
              <a:xfrm>
                <a:off x="2210057" y="4003698"/>
                <a:ext cx="1487399" cy="7581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sz="2000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000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sz="2000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000" b="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sz="20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D342C88-707E-E5AB-63AF-8436EBA9A4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0057" y="4003698"/>
                <a:ext cx="1487399" cy="758156"/>
              </a:xfrm>
              <a:prstGeom prst="rect">
                <a:avLst/>
              </a:prstGeom>
              <a:blipFill>
                <a:blip r:embed="rId5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EBE1661-5AFE-34AF-B800-92AD2A50F83E}"/>
                  </a:ext>
                </a:extLst>
              </p:cNvPr>
              <p:cNvSpPr txBox="1"/>
              <p:nvPr/>
            </p:nvSpPr>
            <p:spPr>
              <a:xfrm>
                <a:off x="2234792" y="3748970"/>
                <a:ext cx="148739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sz="2000" b="0" i="1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EBE1661-5AFE-34AF-B800-92AD2A50F8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792" y="3748970"/>
                <a:ext cx="1487399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8756C31-D5F9-0E13-7016-A274287435A8}"/>
                  </a:ext>
                </a:extLst>
              </p:cNvPr>
              <p:cNvSpPr txBox="1"/>
              <p:nvPr/>
            </p:nvSpPr>
            <p:spPr>
              <a:xfrm>
                <a:off x="4089730" y="4725144"/>
                <a:ext cx="135322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sz="2000" b="0" i="1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8756C31-D5F9-0E13-7016-A274287435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9730" y="4725144"/>
                <a:ext cx="1353229" cy="400110"/>
              </a:xfrm>
              <a:prstGeom prst="rect">
                <a:avLst/>
              </a:prstGeom>
              <a:blipFill>
                <a:blip r:embed="rId7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8EE918A-2E96-BD4C-0B2F-B2FA9A60CBD8}"/>
                  </a:ext>
                </a:extLst>
              </p:cNvPr>
              <p:cNvSpPr txBox="1"/>
              <p:nvPr/>
            </p:nvSpPr>
            <p:spPr>
              <a:xfrm>
                <a:off x="3995936" y="5190153"/>
                <a:ext cx="1487399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sz="2000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000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sz="2000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000" b="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sz="20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8EE918A-2E96-BD4C-0B2F-B2FA9A60CB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5190153"/>
                <a:ext cx="1487399" cy="707886"/>
              </a:xfrm>
              <a:prstGeom prst="rect">
                <a:avLst/>
              </a:prstGeom>
              <a:blipFill>
                <a:blip r:embed="rId8"/>
                <a:stretch>
                  <a:fillRect b="-701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0D55AB6-EABD-C967-8571-39D163B7C364}"/>
                  </a:ext>
                </a:extLst>
              </p:cNvPr>
              <p:cNvSpPr txBox="1"/>
              <p:nvPr/>
            </p:nvSpPr>
            <p:spPr>
              <a:xfrm>
                <a:off x="5695585" y="3666183"/>
                <a:ext cx="135322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=4</m:t>
                      </m:r>
                      <m:sSup>
                        <m:sSup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0D55AB6-EABD-C967-8571-39D163B7C3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5585" y="3666183"/>
                <a:ext cx="1353229" cy="400110"/>
              </a:xfrm>
              <a:prstGeom prst="rect">
                <a:avLst/>
              </a:prstGeom>
              <a:blipFill>
                <a:blip r:embed="rId9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3D875B5-1047-5B5B-67CE-46A025E0000B}"/>
                  </a:ext>
                </a:extLst>
              </p:cNvPr>
              <p:cNvSpPr txBox="1"/>
              <p:nvPr/>
            </p:nvSpPr>
            <p:spPr>
              <a:xfrm>
                <a:off x="5197556" y="4007122"/>
                <a:ext cx="2292201" cy="4299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2000" b="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3D875B5-1047-5B5B-67CE-46A025E000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7556" y="4007122"/>
                <a:ext cx="2292201" cy="429990"/>
              </a:xfrm>
              <a:prstGeom prst="rect">
                <a:avLst/>
              </a:prstGeom>
              <a:blipFill>
                <a:blip r:embed="rId10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ECCE96C-B205-8FEA-A04D-A0C4948537C0}"/>
              </a:ext>
            </a:extLst>
          </p:cNvPr>
          <p:cNvSpPr txBox="1"/>
          <p:nvPr/>
        </p:nvSpPr>
        <p:spPr>
          <a:xfrm>
            <a:off x="6228184" y="6135687"/>
            <a:ext cx="1439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</a:t>
            </a:r>
            <a:r>
              <a:rPr lang="en-IT" i="1" baseline="-25000"/>
              <a:t>ph</a:t>
            </a:r>
            <a:r>
              <a:rPr lang="en-IT" i="1"/>
              <a:t> (MeV)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7E4C75-C38E-BEC3-9486-093F6CFDFA19}"/>
              </a:ext>
            </a:extLst>
          </p:cNvPr>
          <p:cNvSpPr txBox="1"/>
          <p:nvPr/>
        </p:nvSpPr>
        <p:spPr>
          <a:xfrm>
            <a:off x="1403648" y="286250"/>
            <a:ext cx="40393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</a:t>
            </a:r>
            <a:r>
              <a:rPr lang="en-IT"/>
              <a:t>ll quantities normalized to</a:t>
            </a:r>
          </a:p>
          <a:p>
            <a:r>
              <a:rPr lang="en-IT"/>
              <a:t>the total energy </a:t>
            </a:r>
            <a:r>
              <a:rPr lang="en-IT" i="1"/>
              <a:t>E</a:t>
            </a:r>
            <a:r>
              <a:rPr lang="en-IT" i="1" baseline="-25000"/>
              <a:t>tot</a:t>
            </a:r>
            <a:r>
              <a:rPr lang="en-IT" i="1"/>
              <a:t> =</a:t>
            </a:r>
            <a:r>
              <a:rPr lang="en-IT"/>
              <a:t> </a:t>
            </a:r>
            <a:r>
              <a:rPr lang="en-IT" i="1"/>
              <a:t>E</a:t>
            </a:r>
            <a:r>
              <a:rPr lang="en-IT" i="1" baseline="-25000"/>
              <a:t>e</a:t>
            </a:r>
            <a:r>
              <a:rPr lang="en-IT" i="1"/>
              <a:t> + E</a:t>
            </a:r>
            <a:r>
              <a:rPr lang="en-IT" i="1" baseline="-25000"/>
              <a:t>ph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70A141-587D-AB4A-E174-6B1DE9F8B538}"/>
              </a:ext>
            </a:extLst>
          </p:cNvPr>
          <p:cNvSpPr txBox="1"/>
          <p:nvPr/>
        </p:nvSpPr>
        <p:spPr>
          <a:xfrm>
            <a:off x="994118" y="2904241"/>
            <a:ext cx="16001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E’</a:t>
            </a:r>
            <a:r>
              <a:rPr lang="en-IT" sz="2000" i="1" baseline="-25000"/>
              <a:t>e</a:t>
            </a:r>
            <a:r>
              <a:rPr lang="en-IT" sz="2000" i="1"/>
              <a:t> (E</a:t>
            </a:r>
            <a:r>
              <a:rPr lang="en-IT" sz="2000" i="1" baseline="-25000"/>
              <a:t>ph</a:t>
            </a:r>
            <a:r>
              <a:rPr lang="en-IT" sz="2000" i="1"/>
              <a:t>) / E</a:t>
            </a:r>
            <a:r>
              <a:rPr lang="en-IT" sz="2000" i="1" baseline="-25000"/>
              <a:t>tot</a:t>
            </a:r>
            <a:endParaRPr lang="en-IT" sz="2000" i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046DEB-B781-2A18-AC7F-5507B7837347}"/>
              </a:ext>
            </a:extLst>
          </p:cNvPr>
          <p:cNvSpPr txBox="1"/>
          <p:nvPr/>
        </p:nvSpPr>
        <p:spPr>
          <a:xfrm>
            <a:off x="3820279" y="2971515"/>
            <a:ext cx="1694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E’</a:t>
            </a:r>
            <a:r>
              <a:rPr lang="en-IT" sz="2000" i="1" baseline="-25000"/>
              <a:t>ph</a:t>
            </a:r>
            <a:r>
              <a:rPr lang="en-IT" sz="2000" i="1"/>
              <a:t> (E</a:t>
            </a:r>
            <a:r>
              <a:rPr lang="en-IT" sz="2000" i="1" baseline="-25000"/>
              <a:t>ph</a:t>
            </a:r>
            <a:r>
              <a:rPr lang="en-IT" sz="2000" i="1"/>
              <a:t>) / E</a:t>
            </a:r>
            <a:r>
              <a:rPr lang="en-IT" sz="2000" i="1" baseline="-25000"/>
              <a:t>tot</a:t>
            </a:r>
            <a:endParaRPr lang="en-IT" sz="2000" i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48F65-3603-BAD3-114D-12DE57598145}"/>
              </a:ext>
            </a:extLst>
          </p:cNvPr>
          <p:cNvSpPr txBox="1"/>
          <p:nvPr/>
        </p:nvSpPr>
        <p:spPr>
          <a:xfrm>
            <a:off x="7101197" y="3009789"/>
            <a:ext cx="10486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ph</a:t>
            </a:r>
            <a:r>
              <a:rPr lang="en-IT" sz="2000" i="1"/>
              <a:t> / E</a:t>
            </a:r>
            <a:r>
              <a:rPr lang="en-IT" sz="2000" i="1" baseline="-25000"/>
              <a:t>tot</a:t>
            </a:r>
            <a:endParaRPr lang="en-IT" sz="2000" i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3A15E8-13F2-2859-0FE6-AC2570B178C3}"/>
              </a:ext>
            </a:extLst>
          </p:cNvPr>
          <p:cNvSpPr txBox="1"/>
          <p:nvPr/>
        </p:nvSpPr>
        <p:spPr>
          <a:xfrm>
            <a:off x="4403219" y="1633928"/>
            <a:ext cx="1008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i="1"/>
              <a:t>X(E</a:t>
            </a:r>
            <a:r>
              <a:rPr lang="en-IT" i="1" baseline="-25000"/>
              <a:t>ph</a:t>
            </a:r>
            <a:r>
              <a:rPr lang="en-IT" i="1"/>
              <a:t>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CAC3C9E-38F2-882D-27C4-896CAA5F0C76}"/>
              </a:ext>
            </a:extLst>
          </p:cNvPr>
          <p:cNvCxnSpPr/>
          <p:nvPr/>
        </p:nvCxnSpPr>
        <p:spPr bwMode="auto">
          <a:xfrm>
            <a:off x="2987824" y="2622589"/>
            <a:ext cx="0" cy="1008112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9B4D4D6-7310-87C2-F3AA-8396935E5142}"/>
              </a:ext>
            </a:extLst>
          </p:cNvPr>
          <p:cNvCxnSpPr/>
          <p:nvPr/>
        </p:nvCxnSpPr>
        <p:spPr bwMode="auto">
          <a:xfrm>
            <a:off x="4697203" y="3785709"/>
            <a:ext cx="0" cy="1008112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10DEC13-7169-4C46-F143-D9BCBAA1BD4C}"/>
              </a:ext>
            </a:extLst>
          </p:cNvPr>
          <p:cNvCxnSpPr/>
          <p:nvPr/>
        </p:nvCxnSpPr>
        <p:spPr bwMode="auto">
          <a:xfrm>
            <a:off x="6372200" y="2622589"/>
            <a:ext cx="0" cy="1008112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AA072DD-E5AF-3C96-11AD-C6E8CFE9E0EE}"/>
              </a:ext>
            </a:extLst>
          </p:cNvPr>
          <p:cNvSpPr txBox="1"/>
          <p:nvPr/>
        </p:nvSpPr>
        <p:spPr>
          <a:xfrm>
            <a:off x="6793310" y="2545740"/>
            <a:ext cx="1739130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>
                <a:effectLst/>
                <a:latin typeface="Times" pitchFamily="2" charset="0"/>
              </a:rPr>
              <a:t>A.H. Compton,</a:t>
            </a:r>
          </a:p>
          <a:p>
            <a:pPr algn="ctr"/>
            <a:r>
              <a:rPr lang="en-GB" sz="1400">
                <a:effectLst/>
                <a:latin typeface="Times" pitchFamily="2" charset="0"/>
              </a:rPr>
              <a:t>Phys. Rev. 21 (1923) 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06CA3A-6FD6-8EE9-31AD-009577D98B8C}"/>
              </a:ext>
            </a:extLst>
          </p:cNvPr>
          <p:cNvSpPr txBox="1"/>
          <p:nvPr/>
        </p:nvSpPr>
        <p:spPr>
          <a:xfrm>
            <a:off x="1185081" y="2340169"/>
            <a:ext cx="1442703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T" sz="1600"/>
              <a:t>I.C.S.</a:t>
            </a:r>
          </a:p>
          <a:p>
            <a:pPr algn="ctr"/>
            <a:r>
              <a:rPr lang="en-IT" sz="1600"/>
              <a:t>STAR, ELI-NP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CFB15C5-EAF1-42BB-2249-C5BFB010586B}"/>
              </a:ext>
            </a:extLst>
          </p:cNvPr>
          <p:cNvSpPr txBox="1"/>
          <p:nvPr/>
        </p:nvSpPr>
        <p:spPr>
          <a:xfrm rot="2735960">
            <a:off x="3222683" y="3963485"/>
            <a:ext cx="1418979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T" sz="1600"/>
              <a:t>Astro-physics?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4405B7C-7B01-799F-A43C-AC5647393195}"/>
                  </a:ext>
                </a:extLst>
              </p:cNvPr>
              <p:cNvSpPr txBox="1"/>
              <p:nvPr/>
            </p:nvSpPr>
            <p:spPr>
              <a:xfrm>
                <a:off x="6405697" y="1772816"/>
                <a:ext cx="2793114" cy="7177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d>
                        <m:dPr>
                          <m:ctrlP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unc>
                            <m:funcPr>
                              <m:ctrlPr>
                                <a:rPr lang="it-IT" sz="20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sz="2000" b="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it-IT" sz="20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IT" sz="200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4405B7C-7B01-799F-A43C-AC56473931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5697" y="1772816"/>
                <a:ext cx="2793114" cy="71776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A1E6C96-E161-E01D-4EFA-D6817C97A890}"/>
                  </a:ext>
                </a:extLst>
              </p:cNvPr>
              <p:cNvSpPr txBox="1"/>
              <p:nvPr/>
            </p:nvSpPr>
            <p:spPr>
              <a:xfrm>
                <a:off x="3562743" y="6242579"/>
                <a:ext cx="2305401" cy="5707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  <m:sup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𝐸𝑅𝐹</m:t>
                        </m:r>
                      </m:sup>
                    </m:sSubSup>
                    <m:r>
                      <a:rPr lang="it-IT" sz="2000" b="0" i="1">
                        <a:latin typeface="Cambria Math" panose="02040503050406030204" pitchFamily="18" charset="0"/>
                      </a:rPr>
                      <m:t>=2</m:t>
                    </m:r>
                    <m:r>
                      <a:rPr lang="it-IT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f>
                      <m:fPr>
                        <m:ctrlPr>
                          <a:rPr lang="it-IT" sz="2000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it-IT" sz="2000" b="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000" b="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it-IT" sz="20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IT" sz="2000"/>
                  <a:t> =</a:t>
                </a:r>
                <a:r>
                  <a:rPr lang="en-IT" sz="2000" i="1"/>
                  <a:t> E</a:t>
                </a:r>
                <a:r>
                  <a:rPr lang="en-IT" sz="2000" i="1" baseline="-25000"/>
                  <a:t>e</a:t>
                </a:r>
                <a:endParaRPr lang="en-IT" sz="200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A1E6C96-E161-E01D-4EFA-D6817C97A8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2743" y="6242579"/>
                <a:ext cx="2305401" cy="570797"/>
              </a:xfrm>
              <a:prstGeom prst="rect">
                <a:avLst/>
              </a:prstGeom>
              <a:blipFill>
                <a:blip r:embed="rId12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691F742-4C13-6404-1BAB-643BC4AF8E7E}"/>
              </a:ext>
            </a:extLst>
          </p:cNvPr>
          <p:cNvCxnSpPr>
            <a:cxnSpLocks/>
          </p:cNvCxnSpPr>
          <p:nvPr/>
        </p:nvCxnSpPr>
        <p:spPr bwMode="auto">
          <a:xfrm>
            <a:off x="4697203" y="5157192"/>
            <a:ext cx="306845" cy="1085387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C00000"/>
            </a:solidFill>
            <a:prstDash val="sysDash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7F536D3-2A5A-EDA5-62BB-67D5C3BFD402}"/>
                  </a:ext>
                </a:extLst>
              </p:cNvPr>
              <p:cNvSpPr txBox="1"/>
              <p:nvPr/>
            </p:nvSpPr>
            <p:spPr>
              <a:xfrm>
                <a:off x="1187624" y="1945435"/>
                <a:ext cx="2149178" cy="3314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it-IT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𝑝h</m:t>
                        </m:r>
                        <m:r>
                          <a:rPr lang="it-IT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it-IT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it-IT" sz="2000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it-IT" sz="2000" b="0" i="1">
                        <a:latin typeface="Cambria Math" panose="02040503050406030204" pitchFamily="18" charset="0"/>
                      </a:rPr>
                      <m:t> 4</m:t>
                    </m:r>
                    <m:r>
                      <a:rPr lang="it-IT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it-IT" sz="2000" b="0" i="1" baseline="30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it-IT" sz="200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𝑝h</m:t>
                        </m:r>
                      </m:sub>
                    </m:sSub>
                  </m:oMath>
                </a14:m>
                <a:endParaRPr lang="en-US" sz="2000" baseline="3000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7F536D3-2A5A-EDA5-62BB-67D5C3BFD4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1945435"/>
                <a:ext cx="2149178" cy="331437"/>
              </a:xfrm>
              <a:prstGeom prst="rect">
                <a:avLst/>
              </a:prstGeom>
              <a:blipFill>
                <a:blip r:embed="rId13"/>
                <a:stretch>
                  <a:fillRect l="-4706" t="-7407" r="-2353" b="-2592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16A66F6-3A8D-1BFC-5621-32DED5A641F6}"/>
                  </a:ext>
                </a:extLst>
              </p:cNvPr>
              <p:cNvSpPr txBox="1"/>
              <p:nvPr/>
            </p:nvSpPr>
            <p:spPr>
              <a:xfrm>
                <a:off x="5441595" y="4453081"/>
                <a:ext cx="176976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b="0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16A66F6-3A8D-1BFC-5621-32DED5A641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1595" y="4453081"/>
                <a:ext cx="1769762" cy="400110"/>
              </a:xfrm>
              <a:prstGeom prst="rect">
                <a:avLst/>
              </a:prstGeom>
              <a:blipFill>
                <a:blip r:embed="rId14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6A552AC-7388-A984-939A-240D47EBDBC5}"/>
                  </a:ext>
                </a:extLst>
              </p:cNvPr>
              <p:cNvSpPr txBox="1"/>
              <p:nvPr/>
            </p:nvSpPr>
            <p:spPr>
              <a:xfrm>
                <a:off x="2126203" y="4747220"/>
                <a:ext cx="1769762" cy="4364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it-IT" sz="2000" i="1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6A552AC-7388-A984-939A-240D47EBD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6203" y="4747220"/>
                <a:ext cx="1769762" cy="43640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C33FAE7-D4CF-FCF4-A187-3531D3A28559}"/>
                  </a:ext>
                </a:extLst>
              </p:cNvPr>
              <p:cNvSpPr txBox="1"/>
              <p:nvPr/>
            </p:nvSpPr>
            <p:spPr>
              <a:xfrm>
                <a:off x="858022" y="3429000"/>
                <a:ext cx="176976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C33FAE7-D4CF-FCF4-A187-3531D3A285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022" y="3429000"/>
                <a:ext cx="1769762" cy="40011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6938B0F7-1F45-2DF6-00C7-C4DE59E2F6F0}"/>
              </a:ext>
            </a:extLst>
          </p:cNvPr>
          <p:cNvSpPr txBox="1"/>
          <p:nvPr/>
        </p:nvSpPr>
        <p:spPr>
          <a:xfrm>
            <a:off x="2683773" y="234888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800" b="1"/>
              <a:t>DICS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F422B96-8D7F-9417-C317-23D4A0E9BD18}"/>
              </a:ext>
            </a:extLst>
          </p:cNvPr>
          <p:cNvSpPr txBox="1"/>
          <p:nvPr/>
        </p:nvSpPr>
        <p:spPr>
          <a:xfrm>
            <a:off x="4339957" y="349171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800" b="1"/>
              <a:t>FICS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667F357-FAC4-40CC-9793-A8D6724D7845}"/>
              </a:ext>
            </a:extLst>
          </p:cNvPr>
          <p:cNvSpPr txBox="1"/>
          <p:nvPr/>
        </p:nvSpPr>
        <p:spPr>
          <a:xfrm>
            <a:off x="6012160" y="233958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800" b="1"/>
              <a:t>SCS</a:t>
            </a:r>
          </a:p>
        </p:txBody>
      </p:sp>
      <p:pic>
        <p:nvPicPr>
          <p:cNvPr id="33" name="Picture 32" descr="A math equations on a white background&#10;&#10;Description automatically generated">
            <a:extLst>
              <a:ext uri="{FF2B5EF4-FFF2-40B4-BE49-F238E27FC236}">
                <a16:creationId xmlns:a16="http://schemas.microsoft.com/office/drawing/2014/main" id="{70F1AB90-241F-800E-EDB4-686DAB86135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79512" y="1157750"/>
            <a:ext cx="8867092" cy="565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608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6D50DFA-701B-3C60-9947-1A581CF99CCD}"/>
              </a:ext>
            </a:extLst>
          </p:cNvPr>
          <p:cNvSpPr txBox="1"/>
          <p:nvPr/>
        </p:nvSpPr>
        <p:spPr>
          <a:xfrm>
            <a:off x="40477" y="893033"/>
            <a:ext cx="9068027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>
                <a:effectLst/>
                <a:latin typeface="Helvetica Neue" panose="02000503000000020004" pitchFamily="2" charset="0"/>
              </a:rPr>
              <a:t>25 GeV </a:t>
            </a:r>
            <a:r>
              <a:rPr lang="en-GB">
                <a:effectLst/>
                <a:latin typeface="Helvetica Neue" panose="02000503000000020004" pitchFamily="2" charset="0"/>
              </a:rPr>
              <a:t>electrons would be needed to generate			2 MeV photons via </a:t>
            </a:r>
            <a:r>
              <a:rPr lang="en-GB" b="1" i="1">
                <a:effectLst/>
                <a:latin typeface="Helvetica Neue" panose="02000503000000020004" pitchFamily="2" charset="0"/>
              </a:rPr>
              <a:t>synchrotron radiation</a:t>
            </a:r>
            <a:r>
              <a:rPr lang="en-GB">
                <a:effectLst/>
                <a:latin typeface="Helvetica Neue" panose="02000503000000020004" pitchFamily="2" charset="0"/>
              </a:rPr>
              <a:t>	      (highest spectral density S 10</a:t>
            </a:r>
            <a:r>
              <a:rPr lang="en-GB" baseline="30000">
                <a:effectLst/>
                <a:latin typeface="Helvetica Neue" panose="02000503000000020004" pitchFamily="2" charset="0"/>
              </a:rPr>
              <a:t>12</a:t>
            </a:r>
            <a:r>
              <a:rPr lang="en-GB">
                <a:effectLst/>
                <a:latin typeface="Helvetica Neue" panose="02000503000000020004" pitchFamily="2" charset="0"/>
              </a:rPr>
              <a:t> s</a:t>
            </a:r>
            <a:r>
              <a:rPr lang="en-GB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>
                <a:effectLst/>
                <a:latin typeface="Helvetica Neue" panose="02000503000000020004" pitchFamily="2" charset="0"/>
              </a:rPr>
              <a:t>eV</a:t>
            </a:r>
            <a:r>
              <a:rPr lang="en-GB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>
                <a:effectLst/>
                <a:latin typeface="Helvetica Neue" panose="02000503000000020004" pitchFamily="2" charset="0"/>
              </a:rPr>
              <a:t>, very small bdw 10</a:t>
            </a:r>
            <a:r>
              <a:rPr lang="en-GB" baseline="30000">
                <a:effectLst/>
                <a:latin typeface="Helvetica Neue" panose="02000503000000020004" pitchFamily="2" charset="0"/>
              </a:rPr>
              <a:t>-4</a:t>
            </a:r>
            <a:r>
              <a:rPr lang="en-GB">
                <a:effectLst/>
                <a:latin typeface="Helvetica Neue" panose="02000503000000020004" pitchFamily="2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>
              <a:effectLst/>
              <a:latin typeface="Helvetica Neue" panose="0200050300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>
                <a:effectLst/>
                <a:latin typeface="Helvetica Neue" panose="02000503000000020004" pitchFamily="2" charset="0"/>
              </a:rPr>
              <a:t>850 MeV </a:t>
            </a:r>
            <a:r>
              <a:rPr lang="en-GB">
                <a:effectLst/>
                <a:latin typeface="Helvetica Neue" panose="02000503000000020004" pitchFamily="2" charset="0"/>
              </a:rPr>
              <a:t>electrons were used to </a:t>
            </a:r>
            <a:r>
              <a:rPr lang="en-GB" b="1" i="1">
                <a:effectLst/>
                <a:latin typeface="Helvetica Neue" panose="02000503000000020004" pitchFamily="2" charset="0"/>
              </a:rPr>
              <a:t>Channeling Radiate</a:t>
            </a:r>
            <a:r>
              <a:rPr lang="en-GB">
                <a:effectLst/>
                <a:latin typeface="Helvetica Neue" panose="02000503000000020004" pitchFamily="2" charset="0"/>
              </a:rPr>
              <a:t>		 2 MeV </a:t>
            </a:r>
            <a:r>
              <a:rPr lang="en-GB" i="1">
                <a:effectLst/>
                <a:latin typeface="Symbol" pitchFamily="2" charset="2"/>
              </a:rPr>
              <a:t>g </a:t>
            </a:r>
            <a:r>
              <a:rPr lang="en-GB">
                <a:latin typeface="Helvetica Neue" panose="02000503000000020004" pitchFamily="2" charset="0"/>
              </a:rPr>
              <a:t>-rays (high S 10</a:t>
            </a:r>
            <a:r>
              <a:rPr lang="en-GB" baseline="30000">
                <a:latin typeface="Helvetica Neue" panose="02000503000000020004" pitchFamily="2" charset="0"/>
              </a:rPr>
              <a:t>5</a:t>
            </a:r>
            <a:r>
              <a:rPr lang="en-GB">
                <a:latin typeface="Helvetica Neue" panose="02000503000000020004" pitchFamily="2" charset="0"/>
              </a:rPr>
              <a:t>-10</a:t>
            </a:r>
            <a:r>
              <a:rPr lang="en-GB" baseline="30000">
                <a:latin typeface="Helvetica Neue" panose="02000503000000020004" pitchFamily="2" charset="0"/>
              </a:rPr>
              <a:t>6</a:t>
            </a:r>
            <a:r>
              <a:rPr lang="en-GB">
                <a:latin typeface="Helvetica Neue" panose="02000503000000020004" pitchFamily="2" charset="0"/>
              </a:rPr>
              <a:t> s</a:t>
            </a:r>
            <a:r>
              <a:rPr lang="en-GB" baseline="30000">
                <a:latin typeface="Helvetica Neue" panose="02000503000000020004" pitchFamily="2" charset="0"/>
              </a:rPr>
              <a:t>-1</a:t>
            </a:r>
            <a:r>
              <a:rPr lang="en-GB">
                <a:latin typeface="Helvetica Neue" panose="02000503000000020004" pitchFamily="2" charset="0"/>
              </a:rPr>
              <a:t>eV</a:t>
            </a:r>
            <a:r>
              <a:rPr lang="en-GB" baseline="30000">
                <a:latin typeface="Helvetica Neue" panose="02000503000000020004" pitchFamily="2" charset="0"/>
              </a:rPr>
              <a:t>-1</a:t>
            </a:r>
            <a:r>
              <a:rPr lang="en-GB">
                <a:latin typeface="Helvetica Neue" panose="02000503000000020004" pitchFamily="2" charset="0"/>
              </a:rPr>
              <a:t>, broad bdw 10</a:t>
            </a:r>
            <a:r>
              <a:rPr lang="en-GB" baseline="30000">
                <a:latin typeface="Helvetica Neue" panose="02000503000000020004" pitchFamily="2" charset="0"/>
              </a:rPr>
              <a:t> </a:t>
            </a:r>
            <a:r>
              <a:rPr lang="en-GB">
                <a:latin typeface="Helvetica Neue" panose="02000503000000020004" pitchFamily="2" charset="0"/>
              </a:rPr>
              <a:t>%</a:t>
            </a:r>
            <a:r>
              <a:rPr lang="en-GB">
                <a:effectLst/>
                <a:latin typeface="Helvetica Neue" panose="02000503000000020004" pitchFamily="2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>
              <a:effectLst/>
              <a:latin typeface="Helvetica Neue" panose="0200050300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>
                <a:effectLst/>
                <a:latin typeface="Helvetica Neue" panose="02000503000000020004" pitchFamily="2" charset="0"/>
              </a:rPr>
              <a:t>350 MeV </a:t>
            </a:r>
            <a:r>
              <a:rPr lang="en-GB">
                <a:effectLst/>
                <a:latin typeface="Helvetica Neue" panose="02000503000000020004" pitchFamily="2" charset="0"/>
              </a:rPr>
              <a:t>e</a:t>
            </a:r>
            <a:r>
              <a:rPr lang="en-GB" baseline="30000">
                <a:effectLst/>
                <a:latin typeface="Helvetica Neue" panose="02000503000000020004" pitchFamily="2" charset="0"/>
              </a:rPr>
              <a:t>-</a:t>
            </a:r>
            <a:r>
              <a:rPr lang="en-GB">
                <a:effectLst/>
                <a:latin typeface="Helvetica Neue" panose="02000503000000020004" pitchFamily="2" charset="0"/>
              </a:rPr>
              <a:t>s are needed to </a:t>
            </a:r>
            <a:r>
              <a:rPr lang="en-GB" b="1" i="1">
                <a:effectLst/>
                <a:latin typeface="Helvetica Neue" panose="02000503000000020004" pitchFamily="2" charset="0"/>
              </a:rPr>
              <a:t>Inverse Compton Scatter</a:t>
            </a:r>
            <a:r>
              <a:rPr lang="en-GB">
                <a:effectLst/>
                <a:latin typeface="Helvetica Neue" panose="02000503000000020004" pitchFamily="2" charset="0"/>
              </a:rPr>
              <a:t> 		2 MeV </a:t>
            </a:r>
            <a:r>
              <a:rPr lang="en-GB" i="1">
                <a:effectLst/>
                <a:latin typeface="Symbol" pitchFamily="2" charset="2"/>
              </a:rPr>
              <a:t>g </a:t>
            </a:r>
            <a:r>
              <a:rPr lang="en-GB">
                <a:latin typeface="Helvetica Neue" panose="02000503000000020004" pitchFamily="2" charset="0"/>
              </a:rPr>
              <a:t>-rays (good S 10</a:t>
            </a:r>
            <a:r>
              <a:rPr lang="en-GB" baseline="30000">
                <a:latin typeface="Helvetica Neue" panose="02000503000000020004" pitchFamily="2" charset="0"/>
              </a:rPr>
              <a:t>4</a:t>
            </a:r>
            <a:r>
              <a:rPr lang="en-GB">
                <a:latin typeface="Helvetica Neue" panose="02000503000000020004" pitchFamily="2" charset="0"/>
              </a:rPr>
              <a:t>-10</a:t>
            </a:r>
            <a:r>
              <a:rPr lang="en-GB" baseline="30000">
                <a:latin typeface="Helvetica Neue" panose="02000503000000020004" pitchFamily="2" charset="0"/>
              </a:rPr>
              <a:t>5</a:t>
            </a:r>
            <a:r>
              <a:rPr lang="en-GB">
                <a:latin typeface="Helvetica Neue" panose="02000503000000020004" pitchFamily="2" charset="0"/>
              </a:rPr>
              <a:t> s</a:t>
            </a:r>
            <a:r>
              <a:rPr lang="en-GB" baseline="30000">
                <a:latin typeface="Helvetica Neue" panose="02000503000000020004" pitchFamily="2" charset="0"/>
              </a:rPr>
              <a:t>-1</a:t>
            </a:r>
            <a:r>
              <a:rPr lang="en-GB">
                <a:latin typeface="Helvetica Neue" panose="02000503000000020004" pitchFamily="2" charset="0"/>
              </a:rPr>
              <a:t>eV</a:t>
            </a:r>
            <a:r>
              <a:rPr lang="en-GB" baseline="30000">
                <a:latin typeface="Helvetica Neue" panose="02000503000000020004" pitchFamily="2" charset="0"/>
              </a:rPr>
              <a:t>-1</a:t>
            </a:r>
            <a:r>
              <a:rPr lang="en-GB">
                <a:latin typeface="Helvetica Neue" panose="02000503000000020004" pitchFamily="2" charset="0"/>
              </a:rPr>
              <a:t>, small bdw 10</a:t>
            </a:r>
            <a:r>
              <a:rPr lang="en-GB" baseline="30000">
                <a:latin typeface="Helvetica Neue" panose="02000503000000020004" pitchFamily="2" charset="0"/>
              </a:rPr>
              <a:t>-3</a:t>
            </a:r>
            <a:r>
              <a:rPr lang="en-GB">
                <a:effectLst/>
                <a:latin typeface="Helvetica Neue" panose="02000503000000020004" pitchFamily="2" charset="0"/>
              </a:rPr>
              <a:t>)</a:t>
            </a:r>
          </a:p>
          <a:p>
            <a:endParaRPr lang="en-GB">
              <a:effectLst/>
              <a:latin typeface="Helvetica Neue" panose="0200050300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>
                <a:latin typeface="Helvetica Neue" panose="02000503000000020004" pitchFamily="2" charset="0"/>
              </a:rPr>
              <a:t>3.5 MeV </a:t>
            </a:r>
            <a:r>
              <a:rPr lang="en-GB">
                <a:latin typeface="Helvetica Neue" panose="02000503000000020004" pitchFamily="2" charset="0"/>
              </a:rPr>
              <a:t>electrons to </a:t>
            </a:r>
            <a:r>
              <a:rPr lang="en-GB" b="1" i="1">
                <a:latin typeface="Helvetica Neue" panose="02000503000000020004" pitchFamily="2" charset="0"/>
              </a:rPr>
              <a:t>bremsstrahlung</a:t>
            </a:r>
            <a:r>
              <a:rPr lang="en-GB">
                <a:latin typeface="Helvetica Neue" panose="02000503000000020004" pitchFamily="2" charset="0"/>
              </a:rPr>
              <a:t>				2 MeV </a:t>
            </a:r>
            <a:r>
              <a:rPr lang="en-GB" i="1">
                <a:latin typeface="Symbol" pitchFamily="2" charset="2"/>
              </a:rPr>
              <a:t>g </a:t>
            </a:r>
            <a:r>
              <a:rPr lang="en-GB">
                <a:latin typeface="Helvetica Neue" panose="02000503000000020004" pitchFamily="2" charset="0"/>
              </a:rPr>
              <a:t>-rays (poor S 1 s</a:t>
            </a:r>
            <a:r>
              <a:rPr lang="en-GB" baseline="30000">
                <a:latin typeface="Helvetica Neue" panose="02000503000000020004" pitchFamily="2" charset="0"/>
              </a:rPr>
              <a:t>-1</a:t>
            </a:r>
            <a:r>
              <a:rPr lang="en-GB">
                <a:latin typeface="Helvetica Neue" panose="02000503000000020004" pitchFamily="2" charset="0"/>
              </a:rPr>
              <a:t>eV</a:t>
            </a:r>
            <a:r>
              <a:rPr lang="en-GB" baseline="30000">
                <a:latin typeface="Helvetica Neue" panose="02000503000000020004" pitchFamily="2" charset="0"/>
              </a:rPr>
              <a:t>-1</a:t>
            </a:r>
            <a:r>
              <a:rPr lang="en-GB">
                <a:latin typeface="Helvetica Neue" panose="02000503000000020004" pitchFamily="2" charset="0"/>
              </a:rPr>
              <a:t>, very broad bandwidth)</a:t>
            </a:r>
          </a:p>
          <a:p>
            <a:endParaRPr lang="en-GB">
              <a:effectLst/>
              <a:latin typeface="Helvetica Neue" panose="0200050300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>
                <a:latin typeface="Helvetica Neue" panose="02000503000000020004" pitchFamily="2" charset="0"/>
              </a:rPr>
              <a:t>2 MeV </a:t>
            </a:r>
            <a:r>
              <a:rPr lang="en-GB">
                <a:latin typeface="Helvetica Neue" panose="02000503000000020004" pitchFamily="2" charset="0"/>
              </a:rPr>
              <a:t>e</a:t>
            </a:r>
            <a:r>
              <a:rPr lang="en-GB" baseline="30000">
                <a:latin typeface="Helvetica Neue" panose="02000503000000020004" pitchFamily="2" charset="0"/>
              </a:rPr>
              <a:t>-</a:t>
            </a:r>
            <a:r>
              <a:rPr lang="en-GB">
                <a:latin typeface="Helvetica Neue" panose="02000503000000020004" pitchFamily="2" charset="0"/>
              </a:rPr>
              <a:t>s to </a:t>
            </a:r>
            <a:r>
              <a:rPr lang="en-GB" b="1" i="1">
                <a:latin typeface="Helvetica Neue" panose="02000503000000020004" pitchFamily="2" charset="0"/>
              </a:rPr>
              <a:t>Symmetric Compton Scatter</a:t>
            </a:r>
            <a:r>
              <a:rPr lang="en-GB">
                <a:latin typeface="Helvetica Neue" panose="02000503000000020004" pitchFamily="2" charset="0"/>
              </a:rPr>
              <a:t> a photon target 	</a:t>
            </a:r>
            <a:r>
              <a:rPr lang="en-GB">
                <a:effectLst/>
                <a:latin typeface="Helvetica Neue" panose="02000503000000020004" pitchFamily="2" charset="0"/>
              </a:rPr>
              <a:t>2 MeV </a:t>
            </a:r>
            <a:r>
              <a:rPr lang="en-GB" i="1">
                <a:effectLst/>
                <a:latin typeface="Symbol" pitchFamily="2" charset="2"/>
              </a:rPr>
              <a:t>g </a:t>
            </a:r>
            <a:r>
              <a:rPr lang="en-GB">
                <a:latin typeface="Helvetica Neue" panose="02000503000000020004" pitchFamily="2" charset="0"/>
              </a:rPr>
              <a:t>-ray photons (S 10</a:t>
            </a:r>
            <a:r>
              <a:rPr lang="en-GB" baseline="30000">
                <a:latin typeface="Helvetica Neue" panose="02000503000000020004" pitchFamily="2" charset="0"/>
              </a:rPr>
              <a:t>4</a:t>
            </a:r>
            <a:r>
              <a:rPr lang="en-GB">
                <a:latin typeface="Helvetica Neue" panose="02000503000000020004" pitchFamily="2" charset="0"/>
              </a:rPr>
              <a:t> s</a:t>
            </a:r>
            <a:r>
              <a:rPr lang="en-GB" baseline="30000">
                <a:latin typeface="Helvetica Neue" panose="02000503000000020004" pitchFamily="2" charset="0"/>
              </a:rPr>
              <a:t>-1</a:t>
            </a:r>
            <a:r>
              <a:rPr lang="en-GB">
                <a:latin typeface="Helvetica Neue" panose="02000503000000020004" pitchFamily="2" charset="0"/>
              </a:rPr>
              <a:t>eV</a:t>
            </a:r>
            <a:r>
              <a:rPr lang="en-GB" baseline="30000">
                <a:latin typeface="Helvetica Neue" panose="02000503000000020004" pitchFamily="2" charset="0"/>
              </a:rPr>
              <a:t>-1</a:t>
            </a:r>
            <a:r>
              <a:rPr lang="en-GB">
                <a:effectLst/>
                <a:latin typeface="Helvetica Neue" panose="02000503000000020004" pitchFamily="2" charset="0"/>
              </a:rPr>
              <a:t>) </a:t>
            </a:r>
            <a:r>
              <a:rPr lang="en-GB" b="1">
                <a:solidFill>
                  <a:srgbClr val="C00000"/>
                </a:solidFill>
                <a:effectLst/>
                <a:latin typeface="Helvetica Neue" panose="02000503000000020004" pitchFamily="2" charset="0"/>
              </a:rPr>
              <a:t>spectral purification!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85283AB-90AB-554C-E593-82AE2807B9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75656" y="116633"/>
            <a:ext cx="6840760" cy="737276"/>
          </a:xfrm>
        </p:spPr>
        <p:txBody>
          <a:bodyPr/>
          <a:lstStyle/>
          <a:p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     Energy Budget towards </a:t>
            </a:r>
            <a:r>
              <a:rPr lang="en-GB" sz="2800" b="1" i="1">
                <a:solidFill>
                  <a:srgbClr val="FF0000"/>
                </a:solidFill>
                <a:latin typeface="Symbol" pitchFamily="2" charset="2"/>
                <a:ea typeface="ＭＳ Ｐゴシック" charset="0"/>
              </a:rPr>
              <a:t>g </a:t>
            </a:r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-rays with</a:t>
            </a:r>
            <a:b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</a:br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high spectral density</a:t>
            </a:r>
            <a:endParaRPr lang="en-US" sz="2800" b="1" i="1">
              <a:solidFill>
                <a:srgbClr val="FF0000"/>
              </a:solidFill>
              <a:latin typeface="Time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20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786E271-F018-A41E-8A0D-AF295C5B38F6}"/>
                  </a:ext>
                </a:extLst>
              </p:cNvPr>
              <p:cNvSpPr txBox="1"/>
              <p:nvPr/>
            </p:nvSpPr>
            <p:spPr>
              <a:xfrm>
                <a:off x="35496" y="3550985"/>
                <a:ext cx="6221895" cy="7323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𝑖𝑓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≫1     </m:t>
                      </m:r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d>
                          <m:f>
                            <m:fPr>
                              <m:type m:val="lin"/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786E271-F018-A41E-8A0D-AF295C5B3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3550985"/>
                <a:ext cx="6221895" cy="732380"/>
              </a:xfrm>
              <a:prstGeom prst="rect">
                <a:avLst/>
              </a:prstGeom>
              <a:blipFill>
                <a:blip r:embed="rId6"/>
                <a:stretch>
                  <a:fillRect t="-88136" b="-7627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5E093C5-4229-A6C9-AE11-3996C8F72A14}"/>
              </a:ext>
            </a:extLst>
          </p:cNvPr>
          <p:cNvCxnSpPr/>
          <p:nvPr/>
        </p:nvCxnSpPr>
        <p:spPr bwMode="auto">
          <a:xfrm flipV="1">
            <a:off x="6223384" y="3232970"/>
            <a:ext cx="1197288" cy="7041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2992AE8-FBBB-168D-268E-71F09E82B200}"/>
              </a:ext>
            </a:extLst>
          </p:cNvPr>
          <p:cNvCxnSpPr>
            <a:cxnSpLocks/>
          </p:cNvCxnSpPr>
          <p:nvPr/>
        </p:nvCxnSpPr>
        <p:spPr bwMode="auto">
          <a:xfrm>
            <a:off x="6257391" y="4000225"/>
            <a:ext cx="1258553" cy="58356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157849B-2608-417B-7D82-A705A7F25349}"/>
              </a:ext>
            </a:extLst>
          </p:cNvPr>
          <p:cNvSpPr txBox="1"/>
          <p:nvPr/>
        </p:nvSpPr>
        <p:spPr>
          <a:xfrm>
            <a:off x="6180831" y="4317527"/>
            <a:ext cx="907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X&gt;&gt;1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E40C79-F8F4-ADC4-B401-F2F93D73F15B}"/>
              </a:ext>
            </a:extLst>
          </p:cNvPr>
          <p:cNvSpPr txBox="1"/>
          <p:nvPr/>
        </p:nvSpPr>
        <p:spPr>
          <a:xfrm>
            <a:off x="6184659" y="3111351"/>
            <a:ext cx="907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X&lt;&lt;1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9A987AD-C500-F0B9-B25C-D68DE0FE63F6}"/>
                  </a:ext>
                </a:extLst>
              </p:cNvPr>
              <p:cNvSpPr txBox="1"/>
              <p:nvPr/>
            </p:nvSpPr>
            <p:spPr>
              <a:xfrm>
                <a:off x="7236296" y="2852936"/>
                <a:ext cx="1741118" cy="3695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9A987AD-C500-F0B9-B25C-D68DE0FE63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296" y="2852936"/>
                <a:ext cx="1741118" cy="369588"/>
              </a:xfrm>
              <a:prstGeom prst="rect">
                <a:avLst/>
              </a:prstGeom>
              <a:blipFill>
                <a:blip r:embed="rId7"/>
                <a:stretch>
                  <a:fillRect l="-5755" t="-10000" b="-3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624DF14-5EAD-28CF-D360-71D4B0FE7251}"/>
                  </a:ext>
                </a:extLst>
              </p:cNvPr>
              <p:cNvSpPr txBox="1"/>
              <p:nvPr/>
            </p:nvSpPr>
            <p:spPr>
              <a:xfrm>
                <a:off x="7093144" y="4646842"/>
                <a:ext cx="1898725" cy="3978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624DF14-5EAD-28CF-D360-71D4B0FE72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3144" y="4646842"/>
                <a:ext cx="1898725" cy="397866"/>
              </a:xfrm>
              <a:prstGeom prst="rect">
                <a:avLst/>
              </a:prstGeom>
              <a:blipFill>
                <a:blip r:embed="rId8"/>
                <a:stretch>
                  <a:fillRect l="-5333" t="-6061" r="-2000" b="-2727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0F048FB-C7D3-B2EE-67D4-7A65EF639E44}"/>
              </a:ext>
            </a:extLst>
          </p:cNvPr>
          <p:cNvCxnSpPr>
            <a:cxnSpLocks/>
          </p:cNvCxnSpPr>
          <p:nvPr/>
        </p:nvCxnSpPr>
        <p:spPr bwMode="auto">
          <a:xfrm flipV="1">
            <a:off x="755576" y="3222524"/>
            <a:ext cx="218514" cy="4945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5886C74-E399-8E48-BA8F-803E91218E5F}"/>
                  </a:ext>
                </a:extLst>
              </p:cNvPr>
              <p:cNvSpPr txBox="1"/>
              <p:nvPr/>
            </p:nvSpPr>
            <p:spPr>
              <a:xfrm>
                <a:off x="755576" y="2480149"/>
                <a:ext cx="4233980" cy="876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sSup>
                                        <m:sSupPr>
                                          <m:ctrlP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type m:val="lin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sSup>
                                        <m:sSupPr>
                                          <m:ctrlP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5886C74-E399-8E48-BA8F-803E91218E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2480149"/>
                <a:ext cx="4233980" cy="876843"/>
              </a:xfrm>
              <a:prstGeom prst="rect">
                <a:avLst/>
              </a:prstGeom>
              <a:blipFill>
                <a:blip r:embed="rId10"/>
                <a:stretch>
                  <a:fillRect l="-1198" t="-68571" r="-299" b="-10285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69E0A5A6-F05F-4D1F-C372-119B63996377}"/>
              </a:ext>
            </a:extLst>
          </p:cNvPr>
          <p:cNvSpPr txBox="1"/>
          <p:nvPr/>
        </p:nvSpPr>
        <p:spPr>
          <a:xfrm>
            <a:off x="974090" y="1099471"/>
            <a:ext cx="77454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when recoil </a:t>
            </a:r>
            <a:r>
              <a:rPr lang="en-IT" i="1"/>
              <a:t>X</a:t>
            </a:r>
            <a:r>
              <a:rPr lang="en-IT"/>
              <a:t> is large electron swaps with photon,</a:t>
            </a:r>
          </a:p>
          <a:p>
            <a:pPr algn="ctr"/>
            <a:r>
              <a:rPr lang="en-GB"/>
              <a:t>m</a:t>
            </a:r>
            <a:r>
              <a:rPr lang="en-IT"/>
              <a:t>aximum energy loss by the electron in favour to the photon</a:t>
            </a:r>
          </a:p>
        </p:txBody>
      </p:sp>
      <p:sp>
        <p:nvSpPr>
          <p:cNvPr id="5" name="Segnaposto data 6">
            <a:extLst>
              <a:ext uri="{FF2B5EF4-FFF2-40B4-BE49-F238E27FC236}">
                <a16:creationId xmlns:a16="http://schemas.microsoft.com/office/drawing/2014/main" id="{0B06CA47-5138-4B54-767D-81931546A5C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444208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Politecnico di Milano – Theory of Relativity Course, Prof. E. Puppin, May 21st 2024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56469176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025595E2-941E-05E3-DDA3-87278B356F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458" y="914400"/>
            <a:ext cx="7505564" cy="5453390"/>
          </a:xfrm>
          <a:prstGeom prst="rect">
            <a:avLst/>
          </a:prstGeom>
        </p:spPr>
      </p:pic>
      <p:pic>
        <p:nvPicPr>
          <p:cNvPr id="129026" name="Immagine 2" descr="infn-new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653FA63-50DC-4D43-9532-E0E051BA64D5}"/>
              </a:ext>
            </a:extLst>
          </p:cNvPr>
          <p:cNvSpPr/>
          <p:nvPr/>
        </p:nvSpPr>
        <p:spPr>
          <a:xfrm>
            <a:off x="1403648" y="241484"/>
            <a:ext cx="698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>
                <a:latin typeface="Adobe Arabic" panose="02040503050201020203" pitchFamily="18" charset="-78"/>
                <a:cs typeface="Adobe Arabic" panose="02040503050201020203" pitchFamily="18" charset="-78"/>
              </a:rPr>
              <a:t>Total cross-section for QED ( e,</a:t>
            </a:r>
            <a:r>
              <a:rPr lang="it-IT" sz="2800" b="1" i="1">
                <a:latin typeface="Symbol" pitchFamily="2" charset="2"/>
                <a:cs typeface="Adobe Arabic" panose="02040503050201020203" pitchFamily="18" charset="-78"/>
              </a:rPr>
              <a:t>g </a:t>
            </a:r>
            <a:r>
              <a:rPr lang="it-IT" sz="2800" b="1">
                <a:latin typeface="Adobe Arabic" panose="02040503050201020203" pitchFamily="18" charset="-78"/>
                <a:cs typeface="Adobe Arabic" panose="02040503050201020203" pitchFamily="18" charset="-78"/>
              </a:rPr>
              <a:t>) reactions</a:t>
            </a:r>
            <a:endParaRPr lang="en-IT" sz="2800" b="1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FA565C9-4BA0-B94C-853B-89D6D1599E99}"/>
                  </a:ext>
                </a:extLst>
              </p:cNvPr>
              <p:cNvSpPr/>
              <p:nvPr/>
            </p:nvSpPr>
            <p:spPr>
              <a:xfrm>
                <a:off x="3275856" y="1443335"/>
                <a:ext cx="309634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type m:val="lin"/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FA565C9-4BA0-B94C-853B-89D6D1599E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1443335"/>
                <a:ext cx="3096344" cy="461665"/>
              </a:xfrm>
              <a:prstGeom prst="rect">
                <a:avLst/>
              </a:prstGeom>
              <a:blipFill>
                <a:blip r:embed="rId4"/>
                <a:stretch>
                  <a:fillRect t="-123684" b="-18421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A10035C-6ACB-CD47-8114-317C708395EE}"/>
                  </a:ext>
                </a:extLst>
              </p:cNvPr>
              <p:cNvSpPr/>
              <p:nvPr/>
            </p:nvSpPr>
            <p:spPr>
              <a:xfrm>
                <a:off x="3599770" y="1844824"/>
                <a:ext cx="277243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A10035C-6ACB-CD47-8114-317C708395E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770" y="1844824"/>
                <a:ext cx="2772430" cy="461665"/>
              </a:xfrm>
              <a:prstGeom prst="rect">
                <a:avLst/>
              </a:prstGeom>
              <a:blipFill>
                <a:blip r:embed="rId5"/>
                <a:stretch>
                  <a:fillRect b="-810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18CADA7-2180-A44C-B31E-815C4A349F1C}"/>
                  </a:ext>
                </a:extLst>
              </p:cNvPr>
              <p:cNvSpPr/>
              <p:nvPr/>
            </p:nvSpPr>
            <p:spPr>
              <a:xfrm>
                <a:off x="13741" y="6129789"/>
                <a:ext cx="2736534" cy="5395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𝐶𝑀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r>
                            <a:rPr lang="it-IT" b="0" i="1" baseline="30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</m:rad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18CADA7-2180-A44C-B31E-815C4A349F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41" y="6129789"/>
                <a:ext cx="2736534" cy="539571"/>
              </a:xfrm>
              <a:prstGeom prst="rect">
                <a:avLst/>
              </a:prstGeom>
              <a:blipFill>
                <a:blip r:embed="rId6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>
            <a:extLst>
              <a:ext uri="{FF2B5EF4-FFF2-40B4-BE49-F238E27FC236}">
                <a16:creationId xmlns:a16="http://schemas.microsoft.com/office/drawing/2014/main" id="{396F1D08-FD1C-D470-F655-1AC353C34A5A}"/>
              </a:ext>
            </a:extLst>
          </p:cNvPr>
          <p:cNvSpPr/>
          <p:nvPr/>
        </p:nvSpPr>
        <p:spPr bwMode="auto">
          <a:xfrm>
            <a:off x="1821501" y="914399"/>
            <a:ext cx="1454355" cy="1650505"/>
          </a:xfrm>
          <a:prstGeom prst="ellipse">
            <a:avLst/>
          </a:prstGeom>
          <a:solidFill>
            <a:srgbClr val="FFFF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616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FED9E284-D7FE-797F-6F78-16FB0B816C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8331" y="692696"/>
            <a:ext cx="6163361" cy="1930771"/>
          </a:xfrm>
          <a:prstGeom prst="rect">
            <a:avLst/>
          </a:prstGeom>
        </p:spPr>
      </p:pic>
      <p:pic>
        <p:nvPicPr>
          <p:cNvPr id="6" name="Picture 5" descr="Diagram&#10;&#10;Description automatically generated with low confidence">
            <a:extLst>
              <a:ext uri="{FF2B5EF4-FFF2-40B4-BE49-F238E27FC236}">
                <a16:creationId xmlns:a16="http://schemas.microsoft.com/office/drawing/2014/main" id="{02C22C8D-0193-810E-B80A-2D4E1B7172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6236" y="2564904"/>
            <a:ext cx="5880100" cy="11049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27653B3-D8B0-A96B-D48F-57901305B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2339752" y="3645024"/>
            <a:ext cx="2532559" cy="10182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AE63BFF-4AB4-754C-22E1-184B07CE0A8F}"/>
              </a:ext>
            </a:extLst>
          </p:cNvPr>
          <p:cNvCxnSpPr>
            <a:cxnSpLocks/>
          </p:cNvCxnSpPr>
          <p:nvPr/>
        </p:nvCxnSpPr>
        <p:spPr bwMode="auto">
          <a:xfrm>
            <a:off x="5004047" y="3614354"/>
            <a:ext cx="0" cy="8947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9C758AD-84D9-0658-328B-D75D34FD0258}"/>
              </a:ext>
            </a:extLst>
          </p:cNvPr>
          <p:cNvCxnSpPr>
            <a:cxnSpLocks/>
          </p:cNvCxnSpPr>
          <p:nvPr/>
        </p:nvCxnSpPr>
        <p:spPr bwMode="auto">
          <a:xfrm>
            <a:off x="5124078" y="3639232"/>
            <a:ext cx="2472258" cy="12679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881B631-E29E-8A19-FB5A-82197E5DF541}"/>
              </a:ext>
            </a:extLst>
          </p:cNvPr>
          <p:cNvSpPr txBox="1"/>
          <p:nvPr/>
        </p:nvSpPr>
        <p:spPr>
          <a:xfrm>
            <a:off x="74262" y="3573016"/>
            <a:ext cx="23374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Arthur Compton,</a:t>
            </a:r>
          </a:p>
          <a:p>
            <a:r>
              <a:rPr lang="en-IT"/>
              <a:t>Nobel Prize 1927</a:t>
            </a:r>
          </a:p>
        </p:txBody>
      </p:sp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F16C8E97-44A0-F0A9-4064-0C6D308585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62" y="4797152"/>
            <a:ext cx="2761446" cy="18341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0510A41-05CF-773B-DA53-D50A86CAF861}"/>
                  </a:ext>
                </a:extLst>
              </p:cNvPr>
              <p:cNvSpPr txBox="1"/>
              <p:nvPr/>
            </p:nvSpPr>
            <p:spPr>
              <a:xfrm>
                <a:off x="71061" y="2727590"/>
                <a:ext cx="1527270" cy="7014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0510A41-05CF-773B-DA53-D50A86CAF8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61" y="2727590"/>
                <a:ext cx="1527270" cy="701410"/>
              </a:xfrm>
              <a:prstGeom prst="rect">
                <a:avLst/>
              </a:prstGeom>
              <a:blipFill>
                <a:blip r:embed="rId7"/>
                <a:stretch>
                  <a:fillRect l="-826" t="-5263" r="-3306" b="-701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0ED5942-15F4-531B-0BA8-4584AD4ACC60}"/>
                  </a:ext>
                </a:extLst>
              </p:cNvPr>
              <p:cNvSpPr txBox="1"/>
              <p:nvPr/>
            </p:nvSpPr>
            <p:spPr>
              <a:xfrm>
                <a:off x="217888" y="4355812"/>
                <a:ext cx="1564211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0ED5942-15F4-531B-0BA8-4584AD4AC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88" y="4355812"/>
                <a:ext cx="1564211" cy="369332"/>
              </a:xfrm>
              <a:prstGeom prst="rect">
                <a:avLst/>
              </a:prstGeom>
              <a:blipFill>
                <a:blip r:embed="rId8"/>
                <a:stretch>
                  <a:fillRect t="-3448" b="-3448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5B1DDF6-8A34-B97E-39B7-4C0EBDE8DA0E}"/>
                  </a:ext>
                </a:extLst>
              </p:cNvPr>
              <p:cNvSpPr txBox="1"/>
              <p:nvPr/>
            </p:nvSpPr>
            <p:spPr>
              <a:xfrm>
                <a:off x="6346665" y="3704295"/>
                <a:ext cx="2235865" cy="6890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≫1 ; 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5B1DDF6-8A34-B97E-39B7-4C0EBDE8DA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6665" y="3704295"/>
                <a:ext cx="2235865" cy="689035"/>
              </a:xfrm>
              <a:prstGeom prst="rect">
                <a:avLst/>
              </a:prstGeom>
              <a:blipFill>
                <a:blip r:embed="rId9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F70AAAC0-AD8B-C39C-ED8B-8ABD3720C683}"/>
              </a:ext>
            </a:extLst>
          </p:cNvPr>
          <p:cNvSpPr txBox="1"/>
          <p:nvPr/>
        </p:nvSpPr>
        <p:spPr>
          <a:xfrm>
            <a:off x="7613167" y="4738537"/>
            <a:ext cx="930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 b="1"/>
              <a:t>I.C.S.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FD72CC6-89B4-E948-2250-F807CD6A7A9D}"/>
                  </a:ext>
                </a:extLst>
              </p:cNvPr>
              <p:cNvSpPr txBox="1"/>
              <p:nvPr/>
            </p:nvSpPr>
            <p:spPr>
              <a:xfrm>
                <a:off x="6340565" y="5366303"/>
                <a:ext cx="2815963" cy="8084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FD72CC6-89B4-E948-2250-F807CD6A7A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0565" y="5366303"/>
                <a:ext cx="2815963" cy="808426"/>
              </a:xfrm>
              <a:prstGeom prst="rect">
                <a:avLst/>
              </a:prstGeom>
              <a:blipFill>
                <a:blip r:embed="rId10"/>
                <a:stretch>
                  <a:fillRect l="-2703" r="-450" b="-1076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8ABB4318-09E0-51F8-ECFC-B4A0E013B6A3}"/>
              </a:ext>
            </a:extLst>
          </p:cNvPr>
          <p:cNvSpPr txBox="1"/>
          <p:nvPr/>
        </p:nvSpPr>
        <p:spPr>
          <a:xfrm rot="20278665">
            <a:off x="2539849" y="4114402"/>
            <a:ext cx="2142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/>
              <a:t>p</a:t>
            </a:r>
            <a:r>
              <a:rPr lang="en-IT" sz="1800"/>
              <a:t>hoton looses energy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AC66DA-2AAF-4FCF-D4C1-585E678CAC4C}"/>
              </a:ext>
            </a:extLst>
          </p:cNvPr>
          <p:cNvSpPr txBox="1"/>
          <p:nvPr/>
        </p:nvSpPr>
        <p:spPr>
          <a:xfrm rot="1695366">
            <a:off x="5156381" y="4219347"/>
            <a:ext cx="2245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/>
              <a:t>electr</a:t>
            </a:r>
            <a:r>
              <a:rPr lang="en-IT" sz="1800"/>
              <a:t>on looses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CC94AB0-A140-1993-2F65-1CEFF45F9D9C}"/>
                  </a:ext>
                </a:extLst>
              </p:cNvPr>
              <p:cNvSpPr txBox="1"/>
              <p:nvPr/>
            </p:nvSpPr>
            <p:spPr>
              <a:xfrm>
                <a:off x="7114238" y="6274132"/>
                <a:ext cx="1970283" cy="4787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e>
                      </m:func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CC94AB0-A140-1993-2F65-1CEFF45F9D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4238" y="6274132"/>
                <a:ext cx="1970283" cy="478785"/>
              </a:xfrm>
              <a:prstGeom prst="rect">
                <a:avLst/>
              </a:prstGeom>
              <a:blipFill>
                <a:blip r:embed="rId11"/>
                <a:stretch>
                  <a:fillRect l="-1282" b="-1538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1EB4C269-F477-C111-416D-0BF84F077A78}"/>
              </a:ext>
            </a:extLst>
          </p:cNvPr>
          <p:cNvSpPr/>
          <p:nvPr/>
        </p:nvSpPr>
        <p:spPr bwMode="auto">
          <a:xfrm>
            <a:off x="1782099" y="2564904"/>
            <a:ext cx="5814237" cy="1010185"/>
          </a:xfrm>
          <a:prstGeom prst="rect">
            <a:avLst/>
          </a:prstGeom>
          <a:solidFill>
            <a:srgbClr val="FFFF00">
              <a:alpha val="29945"/>
            </a:srgb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8763EA7-FF50-D00A-3D4D-AD76C66E278C}"/>
                  </a:ext>
                </a:extLst>
              </p:cNvPr>
              <p:cNvSpPr txBox="1"/>
              <p:nvPr/>
            </p:nvSpPr>
            <p:spPr>
              <a:xfrm>
                <a:off x="102861" y="6309320"/>
                <a:ext cx="1097578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′≠∞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8763EA7-FF50-D00A-3D4D-AD76C66E27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861" y="6309320"/>
                <a:ext cx="1097578" cy="369332"/>
              </a:xfrm>
              <a:prstGeom prst="rect">
                <a:avLst/>
              </a:prstGeom>
              <a:blipFill>
                <a:blip r:embed="rId14"/>
                <a:stretch>
                  <a:fillRect l="-2299" t="-3226" b="-322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34BD5332-7138-CEC0-B56C-DB4FCFC58CA0}"/>
              </a:ext>
            </a:extLst>
          </p:cNvPr>
          <p:cNvSpPr txBox="1"/>
          <p:nvPr/>
        </p:nvSpPr>
        <p:spPr>
          <a:xfrm>
            <a:off x="-36512" y="6616749"/>
            <a:ext cx="2977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/>
              <a:t>i</a:t>
            </a:r>
            <a:r>
              <a:rPr lang="en-IT" sz="1600"/>
              <a:t>solated e</a:t>
            </a:r>
            <a:r>
              <a:rPr lang="en-IT" sz="1600" baseline="30000"/>
              <a:t>-</a:t>
            </a:r>
            <a:r>
              <a:rPr lang="en-IT" sz="1600"/>
              <a:t> cannot absorb a photon</a:t>
            </a:r>
          </a:p>
        </p:txBody>
      </p:sp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78189"/>
            <a:ext cx="6336704" cy="830531"/>
          </a:xfrm>
        </p:spPr>
        <p:txBody>
          <a:bodyPr/>
          <a:lstStyle/>
          <a:p>
            <a:r>
              <a:rPr lang="en-GB" sz="24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An invariant view at Compton effect - 1</a:t>
            </a:r>
            <a:b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</a:br>
            <a:r>
              <a:rPr lang="en-GB" sz="2000" b="1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(any inertial ref. frame)</a:t>
            </a:r>
            <a:endParaRPr lang="en-US" sz="2000" b="1" i="1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1D5218-6DB5-75C4-5FF1-747AEB536960}"/>
              </a:ext>
            </a:extLst>
          </p:cNvPr>
          <p:cNvSpPr txBox="1"/>
          <p:nvPr/>
        </p:nvSpPr>
        <p:spPr>
          <a:xfrm>
            <a:off x="6867657" y="706142"/>
            <a:ext cx="22358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600" b="0" i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Phys. Rev. AB (2018)</a:t>
            </a:r>
          </a:p>
          <a:p>
            <a:pPr algn="l"/>
            <a:r>
              <a:rPr lang="en-GB" sz="1600" b="1" i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21</a:t>
            </a:r>
            <a:r>
              <a:rPr lang="en-GB" sz="1600" b="0" i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030701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CF6265-60AF-613C-6525-871D86985FF5}"/>
              </a:ext>
            </a:extLst>
          </p:cNvPr>
          <p:cNvSpPr txBox="1"/>
          <p:nvPr/>
        </p:nvSpPr>
        <p:spPr>
          <a:xfrm>
            <a:off x="4535562" y="4551511"/>
            <a:ext cx="981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 b="1"/>
              <a:t>S.C.S.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003DF43-1C23-3979-5D5C-AB742B75A4BF}"/>
                  </a:ext>
                </a:extLst>
              </p:cNvPr>
              <p:cNvSpPr txBox="1"/>
              <p:nvPr/>
            </p:nvSpPr>
            <p:spPr>
              <a:xfrm>
                <a:off x="3690456" y="5102822"/>
                <a:ext cx="2235865" cy="6890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003DF43-1C23-3979-5D5C-AB742B75A4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0456" y="5102822"/>
                <a:ext cx="2235865" cy="689035"/>
              </a:xfrm>
              <a:prstGeom prst="rect">
                <a:avLst/>
              </a:prstGeom>
              <a:blipFill>
                <a:blip r:embed="rId15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DBAE3AB-99C1-472F-FBE6-DC2A7211F5B8}"/>
                  </a:ext>
                </a:extLst>
              </p:cNvPr>
              <p:cNvSpPr txBox="1"/>
              <p:nvPr/>
            </p:nvSpPr>
            <p:spPr>
              <a:xfrm>
                <a:off x="3491880" y="5777632"/>
                <a:ext cx="2861809" cy="405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DBAE3AB-99C1-472F-FBE6-DC2A7211F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5777632"/>
                <a:ext cx="2861809" cy="405304"/>
              </a:xfrm>
              <a:prstGeom prst="rect">
                <a:avLst/>
              </a:prstGeom>
              <a:blipFill>
                <a:blip r:embed="rId16"/>
                <a:stretch>
                  <a:fillRect l="-2655" r="-442" b="-25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Oval 22">
            <a:extLst>
              <a:ext uri="{FF2B5EF4-FFF2-40B4-BE49-F238E27FC236}">
                <a16:creationId xmlns:a16="http://schemas.microsoft.com/office/drawing/2014/main" id="{7C596FB5-4531-4E1A-313F-91E3300E0F9A}"/>
              </a:ext>
            </a:extLst>
          </p:cNvPr>
          <p:cNvSpPr/>
          <p:nvPr/>
        </p:nvSpPr>
        <p:spPr bwMode="auto">
          <a:xfrm>
            <a:off x="3499384" y="4979180"/>
            <a:ext cx="2800808" cy="1834196"/>
          </a:xfrm>
          <a:prstGeom prst="ellipse">
            <a:avLst/>
          </a:prstGeom>
          <a:solidFill>
            <a:srgbClr val="00B050">
              <a:alpha val="41254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6F52B0B-BEA3-A035-67F4-71263560B499}"/>
                  </a:ext>
                </a:extLst>
              </p:cNvPr>
              <p:cNvSpPr txBox="1"/>
              <p:nvPr/>
            </p:nvSpPr>
            <p:spPr>
              <a:xfrm>
                <a:off x="3936505" y="6228842"/>
                <a:ext cx="2142061" cy="405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i="1">
                          <a:latin typeface="Cambria Math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6F52B0B-BEA3-A035-67F4-71263560B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6505" y="6228842"/>
                <a:ext cx="2142061" cy="405304"/>
              </a:xfrm>
              <a:prstGeom prst="rect">
                <a:avLst/>
              </a:prstGeom>
              <a:blipFill>
                <a:blip r:embed="rId17"/>
                <a:stretch>
                  <a:fillRect l="-3550" b="-2121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B46BD8E5-93A7-18AC-64E9-75373EFF9465}"/>
              </a:ext>
            </a:extLst>
          </p:cNvPr>
          <p:cNvSpPr txBox="1"/>
          <p:nvPr/>
        </p:nvSpPr>
        <p:spPr>
          <a:xfrm rot="20134216">
            <a:off x="2848248" y="3871131"/>
            <a:ext cx="734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A&lt;0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E2F5DD-14BB-71CB-8EF6-F899338B40A6}"/>
              </a:ext>
            </a:extLst>
          </p:cNvPr>
          <p:cNvSpPr txBox="1"/>
          <p:nvPr/>
        </p:nvSpPr>
        <p:spPr>
          <a:xfrm rot="1419814">
            <a:off x="5631233" y="3620057"/>
            <a:ext cx="734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A&gt;0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B08B1DB-2AAD-8642-BAD6-11D4D071F35D}"/>
              </a:ext>
            </a:extLst>
          </p:cNvPr>
          <p:cNvSpPr txBox="1"/>
          <p:nvPr/>
        </p:nvSpPr>
        <p:spPr>
          <a:xfrm>
            <a:off x="4653747" y="3847163"/>
            <a:ext cx="734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A=0</a:t>
            </a:r>
          </a:p>
        </p:txBody>
      </p:sp>
    </p:spTree>
    <p:extLst>
      <p:ext uri="{BB962C8B-B14F-4D97-AF65-F5344CB8AC3E}">
        <p14:creationId xmlns:p14="http://schemas.microsoft.com/office/powerpoint/2010/main" val="61340144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9ABD180-4BD0-2E2C-1345-CF56462399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456" y="1225550"/>
            <a:ext cx="6985000" cy="44069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95528D-1DC0-2AD1-AFA9-2A8265E70092}"/>
              </a:ext>
            </a:extLst>
          </p:cNvPr>
          <p:cNvSpPr txBox="1"/>
          <p:nvPr/>
        </p:nvSpPr>
        <p:spPr>
          <a:xfrm>
            <a:off x="6760355" y="5614736"/>
            <a:ext cx="12426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e</a:t>
            </a:r>
            <a:r>
              <a:rPr lang="en-IT" sz="2000"/>
              <a:t>  (MeV)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78A4B94-975D-E420-AC7C-AF171D0FA82B}"/>
                  </a:ext>
                </a:extLst>
              </p:cNvPr>
              <p:cNvSpPr/>
              <p:nvPr/>
            </p:nvSpPr>
            <p:spPr>
              <a:xfrm>
                <a:off x="4932040" y="2132856"/>
                <a:ext cx="309634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type m:val="lin"/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78A4B94-975D-E420-AC7C-AF171D0FA8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2132856"/>
                <a:ext cx="3096344" cy="461665"/>
              </a:xfrm>
              <a:prstGeom prst="rect">
                <a:avLst/>
              </a:prstGeom>
              <a:blipFill>
                <a:blip r:embed="rId5"/>
                <a:stretch>
                  <a:fillRect t="-129730" b="-18918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00ACBD8-5B40-0709-78E2-2061E42C0563}"/>
                  </a:ext>
                </a:extLst>
              </p:cNvPr>
              <p:cNvSpPr/>
              <p:nvPr/>
            </p:nvSpPr>
            <p:spPr>
              <a:xfrm>
                <a:off x="3671778" y="3759423"/>
                <a:ext cx="277243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00ACBD8-5B40-0709-78E2-2061E42C05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1778" y="3759423"/>
                <a:ext cx="2772430" cy="461665"/>
              </a:xfrm>
              <a:prstGeom prst="rect">
                <a:avLst/>
              </a:prstGeom>
              <a:blipFill>
                <a:blip r:embed="rId6"/>
                <a:stretch>
                  <a:fillRect b="-810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3745931C-A6DF-DE49-B576-211831B6D2C3}"/>
              </a:ext>
            </a:extLst>
          </p:cNvPr>
          <p:cNvSpPr txBox="1"/>
          <p:nvPr/>
        </p:nvSpPr>
        <p:spPr>
          <a:xfrm>
            <a:off x="179512" y="1887215"/>
            <a:ext cx="1760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>
                <a:latin typeface="Symbol" pitchFamily="2" charset="2"/>
              </a:rPr>
              <a:t>S</a:t>
            </a:r>
            <a:r>
              <a:rPr lang="en-IT" i="1" baseline="-25000">
                <a:latin typeface="Arial" panose="020B0604020202020204" pitchFamily="34" charset="0"/>
                <a:cs typeface="Arial" panose="020B0604020202020204" pitchFamily="34" charset="0"/>
              </a:rPr>
              <a:t>tot</a:t>
            </a:r>
            <a:r>
              <a:rPr lang="en-IT" i="1">
                <a:latin typeface="Symbol" pitchFamily="2" charset="2"/>
              </a:rPr>
              <a:t>  </a:t>
            </a:r>
            <a:r>
              <a:rPr lang="en-IT" i="1"/>
              <a:t>(mbarn)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F12D0D-784C-638A-29CB-DAC12664DE6E}"/>
              </a:ext>
            </a:extLst>
          </p:cNvPr>
          <p:cNvSpPr/>
          <p:nvPr/>
        </p:nvSpPr>
        <p:spPr>
          <a:xfrm>
            <a:off x="1691456" y="116632"/>
            <a:ext cx="6696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>
                <a:latin typeface="Adobe Arabic" panose="02040503050201020203" pitchFamily="18" charset="-78"/>
                <a:cs typeface="Adobe Arabic" panose="02040503050201020203" pitchFamily="18" charset="-78"/>
              </a:rPr>
              <a:t>Total cross-sections for Compton and Bethe-Heitler</a:t>
            </a:r>
          </a:p>
          <a:p>
            <a:pPr algn="ctr"/>
            <a:r>
              <a:rPr lang="it-IT" sz="2800" b="1">
                <a:latin typeface="Adobe Arabic" panose="02040503050201020203" pitchFamily="18" charset="-78"/>
                <a:cs typeface="Adobe Arabic" panose="02040503050201020203" pitchFamily="18" charset="-78"/>
              </a:rPr>
              <a:t>E</a:t>
            </a:r>
            <a:r>
              <a:rPr lang="it-IT" sz="2800" b="1" baseline="-25000">
                <a:latin typeface="Adobe Arabic" panose="02040503050201020203" pitchFamily="18" charset="-78"/>
                <a:cs typeface="Adobe Arabic" panose="02040503050201020203" pitchFamily="18" charset="-78"/>
              </a:rPr>
              <a:t>ph </a:t>
            </a:r>
            <a:r>
              <a:rPr lang="it-IT" sz="2800" b="1">
                <a:latin typeface="Adobe Arabic" panose="02040503050201020203" pitchFamily="18" charset="-78"/>
                <a:cs typeface="Adobe Arabic" panose="02040503050201020203" pitchFamily="18" charset="-78"/>
              </a:rPr>
              <a:t>= 255.5 keV     (E</a:t>
            </a:r>
            <a:r>
              <a:rPr lang="it-IT" sz="2800" b="1" baseline="-25000">
                <a:latin typeface="Adobe Arabic" panose="02040503050201020203" pitchFamily="18" charset="-78"/>
                <a:cs typeface="Adobe Arabic" panose="02040503050201020203" pitchFamily="18" charset="-78"/>
              </a:rPr>
              <a:t>e</a:t>
            </a:r>
            <a:r>
              <a:rPr lang="it-IT" sz="2800" b="1">
                <a:latin typeface="Adobe Arabic" panose="02040503050201020203" pitchFamily="18" charset="-78"/>
                <a:cs typeface="Adobe Arabic" panose="02040503050201020203" pitchFamily="18" charset="-78"/>
              </a:rPr>
              <a:t>  from 50 MeV to 5 GeV)</a:t>
            </a:r>
            <a:endParaRPr lang="en-IT" sz="2800" b="1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8388823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CDA008D6-8837-1D46-9BAF-D2539B5FA7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458" y="914400"/>
            <a:ext cx="7505564" cy="5453390"/>
          </a:xfrm>
          <a:prstGeom prst="rect">
            <a:avLst/>
          </a:prstGeom>
        </p:spPr>
      </p:pic>
      <p:pic>
        <p:nvPicPr>
          <p:cNvPr id="129026" name="Immagine 2" descr="infn-new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653FA63-50DC-4D43-9532-E0E051BA64D5}"/>
              </a:ext>
            </a:extLst>
          </p:cNvPr>
          <p:cNvSpPr/>
          <p:nvPr/>
        </p:nvSpPr>
        <p:spPr>
          <a:xfrm>
            <a:off x="228600" y="76200"/>
            <a:ext cx="87629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Total cross-section for MPP (muon pair production), Bethe-Heitler: </a:t>
            </a:r>
          </a:p>
          <a:p>
            <a:pPr algn="ctr"/>
            <a:r>
              <a:rPr lang="it-IT" sz="2800" b="1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fraction of a </a:t>
            </a:r>
            <a:r>
              <a:rPr lang="it-IT" sz="2000" b="1" i="1">
                <a:solidFill>
                  <a:schemeClr val="accent1"/>
                </a:solidFill>
                <a:latin typeface="Symbol" pitchFamily="2" charset="2"/>
                <a:cs typeface="Adobe Arabic" panose="02040503050201020203" pitchFamily="18" charset="-78"/>
              </a:rPr>
              <a:t>m</a:t>
            </a:r>
            <a:r>
              <a:rPr lang="it-IT" sz="2800" b="1">
                <a:solidFill>
                  <a:schemeClr val="accent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barn at photon energies &gt; 100 GeV onto electrons at rest</a:t>
            </a:r>
            <a:endParaRPr lang="en-IT" sz="2800" b="1">
              <a:solidFill>
                <a:schemeClr val="accent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8" name="5-point Star 7">
            <a:extLst>
              <a:ext uri="{FF2B5EF4-FFF2-40B4-BE49-F238E27FC236}">
                <a16:creationId xmlns:a16="http://schemas.microsoft.com/office/drawing/2014/main" id="{8D1011FC-0911-5848-BDD8-AAF03E821612}"/>
              </a:ext>
            </a:extLst>
          </p:cNvPr>
          <p:cNvSpPr/>
          <p:nvPr/>
        </p:nvSpPr>
        <p:spPr>
          <a:xfrm>
            <a:off x="5960644" y="3530025"/>
            <a:ext cx="457200" cy="3810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DD687F2-E1E6-6445-9609-676255B082C5}"/>
                  </a:ext>
                </a:extLst>
              </p:cNvPr>
              <p:cNvSpPr txBox="1"/>
              <p:nvPr/>
            </p:nvSpPr>
            <p:spPr>
              <a:xfrm>
                <a:off x="2555776" y="4123506"/>
                <a:ext cx="6291807" cy="6736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𝑀𝑃𝑃</m:t>
                        </m:r>
                      </m:sup>
                    </m:sSup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sSubSup>
                      <m:sSubSupPr>
                        <m:ctrlP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28</m:t>
                            </m:r>
                          </m:num>
                          <m:den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9</m:t>
                            </m:r>
                          </m:den>
                        </m:f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𝑙𝑛</m:t>
                        </m:r>
                        <m:d>
                          <m:dPr>
                            <m:ctrlP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it-IT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  <m:r>
                                  <a:rPr lang="it-IT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it-IT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218</m:t>
                            </m:r>
                          </m:num>
                          <m:den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27</m:t>
                            </m:r>
                          </m:den>
                        </m:f>
                      </m:e>
                    </m:d>
                  </m:oMath>
                </a14:m>
                <a:r>
                  <a:rPr lang="en-IT"/>
                  <a:t> </a:t>
                </a:r>
                <a:r>
                  <a:rPr lang="it-IT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𝐵𝑜𝑟𝑠𝑒𝑙𝑙𝑖𝑛𝑜</m:t>
                        </m:r>
                      </m:sup>
                    </m:sSup>
                  </m:oMath>
                </a14:m>
                <a:endParaRPr lang="en-IT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DD687F2-E1E6-6445-9609-676255B082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4123506"/>
                <a:ext cx="6291807" cy="673646"/>
              </a:xfrm>
              <a:prstGeom prst="rect">
                <a:avLst/>
              </a:prstGeom>
              <a:blipFill>
                <a:blip r:embed="rId4"/>
                <a:stretch>
                  <a:fillRect l="-1210" b="-925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FA565C9-4BA0-B94C-853B-89D6D1599E99}"/>
                  </a:ext>
                </a:extLst>
              </p:cNvPr>
              <p:cNvSpPr/>
              <p:nvPr/>
            </p:nvSpPr>
            <p:spPr>
              <a:xfrm>
                <a:off x="3733800" y="1600200"/>
                <a:ext cx="23973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type m:val="lin"/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FA565C9-4BA0-B94C-853B-89D6D1599E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1600200"/>
                <a:ext cx="2397323" cy="369332"/>
              </a:xfrm>
              <a:prstGeom prst="rect">
                <a:avLst/>
              </a:prstGeom>
              <a:blipFill>
                <a:blip r:embed="rId5"/>
                <a:stretch>
                  <a:fillRect t="-113333" b="-16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A10035C-6ACB-CD47-8114-317C708395EE}"/>
                  </a:ext>
                </a:extLst>
              </p:cNvPr>
              <p:cNvSpPr/>
              <p:nvPr/>
            </p:nvSpPr>
            <p:spPr>
              <a:xfrm>
                <a:off x="3733800" y="1905000"/>
                <a:ext cx="188243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A10035C-6ACB-CD47-8114-317C708395E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1905000"/>
                <a:ext cx="1882438" cy="369332"/>
              </a:xfrm>
              <a:prstGeom prst="rect">
                <a:avLst/>
              </a:prstGeom>
              <a:blipFill>
                <a:blip r:embed="rId6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9807F8A-7F9B-474A-8614-05DEFAA72DF8}"/>
                  </a:ext>
                </a:extLst>
              </p:cNvPr>
              <p:cNvSpPr/>
              <p:nvPr/>
            </p:nvSpPr>
            <p:spPr>
              <a:xfrm>
                <a:off x="3678137" y="2221468"/>
                <a:ext cx="248939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type m:val="lin"/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9807F8A-7F9B-474A-8614-05DEFAA72D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8137" y="2221468"/>
                <a:ext cx="2489399" cy="369332"/>
              </a:xfrm>
              <a:prstGeom prst="rect">
                <a:avLst/>
              </a:prstGeom>
              <a:blipFill>
                <a:blip r:embed="rId7"/>
                <a:stretch>
                  <a:fillRect t="-106452" b="-15806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18CADA7-2180-A44C-B31E-815C4A349F1C}"/>
                  </a:ext>
                </a:extLst>
              </p:cNvPr>
              <p:cNvSpPr/>
              <p:nvPr/>
            </p:nvSpPr>
            <p:spPr>
              <a:xfrm>
                <a:off x="-36742" y="5067585"/>
                <a:ext cx="2736534" cy="5395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𝐶𝑀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</m:rad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18CADA7-2180-A44C-B31E-815C4A349F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742" y="5067585"/>
                <a:ext cx="2736534" cy="539571"/>
              </a:xfrm>
              <a:prstGeom prst="rect">
                <a:avLst/>
              </a:prstGeom>
              <a:blipFill>
                <a:blip r:embed="rId8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B1E6EFE4-50E0-8D40-BCBF-5D91889E597F}"/>
              </a:ext>
            </a:extLst>
          </p:cNvPr>
          <p:cNvSpPr txBox="1"/>
          <p:nvPr/>
        </p:nvSpPr>
        <p:spPr>
          <a:xfrm>
            <a:off x="6238390" y="3345359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EXMP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B0FF158D-20EA-6A4B-A6B4-09DE4023214A}"/>
                  </a:ext>
                </a:extLst>
              </p:cNvPr>
              <p:cNvSpPr/>
              <p:nvPr/>
            </p:nvSpPr>
            <p:spPr>
              <a:xfrm>
                <a:off x="24740" y="5910565"/>
                <a:ext cx="3179108" cy="9028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𝐶𝑀</m:t>
                              </m:r>
                            </m:sub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B0FF158D-20EA-6A4B-A6B4-09DE402321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40" y="5910565"/>
                <a:ext cx="3179108" cy="90281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8612A988-C3CA-9C40-8046-D88E3AC22461}"/>
              </a:ext>
            </a:extLst>
          </p:cNvPr>
          <p:cNvSpPr txBox="1"/>
          <p:nvPr/>
        </p:nvSpPr>
        <p:spPr>
          <a:xfrm>
            <a:off x="5059259" y="3876874"/>
            <a:ext cx="128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600" i="1"/>
              <a:t>Bethe-Heitler</a:t>
            </a:r>
          </a:p>
        </p:txBody>
      </p:sp>
    </p:spTree>
    <p:extLst>
      <p:ext uri="{BB962C8B-B14F-4D97-AF65-F5344CB8AC3E}">
        <p14:creationId xmlns:p14="http://schemas.microsoft.com/office/powerpoint/2010/main" val="40936145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21B490A-0D9F-A648-B374-B560945E29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5130"/>
            <a:ext cx="9144000" cy="5928246"/>
          </a:xfrm>
          <a:prstGeom prst="rect">
            <a:avLst/>
          </a:prstGeom>
        </p:spPr>
      </p:pic>
      <p:sp>
        <p:nvSpPr>
          <p:cNvPr id="6" name="Rettangolo 4">
            <a:extLst>
              <a:ext uri="{FF2B5EF4-FFF2-40B4-BE49-F238E27FC236}">
                <a16:creationId xmlns:a16="http://schemas.microsoft.com/office/drawing/2014/main" id="{423F94D1-60C5-6442-8FA0-12B26D7ACB74}"/>
              </a:ext>
            </a:extLst>
          </p:cNvPr>
          <p:cNvSpPr/>
          <p:nvPr/>
        </p:nvSpPr>
        <p:spPr>
          <a:xfrm>
            <a:off x="107504" y="116632"/>
            <a:ext cx="8928992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b="1">
                <a:solidFill>
                  <a:srgbClr val="C00000"/>
                </a:solidFill>
              </a:rPr>
              <a:t>Inverse Compton Sources rivaling/overcoming</a:t>
            </a:r>
          </a:p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b="1">
                <a:solidFill>
                  <a:srgbClr val="C00000"/>
                </a:solidFill>
              </a:rPr>
              <a:t> Synchrotron Light Sources at photon energies above 80-100 keV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6B61D8-7925-E143-A459-D5911A3104A3}"/>
              </a:ext>
            </a:extLst>
          </p:cNvPr>
          <p:cNvSpPr txBox="1"/>
          <p:nvPr/>
        </p:nvSpPr>
        <p:spPr>
          <a:xfrm>
            <a:off x="127530" y="6381328"/>
            <a:ext cx="84407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t-IT" sz="1400"/>
              <a:t>I.C.S.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42B796-A65F-FD4E-ACD9-12FDE6F484A0}"/>
              </a:ext>
            </a:extLst>
          </p:cNvPr>
          <p:cNvSpPr txBox="1"/>
          <p:nvPr/>
        </p:nvSpPr>
        <p:spPr>
          <a:xfrm>
            <a:off x="5652120" y="2946430"/>
            <a:ext cx="69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/>
              <a:t>STAR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EFC1979-46F7-C04C-A743-6C014C39B5CC}"/>
              </a:ext>
            </a:extLst>
          </p:cNvPr>
          <p:cNvSpPr/>
          <p:nvPr/>
        </p:nvSpPr>
        <p:spPr bwMode="auto">
          <a:xfrm rot="20291464">
            <a:off x="7472637" y="1786063"/>
            <a:ext cx="1671482" cy="25736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1862D5-5BD4-144E-A686-1DD6C92A416B}"/>
              </a:ext>
            </a:extLst>
          </p:cNvPr>
          <p:cNvSpPr txBox="1"/>
          <p:nvPr/>
        </p:nvSpPr>
        <p:spPr>
          <a:xfrm rot="20253610">
            <a:off x="7617009" y="1721796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/>
              <a:t>ELI-NP-GBS</a:t>
            </a:r>
          </a:p>
        </p:txBody>
      </p:sp>
    </p:spTree>
    <p:extLst>
      <p:ext uri="{BB962C8B-B14F-4D97-AF65-F5344CB8AC3E}">
        <p14:creationId xmlns:p14="http://schemas.microsoft.com/office/powerpoint/2010/main" val="286096287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15616" y="381000"/>
            <a:ext cx="7620000" cy="1066800"/>
          </a:xfrm>
        </p:spPr>
        <p:txBody>
          <a:bodyPr/>
          <a:lstStyle/>
          <a:p>
            <a:pPr eaLnBrk="1" hangingPunct="1"/>
            <a:r>
              <a:rPr lang="en-US" sz="4000" i="1">
                <a:latin typeface="Tahoma" charset="0"/>
                <a:ea typeface="ＭＳ Ｐゴシック" charset="0"/>
                <a:cs typeface="ＭＳ Ｐゴシック" charset="0"/>
              </a:rPr>
              <a:t>3</a:t>
            </a:r>
            <a:r>
              <a:rPr lang="en-US" sz="4000" i="1" baseline="30000">
                <a:latin typeface="Tahoma" charset="0"/>
                <a:ea typeface="ＭＳ Ｐゴシック" charset="0"/>
                <a:cs typeface="ＭＳ Ｐゴシック" charset="0"/>
              </a:rPr>
              <a:t>rd</a:t>
            </a:r>
            <a:r>
              <a:rPr lang="en-US" sz="4000" i="1">
                <a:latin typeface="Tahoma" charset="0"/>
                <a:ea typeface="ＭＳ Ｐゴシック" charset="0"/>
                <a:cs typeface="ＭＳ Ｐゴシック" charset="0"/>
              </a:rPr>
              <a:t>-4</a:t>
            </a:r>
            <a:r>
              <a:rPr lang="en-US" sz="4000" i="1" baseline="30000">
                <a:latin typeface="Tahoma" charset="0"/>
                <a:ea typeface="ＭＳ Ｐゴシック" charset="0"/>
                <a:cs typeface="ＭＳ Ｐゴシック" charset="0"/>
              </a:rPr>
              <a:t>th</a:t>
            </a:r>
            <a:r>
              <a:rPr lang="en-US" sz="4000" i="1">
                <a:latin typeface="Tahoma" charset="0"/>
                <a:ea typeface="ＭＳ Ｐゴシック" charset="0"/>
                <a:cs typeface="ＭＳ Ｐゴシック" charset="0"/>
              </a:rPr>
              <a:t> Generation Light Sources</a:t>
            </a:r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700808"/>
            <a:ext cx="9144000" cy="4752528"/>
          </a:xfrm>
        </p:spPr>
        <p:txBody>
          <a:bodyPr/>
          <a:lstStyle/>
          <a:p>
            <a:pPr eaLnBrk="1" hangingPunct="1"/>
            <a:r>
              <a:rPr lang="en-US" sz="2400">
                <a:latin typeface="Tahoma" charset="0"/>
                <a:ea typeface="ＭＳ Ｐゴシック" charset="0"/>
                <a:cs typeface="ＭＳ Ｐゴシック" charset="0"/>
              </a:rPr>
              <a:t>Synchrotron light sources: &lt; 50 keV, &gt; 50 ps (100 m, 300 M$)	</a:t>
            </a:r>
          </a:p>
          <a:p>
            <a:pPr eaLnBrk="1" hangingPunct="1"/>
            <a:r>
              <a:rPr lang="en-US" sz="2400">
                <a:latin typeface="Tahoma" charset="0"/>
                <a:ea typeface="ＭＳ Ｐゴシック" charset="0"/>
                <a:cs typeface="ＭＳ Ｐゴシック" charset="0"/>
              </a:rPr>
              <a:t>X-ray FEL (LCLS): energy ≤25 (50?) keV, 1-100 fs (1 km, 1 G$)</a:t>
            </a:r>
          </a:p>
          <a:p>
            <a:pPr marL="0" indent="0" eaLnBrk="1" hangingPunct="1">
              <a:buNone/>
            </a:pPr>
            <a:endParaRPr lang="en-US" sz="240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sz="240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sz="240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sz="240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sz="240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2000" b="1">
                <a:solidFill>
                  <a:srgbClr val="0000FF"/>
                </a:solidFill>
                <a:latin typeface="Tahoma" charset="0"/>
                <a:ea typeface="ＭＳ Ｐゴシック" charset="0"/>
                <a:cs typeface="ＭＳ Ｐゴシック" charset="0"/>
              </a:rPr>
              <a:t>New approach: inverse Compton scattering (ICS) 20-200 keV , sub-ps, (10 m , 10 M$) – sometimes called Laser Synchrotron since a laser pulse substitutes the magnetic undulators </a:t>
            </a:r>
          </a:p>
        </p:txBody>
      </p:sp>
      <p:pic>
        <p:nvPicPr>
          <p:cNvPr id="22534" name="Picture 5" descr="aerialSLA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575" y="3271838"/>
            <a:ext cx="1890713" cy="1757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5" name="Picture 6" descr="a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111" y="3271838"/>
            <a:ext cx="2409825" cy="1757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magine 2" descr="infn-new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data 1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70560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ICS &amp; Photon Colliders - PhD School on Accel. Phys. - INFN/LaSapienza - February 2022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833305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09" name="Picture 10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762000"/>
            <a:ext cx="4503738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0" name="Line 1029"/>
          <p:cNvSpPr>
            <a:spLocks noChangeShapeType="1"/>
          </p:cNvSpPr>
          <p:nvPr/>
        </p:nvSpPr>
        <p:spPr bwMode="auto">
          <a:xfrm flipV="1">
            <a:off x="5334000" y="1981200"/>
            <a:ext cx="685800" cy="304800"/>
          </a:xfrm>
          <a:prstGeom prst="line">
            <a:avLst/>
          </a:prstGeom>
          <a:noFill/>
          <a:ln w="285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4211" name="Line 1031"/>
          <p:cNvSpPr>
            <a:spLocks noChangeShapeType="1"/>
          </p:cNvSpPr>
          <p:nvPr/>
        </p:nvSpPr>
        <p:spPr bwMode="auto">
          <a:xfrm flipV="1">
            <a:off x="4724400" y="2286000"/>
            <a:ext cx="7620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4212" name="Text Box 1032"/>
          <p:cNvSpPr txBox="1">
            <a:spLocks noChangeArrowheads="1"/>
          </p:cNvSpPr>
          <p:nvPr/>
        </p:nvSpPr>
        <p:spPr bwMode="auto">
          <a:xfrm>
            <a:off x="5334000" y="2362200"/>
            <a:ext cx="796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 b="1" i="1"/>
              <a:t>FLASH</a:t>
            </a:r>
            <a:endParaRPr lang="it-IT"/>
          </a:p>
        </p:txBody>
      </p:sp>
      <p:sp>
        <p:nvSpPr>
          <p:cNvPr id="94213" name="Text Box 1033"/>
          <p:cNvSpPr txBox="1">
            <a:spLocks noChangeArrowheads="1"/>
          </p:cNvSpPr>
          <p:nvPr/>
        </p:nvSpPr>
        <p:spPr bwMode="auto">
          <a:xfrm>
            <a:off x="5181600" y="685800"/>
            <a:ext cx="495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12.4</a:t>
            </a:r>
            <a:endParaRPr lang="it-IT"/>
          </a:p>
        </p:txBody>
      </p:sp>
      <p:sp>
        <p:nvSpPr>
          <p:cNvPr id="94214" name="Text Box 1034"/>
          <p:cNvSpPr txBox="1">
            <a:spLocks noChangeArrowheads="1"/>
          </p:cNvSpPr>
          <p:nvPr/>
        </p:nvSpPr>
        <p:spPr bwMode="auto">
          <a:xfrm>
            <a:off x="6019800" y="685800"/>
            <a:ext cx="495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1.24</a:t>
            </a:r>
            <a:endParaRPr lang="it-IT"/>
          </a:p>
        </p:txBody>
      </p:sp>
      <p:sp>
        <p:nvSpPr>
          <p:cNvPr id="94215" name="Text Box 1035"/>
          <p:cNvSpPr txBox="1">
            <a:spLocks noChangeArrowheads="1"/>
          </p:cNvSpPr>
          <p:nvPr/>
        </p:nvSpPr>
        <p:spPr bwMode="auto">
          <a:xfrm>
            <a:off x="6705600" y="685800"/>
            <a:ext cx="584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0.124</a:t>
            </a:r>
            <a:endParaRPr lang="it-IT"/>
          </a:p>
        </p:txBody>
      </p:sp>
      <p:sp>
        <p:nvSpPr>
          <p:cNvPr id="94216" name="Text Box 1036"/>
          <p:cNvSpPr txBox="1">
            <a:spLocks noChangeArrowheads="1"/>
          </p:cNvSpPr>
          <p:nvPr/>
        </p:nvSpPr>
        <p:spPr bwMode="auto">
          <a:xfrm>
            <a:off x="7620000" y="685800"/>
            <a:ext cx="736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 b="1">
                <a:latin typeface="Symbol" charset="0"/>
              </a:rPr>
              <a:t>l</a:t>
            </a:r>
            <a:r>
              <a:rPr lang="it-IT" sz="1400" b="1"/>
              <a:t>  (nm)</a:t>
            </a:r>
            <a:endParaRPr lang="it-IT"/>
          </a:p>
        </p:txBody>
      </p:sp>
      <p:sp>
        <p:nvSpPr>
          <p:cNvPr id="94217" name="Line 1037"/>
          <p:cNvSpPr>
            <a:spLocks noChangeShapeType="1"/>
          </p:cNvSpPr>
          <p:nvPr/>
        </p:nvSpPr>
        <p:spPr bwMode="auto">
          <a:xfrm>
            <a:off x="5486400" y="990600"/>
            <a:ext cx="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4218" name="Line 1038"/>
          <p:cNvSpPr>
            <a:spLocks noChangeShapeType="1"/>
          </p:cNvSpPr>
          <p:nvPr/>
        </p:nvSpPr>
        <p:spPr bwMode="auto">
          <a:xfrm>
            <a:off x="6248400" y="990600"/>
            <a:ext cx="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4219" name="Line 1039"/>
          <p:cNvSpPr>
            <a:spLocks noChangeShapeType="1"/>
          </p:cNvSpPr>
          <p:nvPr/>
        </p:nvSpPr>
        <p:spPr bwMode="auto">
          <a:xfrm>
            <a:off x="7010400" y="990600"/>
            <a:ext cx="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grpSp>
        <p:nvGrpSpPr>
          <p:cNvPr id="94220" name="Group 1040"/>
          <p:cNvGrpSpPr>
            <a:grpSpLocks/>
          </p:cNvGrpSpPr>
          <p:nvPr/>
        </p:nvGrpSpPr>
        <p:grpSpPr bwMode="auto">
          <a:xfrm>
            <a:off x="6781800" y="3962400"/>
            <a:ext cx="2255838" cy="685800"/>
            <a:chOff x="4272" y="2496"/>
            <a:chExt cx="1421" cy="432"/>
          </a:xfrm>
        </p:grpSpPr>
        <p:sp>
          <p:nvSpPr>
            <p:cNvPr id="94235" name="Line 1041"/>
            <p:cNvSpPr>
              <a:spLocks noChangeShapeType="1"/>
            </p:cNvSpPr>
            <p:nvPr/>
          </p:nvSpPr>
          <p:spPr bwMode="auto">
            <a:xfrm flipV="1">
              <a:off x="4416" y="2688"/>
              <a:ext cx="1008" cy="2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4236" name="Text Box 1042"/>
            <p:cNvSpPr txBox="1">
              <a:spLocks noChangeArrowheads="1"/>
            </p:cNvSpPr>
            <p:nvPr/>
          </p:nvSpPr>
          <p:spPr bwMode="auto">
            <a:xfrm rot="-777393">
              <a:off x="4272" y="2496"/>
              <a:ext cx="142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it-IT" sz="1400" b="1" i="1">
                  <a:solidFill>
                    <a:schemeClr val="accent2"/>
                  </a:solidFill>
                </a:rPr>
                <a:t>Thomson/Compton Sources</a:t>
              </a:r>
              <a:endParaRPr lang="it-IT"/>
            </a:p>
          </p:txBody>
        </p:sp>
      </p:grpSp>
      <p:sp>
        <p:nvSpPr>
          <p:cNvPr id="94221" name="Rectangle 1044"/>
          <p:cNvSpPr>
            <a:spLocks noChangeArrowheads="1"/>
          </p:cNvSpPr>
          <p:nvPr/>
        </p:nvSpPr>
        <p:spPr bwMode="auto">
          <a:xfrm>
            <a:off x="1219200" y="0"/>
            <a:ext cx="61722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it-IT" sz="2800" b="1">
                <a:solidFill>
                  <a:srgbClr val="CC0000"/>
                </a:solidFill>
              </a:rPr>
              <a:t>Brilliance of Lasers and X-ray sources</a:t>
            </a:r>
            <a:endParaRPr lang="it-IT" sz="4400">
              <a:solidFill>
                <a:schemeClr val="tx2"/>
              </a:solidFill>
            </a:endParaRPr>
          </a:p>
        </p:txBody>
      </p:sp>
      <p:sp>
        <p:nvSpPr>
          <p:cNvPr id="94222" name="Ovale 23"/>
          <p:cNvSpPr>
            <a:spLocks noChangeArrowheads="1"/>
          </p:cNvSpPr>
          <p:nvPr/>
        </p:nvSpPr>
        <p:spPr bwMode="auto">
          <a:xfrm rot="1211031">
            <a:off x="3373438" y="1382713"/>
            <a:ext cx="1090612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94223" name="CasellaDiTesto 24"/>
          <p:cNvSpPr txBox="1">
            <a:spLocks noChangeArrowheads="1"/>
          </p:cNvSpPr>
          <p:nvPr/>
        </p:nvSpPr>
        <p:spPr bwMode="auto">
          <a:xfrm>
            <a:off x="3352800" y="1295400"/>
            <a:ext cx="1176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>
                <a:solidFill>
                  <a:srgbClr val="FF0000"/>
                </a:solidFill>
              </a:rPr>
              <a:t>BELLA</a:t>
            </a:r>
          </a:p>
        </p:txBody>
      </p:sp>
      <p:sp>
        <p:nvSpPr>
          <p:cNvPr id="94224" name="CasellaDiTesto 25"/>
          <p:cNvSpPr txBox="1">
            <a:spLocks noChangeArrowheads="1"/>
          </p:cNvSpPr>
          <p:nvPr/>
        </p:nvSpPr>
        <p:spPr bwMode="auto">
          <a:xfrm>
            <a:off x="9880600" y="5346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graphicFrame>
        <p:nvGraphicFramePr>
          <p:cNvPr id="94226" name="Object 2"/>
          <p:cNvGraphicFramePr>
            <a:graphicFrameLocks noChangeAspect="1"/>
          </p:cNvGraphicFramePr>
          <p:nvPr/>
        </p:nvGraphicFramePr>
        <p:xfrm>
          <a:off x="1138931" y="1632196"/>
          <a:ext cx="2133952" cy="864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09700" imgH="571500" progId="Equation.3">
                  <p:embed/>
                </p:oleObj>
              </mc:Choice>
              <mc:Fallback>
                <p:oleObj name="Equation" r:id="rId4" imgW="1409700" imgH="571500" progId="Equation.3">
                  <p:embed/>
                  <p:pic>
                    <p:nvPicPr>
                      <p:cNvPr id="9422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8931" y="1632196"/>
                        <a:ext cx="2133952" cy="8646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227" name="Object 3"/>
          <p:cNvGraphicFramePr>
            <a:graphicFrameLocks noChangeAspect="1"/>
          </p:cNvGraphicFramePr>
          <p:nvPr/>
        </p:nvGraphicFramePr>
        <p:xfrm>
          <a:off x="1028747" y="673100"/>
          <a:ext cx="2057400" cy="93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28700" imgH="469900" progId="Equation.3">
                  <p:embed/>
                </p:oleObj>
              </mc:Choice>
              <mc:Fallback>
                <p:oleObj name="Equation" r:id="rId6" imgW="1028700" imgH="469900" progId="Equation.3">
                  <p:embed/>
                  <p:pic>
                    <p:nvPicPr>
                      <p:cNvPr id="942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8747" y="673100"/>
                        <a:ext cx="2057400" cy="938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228" name="Ovale 23"/>
          <p:cNvSpPr>
            <a:spLocks noChangeArrowheads="1"/>
          </p:cNvSpPr>
          <p:nvPr/>
        </p:nvSpPr>
        <p:spPr bwMode="auto">
          <a:xfrm rot="1616765">
            <a:off x="3486150" y="703263"/>
            <a:ext cx="862013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94229" name="CasellaDiTesto 24"/>
          <p:cNvSpPr txBox="1">
            <a:spLocks noChangeArrowheads="1"/>
          </p:cNvSpPr>
          <p:nvPr/>
        </p:nvSpPr>
        <p:spPr bwMode="auto">
          <a:xfrm>
            <a:off x="3581400" y="685800"/>
            <a:ext cx="663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>
                <a:solidFill>
                  <a:srgbClr val="800000"/>
                </a:solidFill>
              </a:rPr>
              <a:t>ELI</a:t>
            </a:r>
          </a:p>
        </p:txBody>
      </p:sp>
      <p:graphicFrame>
        <p:nvGraphicFramePr>
          <p:cNvPr id="94230" name="Object 4"/>
          <p:cNvGraphicFramePr>
            <a:graphicFrameLocks noChangeAspect="1"/>
          </p:cNvGraphicFramePr>
          <p:nvPr/>
        </p:nvGraphicFramePr>
        <p:xfrm>
          <a:off x="7086600" y="1143000"/>
          <a:ext cx="1414463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028700" imgH="469900" progId="Equation.3">
                  <p:embed/>
                </p:oleObj>
              </mc:Choice>
              <mc:Fallback>
                <p:oleObj name="Equation" r:id="rId8" imgW="1028700" imgH="469900" progId="Equation.3">
                  <p:embed/>
                  <p:pic>
                    <p:nvPicPr>
                      <p:cNvPr id="9423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1143000"/>
                        <a:ext cx="1414463" cy="646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231" name="Object 5"/>
          <p:cNvGraphicFramePr>
            <a:graphicFrameLocks noChangeAspect="1"/>
          </p:cNvGraphicFramePr>
          <p:nvPr/>
        </p:nvGraphicFramePr>
        <p:xfrm>
          <a:off x="7848600" y="4419600"/>
          <a:ext cx="1165225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762000" imgH="228600" progId="Equation.3">
                  <p:embed/>
                </p:oleObj>
              </mc:Choice>
              <mc:Fallback>
                <p:oleObj name="Equation" r:id="rId10" imgW="762000" imgH="228600" progId="Equation.3">
                  <p:embed/>
                  <p:pic>
                    <p:nvPicPr>
                      <p:cNvPr id="9423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4419600"/>
                        <a:ext cx="1165225" cy="349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4232" name="Immagine 2" descr="infn-new.gi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4233" name="Object 6"/>
          <p:cNvGraphicFramePr>
            <a:graphicFrameLocks noChangeAspect="1"/>
          </p:cNvGraphicFramePr>
          <p:nvPr/>
        </p:nvGraphicFramePr>
        <p:xfrm>
          <a:off x="7696200" y="3276600"/>
          <a:ext cx="1414463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028700" imgH="469900" progId="Equation.3">
                  <p:embed/>
                </p:oleObj>
              </mc:Choice>
              <mc:Fallback>
                <p:oleObj name="Equation" r:id="rId13" imgW="1028700" imgH="469900" progId="Equation.3">
                  <p:embed/>
                  <p:pic>
                    <p:nvPicPr>
                      <p:cNvPr id="94233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6200" y="3276600"/>
                        <a:ext cx="1414463" cy="646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Segnaposto data 6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70560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ICS &amp; Photon Colliders - PhD School on Accel. Phys. - INFN/LaSapienza - February 2022</a:t>
            </a:r>
            <a:endParaRPr lang="en-US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403648" y="4576705"/>
                <a:ext cx="1813509" cy="10910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1">
                              <a:latin typeface="Cambria Math" charset="0"/>
                            </a:rPr>
                            <m:t>𝑎𝑣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charset="0"/>
                                </a:rPr>
                                <m:t>𝑝h</m:t>
                              </m:r>
                            </m:sub>
                          </m:sSub>
                          <m:r>
                            <a:rPr lang="it-IT" b="0" i="1">
                              <a:latin typeface="Cambria Math" charset="0"/>
                            </a:rPr>
                            <m:t>𝑓</m:t>
                          </m:r>
                        </m:num>
                        <m:den>
                          <m:sSubSup>
                            <m:sSubSupPr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it-IT" b="0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  <m:f>
                            <m:fPr>
                              <m:ctrlPr>
                                <a:rPr lang="mr-IN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𝑋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>
                                      <a:latin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b="0" i="1">
                                      <a:latin typeface="Cambria Math" charset="0"/>
                                    </a:rPr>
                                    <m:t>𝑋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4576705"/>
                <a:ext cx="1813509" cy="1091004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1403648" y="3433998"/>
                <a:ext cx="2938497" cy="10596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1">
                              <a:latin typeface="Cambria Math" charset="0"/>
                            </a:rPr>
                            <m:t>𝑝𝑒𝑎𝑘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ad>
                                <m:radPr>
                                  <m:degHide m:val="on"/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it-IT" b="0" i="1">
                                      <a:latin typeface="Cambria Math" charset="0"/>
                                    </a:rPr>
                                    <m:t>2</m:t>
                                  </m:r>
                                  <m:r>
                                    <a:rPr lang="it-IT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</m:e>
                              </m:rad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b="0" i="1">
                                      <a:latin typeface="Cambria Math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it-IT" b="0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  <m:f>
                            <m:fPr>
                              <m:ctrlPr>
                                <a:rPr lang="mr-IN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𝑋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>
                                      <a:latin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b="0" i="1">
                                      <a:latin typeface="Cambria Math" charset="0"/>
                                    </a:rPr>
                                    <m:t>𝑋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3433998"/>
                <a:ext cx="2938497" cy="1059649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171882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Immagine 2" descr="infn-new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3" name="Immagine 1" descr="Untitled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49275"/>
            <a:ext cx="8101012" cy="590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>
            <a:off x="755576" y="116632"/>
            <a:ext cx="8316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b="1">
                <a:solidFill>
                  <a:srgbClr val="0000FF"/>
                </a:solidFill>
              </a:rPr>
              <a:t>Rivaling with Synchr. Light Sources for energies above 50 keV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70560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ICS &amp; Photon Colliders - PhD School on Accel. Phys. - INFN/LaSapienza February 2022</a:t>
            </a:r>
            <a:endParaRPr lang="en-US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79512" y="5506348"/>
                <a:ext cx="1813509" cy="109100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1">
                              <a:latin typeface="Cambria Math" charset="0"/>
                            </a:rPr>
                            <m:t>𝑎𝑣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charset="0"/>
                                </a:rPr>
                                <m:t>𝑝h</m:t>
                              </m:r>
                            </m:sub>
                          </m:sSub>
                          <m:r>
                            <a:rPr lang="it-IT" b="0" i="1">
                              <a:latin typeface="Cambria Math" charset="0"/>
                            </a:rPr>
                            <m:t>𝑓</m:t>
                          </m:r>
                        </m:num>
                        <m:den>
                          <m:sSubSup>
                            <m:sSubSupPr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it-IT" b="0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  <m:f>
                            <m:fPr>
                              <m:ctrlPr>
                                <a:rPr lang="mr-IN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𝑋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>
                                      <a:latin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b="0" i="1">
                                      <a:latin typeface="Cambria Math" charset="0"/>
                                    </a:rPr>
                                    <m:t>𝑋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5506348"/>
                <a:ext cx="1813509" cy="109100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514288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415148"/>
            <a:ext cx="8712967" cy="1296144"/>
          </a:xfrm>
        </p:spPr>
        <p:txBody>
          <a:bodyPr/>
          <a:lstStyle/>
          <a:p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Large Recoil in ICS damps the effect of large</a:t>
            </a:r>
            <a:b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</a:br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bandwidth incident photon beams onto the bandwidth of scattered photons</a:t>
            </a:r>
            <a:endParaRPr lang="en-US" sz="2800" b="1" i="1">
              <a:solidFill>
                <a:srgbClr val="FF0000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10" name="Picture 9" descr="A picture containing text, font, screenshot, algebra&#10;&#10;Description automatically generated">
            <a:extLst>
              <a:ext uri="{FF2B5EF4-FFF2-40B4-BE49-F238E27FC236}">
                <a16:creationId xmlns:a16="http://schemas.microsoft.com/office/drawing/2014/main" id="{B40F1FF6-13CD-1440-5639-325AA2750C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032" y="1916832"/>
            <a:ext cx="7772400" cy="19323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D961D1F-E709-E612-651A-4AE10FD2E5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508" y="4385472"/>
            <a:ext cx="8856984" cy="84219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5F2131B1-A82B-CB55-9028-EEDFC09E889F}"/>
              </a:ext>
            </a:extLst>
          </p:cNvPr>
          <p:cNvSpPr/>
          <p:nvPr/>
        </p:nvSpPr>
        <p:spPr bwMode="auto">
          <a:xfrm>
            <a:off x="5076056" y="4293096"/>
            <a:ext cx="1440160" cy="1059752"/>
          </a:xfrm>
          <a:prstGeom prst="ellipse">
            <a:avLst/>
          </a:prstGeom>
          <a:solidFill>
            <a:srgbClr val="FFFF00">
              <a:alpha val="36508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0CD001-0450-7403-66DF-3DE2EBFB8870}"/>
              </a:ext>
            </a:extLst>
          </p:cNvPr>
          <p:cNvSpPr txBox="1"/>
          <p:nvPr/>
        </p:nvSpPr>
        <p:spPr>
          <a:xfrm>
            <a:off x="143508" y="5460872"/>
            <a:ext cx="15824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/>
              <a:t>c</a:t>
            </a:r>
            <a:r>
              <a:rPr lang="en-IT"/>
              <a:t>ollimation</a:t>
            </a:r>
          </a:p>
          <a:p>
            <a:pPr algn="ctr"/>
            <a:r>
              <a:rPr lang="en-IT"/>
              <a:t>angle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6256FC-FD9C-B2B6-18CD-1218E100F1D2}"/>
              </a:ext>
            </a:extLst>
          </p:cNvPr>
          <p:cNvSpPr txBox="1"/>
          <p:nvPr/>
        </p:nvSpPr>
        <p:spPr>
          <a:xfrm>
            <a:off x="1835696" y="5766355"/>
            <a:ext cx="13773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/>
              <a:t>beam</a:t>
            </a:r>
            <a:endParaRPr lang="en-IT"/>
          </a:p>
          <a:p>
            <a:pPr algn="ctr"/>
            <a:r>
              <a:rPr lang="en-IT"/>
              <a:t>emittance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8FB98D-BE1F-B751-E5B7-4CF87F4589E9}"/>
              </a:ext>
            </a:extLst>
          </p:cNvPr>
          <p:cNvSpPr txBox="1"/>
          <p:nvPr/>
        </p:nvSpPr>
        <p:spPr>
          <a:xfrm>
            <a:off x="3463993" y="5227671"/>
            <a:ext cx="14318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/>
              <a:t>beam</a:t>
            </a:r>
            <a:endParaRPr lang="en-IT"/>
          </a:p>
          <a:p>
            <a:pPr algn="ctr"/>
            <a:r>
              <a:rPr lang="en-GB"/>
              <a:t>e</a:t>
            </a:r>
            <a:r>
              <a:rPr lang="en-IT"/>
              <a:t>n. spread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252AAA-E5B8-F7F5-2009-437B973C3B6F}"/>
              </a:ext>
            </a:extLst>
          </p:cNvPr>
          <p:cNvCxnSpPr>
            <a:cxnSpLocks/>
          </p:cNvCxnSpPr>
          <p:nvPr/>
        </p:nvCxnSpPr>
        <p:spPr bwMode="auto">
          <a:xfrm flipV="1">
            <a:off x="1043608" y="5085184"/>
            <a:ext cx="432048" cy="504056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B7CB1F4-B0D0-9F79-5E10-4E0D9E8CF262}"/>
              </a:ext>
            </a:extLst>
          </p:cNvPr>
          <p:cNvCxnSpPr>
            <a:cxnSpLocks/>
          </p:cNvCxnSpPr>
          <p:nvPr/>
        </p:nvCxnSpPr>
        <p:spPr bwMode="auto">
          <a:xfrm flipV="1">
            <a:off x="2692890" y="5157173"/>
            <a:ext cx="0" cy="609182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756C679-508B-B5A1-9FBA-4EA8D0EFD6B4}"/>
              </a:ext>
            </a:extLst>
          </p:cNvPr>
          <p:cNvSpPr txBox="1"/>
          <p:nvPr/>
        </p:nvSpPr>
        <p:spPr>
          <a:xfrm>
            <a:off x="5071418" y="5374729"/>
            <a:ext cx="14494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/>
              <a:t>incident</a:t>
            </a:r>
          </a:p>
          <a:p>
            <a:pPr algn="ctr"/>
            <a:r>
              <a:rPr lang="it-IT"/>
              <a:t>photons</a:t>
            </a:r>
            <a:endParaRPr lang="en-IT"/>
          </a:p>
          <a:p>
            <a:pPr algn="ctr"/>
            <a:r>
              <a:rPr lang="en-GB"/>
              <a:t>e</a:t>
            </a:r>
            <a:r>
              <a:rPr lang="en-IT"/>
              <a:t>n. spread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462C42-F6B4-9722-4A12-13ABAD99C16F}"/>
              </a:ext>
            </a:extLst>
          </p:cNvPr>
          <p:cNvSpPr txBox="1"/>
          <p:nvPr/>
        </p:nvSpPr>
        <p:spPr>
          <a:xfrm>
            <a:off x="6408204" y="5122015"/>
            <a:ext cx="1476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/>
              <a:t>diffraction</a:t>
            </a:r>
            <a:endParaRPr lang="en-IT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7B01AA-A324-5DEF-483D-B5B3E5FC8038}"/>
              </a:ext>
            </a:extLst>
          </p:cNvPr>
          <p:cNvSpPr txBox="1"/>
          <p:nvPr/>
        </p:nvSpPr>
        <p:spPr>
          <a:xfrm>
            <a:off x="7525280" y="5782252"/>
            <a:ext cx="12073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/>
              <a:t>non</a:t>
            </a:r>
            <a:endParaRPr lang="en-IT"/>
          </a:p>
          <a:p>
            <a:pPr algn="ctr"/>
            <a:r>
              <a:rPr lang="en-IT"/>
              <a:t>linearity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019CC19-2A01-87F9-D156-F3738D834601}"/>
              </a:ext>
            </a:extLst>
          </p:cNvPr>
          <p:cNvCxnSpPr>
            <a:cxnSpLocks/>
          </p:cNvCxnSpPr>
          <p:nvPr/>
        </p:nvCxnSpPr>
        <p:spPr bwMode="auto">
          <a:xfrm flipV="1">
            <a:off x="8316416" y="5173070"/>
            <a:ext cx="0" cy="70330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D8D340A-0307-82BF-22C5-B03B018B808F}"/>
              </a:ext>
            </a:extLst>
          </p:cNvPr>
          <p:cNvSpPr txBox="1"/>
          <p:nvPr/>
        </p:nvSpPr>
        <p:spPr>
          <a:xfrm>
            <a:off x="179512" y="3964994"/>
            <a:ext cx="8622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i="1" u="sng"/>
              <a:t>e</a:t>
            </a:r>
            <a:r>
              <a:rPr lang="en-IT" sz="1800" i="1" u="sng"/>
              <a:t>quivalent to FELs Kim-Pellegrini crit. </a:t>
            </a:r>
            <a:r>
              <a:rPr lang="en-GB" sz="1800" i="1" u="sng"/>
              <a:t>o</a:t>
            </a:r>
            <a:r>
              <a:rPr lang="en-IT" sz="1800" i="1" u="sng"/>
              <a:t>n 3D inhomogeneous effects on photon bandwidth</a:t>
            </a:r>
          </a:p>
        </p:txBody>
      </p:sp>
      <p:sp>
        <p:nvSpPr>
          <p:cNvPr id="8" name="Segnaposto data 6">
            <a:extLst>
              <a:ext uri="{FF2B5EF4-FFF2-40B4-BE49-F238E27FC236}">
                <a16:creationId xmlns:a16="http://schemas.microsoft.com/office/drawing/2014/main" id="{3A1F1DC4-17F9-2BE8-3FF3-104D6D21EA2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5167143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Immagine 2" descr="Untitle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800100"/>
            <a:ext cx="8813800" cy="56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6" name="Rectangle 2"/>
          <p:cNvSpPr txBox="1">
            <a:spLocks noChangeArrowheads="1"/>
          </p:cNvSpPr>
          <p:nvPr/>
        </p:nvSpPr>
        <p:spPr bwMode="auto">
          <a:xfrm>
            <a:off x="6553200" y="6553200"/>
            <a:ext cx="2590800" cy="3048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en-US" sz="1600" b="1">
                <a:solidFill>
                  <a:srgbClr val="CC0000"/>
                </a:solidFill>
              </a:rPr>
              <a:t>Courtesy C. Barty - LLNL</a:t>
            </a:r>
            <a:endParaRPr lang="en-US" sz="1600" b="1">
              <a:solidFill>
                <a:srgbClr val="CC0000"/>
              </a:solidFill>
              <a:latin typeface="Helvetica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F9976B1-0F63-5178-F357-F196A5651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4" name="Segnaposto data 6">
            <a:extLst>
              <a:ext uri="{FF2B5EF4-FFF2-40B4-BE49-F238E27FC236}">
                <a16:creationId xmlns:a16="http://schemas.microsoft.com/office/drawing/2014/main" id="{E7EAC46B-0304-690E-A32A-26AAC5988EC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Colloquium at NECSA – Johannesburg (SA) – Oct. 3rd 2023</a:t>
            </a:r>
            <a:endParaRPr lang="en-US" sz="1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092F45-D883-F9B8-102A-BE4C3B6A3779}"/>
              </a:ext>
            </a:extLst>
          </p:cNvPr>
          <p:cNvSpPr txBox="1"/>
          <p:nvPr/>
        </p:nvSpPr>
        <p:spPr>
          <a:xfrm>
            <a:off x="1403648" y="188640"/>
            <a:ext cx="72356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Lorentz boosted radiation (synchrotron, ICS, FEL, etc)</a:t>
            </a:r>
          </a:p>
          <a:p>
            <a:r>
              <a:rPr lang="en-IT"/>
              <a:t>is strongly affected by the emittacne of the electron beam</a:t>
            </a:r>
          </a:p>
        </p:txBody>
      </p:sp>
    </p:spTree>
    <p:extLst>
      <p:ext uri="{BB962C8B-B14F-4D97-AF65-F5344CB8AC3E}">
        <p14:creationId xmlns:p14="http://schemas.microsoft.com/office/powerpoint/2010/main" val="27909297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Segnaposto data 6">
            <a:extLst>
              <a:ext uri="{FF2B5EF4-FFF2-40B4-BE49-F238E27FC236}">
                <a16:creationId xmlns:a16="http://schemas.microsoft.com/office/drawing/2014/main" id="{4C12A7E9-EF92-2649-43AF-D540A94AE4E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444208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Politecnico di Milano – Theory of Relativity Course, Prof. E. Puppin, May 21st 2024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16311027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F9ED94F-E326-4A2A-F6BF-5BA9F599C08D}"/>
                  </a:ext>
                </a:extLst>
              </p:cNvPr>
              <p:cNvSpPr txBox="1"/>
              <p:nvPr/>
            </p:nvSpPr>
            <p:spPr>
              <a:xfrm>
                <a:off x="5847090" y="2564904"/>
                <a:ext cx="2576796" cy="3978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𝑝h</m:t>
                        </m:r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it-IT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it-IT" b="0" i="1">
                        <a:latin typeface="Cambria Math" panose="02040503050406030204" pitchFamily="18" charset="0"/>
                      </a:rPr>
                      <m:t> 4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it-IT" b="0" i="1" baseline="30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it-IT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𝑝h</m:t>
                        </m:r>
                      </m:sub>
                    </m:sSub>
                  </m:oMath>
                </a14:m>
                <a:endParaRPr lang="en-US" baseline="3000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F9ED94F-E326-4A2A-F6BF-5BA9F599C0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7090" y="2564904"/>
                <a:ext cx="2576796" cy="397866"/>
              </a:xfrm>
              <a:prstGeom prst="rect">
                <a:avLst/>
              </a:prstGeom>
              <a:blipFill>
                <a:blip r:embed="rId4"/>
                <a:stretch>
                  <a:fillRect l="-4412" t="-6250" r="-1961" b="-2812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380850B-4AA6-3966-3127-5C69416A9502}"/>
                  </a:ext>
                </a:extLst>
              </p:cNvPr>
              <p:cNvSpPr txBox="1"/>
              <p:nvPr/>
            </p:nvSpPr>
            <p:spPr>
              <a:xfrm>
                <a:off x="4139952" y="3140968"/>
                <a:ext cx="4684039" cy="7489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d>
                        <m:d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den>
                          </m:f>
                        </m:e>
                      </m:d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380850B-4AA6-3966-3127-5C69416A95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3140968"/>
                <a:ext cx="4684039" cy="748988"/>
              </a:xfrm>
              <a:prstGeom prst="rect">
                <a:avLst/>
              </a:prstGeom>
              <a:blipFill>
                <a:blip r:embed="rId5"/>
                <a:stretch>
                  <a:fillRect l="-1617" b="-11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8C52F88-4A08-EC0F-387F-0437D2F150B1}"/>
                  </a:ext>
                </a:extLst>
              </p:cNvPr>
              <p:cNvSpPr txBox="1"/>
              <p:nvPr/>
            </p:nvSpPr>
            <p:spPr>
              <a:xfrm>
                <a:off x="4733404" y="4149080"/>
                <a:ext cx="4306179" cy="7561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d>
                        <m:d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8C52F88-4A08-EC0F-387F-0437D2F150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3404" y="4149080"/>
                <a:ext cx="4306179" cy="756104"/>
              </a:xfrm>
              <a:prstGeom prst="rect">
                <a:avLst/>
              </a:prstGeom>
              <a:blipFill>
                <a:blip r:embed="rId6"/>
                <a:stretch>
                  <a:fillRect l="-1471" b="-1639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DD1419C-F887-B58B-0F0E-AC8A2398ADF2}"/>
                  </a:ext>
                </a:extLst>
              </p:cNvPr>
              <p:cNvSpPr txBox="1"/>
              <p:nvPr/>
            </p:nvSpPr>
            <p:spPr>
              <a:xfrm>
                <a:off x="4733404" y="5013176"/>
                <a:ext cx="3939796" cy="7561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DD1419C-F887-B58B-0F0E-AC8A2398AD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3404" y="5013176"/>
                <a:ext cx="3939796" cy="756104"/>
              </a:xfrm>
              <a:prstGeom prst="rect">
                <a:avLst/>
              </a:prstGeom>
              <a:blipFill>
                <a:blip r:embed="rId7"/>
                <a:stretch>
                  <a:fillRect l="-1923" b="-180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B54C5B3C-8B85-5E50-650C-BBE8E8FC9977}"/>
              </a:ext>
            </a:extLst>
          </p:cNvPr>
          <p:cNvSpPr txBox="1"/>
          <p:nvPr/>
        </p:nvSpPr>
        <p:spPr>
          <a:xfrm>
            <a:off x="107504" y="2535287"/>
            <a:ext cx="32159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/>
              <a:t>I.C.S.  </a:t>
            </a:r>
            <a:r>
              <a:rPr lang="en-GB" b="1" i="1"/>
              <a:t>l</a:t>
            </a:r>
            <a:r>
              <a:rPr lang="en-IT" b="1" i="1"/>
              <a:t>ow recoil  </a:t>
            </a:r>
            <a:r>
              <a:rPr lang="en-IT" i="1"/>
              <a:t>X&lt;&lt;1</a:t>
            </a:r>
          </a:p>
          <a:p>
            <a:r>
              <a:rPr lang="en-IT" i="1"/>
              <a:t>A ~ </a:t>
            </a:r>
            <a:r>
              <a:rPr lang="en-IT" i="1">
                <a:latin typeface="Symbol" pitchFamily="2" charset="2"/>
              </a:rPr>
              <a:t>bg</a:t>
            </a:r>
            <a:r>
              <a:rPr lang="en-IT" i="1" baseline="30000"/>
              <a:t>2 </a:t>
            </a:r>
            <a:r>
              <a:rPr lang="en-IT" i="1"/>
              <a:t>~ </a:t>
            </a:r>
            <a:r>
              <a:rPr lang="en-IT" i="1">
                <a:latin typeface="Symbol" pitchFamily="2" charset="2"/>
              </a:rPr>
              <a:t>g</a:t>
            </a:r>
            <a:r>
              <a:rPr lang="en-IT" i="1" baseline="30000"/>
              <a:t>2</a:t>
            </a:r>
            <a:r>
              <a:rPr lang="en-IT" i="1"/>
              <a:t>-</a:t>
            </a:r>
            <a:r>
              <a:rPr lang="en-IT" i="1">
                <a:latin typeface="Symbol" pitchFamily="2" charset="2"/>
              </a:rPr>
              <a:t>1/2</a:t>
            </a:r>
            <a:endParaRPr lang="en-IT" i="1" baseline="300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25EDD8-7CF0-336C-52B2-886F965E5AA0}"/>
              </a:ext>
            </a:extLst>
          </p:cNvPr>
          <p:cNvSpPr txBox="1"/>
          <p:nvPr/>
        </p:nvSpPr>
        <p:spPr>
          <a:xfrm>
            <a:off x="107504" y="3356992"/>
            <a:ext cx="33522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/>
              <a:t>I.C.S.  </a:t>
            </a:r>
            <a:r>
              <a:rPr lang="en-GB" b="1" i="1"/>
              <a:t>deep</a:t>
            </a:r>
            <a:r>
              <a:rPr lang="en-IT" b="1" i="1"/>
              <a:t> recoil  </a:t>
            </a:r>
            <a:r>
              <a:rPr lang="en-IT" i="1"/>
              <a:t>X&gt;&gt;1</a:t>
            </a:r>
          </a:p>
          <a:p>
            <a:r>
              <a:rPr lang="en-IT" i="1"/>
              <a:t>A ~ </a:t>
            </a:r>
            <a:r>
              <a:rPr lang="en-IT" i="1">
                <a:latin typeface="Symbol" pitchFamily="2" charset="2"/>
              </a:rPr>
              <a:t>bg</a:t>
            </a:r>
            <a:r>
              <a:rPr lang="en-IT" i="1" baseline="30000"/>
              <a:t>2</a:t>
            </a:r>
            <a:r>
              <a:rPr lang="en-IT" i="1"/>
              <a:t>-X/4 ~ </a:t>
            </a:r>
            <a:r>
              <a:rPr lang="en-IT" i="1">
                <a:latin typeface="Symbol" pitchFamily="2" charset="2"/>
              </a:rPr>
              <a:t>g</a:t>
            </a:r>
            <a:r>
              <a:rPr lang="en-IT" i="1" baseline="30000"/>
              <a:t>2</a:t>
            </a:r>
            <a:r>
              <a:rPr lang="en-IT" i="1"/>
              <a:t>-</a:t>
            </a:r>
            <a:r>
              <a:rPr lang="en-IT" i="1">
                <a:latin typeface="Symbol" pitchFamily="2" charset="2"/>
              </a:rPr>
              <a:t>1/2 </a:t>
            </a:r>
            <a:r>
              <a:rPr lang="en-IT" i="1"/>
              <a:t>- X/4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E7D45E-B729-DE65-5772-227EFF2397D1}"/>
              </a:ext>
            </a:extLst>
          </p:cNvPr>
          <p:cNvSpPr txBox="1"/>
          <p:nvPr/>
        </p:nvSpPr>
        <p:spPr>
          <a:xfrm>
            <a:off x="107504" y="4542219"/>
            <a:ext cx="2799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/>
              <a:t>S.C.S.  (A = 0) or</a:t>
            </a:r>
          </a:p>
          <a:p>
            <a:r>
              <a:rPr lang="en-IT" b="1" i="1"/>
              <a:t>quasi-SCS ( |A| &lt;&lt;1)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A385605-4FCB-0D62-AAFB-0DFB4DBB5F51}"/>
              </a:ext>
            </a:extLst>
          </p:cNvPr>
          <p:cNvGrpSpPr/>
          <p:nvPr/>
        </p:nvGrpSpPr>
        <p:grpSpPr>
          <a:xfrm>
            <a:off x="2195736" y="45301"/>
            <a:ext cx="2675128" cy="2089240"/>
            <a:chOff x="2195736" y="45301"/>
            <a:chExt cx="2675128" cy="2089240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2C7707E-7780-C086-1F65-CBCB1FDDB377}"/>
                </a:ext>
              </a:extLst>
            </p:cNvPr>
            <p:cNvCxnSpPr/>
            <p:nvPr/>
          </p:nvCxnSpPr>
          <p:spPr bwMode="auto">
            <a:xfrm>
              <a:off x="2195736" y="1124744"/>
              <a:ext cx="1213609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Curved Connector 13">
              <a:extLst>
                <a:ext uri="{FF2B5EF4-FFF2-40B4-BE49-F238E27FC236}">
                  <a16:creationId xmlns:a16="http://schemas.microsoft.com/office/drawing/2014/main" id="{544CCE08-4575-523F-D0CC-747FD0D9B04F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3397746" y="1124745"/>
              <a:ext cx="1153201" cy="448543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9700D8DC-0162-88CB-355F-2CB6AD2D6CFF}"/>
                    </a:ext>
                  </a:extLst>
                </p:cNvPr>
                <p:cNvSpPr txBox="1"/>
                <p:nvPr/>
              </p:nvSpPr>
              <p:spPr>
                <a:xfrm>
                  <a:off x="4344758" y="1113828"/>
                  <a:ext cx="526106" cy="3978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US" baseline="3000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9700D8DC-0162-88CB-355F-2CB6AD2D6C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44758" y="1113828"/>
                  <a:ext cx="526106" cy="397866"/>
                </a:xfrm>
                <a:prstGeom prst="rect">
                  <a:avLst/>
                </a:prstGeom>
                <a:blipFill>
                  <a:blip r:embed="rId8"/>
                  <a:stretch>
                    <a:fillRect l="-14286" r="-9524" b="-21212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8456A483-F685-892E-A472-A0A0B41A0E73}"/>
                    </a:ext>
                  </a:extLst>
                </p:cNvPr>
                <p:cNvSpPr txBox="1"/>
                <p:nvPr/>
              </p:nvSpPr>
              <p:spPr>
                <a:xfrm>
                  <a:off x="2286158" y="662385"/>
                  <a:ext cx="368499" cy="3608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US" baseline="3000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8456A483-F685-892E-A472-A0A0B41A0E7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6158" y="662385"/>
                  <a:ext cx="368499" cy="360804"/>
                </a:xfrm>
                <a:prstGeom prst="rect">
                  <a:avLst/>
                </a:prstGeom>
                <a:blipFill>
                  <a:blip r:embed="rId9"/>
                  <a:stretch>
                    <a:fillRect l="-24138" r="-6897" b="-13793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71FD309-C72F-C0FB-CBAC-FFA6D18477E6}"/>
                </a:ext>
              </a:extLst>
            </p:cNvPr>
            <p:cNvCxnSpPr/>
            <p:nvPr/>
          </p:nvCxnSpPr>
          <p:spPr bwMode="auto">
            <a:xfrm flipH="1">
              <a:off x="3029246" y="1124744"/>
              <a:ext cx="368499" cy="80917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0" name="Curved Connector 19">
              <a:extLst>
                <a:ext uri="{FF2B5EF4-FFF2-40B4-BE49-F238E27FC236}">
                  <a16:creationId xmlns:a16="http://schemas.microsoft.com/office/drawing/2014/main" id="{D14A960A-81DE-672F-7E7F-49C244E49EF7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H="1" flipV="1">
              <a:off x="3386446" y="387960"/>
              <a:ext cx="646531" cy="623929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AC8A26EB-B9B5-94D7-5183-837FDDEB614E}"/>
                    </a:ext>
                  </a:extLst>
                </p:cNvPr>
                <p:cNvSpPr txBox="1"/>
                <p:nvPr/>
              </p:nvSpPr>
              <p:spPr>
                <a:xfrm>
                  <a:off x="4046890" y="45301"/>
                  <a:ext cx="622798" cy="3978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US" baseline="30000"/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AC8A26EB-B9B5-94D7-5183-837FDDEB614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46890" y="45301"/>
                  <a:ext cx="622798" cy="397866"/>
                </a:xfrm>
                <a:prstGeom prst="rect">
                  <a:avLst/>
                </a:prstGeom>
                <a:blipFill>
                  <a:blip r:embed="rId10"/>
                  <a:stretch>
                    <a:fillRect l="-14000" r="-8000" b="-21212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57DDB9BB-445C-CB2D-77AA-811D424C5A72}"/>
                    </a:ext>
                  </a:extLst>
                </p:cNvPr>
                <p:cNvSpPr txBox="1"/>
                <p:nvPr/>
              </p:nvSpPr>
              <p:spPr>
                <a:xfrm>
                  <a:off x="3116273" y="1773737"/>
                  <a:ext cx="465191" cy="3608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US" baseline="3000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57DDB9BB-445C-CB2D-77AA-811D424C5A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16273" y="1773737"/>
                  <a:ext cx="465191" cy="360804"/>
                </a:xfrm>
                <a:prstGeom prst="rect">
                  <a:avLst/>
                </a:prstGeom>
                <a:blipFill>
                  <a:blip r:embed="rId11"/>
                  <a:stretch>
                    <a:fillRect l="-18421" r="-2632" b="-17241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8" name="Left Brace 27">
            <a:extLst>
              <a:ext uri="{FF2B5EF4-FFF2-40B4-BE49-F238E27FC236}">
                <a16:creationId xmlns:a16="http://schemas.microsoft.com/office/drawing/2014/main" id="{DC096CF0-1A82-50DC-E1F3-7E05F556DCCC}"/>
              </a:ext>
            </a:extLst>
          </p:cNvPr>
          <p:cNvSpPr/>
          <p:nvPr/>
        </p:nvSpPr>
        <p:spPr bwMode="auto">
          <a:xfrm>
            <a:off x="4114669" y="4149080"/>
            <a:ext cx="413426" cy="1513823"/>
          </a:xfrm>
          <a:prstGeom prst="leftBrace">
            <a:avLst>
              <a:gd name="adj1" fmla="val 0"/>
              <a:gd name="adj2" fmla="val 50000"/>
            </a:avLst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20349AB-518A-50E6-B395-A0DE910F530C}"/>
                  </a:ext>
                </a:extLst>
              </p:cNvPr>
              <p:cNvSpPr txBox="1"/>
              <p:nvPr/>
            </p:nvSpPr>
            <p:spPr>
              <a:xfrm>
                <a:off x="5364088" y="1212087"/>
                <a:ext cx="3528392" cy="6327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it-IT" b="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  <m:sup>
                        <m:r>
                          <a:rPr lang="it-IT" b="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it-IT" b="0" i="1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it-IT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>
                            <a:latin typeface="Cambria Math" panose="02040503050406030204" pitchFamily="18" charset="0"/>
                          </a:rPr>
                          <m:t>4</m:t>
                        </m:r>
                        <m:d>
                          <m:d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p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it-IT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𝑋</m:t>
                        </m:r>
                      </m:num>
                      <m:den>
                        <m:r>
                          <a:rPr lang="it-IT" i="1">
                            <a:latin typeface="Cambria Math" panose="02040503050406030204" pitchFamily="18" charset="0"/>
                          </a:rPr>
                          <m:t>4</m:t>
                        </m:r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p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func>
                              <m:func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it-IT" i="0"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func>
                          </m:e>
                        </m:d>
                        <m:r>
                          <a:rPr lang="it-IT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𝑋</m:t>
                        </m:r>
                      </m:den>
                    </m:f>
                  </m:oMath>
                </a14:m>
                <a:r>
                  <a:rPr lang="en-US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20349AB-518A-50E6-B395-A0DE910F53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1212087"/>
                <a:ext cx="3528392" cy="632737"/>
              </a:xfrm>
              <a:prstGeom prst="rect">
                <a:avLst/>
              </a:prstGeom>
              <a:blipFill>
                <a:blip r:embed="rId12"/>
                <a:stretch>
                  <a:fillRect l="-2867" b="-980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B47BBD4B-C4CC-511C-13A7-920D503941B4}"/>
              </a:ext>
            </a:extLst>
          </p:cNvPr>
          <p:cNvSpPr txBox="1"/>
          <p:nvPr/>
        </p:nvSpPr>
        <p:spPr>
          <a:xfrm>
            <a:off x="158992" y="6063679"/>
            <a:ext cx="36174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/>
              <a:t>D.C.  </a:t>
            </a:r>
            <a:r>
              <a:rPr lang="en-GB" b="1" i="1">
                <a:latin typeface="Symbol" pitchFamily="2" charset="2"/>
              </a:rPr>
              <a:t>g </a:t>
            </a:r>
            <a:r>
              <a:rPr lang="en-IT" b="1" i="1"/>
              <a:t>=1,  </a:t>
            </a:r>
            <a:r>
              <a:rPr lang="en-IT" b="1" i="1">
                <a:latin typeface="Symbol" pitchFamily="2" charset="2"/>
              </a:rPr>
              <a:t>b </a:t>
            </a:r>
            <a:r>
              <a:rPr lang="en-IT" b="1" i="1"/>
              <a:t>=0 ,  A = -X/4</a:t>
            </a:r>
            <a:endParaRPr lang="en-IT" b="1" i="1" baseline="30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49C98AC-F307-AC92-D187-61C27C4B0DC8}"/>
                  </a:ext>
                </a:extLst>
              </p:cNvPr>
              <p:cNvSpPr txBox="1"/>
              <p:nvPr/>
            </p:nvSpPr>
            <p:spPr>
              <a:xfrm>
                <a:off x="4716016" y="5965832"/>
                <a:ext cx="4312591" cy="5595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it-IT" b="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𝑝h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  <m:sup>
                        <m:r>
                          <a:rPr lang="it-IT" b="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it-IT" b="0" i="1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it-IT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it-IT" i="1">
                            <a:latin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type m:val="lin"/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num>
                          <m:den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den>
                    </m:f>
                  </m:oMath>
                </a14:m>
                <a:r>
                  <a:rPr lang="en-US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  <m:r>
                      <a:rPr lang="it-IT" b="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it-IT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  <m:r>
                      <m:rPr>
                        <m:nor/>
                      </m:rPr>
                      <a:rPr lang="en-US"/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49C98AC-F307-AC92-D187-61C27C4B0D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5965832"/>
                <a:ext cx="4312591" cy="559512"/>
              </a:xfrm>
              <a:prstGeom prst="rect">
                <a:avLst/>
              </a:prstGeom>
              <a:blipFill>
                <a:blip r:embed="rId13"/>
                <a:stretch>
                  <a:fillRect l="-2647" t="-28889" r="-882" b="-12444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AF755FC5-0D84-623E-2A1D-280ABA873724}"/>
              </a:ext>
            </a:extLst>
          </p:cNvPr>
          <p:cNvSpPr txBox="1"/>
          <p:nvPr/>
        </p:nvSpPr>
        <p:spPr>
          <a:xfrm>
            <a:off x="5122326" y="77723"/>
            <a:ext cx="390628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>
                <a:solidFill>
                  <a:srgbClr val="C00000"/>
                </a:solidFill>
              </a:rPr>
              <a:t>X ≡  4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g</a:t>
            </a:r>
            <a:r>
              <a:rPr lang="en-US" sz="2400" b="1" i="1" baseline="30000">
                <a:solidFill>
                  <a:srgbClr val="C00000"/>
                </a:solidFill>
                <a:latin typeface="Symbol" pitchFamily="2" charset="2"/>
              </a:rPr>
              <a:t>2 </a:t>
            </a:r>
            <a:r>
              <a:rPr lang="en-US" sz="2400" b="1" i="1">
                <a:solidFill>
                  <a:srgbClr val="C00000"/>
                </a:solidFill>
              </a:rPr>
              <a:t>E</a:t>
            </a:r>
            <a:r>
              <a:rPr lang="en-US" sz="2400" b="1" i="1" baseline="-25000">
                <a:solidFill>
                  <a:srgbClr val="C00000"/>
                </a:solidFill>
              </a:rPr>
              <a:t>ph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 </a:t>
            </a:r>
            <a:r>
              <a:rPr lang="en-US" sz="2400" b="1" i="1">
                <a:solidFill>
                  <a:srgbClr val="C00000"/>
                </a:solidFill>
              </a:rPr>
              <a:t>/E</a:t>
            </a:r>
            <a:r>
              <a:rPr lang="en-US" sz="2400" b="1" i="1" baseline="-25000">
                <a:solidFill>
                  <a:srgbClr val="C00000"/>
                </a:solidFill>
              </a:rPr>
              <a:t>e</a:t>
            </a:r>
            <a:endParaRPr lang="en-US" sz="2400" b="1" i="1">
              <a:solidFill>
                <a:srgbClr val="C00000"/>
              </a:solidFill>
            </a:endParaRPr>
          </a:p>
          <a:p>
            <a:r>
              <a:rPr lang="en-US" sz="2400" b="1" i="1">
                <a:solidFill>
                  <a:srgbClr val="C00000"/>
                </a:solidFill>
              </a:rPr>
              <a:t>A ≡  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bg</a:t>
            </a:r>
            <a:r>
              <a:rPr lang="en-US" sz="2400" b="1" i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US" sz="1600" b="1" i="1">
                <a:solidFill>
                  <a:srgbClr val="C00000"/>
                </a:solidFill>
                <a:latin typeface="Symbol" pitchFamily="2" charset="2"/>
              </a:rPr>
              <a:t>- </a:t>
            </a:r>
            <a:r>
              <a:rPr lang="en-US" sz="2400" b="1" i="1">
                <a:solidFill>
                  <a:srgbClr val="C00000"/>
                </a:solidFill>
              </a:rPr>
              <a:t>X/4 = 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g</a:t>
            </a:r>
            <a:r>
              <a:rPr lang="en-US" sz="2400" b="1" i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(b-</a:t>
            </a:r>
            <a:r>
              <a:rPr lang="en-US" sz="2400" b="1" i="1">
                <a:solidFill>
                  <a:srgbClr val="C00000"/>
                </a:solidFill>
              </a:rPr>
              <a:t> E</a:t>
            </a:r>
            <a:r>
              <a:rPr lang="en-US" sz="2400" b="1" i="1" baseline="-25000">
                <a:solidFill>
                  <a:srgbClr val="C00000"/>
                </a:solidFill>
              </a:rPr>
              <a:t>ph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 </a:t>
            </a:r>
            <a:r>
              <a:rPr lang="en-US" sz="2400" b="1" i="1">
                <a:solidFill>
                  <a:srgbClr val="C00000"/>
                </a:solidFill>
              </a:rPr>
              <a:t>/E</a:t>
            </a:r>
            <a:r>
              <a:rPr lang="en-US" sz="2400" b="1" i="1" baseline="-25000">
                <a:solidFill>
                  <a:srgbClr val="C00000"/>
                </a:solidFill>
              </a:rPr>
              <a:t>e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)</a:t>
            </a:r>
            <a:r>
              <a:rPr lang="en-US" sz="2400" b="1" i="1">
                <a:solidFill>
                  <a:srgbClr val="C00000"/>
                </a:solidFill>
              </a:rPr>
              <a:t>  </a:t>
            </a:r>
            <a:endParaRPr lang="en-IT">
              <a:solidFill>
                <a:srgbClr val="C00000"/>
              </a:solidFill>
            </a:endParaRPr>
          </a:p>
        </p:txBody>
      </p:sp>
      <p:sp>
        <p:nvSpPr>
          <p:cNvPr id="15" name="Segnaposto data 6">
            <a:extLst>
              <a:ext uri="{FF2B5EF4-FFF2-40B4-BE49-F238E27FC236}">
                <a16:creationId xmlns:a16="http://schemas.microsoft.com/office/drawing/2014/main" id="{E19FC26F-2EC8-1A44-6E1A-C0BAA8EEEB8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219995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5AE4FF-F410-0F93-324B-3855E39653CA}"/>
              </a:ext>
            </a:extLst>
          </p:cNvPr>
          <p:cNvSpPr txBox="1"/>
          <p:nvPr/>
        </p:nvSpPr>
        <p:spPr>
          <a:xfrm>
            <a:off x="2267744" y="312873"/>
            <a:ext cx="5414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A. Compton 1923 - Direct Compton effect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23C5B1-35D8-BF83-9EFE-DAB680CABEE1}"/>
              </a:ext>
            </a:extLst>
          </p:cNvPr>
          <p:cNvSpPr txBox="1"/>
          <p:nvPr/>
        </p:nvSpPr>
        <p:spPr>
          <a:xfrm>
            <a:off x="323528" y="877535"/>
            <a:ext cx="80942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/>
              <a:t>First consideration and study of Inverse Compton Scattering….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1CA4D5-5322-8207-BB18-66EF14C01D19}"/>
              </a:ext>
            </a:extLst>
          </p:cNvPr>
          <p:cNvSpPr txBox="1"/>
          <p:nvPr/>
        </p:nvSpPr>
        <p:spPr>
          <a:xfrm>
            <a:off x="177056" y="1331767"/>
            <a:ext cx="59766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T"/>
              <a:t>During the development of the nuclear bomb!</a:t>
            </a:r>
          </a:p>
          <a:p>
            <a:pPr algn="ctr"/>
            <a:r>
              <a:rPr lang="en-IT"/>
              <a:t>The Manhattan Project</a:t>
            </a:r>
          </a:p>
        </p:txBody>
      </p:sp>
      <p:pic>
        <p:nvPicPr>
          <p:cNvPr id="12" name="Picture 11" descr="A red and black cover with a cloud of smoke&#10;&#10;Description automatically generated">
            <a:extLst>
              <a:ext uri="{FF2B5EF4-FFF2-40B4-BE49-F238E27FC236}">
                <a16:creationId xmlns:a16="http://schemas.microsoft.com/office/drawing/2014/main" id="{7D24608A-EC36-7BF5-F493-F5D456C89F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1552" y="2040219"/>
            <a:ext cx="4394944" cy="47011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A614DF4-225D-710B-C523-55309ED1CB28}"/>
              </a:ext>
            </a:extLst>
          </p:cNvPr>
          <p:cNvSpPr txBox="1"/>
          <p:nvPr/>
        </p:nvSpPr>
        <p:spPr>
          <a:xfrm>
            <a:off x="107504" y="2882406"/>
            <a:ext cx="459747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solidFill>
                  <a:srgbClr val="C00000"/>
                </a:solidFill>
              </a:rPr>
              <a:t>W</a:t>
            </a:r>
            <a:r>
              <a:rPr lang="en-IT" i="1">
                <a:solidFill>
                  <a:srgbClr val="C00000"/>
                </a:solidFill>
              </a:rPr>
              <a:t>ill the back-scattered photons,</a:t>
            </a:r>
          </a:p>
          <a:p>
            <a:r>
              <a:rPr lang="en-IT" i="1">
                <a:solidFill>
                  <a:srgbClr val="C00000"/>
                </a:solidFill>
              </a:rPr>
              <a:t>by hot electrons of the plasma</a:t>
            </a:r>
          </a:p>
          <a:p>
            <a:r>
              <a:rPr lang="en-GB" i="1">
                <a:solidFill>
                  <a:srgbClr val="C00000"/>
                </a:solidFill>
              </a:rPr>
              <a:t>c</a:t>
            </a:r>
            <a:r>
              <a:rPr lang="en-IT" i="1">
                <a:solidFill>
                  <a:srgbClr val="C00000"/>
                </a:solidFill>
              </a:rPr>
              <a:t>reated in the initial stage of the</a:t>
            </a:r>
          </a:p>
          <a:p>
            <a:r>
              <a:rPr lang="en-IT" i="1">
                <a:solidFill>
                  <a:srgbClr val="C00000"/>
                </a:solidFill>
              </a:rPr>
              <a:t>nuclear bomb explosion, release</a:t>
            </a:r>
          </a:p>
          <a:p>
            <a:r>
              <a:rPr lang="en-GB" i="1">
                <a:solidFill>
                  <a:srgbClr val="C00000"/>
                </a:solidFill>
              </a:rPr>
              <a:t>e</a:t>
            </a:r>
            <a:r>
              <a:rPr lang="en-IT" i="1">
                <a:solidFill>
                  <a:srgbClr val="C00000"/>
                </a:solidFill>
              </a:rPr>
              <a:t>nergy from the fire-ball decreasing</a:t>
            </a:r>
          </a:p>
          <a:p>
            <a:r>
              <a:rPr lang="en-GB" i="1">
                <a:solidFill>
                  <a:srgbClr val="C00000"/>
                </a:solidFill>
              </a:rPr>
              <a:t>its</a:t>
            </a:r>
            <a:r>
              <a:rPr lang="en-IT" i="1">
                <a:solidFill>
                  <a:srgbClr val="C00000"/>
                </a:solidFill>
              </a:rPr>
              <a:t> temperature???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0029A2-08E6-74B7-4D6A-CD85FB64A0BD}"/>
              </a:ext>
            </a:extLst>
          </p:cNvPr>
          <p:cNvSpPr txBox="1"/>
          <p:nvPr/>
        </p:nvSpPr>
        <p:spPr>
          <a:xfrm>
            <a:off x="35496" y="6444044"/>
            <a:ext cx="6264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800" i="1"/>
              <a:t>8th African School of Physics - Marrakech (MO) - July 2024</a:t>
            </a:r>
          </a:p>
        </p:txBody>
      </p:sp>
    </p:spTree>
    <p:extLst>
      <p:ext uri="{BB962C8B-B14F-4D97-AF65-F5344CB8AC3E}">
        <p14:creationId xmlns:p14="http://schemas.microsoft.com/office/powerpoint/2010/main" val="52862038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F9ED94F-E326-4A2A-F6BF-5BA9F599C08D}"/>
                  </a:ext>
                </a:extLst>
              </p:cNvPr>
              <p:cNvSpPr txBox="1"/>
              <p:nvPr/>
            </p:nvSpPr>
            <p:spPr>
              <a:xfrm>
                <a:off x="4144279" y="1340768"/>
                <a:ext cx="2011897" cy="405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𝑖𝑓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F9ED94F-E326-4A2A-F6BF-5BA9F599C0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279" y="1340768"/>
                <a:ext cx="2011897" cy="405304"/>
              </a:xfrm>
              <a:prstGeom prst="rect">
                <a:avLst/>
              </a:prstGeom>
              <a:blipFill>
                <a:blip r:embed="rId4"/>
                <a:stretch>
                  <a:fillRect l="-5660" t="-6061" r="-1258" b="-2424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B47BBD4B-C4CC-511C-13A7-920D503941B4}"/>
              </a:ext>
            </a:extLst>
          </p:cNvPr>
          <p:cNvSpPr txBox="1"/>
          <p:nvPr/>
        </p:nvSpPr>
        <p:spPr>
          <a:xfrm>
            <a:off x="1778108" y="332656"/>
            <a:ext cx="5910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/>
              <a:t>Direct Compton  </a:t>
            </a:r>
            <a:r>
              <a:rPr lang="en-GB" b="1" i="1">
                <a:latin typeface="Symbol" pitchFamily="2" charset="2"/>
              </a:rPr>
              <a:t>g </a:t>
            </a:r>
            <a:r>
              <a:rPr lang="en-IT" b="1" i="1"/>
              <a:t>=1,  </a:t>
            </a:r>
            <a:r>
              <a:rPr lang="en-IT" b="1" i="1">
                <a:latin typeface="Symbol" pitchFamily="2" charset="2"/>
              </a:rPr>
              <a:t>b </a:t>
            </a:r>
            <a:r>
              <a:rPr lang="en-IT" b="1" i="1"/>
              <a:t>=0 ,     X = 4E</a:t>
            </a:r>
            <a:r>
              <a:rPr lang="en-IT" b="1" i="1" baseline="-25000"/>
              <a:t>ph</a:t>
            </a:r>
            <a:r>
              <a:rPr lang="en-IT" b="1" i="1"/>
              <a:t>/mc</a:t>
            </a:r>
            <a:r>
              <a:rPr lang="en-IT" b="1" i="1" baseline="30000"/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49C98AC-F307-AC92-D187-61C27C4B0DC8}"/>
                  </a:ext>
                </a:extLst>
              </p:cNvPr>
              <p:cNvSpPr txBox="1"/>
              <p:nvPr/>
            </p:nvSpPr>
            <p:spPr>
              <a:xfrm>
                <a:off x="251520" y="1124744"/>
                <a:ext cx="3466846" cy="8038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type m:val="lin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49C98AC-F307-AC92-D187-61C27C4B0D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124744"/>
                <a:ext cx="3466846" cy="803874"/>
              </a:xfrm>
              <a:prstGeom prst="rect">
                <a:avLst/>
              </a:prstGeom>
              <a:blipFill>
                <a:blip r:embed="rId5"/>
                <a:stretch>
                  <a:fillRect l="-1460" t="-29688" r="-365" b="-1125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AEC654B-4BC1-7608-8FB1-9E7DD78B0316}"/>
                  </a:ext>
                </a:extLst>
              </p:cNvPr>
              <p:cNvSpPr txBox="1"/>
              <p:nvPr/>
            </p:nvSpPr>
            <p:spPr>
              <a:xfrm>
                <a:off x="6372200" y="1052736"/>
                <a:ext cx="2115707" cy="738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AEC654B-4BC1-7608-8FB1-9E7DD78B03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1052736"/>
                <a:ext cx="2115707" cy="738728"/>
              </a:xfrm>
              <a:prstGeom prst="rect">
                <a:avLst/>
              </a:prstGeom>
              <a:blipFill>
                <a:blip r:embed="rId6"/>
                <a:stretch>
                  <a:fillRect l="-2381" r="-595" b="-1355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014E77C6-7EED-7A57-1AED-7A171E1E0E7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79712" y="4631651"/>
            <a:ext cx="4758928" cy="95758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9660695-8264-CE1D-052F-F883B9F4E3D0}"/>
              </a:ext>
            </a:extLst>
          </p:cNvPr>
          <p:cNvSpPr txBox="1"/>
          <p:nvPr/>
        </p:nvSpPr>
        <p:spPr>
          <a:xfrm>
            <a:off x="917167" y="3750131"/>
            <a:ext cx="71408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/>
              <a:t>General Formula expressed in terms of energies of</a:t>
            </a:r>
          </a:p>
          <a:p>
            <a:r>
              <a:rPr lang="it-IT" b="1" i="1"/>
              <a:t>primary colliding particles, valid for any  </a:t>
            </a:r>
            <a:r>
              <a:rPr lang="it-IT" b="1" i="1">
                <a:latin typeface="Symbol" pitchFamily="2" charset="2"/>
              </a:rPr>
              <a:t>g </a:t>
            </a:r>
            <a:r>
              <a:rPr lang="it-IT" b="1" i="1"/>
              <a:t>,  A ,  X ,  </a:t>
            </a:r>
            <a:r>
              <a:rPr lang="it-IT" b="1" i="1">
                <a:latin typeface="Symbol" pitchFamily="2" charset="2"/>
              </a:rPr>
              <a:t>q</a:t>
            </a:r>
            <a:endParaRPr lang="en-IT" b="1" i="1" baseline="30000">
              <a:latin typeface="Symbol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49A3312-B380-3F50-AE85-B16491FC0C5F}"/>
                  </a:ext>
                </a:extLst>
              </p:cNvPr>
              <p:cNvSpPr txBox="1"/>
              <p:nvPr/>
            </p:nvSpPr>
            <p:spPr>
              <a:xfrm>
                <a:off x="2379952" y="5661248"/>
                <a:ext cx="3920240" cy="8292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49A3312-B380-3F50-AE85-B16491FC0C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9952" y="5661248"/>
                <a:ext cx="3920240" cy="829201"/>
              </a:xfrm>
              <a:prstGeom prst="rect">
                <a:avLst/>
              </a:prstGeom>
              <a:blipFill>
                <a:blip r:embed="rId8"/>
                <a:stretch>
                  <a:fillRect l="-1294" t="-1493" r="-647" b="-895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4545AE47-FDCB-31CC-8259-9E50E6D80CB9}"/>
              </a:ext>
            </a:extLst>
          </p:cNvPr>
          <p:cNvSpPr txBox="1"/>
          <p:nvPr/>
        </p:nvSpPr>
        <p:spPr>
          <a:xfrm>
            <a:off x="935301" y="1988840"/>
            <a:ext cx="73091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V</a:t>
            </a:r>
            <a:r>
              <a:rPr lang="en-IT"/>
              <a:t>ery energetic photons are scattered back at 255 keV</a:t>
            </a:r>
          </a:p>
          <a:p>
            <a:pPr algn="ctr"/>
            <a:r>
              <a:rPr lang="en-GB"/>
              <a:t>a</a:t>
            </a:r>
            <a:r>
              <a:rPr lang="en-IT"/>
              <a:t>nd electrons pushed to </a:t>
            </a:r>
            <a:r>
              <a:rPr lang="en-IT" i="1"/>
              <a:t>E</a:t>
            </a:r>
            <a:r>
              <a:rPr lang="en-IT" i="1" baseline="-25000"/>
              <a:t>ph</a:t>
            </a:r>
            <a:r>
              <a:rPr lang="en-IT" i="1"/>
              <a:t> + 0.5mc</a:t>
            </a:r>
            <a:r>
              <a:rPr lang="en-IT" i="1" baseline="30000"/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7889C92-F2E6-249D-B03C-E60779837B9D}"/>
                  </a:ext>
                </a:extLst>
              </p:cNvPr>
              <p:cNvSpPr txBox="1"/>
              <p:nvPr/>
            </p:nvSpPr>
            <p:spPr>
              <a:xfrm>
                <a:off x="35496" y="3007289"/>
                <a:ext cx="4293483" cy="4176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7889C92-F2E6-249D-B03C-E60779837B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3007289"/>
                <a:ext cx="4293483" cy="417615"/>
              </a:xfrm>
              <a:prstGeom prst="rect">
                <a:avLst/>
              </a:prstGeom>
              <a:blipFill>
                <a:blip r:embed="rId9"/>
                <a:stretch>
                  <a:fillRect l="-885" r="-295" b="-2058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B65E2AB-057E-3BCF-8D02-3813F1AD0724}"/>
                  </a:ext>
                </a:extLst>
              </p:cNvPr>
              <p:cNvSpPr txBox="1"/>
              <p:nvPr/>
            </p:nvSpPr>
            <p:spPr>
              <a:xfrm>
                <a:off x="4283968" y="3019600"/>
                <a:ext cx="1972912" cy="405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, 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𝑖𝑓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B65E2AB-057E-3BCF-8D02-3813F1AD07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3019600"/>
                <a:ext cx="1972912" cy="405304"/>
              </a:xfrm>
              <a:prstGeom prst="rect">
                <a:avLst/>
              </a:prstGeom>
              <a:blipFill>
                <a:blip r:embed="rId10"/>
                <a:stretch>
                  <a:fillRect l="-6410" t="-6061" r="-1282" b="-2727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8D5EB19-5617-D656-D485-0AC1FCF0BCC4}"/>
                  </a:ext>
                </a:extLst>
              </p:cNvPr>
              <p:cNvSpPr txBox="1"/>
              <p:nvPr/>
            </p:nvSpPr>
            <p:spPr>
              <a:xfrm>
                <a:off x="6257659" y="2780928"/>
                <a:ext cx="2850845" cy="738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8D5EB19-5617-D656-D485-0AC1FCF0BC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7659" y="2780928"/>
                <a:ext cx="2850845" cy="738728"/>
              </a:xfrm>
              <a:prstGeom prst="rect">
                <a:avLst/>
              </a:prstGeom>
              <a:blipFill>
                <a:blip r:embed="rId11"/>
                <a:stretch>
                  <a:fillRect l="-1770" b="-1525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egnaposto data 6">
            <a:extLst>
              <a:ext uri="{FF2B5EF4-FFF2-40B4-BE49-F238E27FC236}">
                <a16:creationId xmlns:a16="http://schemas.microsoft.com/office/drawing/2014/main" id="{230F235C-0595-6C4A-E1D0-5E6138F46C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47965102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0E478B1-5D15-F59E-BB07-22B1C73EF41D}"/>
              </a:ext>
            </a:extLst>
          </p:cNvPr>
          <p:cNvSpPr txBox="1"/>
          <p:nvPr/>
        </p:nvSpPr>
        <p:spPr>
          <a:xfrm>
            <a:off x="1335029" y="188640"/>
            <a:ext cx="7557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/>
              <a:t>Generalization to any Collision Angle  </a:t>
            </a:r>
            <a:r>
              <a:rPr lang="en-IT" b="1" i="1">
                <a:latin typeface="Symbol" pitchFamily="2" charset="2"/>
              </a:rPr>
              <a:t>a</a:t>
            </a:r>
            <a:r>
              <a:rPr lang="en-IT" b="1"/>
              <a:t> ,  </a:t>
            </a:r>
            <a:r>
              <a:rPr lang="en-GB" b="1" i="1">
                <a:latin typeface="Symbol" pitchFamily="2" charset="2"/>
              </a:rPr>
              <a:t>a </a:t>
            </a:r>
            <a:r>
              <a:rPr lang="en-IT" b="1" i="1">
                <a:latin typeface="Symbol" pitchFamily="2" charset="2"/>
              </a:rPr>
              <a:t>= p   </a:t>
            </a:r>
            <a:r>
              <a:rPr lang="en-IT" b="1" i="1">
                <a:latin typeface="+mj-lt"/>
              </a:rPr>
              <a:t>head-on</a:t>
            </a:r>
            <a:endParaRPr lang="en-IT" b="1"/>
          </a:p>
        </p:txBody>
      </p:sp>
      <p:pic>
        <p:nvPicPr>
          <p:cNvPr id="10" name="Picture 9" descr="A close up of a document&#10;&#10;Description automatically generated">
            <a:extLst>
              <a:ext uri="{FF2B5EF4-FFF2-40B4-BE49-F238E27FC236}">
                <a16:creationId xmlns:a16="http://schemas.microsoft.com/office/drawing/2014/main" id="{C9184D1F-55BF-C81C-C8F2-945FBFD84D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908720"/>
            <a:ext cx="5230402" cy="1584176"/>
          </a:xfrm>
          <a:prstGeom prst="rect">
            <a:avLst/>
          </a:prstGeom>
        </p:spPr>
      </p:pic>
      <p:pic>
        <p:nvPicPr>
          <p:cNvPr id="12" name="Picture 11" descr="A math equations and formulas on a white background&#10;&#10;Description automatically generated">
            <a:extLst>
              <a:ext uri="{FF2B5EF4-FFF2-40B4-BE49-F238E27FC236}">
                <a16:creationId xmlns:a16="http://schemas.microsoft.com/office/drawing/2014/main" id="{A39177A8-F055-3ED2-D989-2EC9689860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3545" y="1203418"/>
            <a:ext cx="4414959" cy="24416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4F8079-09DE-96C8-24AE-458C79B4467E}"/>
                  </a:ext>
                </a:extLst>
              </p:cNvPr>
              <p:cNvSpPr txBox="1"/>
              <p:nvPr/>
            </p:nvSpPr>
            <p:spPr>
              <a:xfrm>
                <a:off x="395536" y="3921783"/>
                <a:ext cx="8275920" cy="8033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func>
                                <m:func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 b="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func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 b="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  <m:func>
                                    <m:funcPr>
                                      <m:ctrlPr>
                                        <a:rPr lang="it-IT" b="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it-IT" b="0" i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r>
                                        <a:rPr lang="it-IT" b="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func>
                                </m:e>
                              </m:func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4F8079-09DE-96C8-24AE-458C79B446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921783"/>
                <a:ext cx="8275920" cy="803361"/>
              </a:xfrm>
              <a:prstGeom prst="rect">
                <a:avLst/>
              </a:prstGeom>
              <a:blipFill>
                <a:blip r:embed="rId6"/>
                <a:stretch>
                  <a:fillRect b="-1875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1BBBE4E5-6F09-784C-2E55-FB4D32803D86}"/>
              </a:ext>
            </a:extLst>
          </p:cNvPr>
          <p:cNvSpPr txBox="1"/>
          <p:nvPr/>
        </p:nvSpPr>
        <p:spPr>
          <a:xfrm>
            <a:off x="107504" y="5373216"/>
            <a:ext cx="2528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latin typeface="Symbol" pitchFamily="2" charset="2"/>
              </a:rPr>
              <a:t>a</a:t>
            </a:r>
            <a:r>
              <a:rPr lang="en-IT" i="1">
                <a:latin typeface="Symbol" pitchFamily="2" charset="2"/>
              </a:rPr>
              <a:t>=p , </a:t>
            </a:r>
            <a:r>
              <a:rPr lang="en-IT" i="1">
                <a:latin typeface="+mj-lt"/>
              </a:rPr>
              <a:t>head-on</a:t>
            </a:r>
            <a:r>
              <a:rPr lang="en-IT" i="1">
                <a:latin typeface="Symbol" pitchFamily="2" charset="2"/>
              </a:rPr>
              <a:t>   ⇒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F919F6E-CE0D-09C8-290E-B7720F7D23E2}"/>
                  </a:ext>
                </a:extLst>
              </p:cNvPr>
              <p:cNvSpPr txBox="1"/>
              <p:nvPr/>
            </p:nvSpPr>
            <p:spPr>
              <a:xfrm>
                <a:off x="2960727" y="5145919"/>
                <a:ext cx="5859745" cy="10342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F919F6E-CE0D-09C8-290E-B7720F7D23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0727" y="5145919"/>
                <a:ext cx="5859745" cy="1034257"/>
              </a:xfrm>
              <a:prstGeom prst="rect">
                <a:avLst/>
              </a:prstGeom>
              <a:blipFill>
                <a:blip r:embed="rId7"/>
                <a:stretch>
                  <a:fillRect b="-975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F3952735-1766-2FA3-39EC-C6B129D153EB}"/>
              </a:ext>
            </a:extLst>
          </p:cNvPr>
          <p:cNvSpPr txBox="1"/>
          <p:nvPr/>
        </p:nvSpPr>
        <p:spPr>
          <a:xfrm>
            <a:off x="107504" y="6366519"/>
            <a:ext cx="890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in agreement with</a:t>
            </a:r>
            <a:r>
              <a:rPr lang="en-IT"/>
              <a:t> Eq.3 in </a:t>
            </a:r>
            <a:r>
              <a:rPr lang="en-IT" i="1"/>
              <a:t>N. Ranjan et al., </a:t>
            </a:r>
            <a:r>
              <a:rPr lang="en-IT" b="1"/>
              <a:t>PRAB</a:t>
            </a:r>
            <a:r>
              <a:rPr lang="en-IT"/>
              <a:t> </a:t>
            </a:r>
            <a:r>
              <a:rPr lang="en-IT" b="1"/>
              <a:t>21</a:t>
            </a:r>
            <a:r>
              <a:rPr lang="en-IT"/>
              <a:t>, 030701 (2018) 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0F22A04-512C-9343-509F-AA927D6C4A1C}"/>
              </a:ext>
            </a:extLst>
          </p:cNvPr>
          <p:cNvCxnSpPr/>
          <p:nvPr/>
        </p:nvCxnSpPr>
        <p:spPr bwMode="auto">
          <a:xfrm flipH="1">
            <a:off x="2483768" y="2424221"/>
            <a:ext cx="2853975" cy="165285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8188593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4F8079-09DE-96C8-24AE-458C79B4467E}"/>
                  </a:ext>
                </a:extLst>
              </p:cNvPr>
              <p:cNvSpPr txBox="1"/>
              <p:nvPr/>
            </p:nvSpPr>
            <p:spPr>
              <a:xfrm>
                <a:off x="683568" y="825439"/>
                <a:ext cx="8175956" cy="8033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func>
                                <m:func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 b="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func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  <m:func>
                                    <m:func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it-IT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func>
                                </m:e>
                              </m:func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4F8079-09DE-96C8-24AE-458C79B446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825439"/>
                <a:ext cx="8175956" cy="803361"/>
              </a:xfrm>
              <a:prstGeom prst="rect">
                <a:avLst/>
              </a:prstGeom>
              <a:blipFill>
                <a:blip r:embed="rId4"/>
                <a:stretch>
                  <a:fillRect l="-310" b="-1692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3B60996-9D19-CA9A-8A65-EA8967BCBC8C}"/>
                  </a:ext>
                </a:extLst>
              </p:cNvPr>
              <p:cNvSpPr txBox="1"/>
              <p:nvPr/>
            </p:nvSpPr>
            <p:spPr>
              <a:xfrm>
                <a:off x="2516704" y="1916832"/>
                <a:ext cx="5217582" cy="7517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𝑖𝑓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≫1  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𝑎𝑛𝑑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≈1−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𝑎𝑛𝑑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≪1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3B60996-9D19-CA9A-8A65-EA8967BCBC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6704" y="1916832"/>
                <a:ext cx="5217582" cy="751744"/>
              </a:xfrm>
              <a:prstGeom prst="rect">
                <a:avLst/>
              </a:prstGeom>
              <a:blipFill>
                <a:blip r:embed="rId5"/>
                <a:stretch>
                  <a:fillRect l="-1456" r="-485" b="-1311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84ECA28-FFBE-3C7C-B2D1-33917B11367F}"/>
                  </a:ext>
                </a:extLst>
              </p:cNvPr>
              <p:cNvSpPr txBox="1"/>
              <p:nvPr/>
            </p:nvSpPr>
            <p:spPr>
              <a:xfrm>
                <a:off x="1858470" y="2826152"/>
                <a:ext cx="4873770" cy="12509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func>
                                    <m:func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it-IT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func>
                                </m:num>
                                <m:den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func>
                                    <m:func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it-IT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func>
                                </m:num>
                                <m:den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84ECA28-FFBE-3C7C-B2D1-33917B1136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8470" y="2826152"/>
                <a:ext cx="4873770" cy="1250920"/>
              </a:xfrm>
              <a:prstGeom prst="rect">
                <a:avLst/>
              </a:prstGeom>
              <a:blipFill>
                <a:blip r:embed="rId6"/>
                <a:stretch>
                  <a:fillRect l="-781" t="-2000" r="-521" b="-5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F8D10B3-64BD-8DD2-B6A0-4554EA91253E}"/>
                  </a:ext>
                </a:extLst>
              </p:cNvPr>
              <p:cNvSpPr txBox="1"/>
              <p:nvPr/>
            </p:nvSpPr>
            <p:spPr>
              <a:xfrm>
                <a:off x="441808" y="4653136"/>
                <a:ext cx="3286284" cy="4074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b="0" i="1">
                        <a:latin typeface="Cambria Math" panose="02040503050406030204" pitchFamily="18" charset="0"/>
                      </a:rPr>
                      <m:t>𝑖𝑓</m:t>
                    </m:r>
                    <m:r>
                      <a:rPr lang="it-IT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     </m:t>
                    </m:r>
                    <m:sSubSup>
                      <m:sSub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/>
                  <a:t>=</a:t>
                </a:r>
                <a:r>
                  <a:rPr lang="it-IT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𝑝h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F8D10B3-64BD-8DD2-B6A0-4554EA9125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08" y="4653136"/>
                <a:ext cx="3286284" cy="407484"/>
              </a:xfrm>
              <a:prstGeom prst="rect">
                <a:avLst/>
              </a:prstGeom>
              <a:blipFill>
                <a:blip r:embed="rId7"/>
                <a:stretch>
                  <a:fillRect l="-4231" t="-18182" r="-385" b="-3939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254E487-98C7-5D22-A883-E6C3178ED825}"/>
                  </a:ext>
                </a:extLst>
              </p:cNvPr>
              <p:cNvSpPr txBox="1"/>
              <p:nvPr/>
            </p:nvSpPr>
            <p:spPr>
              <a:xfrm>
                <a:off x="4168427" y="4221088"/>
                <a:ext cx="4508029" cy="12509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func>
                                    <m:func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it-IT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func>
                                </m:num>
                                <m:den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func>
                                    <m:func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it-IT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func>
                                </m:num>
                                <m:den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254E487-98C7-5D22-A883-E6C3178ED8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8427" y="4221088"/>
                <a:ext cx="4508029" cy="1250920"/>
              </a:xfrm>
              <a:prstGeom prst="rect">
                <a:avLst/>
              </a:prstGeom>
              <a:blipFill>
                <a:blip r:embed="rId8"/>
                <a:stretch>
                  <a:fillRect l="-1124" t="-2000" r="-281" b="-5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382DC0BF-DF89-7925-88E2-1EB1BF7FA62A}"/>
              </a:ext>
            </a:extLst>
          </p:cNvPr>
          <p:cNvSpPr txBox="1"/>
          <p:nvPr/>
        </p:nvSpPr>
        <p:spPr>
          <a:xfrm>
            <a:off x="118697" y="5750775"/>
            <a:ext cx="8500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in agreement with</a:t>
            </a:r>
            <a:r>
              <a:rPr lang="en-IT"/>
              <a:t> Eq.1 in </a:t>
            </a:r>
            <a:r>
              <a:rPr lang="en-IT" i="1"/>
              <a:t>I. Drebot et al., </a:t>
            </a:r>
            <a:r>
              <a:rPr lang="en-IT" b="1" i="1"/>
              <a:t>EPL</a:t>
            </a:r>
            <a:r>
              <a:rPr lang="en-IT"/>
              <a:t> </a:t>
            </a:r>
            <a:r>
              <a:rPr lang="en-IT" b="1"/>
              <a:t>120</a:t>
            </a:r>
            <a:r>
              <a:rPr lang="en-IT"/>
              <a:t>, 14002 (2017)  </a:t>
            </a:r>
          </a:p>
        </p:txBody>
      </p:sp>
      <p:sp>
        <p:nvSpPr>
          <p:cNvPr id="2" name="Segnaposto data 6">
            <a:extLst>
              <a:ext uri="{FF2B5EF4-FFF2-40B4-BE49-F238E27FC236}">
                <a16:creationId xmlns:a16="http://schemas.microsoft.com/office/drawing/2014/main" id="{0AACC534-B4FE-6443-DA71-0C939CA142D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37859458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254E487-98C7-5D22-A883-E6C3178ED825}"/>
                  </a:ext>
                </a:extLst>
              </p:cNvPr>
              <p:cNvSpPr txBox="1"/>
              <p:nvPr/>
            </p:nvSpPr>
            <p:spPr>
              <a:xfrm>
                <a:off x="2195736" y="188640"/>
                <a:ext cx="4508029" cy="12509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func>
                                    <m:func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it-IT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func>
                                </m:num>
                                <m:den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func>
                                    <m:func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it-IT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func>
                                </m:num>
                                <m:den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254E487-98C7-5D22-A883-E6C3178ED8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188640"/>
                <a:ext cx="4508029" cy="1250920"/>
              </a:xfrm>
              <a:prstGeom prst="rect">
                <a:avLst/>
              </a:prstGeom>
              <a:blipFill>
                <a:blip r:embed="rId4"/>
                <a:stretch>
                  <a:fillRect l="-843" t="-2000" r="-562" b="-6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9C14C32A-EAAA-A158-6857-E1244E39F257}"/>
              </a:ext>
            </a:extLst>
          </p:cNvPr>
          <p:cNvSpPr txBox="1"/>
          <p:nvPr/>
        </p:nvSpPr>
        <p:spPr>
          <a:xfrm>
            <a:off x="531576" y="3039343"/>
            <a:ext cx="2528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latin typeface="Symbol" pitchFamily="2" charset="2"/>
              </a:rPr>
              <a:t>a</a:t>
            </a:r>
            <a:r>
              <a:rPr lang="en-IT" i="1">
                <a:latin typeface="Symbol" pitchFamily="2" charset="2"/>
              </a:rPr>
              <a:t>= p , </a:t>
            </a:r>
            <a:r>
              <a:rPr lang="en-IT" i="1">
                <a:latin typeface="+mj-lt"/>
              </a:rPr>
              <a:t>head-on</a:t>
            </a:r>
            <a:r>
              <a:rPr lang="en-IT" i="1">
                <a:latin typeface="Symbol" pitchFamily="2" charset="2"/>
              </a:rPr>
              <a:t>   ⇒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9D8FF07-4CF3-45DD-F424-66EFD3752FEB}"/>
                  </a:ext>
                </a:extLst>
              </p:cNvPr>
              <p:cNvSpPr txBox="1"/>
              <p:nvPr/>
            </p:nvSpPr>
            <p:spPr>
              <a:xfrm>
                <a:off x="3635896" y="2825696"/>
                <a:ext cx="2941253" cy="7473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9D8FF07-4CF3-45DD-F424-66EFD3752F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2825696"/>
                <a:ext cx="2941253" cy="747320"/>
              </a:xfrm>
              <a:prstGeom prst="rect">
                <a:avLst/>
              </a:prstGeom>
              <a:blipFill>
                <a:blip r:embed="rId5"/>
                <a:stretch>
                  <a:fillRect l="-1724" r="-862" b="-1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C6C98538-92CD-81BE-8FF3-F06F3CDA7F24}"/>
              </a:ext>
            </a:extLst>
          </p:cNvPr>
          <p:cNvSpPr txBox="1"/>
          <p:nvPr/>
        </p:nvSpPr>
        <p:spPr>
          <a:xfrm>
            <a:off x="213722" y="3975447"/>
            <a:ext cx="2901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latin typeface="Symbol" pitchFamily="2" charset="2"/>
              </a:rPr>
              <a:t> a</a:t>
            </a:r>
            <a:r>
              <a:rPr lang="en-IT" i="1">
                <a:latin typeface="Symbol" pitchFamily="2" charset="2"/>
              </a:rPr>
              <a:t>= p/2  , </a:t>
            </a:r>
            <a:r>
              <a:rPr lang="en-IT" i="1">
                <a:latin typeface="+mj-lt"/>
              </a:rPr>
              <a:t> X &lt;&lt; 1</a:t>
            </a:r>
            <a:r>
              <a:rPr lang="en-IT" i="1">
                <a:latin typeface="Symbol" pitchFamily="2" charset="2"/>
              </a:rPr>
              <a:t>   ⇒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F1BB03A-9933-099D-0F96-402EE2586AF7}"/>
                  </a:ext>
                </a:extLst>
              </p:cNvPr>
              <p:cNvSpPr txBox="1"/>
              <p:nvPr/>
            </p:nvSpPr>
            <p:spPr>
              <a:xfrm>
                <a:off x="3660047" y="4022190"/>
                <a:ext cx="2640145" cy="4149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F1BB03A-9933-099D-0F96-402EE2586A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0047" y="4022190"/>
                <a:ext cx="2640145" cy="414922"/>
              </a:xfrm>
              <a:prstGeom prst="rect">
                <a:avLst/>
              </a:prstGeom>
              <a:blipFill>
                <a:blip r:embed="rId6"/>
                <a:stretch>
                  <a:fillRect l="-1923" t="-5882" r="-1442" b="-2352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F6B3004-3270-FB66-3E5A-1184370F31A7}"/>
              </a:ext>
            </a:extLst>
          </p:cNvPr>
          <p:cNvSpPr txBox="1"/>
          <p:nvPr/>
        </p:nvSpPr>
        <p:spPr>
          <a:xfrm>
            <a:off x="1581196" y="5271591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>
                <a:latin typeface="+mj-lt"/>
              </a:rPr>
              <a:t>X &gt;&gt;1</a:t>
            </a:r>
            <a:r>
              <a:rPr lang="en-IT" i="1">
                <a:latin typeface="Symbol" pitchFamily="2" charset="2"/>
              </a:rPr>
              <a:t>   ⇒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3CDAEE0-903F-348D-B670-8E029755DA3F}"/>
                  </a:ext>
                </a:extLst>
              </p:cNvPr>
              <p:cNvSpPr txBox="1"/>
              <p:nvPr/>
            </p:nvSpPr>
            <p:spPr>
              <a:xfrm>
                <a:off x="3563887" y="5066536"/>
                <a:ext cx="4291751" cy="738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∀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‼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3CDAEE0-903F-348D-B670-8E029755DA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7" y="5066536"/>
                <a:ext cx="4291751" cy="738728"/>
              </a:xfrm>
              <a:prstGeom prst="rect">
                <a:avLst/>
              </a:prstGeom>
              <a:blipFill>
                <a:blip r:embed="rId7"/>
                <a:stretch>
                  <a:fillRect l="-1180" r="-1180" b="-1525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E37F02C5-1BF7-BB80-2317-D1F1D221FC61}"/>
              </a:ext>
            </a:extLst>
          </p:cNvPr>
          <p:cNvSpPr txBox="1"/>
          <p:nvPr/>
        </p:nvSpPr>
        <p:spPr>
          <a:xfrm>
            <a:off x="1577238" y="1887215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>
                <a:latin typeface="+mj-lt"/>
              </a:rPr>
              <a:t>X &lt;&lt;1</a:t>
            </a:r>
            <a:r>
              <a:rPr lang="en-IT" i="1">
                <a:latin typeface="Symbol" pitchFamily="2" charset="2"/>
              </a:rPr>
              <a:t>   ⇒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C9C7575-03E0-2C5B-A3E2-5C6EB7C19337}"/>
                  </a:ext>
                </a:extLst>
              </p:cNvPr>
              <p:cNvSpPr txBox="1"/>
              <p:nvPr/>
            </p:nvSpPr>
            <p:spPr>
              <a:xfrm>
                <a:off x="3623714" y="1719157"/>
                <a:ext cx="4260654" cy="7017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func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C9C7575-03E0-2C5B-A3E2-5C6EB7C193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3714" y="1719157"/>
                <a:ext cx="4260654" cy="701731"/>
              </a:xfrm>
              <a:prstGeom prst="rect">
                <a:avLst/>
              </a:prstGeom>
              <a:blipFill>
                <a:blip r:embed="rId8"/>
                <a:stretch>
                  <a:fillRect l="-1190" t="-1786" r="-595" b="-125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Oval 16">
            <a:extLst>
              <a:ext uri="{FF2B5EF4-FFF2-40B4-BE49-F238E27FC236}">
                <a16:creationId xmlns:a16="http://schemas.microsoft.com/office/drawing/2014/main" id="{94A277F3-438B-315D-1CBD-78A19AE5B908}"/>
              </a:ext>
            </a:extLst>
          </p:cNvPr>
          <p:cNvSpPr/>
          <p:nvPr/>
        </p:nvSpPr>
        <p:spPr bwMode="auto">
          <a:xfrm>
            <a:off x="3347864" y="4869160"/>
            <a:ext cx="4824536" cy="1250920"/>
          </a:xfrm>
          <a:prstGeom prst="ellipse">
            <a:avLst/>
          </a:prstGeom>
          <a:solidFill>
            <a:srgbClr val="FFFF00">
              <a:alpha val="4693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4" name="Segnaposto data 6">
            <a:extLst>
              <a:ext uri="{FF2B5EF4-FFF2-40B4-BE49-F238E27FC236}">
                <a16:creationId xmlns:a16="http://schemas.microsoft.com/office/drawing/2014/main" id="{2441309B-0AC0-4B31-BF23-D66E87DE6A4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77608348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lygon&#10;&#10;Description automatically generated with low confidence">
            <a:extLst>
              <a:ext uri="{FF2B5EF4-FFF2-40B4-BE49-F238E27FC236}">
                <a16:creationId xmlns:a16="http://schemas.microsoft.com/office/drawing/2014/main" id="{951735A6-9965-E141-4EBA-CC57D0C6E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624160"/>
            <a:ext cx="7772400" cy="6045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EBC4CA3-5768-720C-6453-B1A16F0CE7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1160566-109B-4390-6A1C-0568E06DB5DD}"/>
              </a:ext>
            </a:extLst>
          </p:cNvPr>
          <p:cNvSpPr txBox="1"/>
          <p:nvPr/>
        </p:nvSpPr>
        <p:spPr>
          <a:xfrm>
            <a:off x="1300175" y="580618"/>
            <a:ext cx="18341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>
                <a:solidFill>
                  <a:srgbClr val="FF0000"/>
                </a:solidFill>
              </a:rPr>
              <a:t>20% rms spread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999EDB-EEC3-0BBD-CC2A-9A8BAB3F362A}"/>
              </a:ext>
            </a:extLst>
          </p:cNvPr>
          <p:cNvSpPr txBox="1"/>
          <p:nvPr/>
        </p:nvSpPr>
        <p:spPr>
          <a:xfrm>
            <a:off x="5436096" y="580618"/>
            <a:ext cx="36904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Incoming e- </a:t>
            </a:r>
            <a:r>
              <a:rPr lang="en-GB" sz="2000"/>
              <a:t>b</a:t>
            </a:r>
            <a:r>
              <a:rPr lang="en-IT" sz="2000"/>
              <a:t>eam </a:t>
            </a:r>
            <a:r>
              <a:rPr lang="en-IT" sz="2000">
                <a:solidFill>
                  <a:srgbClr val="0070C0"/>
                </a:solidFill>
              </a:rPr>
              <a:t>10</a:t>
            </a:r>
            <a:r>
              <a:rPr lang="en-IT" sz="2000" baseline="30000">
                <a:solidFill>
                  <a:srgbClr val="0070C0"/>
                </a:solidFill>
              </a:rPr>
              <a:t>-4</a:t>
            </a:r>
            <a:r>
              <a:rPr lang="en-IT" sz="2000">
                <a:solidFill>
                  <a:srgbClr val="0070C0"/>
                </a:solidFill>
              </a:rPr>
              <a:t> rms spread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1F7A43-AC35-EDE5-3E84-A6DC688EE420}"/>
              </a:ext>
            </a:extLst>
          </p:cNvPr>
          <p:cNvSpPr txBox="1"/>
          <p:nvPr/>
        </p:nvSpPr>
        <p:spPr>
          <a:xfrm>
            <a:off x="1403648" y="2952267"/>
            <a:ext cx="1667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b="1">
                <a:solidFill>
                  <a:srgbClr val="00B050"/>
                </a:solidFill>
              </a:rPr>
              <a:t>2.10</a:t>
            </a:r>
            <a:r>
              <a:rPr lang="en-IT" sz="2000" b="1" baseline="30000">
                <a:solidFill>
                  <a:srgbClr val="00B050"/>
                </a:solidFill>
              </a:rPr>
              <a:t>-4</a:t>
            </a:r>
          </a:p>
          <a:p>
            <a:r>
              <a:rPr lang="en-GB" sz="2000" b="1">
                <a:solidFill>
                  <a:srgbClr val="00B050"/>
                </a:solidFill>
              </a:rPr>
              <a:t>r</a:t>
            </a:r>
            <a:r>
              <a:rPr lang="en-IT" sz="2000" b="1">
                <a:solidFill>
                  <a:srgbClr val="00B050"/>
                </a:solidFill>
              </a:rPr>
              <a:t>ms     spread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78C091-DA3C-0548-6E17-35B6538880B7}"/>
              </a:ext>
            </a:extLst>
          </p:cNvPr>
          <p:cNvSpPr txBox="1"/>
          <p:nvPr/>
        </p:nvSpPr>
        <p:spPr>
          <a:xfrm>
            <a:off x="1259632" y="87015"/>
            <a:ext cx="77723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i="1">
                <a:solidFill>
                  <a:srgbClr val="FF0000"/>
                </a:solidFill>
                <a:latin typeface="Symbol" pitchFamily="2" charset="2"/>
              </a:rPr>
              <a:t>g </a:t>
            </a:r>
            <a:r>
              <a:rPr lang="en-GB" sz="24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-ray </a:t>
            </a:r>
            <a:r>
              <a:rPr lang="en-GB" b="1" i="1">
                <a:solidFill>
                  <a:srgbClr val="FF0000"/>
                </a:solidFill>
              </a:rPr>
              <a:t>i</a:t>
            </a:r>
            <a:r>
              <a:rPr lang="en-GB" sz="24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n-vacuum mono-chromatization, </a:t>
            </a:r>
            <a:r>
              <a:rPr lang="en-GB" b="1" i="1">
                <a:solidFill>
                  <a:srgbClr val="FF0000"/>
                </a:solidFill>
              </a:rPr>
              <a:t>SCS at large Recoil</a:t>
            </a:r>
            <a:endParaRPr lang="en-IT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01975F-9D6D-4538-F3BC-6DA9841B260C}"/>
              </a:ext>
            </a:extLst>
          </p:cNvPr>
          <p:cNvSpPr txBox="1"/>
          <p:nvPr/>
        </p:nvSpPr>
        <p:spPr>
          <a:xfrm>
            <a:off x="1479078" y="4829090"/>
            <a:ext cx="1508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>
                <a:solidFill>
                  <a:srgbClr val="FF0000"/>
                </a:solidFill>
              </a:rPr>
              <a:t>10</a:t>
            </a:r>
            <a:r>
              <a:rPr lang="en-IT" sz="2000" baseline="30000">
                <a:solidFill>
                  <a:srgbClr val="FF0000"/>
                </a:solidFill>
              </a:rPr>
              <a:t>-1</a:t>
            </a:r>
            <a:r>
              <a:rPr lang="en-IT" sz="2000">
                <a:solidFill>
                  <a:srgbClr val="FF0000"/>
                </a:solidFill>
              </a:rPr>
              <a:t>    spread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FA6F02-DF90-32B4-1610-9A4FD44B0133}"/>
              </a:ext>
            </a:extLst>
          </p:cNvPr>
          <p:cNvSpPr txBox="1"/>
          <p:nvPr/>
        </p:nvSpPr>
        <p:spPr>
          <a:xfrm>
            <a:off x="7536214" y="2952267"/>
            <a:ext cx="15722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no energy-</a:t>
            </a:r>
          </a:p>
          <a:p>
            <a:r>
              <a:rPr lang="en-GB"/>
              <a:t>a</a:t>
            </a:r>
            <a:r>
              <a:rPr lang="en-IT"/>
              <a:t>ngular</a:t>
            </a:r>
          </a:p>
          <a:p>
            <a:r>
              <a:rPr lang="en-IT"/>
              <a:t>correlation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B6E03D-F50A-BC6C-3321-1CBA08DCABCC}"/>
              </a:ext>
            </a:extLst>
          </p:cNvPr>
          <p:cNvSpPr txBox="1"/>
          <p:nvPr/>
        </p:nvSpPr>
        <p:spPr>
          <a:xfrm>
            <a:off x="6588224" y="6453336"/>
            <a:ext cx="2470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C. Curatolo - Whizard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E9C780C-6901-86A6-2396-137E24B44680}"/>
              </a:ext>
            </a:extLst>
          </p:cNvPr>
          <p:cNvGrpSpPr/>
          <p:nvPr/>
        </p:nvGrpSpPr>
        <p:grpSpPr>
          <a:xfrm>
            <a:off x="110926" y="1700808"/>
            <a:ext cx="1508746" cy="1728192"/>
            <a:chOff x="110926" y="1700808"/>
            <a:chExt cx="1508746" cy="1728192"/>
          </a:xfrm>
        </p:grpSpPr>
        <p:sp>
          <p:nvSpPr>
            <p:cNvPr id="2" name="Curved Right Arrow 1">
              <a:extLst>
                <a:ext uri="{FF2B5EF4-FFF2-40B4-BE49-F238E27FC236}">
                  <a16:creationId xmlns:a16="http://schemas.microsoft.com/office/drawing/2014/main" id="{43AB407D-DA30-CF00-625E-80B363DE6804}"/>
                </a:ext>
              </a:extLst>
            </p:cNvPr>
            <p:cNvSpPr/>
            <p:nvPr/>
          </p:nvSpPr>
          <p:spPr bwMode="auto">
            <a:xfrm>
              <a:off x="112485" y="1700808"/>
              <a:ext cx="499075" cy="1728192"/>
            </a:xfrm>
            <a:prstGeom prst="curved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46CF8BB-BC89-A143-309B-3A2CE2576836}"/>
                </a:ext>
              </a:extLst>
            </p:cNvPr>
            <p:cNvSpPr txBox="1"/>
            <p:nvPr/>
          </p:nvSpPr>
          <p:spPr>
            <a:xfrm>
              <a:off x="110926" y="1916832"/>
              <a:ext cx="150874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/>
                <a:t>E</a:t>
              </a:r>
              <a:r>
                <a:rPr lang="en-IT"/>
                <a:t>lectron</a:t>
              </a:r>
            </a:p>
            <a:p>
              <a:r>
                <a:rPr lang="en-GB"/>
                <a:t>C</a:t>
              </a:r>
              <a:r>
                <a:rPr lang="en-IT"/>
                <a:t>ooling of</a:t>
              </a:r>
            </a:p>
            <a:p>
              <a:r>
                <a:rPr lang="en-IT"/>
                <a:t>photons!!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901BEBBD-D8CB-6BF2-D473-82AA5F1294DB}"/>
              </a:ext>
            </a:extLst>
          </p:cNvPr>
          <p:cNvSpPr txBox="1"/>
          <p:nvPr/>
        </p:nvSpPr>
        <p:spPr>
          <a:xfrm>
            <a:off x="110926" y="5861883"/>
            <a:ext cx="12682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e</a:t>
            </a:r>
            <a:r>
              <a:rPr lang="en-IT"/>
              <a:t>- beam</a:t>
            </a:r>
          </a:p>
          <a:p>
            <a:r>
              <a:rPr lang="en-GB"/>
              <a:t>i</a:t>
            </a:r>
            <a:r>
              <a:rPr lang="en-IT"/>
              <a:t>s heated</a:t>
            </a:r>
          </a:p>
        </p:txBody>
      </p:sp>
    </p:spTree>
    <p:extLst>
      <p:ext uri="{BB962C8B-B14F-4D97-AF65-F5344CB8AC3E}">
        <p14:creationId xmlns:p14="http://schemas.microsoft.com/office/powerpoint/2010/main" val="958226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398467"/>
            <a:ext cx="7977935" cy="5762381"/>
          </a:xfrm>
        </p:spPr>
        <p:txBody>
          <a:bodyPr/>
          <a:lstStyle/>
          <a:p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Symmetric Compton Scattering suppresses</a:t>
            </a:r>
            <a:b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</a:br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the </a:t>
            </a:r>
            <a:r>
              <a:rPr lang="en-IT" sz="2400" b="1" i="1">
                <a:solidFill>
                  <a:srgbClr val="C00000"/>
                </a:solidFill>
                <a:latin typeface="Symbol" pitchFamily="2" charset="2"/>
              </a:rPr>
              <a:t>g</a:t>
            </a:r>
            <a:r>
              <a:rPr lang="en-IT" sz="2400" b="1" i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IT" sz="2400" b="1" i="1">
                <a:solidFill>
                  <a:srgbClr val="C00000"/>
                </a:solidFill>
                <a:latin typeface="Symbol" pitchFamily="2" charset="2"/>
              </a:rPr>
              <a:t>q</a:t>
            </a:r>
            <a:r>
              <a:rPr lang="en-IT" sz="2400" b="1" i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 correlation</a:t>
            </a:r>
            <a:b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</a:br>
            <a:b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</a:br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Photons are scattered at same energy at any angle</a:t>
            </a:r>
            <a:b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</a:br>
            <a:b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</a:br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Lorentz Boost is damped</a:t>
            </a:r>
            <a:b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</a:br>
            <a:b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</a:br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Radiation emission is intrinsically mono-chromatic</a:t>
            </a:r>
            <a:b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</a:br>
            <a:b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</a:br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Poli-chromaticity of incident photon beam is transferred to the scattered electron beam and viceversa (photon cooling, electron heating)   </a:t>
            </a:r>
            <a:endParaRPr lang="en-US" sz="2800" b="1" i="1">
              <a:solidFill>
                <a:srgbClr val="FF0000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4" name="Segnaposto data 6">
            <a:extLst>
              <a:ext uri="{FF2B5EF4-FFF2-40B4-BE49-F238E27FC236}">
                <a16:creationId xmlns:a16="http://schemas.microsoft.com/office/drawing/2014/main" id="{602B215C-B793-0A06-6893-D77D4665E0C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68566010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A5ECF7D-17F1-40A0-A7A6-32099BE39508}"/>
              </a:ext>
            </a:extLst>
          </p:cNvPr>
          <p:cNvSpPr txBox="1"/>
          <p:nvPr/>
        </p:nvSpPr>
        <p:spPr>
          <a:xfrm>
            <a:off x="2843808" y="260648"/>
            <a:ext cx="34563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SCS - What Matters?</a:t>
            </a:r>
            <a:endParaRPr lang="en-IT" sz="2800"/>
          </a:p>
        </p:txBody>
      </p:sp>
      <p:sp>
        <p:nvSpPr>
          <p:cNvPr id="2" name="Rectangle 13">
            <a:extLst>
              <a:ext uri="{FF2B5EF4-FFF2-40B4-BE49-F238E27FC236}">
                <a16:creationId xmlns:a16="http://schemas.microsoft.com/office/drawing/2014/main" id="{ED358310-DAC5-53F9-8903-2F8C4072D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1285528"/>
            <a:ext cx="8553999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lnSpc>
                <a:spcPct val="12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b="1">
                <a:solidFill>
                  <a:srgbClr val="008000"/>
                </a:solidFill>
              </a:rPr>
              <a:t>SCS may allow to design a laser-less </a:t>
            </a:r>
            <a:r>
              <a:rPr lang="en-US" b="1">
                <a:solidFill>
                  <a:srgbClr val="008000"/>
                </a:solidFill>
                <a:latin typeface="Symbol" pitchFamily="2" charset="2"/>
              </a:rPr>
              <a:t>g</a:t>
            </a:r>
            <a:r>
              <a:rPr lang="en-US" b="1">
                <a:solidFill>
                  <a:srgbClr val="008000"/>
                </a:solidFill>
              </a:rPr>
              <a:t>-ray source for nuclear photonics, aka ELI-NP-GBS, using a compact low energy Linac (20-30 MeV versus 750 MeV)</a:t>
            </a:r>
          </a:p>
          <a:p>
            <a:pPr marL="342900" indent="-342900" eaLnBrk="1" hangingPunct="1">
              <a:lnSpc>
                <a:spcPct val="12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b="1"/>
              <a:t>It can be used to extend the photon energy range of Light Sources and Free Electron Lasers up to MeV’s photon beams (LCLS 12 keV, XFEL 19 keV, ESRF  100 keV  ⇒  1-10 MeV)</a:t>
            </a:r>
          </a:p>
          <a:p>
            <a:pPr marL="342900" indent="-342900" eaLnBrk="1" hangingPunct="1">
              <a:lnSpc>
                <a:spcPct val="12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b="1">
                <a:solidFill>
                  <a:srgbClr val="0000FF"/>
                </a:solidFill>
              </a:rPr>
              <a:t>Follow-ups in Astrophysics: Synchro-Compton catastrophe (see </a:t>
            </a:r>
            <a:r>
              <a:rPr lang="en-US" b="1" i="1">
                <a:solidFill>
                  <a:srgbClr val="0000FF"/>
                </a:solidFill>
              </a:rPr>
              <a:t>Malcolm Longair,  High Energy Astro-Physics</a:t>
            </a:r>
            <a:r>
              <a:rPr lang="en-US" b="1">
                <a:solidFill>
                  <a:srgbClr val="0000FF"/>
                </a:solidFill>
              </a:rPr>
              <a:t>)</a:t>
            </a:r>
          </a:p>
          <a:p>
            <a:pPr marL="342900" indent="-342900" eaLnBrk="1" hangingPunct="1">
              <a:lnSpc>
                <a:spcPct val="12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b="1">
                <a:solidFill>
                  <a:srgbClr val="C00000"/>
                </a:solidFill>
              </a:rPr>
              <a:t>Applications to Plasma Physics: additive trapping of electrons (positrons?) in magnetic bottles</a:t>
            </a:r>
          </a:p>
        </p:txBody>
      </p:sp>
      <p:sp>
        <p:nvSpPr>
          <p:cNvPr id="6" name="Segnaposto data 6">
            <a:extLst>
              <a:ext uri="{FF2B5EF4-FFF2-40B4-BE49-F238E27FC236}">
                <a16:creationId xmlns:a16="http://schemas.microsoft.com/office/drawing/2014/main" id="{C5D81A52-5B97-9E9F-8709-ED67B2A0840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506491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getto 3">
            <a:extLst>
              <a:ext uri="{FF2B5EF4-FFF2-40B4-BE49-F238E27FC236}">
                <a16:creationId xmlns:a16="http://schemas.microsoft.com/office/drawing/2014/main" id="{D4CECEAE-BD3F-048E-5D2D-C3BCB2DD3B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6302706"/>
              </p:ext>
            </p:extLst>
          </p:nvPr>
        </p:nvGraphicFramePr>
        <p:xfrm>
          <a:off x="179512" y="1549174"/>
          <a:ext cx="6120680" cy="43280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276800" imgH="3024000" progId="Origin50.Graph">
                  <p:embed/>
                </p:oleObj>
              </mc:Choice>
              <mc:Fallback>
                <p:oleObj name="Graph" r:id="rId2" imgW="4276800" imgH="3024000" progId="Origin50.Graph">
                  <p:embed/>
                  <p:pic>
                    <p:nvPicPr>
                      <p:cNvPr id="4" name="Oggetto 3">
                        <a:extLst>
                          <a:ext uri="{FF2B5EF4-FFF2-40B4-BE49-F238E27FC236}">
                            <a16:creationId xmlns:a16="http://schemas.microsoft.com/office/drawing/2014/main" id="{D4CECEAE-BD3F-048E-5D2D-C3BCB2DD3B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9512" y="1549174"/>
                        <a:ext cx="6120680" cy="43280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>
            <a:extLst>
              <a:ext uri="{FF2B5EF4-FFF2-40B4-BE49-F238E27FC236}">
                <a16:creationId xmlns:a16="http://schemas.microsoft.com/office/drawing/2014/main" id="{CD10E3CF-F9F0-A8E9-D751-EAF277C531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290691"/>
              </p:ext>
            </p:extLst>
          </p:nvPr>
        </p:nvGraphicFramePr>
        <p:xfrm>
          <a:off x="4283968" y="3372015"/>
          <a:ext cx="4764850" cy="3369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276800" imgH="3024000" progId="Origin50.Graph">
                  <p:embed/>
                </p:oleObj>
              </mc:Choice>
              <mc:Fallback>
                <p:oleObj name="Graph" r:id="rId4" imgW="4276800" imgH="3024000" progId="Origin50.Graph">
                  <p:embed/>
                  <p:pic>
                    <p:nvPicPr>
                      <p:cNvPr id="5" name="Oggetto 4">
                        <a:extLst>
                          <a:ext uri="{FF2B5EF4-FFF2-40B4-BE49-F238E27FC236}">
                            <a16:creationId xmlns:a16="http://schemas.microsoft.com/office/drawing/2014/main" id="{CD10E3CF-F9F0-A8E9-D751-EAF277C531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83968" y="3372015"/>
                        <a:ext cx="4764850" cy="33693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9ABC1A8-C277-3728-2D86-FE98AE8D7427}"/>
              </a:ext>
            </a:extLst>
          </p:cNvPr>
          <p:cNvSpPr txBox="1"/>
          <p:nvPr/>
        </p:nvSpPr>
        <p:spPr>
          <a:xfrm>
            <a:off x="657313" y="359696"/>
            <a:ext cx="78293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Colliding a gaussian distributed (20% rms spread) broad-band</a:t>
            </a:r>
          </a:p>
          <a:p>
            <a:pPr algn="ctr"/>
            <a:r>
              <a:rPr lang="en-IT"/>
              <a:t>radiation beam, representing the first peak</a:t>
            </a:r>
          </a:p>
          <a:p>
            <a:pPr algn="ctr"/>
            <a:r>
              <a:rPr lang="en-IT"/>
              <a:t>of channeling spectrum at 2 MeV,</a:t>
            </a:r>
          </a:p>
          <a:p>
            <a:pPr algn="ctr"/>
            <a:r>
              <a:rPr lang="en-GB"/>
              <a:t>w</a:t>
            </a:r>
            <a:r>
              <a:rPr lang="en-IT"/>
              <a:t>ith a low energy (variable) electron beam (2,3,5,10 MeV)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B953BD-2E61-95DB-CB78-31D3AFD67DEB}"/>
              </a:ext>
            </a:extLst>
          </p:cNvPr>
          <p:cNvSpPr txBox="1"/>
          <p:nvPr/>
        </p:nvSpPr>
        <p:spPr>
          <a:xfrm>
            <a:off x="179512" y="5301208"/>
            <a:ext cx="43588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Mono-chromatization, T</a:t>
            </a:r>
            <a:r>
              <a:rPr lang="en-IT"/>
              <a:t>unability </a:t>
            </a:r>
          </a:p>
        </p:txBody>
      </p:sp>
      <p:sp>
        <p:nvSpPr>
          <p:cNvPr id="6" name="Segnaposto data 6">
            <a:extLst>
              <a:ext uri="{FF2B5EF4-FFF2-40B4-BE49-F238E27FC236}">
                <a16:creationId xmlns:a16="http://schemas.microsoft.com/office/drawing/2014/main" id="{EE3638F2-54AB-4C30-491A-346F528AA03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02273298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5" name="Picture 4" descr="A graph of 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837732CF-81BA-29F4-E5DD-72B2539B75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697" y="2348880"/>
            <a:ext cx="5349952" cy="3780548"/>
          </a:xfrm>
          <a:prstGeom prst="rect">
            <a:avLst/>
          </a:prstGeom>
        </p:spPr>
      </p:pic>
      <p:pic>
        <p:nvPicPr>
          <p:cNvPr id="9" name="Picture 8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80F3312D-6E68-F2EB-662F-3FA5888AF6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5170" y="77576"/>
            <a:ext cx="5194833" cy="36709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557A48-B802-BA61-8717-9DCBC7F7BC35}"/>
              </a:ext>
            </a:extLst>
          </p:cNvPr>
          <p:cNvSpPr txBox="1"/>
          <p:nvPr/>
        </p:nvSpPr>
        <p:spPr>
          <a:xfrm>
            <a:off x="175697" y="1372321"/>
            <a:ext cx="35044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Colliding the full spectrum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A04125-5FA0-92C2-4D08-47AA88552E8E}"/>
              </a:ext>
            </a:extLst>
          </p:cNvPr>
          <p:cNvSpPr txBox="1"/>
          <p:nvPr/>
        </p:nvSpPr>
        <p:spPr>
          <a:xfrm>
            <a:off x="4572000" y="3861048"/>
            <a:ext cx="41232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Spectral purification</a:t>
            </a:r>
          </a:p>
          <a:p>
            <a:pPr algn="ctr"/>
            <a:r>
              <a:rPr lang="en-IT"/>
              <a:t>Compton Scattering across SCS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5FFB4A-2D2B-EDE2-E481-8684DAE99880}"/>
              </a:ext>
            </a:extLst>
          </p:cNvPr>
          <p:cNvSpPr txBox="1"/>
          <p:nvPr/>
        </p:nvSpPr>
        <p:spPr>
          <a:xfrm>
            <a:off x="5148064" y="449263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SCS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2D580D-3FFD-2D48-616F-135B70CCC808}"/>
              </a:ext>
            </a:extLst>
          </p:cNvPr>
          <p:cNvSpPr txBox="1"/>
          <p:nvPr/>
        </p:nvSpPr>
        <p:spPr>
          <a:xfrm>
            <a:off x="6372200" y="1833986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DC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BD0CD8-67A5-0E50-70D3-6114F925B824}"/>
              </a:ext>
            </a:extLst>
          </p:cNvPr>
          <p:cNvSpPr txBox="1"/>
          <p:nvPr/>
        </p:nvSpPr>
        <p:spPr>
          <a:xfrm>
            <a:off x="4484100" y="1833986"/>
            <a:ext cx="663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ICS</a:t>
            </a:r>
          </a:p>
        </p:txBody>
      </p:sp>
      <p:pic>
        <p:nvPicPr>
          <p:cNvPr id="11" name="Picture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980FB22-EBA7-55BF-C44C-5790FCCFA6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8345" y="5013176"/>
            <a:ext cx="4048151" cy="1579295"/>
          </a:xfrm>
          <a:prstGeom prst="rect">
            <a:avLst/>
          </a:prstGeom>
        </p:spPr>
      </p:pic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B42F81FF-6801-CE1C-BE65-9C826A307D7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977256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4" name="Segnaposto data 6">
            <a:extLst>
              <a:ext uri="{FF2B5EF4-FFF2-40B4-BE49-F238E27FC236}">
                <a16:creationId xmlns:a16="http://schemas.microsoft.com/office/drawing/2014/main" id="{625B7C28-D0B8-D059-DF28-BA0FCF51D34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716016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TECHNO-CLS Workshop - Ferrara – Oct. 6th 2023</a:t>
            </a:r>
            <a:endParaRPr lang="en-US" sz="1400"/>
          </a:p>
        </p:txBody>
      </p:sp>
      <p:pic>
        <p:nvPicPr>
          <p:cNvPr id="13" name="Picture 12" descr="A graph with green and blue lines&#10;&#10;Description automatically generated">
            <a:extLst>
              <a:ext uri="{FF2B5EF4-FFF2-40B4-BE49-F238E27FC236}">
                <a16:creationId xmlns:a16="http://schemas.microsoft.com/office/drawing/2014/main" id="{CD30CB4C-7293-2D62-B12A-74B17C983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0480" y="3204356"/>
            <a:ext cx="4716016" cy="3537012"/>
          </a:xfrm>
          <a:prstGeom prst="rect">
            <a:avLst/>
          </a:prstGeom>
        </p:spPr>
      </p:pic>
      <p:pic>
        <p:nvPicPr>
          <p:cNvPr id="15" name="Picture 14" descr="A screenshot of a computer&#10;&#10;Description automatically generated">
            <a:extLst>
              <a:ext uri="{FF2B5EF4-FFF2-40B4-BE49-F238E27FC236}">
                <a16:creationId xmlns:a16="http://schemas.microsoft.com/office/drawing/2014/main" id="{9D50E9D4-BF1F-249D-D0B7-F42AA70F14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1640" y="116632"/>
            <a:ext cx="5648672" cy="2628104"/>
          </a:xfrm>
          <a:prstGeom prst="rect">
            <a:avLst/>
          </a:prstGeom>
        </p:spPr>
      </p:pic>
      <p:pic>
        <p:nvPicPr>
          <p:cNvPr id="17" name="Picture 16" descr="Diagram of a diagram of a bubble&#10;&#10;Description automatically generated">
            <a:extLst>
              <a:ext uri="{FF2B5EF4-FFF2-40B4-BE49-F238E27FC236}">
                <a16:creationId xmlns:a16="http://schemas.microsoft.com/office/drawing/2014/main" id="{DD801805-81A9-2FE0-D9F1-69F506DA8B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504" y="2924944"/>
            <a:ext cx="4415908" cy="31797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AB3A187-CB3F-B88A-D15C-37250AC32875}"/>
              </a:ext>
            </a:extLst>
          </p:cNvPr>
          <p:cNvSpPr txBox="1"/>
          <p:nvPr/>
        </p:nvSpPr>
        <p:spPr>
          <a:xfrm>
            <a:off x="5368504" y="1518064"/>
            <a:ext cx="3752950" cy="156966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IT"/>
              <a:t>Spectral purification towards</a:t>
            </a:r>
          </a:p>
          <a:p>
            <a:r>
              <a:rPr lang="en-IT"/>
              <a:t>tunable mono-chromatic</a:t>
            </a:r>
          </a:p>
          <a:p>
            <a:r>
              <a:rPr lang="en-IT" i="1">
                <a:latin typeface="Symbol" pitchFamily="2" charset="2"/>
              </a:rPr>
              <a:t>g</a:t>
            </a:r>
            <a:r>
              <a:rPr lang="en-IT"/>
              <a:t>-rays with laser plasma</a:t>
            </a:r>
          </a:p>
          <a:p>
            <a:r>
              <a:rPr lang="en-IT"/>
              <a:t>deep recoil ICS-SCS?</a:t>
            </a:r>
          </a:p>
        </p:txBody>
      </p:sp>
    </p:spTree>
    <p:extLst>
      <p:ext uri="{BB962C8B-B14F-4D97-AF65-F5344CB8AC3E}">
        <p14:creationId xmlns:p14="http://schemas.microsoft.com/office/powerpoint/2010/main" val="1372099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29B0CDB7-92EF-79D2-DDA6-708037B28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116632"/>
            <a:ext cx="6480720" cy="2147896"/>
          </a:xfrm>
          <a:prstGeom prst="rect">
            <a:avLst/>
          </a:prstGeom>
        </p:spPr>
      </p:pic>
      <p:pic>
        <p:nvPicPr>
          <p:cNvPr id="5" name="Picture 4" descr="A person smoking a cigarette&#10;&#10;Description automatically generated">
            <a:extLst>
              <a:ext uri="{FF2B5EF4-FFF2-40B4-BE49-F238E27FC236}">
                <a16:creationId xmlns:a16="http://schemas.microsoft.com/office/drawing/2014/main" id="{0721EEB7-801F-305F-4D86-6692D30560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2514518"/>
            <a:ext cx="6480720" cy="415791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8AA0A77-969B-8434-A277-BAEE5EC1242C}"/>
              </a:ext>
            </a:extLst>
          </p:cNvPr>
          <p:cNvSpPr/>
          <p:nvPr/>
        </p:nvSpPr>
        <p:spPr bwMode="auto">
          <a:xfrm>
            <a:off x="1331640" y="5157192"/>
            <a:ext cx="3240360" cy="432048"/>
          </a:xfrm>
          <a:prstGeom prst="rect">
            <a:avLst/>
          </a:prstGeom>
          <a:solidFill>
            <a:srgbClr val="FFFF00">
              <a:alpha val="48957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6F6F60-E0FD-CC2C-F586-888D97E18F37}"/>
              </a:ext>
            </a:extLst>
          </p:cNvPr>
          <p:cNvSpPr txBox="1"/>
          <p:nvPr/>
        </p:nvSpPr>
        <p:spPr>
          <a:xfrm>
            <a:off x="5148064" y="1974025"/>
            <a:ext cx="35237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o</a:t>
            </a:r>
            <a:r>
              <a:rPr lang="en-IT" i="1"/>
              <a:t>f initiating nuclear fusion</a:t>
            </a:r>
          </a:p>
          <a:p>
            <a:r>
              <a:rPr lang="en-GB" i="1"/>
              <a:t>o</a:t>
            </a:r>
            <a:r>
              <a:rPr lang="en-IT" i="1"/>
              <a:t>f the whole atmosphere!!!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C1A52B1-52C1-A84B-3023-849FF7F51872}"/>
              </a:ext>
            </a:extLst>
          </p:cNvPr>
          <p:cNvCxnSpPr/>
          <p:nvPr/>
        </p:nvCxnSpPr>
        <p:spPr bwMode="auto">
          <a:xfrm flipV="1">
            <a:off x="3419872" y="2636912"/>
            <a:ext cx="1728192" cy="108012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28855676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4" name="Segnaposto data 6">
            <a:extLst>
              <a:ext uri="{FF2B5EF4-FFF2-40B4-BE49-F238E27FC236}">
                <a16:creationId xmlns:a16="http://schemas.microsoft.com/office/drawing/2014/main" id="{1B7EC997-8285-886B-ADCF-F7D68C66F8A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716016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INFN– ACCELERATORI – Seminar – LASA - July 14th 2023</a:t>
            </a:r>
            <a:endParaRPr lang="en-US" sz="1400"/>
          </a:p>
        </p:txBody>
      </p:sp>
      <p:pic>
        <p:nvPicPr>
          <p:cNvPr id="6" name="Picture 5" descr="A graph of a graph showing a number of energy&#10;&#10;Description automatically generated">
            <a:extLst>
              <a:ext uri="{FF2B5EF4-FFF2-40B4-BE49-F238E27FC236}">
                <a16:creationId xmlns:a16="http://schemas.microsoft.com/office/drawing/2014/main" id="{3C437E6F-6643-38D7-1A4C-499EA24494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2011336"/>
            <a:ext cx="6682184" cy="40970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4A8EB5C-6246-F5F3-AEE3-46A7086B3A52}"/>
              </a:ext>
            </a:extLst>
          </p:cNvPr>
          <p:cNvSpPr txBox="1"/>
          <p:nvPr/>
        </p:nvSpPr>
        <p:spPr>
          <a:xfrm>
            <a:off x="1763688" y="510989"/>
            <a:ext cx="68691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Turning a radio-active Cobalt-60 fixed energy</a:t>
            </a:r>
          </a:p>
          <a:p>
            <a:pPr algn="ctr"/>
            <a:r>
              <a:rPr lang="en-IT"/>
              <a:t>gamma-ray source into a tunable sorce of gamma-rays</a:t>
            </a:r>
          </a:p>
        </p:txBody>
      </p:sp>
    </p:spTree>
    <p:extLst>
      <p:ext uri="{BB962C8B-B14F-4D97-AF65-F5344CB8AC3E}">
        <p14:creationId xmlns:p14="http://schemas.microsoft.com/office/powerpoint/2010/main" val="423593579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energy and energy&#10;&#10;Description automatically generated">
            <a:extLst>
              <a:ext uri="{FF2B5EF4-FFF2-40B4-BE49-F238E27FC236}">
                <a16:creationId xmlns:a16="http://schemas.microsoft.com/office/drawing/2014/main" id="{C93BE3EF-5EA1-2B2C-3C3B-6D015AC7B2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608" y="478532"/>
            <a:ext cx="7772400" cy="3238500"/>
          </a:xfrm>
          <a:prstGeom prst="rect">
            <a:avLst/>
          </a:prstGeom>
        </p:spPr>
      </p:pic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5" name="Picture 4" descr="A graph of energy and pharmacology&#10;&#10;Description automatically generated">
            <a:extLst>
              <a:ext uri="{FF2B5EF4-FFF2-40B4-BE49-F238E27FC236}">
                <a16:creationId xmlns:a16="http://schemas.microsoft.com/office/drawing/2014/main" id="{DAE12EE7-A961-E9F0-93C6-89C7BD7784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552" y="3573016"/>
            <a:ext cx="7772400" cy="3238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E550F8-509B-D420-690A-2E2C9A75C8F3}"/>
              </a:ext>
            </a:extLst>
          </p:cNvPr>
          <p:cNvSpPr txBox="1"/>
          <p:nvPr/>
        </p:nvSpPr>
        <p:spPr>
          <a:xfrm>
            <a:off x="1907704" y="116632"/>
            <a:ext cx="6118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2 spectral lines merged into a single tunable line</a:t>
            </a:r>
          </a:p>
        </p:txBody>
      </p:sp>
    </p:spTree>
    <p:extLst>
      <p:ext uri="{BB962C8B-B14F-4D97-AF65-F5344CB8AC3E}">
        <p14:creationId xmlns:p14="http://schemas.microsoft.com/office/powerpoint/2010/main" val="169307915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5" name="Picture 4" descr="A square root of a mathematical equation&#10;&#10;Description automatically generated">
            <a:extLst>
              <a:ext uri="{FF2B5EF4-FFF2-40B4-BE49-F238E27FC236}">
                <a16:creationId xmlns:a16="http://schemas.microsoft.com/office/drawing/2014/main" id="{3E655E59-953D-1885-41B0-68EB3CA83E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1800" y="1422680"/>
            <a:ext cx="3111500" cy="863600"/>
          </a:xfrm>
          <a:prstGeom prst="rect">
            <a:avLst/>
          </a:prstGeom>
        </p:spPr>
      </p:pic>
      <p:pic>
        <p:nvPicPr>
          <p:cNvPr id="7" name="Picture 6" descr="A graph of a graph showing a diagram&#10;&#10;Description automatically generated">
            <a:extLst>
              <a:ext uri="{FF2B5EF4-FFF2-40B4-BE49-F238E27FC236}">
                <a16:creationId xmlns:a16="http://schemas.microsoft.com/office/drawing/2014/main" id="{02F9F680-F98D-C471-AA47-91E35E2B4A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630" y="2420888"/>
            <a:ext cx="7772400" cy="386309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6BB4D24-8A65-0102-C13F-BBB46F90E768}"/>
              </a:ext>
            </a:extLst>
          </p:cNvPr>
          <p:cNvSpPr txBox="1"/>
          <p:nvPr/>
        </p:nvSpPr>
        <p:spPr>
          <a:xfrm>
            <a:off x="1264096" y="332656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/>
              <a:t>Trapping electrons (positrons) into a magnetic bottle by SCS</a:t>
            </a:r>
          </a:p>
          <a:p>
            <a:r>
              <a:rPr lang="en-IT"/>
              <a:t>at low recoil ( 72 keV photon beam heats up 5 keV e</a:t>
            </a:r>
            <a:r>
              <a:rPr lang="en-IT" baseline="30000"/>
              <a:t>-</a:t>
            </a:r>
            <a:r>
              <a:rPr lang="en-IT"/>
              <a:t> beam)</a:t>
            </a:r>
          </a:p>
        </p:txBody>
      </p:sp>
      <p:sp>
        <p:nvSpPr>
          <p:cNvPr id="6" name="Segnaposto data 6">
            <a:extLst>
              <a:ext uri="{FF2B5EF4-FFF2-40B4-BE49-F238E27FC236}">
                <a16:creationId xmlns:a16="http://schemas.microsoft.com/office/drawing/2014/main" id="{59298376-B4C1-A2CB-477D-8D194D64B3E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28178526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FEDF725-6CAA-FEC6-E82E-925AEEA564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4240" y="1193800"/>
            <a:ext cx="7188200" cy="4470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5C153BC-F01C-32A9-DDAB-7A1B4FE9BD06}"/>
              </a:ext>
            </a:extLst>
          </p:cNvPr>
          <p:cNvSpPr txBox="1"/>
          <p:nvPr/>
        </p:nvSpPr>
        <p:spPr>
          <a:xfrm>
            <a:off x="61957" y="2492896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E</a:t>
            </a:r>
            <a:r>
              <a:rPr lang="en-IT" baseline="-25000"/>
              <a:t>ph  </a:t>
            </a:r>
            <a:r>
              <a:rPr lang="en-IT"/>
              <a:t>(keV)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FF64AF-6546-2B36-B624-6F78E729A248}"/>
              </a:ext>
            </a:extLst>
          </p:cNvPr>
          <p:cNvSpPr txBox="1"/>
          <p:nvPr/>
        </p:nvSpPr>
        <p:spPr>
          <a:xfrm>
            <a:off x="5508104" y="566420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/>
              <a:t>T</a:t>
            </a:r>
            <a:r>
              <a:rPr lang="en-IT" baseline="-25000"/>
              <a:t>e  </a:t>
            </a:r>
            <a:r>
              <a:rPr lang="en-IT"/>
              <a:t>(MeV)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D49A3C-3BCA-E631-EAE8-F1CD1CC6549D}"/>
              </a:ext>
            </a:extLst>
          </p:cNvPr>
          <p:cNvSpPr txBox="1"/>
          <p:nvPr/>
        </p:nvSpPr>
        <p:spPr>
          <a:xfrm>
            <a:off x="2674226" y="304800"/>
            <a:ext cx="45282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S.C.S. – incident photon energy vs.</a:t>
            </a:r>
          </a:p>
          <a:p>
            <a:r>
              <a:rPr lang="en-IT"/>
              <a:t>incident electron kinetic energy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CEDBFBD-9150-C6EC-BAA2-40BA883E248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55864225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5" name="Picture 4" descr="A graph and diagram of a graph&#10;&#10;Description automatically generated">
            <a:extLst>
              <a:ext uri="{FF2B5EF4-FFF2-40B4-BE49-F238E27FC236}">
                <a16:creationId xmlns:a16="http://schemas.microsoft.com/office/drawing/2014/main" id="{072AB20C-4044-85BB-471C-A3E8550488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816" y="1053380"/>
            <a:ext cx="7772400" cy="5213545"/>
          </a:xfrm>
          <a:prstGeom prst="rect">
            <a:avLst/>
          </a:prstGeom>
        </p:spPr>
      </p:pic>
      <p:sp>
        <p:nvSpPr>
          <p:cNvPr id="2" name="Segnaposto data 6">
            <a:extLst>
              <a:ext uri="{FF2B5EF4-FFF2-40B4-BE49-F238E27FC236}">
                <a16:creationId xmlns:a16="http://schemas.microsoft.com/office/drawing/2014/main" id="{CFA38DD4-69F8-B490-4BAB-3BAF8A4EB1E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00330723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5" name="Picture 4" descr="A graph showing a number of particles&#10;&#10;Description automatically generated">
            <a:extLst>
              <a:ext uri="{FF2B5EF4-FFF2-40B4-BE49-F238E27FC236}">
                <a16:creationId xmlns:a16="http://schemas.microsoft.com/office/drawing/2014/main" id="{56EC2DB4-8C51-F13A-E3E1-5EDADE9E28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1123533"/>
            <a:ext cx="7772400" cy="50732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F7C694-F232-2B7F-A24D-E9D7B41C67F5}"/>
              </a:ext>
            </a:extLst>
          </p:cNvPr>
          <p:cNvSpPr txBox="1"/>
          <p:nvPr/>
        </p:nvSpPr>
        <p:spPr>
          <a:xfrm>
            <a:off x="1774495" y="292536"/>
            <a:ext cx="63979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60% of scattered electrons are (additively) trapped</a:t>
            </a:r>
          </a:p>
          <a:p>
            <a:pPr algn="ctr"/>
            <a:r>
              <a:rPr lang="en-GB"/>
              <a:t>i</a:t>
            </a:r>
            <a:r>
              <a:rPr lang="en-IT"/>
              <a:t>nto the magnetic bottle (w.o. any external field)</a:t>
            </a:r>
          </a:p>
        </p:txBody>
      </p:sp>
      <p:sp>
        <p:nvSpPr>
          <p:cNvPr id="6" name="Segnaposto data 6">
            <a:extLst>
              <a:ext uri="{FF2B5EF4-FFF2-40B4-BE49-F238E27FC236}">
                <a16:creationId xmlns:a16="http://schemas.microsoft.com/office/drawing/2014/main" id="{18CAC065-75AB-CCC6-B6C8-B9E7D94B47E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15442277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3D472D9-402F-91DF-F8D5-1193CE9B8954}"/>
              </a:ext>
            </a:extLst>
          </p:cNvPr>
          <p:cNvSpPr txBox="1"/>
          <p:nvPr/>
        </p:nvSpPr>
        <p:spPr>
          <a:xfrm>
            <a:off x="226466" y="1582660"/>
            <a:ext cx="869106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rgbClr val="000000"/>
                </a:solidFill>
                <a:latin typeface="Ayuthaya" pitchFamily="2" charset="-34"/>
                <a:ea typeface="Ayuthaya" pitchFamily="2" charset="-34"/>
                <a:cs typeface="Ayuthaya" pitchFamily="2" charset="-34"/>
              </a:rPr>
              <a:t>If</a:t>
            </a:r>
            <a:r>
              <a:rPr lang="en-GB" b="0" i="0" u="none" strike="noStrike">
                <a:solidFill>
                  <a:srgbClr val="000000"/>
                </a:solidFill>
                <a:effectLst/>
                <a:latin typeface="Ayuthaya" pitchFamily="2" charset="-34"/>
                <a:ea typeface="Ayuthaya" pitchFamily="2" charset="-34"/>
                <a:cs typeface="Ayuthaya" pitchFamily="2" charset="-34"/>
              </a:rPr>
              <a:t> S.C.S. will be the base of</a:t>
            </a:r>
          </a:p>
          <a:p>
            <a:pPr algn="ctr"/>
            <a:r>
              <a:rPr lang="en-GB" b="0" i="0" u="none" strike="noStrike">
                <a:solidFill>
                  <a:srgbClr val="000000"/>
                </a:solidFill>
                <a:effectLst/>
                <a:latin typeface="Ayuthaya" pitchFamily="2" charset="-34"/>
                <a:ea typeface="Ayuthaya" pitchFamily="2" charset="-34"/>
                <a:cs typeface="Ayuthaya" pitchFamily="2" charset="-34"/>
              </a:rPr>
              <a:t>Next Generation hard-X-Ray and gamma-rays,</a:t>
            </a:r>
          </a:p>
          <a:p>
            <a:pPr algn="ctr"/>
            <a:r>
              <a:rPr lang="en-GB" b="0" i="0" u="none" strike="noStrike">
                <a:solidFill>
                  <a:srgbClr val="000000"/>
                </a:solidFill>
                <a:effectLst/>
                <a:latin typeface="Ayuthaya" pitchFamily="2" charset="-34"/>
                <a:ea typeface="Ayuthaya" pitchFamily="2" charset="-34"/>
                <a:cs typeface="Ayuthaya" pitchFamily="2" charset="-34"/>
              </a:rPr>
              <a:t>we are not yet able to say, </a:t>
            </a:r>
          </a:p>
          <a:p>
            <a:pPr algn="ctr"/>
            <a:r>
              <a:rPr lang="en-GB">
                <a:solidFill>
                  <a:srgbClr val="000000"/>
                </a:solidFill>
                <a:latin typeface="Ayuthaya" pitchFamily="2" charset="-34"/>
                <a:ea typeface="Ayuthaya" pitchFamily="2" charset="-34"/>
                <a:cs typeface="Ayuthaya" pitchFamily="2" charset="-34"/>
              </a:rPr>
              <a:t>b</a:t>
            </a:r>
            <a:r>
              <a:rPr lang="en-GB" b="0" i="0" u="none" strike="noStrike">
                <a:solidFill>
                  <a:srgbClr val="000000"/>
                </a:solidFill>
                <a:effectLst/>
                <a:latin typeface="Ayuthaya" pitchFamily="2" charset="-34"/>
                <a:ea typeface="Ayuthaya" pitchFamily="2" charset="-34"/>
                <a:cs typeface="Ayuthaya" pitchFamily="2" charset="-34"/>
              </a:rPr>
              <a:t>ut chances are quite promising.</a:t>
            </a:r>
          </a:p>
          <a:p>
            <a:pPr algn="ctr"/>
            <a:endParaRPr lang="en-GB" b="0" i="0" u="none" strike="noStrike">
              <a:solidFill>
                <a:srgbClr val="000000"/>
              </a:solidFill>
              <a:effectLst/>
              <a:latin typeface="Ayuthaya" pitchFamily="2" charset="-34"/>
              <a:ea typeface="Ayuthaya" pitchFamily="2" charset="-34"/>
              <a:cs typeface="Ayuthaya" pitchFamily="2" charset="-34"/>
            </a:endParaRPr>
          </a:p>
          <a:p>
            <a:pPr algn="ctr"/>
            <a:r>
              <a:rPr lang="en-GB" b="0" i="0" u="none" strike="noStrike">
                <a:solidFill>
                  <a:srgbClr val="000000"/>
                </a:solidFill>
                <a:effectLst/>
                <a:latin typeface="Ayuthaya" pitchFamily="2" charset="-34"/>
                <a:ea typeface="Ayuthaya" pitchFamily="2" charset="-34"/>
                <a:cs typeface="Ayuthaya" pitchFamily="2" charset="-34"/>
              </a:rPr>
              <a:t>If S.C.S. will play a role in plasma heating,</a:t>
            </a:r>
          </a:p>
          <a:p>
            <a:pPr algn="ctr"/>
            <a:r>
              <a:rPr lang="en-GB">
                <a:solidFill>
                  <a:srgbClr val="000000"/>
                </a:solidFill>
                <a:latin typeface="Ayuthaya" pitchFamily="2" charset="-34"/>
                <a:ea typeface="Ayuthaya" pitchFamily="2" charset="-34"/>
                <a:cs typeface="Ayuthaya" pitchFamily="2" charset="-34"/>
              </a:rPr>
              <a:t>s</a:t>
            </a:r>
            <a:r>
              <a:rPr lang="en-GB" b="0" i="0" u="none" strike="noStrike">
                <a:solidFill>
                  <a:srgbClr val="000000"/>
                </a:solidFill>
                <a:effectLst/>
                <a:latin typeface="Ayuthaya" pitchFamily="2" charset="-34"/>
                <a:ea typeface="Ayuthaya" pitchFamily="2" charset="-34"/>
                <a:cs typeface="Ayuthaya" pitchFamily="2" charset="-34"/>
              </a:rPr>
              <a:t>oon we’ll be able to say.</a:t>
            </a:r>
          </a:p>
          <a:p>
            <a:pPr algn="ctr"/>
            <a:endParaRPr lang="en-GB">
              <a:solidFill>
                <a:srgbClr val="000000"/>
              </a:solidFill>
              <a:latin typeface="Ayuthaya" pitchFamily="2" charset="-34"/>
              <a:ea typeface="Ayuthaya" pitchFamily="2" charset="-34"/>
              <a:cs typeface="Ayuthaya" pitchFamily="2" charset="-34"/>
            </a:endParaRPr>
          </a:p>
          <a:p>
            <a:pPr algn="ctr"/>
            <a:r>
              <a:rPr lang="en-GB" b="0" i="0" u="none" strike="noStrike">
                <a:solidFill>
                  <a:srgbClr val="000000"/>
                </a:solidFill>
                <a:effectLst/>
                <a:latin typeface="Ayuthaya" pitchFamily="2" charset="-34"/>
                <a:ea typeface="Ayuthaya" pitchFamily="2" charset="-34"/>
                <a:cs typeface="Ayuthaya" pitchFamily="2" charset="-34"/>
              </a:rPr>
              <a:t>Within Astro-physics context more studies</a:t>
            </a:r>
          </a:p>
          <a:p>
            <a:pPr algn="ctr"/>
            <a:r>
              <a:rPr lang="en-GB" b="0" i="0" u="none" strike="noStrike">
                <a:solidFill>
                  <a:srgbClr val="000000"/>
                </a:solidFill>
                <a:effectLst/>
                <a:latin typeface="Ayuthaya" pitchFamily="2" charset="-34"/>
                <a:ea typeface="Ayuthaya" pitchFamily="2" charset="-34"/>
                <a:cs typeface="Ayuthaya" pitchFamily="2" charset="-34"/>
              </a:rPr>
              <a:t>must be pursued to check about</a:t>
            </a:r>
          </a:p>
          <a:p>
            <a:pPr algn="ctr"/>
            <a:r>
              <a:rPr lang="en-GB" b="0" i="0" u="none" strike="noStrike">
                <a:solidFill>
                  <a:srgbClr val="000000"/>
                </a:solidFill>
                <a:effectLst/>
                <a:latin typeface="Ayuthaya" pitchFamily="2" charset="-34"/>
                <a:ea typeface="Ayuthaya" pitchFamily="2" charset="-34"/>
                <a:cs typeface="Ayuthaya" pitchFamily="2" charset="-34"/>
              </a:rPr>
              <a:t>Compton Catastrophe and related topics.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D4AA76-EE9C-CAD3-CE7F-044D2002E701}"/>
              </a:ext>
            </a:extLst>
          </p:cNvPr>
          <p:cNvSpPr txBox="1"/>
          <p:nvPr/>
        </p:nvSpPr>
        <p:spPr>
          <a:xfrm>
            <a:off x="3224514" y="528551"/>
            <a:ext cx="2694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3600" b="1">
                <a:solidFill>
                  <a:srgbClr val="00B050"/>
                </a:solidFill>
                <a:latin typeface="Bradley Hand" pitchFamily="2" charset="77"/>
              </a:rPr>
              <a:t>Conclusions</a:t>
            </a:r>
          </a:p>
        </p:txBody>
      </p:sp>
      <p:sp>
        <p:nvSpPr>
          <p:cNvPr id="6" name="Segnaposto data 6">
            <a:extLst>
              <a:ext uri="{FF2B5EF4-FFF2-40B4-BE49-F238E27FC236}">
                <a16:creationId xmlns:a16="http://schemas.microsoft.com/office/drawing/2014/main" id="{BF0933C0-0671-56BC-F2A6-A504D297E0C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93287181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4298E06-4E7D-E47E-BE72-BB2E3FE130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175" y="2210171"/>
            <a:ext cx="3762375" cy="269557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2D5B039-88B9-8DD6-2897-460B995619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162546"/>
            <a:ext cx="3981450" cy="27432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11DC56-5735-2E9A-9E09-C34DDF3229EC}"/>
              </a:ext>
            </a:extLst>
          </p:cNvPr>
          <p:cNvSpPr txBox="1"/>
          <p:nvPr/>
        </p:nvSpPr>
        <p:spPr>
          <a:xfrm>
            <a:off x="1153839" y="476672"/>
            <a:ext cx="65598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Undulator radiation (33 keV from Elettra) vs.</a:t>
            </a:r>
          </a:p>
          <a:p>
            <a:pPr algn="ctr"/>
            <a:r>
              <a:rPr lang="en-IT"/>
              <a:t>20 MeV e- beam from BriXSinO ERL </a:t>
            </a:r>
          </a:p>
          <a:p>
            <a:pPr algn="ctr"/>
            <a:r>
              <a:rPr lang="en-IT"/>
              <a:t>about 10</a:t>
            </a:r>
            <a:r>
              <a:rPr lang="en-IT" baseline="30000"/>
              <a:t>9</a:t>
            </a:r>
            <a:r>
              <a:rPr lang="en-IT"/>
              <a:t> photons/s in 1% bdw (100 MHz rep rate) </a:t>
            </a:r>
          </a:p>
        </p:txBody>
      </p:sp>
      <p:sp>
        <p:nvSpPr>
          <p:cNvPr id="3" name="Segnaposto data 6">
            <a:extLst>
              <a:ext uri="{FF2B5EF4-FFF2-40B4-BE49-F238E27FC236}">
                <a16:creationId xmlns:a16="http://schemas.microsoft.com/office/drawing/2014/main" id="{1C5E7C8A-CE45-5391-EBBD-74F62249282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716016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TECHNO-CLS Workshop - Ferrara – Oct. 6th 2023</a:t>
            </a:r>
            <a:endParaRPr lang="en-US" sz="1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755949-2DA0-A437-9627-00F8B0E94FBA}"/>
              </a:ext>
            </a:extLst>
          </p:cNvPr>
          <p:cNvSpPr txBox="1"/>
          <p:nvPr/>
        </p:nvSpPr>
        <p:spPr>
          <a:xfrm>
            <a:off x="4298130" y="5391291"/>
            <a:ext cx="45291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V. Petrillo, I. Drebot (INFN-Milan)</a:t>
            </a:r>
          </a:p>
          <a:p>
            <a:r>
              <a:rPr lang="en-IT"/>
              <a:t>S. Dimitri (Elettra)</a:t>
            </a:r>
          </a:p>
        </p:txBody>
      </p:sp>
    </p:spTree>
    <p:extLst>
      <p:ext uri="{BB962C8B-B14F-4D97-AF65-F5344CB8AC3E}">
        <p14:creationId xmlns:p14="http://schemas.microsoft.com/office/powerpoint/2010/main" val="304596954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DB08CF-CFAD-F4BD-2B60-B587BC2D10C7}"/>
              </a:ext>
            </a:extLst>
          </p:cNvPr>
          <p:cNvSpPr txBox="1">
            <a:spLocks/>
          </p:cNvSpPr>
          <p:nvPr/>
        </p:nvSpPr>
        <p:spPr>
          <a:xfrm>
            <a:off x="348517" y="44624"/>
            <a:ext cx="8687979" cy="1373669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Symmetric Compton </a:t>
            </a:r>
            <a:r>
              <a:rPr lang="it-IT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(CSC)</a:t>
            </a:r>
          </a:p>
          <a:p>
            <a:endParaRPr lang="it-IT" sz="1300" b="1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(10 MeV Linac vs. bremsstrahlung/betatron/</a:t>
            </a:r>
          </a:p>
          <a:p>
            <a:r>
              <a:rPr lang="it-IT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channeling/coherent bremsstrahlung beam)</a:t>
            </a:r>
          </a:p>
          <a:p>
            <a:endParaRPr lang="it-IT" sz="1300" b="1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 energy=10.013 MeV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it-IT" sz="1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Photon</a:t>
            </a:r>
            <a:r>
              <a:rPr lang="it-IT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energy=10 MeV,  </a:t>
            </a:r>
            <a:r>
              <a:rPr lang="it-IT" sz="1800" dirty="0" err="1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it-IT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1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phot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/E=20%    </a:t>
            </a:r>
            <a:r>
              <a:rPr lang="it-IT" sz="1800" b="1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Deep </a:t>
            </a:r>
            <a:r>
              <a:rPr lang="it-IT" sz="1800" b="1" dirty="0" err="1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Recoil</a:t>
            </a:r>
            <a:r>
              <a:rPr lang="it-IT" sz="1800" b="1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X=1533</a:t>
            </a:r>
          </a:p>
        </p:txBody>
      </p:sp>
      <p:graphicFrame>
        <p:nvGraphicFramePr>
          <p:cNvPr id="7" name="Oggetto 6">
            <a:extLst>
              <a:ext uri="{FF2B5EF4-FFF2-40B4-BE49-F238E27FC236}">
                <a16:creationId xmlns:a16="http://schemas.microsoft.com/office/drawing/2014/main" id="{0C38AA7F-3922-D7EF-445D-F2BF8C1B1F7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9219" y="1834128"/>
          <a:ext cx="3207544" cy="2268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276800" imgH="3024000" progId="Origin50.Graph">
                  <p:embed/>
                </p:oleObj>
              </mc:Choice>
              <mc:Fallback>
                <p:oleObj name="Graph" r:id="rId2" imgW="4276800" imgH="3024000" progId="Origin50.Graph">
                  <p:embed/>
                  <p:pic>
                    <p:nvPicPr>
                      <p:cNvPr id="7" name="Oggetto 6">
                        <a:extLst>
                          <a:ext uri="{FF2B5EF4-FFF2-40B4-BE49-F238E27FC236}">
                            <a16:creationId xmlns:a16="http://schemas.microsoft.com/office/drawing/2014/main" id="{0C38AA7F-3922-D7EF-445D-F2BF8C1B1F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79219" y="1834128"/>
                        <a:ext cx="3207544" cy="22681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ggetto 7">
            <a:extLst>
              <a:ext uri="{FF2B5EF4-FFF2-40B4-BE49-F238E27FC236}">
                <a16:creationId xmlns:a16="http://schemas.microsoft.com/office/drawing/2014/main" id="{4DCF3743-DD85-26AE-0DC5-0696F2984AB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9219" y="3687492"/>
          <a:ext cx="3207544" cy="2268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276800" imgH="3024000" progId="Origin50.Graph">
                  <p:embed/>
                </p:oleObj>
              </mc:Choice>
              <mc:Fallback>
                <p:oleObj name="Graph" r:id="rId4" imgW="4276800" imgH="3024000" progId="Origin50.Graph">
                  <p:embed/>
                  <p:pic>
                    <p:nvPicPr>
                      <p:cNvPr id="8" name="Oggetto 7">
                        <a:extLst>
                          <a:ext uri="{FF2B5EF4-FFF2-40B4-BE49-F238E27FC236}">
                            <a16:creationId xmlns:a16="http://schemas.microsoft.com/office/drawing/2014/main" id="{4DCF3743-DD85-26AE-0DC5-0696F2984A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9219" y="3687492"/>
                        <a:ext cx="3207544" cy="22681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ggetto 8">
            <a:extLst>
              <a:ext uri="{FF2B5EF4-FFF2-40B4-BE49-F238E27FC236}">
                <a16:creationId xmlns:a16="http://schemas.microsoft.com/office/drawing/2014/main" id="{A1E91F23-44EC-0A7B-DDB2-4D363EA2E7B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30302" y="1699894"/>
          <a:ext cx="3864005" cy="27323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4276800" imgH="3024000" progId="Origin50.Graph">
                  <p:embed/>
                </p:oleObj>
              </mc:Choice>
              <mc:Fallback>
                <p:oleObj name="Graph" r:id="rId6" imgW="4276800" imgH="3024000" progId="Origin50.Graph">
                  <p:embed/>
                  <p:pic>
                    <p:nvPicPr>
                      <p:cNvPr id="9" name="Oggetto 8">
                        <a:extLst>
                          <a:ext uri="{FF2B5EF4-FFF2-40B4-BE49-F238E27FC236}">
                            <a16:creationId xmlns:a16="http://schemas.microsoft.com/office/drawing/2014/main" id="{A1E91F23-44EC-0A7B-DDB2-4D363EA2E7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130302" y="1699894"/>
                        <a:ext cx="3864005" cy="27323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ECBB007-DADC-F163-CA9F-B9E97713D176}"/>
              </a:ext>
            </a:extLst>
          </p:cNvPr>
          <p:cNvSpPr txBox="1"/>
          <p:nvPr/>
        </p:nvSpPr>
        <p:spPr>
          <a:xfrm>
            <a:off x="2149693" y="1988005"/>
            <a:ext cx="1261061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350" dirty="0" err="1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it-IT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135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phot</a:t>
            </a:r>
            <a:r>
              <a:rPr lang="it-IT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/E=0.2</a:t>
            </a:r>
            <a:endParaRPr lang="it-IT" sz="1800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A8F3543-B73E-47D6-E277-FD17636C5A1F}"/>
              </a:ext>
            </a:extLst>
          </p:cNvPr>
          <p:cNvSpPr txBox="1"/>
          <p:nvPr/>
        </p:nvSpPr>
        <p:spPr>
          <a:xfrm>
            <a:off x="3779912" y="1780848"/>
            <a:ext cx="28083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HWHM = 10 keV = 0.1%</a:t>
            </a:r>
            <a:endParaRPr lang="it-IT" sz="1800" dirty="0"/>
          </a:p>
        </p:txBody>
      </p:sp>
      <p:graphicFrame>
        <p:nvGraphicFramePr>
          <p:cNvPr id="14" name="Oggetto 13">
            <a:extLst>
              <a:ext uri="{FF2B5EF4-FFF2-40B4-BE49-F238E27FC236}">
                <a16:creationId xmlns:a16="http://schemas.microsoft.com/office/drawing/2014/main" id="{09CAB319-07D8-1A2E-C854-F97C1E769D7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89509" y="3679442"/>
          <a:ext cx="3207544" cy="2268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8" imgW="4276800" imgH="3024000" progId="Origin50.Graph">
                  <p:embed/>
                </p:oleObj>
              </mc:Choice>
              <mc:Fallback>
                <p:oleObj name="Graph" r:id="rId8" imgW="4276800" imgH="3024000" progId="Origin50.Graph">
                  <p:embed/>
                  <p:pic>
                    <p:nvPicPr>
                      <p:cNvPr id="14" name="Oggetto 13">
                        <a:extLst>
                          <a:ext uri="{FF2B5EF4-FFF2-40B4-BE49-F238E27FC236}">
                            <a16:creationId xmlns:a16="http://schemas.microsoft.com/office/drawing/2014/main" id="{09CAB319-07D8-1A2E-C854-F97C1E769D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289509" y="3679442"/>
                        <a:ext cx="3207544" cy="22681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F2B7A2F-2B17-2BA9-6F46-6C6005DCAAA2}"/>
              </a:ext>
            </a:extLst>
          </p:cNvPr>
          <p:cNvSpPr txBox="1"/>
          <p:nvPr/>
        </p:nvSpPr>
        <p:spPr>
          <a:xfrm>
            <a:off x="4842027" y="3985016"/>
            <a:ext cx="1516741" cy="854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350" dirty="0" err="1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it-IT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135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/E=0.155</a:t>
            </a:r>
          </a:p>
          <a:p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FWHM=2.4 MeV</a:t>
            </a:r>
            <a:endParaRPr lang="it-IT" sz="1800" dirty="0"/>
          </a:p>
        </p:txBody>
      </p:sp>
      <p:graphicFrame>
        <p:nvGraphicFramePr>
          <p:cNvPr id="16" name="Oggetto 15">
            <a:extLst>
              <a:ext uri="{FF2B5EF4-FFF2-40B4-BE49-F238E27FC236}">
                <a16:creationId xmlns:a16="http://schemas.microsoft.com/office/drawing/2014/main" id="{55FE8BEB-76B0-CFD0-C581-A255FE223CD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49066" y="1834128"/>
          <a:ext cx="3456287" cy="24440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0" imgW="4276800" imgH="3024000" progId="Origin50.Graph">
                  <p:embed/>
                </p:oleObj>
              </mc:Choice>
              <mc:Fallback>
                <p:oleObj name="Graph" r:id="rId10" imgW="4276800" imgH="3024000" progId="Origin50.Graph">
                  <p:embed/>
                  <p:pic>
                    <p:nvPicPr>
                      <p:cNvPr id="16" name="Oggetto 15">
                        <a:extLst>
                          <a:ext uri="{FF2B5EF4-FFF2-40B4-BE49-F238E27FC236}">
                            <a16:creationId xmlns:a16="http://schemas.microsoft.com/office/drawing/2014/main" id="{55FE8BEB-76B0-CFD0-C581-A255FE223C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149066" y="1834128"/>
                        <a:ext cx="3456287" cy="24440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ggetto 16">
            <a:extLst>
              <a:ext uri="{FF2B5EF4-FFF2-40B4-BE49-F238E27FC236}">
                <a16:creationId xmlns:a16="http://schemas.microsoft.com/office/drawing/2014/main" id="{2DF83DDF-E855-90BB-23A4-8C420593729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3437" y="3578534"/>
          <a:ext cx="3207544" cy="2268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2" imgW="4276800" imgH="3024000" progId="Origin50.Graph">
                  <p:embed/>
                </p:oleObj>
              </mc:Choice>
              <mc:Fallback>
                <p:oleObj name="Graph" r:id="rId12" imgW="4276800" imgH="3024000" progId="Origin50.Graph">
                  <p:embed/>
                  <p:pic>
                    <p:nvPicPr>
                      <p:cNvPr id="17" name="Oggetto 16">
                        <a:extLst>
                          <a:ext uri="{FF2B5EF4-FFF2-40B4-BE49-F238E27FC236}">
                            <a16:creationId xmlns:a16="http://schemas.microsoft.com/office/drawing/2014/main" id="{2DF83DDF-E855-90BB-23A4-8C42059372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3437" y="3578534"/>
                        <a:ext cx="3207544" cy="22681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D015AFD-2A11-B21F-3A51-8B50C44A8175}"/>
              </a:ext>
            </a:extLst>
          </p:cNvPr>
          <p:cNvSpPr txBox="1"/>
          <p:nvPr/>
        </p:nvSpPr>
        <p:spPr>
          <a:xfrm>
            <a:off x="348517" y="1475492"/>
            <a:ext cx="84469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dirty="0"/>
              <a:t>Q=1.e-9 C   </a:t>
            </a:r>
            <a:r>
              <a:rPr lang="it-IT" sz="1800" dirty="0" err="1"/>
              <a:t>N_X</a:t>
            </a:r>
            <a:r>
              <a:rPr lang="it-IT" sz="1800" dirty="0"/>
              <a:t>=2.*10</a:t>
            </a:r>
            <a:r>
              <a:rPr lang="it-IT" sz="1800" baseline="30000" dirty="0"/>
              <a:t>8    </a:t>
            </a:r>
            <a:r>
              <a:rPr lang="pt-BR" sz="1800" dirty="0">
                <a:latin typeface="Symbol" pitchFamily="2" charset="2"/>
              </a:rPr>
              <a:t>s</a:t>
            </a:r>
            <a:r>
              <a:rPr lang="pt-BR" sz="1800" baseline="-25000" dirty="0">
                <a:latin typeface="Symbol" pitchFamily="2" charset="2"/>
              </a:rPr>
              <a:t>0</a:t>
            </a:r>
            <a:r>
              <a:rPr lang="pt-BR" sz="1800" dirty="0"/>
              <a:t>=1 </a:t>
            </a:r>
            <a:r>
              <a:rPr lang="pt-BR" sz="1800" dirty="0">
                <a:latin typeface="Symbol" pitchFamily="2" charset="2"/>
              </a:rPr>
              <a:t>m</a:t>
            </a:r>
            <a:r>
              <a:rPr lang="pt-BR" sz="1800" dirty="0"/>
              <a:t>m  rep-rate=200 MHz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86731690-546E-E5D2-A451-C6036932A485}"/>
              </a:ext>
            </a:extLst>
          </p:cNvPr>
          <p:cNvSpPr txBox="1"/>
          <p:nvPr/>
        </p:nvSpPr>
        <p:spPr>
          <a:xfrm>
            <a:off x="251520" y="5445224"/>
            <a:ext cx="87849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 err="1"/>
              <a:t>N_el</a:t>
            </a:r>
            <a:r>
              <a:rPr lang="it-IT" sz="1800" dirty="0"/>
              <a:t>=6.*10</a:t>
            </a:r>
            <a:r>
              <a:rPr lang="it-IT" sz="1800" baseline="30000" dirty="0"/>
              <a:t>9</a:t>
            </a:r>
            <a:r>
              <a:rPr lang="it-IT" sz="1800" dirty="0"/>
              <a:t>    </a:t>
            </a:r>
            <a:r>
              <a:rPr lang="it-IT" sz="1800" dirty="0" err="1"/>
              <a:t>N_X</a:t>
            </a:r>
            <a:r>
              <a:rPr lang="it-IT" sz="1800" dirty="0"/>
              <a:t>=2.*10</a:t>
            </a:r>
            <a:r>
              <a:rPr lang="it-IT" sz="1800" baseline="30000" dirty="0"/>
              <a:t>8</a:t>
            </a:r>
            <a:r>
              <a:rPr lang="it-IT" sz="1800" dirty="0"/>
              <a:t>   </a:t>
            </a:r>
            <a:r>
              <a:rPr lang="it-IT" sz="1800" dirty="0">
                <a:latin typeface="Symbol" pitchFamily="2" charset="2"/>
              </a:rPr>
              <a:t>S</a:t>
            </a:r>
            <a:r>
              <a:rPr lang="it-IT" sz="1800" dirty="0"/>
              <a:t>=2.6*10</a:t>
            </a:r>
            <a:r>
              <a:rPr lang="it-IT" sz="1800" baseline="30000" dirty="0"/>
              <a:t>-27</a:t>
            </a:r>
            <a:r>
              <a:rPr lang="it-IT" sz="1800" dirty="0"/>
              <a:t> =2.6 mbarn     N_X’ (s</a:t>
            </a:r>
            <a:r>
              <a:rPr lang="it-IT" sz="1800" baseline="30000" dirty="0"/>
              <a:t>-1</a:t>
            </a:r>
            <a:r>
              <a:rPr lang="it-IT" sz="1800" dirty="0"/>
              <a:t>)=5*10</a:t>
            </a:r>
            <a:r>
              <a:rPr lang="it-IT" sz="1800" baseline="30000" dirty="0"/>
              <a:t>6</a:t>
            </a:r>
            <a:r>
              <a:rPr lang="it-IT" sz="1800" dirty="0"/>
              <a:t>  S=500 s-</a:t>
            </a:r>
            <a:r>
              <a:rPr lang="it-IT" sz="1800" baseline="30000" dirty="0"/>
              <a:t>1</a:t>
            </a:r>
            <a:r>
              <a:rPr lang="it-IT" sz="1800" dirty="0"/>
              <a:t>eV</a:t>
            </a:r>
            <a:r>
              <a:rPr lang="it-IT" sz="1800" baseline="30000" dirty="0"/>
              <a:t>-1</a:t>
            </a:r>
            <a:r>
              <a:rPr lang="it-IT" sz="1800" dirty="0"/>
              <a:t>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7777E0-5065-C4DC-3C1C-F5EB0929672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D95DAE-B7C3-1EA5-D6C4-F2E383B8EC1D}"/>
              </a:ext>
            </a:extLst>
          </p:cNvPr>
          <p:cNvSpPr txBox="1"/>
          <p:nvPr/>
        </p:nvSpPr>
        <p:spPr>
          <a:xfrm>
            <a:off x="4874113" y="6409208"/>
            <a:ext cx="4269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Vittoria Petrillo – Compton montecarlo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B674EC9-ACB3-E331-DFE4-D7C988A115E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623281" y="5877272"/>
            <a:ext cx="2540000" cy="558800"/>
          </a:xfrm>
          <a:prstGeom prst="rect">
            <a:avLst/>
          </a:prstGeom>
        </p:spPr>
      </p:pic>
      <p:pic>
        <p:nvPicPr>
          <p:cNvPr id="22" name="Picture 21" descr="A picture containing clock, watch, gauge&#10;&#10;Description automatically generated">
            <a:extLst>
              <a:ext uri="{FF2B5EF4-FFF2-40B4-BE49-F238E27FC236}">
                <a16:creationId xmlns:a16="http://schemas.microsoft.com/office/drawing/2014/main" id="{F5CE3E17-F881-059A-7DDB-C6BD3D4910F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36446" y="5919936"/>
            <a:ext cx="3378200" cy="533400"/>
          </a:xfrm>
          <a:prstGeom prst="rect">
            <a:avLst/>
          </a:prstGeom>
        </p:spPr>
      </p:pic>
      <p:sp>
        <p:nvSpPr>
          <p:cNvPr id="6" name="Segnaposto data 6">
            <a:extLst>
              <a:ext uri="{FF2B5EF4-FFF2-40B4-BE49-F238E27FC236}">
                <a16:creationId xmlns:a16="http://schemas.microsoft.com/office/drawing/2014/main" id="{FAE0A7C9-531D-A0A7-3ED2-644ECCADE28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067944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Channeling 2023 Conference – Riccione – June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04515427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2876D5B-3F98-D755-5316-A343259F8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748" y="262227"/>
            <a:ext cx="7886700" cy="1294565"/>
          </a:xfrm>
        </p:spPr>
        <p:txBody>
          <a:bodyPr>
            <a:normAutofit/>
          </a:bodyPr>
          <a:lstStyle/>
          <a:p>
            <a:r>
              <a:rPr lang="it-IT" sz="1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Symmetric Compton at moderate recoil</a:t>
            </a:r>
            <a:br>
              <a:rPr lang="it-IT" sz="1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it-IT" sz="1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it-IT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Electron energy=611 </a:t>
            </a:r>
            <a:r>
              <a:rPr lang="it-IT" sz="1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1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it-IT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Photon</a:t>
            </a:r>
            <a:r>
              <a:rPr lang="it-IT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energy=335 </a:t>
            </a:r>
            <a:r>
              <a:rPr lang="it-IT" sz="1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lang="it-IT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 </a:t>
            </a:r>
            <a:r>
              <a:rPr lang="it-IT" sz="1800" dirty="0" err="1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it-IT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1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phot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/E=0.1</a:t>
            </a:r>
            <a:b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Symmetric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Compton (</a:t>
            </a:r>
            <a:r>
              <a:rPr lang="it-IT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=-</a:t>
            </a:r>
            <a:r>
              <a:rPr lang="it-IT" sz="18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sz="1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phot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it-IT" sz="1800" b="1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moderate </a:t>
            </a:r>
            <a:r>
              <a:rPr lang="it-IT" sz="1800" b="1" dirty="0" err="1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recoil</a:t>
            </a:r>
            <a:r>
              <a:rPr lang="it-IT" sz="1800" b="1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X=3.13</a:t>
            </a:r>
          </a:p>
        </p:txBody>
      </p:sp>
      <p:graphicFrame>
        <p:nvGraphicFramePr>
          <p:cNvPr id="4" name="Oggetto 3">
            <a:extLst>
              <a:ext uri="{FF2B5EF4-FFF2-40B4-BE49-F238E27FC236}">
                <a16:creationId xmlns:a16="http://schemas.microsoft.com/office/drawing/2014/main" id="{03FF37B8-E475-C8AB-4E4C-4B25BB58DFA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20000" y="1690272"/>
          <a:ext cx="3466876" cy="2451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276800" imgH="3024000" progId="Origin50.Graph">
                  <p:embed/>
                </p:oleObj>
              </mc:Choice>
              <mc:Fallback>
                <p:oleObj name="Graph" r:id="rId2" imgW="4276800" imgH="3024000" progId="Origin50.Graph">
                  <p:embed/>
                  <p:pic>
                    <p:nvPicPr>
                      <p:cNvPr id="4" name="Oggetto 3">
                        <a:extLst>
                          <a:ext uri="{FF2B5EF4-FFF2-40B4-BE49-F238E27FC236}">
                            <a16:creationId xmlns:a16="http://schemas.microsoft.com/office/drawing/2014/main" id="{03FF37B8-E475-C8AB-4E4C-4B25BB58DF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420000" y="1690272"/>
                        <a:ext cx="3466876" cy="24515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>
            <a:extLst>
              <a:ext uri="{FF2B5EF4-FFF2-40B4-BE49-F238E27FC236}">
                <a16:creationId xmlns:a16="http://schemas.microsoft.com/office/drawing/2014/main" id="{2ED578E7-6062-99B6-748F-7481BA5BD7F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28911" y="1823271"/>
          <a:ext cx="3182581" cy="2250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276800" imgH="3024000" progId="Origin50.Graph">
                  <p:embed/>
                </p:oleObj>
              </mc:Choice>
              <mc:Fallback>
                <p:oleObj name="Graph" r:id="rId4" imgW="4276800" imgH="3024000" progId="Origin50.Graph">
                  <p:embed/>
                  <p:pic>
                    <p:nvPicPr>
                      <p:cNvPr id="5" name="Oggetto 4">
                        <a:extLst>
                          <a:ext uri="{FF2B5EF4-FFF2-40B4-BE49-F238E27FC236}">
                            <a16:creationId xmlns:a16="http://schemas.microsoft.com/office/drawing/2014/main" id="{2ED578E7-6062-99B6-748F-7481BA5BD7F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28911" y="1823271"/>
                        <a:ext cx="3182581" cy="2250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>
            <a:extLst>
              <a:ext uri="{FF2B5EF4-FFF2-40B4-BE49-F238E27FC236}">
                <a16:creationId xmlns:a16="http://schemas.microsoft.com/office/drawing/2014/main" id="{66F9DEB8-F8FA-BD2A-7628-EA306312357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23773" y="3417124"/>
          <a:ext cx="3431005" cy="2426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4276800" imgH="3024000" progId="Origin50.Graph">
                  <p:embed/>
                </p:oleObj>
              </mc:Choice>
              <mc:Fallback>
                <p:oleObj name="Graph" r:id="rId6" imgW="4276800" imgH="3024000" progId="Origin50.Graph">
                  <p:embed/>
                  <p:pic>
                    <p:nvPicPr>
                      <p:cNvPr id="6" name="Oggetto 5">
                        <a:extLst>
                          <a:ext uri="{FF2B5EF4-FFF2-40B4-BE49-F238E27FC236}">
                            <a16:creationId xmlns:a16="http://schemas.microsoft.com/office/drawing/2014/main" id="{66F9DEB8-F8FA-BD2A-7628-EA306312357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223773" y="3417124"/>
                        <a:ext cx="3431005" cy="24261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>
            <a:extLst>
              <a:ext uri="{FF2B5EF4-FFF2-40B4-BE49-F238E27FC236}">
                <a16:creationId xmlns:a16="http://schemas.microsoft.com/office/drawing/2014/main" id="{BFD10497-D7DC-EF83-1D6F-FA347DEEA77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20000" y="3281571"/>
          <a:ext cx="3814395" cy="2697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8" imgW="4276800" imgH="3024000" progId="Origin50.Graph">
                  <p:embed/>
                </p:oleObj>
              </mc:Choice>
              <mc:Fallback>
                <p:oleObj name="Graph" r:id="rId8" imgW="4276800" imgH="3024000" progId="Origin50.Graph">
                  <p:embed/>
                  <p:pic>
                    <p:nvPicPr>
                      <p:cNvPr id="7" name="Oggetto 6">
                        <a:extLst>
                          <a:ext uri="{FF2B5EF4-FFF2-40B4-BE49-F238E27FC236}">
                            <a16:creationId xmlns:a16="http://schemas.microsoft.com/office/drawing/2014/main" id="{BFD10497-D7DC-EF83-1D6F-FA347DEEA7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420000" y="3281571"/>
                        <a:ext cx="3814395" cy="26972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ggetto 7">
            <a:extLst>
              <a:ext uri="{FF2B5EF4-FFF2-40B4-BE49-F238E27FC236}">
                <a16:creationId xmlns:a16="http://schemas.microsoft.com/office/drawing/2014/main" id="{BC1819AC-A819-FF64-8F94-0B41C86E313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2456" y="1823271"/>
          <a:ext cx="3182580" cy="2250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0" imgW="4276800" imgH="3024000" progId="Origin50.Graph">
                  <p:embed/>
                </p:oleObj>
              </mc:Choice>
              <mc:Fallback>
                <p:oleObj name="Graph" r:id="rId10" imgW="4276800" imgH="3024000" progId="Origin50.Graph">
                  <p:embed/>
                  <p:pic>
                    <p:nvPicPr>
                      <p:cNvPr id="8" name="Oggetto 7">
                        <a:extLst>
                          <a:ext uri="{FF2B5EF4-FFF2-40B4-BE49-F238E27FC236}">
                            <a16:creationId xmlns:a16="http://schemas.microsoft.com/office/drawing/2014/main" id="{BC1819AC-A819-FF64-8F94-0B41C86E31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12456" y="1823271"/>
                        <a:ext cx="3182580" cy="2250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DA1A392-6A81-D0B7-F363-B722D46658E6}"/>
              </a:ext>
            </a:extLst>
          </p:cNvPr>
          <p:cNvSpPr txBox="1"/>
          <p:nvPr/>
        </p:nvSpPr>
        <p:spPr>
          <a:xfrm>
            <a:off x="1791053" y="2035423"/>
            <a:ext cx="119071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350" dirty="0" err="1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it-IT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135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phot</a:t>
            </a:r>
            <a:r>
              <a:rPr lang="it-IT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/E=0.1</a:t>
            </a:r>
            <a:endParaRPr lang="it-IT" sz="18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F905185-F97E-A568-4002-48742DADB0AD}"/>
              </a:ext>
            </a:extLst>
          </p:cNvPr>
          <p:cNvSpPr txBox="1"/>
          <p:nvPr/>
        </p:nvSpPr>
        <p:spPr>
          <a:xfrm>
            <a:off x="4973633" y="2069674"/>
            <a:ext cx="1532627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350" dirty="0" err="1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it-IT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135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phot</a:t>
            </a:r>
            <a:r>
              <a:rPr lang="it-IT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/E=0.071</a:t>
            </a:r>
            <a:endParaRPr lang="it-IT" sz="1800" dirty="0"/>
          </a:p>
        </p:txBody>
      </p:sp>
      <p:graphicFrame>
        <p:nvGraphicFramePr>
          <p:cNvPr id="13" name="Oggetto 12">
            <a:extLst>
              <a:ext uri="{FF2B5EF4-FFF2-40B4-BE49-F238E27FC236}">
                <a16:creationId xmlns:a16="http://schemas.microsoft.com/office/drawing/2014/main" id="{A5810FFE-8BBA-E404-E41A-90BB625F4F1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693" y="3365585"/>
          <a:ext cx="3576777" cy="25292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2" imgW="4276800" imgH="3024000" progId="Origin50.Graph">
                  <p:embed/>
                </p:oleObj>
              </mc:Choice>
              <mc:Fallback>
                <p:oleObj name="Graph" r:id="rId12" imgW="4276800" imgH="3024000" progId="Origin50.Graph">
                  <p:embed/>
                  <p:pic>
                    <p:nvPicPr>
                      <p:cNvPr id="13" name="Oggetto 12">
                        <a:extLst>
                          <a:ext uri="{FF2B5EF4-FFF2-40B4-BE49-F238E27FC236}">
                            <a16:creationId xmlns:a16="http://schemas.microsoft.com/office/drawing/2014/main" id="{A5810FFE-8BBA-E404-E41A-90BB625F4F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8693" y="3365585"/>
                        <a:ext cx="3576777" cy="25292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87041A18-9733-0F53-6A4A-9EEC8EF2C48B}"/>
              </a:ext>
            </a:extLst>
          </p:cNvPr>
          <p:cNvSpPr txBox="1"/>
          <p:nvPr/>
        </p:nvSpPr>
        <p:spPr>
          <a:xfrm>
            <a:off x="1653675" y="4003293"/>
            <a:ext cx="119071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350" dirty="0" err="1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it-IT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1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/E=0</a:t>
            </a:r>
            <a:endParaRPr lang="it-IT" sz="1800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8096C0EE-8022-1B19-5AA8-92465284F1AF}"/>
              </a:ext>
            </a:extLst>
          </p:cNvPr>
          <p:cNvSpPr txBox="1"/>
          <p:nvPr/>
        </p:nvSpPr>
        <p:spPr>
          <a:xfrm>
            <a:off x="5386907" y="3992189"/>
            <a:ext cx="119071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350" dirty="0" err="1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it-IT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1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/E=0.023</a:t>
            </a:r>
            <a:endParaRPr lang="it-IT" sz="1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C92A42-86ED-0145-AA85-312725F4A373}"/>
              </a:ext>
            </a:extLst>
          </p:cNvPr>
          <p:cNvSpPr txBox="1"/>
          <p:nvPr/>
        </p:nvSpPr>
        <p:spPr>
          <a:xfrm>
            <a:off x="212456" y="5733256"/>
            <a:ext cx="86800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>
                <a:solidFill>
                  <a:srgbClr val="FF0000"/>
                </a:solidFill>
                <a:latin typeface="Times" charset="0"/>
                <a:ea typeface="ＭＳ Ｐゴシック" charset="0"/>
              </a:rPr>
              <a:t>SCS and large recoil factors are both needed to mono-chromatize broad band incident photon beams </a:t>
            </a:r>
            <a:endParaRPr lang="en-IT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9C1C6C-C178-B4A7-1E90-BC9AA620CC4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F257EB49-0E42-FC15-F35A-B504611FC52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067944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Channeling 2023 Conference – Riccione – June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885142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3" name="Picture 2" descr="A screenshot of a book&#10;&#10;Description automatically generated">
            <a:extLst>
              <a:ext uri="{FF2B5EF4-FFF2-40B4-BE49-F238E27FC236}">
                <a16:creationId xmlns:a16="http://schemas.microsoft.com/office/drawing/2014/main" id="{D431818E-6676-76C4-8F31-6F97B4599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4105" y="260648"/>
            <a:ext cx="6460343" cy="61653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4C4283D-5DC4-2A4C-1ACB-1C00B3F7DFB2}"/>
              </a:ext>
            </a:extLst>
          </p:cNvPr>
          <p:cNvSpPr txBox="1"/>
          <p:nvPr/>
        </p:nvSpPr>
        <p:spPr>
          <a:xfrm>
            <a:off x="539552" y="3453698"/>
            <a:ext cx="7958654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i="1"/>
              <a:t>f</a:t>
            </a:r>
            <a:r>
              <a:rPr lang="en-IT" i="1"/>
              <a:t>ire-ball becomes transparent to photons, </a:t>
            </a:r>
            <a:r>
              <a:rPr lang="en-GB" i="1"/>
              <a:t>t</a:t>
            </a:r>
            <a:r>
              <a:rPr lang="en-IT" i="1"/>
              <a:t>hat can take energy</a:t>
            </a:r>
          </a:p>
          <a:p>
            <a:pPr algn="ctr"/>
            <a:r>
              <a:rPr lang="en-GB" i="1"/>
              <a:t>o</a:t>
            </a:r>
            <a:r>
              <a:rPr lang="en-IT" i="1"/>
              <a:t>ff the fire-ball, limiting the maximum temperature</a:t>
            </a:r>
          </a:p>
          <a:p>
            <a:pPr algn="ctr"/>
            <a:r>
              <a:rPr lang="en-GB" i="1"/>
              <a:t>d</a:t>
            </a:r>
            <a:r>
              <a:rPr lang="en-IT" i="1"/>
              <a:t>own to a safe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4A0854-125B-641C-66FE-92FD6809554E}"/>
              </a:ext>
            </a:extLst>
          </p:cNvPr>
          <p:cNvSpPr txBox="1"/>
          <p:nvPr/>
        </p:nvSpPr>
        <p:spPr>
          <a:xfrm>
            <a:off x="35496" y="6444044"/>
            <a:ext cx="6264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800" i="1"/>
              <a:t>8th African School of Physics - Marrakech (MO) - July 2024</a:t>
            </a:r>
          </a:p>
        </p:txBody>
      </p:sp>
    </p:spTree>
    <p:extLst>
      <p:ext uri="{BB962C8B-B14F-4D97-AF65-F5344CB8AC3E}">
        <p14:creationId xmlns:p14="http://schemas.microsoft.com/office/powerpoint/2010/main" val="2696962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getto 3">
            <a:extLst>
              <a:ext uri="{FF2B5EF4-FFF2-40B4-BE49-F238E27FC236}">
                <a16:creationId xmlns:a16="http://schemas.microsoft.com/office/drawing/2014/main" id="{A0280826-1DC6-8627-5610-03FD6D4233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4050324"/>
              </p:ext>
            </p:extLst>
          </p:nvPr>
        </p:nvGraphicFramePr>
        <p:xfrm>
          <a:off x="683568" y="1662954"/>
          <a:ext cx="3963304" cy="2802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276800" imgH="3024000" progId="Origin50.Graph">
                  <p:embed/>
                </p:oleObj>
              </mc:Choice>
              <mc:Fallback>
                <p:oleObj name="Graph" r:id="rId2" imgW="4276800" imgH="3024000" progId="Origin50.Graph">
                  <p:embed/>
                  <p:pic>
                    <p:nvPicPr>
                      <p:cNvPr id="4" name="Oggetto 3">
                        <a:extLst>
                          <a:ext uri="{FF2B5EF4-FFF2-40B4-BE49-F238E27FC236}">
                            <a16:creationId xmlns:a16="http://schemas.microsoft.com/office/drawing/2014/main" id="{A0280826-1DC6-8627-5610-03FD6D4233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83568" y="1662954"/>
                        <a:ext cx="3963304" cy="28025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olo 1">
            <a:extLst>
              <a:ext uri="{FF2B5EF4-FFF2-40B4-BE49-F238E27FC236}">
                <a16:creationId xmlns:a16="http://schemas.microsoft.com/office/drawing/2014/main" id="{0FF8AB20-FCEA-2207-9938-4AB2097F7341}"/>
              </a:ext>
            </a:extLst>
          </p:cNvPr>
          <p:cNvSpPr txBox="1">
            <a:spLocks/>
          </p:cNvSpPr>
          <p:nvPr/>
        </p:nvSpPr>
        <p:spPr>
          <a:xfrm>
            <a:off x="212456" y="698061"/>
            <a:ext cx="8436244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it-IT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Electron energy=20 MeV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1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it-IT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Photon</a:t>
            </a:r>
            <a:r>
              <a:rPr lang="it-IT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energy=20 </a:t>
            </a:r>
            <a:r>
              <a:rPr lang="it-IT" sz="1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lang="it-IT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 </a:t>
            </a:r>
            <a:r>
              <a:rPr lang="it-IT" sz="1800" dirty="0" err="1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it-IT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1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phot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/E=0.0001</a:t>
            </a:r>
            <a:b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800" b="1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moderate </a:t>
            </a:r>
            <a:r>
              <a:rPr lang="it-IT" sz="1800" b="1" dirty="0" err="1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recoil</a:t>
            </a:r>
            <a:r>
              <a:rPr lang="it-IT" sz="1800" b="1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X=6.12</a:t>
            </a:r>
          </a:p>
        </p:txBody>
      </p:sp>
      <p:graphicFrame>
        <p:nvGraphicFramePr>
          <p:cNvPr id="6" name="Oggetto 5">
            <a:extLst>
              <a:ext uri="{FF2B5EF4-FFF2-40B4-BE49-F238E27FC236}">
                <a16:creationId xmlns:a16="http://schemas.microsoft.com/office/drawing/2014/main" id="{FB81BBA5-D851-B8AC-8687-F16CD53643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8307512"/>
              </p:ext>
            </p:extLst>
          </p:nvPr>
        </p:nvGraphicFramePr>
        <p:xfrm>
          <a:off x="3995787" y="1906042"/>
          <a:ext cx="3494674" cy="24711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276800" imgH="3024000" progId="Origin50.Graph">
                  <p:embed/>
                </p:oleObj>
              </mc:Choice>
              <mc:Fallback>
                <p:oleObj name="Graph" r:id="rId4" imgW="4276800" imgH="3024000" progId="Origin50.Graph">
                  <p:embed/>
                  <p:pic>
                    <p:nvPicPr>
                      <p:cNvPr id="6" name="Oggetto 5">
                        <a:extLst>
                          <a:ext uri="{FF2B5EF4-FFF2-40B4-BE49-F238E27FC236}">
                            <a16:creationId xmlns:a16="http://schemas.microsoft.com/office/drawing/2014/main" id="{FB81BBA5-D851-B8AC-8687-F16CD53643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95787" y="1906042"/>
                        <a:ext cx="3494674" cy="24711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ggetto 1">
            <a:extLst>
              <a:ext uri="{FF2B5EF4-FFF2-40B4-BE49-F238E27FC236}">
                <a16:creationId xmlns:a16="http://schemas.microsoft.com/office/drawing/2014/main" id="{F36CCAB0-A8AA-9FDA-7A5F-24EBD488A5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8031856"/>
              </p:ext>
            </p:extLst>
          </p:nvPr>
        </p:nvGraphicFramePr>
        <p:xfrm>
          <a:off x="4788024" y="3919304"/>
          <a:ext cx="3685393" cy="2606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4276800" imgH="3024000" progId="Origin50.Graph">
                  <p:embed/>
                </p:oleObj>
              </mc:Choice>
              <mc:Fallback>
                <p:oleObj name="Graph" r:id="rId6" imgW="4276800" imgH="3024000" progId="Origin50.Graph">
                  <p:embed/>
                  <p:pic>
                    <p:nvPicPr>
                      <p:cNvPr id="2" name="Oggetto 1">
                        <a:extLst>
                          <a:ext uri="{FF2B5EF4-FFF2-40B4-BE49-F238E27FC236}">
                            <a16:creationId xmlns:a16="http://schemas.microsoft.com/office/drawing/2014/main" id="{F36CCAB0-A8AA-9FDA-7A5F-24EBD488A5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88024" y="3919304"/>
                        <a:ext cx="3685393" cy="2606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ggetto 2">
            <a:extLst>
              <a:ext uri="{FF2B5EF4-FFF2-40B4-BE49-F238E27FC236}">
                <a16:creationId xmlns:a16="http://schemas.microsoft.com/office/drawing/2014/main" id="{310C2375-457B-917D-91A0-4889CBF067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4093451"/>
              </p:ext>
            </p:extLst>
          </p:nvPr>
        </p:nvGraphicFramePr>
        <p:xfrm>
          <a:off x="727948" y="3866801"/>
          <a:ext cx="3963304" cy="2802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8" imgW="4276800" imgH="3024000" progId="Origin50.Graph">
                  <p:embed/>
                </p:oleObj>
              </mc:Choice>
              <mc:Fallback>
                <p:oleObj name="Graph" r:id="rId8" imgW="4276800" imgH="3024000" progId="Origin50.Graph">
                  <p:embed/>
                  <p:pic>
                    <p:nvPicPr>
                      <p:cNvPr id="3" name="Oggetto 2">
                        <a:extLst>
                          <a:ext uri="{FF2B5EF4-FFF2-40B4-BE49-F238E27FC236}">
                            <a16:creationId xmlns:a16="http://schemas.microsoft.com/office/drawing/2014/main" id="{310C2375-457B-917D-91A0-4889CBF067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27948" y="3866801"/>
                        <a:ext cx="3963304" cy="28025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31EC652-D6A0-F493-8FAD-46C94451E92B}"/>
              </a:ext>
            </a:extLst>
          </p:cNvPr>
          <p:cNvSpPr txBox="1"/>
          <p:nvPr/>
        </p:nvSpPr>
        <p:spPr>
          <a:xfrm>
            <a:off x="2555776" y="299739"/>
            <a:ext cx="44644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FEL beam vs. compact Linac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1CB8F2-97B4-A856-D538-415D2BA807C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1B734A-F867-3AFD-179C-EE3651B9F4FC}"/>
              </a:ext>
            </a:extLst>
          </p:cNvPr>
          <p:cNvSpPr txBox="1"/>
          <p:nvPr/>
        </p:nvSpPr>
        <p:spPr>
          <a:xfrm>
            <a:off x="545463" y="6230919"/>
            <a:ext cx="8275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u</a:t>
            </a:r>
            <a:r>
              <a:rPr lang="en-IT"/>
              <a:t>p to 10</a:t>
            </a:r>
            <a:r>
              <a:rPr lang="en-IT" baseline="30000"/>
              <a:t>8</a:t>
            </a:r>
            <a:r>
              <a:rPr lang="en-IT"/>
              <a:t> photons/s at 17 MeV with 50 keV bdw: S 2000  s</a:t>
            </a:r>
            <a:r>
              <a:rPr lang="en-IT" baseline="30000"/>
              <a:t>-1</a:t>
            </a:r>
            <a:r>
              <a:rPr lang="en-IT"/>
              <a:t>eV</a:t>
            </a:r>
            <a:r>
              <a:rPr lang="en-IT" baseline="30000"/>
              <a:t>-1</a:t>
            </a:r>
            <a:r>
              <a:rPr lang="en-IT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86403375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getto 3">
            <a:extLst>
              <a:ext uri="{FF2B5EF4-FFF2-40B4-BE49-F238E27FC236}">
                <a16:creationId xmlns:a16="http://schemas.microsoft.com/office/drawing/2014/main" id="{9CFAA1DA-3E5A-D9C4-E212-9788BA1C16F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5301" y="1472791"/>
          <a:ext cx="3828024" cy="27068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276800" imgH="3024000" progId="Origin50.Graph">
                  <p:embed/>
                </p:oleObj>
              </mc:Choice>
              <mc:Fallback>
                <p:oleObj name="Graph" r:id="rId2" imgW="4276800" imgH="3024000" progId="Origin50.Graph">
                  <p:embed/>
                  <p:pic>
                    <p:nvPicPr>
                      <p:cNvPr id="4" name="Oggetto 3">
                        <a:extLst>
                          <a:ext uri="{FF2B5EF4-FFF2-40B4-BE49-F238E27FC236}">
                            <a16:creationId xmlns:a16="http://schemas.microsoft.com/office/drawing/2014/main" id="{9CFAA1DA-3E5A-D9C4-E212-9788BA1C16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95301" y="1472791"/>
                        <a:ext cx="3828024" cy="27068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olo 1">
            <a:extLst>
              <a:ext uri="{FF2B5EF4-FFF2-40B4-BE49-F238E27FC236}">
                <a16:creationId xmlns:a16="http://schemas.microsoft.com/office/drawing/2014/main" id="{565FDD05-B7E2-C44E-2648-8E8C5D8E7C5D}"/>
              </a:ext>
            </a:extLst>
          </p:cNvPr>
          <p:cNvSpPr txBox="1">
            <a:spLocks/>
          </p:cNvSpPr>
          <p:nvPr/>
        </p:nvSpPr>
        <p:spPr>
          <a:xfrm>
            <a:off x="391293" y="815702"/>
            <a:ext cx="8436244" cy="73725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 energy=20 MeV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1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Photon</a:t>
            </a:r>
            <a:r>
              <a:rPr lang="it-IT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energy=100 </a:t>
            </a:r>
            <a:r>
              <a:rPr lang="it-IT" sz="1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lang="it-IT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 </a:t>
            </a:r>
            <a:r>
              <a:rPr lang="it-IT" sz="1800" dirty="0" err="1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it-IT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1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phot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/E=0.001    </a:t>
            </a:r>
            <a:r>
              <a:rPr lang="it-IT" sz="1800" b="1" dirty="0" err="1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recoil</a:t>
            </a:r>
            <a:r>
              <a:rPr lang="it-IT" sz="1800" b="1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X=30.63</a:t>
            </a:r>
          </a:p>
        </p:txBody>
      </p:sp>
      <p:graphicFrame>
        <p:nvGraphicFramePr>
          <p:cNvPr id="6" name="Oggetto 5">
            <a:extLst>
              <a:ext uri="{FF2B5EF4-FFF2-40B4-BE49-F238E27FC236}">
                <a16:creationId xmlns:a16="http://schemas.microsoft.com/office/drawing/2014/main" id="{FC49E28B-3D7D-90F7-1A04-F158A5BE5C6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23096" y="1472791"/>
          <a:ext cx="3828024" cy="27068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276800" imgH="3024000" progId="Origin50.Graph">
                  <p:embed/>
                </p:oleObj>
              </mc:Choice>
              <mc:Fallback>
                <p:oleObj name="Graph" r:id="rId4" imgW="4276800" imgH="3024000" progId="Origin50.Graph">
                  <p:embed/>
                  <p:pic>
                    <p:nvPicPr>
                      <p:cNvPr id="6" name="Oggetto 5">
                        <a:extLst>
                          <a:ext uri="{FF2B5EF4-FFF2-40B4-BE49-F238E27FC236}">
                            <a16:creationId xmlns:a16="http://schemas.microsoft.com/office/drawing/2014/main" id="{FC49E28B-3D7D-90F7-1A04-F158A5BE5C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23096" y="1472791"/>
                        <a:ext cx="3828024" cy="27068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ggetto 7">
            <a:extLst>
              <a:ext uri="{FF2B5EF4-FFF2-40B4-BE49-F238E27FC236}">
                <a16:creationId xmlns:a16="http://schemas.microsoft.com/office/drawing/2014/main" id="{26620D2C-EEAB-5CB5-83C1-926532DB97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4608726"/>
              </p:ext>
            </p:extLst>
          </p:nvPr>
        </p:nvGraphicFramePr>
        <p:xfrm>
          <a:off x="403382" y="3782025"/>
          <a:ext cx="3981361" cy="28153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4276800" imgH="3024000" progId="Origin50.Graph">
                  <p:embed/>
                </p:oleObj>
              </mc:Choice>
              <mc:Fallback>
                <p:oleObj name="Graph" r:id="rId6" imgW="4276800" imgH="3024000" progId="Origin50.Graph">
                  <p:embed/>
                  <p:pic>
                    <p:nvPicPr>
                      <p:cNvPr id="8" name="Oggetto 7">
                        <a:extLst>
                          <a:ext uri="{FF2B5EF4-FFF2-40B4-BE49-F238E27FC236}">
                            <a16:creationId xmlns:a16="http://schemas.microsoft.com/office/drawing/2014/main" id="{26620D2C-EEAB-5CB5-83C1-926532DB97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3382" y="3782025"/>
                        <a:ext cx="3981361" cy="28153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C8B88B7-4B5C-5399-830C-8ACC4E11A2C0}"/>
              </a:ext>
            </a:extLst>
          </p:cNvPr>
          <p:cNvSpPr txBox="1"/>
          <p:nvPr/>
        </p:nvSpPr>
        <p:spPr>
          <a:xfrm>
            <a:off x="1364584" y="260648"/>
            <a:ext cx="75999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X-ray beam from Light Source vs. compact Linac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F1794B8-0E53-8AD3-CD7F-0D880F4515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83969" y="3717032"/>
            <a:ext cx="3096344" cy="21993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51DBF1-1BD5-019C-DB7A-8FE85FF42EEB}"/>
              </a:ext>
            </a:extLst>
          </p:cNvPr>
          <p:cNvSpPr txBox="1"/>
          <p:nvPr/>
        </p:nvSpPr>
        <p:spPr>
          <a:xfrm>
            <a:off x="1165711" y="6021288"/>
            <a:ext cx="6114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u</a:t>
            </a:r>
            <a:r>
              <a:rPr lang="en-IT"/>
              <a:t>p to 10</a:t>
            </a:r>
            <a:r>
              <a:rPr lang="en-IT" baseline="30000"/>
              <a:t>7</a:t>
            </a:r>
            <a:r>
              <a:rPr lang="en-IT"/>
              <a:t> photons/s at 17 MeV with 50 keV bdw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FF25CD-F138-9891-14B1-2B377C1C95B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3" name="Segnaposto data 6">
            <a:extLst>
              <a:ext uri="{FF2B5EF4-FFF2-40B4-BE49-F238E27FC236}">
                <a16:creationId xmlns:a16="http://schemas.microsoft.com/office/drawing/2014/main" id="{1888B6E7-0A17-F065-3519-A0F4F401CBA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067944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Channeling 2023 Conference – Riccione – June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67186892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4" name="Segnaposto data 6">
            <a:extLst>
              <a:ext uri="{FF2B5EF4-FFF2-40B4-BE49-F238E27FC236}">
                <a16:creationId xmlns:a16="http://schemas.microsoft.com/office/drawing/2014/main" id="{1B7EC997-8285-886B-ADCF-F7D68C66F8A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716016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INFN– ACCELERATORI – Seminar – LASA - July 14th 2023</a:t>
            </a:r>
            <a:endParaRPr lang="en-US" sz="1400"/>
          </a:p>
        </p:txBody>
      </p:sp>
      <p:pic>
        <p:nvPicPr>
          <p:cNvPr id="5" name="Picture 4" descr="A graph with a line&#10;&#10;Description automatically generated">
            <a:extLst>
              <a:ext uri="{FF2B5EF4-FFF2-40B4-BE49-F238E27FC236}">
                <a16:creationId xmlns:a16="http://schemas.microsoft.com/office/drawing/2014/main" id="{E86E8858-9AB7-BA34-7ACE-128B52B645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5748" y="548680"/>
            <a:ext cx="6876692" cy="5889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081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CFC2B43-364A-6813-CDB6-6C853EBDE3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4077072"/>
            <a:ext cx="5558576" cy="2448272"/>
          </a:xfrm>
          <a:prstGeom prst="rect">
            <a:avLst/>
          </a:prstGeom>
        </p:spPr>
      </p:pic>
      <p:graphicFrame>
        <p:nvGraphicFramePr>
          <p:cNvPr id="4" name="Oggetto 3">
            <a:extLst>
              <a:ext uri="{FF2B5EF4-FFF2-40B4-BE49-F238E27FC236}">
                <a16:creationId xmlns:a16="http://schemas.microsoft.com/office/drawing/2014/main" id="{BF88E299-2EBE-6209-A0DE-7ED3549ACF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6620195"/>
              </p:ext>
            </p:extLst>
          </p:nvPr>
        </p:nvGraphicFramePr>
        <p:xfrm>
          <a:off x="5220072" y="1552678"/>
          <a:ext cx="4472291" cy="31624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4276800" imgH="3024000" progId="Origin50.Graph">
                  <p:embed/>
                </p:oleObj>
              </mc:Choice>
              <mc:Fallback>
                <p:oleObj name="Graph" r:id="rId3" imgW="4276800" imgH="3024000" progId="Origin50.Graph">
                  <p:embed/>
                  <p:pic>
                    <p:nvPicPr>
                      <p:cNvPr id="4" name="Oggetto 3">
                        <a:extLst>
                          <a:ext uri="{FF2B5EF4-FFF2-40B4-BE49-F238E27FC236}">
                            <a16:creationId xmlns:a16="http://schemas.microsoft.com/office/drawing/2014/main" id="{BF88E299-2EBE-6209-A0DE-7ED3549ACF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20072" y="1552678"/>
                        <a:ext cx="4472291" cy="31624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>
            <a:extLst>
              <a:ext uri="{FF2B5EF4-FFF2-40B4-BE49-F238E27FC236}">
                <a16:creationId xmlns:a16="http://schemas.microsoft.com/office/drawing/2014/main" id="{C529123A-616C-39EB-58F5-77FB0C8E43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9067283"/>
              </p:ext>
            </p:extLst>
          </p:nvPr>
        </p:nvGraphicFramePr>
        <p:xfrm>
          <a:off x="5278997" y="4149080"/>
          <a:ext cx="3685491" cy="2606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4276800" imgH="3024000" progId="Origin50.Graph">
                  <p:embed/>
                </p:oleObj>
              </mc:Choice>
              <mc:Fallback>
                <p:oleObj name="Graph" r:id="rId5" imgW="4276800" imgH="3024000" progId="Origin50.Graph">
                  <p:embed/>
                  <p:pic>
                    <p:nvPicPr>
                      <p:cNvPr id="7" name="Oggetto 6">
                        <a:extLst>
                          <a:ext uri="{FF2B5EF4-FFF2-40B4-BE49-F238E27FC236}">
                            <a16:creationId xmlns:a16="http://schemas.microsoft.com/office/drawing/2014/main" id="{C529123A-616C-39EB-58F5-77FB0C8E43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78997" y="4149080"/>
                        <a:ext cx="3685491" cy="2606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19BE456-7CA5-141B-D946-D5CBCD974C25}"/>
              </a:ext>
            </a:extLst>
          </p:cNvPr>
          <p:cNvSpPr txBox="1"/>
          <p:nvPr/>
        </p:nvSpPr>
        <p:spPr>
          <a:xfrm>
            <a:off x="972337" y="44624"/>
            <a:ext cx="813616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Ultra-low emittance positron beams from deep recoil</a:t>
            </a:r>
          </a:p>
          <a:p>
            <a:pPr algn="ctr"/>
            <a:r>
              <a:rPr lang="en-GB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electron-photon collider: </a:t>
            </a:r>
            <a:r>
              <a:rPr lang="en-GB" b="1" i="1">
                <a:solidFill>
                  <a:srgbClr val="FF0000"/>
                </a:solidFill>
              </a:rPr>
              <a:t>5 GeV ERL vs. 5 keV FEL,   X=391 </a:t>
            </a:r>
            <a:endParaRPr lang="en-GB" b="1" i="1">
              <a:solidFill>
                <a:srgbClr val="FF0000"/>
              </a:solidFill>
              <a:latin typeface="Times" charset="0"/>
              <a:ea typeface="ＭＳ Ｐゴシック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2DF270-694C-46D8-38BE-1DF2D22767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77" y="29829"/>
            <a:ext cx="1096113" cy="66286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73A1EC8-8ED6-89E8-B992-447FEC64288D}"/>
              </a:ext>
            </a:extLst>
          </p:cNvPr>
          <p:cNvSpPr txBox="1"/>
          <p:nvPr/>
        </p:nvSpPr>
        <p:spPr>
          <a:xfrm>
            <a:off x="1619672" y="951111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u</a:t>
            </a:r>
            <a:r>
              <a:rPr lang="en-IT"/>
              <a:t>p to 10</a:t>
            </a:r>
            <a:r>
              <a:rPr lang="en-IT" baseline="30000"/>
              <a:t>13-14</a:t>
            </a:r>
            <a:r>
              <a:rPr lang="en-IT"/>
              <a:t> e</a:t>
            </a:r>
            <a:r>
              <a:rPr lang="en-IT" baseline="30000"/>
              <a:t>+</a:t>
            </a:r>
            <a:r>
              <a:rPr lang="en-IT"/>
              <a:t>/s at 50 MeV within 5% en. spread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D2718A-D3FB-5737-BE84-D10A64E225E3}"/>
              </a:ext>
            </a:extLst>
          </p:cNvPr>
          <p:cNvSpPr txBox="1"/>
          <p:nvPr/>
        </p:nvSpPr>
        <p:spPr>
          <a:xfrm>
            <a:off x="6860388" y="4313489"/>
            <a:ext cx="22481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 sz="2000" b="1">
                <a:solidFill>
                  <a:srgbClr val="00B050"/>
                </a:solidFill>
              </a:rPr>
              <a:t>0.5 MeV/c</a:t>
            </a:r>
            <a:r>
              <a:rPr lang="en-IT" sz="2000" b="1" baseline="30000">
                <a:solidFill>
                  <a:srgbClr val="00B050"/>
                </a:solidFill>
              </a:rPr>
              <a:t> </a:t>
            </a:r>
            <a:r>
              <a:rPr lang="en-GB" sz="2000" b="1">
                <a:solidFill>
                  <a:srgbClr val="00B050"/>
                </a:solidFill>
              </a:rPr>
              <a:t>r</a:t>
            </a:r>
            <a:r>
              <a:rPr lang="en-IT" sz="2000" b="1">
                <a:solidFill>
                  <a:srgbClr val="00B050"/>
                </a:solidFill>
              </a:rPr>
              <a:t>ms</a:t>
            </a:r>
          </a:p>
          <a:p>
            <a:pPr algn="ctr"/>
            <a:r>
              <a:rPr lang="en-IT" sz="2000" b="1">
                <a:solidFill>
                  <a:srgbClr val="00B050"/>
                </a:solidFill>
              </a:rPr>
              <a:t>transv. momentum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4CAB5BF-2907-E70F-7E47-197FF2B7ABC0}"/>
              </a:ext>
            </a:extLst>
          </p:cNvPr>
          <p:cNvCxnSpPr>
            <a:cxnSpLocks/>
          </p:cNvCxnSpPr>
          <p:nvPr/>
        </p:nvCxnSpPr>
        <p:spPr bwMode="auto">
          <a:xfrm flipH="1">
            <a:off x="7734441" y="4938542"/>
            <a:ext cx="797999" cy="119159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288E1D5-5EC3-D9BD-4F73-079728052C07}"/>
              </a:ext>
            </a:extLst>
          </p:cNvPr>
          <p:cNvSpPr txBox="1"/>
          <p:nvPr/>
        </p:nvSpPr>
        <p:spPr>
          <a:xfrm>
            <a:off x="4211961" y="6105490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000" b="1">
                <a:solidFill>
                  <a:srgbClr val="0070C0"/>
                </a:solidFill>
              </a:rPr>
              <a:t>0.5-1*10</a:t>
            </a:r>
            <a:r>
              <a:rPr lang="en-IT" sz="2000" b="1" baseline="30000">
                <a:solidFill>
                  <a:srgbClr val="0070C0"/>
                </a:solidFill>
              </a:rPr>
              <a:t>-7</a:t>
            </a:r>
            <a:r>
              <a:rPr lang="en-IT" sz="2000" b="1">
                <a:solidFill>
                  <a:srgbClr val="0070C0"/>
                </a:solidFill>
              </a:rPr>
              <a:t> m</a:t>
            </a:r>
            <a:r>
              <a:rPr lang="en-IT" sz="2000" b="1" baseline="30000">
                <a:solidFill>
                  <a:srgbClr val="0070C0"/>
                </a:solidFill>
              </a:rPr>
              <a:t>.</a:t>
            </a:r>
            <a:r>
              <a:rPr lang="en-IT" sz="2000" b="1">
                <a:solidFill>
                  <a:srgbClr val="0070C0"/>
                </a:solidFill>
              </a:rPr>
              <a:t>rad rms </a:t>
            </a:r>
            <a:r>
              <a:rPr lang="en-GB" sz="2000" b="1">
                <a:solidFill>
                  <a:srgbClr val="0070C0"/>
                </a:solidFill>
              </a:rPr>
              <a:t>n</a:t>
            </a:r>
            <a:r>
              <a:rPr lang="en-IT" sz="2000" b="1">
                <a:solidFill>
                  <a:srgbClr val="0070C0"/>
                </a:solidFill>
              </a:rPr>
              <a:t>orm. transv. </a:t>
            </a:r>
            <a:r>
              <a:rPr lang="en-GB" sz="2000" b="1">
                <a:solidFill>
                  <a:srgbClr val="0070C0"/>
                </a:solidFill>
              </a:rPr>
              <a:t>e</a:t>
            </a:r>
            <a:r>
              <a:rPr lang="en-IT" sz="2000" b="1">
                <a:solidFill>
                  <a:srgbClr val="0070C0"/>
                </a:solidFill>
              </a:rPr>
              <a:t>mittance with  </a:t>
            </a:r>
            <a:r>
              <a:rPr lang="en-GB" sz="2000" b="1">
                <a:solidFill>
                  <a:srgbClr val="0070C0"/>
                </a:solidFill>
              </a:rPr>
              <a:t>r</a:t>
            </a:r>
            <a:r>
              <a:rPr lang="en-IT" sz="2000" b="1">
                <a:solidFill>
                  <a:srgbClr val="0070C0"/>
                </a:solidFill>
              </a:rPr>
              <a:t>ound beam (no-cooling)</a:t>
            </a:r>
          </a:p>
        </p:txBody>
      </p:sp>
      <p:pic>
        <p:nvPicPr>
          <p:cNvPr id="15" name="Picture 14" descr="Twin_schema_500">
            <a:extLst>
              <a:ext uri="{FF2B5EF4-FFF2-40B4-BE49-F238E27FC236}">
                <a16:creationId xmlns:a16="http://schemas.microsoft.com/office/drawing/2014/main" id="{6CB504A2-172C-E3E8-DB68-FDE7C6828CF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5561" t="22426" r="4926" b="22278"/>
          <a:stretch>
            <a:fillRect/>
          </a:stretch>
        </p:blipFill>
        <p:spPr>
          <a:xfrm>
            <a:off x="611560" y="1794394"/>
            <a:ext cx="4520343" cy="197306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F01D0EF-C2A4-30E0-5665-A3E378EF2059}"/>
              </a:ext>
            </a:extLst>
          </p:cNvPr>
          <p:cNvSpPr txBox="1"/>
          <p:nvPr/>
        </p:nvSpPr>
        <p:spPr>
          <a:xfrm>
            <a:off x="166920" y="1611469"/>
            <a:ext cx="10406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</a:t>
            </a:r>
            <a:r>
              <a:rPr lang="en-IT"/>
              <a:t>on of</a:t>
            </a:r>
          </a:p>
          <a:p>
            <a:r>
              <a:rPr lang="en-IT"/>
              <a:t>EXMP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68D732-01FC-B332-ADE6-EFDB09326A46}"/>
              </a:ext>
            </a:extLst>
          </p:cNvPr>
          <p:cNvSpPr txBox="1"/>
          <p:nvPr/>
        </p:nvSpPr>
        <p:spPr>
          <a:xfrm>
            <a:off x="6548757" y="2790509"/>
            <a:ext cx="1814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E</a:t>
            </a:r>
            <a:r>
              <a:rPr lang="en-IT" baseline="-25000"/>
              <a:t>cm</a:t>
            </a:r>
            <a:r>
              <a:rPr lang="en-IT"/>
              <a:t>=10 MeV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57C966-9523-F24B-00D0-A3748D05FD46}"/>
              </a:ext>
            </a:extLst>
          </p:cNvPr>
          <p:cNvSpPr txBox="1"/>
          <p:nvPr/>
        </p:nvSpPr>
        <p:spPr>
          <a:xfrm>
            <a:off x="235275" y="3229769"/>
            <a:ext cx="1968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E</a:t>
            </a:r>
            <a:r>
              <a:rPr lang="en-IT" baseline="-25000"/>
              <a:t>cm</a:t>
            </a:r>
            <a:r>
              <a:rPr lang="en-IT"/>
              <a:t>=346 MeV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9666C0-28E3-A852-4972-FAD1F0F259A8}"/>
              </a:ext>
            </a:extLst>
          </p:cNvPr>
          <p:cNvSpPr txBox="1"/>
          <p:nvPr/>
        </p:nvSpPr>
        <p:spPr>
          <a:xfrm>
            <a:off x="878157" y="6435418"/>
            <a:ext cx="36739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V. Petrillo, A. Puppin – Whizard </a:t>
            </a:r>
          </a:p>
        </p:txBody>
      </p:sp>
    </p:spTree>
    <p:extLst>
      <p:ext uri="{BB962C8B-B14F-4D97-AF65-F5344CB8AC3E}">
        <p14:creationId xmlns:p14="http://schemas.microsoft.com/office/powerpoint/2010/main" val="92478051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1058561" y="116633"/>
            <a:ext cx="7977935" cy="1079499"/>
          </a:xfrm>
        </p:spPr>
        <p:txBody>
          <a:bodyPr/>
          <a:lstStyle/>
          <a:p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Large Recoil in MPP damps the normalized emittance of the secondary generated muon beam</a:t>
            </a:r>
            <a:endParaRPr lang="en-US" sz="2800" b="1" i="1">
              <a:solidFill>
                <a:srgbClr val="FF0000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5" name="Picture 4" descr="A picture containing text, screenshot, font, line&#10;&#10;Description automatically generated">
            <a:extLst>
              <a:ext uri="{FF2B5EF4-FFF2-40B4-BE49-F238E27FC236}">
                <a16:creationId xmlns:a16="http://schemas.microsoft.com/office/drawing/2014/main" id="{3170BA29-85F1-0B16-B3C0-AA6BA9E495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792" y="1196752"/>
            <a:ext cx="7730385" cy="2209703"/>
          </a:xfrm>
          <a:prstGeom prst="rect">
            <a:avLst/>
          </a:prstGeom>
        </p:spPr>
      </p:pic>
      <p:pic>
        <p:nvPicPr>
          <p:cNvPr id="4" name="Picture 3" descr="A picture containing font, handwriting, text, white&#10;&#10;Description automatically generated">
            <a:extLst>
              <a:ext uri="{FF2B5EF4-FFF2-40B4-BE49-F238E27FC236}">
                <a16:creationId xmlns:a16="http://schemas.microsoft.com/office/drawing/2014/main" id="{7CC88115-387A-8440-0CCF-64202EC2BE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4242719"/>
            <a:ext cx="4445000" cy="1079500"/>
          </a:xfrm>
          <a:prstGeom prst="rect">
            <a:avLst/>
          </a:prstGeom>
        </p:spPr>
      </p:pic>
      <p:pic>
        <p:nvPicPr>
          <p:cNvPr id="7" name="Picture 6" descr="A picture containing text, diagram, plot, screenshot&#10;&#10;Description automatically generated">
            <a:extLst>
              <a:ext uri="{FF2B5EF4-FFF2-40B4-BE49-F238E27FC236}">
                <a16:creationId xmlns:a16="http://schemas.microsoft.com/office/drawing/2014/main" id="{6473277B-B5AB-B0B2-3133-821052B4E1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8024" y="3262439"/>
            <a:ext cx="4248472" cy="35004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1A73EA5-7281-285D-7F50-E8497A022349}"/>
              </a:ext>
            </a:extLst>
          </p:cNvPr>
          <p:cNvSpPr txBox="1"/>
          <p:nvPr/>
        </p:nvSpPr>
        <p:spPr>
          <a:xfrm>
            <a:off x="728400" y="5835317"/>
            <a:ext cx="38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1"/>
              <a:t>c</a:t>
            </a:r>
            <a:r>
              <a:rPr lang="en-IT" sz="1800" i="1"/>
              <a:t>mp. MAP norm. emitt. </a:t>
            </a:r>
            <a:r>
              <a:rPr lang="en-IT" sz="1800" b="1"/>
              <a:t>2.5</a:t>
            </a:r>
            <a:r>
              <a:rPr lang="en-IT" sz="1800" b="1" baseline="30000"/>
              <a:t>.</a:t>
            </a:r>
            <a:r>
              <a:rPr lang="en-IT" sz="1800" b="1"/>
              <a:t>10</a:t>
            </a:r>
            <a:r>
              <a:rPr lang="en-IT" sz="1800" b="1" baseline="30000"/>
              <a:t>4</a:t>
            </a:r>
            <a:r>
              <a:rPr lang="en-IT" sz="1800" i="1"/>
              <a:t> nm</a:t>
            </a:r>
            <a:r>
              <a:rPr lang="en-IT" sz="1800" i="1" baseline="30000"/>
              <a:t>.</a:t>
            </a:r>
            <a:r>
              <a:rPr lang="en-IT" sz="1800" i="1"/>
              <a:t>rad</a:t>
            </a:r>
          </a:p>
          <a:p>
            <a:pPr algn="ctr"/>
            <a:r>
              <a:rPr lang="en-IT" sz="1800" i="1"/>
              <a:t>after ionization cooling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40EBD55-39AE-05B4-FD95-A7C20C5B57A6}"/>
              </a:ext>
            </a:extLst>
          </p:cNvPr>
          <p:cNvSpPr/>
          <p:nvPr/>
        </p:nvSpPr>
        <p:spPr bwMode="auto">
          <a:xfrm>
            <a:off x="7452320" y="5038969"/>
            <a:ext cx="1130424" cy="190232"/>
          </a:xfrm>
          <a:prstGeom prst="ellipse">
            <a:avLst/>
          </a:prstGeom>
          <a:solidFill>
            <a:srgbClr val="FFFF00">
              <a:alpha val="4818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871DBA-377B-B944-EAB5-3E8EB2324DBF}"/>
              </a:ext>
            </a:extLst>
          </p:cNvPr>
          <p:cNvSpPr txBox="1"/>
          <p:nvPr/>
        </p:nvSpPr>
        <p:spPr>
          <a:xfrm>
            <a:off x="562792" y="4005064"/>
            <a:ext cx="3700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m</a:t>
            </a:r>
            <a:r>
              <a:rPr lang="en-IT"/>
              <a:t>uon beam norm. emittance</a:t>
            </a:r>
          </a:p>
        </p:txBody>
      </p:sp>
      <p:sp>
        <p:nvSpPr>
          <p:cNvPr id="6" name="Segnaposto data 6">
            <a:extLst>
              <a:ext uri="{FF2B5EF4-FFF2-40B4-BE49-F238E27FC236}">
                <a16:creationId xmlns:a16="http://schemas.microsoft.com/office/drawing/2014/main" id="{4C20A54F-82DB-A7E0-680F-9763B78EC32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716016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INFN– ACCELERATORI – Seminar – LASA - July 14th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98511981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egnaposto data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ICS &amp; Photon Colliders - PhD School on Accel. Phys. - INFN/LaSapienza - February 2022</a:t>
            </a:r>
            <a:endParaRPr lang="en-US" sz="1400"/>
          </a:p>
        </p:txBody>
      </p:sp>
      <p:pic>
        <p:nvPicPr>
          <p:cNvPr id="25602" name="Picture 10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86000"/>
            <a:ext cx="7559675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 Box 1027"/>
          <p:cNvSpPr txBox="1">
            <a:spLocks noChangeArrowheads="1"/>
          </p:cNvSpPr>
          <p:nvPr/>
        </p:nvSpPr>
        <p:spPr bwMode="auto">
          <a:xfrm>
            <a:off x="457200" y="2819400"/>
            <a:ext cx="11049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rgbClr val="CC0000"/>
                </a:solidFill>
              </a:rPr>
              <a:t>1-25 GeV</a:t>
            </a:r>
          </a:p>
          <a:p>
            <a:r>
              <a:rPr lang="en-US" sz="1800" b="1">
                <a:solidFill>
                  <a:srgbClr val="CC0000"/>
                </a:solidFill>
              </a:rPr>
              <a:t>electrons</a:t>
            </a:r>
            <a:endParaRPr lang="en-US"/>
          </a:p>
        </p:txBody>
      </p:sp>
      <p:sp>
        <p:nvSpPr>
          <p:cNvPr id="25604" name="Text Box 1028"/>
          <p:cNvSpPr txBox="1">
            <a:spLocks noChangeArrowheads="1"/>
          </p:cNvSpPr>
          <p:nvPr/>
        </p:nvSpPr>
        <p:spPr bwMode="auto">
          <a:xfrm>
            <a:off x="8032750" y="3814763"/>
            <a:ext cx="1111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accent2"/>
                </a:solidFill>
              </a:rPr>
              <a:t>100-0.5 </a:t>
            </a:r>
            <a:r>
              <a:rPr lang="it-IT" sz="1800" b="1">
                <a:solidFill>
                  <a:schemeClr val="accent2"/>
                </a:solidFill>
              </a:rPr>
              <a:t>Å</a:t>
            </a:r>
            <a:endParaRPr lang="en-US" sz="1800" b="1">
              <a:solidFill>
                <a:schemeClr val="accent2"/>
              </a:solidFill>
            </a:endParaRPr>
          </a:p>
          <a:p>
            <a:r>
              <a:rPr lang="en-US" sz="1800" b="1">
                <a:solidFill>
                  <a:schemeClr val="accent2"/>
                </a:solidFill>
              </a:rPr>
              <a:t>photons</a:t>
            </a:r>
            <a:endParaRPr lang="en-US" sz="1800" b="1">
              <a:solidFill>
                <a:srgbClr val="CC0000"/>
              </a:solidFill>
            </a:endParaRPr>
          </a:p>
        </p:txBody>
      </p:sp>
      <p:sp>
        <p:nvSpPr>
          <p:cNvPr id="25605" name="Rectangle 1029"/>
          <p:cNvSpPr>
            <a:spLocks noChangeArrowheads="1"/>
          </p:cNvSpPr>
          <p:nvPr/>
        </p:nvSpPr>
        <p:spPr bwMode="auto">
          <a:xfrm>
            <a:off x="4648200" y="2579688"/>
            <a:ext cx="19319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 b="1"/>
              <a:t>cm und. period</a:t>
            </a:r>
            <a:r>
              <a:rPr lang="en-US" sz="1800" b="1">
                <a:latin typeface="Symbol" charset="0"/>
              </a:rPr>
              <a:t> l</a:t>
            </a:r>
            <a:r>
              <a:rPr lang="en-US" sz="1800" b="1" baseline="-25000"/>
              <a:t>u</a:t>
            </a:r>
          </a:p>
        </p:txBody>
      </p:sp>
      <p:sp>
        <p:nvSpPr>
          <p:cNvPr id="25606" name="Line 1030"/>
          <p:cNvSpPr>
            <a:spLocks noChangeShapeType="1"/>
          </p:cNvSpPr>
          <p:nvPr/>
        </p:nvSpPr>
        <p:spPr bwMode="auto">
          <a:xfrm flipH="1">
            <a:off x="4800600" y="2895600"/>
            <a:ext cx="762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5607" name="Rectangle 1031"/>
          <p:cNvSpPr>
            <a:spLocks noChangeArrowheads="1"/>
          </p:cNvSpPr>
          <p:nvPr/>
        </p:nvSpPr>
        <p:spPr bwMode="auto">
          <a:xfrm>
            <a:off x="304800" y="838200"/>
            <a:ext cx="86106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000" b="1"/>
              <a:t>FEL</a:t>
            </a:r>
            <a:r>
              <a:rPr lang="ja-JP" altLang="en-US" sz="2000" b="1"/>
              <a:t>’</a:t>
            </a:r>
            <a:r>
              <a:rPr lang="en-US" altLang="ja-JP" sz="2000" b="1"/>
              <a:t>s</a:t>
            </a:r>
            <a:r>
              <a:rPr lang="en-US" altLang="ja-JP" sz="2000" b="1">
                <a:solidFill>
                  <a:srgbClr val="FF0000"/>
                </a:solidFill>
              </a:rPr>
              <a:t> and </a:t>
            </a:r>
            <a:r>
              <a:rPr lang="en-US" altLang="ja-JP" sz="2000" b="1">
                <a:solidFill>
                  <a:schemeClr val="accent2"/>
                </a:solidFill>
              </a:rPr>
              <a:t>Thomson/Compton Sources</a:t>
            </a:r>
            <a:r>
              <a:rPr lang="en-US" altLang="ja-JP" sz="2000" b="1">
                <a:solidFill>
                  <a:srgbClr val="FF0000"/>
                </a:solidFill>
              </a:rPr>
              <a:t> common mechanism:</a:t>
            </a:r>
            <a:br>
              <a:rPr lang="en-US" altLang="ja-JP" sz="2000" b="1">
                <a:solidFill>
                  <a:srgbClr val="FF0000"/>
                </a:solidFill>
              </a:rPr>
            </a:br>
            <a:r>
              <a:rPr lang="en-US" altLang="ja-JP" sz="2000" b="1">
                <a:solidFill>
                  <a:srgbClr val="FF0000"/>
                </a:solidFill>
              </a:rPr>
              <a:t>collision between a relativistic electron and a (pseudo)electromagnetic wave</a:t>
            </a:r>
            <a:endParaRPr lang="it-IT" b="1">
              <a:solidFill>
                <a:srgbClr val="FF0000"/>
              </a:solidFill>
            </a:endParaRPr>
          </a:p>
        </p:txBody>
      </p:sp>
      <p:pic>
        <p:nvPicPr>
          <p:cNvPr id="25608" name="Picture 10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876800"/>
            <a:ext cx="83058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9" name="Text Box 1033"/>
          <p:cNvSpPr txBox="1">
            <a:spLocks noChangeArrowheads="1"/>
          </p:cNvSpPr>
          <p:nvPr/>
        </p:nvSpPr>
        <p:spPr bwMode="auto">
          <a:xfrm>
            <a:off x="3657600" y="5029200"/>
            <a:ext cx="2362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accent2"/>
                </a:solidFill>
              </a:rPr>
              <a:t>20-150 MeV electrons</a:t>
            </a:r>
            <a:endParaRPr lang="en-US"/>
          </a:p>
        </p:txBody>
      </p:sp>
      <p:sp>
        <p:nvSpPr>
          <p:cNvPr id="25610" name="Rectangle 1034"/>
          <p:cNvSpPr>
            <a:spLocks noChangeArrowheads="1"/>
          </p:cNvSpPr>
          <p:nvPr/>
        </p:nvSpPr>
        <p:spPr bwMode="auto">
          <a:xfrm>
            <a:off x="5943600" y="5029200"/>
            <a:ext cx="1558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 b="1"/>
              <a:t>0.8 </a:t>
            </a:r>
            <a:r>
              <a:rPr lang="en-US" sz="1800" b="1">
                <a:latin typeface="Symbol" charset="0"/>
                <a:sym typeface="Symbol" charset="0"/>
              </a:rPr>
              <a:t></a:t>
            </a:r>
            <a:r>
              <a:rPr lang="en-US" sz="1800" b="1"/>
              <a:t>m laser</a:t>
            </a:r>
            <a:r>
              <a:rPr lang="en-US" sz="1800" b="1">
                <a:latin typeface="Symbol" charset="0"/>
              </a:rPr>
              <a:t> l</a:t>
            </a:r>
            <a:endParaRPr lang="en-US" b="1" baseline="-25000"/>
          </a:p>
        </p:txBody>
      </p:sp>
      <p:sp>
        <p:nvSpPr>
          <p:cNvPr id="25611" name="Text Box 1035"/>
          <p:cNvSpPr txBox="1">
            <a:spLocks noChangeArrowheads="1"/>
          </p:cNvSpPr>
          <p:nvPr/>
        </p:nvSpPr>
        <p:spPr bwMode="auto">
          <a:xfrm>
            <a:off x="7861300" y="5105400"/>
            <a:ext cx="12938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bg2"/>
                </a:solidFill>
              </a:rPr>
              <a:t>20-500 keV</a:t>
            </a:r>
          </a:p>
          <a:p>
            <a:r>
              <a:rPr lang="en-US" sz="1800" b="1">
                <a:solidFill>
                  <a:schemeClr val="bg2"/>
                </a:solidFill>
              </a:rPr>
              <a:t>photons</a:t>
            </a:r>
          </a:p>
        </p:txBody>
      </p:sp>
      <p:sp>
        <p:nvSpPr>
          <p:cNvPr id="25612" name="Line 1036"/>
          <p:cNvSpPr>
            <a:spLocks noChangeShapeType="1"/>
          </p:cNvSpPr>
          <p:nvPr/>
        </p:nvSpPr>
        <p:spPr bwMode="auto">
          <a:xfrm>
            <a:off x="228600" y="2209800"/>
            <a:ext cx="868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5613" name="Rectangle 1037"/>
          <p:cNvSpPr>
            <a:spLocks noChangeArrowheads="1"/>
          </p:cNvSpPr>
          <p:nvPr/>
        </p:nvSpPr>
        <p:spPr bwMode="auto">
          <a:xfrm>
            <a:off x="7239000" y="2209800"/>
            <a:ext cx="647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 b="1" i="1"/>
              <a:t>3 km</a:t>
            </a:r>
            <a:endParaRPr lang="en-US" sz="1800" b="1" i="1" baseline="-25000"/>
          </a:p>
        </p:txBody>
      </p:sp>
      <p:sp>
        <p:nvSpPr>
          <p:cNvPr id="25614" name="Rectangle 1038"/>
          <p:cNvSpPr>
            <a:spLocks noChangeArrowheads="1"/>
          </p:cNvSpPr>
          <p:nvPr/>
        </p:nvSpPr>
        <p:spPr bwMode="auto">
          <a:xfrm>
            <a:off x="2819400" y="6248400"/>
            <a:ext cx="647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 b="1" i="1"/>
              <a:t>20 m</a:t>
            </a:r>
            <a:endParaRPr lang="en-US" sz="1800" b="1" i="1" baseline="-25000"/>
          </a:p>
        </p:txBody>
      </p:sp>
      <p:pic>
        <p:nvPicPr>
          <p:cNvPr id="25615" name="Immagine 2" descr="infn-new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ttangolo 16"/>
          <p:cNvSpPr/>
          <p:nvPr/>
        </p:nvSpPr>
        <p:spPr>
          <a:xfrm>
            <a:off x="755576" y="116632"/>
            <a:ext cx="8352928" cy="96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b="1">
                <a:solidFill>
                  <a:srgbClr val="0000FF"/>
                </a:solidFill>
              </a:rPr>
              <a:t>The Classical E.M. view (Maxwell eq.): Thomson Sources as synchrotron radiation sources with electro-magnetic undulator</a:t>
            </a:r>
          </a:p>
        </p:txBody>
      </p:sp>
    </p:spTree>
    <p:extLst>
      <p:ext uri="{BB962C8B-B14F-4D97-AF65-F5344CB8AC3E}">
        <p14:creationId xmlns:p14="http://schemas.microsoft.com/office/powerpoint/2010/main" val="252368135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884EC21B-1CC6-0D93-3D4E-28B6B2D583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781" y="379068"/>
            <a:ext cx="7248691" cy="62182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EDA366-BE7D-B1EE-4883-1AFBA1F82734}"/>
              </a:ext>
            </a:extLst>
          </p:cNvPr>
          <p:cNvSpPr txBox="1"/>
          <p:nvPr/>
        </p:nvSpPr>
        <p:spPr>
          <a:xfrm>
            <a:off x="6084168" y="44624"/>
            <a:ext cx="2576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/>
              <a:t>S</a:t>
            </a:r>
            <a:r>
              <a:rPr lang="en-IT" sz="1800"/>
              <a:t>pread of incidence angle</a:t>
            </a:r>
          </a:p>
          <a:p>
            <a:r>
              <a:rPr lang="en-IT" sz="1800"/>
              <a:t>(resembles emittance)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719B56E-E6CF-8410-DC21-D7295A0623CB}"/>
              </a:ext>
            </a:extLst>
          </p:cNvPr>
          <p:cNvCxnSpPr>
            <a:cxnSpLocks/>
          </p:cNvCxnSpPr>
          <p:nvPr/>
        </p:nvCxnSpPr>
        <p:spPr bwMode="auto">
          <a:xfrm flipV="1">
            <a:off x="5292080" y="690955"/>
            <a:ext cx="936104" cy="64981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9C376C5-ED98-C114-0640-D1C689BE691C}"/>
              </a:ext>
            </a:extLst>
          </p:cNvPr>
          <p:cNvSpPr txBox="1"/>
          <p:nvPr/>
        </p:nvSpPr>
        <p:spPr>
          <a:xfrm>
            <a:off x="646420" y="2459823"/>
            <a:ext cx="16962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c</a:t>
            </a:r>
            <a:r>
              <a:rPr lang="en-IT"/>
              <a:t>ooling of</a:t>
            </a:r>
          </a:p>
          <a:p>
            <a:r>
              <a:rPr lang="en-IT"/>
              <a:t>photons still</a:t>
            </a:r>
          </a:p>
          <a:p>
            <a:r>
              <a:rPr lang="en-IT"/>
              <a:t>effective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F3C0A3-AEA4-E2BD-8B52-9EF5958D8CA3}"/>
              </a:ext>
            </a:extLst>
          </p:cNvPr>
          <p:cNvSpPr txBox="1"/>
          <p:nvPr/>
        </p:nvSpPr>
        <p:spPr>
          <a:xfrm>
            <a:off x="682173" y="4167503"/>
            <a:ext cx="14670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as well as</a:t>
            </a:r>
          </a:p>
          <a:p>
            <a:r>
              <a:rPr lang="en-GB"/>
              <a:t>heating of</a:t>
            </a:r>
          </a:p>
          <a:p>
            <a:r>
              <a:rPr lang="en-GB"/>
              <a:t>electrons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39646491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reccia giù 1"/>
          <p:cNvSpPr>
            <a:spLocks noChangeArrowheads="1"/>
          </p:cNvSpPr>
          <p:nvPr/>
        </p:nvSpPr>
        <p:spPr bwMode="auto">
          <a:xfrm>
            <a:off x="4211638" y="2349500"/>
            <a:ext cx="484187" cy="544513"/>
          </a:xfrm>
          <a:prstGeom prst="downArrow">
            <a:avLst>
              <a:gd name="adj1" fmla="val 50000"/>
              <a:gd name="adj2" fmla="val 4990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graphicFrame>
        <p:nvGraphicFramePr>
          <p:cNvPr id="38915" name="Object 2"/>
          <p:cNvGraphicFramePr>
            <a:graphicFrameLocks noChangeAspect="1"/>
          </p:cNvGraphicFramePr>
          <p:nvPr/>
        </p:nvGraphicFramePr>
        <p:xfrm>
          <a:off x="2722563" y="1341438"/>
          <a:ext cx="36957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032000" imgH="444500" progId="Equation.3">
                  <p:embed/>
                </p:oleObj>
              </mc:Choice>
              <mc:Fallback>
                <p:oleObj name="Equation" r:id="rId3" imgW="2032000" imgH="444500" progId="Equation.3">
                  <p:embed/>
                  <p:pic>
                    <p:nvPicPr>
                      <p:cNvPr id="3891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2563" y="1341438"/>
                        <a:ext cx="3695700" cy="8128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6" name="Object 2"/>
          <p:cNvGraphicFramePr>
            <a:graphicFrameLocks noChangeAspect="1"/>
          </p:cNvGraphicFramePr>
          <p:nvPr/>
        </p:nvGraphicFramePr>
        <p:xfrm>
          <a:off x="6948488" y="692150"/>
          <a:ext cx="573087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15900" imgH="215900" progId="Equation.3">
                  <p:embed/>
                </p:oleObj>
              </mc:Choice>
              <mc:Fallback>
                <p:oleObj name="Equation" r:id="rId5" imgW="215900" imgH="215900" progId="Equation.3">
                  <p:embed/>
                  <p:pic>
                    <p:nvPicPr>
                      <p:cNvPr id="3891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488" y="692150"/>
                        <a:ext cx="573087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7" name="Rectangle 2"/>
          <p:cNvSpPr txBox="1">
            <a:spLocks noChangeArrowheads="1"/>
          </p:cNvSpPr>
          <p:nvPr/>
        </p:nvSpPr>
        <p:spPr bwMode="auto">
          <a:xfrm>
            <a:off x="1476375" y="188913"/>
            <a:ext cx="6696075" cy="11525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it-IT" sz="2800" b="1">
                <a:latin typeface="Comic Sans MS" charset="0"/>
              </a:rPr>
              <a:t>To transform to the Lab ref. system we need to compute </a:t>
            </a:r>
            <a:endParaRPr lang="en-GB" sz="2800" b="1">
              <a:latin typeface="Comic Sans MS" charset="0"/>
            </a:endParaRPr>
          </a:p>
        </p:txBody>
      </p:sp>
      <p:sp>
        <p:nvSpPr>
          <p:cNvPr id="38918" name="Rectangle 2"/>
          <p:cNvSpPr txBox="1">
            <a:spLocks noChangeArrowheads="1"/>
          </p:cNvSpPr>
          <p:nvPr/>
        </p:nvSpPr>
        <p:spPr bwMode="auto">
          <a:xfrm>
            <a:off x="1476375" y="2708275"/>
            <a:ext cx="6696075" cy="10080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it-IT" sz="2800" b="1">
                <a:latin typeface="Comic Sans MS" charset="0"/>
              </a:rPr>
              <a:t>Then apply a Lorentz transformation</a:t>
            </a:r>
            <a:endParaRPr lang="en-GB" sz="2800" b="1">
              <a:latin typeface="Comic Sans MS" charset="0"/>
            </a:endParaRPr>
          </a:p>
        </p:txBody>
      </p:sp>
      <p:pic>
        <p:nvPicPr>
          <p:cNvPr id="38919" name="Immagine 2" descr="infn-new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0" name="Immagine 1" descr="Untitled.tif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573016"/>
            <a:ext cx="5232400" cy="29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gnaposto data 6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70560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ICS &amp; Photon Colliders - PhD School on Accel. Phys. - INFN/LaSapienza - February 2022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82169636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Immagine 2" descr="infn-new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4">
            <a:extLst>
              <a:ext uri="{FF2B5EF4-FFF2-40B4-BE49-F238E27FC236}">
                <a16:creationId xmlns:a16="http://schemas.microsoft.com/office/drawing/2014/main" id="{B25B895F-21B3-BC43-9574-1A44F41DD6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36712"/>
            <a:ext cx="8890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0EC365D3-5A41-BE42-9FAD-88E33BD3A33F}"/>
              </a:ext>
            </a:extLst>
          </p:cNvPr>
          <p:cNvSpPr txBox="1">
            <a:spLocks noChangeArrowheads="1"/>
          </p:cNvSpPr>
          <p:nvPr/>
        </p:nvSpPr>
        <p:spPr>
          <a:xfrm>
            <a:off x="152400" y="2636912"/>
            <a:ext cx="8756650" cy="370026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pitchFamily="-111" charset="-128"/>
                <a:cs typeface="ＭＳ Ｐゴシック" pitchFamily="-111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9pPr>
          </a:lstStyle>
          <a:p>
            <a:r>
              <a:rPr lang="en-US" sz="2800" b="1" i="1" kern="0">
                <a:solidFill>
                  <a:srgbClr val="FF0000"/>
                </a:solidFill>
                <a:latin typeface="Times" charset="0"/>
                <a:ea typeface="ＭＳ Ｐゴシック" charset="0"/>
                <a:cs typeface="ＭＳ Ｐゴシック" charset="0"/>
              </a:rPr>
              <a:t>Inverse Compton Scattering: why Inverse?</a:t>
            </a:r>
          </a:p>
          <a:p>
            <a:endParaRPr lang="en-US" sz="2800" b="1" i="1" kern="0">
              <a:solidFill>
                <a:srgbClr val="FF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  <a:p>
            <a:r>
              <a:rPr lang="en-US" sz="2800" b="1" i="1" kern="0">
                <a:solidFill>
                  <a:srgbClr val="FF0000"/>
                </a:solidFill>
                <a:latin typeface="Times" charset="0"/>
                <a:ea typeface="ＭＳ Ｐゴシック" charset="0"/>
                <a:cs typeface="ＭＳ Ｐゴシック" charset="0"/>
              </a:rPr>
              <a:t>(direct) Compton Scattering is performed by an energetic photon (X-rays) interacting with an atomic electron (eV)</a:t>
            </a:r>
          </a:p>
          <a:p>
            <a:endParaRPr lang="en-US" sz="2800" b="1" i="1" kern="0">
              <a:solidFill>
                <a:srgbClr val="FF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  <a:p>
            <a:r>
              <a:rPr lang="en-US" sz="2800" b="1" i="1" kern="0">
                <a:solidFill>
                  <a:srgbClr val="FF0000"/>
                </a:solidFill>
                <a:latin typeface="Times" charset="0"/>
                <a:ea typeface="ＭＳ Ｐゴシック" charset="0"/>
                <a:cs typeface="ＭＳ Ｐゴシック" charset="0"/>
              </a:rPr>
              <a:t>Inverse Compton Scattering is performed by an energetic electron (MeV-GeV) onto a visible (eV) photon (“inverse” refers to the reaction kinematics, not the dynamics)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AFB42F-08DC-4D46-8989-15C8D3BF68CF}"/>
              </a:ext>
            </a:extLst>
          </p:cNvPr>
          <p:cNvSpPr txBox="1"/>
          <p:nvPr/>
        </p:nvSpPr>
        <p:spPr>
          <a:xfrm>
            <a:off x="1763688" y="188640"/>
            <a:ext cx="55446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0000FF"/>
                </a:solidFill>
              </a:rPr>
              <a:t>I.C.S.  :   Inverse Compton Scattering </a:t>
            </a:r>
            <a:endParaRPr lang="en-IT"/>
          </a:p>
        </p:txBody>
      </p:sp>
      <p:sp>
        <p:nvSpPr>
          <p:cNvPr id="3" name="Segnaposto data 6">
            <a:extLst>
              <a:ext uri="{FF2B5EF4-FFF2-40B4-BE49-F238E27FC236}">
                <a16:creationId xmlns:a16="http://schemas.microsoft.com/office/drawing/2014/main" id="{CBBD084D-E2B1-F3A7-CDCF-35AC90F1FB7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716016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TECHNO-CLS Workshop - Ferrara – Oct. 6th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53105667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1130569" y="186899"/>
            <a:ext cx="7977935" cy="1064397"/>
          </a:xfrm>
          <a:noFill/>
        </p:spPr>
        <p:txBody>
          <a:bodyPr/>
          <a:lstStyle/>
          <a:p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Deep Recoil I.C.S. helps attenuating the </a:t>
            </a:r>
            <a:r>
              <a:rPr lang="en-IT" sz="2400" b="1" i="1">
                <a:solidFill>
                  <a:srgbClr val="C00000"/>
                </a:solidFill>
                <a:latin typeface="Symbol" pitchFamily="2" charset="2"/>
              </a:rPr>
              <a:t>g</a:t>
            </a:r>
            <a:r>
              <a:rPr lang="en-IT" sz="2400" b="1" i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IT" sz="2400" b="1" i="1">
                <a:solidFill>
                  <a:srgbClr val="C00000"/>
                </a:solidFill>
                <a:latin typeface="Symbol" pitchFamily="2" charset="2"/>
              </a:rPr>
              <a:t>q</a:t>
            </a:r>
            <a:r>
              <a:rPr lang="en-IT" sz="2400" b="1" i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 problem</a:t>
            </a:r>
            <a:b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</a:br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through slowing down of Lorentz boost </a:t>
            </a:r>
            <a:r>
              <a:rPr lang="en-GB" sz="2800" b="1" i="1">
                <a:solidFill>
                  <a:srgbClr val="FF0000"/>
                </a:solidFill>
                <a:latin typeface="Symbol" pitchFamily="2" charset="2"/>
                <a:ea typeface="ＭＳ Ｐゴシック" charset="0"/>
              </a:rPr>
              <a:t>g</a:t>
            </a:r>
            <a:r>
              <a:rPr lang="en-GB" sz="2800" b="1" i="1" baseline="-25000">
                <a:solidFill>
                  <a:srgbClr val="FF0000"/>
                </a:solidFill>
                <a:latin typeface="Times" charset="0"/>
                <a:ea typeface="ＭＳ Ｐゴシック" charset="0"/>
              </a:rPr>
              <a:t>cm</a:t>
            </a:r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&lt;&lt;</a:t>
            </a:r>
            <a:r>
              <a:rPr lang="en-GB" sz="2800" b="1" i="1">
                <a:solidFill>
                  <a:srgbClr val="FF0000"/>
                </a:solidFill>
                <a:latin typeface="Symbol" pitchFamily="2" charset="2"/>
                <a:ea typeface="ＭＳ Ｐゴシック" charset="0"/>
              </a:rPr>
              <a:t>g</a:t>
            </a:r>
            <a:endParaRPr lang="en-US" sz="2800" b="1" i="1">
              <a:solidFill>
                <a:srgbClr val="FF0000"/>
              </a:solidFill>
              <a:latin typeface="Symbol" pitchFamily="2" charset="2"/>
              <a:ea typeface="ＭＳ Ｐゴシック" charset="0"/>
            </a:endParaRPr>
          </a:p>
        </p:txBody>
      </p:sp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8" y="29829"/>
            <a:ext cx="1090092" cy="659226"/>
          </a:xfrm>
          <a:prstGeom prst="rect">
            <a:avLst/>
          </a:prstGeom>
        </p:spPr>
      </p:pic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4436ADB-63CD-8675-FBDB-F248E1C933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1889" y="2411860"/>
            <a:ext cx="5884527" cy="43295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C7C12E-940D-6961-5BA8-CD5B542B7575}"/>
              </a:ext>
            </a:extLst>
          </p:cNvPr>
          <p:cNvSpPr txBox="1"/>
          <p:nvPr/>
        </p:nvSpPr>
        <p:spPr>
          <a:xfrm>
            <a:off x="3164751" y="4086862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X=0.13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5A4783-BD83-7C5A-49EC-3909500A87D2}"/>
              </a:ext>
            </a:extLst>
          </p:cNvPr>
          <p:cNvSpPr txBox="1"/>
          <p:nvPr/>
        </p:nvSpPr>
        <p:spPr>
          <a:xfrm>
            <a:off x="5118839" y="4077072"/>
            <a:ext cx="9653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X=13.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3032A5-93A7-8EC7-CE6D-6B5E728EEEFF}"/>
              </a:ext>
            </a:extLst>
          </p:cNvPr>
          <p:cNvSpPr txBox="1"/>
          <p:nvPr/>
        </p:nvSpPr>
        <p:spPr>
          <a:xfrm>
            <a:off x="6827287" y="4077072"/>
            <a:ext cx="1273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X=1300.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020D3E-4867-94BF-7B33-ED45B7344CF1}"/>
              </a:ext>
            </a:extLst>
          </p:cNvPr>
          <p:cNvSpPr txBox="1"/>
          <p:nvPr/>
        </p:nvSpPr>
        <p:spPr>
          <a:xfrm>
            <a:off x="3302991" y="2679806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laser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B05A22-BC04-DA25-8B57-0032922CB734}"/>
              </a:ext>
            </a:extLst>
          </p:cNvPr>
          <p:cNvSpPr txBox="1"/>
          <p:nvPr/>
        </p:nvSpPr>
        <p:spPr>
          <a:xfrm>
            <a:off x="6141222" y="1959223"/>
            <a:ext cx="2049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7 GeV e</a:t>
            </a:r>
            <a:r>
              <a:rPr lang="en-IT" baseline="30000"/>
              <a:t>-</a:t>
            </a:r>
            <a:r>
              <a:rPr lang="en-IT"/>
              <a:t> beam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C547E6-0258-5FDD-87A4-DB39ECCF89C2}"/>
              </a:ext>
            </a:extLst>
          </p:cNvPr>
          <p:cNvSpPr txBox="1"/>
          <p:nvPr/>
        </p:nvSpPr>
        <p:spPr>
          <a:xfrm>
            <a:off x="4907693" y="2679303"/>
            <a:ext cx="1248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UV FEL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40BBE2-AC09-32D7-FA50-DE027AB7F258}"/>
              </a:ext>
            </a:extLst>
          </p:cNvPr>
          <p:cNvSpPr txBox="1"/>
          <p:nvPr/>
        </p:nvSpPr>
        <p:spPr>
          <a:xfrm>
            <a:off x="6853317" y="2679806"/>
            <a:ext cx="1031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X FEL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4EE997-2095-0335-3FAD-456ADEFBE44E}"/>
              </a:ext>
            </a:extLst>
          </p:cNvPr>
          <p:cNvSpPr txBox="1"/>
          <p:nvPr/>
        </p:nvSpPr>
        <p:spPr>
          <a:xfrm>
            <a:off x="40478" y="6154204"/>
            <a:ext cx="3963236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231F20"/>
                </a:solidFill>
                <a:effectLst/>
                <a:latin typeface="Times" pitchFamily="2" charset="0"/>
              </a:rPr>
              <a:t>R. Hajima and M. Fujiwara, Narrow-band GeV photons</a:t>
            </a:r>
          </a:p>
          <a:p>
            <a:r>
              <a:rPr lang="en-GB" sz="1200">
                <a:solidFill>
                  <a:srgbClr val="231F20"/>
                </a:solidFill>
                <a:effectLst/>
                <a:latin typeface="Times" pitchFamily="2" charset="0"/>
              </a:rPr>
              <a:t>generated from an x-ray free-electron laser oscillator, </a:t>
            </a:r>
            <a:r>
              <a:rPr lang="en-GB" sz="1200">
                <a:solidFill>
                  <a:srgbClr val="2E3093"/>
                </a:solidFill>
                <a:effectLst/>
                <a:latin typeface="Times" pitchFamily="2" charset="0"/>
              </a:rPr>
              <a:t>Phys.</a:t>
            </a:r>
            <a:endParaRPr lang="en-GB" sz="1200">
              <a:solidFill>
                <a:srgbClr val="231F20"/>
              </a:solidFill>
              <a:effectLst/>
              <a:latin typeface="Times" pitchFamily="2" charset="0"/>
            </a:endParaRPr>
          </a:p>
          <a:p>
            <a:r>
              <a:rPr lang="en-GB" sz="1200">
                <a:solidFill>
                  <a:srgbClr val="2E3093"/>
                </a:solidFill>
                <a:effectLst/>
                <a:latin typeface="Times" pitchFamily="2" charset="0"/>
              </a:rPr>
              <a:t>Rev. Accel. Beams 19, 020702 (2016)</a:t>
            </a:r>
            <a:r>
              <a:rPr lang="en-GB" sz="1200">
                <a:solidFill>
                  <a:srgbClr val="231F20"/>
                </a:solidFill>
                <a:effectLst/>
                <a:latin typeface="Times" pitchFamily="2" charset="0"/>
              </a:rPr>
              <a:t>.</a:t>
            </a:r>
            <a:r>
              <a:rPr lang="en-GB" sz="1200">
                <a:solidFill>
                  <a:srgbClr val="231F20"/>
                </a:solidFill>
                <a:latin typeface="Times" pitchFamily="2" charset="0"/>
              </a:rPr>
              <a:t>   </a:t>
            </a:r>
            <a:r>
              <a:rPr lang="en-GB" sz="1200">
                <a:solidFill>
                  <a:srgbClr val="231F20"/>
                </a:solidFill>
                <a:effectLst/>
                <a:latin typeface="Times" pitchFamily="2" charset="0"/>
              </a:rPr>
              <a:t>XFELO  Project</a:t>
            </a:r>
            <a:endParaRPr lang="en-GB" sz="1200">
              <a:solidFill>
                <a:srgbClr val="2E3093"/>
              </a:solidFill>
              <a:effectLst/>
              <a:latin typeface="Times" pitchFamily="2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5AB330F-4EDE-257D-0DE6-5288DC40A80A}"/>
              </a:ext>
            </a:extLst>
          </p:cNvPr>
          <p:cNvGrpSpPr/>
          <p:nvPr/>
        </p:nvGrpSpPr>
        <p:grpSpPr>
          <a:xfrm>
            <a:off x="301267" y="1203424"/>
            <a:ext cx="8303181" cy="4287063"/>
            <a:chOff x="56637" y="1203424"/>
            <a:chExt cx="8303181" cy="4287063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8622A72-EC34-5E02-0BED-81859D437170}"/>
                </a:ext>
              </a:extLst>
            </p:cNvPr>
            <p:cNvGrpSpPr/>
            <p:nvPr/>
          </p:nvGrpSpPr>
          <p:grpSpPr>
            <a:xfrm>
              <a:off x="56637" y="1203424"/>
              <a:ext cx="8303181" cy="3437609"/>
              <a:chOff x="56637" y="1203424"/>
              <a:chExt cx="8303181" cy="3437609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BFDB7717-7979-0269-B392-161BCE6867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7418" y="1203424"/>
                <a:ext cx="7772400" cy="713408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DFB6FFA8-61C8-E0CD-BA9F-8D682795671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673543" y="1840836"/>
                <a:ext cx="154041" cy="1152577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836E8FE8-1705-6003-ED9A-2CE9229795D5}"/>
                      </a:ext>
                    </a:extLst>
                  </p:cNvPr>
                  <p:cNvSpPr txBox="1"/>
                  <p:nvPr/>
                </p:nvSpPr>
                <p:spPr>
                  <a:xfrm>
                    <a:off x="56637" y="2873465"/>
                    <a:ext cx="1661929" cy="76578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l-GR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  <m:r>
                            <a:rPr lang="it-IT" b="0" i="1">
                              <a:latin typeface="Cambria Math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𝛾𝜗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rad>
                            </m:den>
                          </m:f>
                        </m:oMath>
                      </m:oMathPara>
                    </a14:m>
                    <a:endParaRPr lang="en-US"/>
                  </a:p>
                </p:txBody>
              </p:sp>
            </mc:Choice>
            <mc:Fallback xmlns="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836E8FE8-1705-6003-ED9A-2CE9229795D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637" y="2873465"/>
                    <a:ext cx="1661929" cy="765787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3030" t="-3279" r="-3030" b="-9836"/>
                    </a:stretch>
                  </a:blipFill>
                </p:spPr>
                <p:txBody>
                  <a:bodyPr/>
                  <a:lstStyle/>
                  <a:p>
                    <a:r>
                      <a:rPr lang="en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0EF1B19D-340B-92C6-DF48-BD3C667FF1C1}"/>
                      </a:ext>
                    </a:extLst>
                  </p:cNvPr>
                  <p:cNvSpPr txBox="1"/>
                  <p:nvPr/>
                </p:nvSpPr>
                <p:spPr>
                  <a:xfrm>
                    <a:off x="56637" y="3757586"/>
                    <a:ext cx="1930080" cy="88344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l-GR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</m:acc>
                          <m:r>
                            <a:rPr lang="it-IT" b="0" i="1">
                              <a:latin typeface="Cambria Math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rad>
                              <m:sSub>
                                <m:sSub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ad>
                                <m:radPr>
                                  <m:degHide m:val="on"/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rad>
                            </m:den>
                          </m:f>
                        </m:oMath>
                      </m:oMathPara>
                    </a14:m>
                    <a:endParaRPr lang="en-US"/>
                  </a:p>
                </p:txBody>
              </p:sp>
            </mc:Choice>
            <mc:Fallback xmlns="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0EF1B19D-340B-92C6-DF48-BD3C667FF1C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637" y="3757586"/>
                    <a:ext cx="1930080" cy="883447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2614" r="-2614" b="-5634"/>
                    </a:stretch>
                  </a:blipFill>
                </p:spPr>
                <p:txBody>
                  <a:bodyPr/>
                  <a:lstStyle/>
                  <a:p>
                    <a:r>
                      <a:rPr lang="en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0500B4C8-0167-24F6-0EB7-DAA5BBF68B33}"/>
                    </a:ext>
                  </a:extLst>
                </p:cNvPr>
                <p:cNvSpPr txBox="1"/>
                <p:nvPr/>
              </p:nvSpPr>
              <p:spPr>
                <a:xfrm>
                  <a:off x="102475" y="4789013"/>
                  <a:ext cx="1894365" cy="70147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sub>
                        </m:sSub>
                        <m:r>
                          <a:rPr lang="it-IT" b="0" i="1"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it-IT" b="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it-IT" b="0" i="1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r>
                                  <a:rPr lang="it-IT" b="0" i="1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</m:rad>
                          </m:den>
                        </m:f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0500B4C8-0167-24F6-0EB7-DAA5BBF68B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475" y="4789013"/>
                  <a:ext cx="1894365" cy="701474"/>
                </a:xfrm>
                <a:prstGeom prst="rect">
                  <a:avLst/>
                </a:prstGeom>
                <a:blipFill>
                  <a:blip r:embed="rId9"/>
                  <a:stretch>
                    <a:fillRect l="-3333" t="-1786" r="-2667" b="-10714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Oval 3">
            <a:extLst>
              <a:ext uri="{FF2B5EF4-FFF2-40B4-BE49-F238E27FC236}">
                <a16:creationId xmlns:a16="http://schemas.microsoft.com/office/drawing/2014/main" id="{1432EE5A-B422-35F6-B595-46E66E27DCC7}"/>
              </a:ext>
            </a:extLst>
          </p:cNvPr>
          <p:cNvSpPr/>
          <p:nvPr/>
        </p:nvSpPr>
        <p:spPr bwMode="auto">
          <a:xfrm>
            <a:off x="246834" y="4653136"/>
            <a:ext cx="2084784" cy="1088259"/>
          </a:xfrm>
          <a:prstGeom prst="ellipse">
            <a:avLst/>
          </a:prstGeom>
          <a:solidFill>
            <a:srgbClr val="FF0000">
              <a:alpha val="32895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E0291CE-5636-0060-3422-86CEF62FA452}"/>
              </a:ext>
            </a:extLst>
          </p:cNvPr>
          <p:cNvGrpSpPr/>
          <p:nvPr/>
        </p:nvGrpSpPr>
        <p:grpSpPr>
          <a:xfrm>
            <a:off x="879297" y="548680"/>
            <a:ext cx="7772400" cy="3479015"/>
            <a:chOff x="879297" y="548680"/>
            <a:chExt cx="7772400" cy="3479015"/>
          </a:xfrm>
        </p:grpSpPr>
        <p:pic>
          <p:nvPicPr>
            <p:cNvPr id="17" name="Picture 16" descr="A diagram of a machine&#10;&#10;Description automatically generated">
              <a:extLst>
                <a:ext uri="{FF2B5EF4-FFF2-40B4-BE49-F238E27FC236}">
                  <a16:creationId xmlns:a16="http://schemas.microsoft.com/office/drawing/2014/main" id="{DFA0A49E-7B7D-005C-7268-4517675173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79297" y="548680"/>
              <a:ext cx="7772400" cy="3267200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6943F2C-0EA0-E1B1-B42D-6A449A11356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096608" y="1280965"/>
              <a:ext cx="1907106" cy="2746730"/>
            </a:xfrm>
            <a:prstGeom prst="straightConnector1">
              <a:avLst/>
            </a:prstGeom>
            <a:solidFill>
              <a:schemeClr val="accent1"/>
            </a:solidFill>
            <a:ln w="349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381211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7" name="Picture 6" descr="A white paper with dots on it&#10;&#10;Description automatically generated">
            <a:extLst>
              <a:ext uri="{FF2B5EF4-FFF2-40B4-BE49-F238E27FC236}">
                <a16:creationId xmlns:a16="http://schemas.microsoft.com/office/drawing/2014/main" id="{BDF4E6AB-02AF-BF24-8A4C-DF4F5505DB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6876" y="332656"/>
            <a:ext cx="6601682" cy="609089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5AE4FF-F410-0F93-324B-3855E39653CA}"/>
              </a:ext>
            </a:extLst>
          </p:cNvPr>
          <p:cNvSpPr txBox="1"/>
          <p:nvPr/>
        </p:nvSpPr>
        <p:spPr>
          <a:xfrm>
            <a:off x="2339752" y="44624"/>
            <a:ext cx="57454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A. Compton 1923 - Direct Compton effect</a:t>
            </a:r>
          </a:p>
          <a:p>
            <a:endParaRPr lang="en-IT"/>
          </a:p>
          <a:p>
            <a:r>
              <a:rPr lang="en-IT"/>
              <a:t>J. Follin 1947 - Inverse Compton Scattering</a:t>
            </a:r>
          </a:p>
          <a:p>
            <a:pPr algn="ctr"/>
            <a:r>
              <a:rPr lang="en-GB" i="1"/>
              <a:t>f</a:t>
            </a:r>
            <a:r>
              <a:rPr lang="en-IT" i="1"/>
              <a:t>irst published (non classified) study on ICS*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70BC13-E569-3553-8FF6-5AB35830DAC8}"/>
              </a:ext>
            </a:extLst>
          </p:cNvPr>
          <p:cNvSpPr txBox="1"/>
          <p:nvPr/>
        </p:nvSpPr>
        <p:spPr>
          <a:xfrm>
            <a:off x="251520" y="6423551"/>
            <a:ext cx="6775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* </a:t>
            </a:r>
            <a:r>
              <a:rPr lang="en-GB" sz="2000" i="1"/>
              <a:t>b</a:t>
            </a:r>
            <a:r>
              <a:rPr lang="en-IT" sz="2000" i="1"/>
              <a:t>ut </a:t>
            </a:r>
            <a:r>
              <a:rPr lang="en-GB" sz="2000" i="1"/>
              <a:t>u</a:t>
            </a:r>
            <a:r>
              <a:rPr lang="en-IT" sz="2000" i="1"/>
              <a:t>nknown and not credited in the whole literature on ICS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A996B35-49F0-221B-684E-114E42486665}"/>
              </a:ext>
            </a:extLst>
          </p:cNvPr>
          <p:cNvSpPr/>
          <p:nvPr/>
        </p:nvSpPr>
        <p:spPr bwMode="auto">
          <a:xfrm>
            <a:off x="3635896" y="1556792"/>
            <a:ext cx="3168352" cy="792088"/>
          </a:xfrm>
          <a:prstGeom prst="ellipse">
            <a:avLst/>
          </a:prstGeom>
          <a:solidFill>
            <a:srgbClr val="FFFF00">
              <a:alpha val="3084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36FF36-ACEB-8D8D-7337-B89152A2ABCB}"/>
              </a:ext>
            </a:extLst>
          </p:cNvPr>
          <p:cNvSpPr txBox="1"/>
          <p:nvPr/>
        </p:nvSpPr>
        <p:spPr>
          <a:xfrm>
            <a:off x="146684" y="3573016"/>
            <a:ext cx="8457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/>
              <a:t>S</a:t>
            </a:r>
            <a:r>
              <a:rPr lang="en-IT" sz="2000"/>
              <a:t>econd motivation to study ICS in the ‘40s was understanding why</a:t>
            </a:r>
          </a:p>
          <a:p>
            <a:pPr algn="ctr"/>
            <a:r>
              <a:rPr lang="en-IT" sz="2000"/>
              <a:t>electrons are almost missing in cosmic rays bombarding the upper atmosphere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1B2138-356C-74F8-80A3-B3649A236AFA}"/>
              </a:ext>
            </a:extLst>
          </p:cNvPr>
          <p:cNvSpPr txBox="1"/>
          <p:nvPr/>
        </p:nvSpPr>
        <p:spPr>
          <a:xfrm>
            <a:off x="40477" y="5068453"/>
            <a:ext cx="88444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/>
              <a:t>B</a:t>
            </a:r>
            <a:r>
              <a:rPr lang="en-IT" sz="2000"/>
              <a:t>oth lines (nuclear bomb and astrophysics) were looking for</a:t>
            </a:r>
          </a:p>
          <a:p>
            <a:pPr algn="ctr"/>
            <a:r>
              <a:rPr lang="en-IT" sz="2000"/>
              <a:t>a mechanism capable to transfer maximum energy from the electrons to the photons </a:t>
            </a:r>
          </a:p>
        </p:txBody>
      </p:sp>
    </p:spTree>
    <p:extLst>
      <p:ext uri="{BB962C8B-B14F-4D97-AF65-F5344CB8AC3E}">
        <p14:creationId xmlns:p14="http://schemas.microsoft.com/office/powerpoint/2010/main" val="164106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7" name="Picture 6" descr="A picture containing text, font, screenshot, line&#10;&#10;Description automatically generated">
            <a:extLst>
              <a:ext uri="{FF2B5EF4-FFF2-40B4-BE49-F238E27FC236}">
                <a16:creationId xmlns:a16="http://schemas.microsoft.com/office/drawing/2014/main" id="{6A387436-AFDF-418D-1F25-21F3E6891A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1124744"/>
            <a:ext cx="7531286" cy="4752528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FDA27B3-246C-19F5-7A9A-83B0997BFEA3}"/>
              </a:ext>
            </a:extLst>
          </p:cNvPr>
          <p:cNvGrpSpPr/>
          <p:nvPr/>
        </p:nvGrpSpPr>
        <p:grpSpPr>
          <a:xfrm>
            <a:off x="5169966" y="4437111"/>
            <a:ext cx="3866530" cy="2370078"/>
            <a:chOff x="5169966" y="4437111"/>
            <a:chExt cx="3866530" cy="2370078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9C72913-E29C-2D4A-4817-8CE2C2CCC571}"/>
                </a:ext>
              </a:extLst>
            </p:cNvPr>
            <p:cNvSpPr/>
            <p:nvPr/>
          </p:nvSpPr>
          <p:spPr bwMode="auto">
            <a:xfrm>
              <a:off x="5169966" y="5805264"/>
              <a:ext cx="3866530" cy="1001925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0" rIns="9144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T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-111" charset="0"/>
                </a:rPr>
                <a:t>          </a:t>
              </a:r>
              <a:r>
                <a:rPr kumimoji="0" lang="en-IT" sz="2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-111" charset="0"/>
                </a:rPr>
                <a:t>ICS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IT">
                  <a:latin typeface="Times" pitchFamily="-111" charset="0"/>
                </a:rPr>
                <a:t>1 eV – O(100) MeV</a:t>
              </a:r>
              <a:endParaRPr kumimoji="0" lang="en-IT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endParaRPr>
            </a:p>
          </p:txBody>
        </p:sp>
        <p:sp>
          <p:nvSpPr>
            <p:cNvPr id="10" name="Bent Arrow 9">
              <a:extLst>
                <a:ext uri="{FF2B5EF4-FFF2-40B4-BE49-F238E27FC236}">
                  <a16:creationId xmlns:a16="http://schemas.microsoft.com/office/drawing/2014/main" id="{20605E78-5C05-ACEA-AF29-886B7E5EDF82}"/>
                </a:ext>
              </a:extLst>
            </p:cNvPr>
            <p:cNvSpPr/>
            <p:nvPr/>
          </p:nvSpPr>
          <p:spPr bwMode="auto">
            <a:xfrm rot="5400000">
              <a:off x="7020271" y="4365104"/>
              <a:ext cx="1440161" cy="1584175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375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endParaRPr>
            </a:p>
          </p:txBody>
        </p:sp>
      </p:grpSp>
      <p:pic>
        <p:nvPicPr>
          <p:cNvPr id="4" name="Picture 3" descr="A picture containing text, screenshot, font, line&#10;&#10;Description automatically generated">
            <a:extLst>
              <a:ext uri="{FF2B5EF4-FFF2-40B4-BE49-F238E27FC236}">
                <a16:creationId xmlns:a16="http://schemas.microsoft.com/office/drawing/2014/main" id="{467CF110-2368-D13D-F954-296F44E9BB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4526288"/>
            <a:ext cx="7772400" cy="207106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C6101F-2FC4-CBF9-105C-1EACCDECE842}"/>
              </a:ext>
            </a:extLst>
          </p:cNvPr>
          <p:cNvSpPr txBox="1"/>
          <p:nvPr/>
        </p:nvSpPr>
        <p:spPr>
          <a:xfrm>
            <a:off x="310057" y="1870047"/>
            <a:ext cx="679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E’</a:t>
            </a:r>
            <a:r>
              <a:rPr lang="en-IT" baseline="-25000"/>
              <a:t>ph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0B6790-4CFA-4AC1-C4A9-E326AA67D8AC}"/>
              </a:ext>
            </a:extLst>
          </p:cNvPr>
          <p:cNvSpPr txBox="1"/>
          <p:nvPr/>
        </p:nvSpPr>
        <p:spPr>
          <a:xfrm>
            <a:off x="179512" y="2685719"/>
            <a:ext cx="902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(keV)</a:t>
            </a:r>
          </a:p>
        </p:txBody>
      </p:sp>
    </p:spTree>
    <p:extLst>
      <p:ext uri="{BB962C8B-B14F-4D97-AF65-F5344CB8AC3E}">
        <p14:creationId xmlns:p14="http://schemas.microsoft.com/office/powerpoint/2010/main" val="1926721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 descr="A picture containing line, rectangle, screenshot, design&#10;&#10;Description automatically generated">
            <a:extLst>
              <a:ext uri="{FF2B5EF4-FFF2-40B4-BE49-F238E27FC236}">
                <a16:creationId xmlns:a16="http://schemas.microsoft.com/office/drawing/2014/main" id="{EFD746C5-B2D8-3A88-2319-8702662C91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997607"/>
            <a:ext cx="7772400" cy="5325090"/>
          </a:xfrm>
          <a:prstGeom prst="rect">
            <a:avLst/>
          </a:prstGeom>
        </p:spPr>
      </p:pic>
      <p:sp>
        <p:nvSpPr>
          <p:cNvPr id="2" name="Segnaposto data 6">
            <a:extLst>
              <a:ext uri="{FF2B5EF4-FFF2-40B4-BE49-F238E27FC236}">
                <a16:creationId xmlns:a16="http://schemas.microsoft.com/office/drawing/2014/main" id="{93BF7F73-BABA-B79B-6BD5-6291E5C4D6B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716016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INFN– ACCELERATORI – Seminar – LASA - July 14th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20859792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87BE954-5E80-4642-E3CF-AA9DAC1AEBF0}"/>
                  </a:ext>
                </a:extLst>
              </p:cNvPr>
              <p:cNvSpPr txBox="1"/>
              <p:nvPr/>
            </p:nvSpPr>
            <p:spPr>
              <a:xfrm>
                <a:off x="3419872" y="5745221"/>
                <a:ext cx="493506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𝑀𝑒𝑉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87BE954-5E80-4642-E3CF-AA9DAC1AEB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5745221"/>
                <a:ext cx="4935069" cy="369332"/>
              </a:xfrm>
              <a:prstGeom prst="rect">
                <a:avLst/>
              </a:prstGeom>
              <a:blipFill>
                <a:blip r:embed="rId3"/>
                <a:stretch>
                  <a:fillRect l="-1026" t="-10000" r="-1538" b="-36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11D2ED62-BE8A-53E4-2FAE-D37930E249AB}"/>
              </a:ext>
            </a:extLst>
          </p:cNvPr>
          <p:cNvSpPr txBox="1"/>
          <p:nvPr/>
        </p:nvSpPr>
        <p:spPr>
          <a:xfrm>
            <a:off x="1547664" y="116632"/>
            <a:ext cx="71287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Symmetric Compton</a:t>
            </a:r>
          </a:p>
          <a:p>
            <a:pPr algn="ctr"/>
            <a:r>
              <a:rPr lang="it-IT" sz="24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Scaling of photon energy vs. electron kinetic energy </a:t>
            </a:r>
            <a:endParaRPr lang="en-IT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1EA1398-DB54-1D50-9D08-A451A3C855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1840" y="1123950"/>
            <a:ext cx="7340600" cy="4610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E59564-F69E-C615-DB71-BA8140EA481D}"/>
                  </a:ext>
                </a:extLst>
              </p:cNvPr>
              <p:cNvSpPr txBox="1"/>
              <p:nvPr/>
            </p:nvSpPr>
            <p:spPr>
              <a:xfrm>
                <a:off x="57865" y="2060848"/>
                <a:ext cx="355462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𝑀𝑒𝑉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E59564-F69E-C615-DB71-BA8140EA48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65" y="2060848"/>
                <a:ext cx="3554627" cy="369332"/>
              </a:xfrm>
              <a:prstGeom prst="rect">
                <a:avLst/>
              </a:prstGeom>
              <a:blipFill>
                <a:blip r:embed="rId5"/>
                <a:stretch>
                  <a:fillRect l="-1423" t="-10000" r="-2491" b="-36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data 6">
            <a:extLst>
              <a:ext uri="{FF2B5EF4-FFF2-40B4-BE49-F238E27FC236}">
                <a16:creationId xmlns:a16="http://schemas.microsoft.com/office/drawing/2014/main" id="{52CAD932-1FD1-48B3-F237-206539541E6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067944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Channeling 2023 Conference – Riccione – June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088315991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Segnaposto piè di pagina 4">
            <a:extLst>
              <a:ext uri="{FF2B5EF4-FFF2-40B4-BE49-F238E27FC236}">
                <a16:creationId xmlns:a16="http://schemas.microsoft.com/office/drawing/2014/main" id="{A2764B53-4CF3-C741-8F76-69CFCD70E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endParaRPr lang="en-US" altLang="it-IT" sz="1400"/>
          </a:p>
        </p:txBody>
      </p:sp>
      <p:sp>
        <p:nvSpPr>
          <p:cNvPr id="51204" name="Rectangle 2">
            <a:extLst>
              <a:ext uri="{FF2B5EF4-FFF2-40B4-BE49-F238E27FC236}">
                <a16:creationId xmlns:a16="http://schemas.microsoft.com/office/drawing/2014/main" id="{10ADC13E-B671-EE48-8EE6-E956148568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32656" y="116632"/>
            <a:ext cx="8375848" cy="3312368"/>
          </a:xfrm>
        </p:spPr>
        <p:txBody>
          <a:bodyPr/>
          <a:lstStyle/>
          <a:p>
            <a:r>
              <a:rPr lang="it-IT" altLang="it-IT" sz="2400" b="1">
                <a:solidFill>
                  <a:schemeClr val="accent2"/>
                </a:solidFill>
                <a:ea typeface="ＭＳ Ｐゴシック" panose="020B0600070205080204" pitchFamily="34" charset="-128"/>
              </a:rPr>
              <a:t>But Arthur Compton fundamental experiments, leading to Compton scattering interpretation and the proof of light quanta existence (the photon) wouldn’t simply be possible without the discovery of X-rays by Roentgen (1895), who in turns couldn’t obtain his result without the vacuum tubes invented by William Crookes, who in turns exploited the glass-to-metal welding technique invented by Heinrich Geissler.</a:t>
            </a:r>
            <a:br>
              <a:rPr lang="it-IT" altLang="it-IT" sz="2400" b="1">
                <a:solidFill>
                  <a:schemeClr val="accent2"/>
                </a:solidFill>
                <a:ea typeface="ＭＳ Ｐゴシック" panose="020B0600070205080204" pitchFamily="34" charset="-128"/>
              </a:rPr>
            </a:br>
            <a:br>
              <a:rPr lang="it-IT" altLang="it-IT" sz="2400" b="1">
                <a:solidFill>
                  <a:schemeClr val="accent2"/>
                </a:solidFill>
                <a:ea typeface="ＭＳ Ｐゴシック" panose="020B0600070205080204" pitchFamily="34" charset="-128"/>
              </a:rPr>
            </a:br>
            <a:r>
              <a:rPr lang="it-IT" altLang="it-IT" sz="2400" b="1">
                <a:solidFill>
                  <a:schemeClr val="tx1"/>
                </a:solidFill>
                <a:ea typeface="ＭＳ Ｐゴシック" panose="020B0600070205080204" pitchFamily="34" charset="-128"/>
              </a:rPr>
              <a:t>The Paradigm of Particle Accelerators!</a:t>
            </a:r>
          </a:p>
        </p:txBody>
      </p:sp>
      <p:pic>
        <p:nvPicPr>
          <p:cNvPr id="271367" name="Picture 7" descr="&#10;Immagine 6                                                     00000002Macintosh HD                   ABA78158:">
            <a:extLst>
              <a:ext uri="{FF2B5EF4-FFF2-40B4-BE49-F238E27FC236}">
                <a16:creationId xmlns:a16="http://schemas.microsoft.com/office/drawing/2014/main" id="{2F9C3C8D-ADA5-B149-957F-96A30F5518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49613"/>
            <a:ext cx="2068513" cy="360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1368" name="Picture 8" descr="&#10;Immagine 7                                                     00000002Macintosh HD                   ABA78158:">
            <a:extLst>
              <a:ext uri="{FF2B5EF4-FFF2-40B4-BE49-F238E27FC236}">
                <a16:creationId xmlns:a16="http://schemas.microsoft.com/office/drawing/2014/main" id="{A645B023-510C-C143-ACC0-F67E1B8F36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784600"/>
            <a:ext cx="201930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1369" name="Picture 9" descr="&#10;Immagine 8                                                     00000002Macintosh HD                   ABA78158:">
            <a:extLst>
              <a:ext uri="{FF2B5EF4-FFF2-40B4-BE49-F238E27FC236}">
                <a16:creationId xmlns:a16="http://schemas.microsoft.com/office/drawing/2014/main" id="{096BC41A-93FC-E442-84F2-359B40D680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0" y="4584700"/>
            <a:ext cx="323850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1370" name="Picture 10" descr="&#10;Immagine 9                                                     00000002Macintosh HD                   ABA78158:">
            <a:extLst>
              <a:ext uri="{FF2B5EF4-FFF2-40B4-BE49-F238E27FC236}">
                <a16:creationId xmlns:a16="http://schemas.microsoft.com/office/drawing/2014/main" id="{5F2B4929-AEAC-9F44-A4D3-321B6E0DC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572000"/>
            <a:ext cx="1651000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EF6777D-58D5-3F22-A5E3-01009D2D5F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77" y="29829"/>
            <a:ext cx="977041" cy="590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08705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635A8AE-BE4C-D846-42D2-FCB3FE403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064" y="1599482"/>
            <a:ext cx="7772400" cy="44938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87BE954-5E80-4642-E3CF-AA9DAC1AEBF0}"/>
                  </a:ext>
                </a:extLst>
              </p:cNvPr>
              <p:cNvSpPr txBox="1"/>
              <p:nvPr/>
            </p:nvSpPr>
            <p:spPr>
              <a:xfrm>
                <a:off x="3419872" y="6084004"/>
                <a:ext cx="491089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it-IT" b="0" i="1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it-IT" b="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it-IT" b="0" i="1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it-IT" b="0" i="1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ctrlP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/>
                  <a:t>  (MeV)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87BE954-5E80-4642-E3CF-AA9DAC1AEB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6084004"/>
                <a:ext cx="4910896" cy="369332"/>
              </a:xfrm>
              <a:prstGeom prst="rect">
                <a:avLst/>
              </a:prstGeom>
              <a:blipFill>
                <a:blip r:embed="rId4"/>
                <a:stretch>
                  <a:fillRect l="-2062" t="-26667" r="-2835" b="-46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0D93267-69CF-F764-093D-6B2347D7A6AA}"/>
                  </a:ext>
                </a:extLst>
              </p:cNvPr>
              <p:cNvSpPr txBox="1"/>
              <p:nvPr/>
            </p:nvSpPr>
            <p:spPr>
              <a:xfrm>
                <a:off x="179512" y="2339588"/>
                <a:ext cx="1512168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0D93267-69CF-F764-093D-6B2347D7A6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339588"/>
                <a:ext cx="1512168" cy="369332"/>
              </a:xfrm>
              <a:prstGeom prst="rect">
                <a:avLst/>
              </a:prstGeom>
              <a:blipFill>
                <a:blip r:embed="rId5"/>
                <a:stretch>
                  <a:fillRect l="-826" t="-10000" b="-3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11D2ED62-BE8A-53E4-2FAE-D37930E249AB}"/>
              </a:ext>
            </a:extLst>
          </p:cNvPr>
          <p:cNvSpPr txBox="1"/>
          <p:nvPr/>
        </p:nvSpPr>
        <p:spPr>
          <a:xfrm>
            <a:off x="1619672" y="188640"/>
            <a:ext cx="71287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Symmetric Compton</a:t>
            </a:r>
          </a:p>
          <a:p>
            <a:pPr algn="ctr"/>
            <a:r>
              <a:rPr lang="it-IT" sz="24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Scaling of X, recoil factor, vs. electron kinetic energy </a:t>
            </a:r>
            <a:endParaRPr lang="en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B1AACC0-14D8-5A65-002B-226B8806D0A1}"/>
                  </a:ext>
                </a:extLst>
              </p:cNvPr>
              <p:cNvSpPr txBox="1"/>
              <p:nvPr/>
            </p:nvSpPr>
            <p:spPr>
              <a:xfrm>
                <a:off x="3438128" y="1115452"/>
                <a:ext cx="268246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B1AACC0-14D8-5A65-002B-226B8806D0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8128" y="1115452"/>
                <a:ext cx="2682466" cy="369332"/>
              </a:xfrm>
              <a:prstGeom prst="rect">
                <a:avLst/>
              </a:prstGeom>
              <a:blipFill>
                <a:blip r:embed="rId6"/>
                <a:stretch>
                  <a:fillRect l="-472" t="-3226" b="-2903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egnaposto data 6">
            <a:extLst>
              <a:ext uri="{FF2B5EF4-FFF2-40B4-BE49-F238E27FC236}">
                <a16:creationId xmlns:a16="http://schemas.microsoft.com/office/drawing/2014/main" id="{68984C22-CBC9-2723-6345-B038D20EE57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067944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Channeling 2023 Conference – Riccione – June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28882299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B85CC255-C9E6-FE22-98A4-BDEC3102A86D}"/>
              </a:ext>
            </a:extLst>
          </p:cNvPr>
          <p:cNvSpPr txBox="1"/>
          <p:nvPr/>
        </p:nvSpPr>
        <p:spPr>
          <a:xfrm>
            <a:off x="1835696" y="188640"/>
            <a:ext cx="59144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Fixed</a:t>
            </a:r>
            <a:r>
              <a:rPr lang="it-IT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recoil</a:t>
            </a:r>
            <a:r>
              <a:rPr lang="it-IT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X=1531</a:t>
            </a:r>
          </a:p>
          <a:p>
            <a:pPr algn="ctr"/>
            <a:r>
              <a:rPr lang="it-IT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Moving away from Symmetric Compton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Oggetto 4">
            <a:extLst>
              <a:ext uri="{FF2B5EF4-FFF2-40B4-BE49-F238E27FC236}">
                <a16:creationId xmlns:a16="http://schemas.microsoft.com/office/drawing/2014/main" id="{650EE8EC-89C0-8389-BFA2-3751CDB770A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28952" y="1555396"/>
          <a:ext cx="3207544" cy="2268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276800" imgH="3024000" progId="Origin50.Graph">
                  <p:embed/>
                </p:oleObj>
              </mc:Choice>
              <mc:Fallback>
                <p:oleObj name="Graph" r:id="rId2" imgW="4276800" imgH="3024000" progId="Origin50.Graph">
                  <p:embed/>
                  <p:pic>
                    <p:nvPicPr>
                      <p:cNvPr id="5" name="Oggetto 4">
                        <a:extLst>
                          <a:ext uri="{FF2B5EF4-FFF2-40B4-BE49-F238E27FC236}">
                            <a16:creationId xmlns:a16="http://schemas.microsoft.com/office/drawing/2014/main" id="{650EE8EC-89C0-8389-BFA2-3751CDB770A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828952" y="1555396"/>
                        <a:ext cx="3207544" cy="22681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A90F97FE-2F08-3208-A3B1-9012151C9CDC}"/>
              </a:ext>
            </a:extLst>
          </p:cNvPr>
          <p:cNvSpPr txBox="1"/>
          <p:nvPr/>
        </p:nvSpPr>
        <p:spPr>
          <a:xfrm>
            <a:off x="5966270" y="3500744"/>
            <a:ext cx="2935166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35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it-IT" sz="135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Electron energy=12.0 MeV</a:t>
            </a:r>
            <a:r>
              <a:rPr lang="it-IT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it-IT" sz="135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it-IT" sz="13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35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Photon</a:t>
            </a:r>
            <a:r>
              <a:rPr lang="it-IT" sz="13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energy=</a:t>
            </a:r>
            <a:r>
              <a:rPr lang="it-IT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8.33 MeV</a:t>
            </a:r>
            <a:endParaRPr lang="it-IT" sz="135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Oggetto 6">
            <a:extLst>
              <a:ext uri="{FF2B5EF4-FFF2-40B4-BE49-F238E27FC236}">
                <a16:creationId xmlns:a16="http://schemas.microsoft.com/office/drawing/2014/main" id="{B4344784-A339-8592-EAA1-90947EEC48E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56944" y="4245082"/>
          <a:ext cx="3207544" cy="2268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276800" imgH="3024000" progId="Origin50.Graph">
                  <p:embed/>
                </p:oleObj>
              </mc:Choice>
              <mc:Fallback>
                <p:oleObj name="Graph" r:id="rId4" imgW="4276800" imgH="3024000" progId="Origin50.Graph">
                  <p:embed/>
                  <p:pic>
                    <p:nvPicPr>
                      <p:cNvPr id="7" name="Oggetto 6">
                        <a:extLst>
                          <a:ext uri="{FF2B5EF4-FFF2-40B4-BE49-F238E27FC236}">
                            <a16:creationId xmlns:a16="http://schemas.microsoft.com/office/drawing/2014/main" id="{B4344784-A339-8592-EAA1-90947EEC48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56944" y="4245082"/>
                        <a:ext cx="3207544" cy="22681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ggetto 7">
            <a:extLst>
              <a:ext uri="{FF2B5EF4-FFF2-40B4-BE49-F238E27FC236}">
                <a16:creationId xmlns:a16="http://schemas.microsoft.com/office/drawing/2014/main" id="{DF678D95-EED1-031F-8A11-CF29AD1BB97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48632" y="1556792"/>
          <a:ext cx="3207544" cy="2268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4276800" imgH="3024000" progId="Origin50.Graph">
                  <p:embed/>
                </p:oleObj>
              </mc:Choice>
              <mc:Fallback>
                <p:oleObj name="Graph" r:id="rId6" imgW="4276800" imgH="3024000" progId="Origin50.Graph">
                  <p:embed/>
                  <p:pic>
                    <p:nvPicPr>
                      <p:cNvPr id="8" name="Oggetto 7">
                        <a:extLst>
                          <a:ext uri="{FF2B5EF4-FFF2-40B4-BE49-F238E27FC236}">
                            <a16:creationId xmlns:a16="http://schemas.microsoft.com/office/drawing/2014/main" id="{DF678D95-EED1-031F-8A11-CF29AD1BB97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48632" y="1556792"/>
                        <a:ext cx="3207544" cy="22681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0B6F0FB6-0518-49E9-80AE-E68DE1713022}"/>
              </a:ext>
            </a:extLst>
          </p:cNvPr>
          <p:cNvSpPr txBox="1"/>
          <p:nvPr/>
        </p:nvSpPr>
        <p:spPr>
          <a:xfrm>
            <a:off x="3077328" y="3501008"/>
            <a:ext cx="2729244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35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it-IT" sz="135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Electron energy=11.0 MeV</a:t>
            </a:r>
            <a:r>
              <a:rPr lang="it-IT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it-IT" sz="135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it-IT" sz="13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35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Photon</a:t>
            </a:r>
            <a:r>
              <a:rPr lang="it-IT" sz="13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energy=</a:t>
            </a:r>
            <a:r>
              <a:rPr lang="it-IT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9.08MeV</a:t>
            </a:r>
            <a:endParaRPr lang="it-IT" sz="135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Oggetto 9">
            <a:extLst>
              <a:ext uri="{FF2B5EF4-FFF2-40B4-BE49-F238E27FC236}">
                <a16:creationId xmlns:a16="http://schemas.microsoft.com/office/drawing/2014/main" id="{172C1E23-D215-6CA6-352A-74266E73B0E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48632" y="4245082"/>
          <a:ext cx="3207544" cy="2268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8" imgW="4276800" imgH="3024000" progId="Origin50.Graph">
                  <p:embed/>
                </p:oleObj>
              </mc:Choice>
              <mc:Fallback>
                <p:oleObj name="Graph" r:id="rId8" imgW="4276800" imgH="3024000" progId="Origin50.Graph">
                  <p:embed/>
                  <p:pic>
                    <p:nvPicPr>
                      <p:cNvPr id="10" name="Oggetto 9">
                        <a:extLst>
                          <a:ext uri="{FF2B5EF4-FFF2-40B4-BE49-F238E27FC236}">
                            <a16:creationId xmlns:a16="http://schemas.microsoft.com/office/drawing/2014/main" id="{172C1E23-D215-6CA6-352A-74266E73B0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948632" y="4245082"/>
                        <a:ext cx="3207544" cy="22681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BBF309D0-F3A0-20CB-6009-AD09A18528F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graphicFrame>
        <p:nvGraphicFramePr>
          <p:cNvPr id="3" name="Oggetto 8">
            <a:extLst>
              <a:ext uri="{FF2B5EF4-FFF2-40B4-BE49-F238E27FC236}">
                <a16:creationId xmlns:a16="http://schemas.microsoft.com/office/drawing/2014/main" id="{F72D172F-654A-A56B-F1D0-309080F95F0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7504" y="1592908"/>
          <a:ext cx="3207543" cy="2268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1" imgW="4276800" imgH="3024000" progId="Origin50.Graph">
                  <p:embed/>
                </p:oleObj>
              </mc:Choice>
              <mc:Fallback>
                <p:oleObj name="Graph" r:id="rId11" imgW="4276800" imgH="3024000" progId="Origin50.Graph">
                  <p:embed/>
                  <p:pic>
                    <p:nvPicPr>
                      <p:cNvPr id="3" name="Oggetto 8">
                        <a:extLst>
                          <a:ext uri="{FF2B5EF4-FFF2-40B4-BE49-F238E27FC236}">
                            <a16:creationId xmlns:a16="http://schemas.microsoft.com/office/drawing/2014/main" id="{F72D172F-654A-A56B-F1D0-309080F95F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7504" y="1592908"/>
                        <a:ext cx="3207543" cy="22681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ggetto 1">
            <a:extLst>
              <a:ext uri="{FF2B5EF4-FFF2-40B4-BE49-F238E27FC236}">
                <a16:creationId xmlns:a16="http://schemas.microsoft.com/office/drawing/2014/main" id="{FC84858A-1703-7576-F1FC-91A53754671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496" y="3908023"/>
          <a:ext cx="4006841" cy="2833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3" imgW="4276800" imgH="3024000" progId="Origin50.Graph">
                  <p:embed/>
                </p:oleObj>
              </mc:Choice>
              <mc:Fallback>
                <p:oleObj name="Graph" r:id="rId13" imgW="4276800" imgH="3024000" progId="Origin50.Graph">
                  <p:embed/>
                  <p:pic>
                    <p:nvPicPr>
                      <p:cNvPr id="11" name="Oggetto 1">
                        <a:extLst>
                          <a:ext uri="{FF2B5EF4-FFF2-40B4-BE49-F238E27FC236}">
                            <a16:creationId xmlns:a16="http://schemas.microsoft.com/office/drawing/2014/main" id="{FC84858A-1703-7576-F1FC-91A5375467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5496" y="3908023"/>
                        <a:ext cx="4006841" cy="28333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asellaDiTesto 8">
            <a:extLst>
              <a:ext uri="{FF2B5EF4-FFF2-40B4-BE49-F238E27FC236}">
                <a16:creationId xmlns:a16="http://schemas.microsoft.com/office/drawing/2014/main" id="{4B35FE05-0A8A-5292-FE7C-505E3B00D4A9}"/>
              </a:ext>
            </a:extLst>
          </p:cNvPr>
          <p:cNvSpPr txBox="1"/>
          <p:nvPr/>
        </p:nvSpPr>
        <p:spPr>
          <a:xfrm>
            <a:off x="184711" y="3499991"/>
            <a:ext cx="2898981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35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it-IT" sz="135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Electron energy=10.013 MeV</a:t>
            </a:r>
            <a:r>
              <a:rPr lang="it-IT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it-IT" sz="135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it-IT" sz="13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35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Photon</a:t>
            </a:r>
            <a:r>
              <a:rPr lang="it-IT" sz="13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energy=</a:t>
            </a:r>
            <a:r>
              <a:rPr lang="it-IT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10.0MeV</a:t>
            </a:r>
            <a:endParaRPr lang="it-IT" sz="135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E3542F-BA0E-9A1A-47DF-994C2ED3BFCA}"/>
              </a:ext>
            </a:extLst>
          </p:cNvPr>
          <p:cNvSpPr txBox="1"/>
          <p:nvPr/>
        </p:nvSpPr>
        <p:spPr>
          <a:xfrm>
            <a:off x="3489436" y="955797"/>
            <a:ext cx="36028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latin typeface="+mj-lt"/>
                <a:cs typeface="Times New Roman" panose="02020603050405020304" pitchFamily="18" charset="0"/>
              </a:rPr>
              <a:t>i</a:t>
            </a:r>
            <a:r>
              <a:rPr lang="it-IT" sz="2400" dirty="0" err="1">
                <a:latin typeface="+mj-lt"/>
                <a:cs typeface="Times New Roman" panose="02020603050405020304" pitchFamily="18" charset="0"/>
              </a:rPr>
              <a:t>ncident</a:t>
            </a:r>
            <a:r>
              <a:rPr lang="it-IT" sz="2400" dirty="0" err="1">
                <a:latin typeface="Symbol" panose="05050102010706020507" pitchFamily="18" charset="2"/>
                <a:cs typeface="Times New Roman" panose="02020603050405020304" pitchFamily="18" charset="0"/>
              </a:rPr>
              <a:t> D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phot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/E=20%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D4259B-5587-9510-A026-1DF55258C905}"/>
              </a:ext>
            </a:extLst>
          </p:cNvPr>
          <p:cNvSpPr txBox="1"/>
          <p:nvPr/>
        </p:nvSpPr>
        <p:spPr>
          <a:xfrm>
            <a:off x="675299" y="6207695"/>
            <a:ext cx="2095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N</a:t>
            </a:r>
            <a:r>
              <a:rPr lang="en-IT"/>
              <a:t>o </a:t>
            </a:r>
            <a:r>
              <a:rPr lang="en-IT">
                <a:latin typeface="Symbol" pitchFamily="2" charset="2"/>
              </a:rPr>
              <a:t>g</a:t>
            </a:r>
            <a:r>
              <a:rPr lang="en-IT" baseline="30000">
                <a:latin typeface="Symbol" pitchFamily="2" charset="2"/>
              </a:rPr>
              <a:t>2</a:t>
            </a:r>
            <a:r>
              <a:rPr lang="en-IT">
                <a:latin typeface="Symbol" pitchFamily="2" charset="2"/>
              </a:rPr>
              <a:t>q</a:t>
            </a:r>
            <a:r>
              <a:rPr lang="en-IT" baseline="30000">
                <a:latin typeface="Symbol" pitchFamily="2" charset="2"/>
              </a:rPr>
              <a:t>2</a:t>
            </a:r>
            <a:r>
              <a:rPr lang="en-IT"/>
              <a:t> disease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B21AD1-81C6-AB95-6B25-49A14D6276F5}"/>
              </a:ext>
            </a:extLst>
          </p:cNvPr>
          <p:cNvSpPr txBox="1"/>
          <p:nvPr/>
        </p:nvSpPr>
        <p:spPr>
          <a:xfrm>
            <a:off x="4338260" y="6207695"/>
            <a:ext cx="3256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The onset of</a:t>
            </a:r>
            <a:r>
              <a:rPr lang="en-IT"/>
              <a:t> </a:t>
            </a:r>
            <a:r>
              <a:rPr lang="en-IT">
                <a:latin typeface="Symbol" pitchFamily="2" charset="2"/>
              </a:rPr>
              <a:t>g</a:t>
            </a:r>
            <a:r>
              <a:rPr lang="en-IT" baseline="30000">
                <a:latin typeface="Symbol" pitchFamily="2" charset="2"/>
              </a:rPr>
              <a:t>2</a:t>
            </a:r>
            <a:r>
              <a:rPr lang="en-IT">
                <a:latin typeface="Symbol" pitchFamily="2" charset="2"/>
              </a:rPr>
              <a:t>q</a:t>
            </a:r>
            <a:r>
              <a:rPr lang="en-IT" baseline="30000">
                <a:latin typeface="Symbol" pitchFamily="2" charset="2"/>
              </a:rPr>
              <a:t>2</a:t>
            </a:r>
            <a:r>
              <a:rPr lang="en-IT"/>
              <a:t> disease</a:t>
            </a:r>
          </a:p>
        </p:txBody>
      </p:sp>
    </p:spTree>
    <p:extLst>
      <p:ext uri="{BB962C8B-B14F-4D97-AF65-F5344CB8AC3E}">
        <p14:creationId xmlns:p14="http://schemas.microsoft.com/office/powerpoint/2010/main" val="354507880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getto 3">
            <a:extLst>
              <a:ext uri="{FF2B5EF4-FFF2-40B4-BE49-F238E27FC236}">
                <a16:creationId xmlns:a16="http://schemas.microsoft.com/office/drawing/2014/main" id="{DA02B286-16C1-F852-8A9C-968502F6D86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8697" y="1204305"/>
          <a:ext cx="4076261" cy="2882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276800" imgH="3024000" progId="Origin50.Graph">
                  <p:embed/>
                </p:oleObj>
              </mc:Choice>
              <mc:Fallback>
                <p:oleObj name="Graph" r:id="rId2" imgW="4276800" imgH="3024000" progId="Origin50.Graph">
                  <p:embed/>
                  <p:pic>
                    <p:nvPicPr>
                      <p:cNvPr id="4" name="Oggetto 3">
                        <a:extLst>
                          <a:ext uri="{FF2B5EF4-FFF2-40B4-BE49-F238E27FC236}">
                            <a16:creationId xmlns:a16="http://schemas.microsoft.com/office/drawing/2014/main" id="{DA02B286-16C1-F852-8A9C-968502F6D86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8697" y="1204305"/>
                        <a:ext cx="4076261" cy="28824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7B2B4025-C63D-B7A3-BD3B-70609B28D212}"/>
              </a:ext>
            </a:extLst>
          </p:cNvPr>
          <p:cNvSpPr txBox="1"/>
          <p:nvPr/>
        </p:nvSpPr>
        <p:spPr>
          <a:xfrm>
            <a:off x="489535" y="3541038"/>
            <a:ext cx="4570496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35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it-IT" sz="135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Electron energy=20.0 MeV</a:t>
            </a:r>
            <a:r>
              <a:rPr lang="it-IT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it-IT" sz="135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it-IT" sz="13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35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Photon</a:t>
            </a:r>
            <a:r>
              <a:rPr lang="it-IT" sz="13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energy=</a:t>
            </a:r>
            <a:r>
              <a:rPr lang="it-IT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MeV</a:t>
            </a:r>
            <a:r>
              <a:rPr lang="it-IT" sz="13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it-IT" sz="1350" dirty="0" err="1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it-IT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135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phot</a:t>
            </a:r>
            <a:r>
              <a:rPr lang="it-IT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/E=0.2</a:t>
            </a:r>
          </a:p>
        </p:txBody>
      </p:sp>
      <p:graphicFrame>
        <p:nvGraphicFramePr>
          <p:cNvPr id="7" name="Oggetto 6">
            <a:extLst>
              <a:ext uri="{FF2B5EF4-FFF2-40B4-BE49-F238E27FC236}">
                <a16:creationId xmlns:a16="http://schemas.microsoft.com/office/drawing/2014/main" id="{B560229D-597A-682A-6EB1-200F9D1855B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99445" y="1405579"/>
          <a:ext cx="3636098" cy="2571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276800" imgH="3024000" progId="Origin50.Graph">
                  <p:embed/>
                </p:oleObj>
              </mc:Choice>
              <mc:Fallback>
                <p:oleObj name="Graph" r:id="rId4" imgW="4276800" imgH="3024000" progId="Origin50.Graph">
                  <p:embed/>
                  <p:pic>
                    <p:nvPicPr>
                      <p:cNvPr id="7" name="Oggetto 6">
                        <a:extLst>
                          <a:ext uri="{FF2B5EF4-FFF2-40B4-BE49-F238E27FC236}">
                            <a16:creationId xmlns:a16="http://schemas.microsoft.com/office/drawing/2014/main" id="{B560229D-597A-682A-6EB1-200F9D1855B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99445" y="1405579"/>
                        <a:ext cx="3636098" cy="25711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A097A188-1E7D-6C58-2B43-B707277AB391}"/>
              </a:ext>
            </a:extLst>
          </p:cNvPr>
          <p:cNvSpPr txBox="1"/>
          <p:nvPr/>
        </p:nvSpPr>
        <p:spPr>
          <a:xfrm>
            <a:off x="3165621" y="3541038"/>
            <a:ext cx="4570496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35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it-IT" sz="135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Electron energy=40.0 MeV</a:t>
            </a:r>
            <a:r>
              <a:rPr lang="it-IT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it-IT" sz="135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it-IT" sz="13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35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Photon</a:t>
            </a:r>
            <a:r>
              <a:rPr lang="it-IT" sz="13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energy=2.</a:t>
            </a:r>
            <a:r>
              <a:rPr lang="it-IT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MeV</a:t>
            </a:r>
            <a:r>
              <a:rPr lang="it-IT" sz="13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it-IT" sz="1350" dirty="0" err="1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it-IT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135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phot</a:t>
            </a:r>
            <a:r>
              <a:rPr lang="it-IT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/E=0.2</a:t>
            </a:r>
          </a:p>
        </p:txBody>
      </p:sp>
      <p:graphicFrame>
        <p:nvGraphicFramePr>
          <p:cNvPr id="9" name="Oggetto 8">
            <a:extLst>
              <a:ext uri="{FF2B5EF4-FFF2-40B4-BE49-F238E27FC236}">
                <a16:creationId xmlns:a16="http://schemas.microsoft.com/office/drawing/2014/main" id="{C29C1956-69F5-ED4C-94E3-45BB6DC20E5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53784" y="1417211"/>
          <a:ext cx="3582791" cy="253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4276800" imgH="3024000" progId="Origin50.Graph">
                  <p:embed/>
                </p:oleObj>
              </mc:Choice>
              <mc:Fallback>
                <p:oleObj name="Graph" r:id="rId6" imgW="4276800" imgH="3024000" progId="Origin50.Graph">
                  <p:embed/>
                  <p:pic>
                    <p:nvPicPr>
                      <p:cNvPr id="9" name="Oggetto 8">
                        <a:extLst>
                          <a:ext uri="{FF2B5EF4-FFF2-40B4-BE49-F238E27FC236}">
                            <a16:creationId xmlns:a16="http://schemas.microsoft.com/office/drawing/2014/main" id="{C29C1956-69F5-ED4C-94E3-45BB6DC20E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53784" y="1417211"/>
                        <a:ext cx="3582791" cy="2533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00F729F-346C-05DE-CF6B-778BCE684545}"/>
              </a:ext>
            </a:extLst>
          </p:cNvPr>
          <p:cNvSpPr txBox="1"/>
          <p:nvPr/>
        </p:nvSpPr>
        <p:spPr>
          <a:xfrm>
            <a:off x="5893417" y="3523329"/>
            <a:ext cx="2953048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35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it-IT" sz="135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Electron energy=100.0 MeV</a:t>
            </a:r>
            <a:r>
              <a:rPr lang="it-IT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it-IT" sz="135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it-IT" sz="13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35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Photon</a:t>
            </a:r>
            <a:r>
              <a:rPr lang="it-IT" sz="13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energy=1 MeV, </a:t>
            </a:r>
          </a:p>
          <a:p>
            <a:r>
              <a:rPr lang="it-IT" sz="1350" dirty="0" err="1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it-IT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135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phot</a:t>
            </a:r>
            <a:r>
              <a:rPr lang="it-IT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/E=0.2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5F972D7-7BEE-6B41-27CB-001CDE58D645}"/>
              </a:ext>
            </a:extLst>
          </p:cNvPr>
          <p:cNvSpPr txBox="1"/>
          <p:nvPr/>
        </p:nvSpPr>
        <p:spPr>
          <a:xfrm>
            <a:off x="2332246" y="260648"/>
            <a:ext cx="45704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Fixed</a:t>
            </a:r>
            <a:r>
              <a:rPr lang="it-IT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recoil</a:t>
            </a:r>
            <a:r>
              <a:rPr lang="it-IT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X=1531</a:t>
            </a:r>
          </a:p>
          <a:p>
            <a:pPr algn="ctr"/>
            <a:r>
              <a:rPr lang="it-IT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going from SCS to ICS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F5C67F4F-9630-6AD0-B2C0-C75643CD1FA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7416" t="28641" r="68802" b="37072"/>
          <a:stretch/>
        </p:blipFill>
        <p:spPr>
          <a:xfrm>
            <a:off x="6013446" y="4262267"/>
            <a:ext cx="2174572" cy="1573472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A3B2722B-A81B-86EF-CF2C-B568C34F20C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917" t="35533" r="64092" b="30475"/>
          <a:stretch/>
        </p:blipFill>
        <p:spPr>
          <a:xfrm>
            <a:off x="514195" y="4270867"/>
            <a:ext cx="2285251" cy="1667423"/>
          </a:xfrm>
          <a:prstGeom prst="rect">
            <a:avLst/>
          </a:prstGeom>
        </p:spPr>
      </p:pic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40F13CB1-CC02-3882-FE28-36AC145D0E0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533" y="4233535"/>
            <a:ext cx="2886075" cy="171332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D678869-E61B-06B2-81C8-CC8672EF037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EC3714D6-EC84-6871-B315-648A81B31D3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067944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Channeling 2023 Conference – Riccione – June 2023</a:t>
            </a:r>
            <a:endParaRPr lang="en-US" sz="1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6C455D-8F3B-D2BF-6A3E-2258D055244E}"/>
              </a:ext>
            </a:extLst>
          </p:cNvPr>
          <p:cNvSpPr txBox="1"/>
          <p:nvPr/>
        </p:nvSpPr>
        <p:spPr>
          <a:xfrm>
            <a:off x="2136827" y="6056599"/>
            <a:ext cx="5149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full </a:t>
            </a:r>
            <a:r>
              <a:rPr lang="en-IT">
                <a:latin typeface="Symbol" pitchFamily="2" charset="2"/>
              </a:rPr>
              <a:t>g</a:t>
            </a:r>
            <a:r>
              <a:rPr lang="en-IT" baseline="30000">
                <a:latin typeface="Symbol" pitchFamily="2" charset="2"/>
              </a:rPr>
              <a:t>2</a:t>
            </a:r>
            <a:r>
              <a:rPr lang="en-IT">
                <a:latin typeface="Symbol" pitchFamily="2" charset="2"/>
              </a:rPr>
              <a:t>q</a:t>
            </a:r>
            <a:r>
              <a:rPr lang="en-IT" baseline="30000">
                <a:latin typeface="Symbol" pitchFamily="2" charset="2"/>
              </a:rPr>
              <a:t>2</a:t>
            </a:r>
            <a:r>
              <a:rPr lang="en-IT"/>
              <a:t> disease – the moustache pattern</a:t>
            </a:r>
          </a:p>
        </p:txBody>
      </p:sp>
    </p:spTree>
    <p:extLst>
      <p:ext uri="{BB962C8B-B14F-4D97-AF65-F5344CB8AC3E}">
        <p14:creationId xmlns:p14="http://schemas.microsoft.com/office/powerpoint/2010/main" val="420625855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4AF1E0DC-9534-014D-7A41-EF29CD156206}"/>
              </a:ext>
            </a:extLst>
          </p:cNvPr>
          <p:cNvSpPr/>
          <p:nvPr/>
        </p:nvSpPr>
        <p:spPr bwMode="auto">
          <a:xfrm>
            <a:off x="8047041" y="242103"/>
            <a:ext cx="770384" cy="748478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pic>
        <p:nvPicPr>
          <p:cNvPr id="5" name="Picture 4" descr="A white paper with black text&#10;&#10;Description automatically generated">
            <a:extLst>
              <a:ext uri="{FF2B5EF4-FFF2-40B4-BE49-F238E27FC236}">
                <a16:creationId xmlns:a16="http://schemas.microsoft.com/office/drawing/2014/main" id="{8859DD86-FA6A-29F6-3F92-3167294D59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775" y="1268760"/>
            <a:ext cx="8490850" cy="4896452"/>
          </a:xfrm>
          <a:prstGeom prst="rect">
            <a:avLst/>
          </a:prstGeom>
        </p:spPr>
      </p:pic>
      <p:sp>
        <p:nvSpPr>
          <p:cNvPr id="7" name="Segnaposto data 6">
            <a:extLst>
              <a:ext uri="{FF2B5EF4-FFF2-40B4-BE49-F238E27FC236}">
                <a16:creationId xmlns:a16="http://schemas.microsoft.com/office/drawing/2014/main" id="{F25844E8-5E72-89EB-AF28-FDB15D635E8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444208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Politecnico di Milano – Theory of Relativity Course, Prof. E. Puppin, May 21st 2024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766012539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4AF1E0DC-9534-014D-7A41-EF29CD156206}"/>
              </a:ext>
            </a:extLst>
          </p:cNvPr>
          <p:cNvSpPr/>
          <p:nvPr/>
        </p:nvSpPr>
        <p:spPr bwMode="auto">
          <a:xfrm>
            <a:off x="8047041" y="242103"/>
            <a:ext cx="770384" cy="748478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pic>
        <p:nvPicPr>
          <p:cNvPr id="8" name="Picture 7" descr="A math equations and formulas&#10;&#10;Description automatically generated">
            <a:extLst>
              <a:ext uri="{FF2B5EF4-FFF2-40B4-BE49-F238E27FC236}">
                <a16:creationId xmlns:a16="http://schemas.microsoft.com/office/drawing/2014/main" id="{BDD96521-BCDA-EBEA-5B8A-1293693650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1434394"/>
            <a:ext cx="8136904" cy="4586894"/>
          </a:xfrm>
          <a:prstGeom prst="rect">
            <a:avLst/>
          </a:prstGeom>
        </p:spPr>
      </p:pic>
      <p:sp>
        <p:nvSpPr>
          <p:cNvPr id="10" name="Segnaposto data 6">
            <a:extLst>
              <a:ext uri="{FF2B5EF4-FFF2-40B4-BE49-F238E27FC236}">
                <a16:creationId xmlns:a16="http://schemas.microsoft.com/office/drawing/2014/main" id="{07D2363E-2E0F-CC6E-7F7B-8BF2623C9DC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444208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Politecnico di Milano – Theory of Relativity Course, Prof. E. Puppin, May 21st 2024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259606214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6" name="Picture 5" descr="A math equations and formulas on a white background&#10;&#10;Description automatically generated">
            <a:extLst>
              <a:ext uri="{FF2B5EF4-FFF2-40B4-BE49-F238E27FC236}">
                <a16:creationId xmlns:a16="http://schemas.microsoft.com/office/drawing/2014/main" id="{E703CBDA-AFCA-62A4-003F-47129AB3FF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939047"/>
            <a:ext cx="7704856" cy="5874329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4AF1E0DC-9534-014D-7A41-EF29CD156206}"/>
              </a:ext>
            </a:extLst>
          </p:cNvPr>
          <p:cNvSpPr/>
          <p:nvPr/>
        </p:nvSpPr>
        <p:spPr bwMode="auto">
          <a:xfrm>
            <a:off x="8047041" y="116632"/>
            <a:ext cx="770384" cy="748478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55207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1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9986</TotalTime>
  <Words>5268</Words>
  <Application>Microsoft Macintosh PowerPoint</Application>
  <PresentationFormat>On-screen Show (4:3)</PresentationFormat>
  <Paragraphs>801</Paragraphs>
  <Slides>102</Slides>
  <Notes>59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102</vt:i4>
      </vt:variant>
    </vt:vector>
  </HeadingPairs>
  <TitlesOfParts>
    <vt:vector size="117" baseType="lpstr">
      <vt:lpstr>Adobe Arabic</vt:lpstr>
      <vt:lpstr>Arial</vt:lpstr>
      <vt:lpstr>Ayuthaya</vt:lpstr>
      <vt:lpstr>Bradley Hand</vt:lpstr>
      <vt:lpstr>Cambria Math</vt:lpstr>
      <vt:lpstr>Comic Sans MS</vt:lpstr>
      <vt:lpstr>Helvetica</vt:lpstr>
      <vt:lpstr>Helvetica Neue</vt:lpstr>
      <vt:lpstr>Symbol</vt:lpstr>
      <vt:lpstr>Tahoma</vt:lpstr>
      <vt:lpstr>Times</vt:lpstr>
      <vt:lpstr>Times New Roman</vt:lpstr>
      <vt:lpstr>Blank Presentation</vt:lpstr>
      <vt:lpstr>Equation</vt:lpstr>
      <vt:lpstr>Graph</vt:lpstr>
      <vt:lpstr>PowerPoint Presentation</vt:lpstr>
      <vt:lpstr>PowerPoint Presentation</vt:lpstr>
      <vt:lpstr>PowerPoint Presentation</vt:lpstr>
      <vt:lpstr>PowerPoint Presentation</vt:lpstr>
      <vt:lpstr>An invariant view at Compton effect - 1 (any inertial ref. frame)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Bandwidth due to collection angle, laser and electron beam phase space distribution</vt:lpstr>
      <vt:lpstr>PowerPoint Presentation</vt:lpstr>
      <vt:lpstr>PowerPoint Presentation</vt:lpstr>
      <vt:lpstr>PowerPoint Presentation</vt:lpstr>
      <vt:lpstr>PowerPoint Presentation</vt:lpstr>
      <vt:lpstr>Petrillo-Serafini Formula* for ICS photon beam bandwidth</vt:lpstr>
      <vt:lpstr>PowerPoint Presentation</vt:lpstr>
      <vt:lpstr>PowerPoint Presentation</vt:lpstr>
      <vt:lpstr>PowerPoint Presentation</vt:lpstr>
      <vt:lpstr>An invariant view at Compton effect - 1 (any inertial ref. frame)</vt:lpstr>
      <vt:lpstr>An invariant view at Compton effect - 2 (any inertial ref. frame)</vt:lpstr>
      <vt:lpstr>PowerPoint Presentation</vt:lpstr>
      <vt:lpstr>PowerPoint Presentation</vt:lpstr>
      <vt:lpstr>PowerPoint Presentation</vt:lpstr>
      <vt:lpstr>     Energy Budget towards g -rays with high spectral density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3rd-4th Generation Light Sources</vt:lpstr>
      <vt:lpstr>PowerPoint Presentation</vt:lpstr>
      <vt:lpstr>PowerPoint Presentation</vt:lpstr>
      <vt:lpstr>Large Recoil in ICS damps the effect of large bandwidth incident photon beams onto the bandwidth of scattered photons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Symmetric Compton Scattering suppresses the g2q2 correlation  Photons are scattered at same energy at any angle  Lorentz Boost is damped  Radiation emission is intrinsically mono-chromatic  Poli-chromaticity of incident photon beam is transferred to the scattered electron beam and viceversa (photon cooling, electron heating)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Symmetric Compton at moderate recoil  Initial Electron energy=611 keV, Initial Photon energy=335 keV ,  DEphot/E=0.1 Symmetric Compton (pe=-pphot), moderate recoil  X=3.13</vt:lpstr>
      <vt:lpstr>PowerPoint Presentation</vt:lpstr>
      <vt:lpstr>PowerPoint Presentation</vt:lpstr>
      <vt:lpstr>PowerPoint Presentation</vt:lpstr>
      <vt:lpstr>PowerPoint Presentation</vt:lpstr>
      <vt:lpstr>Large Recoil in MPP damps the normalized emittance of the secondary generated muon beam</vt:lpstr>
      <vt:lpstr>PowerPoint Presentation</vt:lpstr>
      <vt:lpstr>PowerPoint Presentation</vt:lpstr>
      <vt:lpstr>PowerPoint Presentation</vt:lpstr>
      <vt:lpstr>PowerPoint Presentation</vt:lpstr>
      <vt:lpstr>Deep Recoil I.C.S. helps attenuating the g2q2 problem through slowing down of Lorentz boost gcm&lt;&lt;g</vt:lpstr>
      <vt:lpstr>PowerPoint Presentation</vt:lpstr>
      <vt:lpstr>PowerPoint Presentation</vt:lpstr>
      <vt:lpstr>PowerPoint Presentation</vt:lpstr>
      <vt:lpstr>But Arthur Compton fundamental experiments, leading to Compton scattering interpretation and the proof of light quanta existence (the photon) wouldn’t simply be possible without the discovery of X-rays by Roentgen (1895), who in turns couldn’t obtain his result without the vacuum tubes invented by William Crookes, who in turns exploited the glass-to-metal welding technique invented by Heinrich Geissler.  The Paradigm of Particle Accelerators!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Luca Serafini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Italian Program SPARC&amp;PLASMONX for Advanced Beam Physics at INFN-LNF, with High Brightness e- Beams and High Intensity Laser Beams</dc:title>
  <cp:lastModifiedBy>Luca Serafini</cp:lastModifiedBy>
  <cp:revision>3217</cp:revision>
  <dcterms:created xsi:type="dcterms:W3CDTF">2015-07-08T16:12:50Z</dcterms:created>
  <dcterms:modified xsi:type="dcterms:W3CDTF">2024-07-18T14:12:22Z</dcterms:modified>
</cp:coreProperties>
</file>