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6"/>
  </p:notesMasterIdLst>
  <p:sldIdLst>
    <p:sldId id="350" r:id="rId2"/>
    <p:sldId id="613" r:id="rId3"/>
    <p:sldId id="554" r:id="rId4"/>
    <p:sldId id="606" r:id="rId5"/>
    <p:sldId id="607" r:id="rId6"/>
    <p:sldId id="609" r:id="rId7"/>
    <p:sldId id="621" r:id="rId8"/>
    <p:sldId id="610" r:id="rId9"/>
    <p:sldId id="591" r:id="rId10"/>
    <p:sldId id="538" r:id="rId11"/>
    <p:sldId id="625" r:id="rId12"/>
    <p:sldId id="551" r:id="rId13"/>
    <p:sldId id="492" r:id="rId14"/>
    <p:sldId id="555" r:id="rId15"/>
    <p:sldId id="526" r:id="rId16"/>
    <p:sldId id="548" r:id="rId17"/>
    <p:sldId id="486" r:id="rId18"/>
    <p:sldId id="622" r:id="rId19"/>
    <p:sldId id="522" r:id="rId20"/>
    <p:sldId id="487" r:id="rId21"/>
    <p:sldId id="623" r:id="rId22"/>
    <p:sldId id="488" r:id="rId23"/>
    <p:sldId id="490" r:id="rId24"/>
    <p:sldId id="491" r:id="rId25"/>
    <p:sldId id="496" r:id="rId26"/>
    <p:sldId id="497" r:id="rId27"/>
    <p:sldId id="498" r:id="rId28"/>
    <p:sldId id="499" r:id="rId29"/>
    <p:sldId id="502" r:id="rId30"/>
    <p:sldId id="503" r:id="rId31"/>
    <p:sldId id="512" r:id="rId32"/>
    <p:sldId id="513" r:id="rId33"/>
    <p:sldId id="515" r:id="rId34"/>
    <p:sldId id="560" r:id="rId35"/>
    <p:sldId id="549" r:id="rId36"/>
    <p:sldId id="624" r:id="rId37"/>
    <p:sldId id="594" r:id="rId38"/>
    <p:sldId id="595" r:id="rId39"/>
    <p:sldId id="600" r:id="rId40"/>
    <p:sldId id="533" r:id="rId41"/>
    <p:sldId id="535" r:id="rId42"/>
    <p:sldId id="546" r:id="rId43"/>
    <p:sldId id="540" r:id="rId44"/>
    <p:sldId id="590" r:id="rId45"/>
    <p:sldId id="598" r:id="rId46"/>
    <p:sldId id="605" r:id="rId47"/>
    <p:sldId id="601" r:id="rId48"/>
    <p:sldId id="612" r:id="rId49"/>
    <p:sldId id="559" r:id="rId50"/>
    <p:sldId id="562" r:id="rId51"/>
    <p:sldId id="614" r:id="rId52"/>
    <p:sldId id="564" r:id="rId53"/>
    <p:sldId id="575" r:id="rId54"/>
    <p:sldId id="573" r:id="rId55"/>
    <p:sldId id="602" r:id="rId56"/>
    <p:sldId id="545" r:id="rId57"/>
    <p:sldId id="544" r:id="rId58"/>
    <p:sldId id="572" r:id="rId59"/>
    <p:sldId id="593" r:id="rId60"/>
    <p:sldId id="566" r:id="rId61"/>
    <p:sldId id="618" r:id="rId62"/>
    <p:sldId id="603" r:id="rId63"/>
    <p:sldId id="616" r:id="rId64"/>
    <p:sldId id="617" r:id="rId65"/>
    <p:sldId id="620" r:id="rId66"/>
    <p:sldId id="615" r:id="rId67"/>
    <p:sldId id="626" r:id="rId68"/>
    <p:sldId id="581" r:id="rId69"/>
    <p:sldId id="587" r:id="rId70"/>
    <p:sldId id="579" r:id="rId71"/>
    <p:sldId id="582" r:id="rId72"/>
    <p:sldId id="583" r:id="rId73"/>
    <p:sldId id="576" r:id="rId74"/>
    <p:sldId id="611" r:id="rId75"/>
    <p:sldId id="599" r:id="rId76"/>
    <p:sldId id="556" r:id="rId77"/>
    <p:sldId id="557" r:id="rId78"/>
    <p:sldId id="306" r:id="rId79"/>
    <p:sldId id="307" r:id="rId80"/>
    <p:sldId id="578" r:id="rId81"/>
    <p:sldId id="501" r:id="rId82"/>
    <p:sldId id="517" r:id="rId83"/>
    <p:sldId id="518" r:id="rId84"/>
    <p:sldId id="519" r:id="rId85"/>
    <p:sldId id="520" r:id="rId86"/>
    <p:sldId id="521" r:id="rId87"/>
    <p:sldId id="552" r:id="rId88"/>
    <p:sldId id="314" r:id="rId89"/>
    <p:sldId id="577" r:id="rId90"/>
    <p:sldId id="558" r:id="rId91"/>
    <p:sldId id="567" r:id="rId92"/>
    <p:sldId id="563" r:id="rId93"/>
    <p:sldId id="568" r:id="rId94"/>
    <p:sldId id="569" r:id="rId9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065"/>
    <a:srgbClr val="FF3300"/>
    <a:srgbClr val="FF4233"/>
    <a:srgbClr val="FF54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94" autoAdjust="0"/>
    <p:restoredTop sz="77993" autoAdjust="0"/>
  </p:normalViewPr>
  <p:slideViewPr>
    <p:cSldViewPr>
      <p:cViewPr varScale="1">
        <p:scale>
          <a:sx n="60" d="100"/>
          <a:sy n="60" d="100"/>
        </p:scale>
        <p:origin x="1324" y="40"/>
      </p:cViewPr>
      <p:guideLst>
        <p:guide orient="horz" pos="2160"/>
        <p:guide pos="2880"/>
      </p:guideLst>
    </p:cSldViewPr>
  </p:slideViewPr>
  <p:outlineViewPr>
    <p:cViewPr>
      <p:scale>
        <a:sx n="33" d="100"/>
        <a:sy n="33" d="100"/>
      </p:scale>
      <p:origin x="0" y="228"/>
    </p:cViewPr>
  </p:outlineViewPr>
  <p:notesTextViewPr>
    <p:cViewPr>
      <p:scale>
        <a:sx n="1" d="1"/>
        <a:sy n="1" d="1"/>
      </p:scale>
      <p:origin x="0" y="0"/>
    </p:cViewPr>
  </p:notesTextViewPr>
  <p:sorterViewPr>
    <p:cViewPr>
      <p:scale>
        <a:sx n="55" d="100"/>
        <a:sy n="55" d="100"/>
      </p:scale>
      <p:origin x="0" y="0"/>
    </p:cViewPr>
  </p:sorterViewPr>
  <p:notesViewPr>
    <p:cSldViewPr>
      <p:cViewPr varScale="1">
        <p:scale>
          <a:sx n="56" d="100"/>
          <a:sy n="56" d="100"/>
        </p:scale>
        <p:origin x="-249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GB"/>
              <a:t>Particle Accelerators in Modern World</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1"/>
          <c:order val="0"/>
          <c:tx>
            <c:strRef>
              <c:f>Sheet1!$B$2</c:f>
              <c:strCache>
                <c:ptCount val="1"/>
                <c:pt idx="0">
                  <c:v>Total</c:v>
                </c:pt>
              </c:strCache>
            </c:strRef>
          </c:tx>
          <c:spPr>
            <a:ln w="22225" cap="rnd">
              <a:solidFill>
                <a:schemeClr val="accent3"/>
              </a:solidFill>
              <a:round/>
            </a:ln>
            <a:effectLst/>
          </c:spPr>
          <c:marker>
            <c:symbol val="square"/>
            <c:size val="6"/>
            <c:spPr>
              <a:solidFill>
                <a:schemeClr val="accent3"/>
              </a:solidFill>
              <a:ln w="9525">
                <a:solidFill>
                  <a:schemeClr val="accent3"/>
                </a:solidFill>
                <a:round/>
              </a:ln>
              <a:effectLst/>
            </c:spPr>
          </c:marker>
          <c:cat>
            <c:numRef>
              <c:f>Sheet1!$A$3:$A$13</c:f>
              <c:numCache>
                <c:formatCode>General</c:formatCode>
                <c:ptCount val="11"/>
                <c:pt idx="0">
                  <c:v>1968</c:v>
                </c:pt>
                <c:pt idx="1">
                  <c:v>1970</c:v>
                </c:pt>
                <c:pt idx="2">
                  <c:v>1989</c:v>
                </c:pt>
                <c:pt idx="3">
                  <c:v>1994</c:v>
                </c:pt>
                <c:pt idx="4">
                  <c:v>1998</c:v>
                </c:pt>
                <c:pt idx="5">
                  <c:v>2000</c:v>
                </c:pt>
                <c:pt idx="6">
                  <c:v>2004</c:v>
                </c:pt>
                <c:pt idx="7">
                  <c:v>2007</c:v>
                </c:pt>
                <c:pt idx="8">
                  <c:v>2009</c:v>
                </c:pt>
                <c:pt idx="9">
                  <c:v>2012</c:v>
                </c:pt>
                <c:pt idx="10">
                  <c:v>2014</c:v>
                </c:pt>
              </c:numCache>
            </c:numRef>
          </c:cat>
          <c:val>
            <c:numRef>
              <c:f>Sheet1!$B$3:$B$13</c:f>
              <c:numCache>
                <c:formatCode>0</c:formatCode>
                <c:ptCount val="11"/>
                <c:pt idx="0">
                  <c:v>2000</c:v>
                </c:pt>
                <c:pt idx="1">
                  <c:v>3000</c:v>
                </c:pt>
                <c:pt idx="2">
                  <c:v>6500</c:v>
                </c:pt>
                <c:pt idx="3">
                  <c:v>9700</c:v>
                </c:pt>
                <c:pt idx="4">
                  <c:v>13500</c:v>
                </c:pt>
                <c:pt idx="5">
                  <c:v>15000</c:v>
                </c:pt>
                <c:pt idx="6">
                  <c:v>18000</c:v>
                </c:pt>
                <c:pt idx="7">
                  <c:v>27500</c:v>
                </c:pt>
                <c:pt idx="8">
                  <c:v>30000</c:v>
                </c:pt>
                <c:pt idx="9">
                  <c:v>39500</c:v>
                </c:pt>
                <c:pt idx="10">
                  <c:v>41000</c:v>
                </c:pt>
              </c:numCache>
            </c:numRef>
          </c:val>
          <c:smooth val="0"/>
          <c:extLst>
            <c:ext xmlns:c16="http://schemas.microsoft.com/office/drawing/2014/chart" uri="{C3380CC4-5D6E-409C-BE32-E72D297353CC}">
              <c16:uniqueId val="{00000000-2000-4273-88B4-1B3300F05EF9}"/>
            </c:ext>
          </c:extLst>
        </c:ser>
        <c:ser>
          <c:idx val="2"/>
          <c:order val="1"/>
          <c:tx>
            <c:strRef>
              <c:f>Sheet1!$C$2</c:f>
              <c:strCache>
                <c:ptCount val="1"/>
                <c:pt idx="0">
                  <c:v>Industrial</c:v>
                </c:pt>
              </c:strCache>
            </c:strRef>
          </c:tx>
          <c:spPr>
            <a:ln w="22225" cap="rnd">
              <a:solidFill>
                <a:schemeClr val="accent2"/>
              </a:solidFill>
              <a:round/>
            </a:ln>
            <a:effectLst/>
          </c:spPr>
          <c:marker>
            <c:symbol val="triangle"/>
            <c:size val="6"/>
            <c:spPr>
              <a:solidFill>
                <a:schemeClr val="accent2"/>
              </a:solidFill>
              <a:ln w="9525">
                <a:solidFill>
                  <a:schemeClr val="accent2"/>
                </a:solidFill>
                <a:round/>
              </a:ln>
              <a:effectLst/>
            </c:spPr>
          </c:marker>
          <c:cat>
            <c:numRef>
              <c:f>Sheet1!$A$3:$A$13</c:f>
              <c:numCache>
                <c:formatCode>General</c:formatCode>
                <c:ptCount val="11"/>
                <c:pt idx="0">
                  <c:v>1968</c:v>
                </c:pt>
                <c:pt idx="1">
                  <c:v>1970</c:v>
                </c:pt>
                <c:pt idx="2">
                  <c:v>1989</c:v>
                </c:pt>
                <c:pt idx="3">
                  <c:v>1994</c:v>
                </c:pt>
                <c:pt idx="4">
                  <c:v>1998</c:v>
                </c:pt>
                <c:pt idx="5">
                  <c:v>2000</c:v>
                </c:pt>
                <c:pt idx="6">
                  <c:v>2004</c:v>
                </c:pt>
                <c:pt idx="7">
                  <c:v>2007</c:v>
                </c:pt>
                <c:pt idx="8">
                  <c:v>2009</c:v>
                </c:pt>
                <c:pt idx="9">
                  <c:v>2012</c:v>
                </c:pt>
                <c:pt idx="10">
                  <c:v>2014</c:v>
                </c:pt>
              </c:numCache>
            </c:numRef>
          </c:cat>
          <c:val>
            <c:numRef>
              <c:f>Sheet1!$C$3:$C$13</c:f>
              <c:numCache>
                <c:formatCode>0</c:formatCode>
                <c:ptCount val="11"/>
                <c:pt idx="0">
                  <c:v>2000</c:v>
                </c:pt>
                <c:pt idx="1">
                  <c:v>2700</c:v>
                </c:pt>
                <c:pt idx="2">
                  <c:v>4000</c:v>
                </c:pt>
                <c:pt idx="3">
                  <c:v>4500</c:v>
                </c:pt>
                <c:pt idx="4">
                  <c:v>7500</c:v>
                </c:pt>
                <c:pt idx="5">
                  <c:v>8500</c:v>
                </c:pt>
                <c:pt idx="6">
                  <c:v>8500</c:v>
                </c:pt>
                <c:pt idx="7">
                  <c:v>17900</c:v>
                </c:pt>
                <c:pt idx="8">
                  <c:v>22500</c:v>
                </c:pt>
                <c:pt idx="9">
                  <c:v>25300</c:v>
                </c:pt>
                <c:pt idx="10">
                  <c:v>27000</c:v>
                </c:pt>
              </c:numCache>
            </c:numRef>
          </c:val>
          <c:smooth val="0"/>
          <c:extLst>
            <c:ext xmlns:c16="http://schemas.microsoft.com/office/drawing/2014/chart" uri="{C3380CC4-5D6E-409C-BE32-E72D297353CC}">
              <c16:uniqueId val="{00000001-2000-4273-88B4-1B3300F05EF9}"/>
            </c:ext>
          </c:extLst>
        </c:ser>
        <c:ser>
          <c:idx val="3"/>
          <c:order val="2"/>
          <c:tx>
            <c:strRef>
              <c:f>Sheet1!$D$2</c:f>
              <c:strCache>
                <c:ptCount val="1"/>
                <c:pt idx="0">
                  <c:v>Medicine </c:v>
                </c:pt>
              </c:strCache>
            </c:strRef>
          </c:tx>
          <c:spPr>
            <a:ln w="22225" cap="rnd">
              <a:solidFill>
                <a:schemeClr val="accent4"/>
              </a:solidFill>
              <a:round/>
            </a:ln>
            <a:effectLst/>
          </c:spPr>
          <c:marker>
            <c:symbol val="x"/>
            <c:size val="6"/>
            <c:spPr>
              <a:noFill/>
              <a:ln w="9525">
                <a:solidFill>
                  <a:schemeClr val="accent4"/>
                </a:solidFill>
                <a:round/>
              </a:ln>
              <a:effectLst/>
            </c:spPr>
          </c:marker>
          <c:cat>
            <c:numRef>
              <c:f>Sheet1!$A$3:$A$13</c:f>
              <c:numCache>
                <c:formatCode>General</c:formatCode>
                <c:ptCount val="11"/>
                <c:pt idx="0">
                  <c:v>1968</c:v>
                </c:pt>
                <c:pt idx="1">
                  <c:v>1970</c:v>
                </c:pt>
                <c:pt idx="2">
                  <c:v>1989</c:v>
                </c:pt>
                <c:pt idx="3">
                  <c:v>1994</c:v>
                </c:pt>
                <c:pt idx="4">
                  <c:v>1998</c:v>
                </c:pt>
                <c:pt idx="5">
                  <c:v>2000</c:v>
                </c:pt>
                <c:pt idx="6">
                  <c:v>2004</c:v>
                </c:pt>
                <c:pt idx="7">
                  <c:v>2007</c:v>
                </c:pt>
                <c:pt idx="8">
                  <c:v>2009</c:v>
                </c:pt>
                <c:pt idx="9">
                  <c:v>2012</c:v>
                </c:pt>
                <c:pt idx="10">
                  <c:v>2014</c:v>
                </c:pt>
              </c:numCache>
            </c:numRef>
          </c:cat>
          <c:val>
            <c:numRef>
              <c:f>Sheet1!$D$3:$D$13</c:f>
              <c:numCache>
                <c:formatCode>0</c:formatCode>
                <c:ptCount val="11"/>
                <c:pt idx="1">
                  <c:v>306</c:v>
                </c:pt>
                <c:pt idx="2">
                  <c:v>2500</c:v>
                </c:pt>
                <c:pt idx="3">
                  <c:v>4200</c:v>
                </c:pt>
                <c:pt idx="4">
                  <c:v>4700</c:v>
                </c:pt>
                <c:pt idx="5">
                  <c:v>5200</c:v>
                </c:pt>
                <c:pt idx="6">
                  <c:v>8500</c:v>
                </c:pt>
                <c:pt idx="7">
                  <c:v>9650</c:v>
                </c:pt>
                <c:pt idx="8">
                  <c:v>11600</c:v>
                </c:pt>
                <c:pt idx="9">
                  <c:v>13000</c:v>
                </c:pt>
                <c:pt idx="10">
                  <c:v>14000</c:v>
                </c:pt>
              </c:numCache>
            </c:numRef>
          </c:val>
          <c:smooth val="0"/>
          <c:extLst>
            <c:ext xmlns:c16="http://schemas.microsoft.com/office/drawing/2014/chart" uri="{C3380CC4-5D6E-409C-BE32-E72D297353CC}">
              <c16:uniqueId val="{00000002-2000-4273-88B4-1B3300F05EF9}"/>
            </c:ext>
          </c:extLst>
        </c:ser>
        <c:ser>
          <c:idx val="4"/>
          <c:order val="3"/>
          <c:tx>
            <c:strRef>
              <c:f>Sheet1!$E$2</c:f>
              <c:strCache>
                <c:ptCount val="1"/>
                <c:pt idx="0">
                  <c:v>Science</c:v>
                </c:pt>
              </c:strCache>
            </c:strRef>
          </c:tx>
          <c:spPr>
            <a:ln w="22225" cap="rnd">
              <a:solidFill>
                <a:schemeClr val="accent5"/>
              </a:solidFill>
              <a:round/>
            </a:ln>
            <a:effectLst/>
          </c:spPr>
          <c:marker>
            <c:symbol val="star"/>
            <c:size val="6"/>
            <c:spPr>
              <a:noFill/>
              <a:ln w="9525">
                <a:solidFill>
                  <a:schemeClr val="accent5"/>
                </a:solidFill>
                <a:round/>
              </a:ln>
              <a:effectLst/>
            </c:spPr>
          </c:marker>
          <c:cat>
            <c:numRef>
              <c:f>Sheet1!$A$3:$A$13</c:f>
              <c:numCache>
                <c:formatCode>General</c:formatCode>
                <c:ptCount val="11"/>
                <c:pt idx="0">
                  <c:v>1968</c:v>
                </c:pt>
                <c:pt idx="1">
                  <c:v>1970</c:v>
                </c:pt>
                <c:pt idx="2">
                  <c:v>1989</c:v>
                </c:pt>
                <c:pt idx="3">
                  <c:v>1994</c:v>
                </c:pt>
                <c:pt idx="4">
                  <c:v>1998</c:v>
                </c:pt>
                <c:pt idx="5">
                  <c:v>2000</c:v>
                </c:pt>
                <c:pt idx="6">
                  <c:v>2004</c:v>
                </c:pt>
                <c:pt idx="7">
                  <c:v>2007</c:v>
                </c:pt>
                <c:pt idx="8">
                  <c:v>2009</c:v>
                </c:pt>
                <c:pt idx="9">
                  <c:v>2012</c:v>
                </c:pt>
                <c:pt idx="10">
                  <c:v>2014</c:v>
                </c:pt>
              </c:numCache>
            </c:numRef>
          </c:cat>
          <c:val>
            <c:numRef>
              <c:f>Sheet1!$E$3:$E$13</c:f>
              <c:numCache>
                <c:formatCode>General</c:formatCode>
                <c:ptCount val="11"/>
                <c:pt idx="3" formatCode="0">
                  <c:v>1000</c:v>
                </c:pt>
                <c:pt idx="4" formatCode="0">
                  <c:v>1200</c:v>
                </c:pt>
                <c:pt idx="5" formatCode="0">
                  <c:v>1200</c:v>
                </c:pt>
                <c:pt idx="6" formatCode="0">
                  <c:v>1200</c:v>
                </c:pt>
                <c:pt idx="7" formatCode="0">
                  <c:v>1200</c:v>
                </c:pt>
                <c:pt idx="8" formatCode="0">
                  <c:v>1200</c:v>
                </c:pt>
                <c:pt idx="9" formatCode="0">
                  <c:v>1200</c:v>
                </c:pt>
                <c:pt idx="10" formatCode="0">
                  <c:v>1200</c:v>
                </c:pt>
              </c:numCache>
            </c:numRef>
          </c:val>
          <c:smooth val="0"/>
          <c:extLst>
            <c:ext xmlns:c16="http://schemas.microsoft.com/office/drawing/2014/chart" uri="{C3380CC4-5D6E-409C-BE32-E72D297353CC}">
              <c16:uniqueId val="{00000003-2000-4273-88B4-1B3300F05EF9}"/>
            </c:ext>
          </c:extLst>
        </c:ser>
        <c:dLbls>
          <c:showLegendKey val="0"/>
          <c:showVal val="0"/>
          <c:showCatName val="0"/>
          <c:showSerName val="0"/>
          <c:showPercent val="0"/>
          <c:showBubbleSize val="0"/>
        </c:dLbls>
        <c:marker val="1"/>
        <c:smooth val="0"/>
        <c:axId val="332802112"/>
        <c:axId val="332800472"/>
      </c:lineChart>
      <c:catAx>
        <c:axId val="3328021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n-US"/>
          </a:p>
        </c:txPr>
        <c:crossAx val="332800472"/>
        <c:crosses val="autoZero"/>
        <c:auto val="1"/>
        <c:lblAlgn val="ctr"/>
        <c:lblOffset val="100"/>
        <c:noMultiLvlLbl val="0"/>
      </c:catAx>
      <c:valAx>
        <c:axId val="33280047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32802112"/>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B36A8A-93FA-48FF-B243-7E8CD3EBC80B}" type="datetimeFigureOut">
              <a:rPr lang="en-GB" smtClean="0"/>
              <a:t>17/07/2024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925E9A-8420-421C-AC4A-432A50F0DFD5}" type="slidenum">
              <a:rPr lang="en-GB" smtClean="0"/>
              <a:t>‹#›</a:t>
            </a:fld>
            <a:endParaRPr lang="en-GB"/>
          </a:p>
        </p:txBody>
      </p:sp>
    </p:spTree>
    <p:extLst>
      <p:ext uri="{BB962C8B-B14F-4D97-AF65-F5344CB8AC3E}">
        <p14:creationId xmlns:p14="http://schemas.microsoft.com/office/powerpoint/2010/main" val="16740101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a:t>
            </a:fld>
            <a:endParaRPr lang="en-GB"/>
          </a:p>
        </p:txBody>
      </p:sp>
    </p:spTree>
    <p:extLst>
      <p:ext uri="{BB962C8B-B14F-4D97-AF65-F5344CB8AC3E}">
        <p14:creationId xmlns:p14="http://schemas.microsoft.com/office/powerpoint/2010/main" val="12824398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10</a:t>
            </a:fld>
            <a:endParaRPr lang="en-GB"/>
          </a:p>
        </p:txBody>
      </p:sp>
    </p:spTree>
    <p:extLst>
      <p:ext uri="{BB962C8B-B14F-4D97-AF65-F5344CB8AC3E}">
        <p14:creationId xmlns:p14="http://schemas.microsoft.com/office/powerpoint/2010/main" val="6578778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11</a:t>
            </a:fld>
            <a:endParaRPr lang="en-GB"/>
          </a:p>
        </p:txBody>
      </p:sp>
    </p:spTree>
    <p:extLst>
      <p:ext uri="{BB962C8B-B14F-4D97-AF65-F5344CB8AC3E}">
        <p14:creationId xmlns:p14="http://schemas.microsoft.com/office/powerpoint/2010/main" val="3594009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12</a:t>
            </a:fld>
            <a:endParaRPr lang="en-GB"/>
          </a:p>
        </p:txBody>
      </p:sp>
    </p:spTree>
    <p:extLst>
      <p:ext uri="{BB962C8B-B14F-4D97-AF65-F5344CB8AC3E}">
        <p14:creationId xmlns:p14="http://schemas.microsoft.com/office/powerpoint/2010/main" val="4891479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13</a:t>
            </a:fld>
            <a:endParaRPr lang="en-GB"/>
          </a:p>
        </p:txBody>
      </p:sp>
    </p:spTree>
    <p:extLst>
      <p:ext uri="{BB962C8B-B14F-4D97-AF65-F5344CB8AC3E}">
        <p14:creationId xmlns:p14="http://schemas.microsoft.com/office/powerpoint/2010/main" val="29705047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14</a:t>
            </a:fld>
            <a:endParaRPr lang="en-GB"/>
          </a:p>
        </p:txBody>
      </p:sp>
    </p:spTree>
    <p:extLst>
      <p:ext uri="{BB962C8B-B14F-4D97-AF65-F5344CB8AC3E}">
        <p14:creationId xmlns:p14="http://schemas.microsoft.com/office/powerpoint/2010/main" val="11571697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15</a:t>
            </a:fld>
            <a:endParaRPr lang="en-GB"/>
          </a:p>
        </p:txBody>
      </p:sp>
    </p:spTree>
    <p:extLst>
      <p:ext uri="{BB962C8B-B14F-4D97-AF65-F5344CB8AC3E}">
        <p14:creationId xmlns:p14="http://schemas.microsoft.com/office/powerpoint/2010/main" val="16145008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16</a:t>
            </a:fld>
            <a:endParaRPr lang="en-GB"/>
          </a:p>
        </p:txBody>
      </p:sp>
    </p:spTree>
    <p:extLst>
      <p:ext uri="{BB962C8B-B14F-4D97-AF65-F5344CB8AC3E}">
        <p14:creationId xmlns:p14="http://schemas.microsoft.com/office/powerpoint/2010/main" val="10134927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17</a:t>
            </a:fld>
            <a:endParaRPr lang="en-GB"/>
          </a:p>
        </p:txBody>
      </p:sp>
    </p:spTree>
    <p:extLst>
      <p:ext uri="{BB962C8B-B14F-4D97-AF65-F5344CB8AC3E}">
        <p14:creationId xmlns:p14="http://schemas.microsoft.com/office/powerpoint/2010/main" val="7313684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18</a:t>
            </a:fld>
            <a:endParaRPr lang="en-GB"/>
          </a:p>
        </p:txBody>
      </p:sp>
    </p:spTree>
    <p:extLst>
      <p:ext uri="{BB962C8B-B14F-4D97-AF65-F5344CB8AC3E}">
        <p14:creationId xmlns:p14="http://schemas.microsoft.com/office/powerpoint/2010/main" val="10271332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19</a:t>
            </a:fld>
            <a:endParaRPr lang="en-GB"/>
          </a:p>
        </p:txBody>
      </p:sp>
    </p:spTree>
    <p:extLst>
      <p:ext uri="{BB962C8B-B14F-4D97-AF65-F5344CB8AC3E}">
        <p14:creationId xmlns:p14="http://schemas.microsoft.com/office/powerpoint/2010/main" val="3308044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a:t>
            </a:fld>
            <a:endParaRPr lang="en-GB"/>
          </a:p>
        </p:txBody>
      </p:sp>
    </p:spTree>
    <p:extLst>
      <p:ext uri="{BB962C8B-B14F-4D97-AF65-F5344CB8AC3E}">
        <p14:creationId xmlns:p14="http://schemas.microsoft.com/office/powerpoint/2010/main" val="20894248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20</a:t>
            </a:fld>
            <a:endParaRPr lang="en-GB"/>
          </a:p>
        </p:txBody>
      </p:sp>
    </p:spTree>
    <p:extLst>
      <p:ext uri="{BB962C8B-B14F-4D97-AF65-F5344CB8AC3E}">
        <p14:creationId xmlns:p14="http://schemas.microsoft.com/office/powerpoint/2010/main" val="10613241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21</a:t>
            </a:fld>
            <a:endParaRPr lang="en-GB"/>
          </a:p>
        </p:txBody>
      </p:sp>
    </p:spTree>
    <p:extLst>
      <p:ext uri="{BB962C8B-B14F-4D97-AF65-F5344CB8AC3E}">
        <p14:creationId xmlns:p14="http://schemas.microsoft.com/office/powerpoint/2010/main" val="23567359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22</a:t>
            </a:fld>
            <a:endParaRPr lang="en-GB"/>
          </a:p>
        </p:txBody>
      </p:sp>
    </p:spTree>
    <p:extLst>
      <p:ext uri="{BB962C8B-B14F-4D97-AF65-F5344CB8AC3E}">
        <p14:creationId xmlns:p14="http://schemas.microsoft.com/office/powerpoint/2010/main" val="3247574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23</a:t>
            </a:fld>
            <a:endParaRPr lang="en-GB"/>
          </a:p>
        </p:txBody>
      </p:sp>
    </p:spTree>
    <p:extLst>
      <p:ext uri="{BB962C8B-B14F-4D97-AF65-F5344CB8AC3E}">
        <p14:creationId xmlns:p14="http://schemas.microsoft.com/office/powerpoint/2010/main" val="19329442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24</a:t>
            </a:fld>
            <a:endParaRPr lang="en-GB"/>
          </a:p>
        </p:txBody>
      </p:sp>
    </p:spTree>
    <p:extLst>
      <p:ext uri="{BB962C8B-B14F-4D97-AF65-F5344CB8AC3E}">
        <p14:creationId xmlns:p14="http://schemas.microsoft.com/office/powerpoint/2010/main" val="10011842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25</a:t>
            </a:fld>
            <a:endParaRPr lang="en-GB"/>
          </a:p>
        </p:txBody>
      </p:sp>
    </p:spTree>
    <p:extLst>
      <p:ext uri="{BB962C8B-B14F-4D97-AF65-F5344CB8AC3E}">
        <p14:creationId xmlns:p14="http://schemas.microsoft.com/office/powerpoint/2010/main" val="182445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26</a:t>
            </a:fld>
            <a:endParaRPr lang="en-GB"/>
          </a:p>
        </p:txBody>
      </p:sp>
    </p:spTree>
    <p:extLst>
      <p:ext uri="{BB962C8B-B14F-4D97-AF65-F5344CB8AC3E}">
        <p14:creationId xmlns:p14="http://schemas.microsoft.com/office/powerpoint/2010/main" val="22389332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27</a:t>
            </a:fld>
            <a:endParaRPr lang="en-GB"/>
          </a:p>
        </p:txBody>
      </p:sp>
    </p:spTree>
    <p:extLst>
      <p:ext uri="{BB962C8B-B14F-4D97-AF65-F5344CB8AC3E}">
        <p14:creationId xmlns:p14="http://schemas.microsoft.com/office/powerpoint/2010/main" val="39111005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28</a:t>
            </a:fld>
            <a:endParaRPr lang="en-GB"/>
          </a:p>
        </p:txBody>
      </p:sp>
    </p:spTree>
    <p:extLst>
      <p:ext uri="{BB962C8B-B14F-4D97-AF65-F5344CB8AC3E}">
        <p14:creationId xmlns:p14="http://schemas.microsoft.com/office/powerpoint/2010/main" val="29142638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29</a:t>
            </a:fld>
            <a:endParaRPr lang="en-GB"/>
          </a:p>
        </p:txBody>
      </p:sp>
    </p:spTree>
    <p:extLst>
      <p:ext uri="{BB962C8B-B14F-4D97-AF65-F5344CB8AC3E}">
        <p14:creationId xmlns:p14="http://schemas.microsoft.com/office/powerpoint/2010/main" val="37876356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3</a:t>
            </a:fld>
            <a:endParaRPr lang="en-GB"/>
          </a:p>
        </p:txBody>
      </p:sp>
    </p:spTree>
    <p:extLst>
      <p:ext uri="{BB962C8B-B14F-4D97-AF65-F5344CB8AC3E}">
        <p14:creationId xmlns:p14="http://schemas.microsoft.com/office/powerpoint/2010/main" val="41080316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30</a:t>
            </a:fld>
            <a:endParaRPr lang="en-GB"/>
          </a:p>
        </p:txBody>
      </p:sp>
    </p:spTree>
    <p:extLst>
      <p:ext uri="{BB962C8B-B14F-4D97-AF65-F5344CB8AC3E}">
        <p14:creationId xmlns:p14="http://schemas.microsoft.com/office/powerpoint/2010/main" val="24195808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31</a:t>
            </a:fld>
            <a:endParaRPr lang="en-GB"/>
          </a:p>
        </p:txBody>
      </p:sp>
    </p:spTree>
    <p:extLst>
      <p:ext uri="{BB962C8B-B14F-4D97-AF65-F5344CB8AC3E}">
        <p14:creationId xmlns:p14="http://schemas.microsoft.com/office/powerpoint/2010/main" val="279361297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32</a:t>
            </a:fld>
            <a:endParaRPr lang="en-GB"/>
          </a:p>
        </p:txBody>
      </p:sp>
    </p:spTree>
    <p:extLst>
      <p:ext uri="{BB962C8B-B14F-4D97-AF65-F5344CB8AC3E}">
        <p14:creationId xmlns:p14="http://schemas.microsoft.com/office/powerpoint/2010/main" val="18137626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33</a:t>
            </a:fld>
            <a:endParaRPr lang="en-GB"/>
          </a:p>
        </p:txBody>
      </p:sp>
    </p:spTree>
    <p:extLst>
      <p:ext uri="{BB962C8B-B14F-4D97-AF65-F5344CB8AC3E}">
        <p14:creationId xmlns:p14="http://schemas.microsoft.com/office/powerpoint/2010/main" val="36305759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34</a:t>
            </a:fld>
            <a:endParaRPr lang="en-GB"/>
          </a:p>
        </p:txBody>
      </p:sp>
    </p:spTree>
    <p:extLst>
      <p:ext uri="{BB962C8B-B14F-4D97-AF65-F5344CB8AC3E}">
        <p14:creationId xmlns:p14="http://schemas.microsoft.com/office/powerpoint/2010/main" val="26137375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35</a:t>
            </a:fld>
            <a:endParaRPr lang="en-GB"/>
          </a:p>
        </p:txBody>
      </p:sp>
    </p:spTree>
    <p:extLst>
      <p:ext uri="{BB962C8B-B14F-4D97-AF65-F5344CB8AC3E}">
        <p14:creationId xmlns:p14="http://schemas.microsoft.com/office/powerpoint/2010/main" val="34028487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36</a:t>
            </a:fld>
            <a:endParaRPr lang="en-GB"/>
          </a:p>
        </p:txBody>
      </p:sp>
    </p:spTree>
    <p:extLst>
      <p:ext uri="{BB962C8B-B14F-4D97-AF65-F5344CB8AC3E}">
        <p14:creationId xmlns:p14="http://schemas.microsoft.com/office/powerpoint/2010/main" val="30005382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37</a:t>
            </a:fld>
            <a:endParaRPr lang="en-GB"/>
          </a:p>
        </p:txBody>
      </p:sp>
    </p:spTree>
    <p:extLst>
      <p:ext uri="{BB962C8B-B14F-4D97-AF65-F5344CB8AC3E}">
        <p14:creationId xmlns:p14="http://schemas.microsoft.com/office/powerpoint/2010/main" val="49587372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38</a:t>
            </a:fld>
            <a:endParaRPr lang="en-GB"/>
          </a:p>
        </p:txBody>
      </p:sp>
    </p:spTree>
    <p:extLst>
      <p:ext uri="{BB962C8B-B14F-4D97-AF65-F5344CB8AC3E}">
        <p14:creationId xmlns:p14="http://schemas.microsoft.com/office/powerpoint/2010/main" val="401272172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39</a:t>
            </a:fld>
            <a:endParaRPr lang="en-GB"/>
          </a:p>
        </p:txBody>
      </p:sp>
    </p:spTree>
    <p:extLst>
      <p:ext uri="{BB962C8B-B14F-4D97-AF65-F5344CB8AC3E}">
        <p14:creationId xmlns:p14="http://schemas.microsoft.com/office/powerpoint/2010/main" val="3308301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4</a:t>
            </a:fld>
            <a:endParaRPr lang="en-GB"/>
          </a:p>
        </p:txBody>
      </p:sp>
    </p:spTree>
    <p:extLst>
      <p:ext uri="{BB962C8B-B14F-4D97-AF65-F5344CB8AC3E}">
        <p14:creationId xmlns:p14="http://schemas.microsoft.com/office/powerpoint/2010/main" val="237649152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40</a:t>
            </a:fld>
            <a:endParaRPr lang="en-GB"/>
          </a:p>
        </p:txBody>
      </p:sp>
    </p:spTree>
    <p:extLst>
      <p:ext uri="{BB962C8B-B14F-4D97-AF65-F5344CB8AC3E}">
        <p14:creationId xmlns:p14="http://schemas.microsoft.com/office/powerpoint/2010/main" val="381150640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41</a:t>
            </a:fld>
            <a:endParaRPr lang="en-GB"/>
          </a:p>
        </p:txBody>
      </p:sp>
    </p:spTree>
    <p:extLst>
      <p:ext uri="{BB962C8B-B14F-4D97-AF65-F5344CB8AC3E}">
        <p14:creationId xmlns:p14="http://schemas.microsoft.com/office/powerpoint/2010/main" val="194711124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42</a:t>
            </a:fld>
            <a:endParaRPr lang="en-GB"/>
          </a:p>
        </p:txBody>
      </p:sp>
    </p:spTree>
    <p:extLst>
      <p:ext uri="{BB962C8B-B14F-4D97-AF65-F5344CB8AC3E}">
        <p14:creationId xmlns:p14="http://schemas.microsoft.com/office/powerpoint/2010/main" val="114022002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43</a:t>
            </a:fld>
            <a:endParaRPr lang="en-GB"/>
          </a:p>
        </p:txBody>
      </p:sp>
    </p:spTree>
    <p:extLst>
      <p:ext uri="{BB962C8B-B14F-4D97-AF65-F5344CB8AC3E}">
        <p14:creationId xmlns:p14="http://schemas.microsoft.com/office/powerpoint/2010/main" val="377607621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44</a:t>
            </a:fld>
            <a:endParaRPr lang="en-GB"/>
          </a:p>
        </p:txBody>
      </p:sp>
    </p:spTree>
    <p:extLst>
      <p:ext uri="{BB962C8B-B14F-4D97-AF65-F5344CB8AC3E}">
        <p14:creationId xmlns:p14="http://schemas.microsoft.com/office/powerpoint/2010/main" val="22244608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45</a:t>
            </a:fld>
            <a:endParaRPr lang="en-GB"/>
          </a:p>
        </p:txBody>
      </p:sp>
    </p:spTree>
    <p:extLst>
      <p:ext uri="{BB962C8B-B14F-4D97-AF65-F5344CB8AC3E}">
        <p14:creationId xmlns:p14="http://schemas.microsoft.com/office/powerpoint/2010/main" val="22024160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46</a:t>
            </a:fld>
            <a:endParaRPr lang="en-GB"/>
          </a:p>
        </p:txBody>
      </p:sp>
    </p:spTree>
    <p:extLst>
      <p:ext uri="{BB962C8B-B14F-4D97-AF65-F5344CB8AC3E}">
        <p14:creationId xmlns:p14="http://schemas.microsoft.com/office/powerpoint/2010/main" val="198156827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47</a:t>
            </a:fld>
            <a:endParaRPr lang="en-GB"/>
          </a:p>
        </p:txBody>
      </p:sp>
    </p:spTree>
    <p:extLst>
      <p:ext uri="{BB962C8B-B14F-4D97-AF65-F5344CB8AC3E}">
        <p14:creationId xmlns:p14="http://schemas.microsoft.com/office/powerpoint/2010/main" val="225721372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48</a:t>
            </a:fld>
            <a:endParaRPr lang="en-GB"/>
          </a:p>
        </p:txBody>
      </p:sp>
    </p:spTree>
    <p:extLst>
      <p:ext uri="{BB962C8B-B14F-4D97-AF65-F5344CB8AC3E}">
        <p14:creationId xmlns:p14="http://schemas.microsoft.com/office/powerpoint/2010/main" val="312451083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49</a:t>
            </a:fld>
            <a:endParaRPr lang="en-GB"/>
          </a:p>
        </p:txBody>
      </p:sp>
    </p:spTree>
    <p:extLst>
      <p:ext uri="{BB962C8B-B14F-4D97-AF65-F5344CB8AC3E}">
        <p14:creationId xmlns:p14="http://schemas.microsoft.com/office/powerpoint/2010/main" val="1427084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5</a:t>
            </a:fld>
            <a:endParaRPr lang="en-GB"/>
          </a:p>
        </p:txBody>
      </p:sp>
    </p:spTree>
    <p:extLst>
      <p:ext uri="{BB962C8B-B14F-4D97-AF65-F5344CB8AC3E}">
        <p14:creationId xmlns:p14="http://schemas.microsoft.com/office/powerpoint/2010/main" val="344623394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50</a:t>
            </a:fld>
            <a:endParaRPr lang="en-GB"/>
          </a:p>
        </p:txBody>
      </p:sp>
    </p:spTree>
    <p:extLst>
      <p:ext uri="{BB962C8B-B14F-4D97-AF65-F5344CB8AC3E}">
        <p14:creationId xmlns:p14="http://schemas.microsoft.com/office/powerpoint/2010/main" val="203287426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51</a:t>
            </a:fld>
            <a:endParaRPr lang="en-GB"/>
          </a:p>
        </p:txBody>
      </p:sp>
    </p:spTree>
    <p:extLst>
      <p:ext uri="{BB962C8B-B14F-4D97-AF65-F5344CB8AC3E}">
        <p14:creationId xmlns:p14="http://schemas.microsoft.com/office/powerpoint/2010/main" val="316817953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52</a:t>
            </a:fld>
            <a:endParaRPr lang="en-GB"/>
          </a:p>
        </p:txBody>
      </p:sp>
    </p:spTree>
    <p:extLst>
      <p:ext uri="{BB962C8B-B14F-4D97-AF65-F5344CB8AC3E}">
        <p14:creationId xmlns:p14="http://schemas.microsoft.com/office/powerpoint/2010/main" val="407436416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53</a:t>
            </a:fld>
            <a:endParaRPr lang="en-GB"/>
          </a:p>
        </p:txBody>
      </p:sp>
    </p:spTree>
    <p:extLst>
      <p:ext uri="{BB962C8B-B14F-4D97-AF65-F5344CB8AC3E}">
        <p14:creationId xmlns:p14="http://schemas.microsoft.com/office/powerpoint/2010/main" val="103905633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54</a:t>
            </a:fld>
            <a:endParaRPr lang="en-GB"/>
          </a:p>
        </p:txBody>
      </p:sp>
    </p:spTree>
    <p:extLst>
      <p:ext uri="{BB962C8B-B14F-4D97-AF65-F5344CB8AC3E}">
        <p14:creationId xmlns:p14="http://schemas.microsoft.com/office/powerpoint/2010/main" val="110033505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55</a:t>
            </a:fld>
            <a:endParaRPr lang="en-GB"/>
          </a:p>
        </p:txBody>
      </p:sp>
    </p:spTree>
    <p:extLst>
      <p:ext uri="{BB962C8B-B14F-4D97-AF65-F5344CB8AC3E}">
        <p14:creationId xmlns:p14="http://schemas.microsoft.com/office/powerpoint/2010/main" val="84270518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56</a:t>
            </a:fld>
            <a:endParaRPr lang="en-GB"/>
          </a:p>
        </p:txBody>
      </p:sp>
    </p:spTree>
    <p:extLst>
      <p:ext uri="{BB962C8B-B14F-4D97-AF65-F5344CB8AC3E}">
        <p14:creationId xmlns:p14="http://schemas.microsoft.com/office/powerpoint/2010/main" val="249674392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57</a:t>
            </a:fld>
            <a:endParaRPr lang="en-GB"/>
          </a:p>
        </p:txBody>
      </p:sp>
    </p:spTree>
    <p:extLst>
      <p:ext uri="{BB962C8B-B14F-4D97-AF65-F5344CB8AC3E}">
        <p14:creationId xmlns:p14="http://schemas.microsoft.com/office/powerpoint/2010/main" val="326065070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58</a:t>
            </a:fld>
            <a:endParaRPr lang="en-GB"/>
          </a:p>
        </p:txBody>
      </p:sp>
    </p:spTree>
    <p:extLst>
      <p:ext uri="{BB962C8B-B14F-4D97-AF65-F5344CB8AC3E}">
        <p14:creationId xmlns:p14="http://schemas.microsoft.com/office/powerpoint/2010/main" val="215263872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59</a:t>
            </a:fld>
            <a:endParaRPr lang="en-GB"/>
          </a:p>
        </p:txBody>
      </p:sp>
    </p:spTree>
    <p:extLst>
      <p:ext uri="{BB962C8B-B14F-4D97-AF65-F5344CB8AC3E}">
        <p14:creationId xmlns:p14="http://schemas.microsoft.com/office/powerpoint/2010/main" val="3425256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6</a:t>
            </a:fld>
            <a:endParaRPr lang="en-GB"/>
          </a:p>
        </p:txBody>
      </p:sp>
    </p:spTree>
    <p:extLst>
      <p:ext uri="{BB962C8B-B14F-4D97-AF65-F5344CB8AC3E}">
        <p14:creationId xmlns:p14="http://schemas.microsoft.com/office/powerpoint/2010/main" val="9512862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60</a:t>
            </a:fld>
            <a:endParaRPr lang="en-GB"/>
          </a:p>
        </p:txBody>
      </p:sp>
    </p:spTree>
    <p:extLst>
      <p:ext uri="{BB962C8B-B14F-4D97-AF65-F5344CB8AC3E}">
        <p14:creationId xmlns:p14="http://schemas.microsoft.com/office/powerpoint/2010/main" val="401826573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61</a:t>
            </a:fld>
            <a:endParaRPr lang="en-GB"/>
          </a:p>
        </p:txBody>
      </p:sp>
    </p:spTree>
    <p:extLst>
      <p:ext uri="{BB962C8B-B14F-4D97-AF65-F5344CB8AC3E}">
        <p14:creationId xmlns:p14="http://schemas.microsoft.com/office/powerpoint/2010/main" val="422312337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62</a:t>
            </a:fld>
            <a:endParaRPr lang="en-GB"/>
          </a:p>
        </p:txBody>
      </p:sp>
    </p:spTree>
    <p:extLst>
      <p:ext uri="{BB962C8B-B14F-4D97-AF65-F5344CB8AC3E}">
        <p14:creationId xmlns:p14="http://schemas.microsoft.com/office/powerpoint/2010/main" val="36282767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63</a:t>
            </a:fld>
            <a:endParaRPr lang="en-GB"/>
          </a:p>
        </p:txBody>
      </p:sp>
    </p:spTree>
    <p:extLst>
      <p:ext uri="{BB962C8B-B14F-4D97-AF65-F5344CB8AC3E}">
        <p14:creationId xmlns:p14="http://schemas.microsoft.com/office/powerpoint/2010/main" val="269275656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64</a:t>
            </a:fld>
            <a:endParaRPr lang="en-GB"/>
          </a:p>
        </p:txBody>
      </p:sp>
    </p:spTree>
    <p:extLst>
      <p:ext uri="{BB962C8B-B14F-4D97-AF65-F5344CB8AC3E}">
        <p14:creationId xmlns:p14="http://schemas.microsoft.com/office/powerpoint/2010/main" val="239813071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65</a:t>
            </a:fld>
            <a:endParaRPr lang="en-GB"/>
          </a:p>
        </p:txBody>
      </p:sp>
    </p:spTree>
    <p:extLst>
      <p:ext uri="{BB962C8B-B14F-4D97-AF65-F5344CB8AC3E}">
        <p14:creationId xmlns:p14="http://schemas.microsoft.com/office/powerpoint/2010/main" val="307726491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66</a:t>
            </a:fld>
            <a:endParaRPr lang="en-GB"/>
          </a:p>
        </p:txBody>
      </p:sp>
    </p:spTree>
    <p:extLst>
      <p:ext uri="{BB962C8B-B14F-4D97-AF65-F5344CB8AC3E}">
        <p14:creationId xmlns:p14="http://schemas.microsoft.com/office/powerpoint/2010/main" val="304860980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67</a:t>
            </a:fld>
            <a:endParaRPr lang="en-GB"/>
          </a:p>
        </p:txBody>
      </p:sp>
    </p:spTree>
    <p:extLst>
      <p:ext uri="{BB962C8B-B14F-4D97-AF65-F5344CB8AC3E}">
        <p14:creationId xmlns:p14="http://schemas.microsoft.com/office/powerpoint/2010/main" val="413964735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68</a:t>
            </a:fld>
            <a:endParaRPr lang="en-GB"/>
          </a:p>
        </p:txBody>
      </p:sp>
    </p:spTree>
    <p:extLst>
      <p:ext uri="{BB962C8B-B14F-4D97-AF65-F5344CB8AC3E}">
        <p14:creationId xmlns:p14="http://schemas.microsoft.com/office/powerpoint/2010/main" val="149744927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69</a:t>
            </a:fld>
            <a:endParaRPr lang="en-GB"/>
          </a:p>
        </p:txBody>
      </p:sp>
    </p:spTree>
    <p:extLst>
      <p:ext uri="{BB962C8B-B14F-4D97-AF65-F5344CB8AC3E}">
        <p14:creationId xmlns:p14="http://schemas.microsoft.com/office/powerpoint/2010/main" val="14315599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7</a:t>
            </a:fld>
            <a:endParaRPr lang="en-GB"/>
          </a:p>
        </p:txBody>
      </p:sp>
    </p:spTree>
    <p:extLst>
      <p:ext uri="{BB962C8B-B14F-4D97-AF65-F5344CB8AC3E}">
        <p14:creationId xmlns:p14="http://schemas.microsoft.com/office/powerpoint/2010/main" val="408187265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70</a:t>
            </a:fld>
            <a:endParaRPr lang="en-GB"/>
          </a:p>
        </p:txBody>
      </p:sp>
    </p:spTree>
    <p:extLst>
      <p:ext uri="{BB962C8B-B14F-4D97-AF65-F5344CB8AC3E}">
        <p14:creationId xmlns:p14="http://schemas.microsoft.com/office/powerpoint/2010/main" val="60332536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71</a:t>
            </a:fld>
            <a:endParaRPr lang="en-GB"/>
          </a:p>
        </p:txBody>
      </p:sp>
    </p:spTree>
    <p:extLst>
      <p:ext uri="{BB962C8B-B14F-4D97-AF65-F5344CB8AC3E}">
        <p14:creationId xmlns:p14="http://schemas.microsoft.com/office/powerpoint/2010/main" val="143358707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72</a:t>
            </a:fld>
            <a:endParaRPr lang="en-GB"/>
          </a:p>
        </p:txBody>
      </p:sp>
    </p:spTree>
    <p:extLst>
      <p:ext uri="{BB962C8B-B14F-4D97-AF65-F5344CB8AC3E}">
        <p14:creationId xmlns:p14="http://schemas.microsoft.com/office/powerpoint/2010/main" val="392235203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73</a:t>
            </a:fld>
            <a:endParaRPr lang="en-GB"/>
          </a:p>
        </p:txBody>
      </p:sp>
    </p:spTree>
    <p:extLst>
      <p:ext uri="{BB962C8B-B14F-4D97-AF65-F5344CB8AC3E}">
        <p14:creationId xmlns:p14="http://schemas.microsoft.com/office/powerpoint/2010/main" val="86109234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74</a:t>
            </a:fld>
            <a:endParaRPr lang="en-GB"/>
          </a:p>
        </p:txBody>
      </p:sp>
    </p:spTree>
    <p:extLst>
      <p:ext uri="{BB962C8B-B14F-4D97-AF65-F5344CB8AC3E}">
        <p14:creationId xmlns:p14="http://schemas.microsoft.com/office/powerpoint/2010/main" val="346249606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75</a:t>
            </a:fld>
            <a:endParaRPr lang="en-GB"/>
          </a:p>
        </p:txBody>
      </p:sp>
    </p:spTree>
    <p:extLst>
      <p:ext uri="{BB962C8B-B14F-4D97-AF65-F5344CB8AC3E}">
        <p14:creationId xmlns:p14="http://schemas.microsoft.com/office/powerpoint/2010/main" val="287082140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76</a:t>
            </a:fld>
            <a:endParaRPr lang="en-GB"/>
          </a:p>
        </p:txBody>
      </p:sp>
    </p:spTree>
    <p:extLst>
      <p:ext uri="{BB962C8B-B14F-4D97-AF65-F5344CB8AC3E}">
        <p14:creationId xmlns:p14="http://schemas.microsoft.com/office/powerpoint/2010/main" val="318611084"/>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77</a:t>
            </a:fld>
            <a:endParaRPr lang="en-GB"/>
          </a:p>
        </p:txBody>
      </p:sp>
    </p:spTree>
    <p:extLst>
      <p:ext uri="{BB962C8B-B14F-4D97-AF65-F5344CB8AC3E}">
        <p14:creationId xmlns:p14="http://schemas.microsoft.com/office/powerpoint/2010/main" val="214751507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80</a:t>
            </a:fld>
            <a:endParaRPr lang="en-GB"/>
          </a:p>
        </p:txBody>
      </p:sp>
    </p:spTree>
    <p:extLst>
      <p:ext uri="{BB962C8B-B14F-4D97-AF65-F5344CB8AC3E}">
        <p14:creationId xmlns:p14="http://schemas.microsoft.com/office/powerpoint/2010/main" val="27729467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81</a:t>
            </a:fld>
            <a:endParaRPr lang="en-GB"/>
          </a:p>
        </p:txBody>
      </p:sp>
    </p:spTree>
    <p:extLst>
      <p:ext uri="{BB962C8B-B14F-4D97-AF65-F5344CB8AC3E}">
        <p14:creationId xmlns:p14="http://schemas.microsoft.com/office/powerpoint/2010/main" val="30590683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8</a:t>
            </a:fld>
            <a:endParaRPr lang="en-GB"/>
          </a:p>
        </p:txBody>
      </p:sp>
    </p:spTree>
    <p:extLst>
      <p:ext uri="{BB962C8B-B14F-4D97-AF65-F5344CB8AC3E}">
        <p14:creationId xmlns:p14="http://schemas.microsoft.com/office/powerpoint/2010/main" val="334878720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82</a:t>
            </a:fld>
            <a:endParaRPr lang="en-GB"/>
          </a:p>
        </p:txBody>
      </p:sp>
    </p:spTree>
    <p:extLst>
      <p:ext uri="{BB962C8B-B14F-4D97-AF65-F5344CB8AC3E}">
        <p14:creationId xmlns:p14="http://schemas.microsoft.com/office/powerpoint/2010/main" val="2992937872"/>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83</a:t>
            </a:fld>
            <a:endParaRPr lang="en-GB"/>
          </a:p>
        </p:txBody>
      </p:sp>
    </p:spTree>
    <p:extLst>
      <p:ext uri="{BB962C8B-B14F-4D97-AF65-F5344CB8AC3E}">
        <p14:creationId xmlns:p14="http://schemas.microsoft.com/office/powerpoint/2010/main" val="75933908"/>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84</a:t>
            </a:fld>
            <a:endParaRPr lang="en-GB"/>
          </a:p>
        </p:txBody>
      </p:sp>
    </p:spTree>
    <p:extLst>
      <p:ext uri="{BB962C8B-B14F-4D97-AF65-F5344CB8AC3E}">
        <p14:creationId xmlns:p14="http://schemas.microsoft.com/office/powerpoint/2010/main" val="3729871834"/>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85</a:t>
            </a:fld>
            <a:endParaRPr lang="en-GB"/>
          </a:p>
        </p:txBody>
      </p:sp>
    </p:spTree>
    <p:extLst>
      <p:ext uri="{BB962C8B-B14F-4D97-AF65-F5344CB8AC3E}">
        <p14:creationId xmlns:p14="http://schemas.microsoft.com/office/powerpoint/2010/main" val="161161687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86</a:t>
            </a:fld>
            <a:endParaRPr lang="en-GB"/>
          </a:p>
        </p:txBody>
      </p:sp>
    </p:spTree>
    <p:extLst>
      <p:ext uri="{BB962C8B-B14F-4D97-AF65-F5344CB8AC3E}">
        <p14:creationId xmlns:p14="http://schemas.microsoft.com/office/powerpoint/2010/main" val="1774634392"/>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87</a:t>
            </a:fld>
            <a:endParaRPr lang="en-GB"/>
          </a:p>
        </p:txBody>
      </p:sp>
    </p:spTree>
    <p:extLst>
      <p:ext uri="{BB962C8B-B14F-4D97-AF65-F5344CB8AC3E}">
        <p14:creationId xmlns:p14="http://schemas.microsoft.com/office/powerpoint/2010/main" val="634823117"/>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7F1D4CE-9884-4EAC-AD23-0D20A059805D}" type="slidenum">
              <a:rPr lang="en-US" smtClean="0"/>
              <a:pPr/>
              <a:t>88</a:t>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89</a:t>
            </a:fld>
            <a:endParaRPr lang="en-GB"/>
          </a:p>
        </p:txBody>
      </p:sp>
    </p:spTree>
    <p:extLst>
      <p:ext uri="{BB962C8B-B14F-4D97-AF65-F5344CB8AC3E}">
        <p14:creationId xmlns:p14="http://schemas.microsoft.com/office/powerpoint/2010/main" val="608694722"/>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90</a:t>
            </a:fld>
            <a:endParaRPr lang="en-GB"/>
          </a:p>
        </p:txBody>
      </p:sp>
    </p:spTree>
    <p:extLst>
      <p:ext uri="{BB962C8B-B14F-4D97-AF65-F5344CB8AC3E}">
        <p14:creationId xmlns:p14="http://schemas.microsoft.com/office/powerpoint/2010/main" val="3078899326"/>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91</a:t>
            </a:fld>
            <a:endParaRPr lang="en-GB"/>
          </a:p>
        </p:txBody>
      </p:sp>
    </p:spTree>
    <p:extLst>
      <p:ext uri="{BB962C8B-B14F-4D97-AF65-F5344CB8AC3E}">
        <p14:creationId xmlns:p14="http://schemas.microsoft.com/office/powerpoint/2010/main" val="330216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9</a:t>
            </a:fld>
            <a:endParaRPr lang="en-GB"/>
          </a:p>
        </p:txBody>
      </p:sp>
    </p:spTree>
    <p:extLst>
      <p:ext uri="{BB962C8B-B14F-4D97-AF65-F5344CB8AC3E}">
        <p14:creationId xmlns:p14="http://schemas.microsoft.com/office/powerpoint/2010/main" val="351693197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92</a:t>
            </a:fld>
            <a:endParaRPr lang="en-GB"/>
          </a:p>
        </p:txBody>
      </p:sp>
    </p:spTree>
    <p:extLst>
      <p:ext uri="{BB962C8B-B14F-4D97-AF65-F5344CB8AC3E}">
        <p14:creationId xmlns:p14="http://schemas.microsoft.com/office/powerpoint/2010/main" val="988501285"/>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93</a:t>
            </a:fld>
            <a:endParaRPr lang="en-GB"/>
          </a:p>
        </p:txBody>
      </p:sp>
    </p:spTree>
    <p:extLst>
      <p:ext uri="{BB962C8B-B14F-4D97-AF65-F5344CB8AC3E}">
        <p14:creationId xmlns:p14="http://schemas.microsoft.com/office/powerpoint/2010/main" val="412251245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94</a:t>
            </a:fld>
            <a:endParaRPr lang="en-GB"/>
          </a:p>
        </p:txBody>
      </p:sp>
    </p:spTree>
    <p:extLst>
      <p:ext uri="{BB962C8B-B14F-4D97-AF65-F5344CB8AC3E}">
        <p14:creationId xmlns:p14="http://schemas.microsoft.com/office/powerpoint/2010/main" val="307217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userDrawn="1"/>
        </p:nvSpPr>
        <p:spPr>
          <a:xfrm>
            <a:off x="0" y="6373377"/>
            <a:ext cx="9144000" cy="476672"/>
          </a:xfrm>
          <a:prstGeom prst="rect">
            <a:avLst/>
          </a:prstGeom>
          <a:solidFill>
            <a:srgbClr val="FF42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userDrawn="1"/>
        </p:nvSpPr>
        <p:spPr>
          <a:xfrm>
            <a:off x="72008" y="6444044"/>
            <a:ext cx="6948264" cy="369332"/>
          </a:xfrm>
          <a:prstGeom prst="rect">
            <a:avLst/>
          </a:prstGeom>
          <a:noFill/>
        </p:spPr>
        <p:txBody>
          <a:bodyPr wrap="square" rtlCol="0">
            <a:spAutoFit/>
          </a:bodyPr>
          <a:lstStyle/>
          <a:p>
            <a:r>
              <a:rPr lang="en-US" b="1" i="1" dirty="0">
                <a:solidFill>
                  <a:schemeClr val="bg1"/>
                </a:solidFill>
              </a:rPr>
              <a:t>M. Silari – RN</a:t>
            </a:r>
            <a:r>
              <a:rPr lang="en-US" b="1" i="1" baseline="0" dirty="0">
                <a:solidFill>
                  <a:schemeClr val="bg1"/>
                </a:solidFill>
              </a:rPr>
              <a:t> Production and RT with </a:t>
            </a:r>
            <a:r>
              <a:rPr lang="en-US" b="1" i="1" dirty="0">
                <a:solidFill>
                  <a:schemeClr val="bg1"/>
                </a:solidFill>
              </a:rPr>
              <a:t>particle accelerators – ASP </a:t>
            </a:r>
            <a:r>
              <a:rPr lang="en-US" b="1" i="1" baseline="0" dirty="0">
                <a:solidFill>
                  <a:schemeClr val="bg1"/>
                </a:solidFill>
              </a:rPr>
              <a:t>2024</a:t>
            </a:r>
            <a:endParaRPr lang="en-GB" b="1" i="1" dirty="0">
              <a:solidFill>
                <a:schemeClr val="bg1"/>
              </a:solidFill>
            </a:endParaRPr>
          </a:p>
        </p:txBody>
      </p:sp>
      <p:cxnSp>
        <p:nvCxnSpPr>
          <p:cNvPr id="17" name="Straight Connector 16"/>
          <p:cNvCxnSpPr>
            <a:cxnSpLocks/>
          </p:cNvCxnSpPr>
          <p:nvPr userDrawn="1"/>
        </p:nvCxnSpPr>
        <p:spPr>
          <a:xfrm>
            <a:off x="0" y="404664"/>
            <a:ext cx="7596336"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pic>
        <p:nvPicPr>
          <p:cNvPr id="6" name="Picture 5" descr="A logo with a person in a circle&#10;&#10;Description automatically generated with medium confidence">
            <a:extLst>
              <a:ext uri="{FF2B5EF4-FFF2-40B4-BE49-F238E27FC236}">
                <a16:creationId xmlns:a16="http://schemas.microsoft.com/office/drawing/2014/main" id="{D9A04EFB-41DC-6D5F-4D22-3410E2AFDE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40352" y="146846"/>
            <a:ext cx="1144936" cy="515635"/>
          </a:xfrm>
          <a:prstGeom prst="rect">
            <a:avLst/>
          </a:prstGeom>
        </p:spPr>
      </p:pic>
      <p:pic>
        <p:nvPicPr>
          <p:cNvPr id="5" name="Picture 4" descr="A map of africa with colorful rings around it&#10;&#10;Description automatically generated">
            <a:extLst>
              <a:ext uri="{FF2B5EF4-FFF2-40B4-BE49-F238E27FC236}">
                <a16:creationId xmlns:a16="http://schemas.microsoft.com/office/drawing/2014/main" id="{195465B6-3811-41B1-022B-4C947D17112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92280" y="6385813"/>
            <a:ext cx="432048" cy="427563"/>
          </a:xfrm>
          <a:prstGeom prst="rect">
            <a:avLst/>
          </a:prstGeom>
        </p:spPr>
      </p:pic>
    </p:spTree>
    <p:extLst>
      <p:ext uri="{BB962C8B-B14F-4D97-AF65-F5344CB8AC3E}">
        <p14:creationId xmlns:p14="http://schemas.microsoft.com/office/powerpoint/2010/main" val="1281641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13/10/2012</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M. Silari - Medical accelerators, radionuclide production and radiation therapy - ASP2021</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97B5E8DF-58F0-4F1A-9C8E-35C36CDA2C44}" type="slidenum">
              <a:rPr lang="en-GB" smtClean="0"/>
              <a:pPr/>
              <a:t>‹#›</a:t>
            </a:fld>
            <a:endParaRPr lang="en-GB"/>
          </a:p>
        </p:txBody>
      </p:sp>
    </p:spTree>
    <p:extLst>
      <p:ext uri="{BB962C8B-B14F-4D97-AF65-F5344CB8AC3E}">
        <p14:creationId xmlns:p14="http://schemas.microsoft.com/office/powerpoint/2010/main" val="2341500098"/>
      </p:ext>
    </p:extLst>
  </p:cSld>
  <p:clrMap bg1="lt1" tx1="dk1" bg2="lt2" tx2="dk2" accent1="accent1" accent2="accent2" accent3="accent3" accent4="accent4" accent5="accent5" accent6="accent6" hlink="hlink" folHlink="folHlink"/>
  <p:sldLayoutIdLst>
    <p:sldLayoutId id="2147483655"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ctr" defTabSz="914400" rtl="0" eaLnBrk="1" latinLnBrk="0" hangingPunct="1">
        <a:spcBef>
          <a:spcPct val="0"/>
        </a:spcBef>
        <a:buNone/>
        <a:defRPr sz="4400" kern="1200">
          <a:solidFill>
            <a:schemeClr val="tx1"/>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2.wmf"/><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slide" Target="slide76.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hyperlink" Target="//upload.wikimedia.org/wikipedia/commons/b/b4/George_de_Hevesy.jpg"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28.jpeg"/><Relationship Id="rId5" Type="http://schemas.openxmlformats.org/officeDocument/2006/relationships/image" Target="../media/image20.jpe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38.wmf"/></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slide" Target="slide80.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slide" Target="slide8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slide" Target="slide87.xml"/><Relationship Id="rId4" Type="http://schemas.openxmlformats.org/officeDocument/2006/relationships/image" Target="../media/image46.jpeg"/></Relationships>
</file>

<file path=ppt/slides/_rels/slide38.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slide" Target="slide89.xml"/><Relationship Id="rId5" Type="http://schemas.openxmlformats.org/officeDocument/2006/relationships/image" Target="../media/image49.jpeg"/><Relationship Id="rId4" Type="http://schemas.openxmlformats.org/officeDocument/2006/relationships/image" Target="../media/image48.png"/></Relationships>
</file>

<file path=ppt/slides/_rels/slide3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40.xml"/><Relationship Id="rId1" Type="http://schemas.openxmlformats.org/officeDocument/2006/relationships/slideLayout" Target="../slideLayouts/slideLayout1.xml"/><Relationship Id="rId5" Type="http://schemas.openxmlformats.org/officeDocument/2006/relationships/image" Target="../media/image54.jpeg"/><Relationship Id="rId4" Type="http://schemas.openxmlformats.org/officeDocument/2006/relationships/image" Target="../media/image53.jpeg"/></Relationships>
</file>

<file path=ppt/slides/_rels/slide41.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openxmlformats.org/officeDocument/2006/relationships/image" Target="../media/image57.jpeg"/></Relationships>
</file>

<file path=ppt/slides/_rels/slide4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59.jpeg"/><Relationship Id="rId7" Type="http://schemas.openxmlformats.org/officeDocument/2006/relationships/image" Target="../media/image63.png"/><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image" Target="../media/image62.jpeg"/><Relationship Id="rId5" Type="http://schemas.openxmlformats.org/officeDocument/2006/relationships/image" Target="../media/image61.png"/><Relationship Id="rId4" Type="http://schemas.openxmlformats.org/officeDocument/2006/relationships/image" Target="../media/image60.gif"/></Relationships>
</file>

<file path=ppt/slides/_rels/slide45.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8.xml"/><Relationship Id="rId1" Type="http://schemas.openxmlformats.org/officeDocument/2006/relationships/slideLayout" Target="../slideLayouts/slideLayout1.xml"/><Relationship Id="rId5" Type="http://schemas.openxmlformats.org/officeDocument/2006/relationships/image" Target="../media/image68.png"/><Relationship Id="rId4" Type="http://schemas.openxmlformats.org/officeDocument/2006/relationships/hyperlink" Target="http://www.ptcog.ch/" TargetMode="External"/></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71.png"/><Relationship Id="rId2" Type="http://schemas.openxmlformats.org/officeDocument/2006/relationships/notesSlide" Target="../notesSlides/notesSlide49.xml"/><Relationship Id="rId1" Type="http://schemas.openxmlformats.org/officeDocument/2006/relationships/slideLayout" Target="../slideLayouts/slideLayout1.xml"/><Relationship Id="rId6" Type="http://schemas.openxmlformats.org/officeDocument/2006/relationships/image" Target="../media/image70.jpeg"/><Relationship Id="rId5" Type="http://schemas.openxmlformats.org/officeDocument/2006/relationships/image" Target="../media/image22.wmf"/><Relationship Id="rId4" Type="http://schemas.openxmlformats.org/officeDocument/2006/relationships/image" Target="../media/image69.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5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50.xml"/><Relationship Id="rId1" Type="http://schemas.openxmlformats.org/officeDocument/2006/relationships/slideLayout" Target="../slideLayouts/slideLayout1.xml"/><Relationship Id="rId4" Type="http://schemas.openxmlformats.org/officeDocument/2006/relationships/slide" Target="slide91.xml"/></Relationships>
</file>

<file path=ppt/slides/_rels/slide5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52.xml"/><Relationship Id="rId1" Type="http://schemas.openxmlformats.org/officeDocument/2006/relationships/slideLayout" Target="../slideLayouts/slideLayout1.xml"/><Relationship Id="rId5" Type="http://schemas.openxmlformats.org/officeDocument/2006/relationships/image" Target="../media/image76.png"/><Relationship Id="rId4" Type="http://schemas.openxmlformats.org/officeDocument/2006/relationships/image" Target="../media/image75.jpeg"/></Relationships>
</file>

<file path=ppt/slides/_rels/slide5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image" Target="../media/image80.png"/><Relationship Id="rId5" Type="http://schemas.openxmlformats.org/officeDocument/2006/relationships/image" Target="../media/image79.jpeg"/><Relationship Id="rId4" Type="http://schemas.openxmlformats.org/officeDocument/2006/relationships/image" Target="../media/image78.jpeg"/></Relationships>
</file>

<file path=ppt/slides/_rels/slide54.x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59.xml"/><Relationship Id="rId1" Type="http://schemas.openxmlformats.org/officeDocument/2006/relationships/slideLayout" Target="../slideLayouts/slideLayout1.xml"/><Relationship Id="rId4" Type="http://schemas.openxmlformats.org/officeDocument/2006/relationships/image" Target="../media/image87.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60.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88.jpeg"/><Relationship Id="rId7" Type="http://schemas.openxmlformats.org/officeDocument/2006/relationships/image" Target="../media/image92.png"/><Relationship Id="rId2" Type="http://schemas.openxmlformats.org/officeDocument/2006/relationships/notesSlide" Target="../notesSlides/notesSlide60.xml"/><Relationship Id="rId1" Type="http://schemas.openxmlformats.org/officeDocument/2006/relationships/slideLayout" Target="../slideLayouts/slideLayout1.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61.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61.xml"/><Relationship Id="rId1" Type="http://schemas.openxmlformats.org/officeDocument/2006/relationships/slideLayout" Target="../slideLayouts/slideLayout1.xml"/><Relationship Id="rId5" Type="http://schemas.openxmlformats.org/officeDocument/2006/relationships/image" Target="../media/image96.png"/><Relationship Id="rId4" Type="http://schemas.openxmlformats.org/officeDocument/2006/relationships/image" Target="../media/image95.png"/></Relationships>
</file>

<file path=ppt/slides/_rels/slide62.xml.rels><?xml version="1.0" encoding="UTF-8" standalone="yes"?>
<Relationships xmlns="http://schemas.openxmlformats.org/package/2006/relationships"><Relationship Id="rId3" Type="http://schemas.openxmlformats.org/officeDocument/2006/relationships/image" Target="../media/image97.png"/><Relationship Id="rId7" Type="http://schemas.openxmlformats.org/officeDocument/2006/relationships/image" Target="../media/image101.png"/><Relationship Id="rId2" Type="http://schemas.openxmlformats.org/officeDocument/2006/relationships/notesSlide" Target="../notesSlides/notesSlide62.xml"/><Relationship Id="rId1" Type="http://schemas.openxmlformats.org/officeDocument/2006/relationships/slideLayout" Target="../slideLayouts/slideLayout1.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jpeg"/></Relationships>
</file>

<file path=ppt/slides/_rels/slide63.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64.xml"/><Relationship Id="rId1" Type="http://schemas.openxmlformats.org/officeDocument/2006/relationships/slideLayout" Target="../slideLayouts/slideLayout1.xml"/><Relationship Id="rId4" Type="http://schemas.openxmlformats.org/officeDocument/2006/relationships/image" Target="../media/image104.png"/></Relationships>
</file>

<file path=ppt/slides/_rels/slide65.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65.xml"/><Relationship Id="rId1" Type="http://schemas.openxmlformats.org/officeDocument/2006/relationships/slideLayout" Target="../slideLayouts/slideLayout1.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png"/></Relationships>
</file>

<file path=ppt/slides/_rels/slide66.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67.xml"/><Relationship Id="rId1" Type="http://schemas.openxmlformats.org/officeDocument/2006/relationships/slideLayout" Target="../slideLayouts/slideLayout1.xml"/><Relationship Id="rId4" Type="http://schemas.openxmlformats.org/officeDocument/2006/relationships/hyperlink" Target="https://www.iceccancer.org/innovative-radiotherapy-technologies/" TargetMode="External"/></Relationships>
</file>

<file path=ppt/slides/_rels/slide68.xml.rels><?xml version="1.0" encoding="UTF-8" standalone="yes"?>
<Relationships xmlns="http://schemas.openxmlformats.org/package/2006/relationships"><Relationship Id="rId3" Type="http://schemas.openxmlformats.org/officeDocument/2006/relationships/image" Target="../media/image111.png"/><Relationship Id="rId7" Type="http://schemas.openxmlformats.org/officeDocument/2006/relationships/hyperlink" Target="https://indico.cern.ch/event/661597/" TargetMode="External"/><Relationship Id="rId2" Type="http://schemas.openxmlformats.org/officeDocument/2006/relationships/notesSlide" Target="../notesSlides/notesSlide68.xml"/><Relationship Id="rId1" Type="http://schemas.openxmlformats.org/officeDocument/2006/relationships/slideLayout" Target="../slideLayouts/slideLayout1.xml"/><Relationship Id="rId6" Type="http://schemas.openxmlformats.org/officeDocument/2006/relationships/image" Target="../media/image113.jpg"/><Relationship Id="rId5" Type="http://schemas.openxmlformats.org/officeDocument/2006/relationships/hyperlink" Target="https://indico.cern.ch/event/560969/" TargetMode="External"/><Relationship Id="rId4" Type="http://schemas.openxmlformats.org/officeDocument/2006/relationships/image" Target="../media/image112.png"/></Relationships>
</file>

<file path=ppt/slides/_rels/slide69.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69.xml"/><Relationship Id="rId1" Type="http://schemas.openxmlformats.org/officeDocument/2006/relationships/slideLayout" Target="../slideLayouts/slideLayout1.xml"/><Relationship Id="rId4" Type="http://schemas.openxmlformats.org/officeDocument/2006/relationships/image" Target="../media/image115.pn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jpe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hyperlink" Target="http://ptcog.web.psi.ch/" TargetMode="External"/><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5.xml"/><Relationship Id="rId1" Type="http://schemas.openxmlformats.org/officeDocument/2006/relationships/slideLayout" Target="../slideLayouts/slideLayout1.xml"/><Relationship Id="rId4" Type="http://schemas.openxmlformats.org/officeDocument/2006/relationships/slide" Target="slide9.xml"/></Relationships>
</file>

<file path=ppt/slides/_rels/slide76.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117.png"/><Relationship Id="rId7" Type="http://schemas.openxmlformats.org/officeDocument/2006/relationships/image" Target="../media/image119.wmf"/><Relationship Id="rId2" Type="http://schemas.openxmlformats.org/officeDocument/2006/relationships/notesSlide" Target="../notesSlides/notesSlide76.xml"/><Relationship Id="rId1" Type="http://schemas.openxmlformats.org/officeDocument/2006/relationships/slideLayout" Target="../slideLayouts/slideLayout1.xml"/><Relationship Id="rId6" Type="http://schemas.openxmlformats.org/officeDocument/2006/relationships/oleObject" Target="../embeddings/oleObject5.bin"/><Relationship Id="rId5" Type="http://schemas.openxmlformats.org/officeDocument/2006/relationships/image" Target="../media/image118.wmf"/><Relationship Id="rId4" Type="http://schemas.openxmlformats.org/officeDocument/2006/relationships/oleObject" Target="../embeddings/oleObject4.bin"/><Relationship Id="rId9" Type="http://schemas.openxmlformats.org/officeDocument/2006/relationships/image" Target="../media/image120.wmf"/></Relationships>
</file>

<file path=ppt/slides/_rels/slide77.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77.xml"/><Relationship Id="rId1" Type="http://schemas.openxmlformats.org/officeDocument/2006/relationships/slideLayout" Target="../slideLayouts/slideLayout1.xml"/><Relationship Id="rId6" Type="http://schemas.openxmlformats.org/officeDocument/2006/relationships/image" Target="../media/image123.wmf"/><Relationship Id="rId5" Type="http://schemas.openxmlformats.org/officeDocument/2006/relationships/oleObject" Target="../embeddings/oleObject7.bin"/><Relationship Id="rId4" Type="http://schemas.openxmlformats.org/officeDocument/2006/relationships/image" Target="../media/image122.gif"/></Relationships>
</file>

<file path=ppt/slides/_rels/slide78.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12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hyperlink" Target="http://en.wikipedia.org/wiki/Image:Bevatron.jpg" TargetMode="External"/></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notesSlide" Target="../notesSlides/notesSlide78.xml"/><Relationship Id="rId1" Type="http://schemas.openxmlformats.org/officeDocument/2006/relationships/slideLayout" Target="../slideLayouts/slideLayout1.xml"/><Relationship Id="rId4" Type="http://schemas.openxmlformats.org/officeDocument/2006/relationships/image" Target="../media/image127.wmf"/></Relationships>
</file>

<file path=ppt/slides/_rels/slide81.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79.xml"/><Relationship Id="rId1" Type="http://schemas.openxmlformats.org/officeDocument/2006/relationships/slideLayout" Target="../slideLayouts/slideLayout1.xml"/><Relationship Id="rId4" Type="http://schemas.openxmlformats.org/officeDocument/2006/relationships/slide" Target="slide28.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81.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83.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84.xml"/><Relationship Id="rId1" Type="http://schemas.openxmlformats.org/officeDocument/2006/relationships/slideLayout" Target="../slideLayouts/slideLayout1.xml"/><Relationship Id="rId4" Type="http://schemas.openxmlformats.org/officeDocument/2006/relationships/slide" Target="slide33.xml"/></Relationships>
</file>

<file path=ppt/slides/_rels/slide87.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image" Target="../media/image132.png"/><Relationship Id="rId7" Type="http://schemas.openxmlformats.org/officeDocument/2006/relationships/image" Target="../media/image134.wmf"/><Relationship Id="rId2" Type="http://schemas.openxmlformats.org/officeDocument/2006/relationships/notesSlide" Target="../notesSlides/notesSlide85.xml"/><Relationship Id="rId1" Type="http://schemas.openxmlformats.org/officeDocument/2006/relationships/slideLayout" Target="../slideLayouts/slideLayout1.xml"/><Relationship Id="rId6" Type="http://schemas.openxmlformats.org/officeDocument/2006/relationships/oleObject" Target="../embeddings/oleObject10.bin"/><Relationship Id="rId5" Type="http://schemas.openxmlformats.org/officeDocument/2006/relationships/image" Target="../media/image133.wmf"/><Relationship Id="rId4" Type="http://schemas.openxmlformats.org/officeDocument/2006/relationships/oleObject" Target="../embeddings/oleObject9.bin"/><Relationship Id="rId9" Type="http://schemas.openxmlformats.org/officeDocument/2006/relationships/image" Target="../media/image135.wmf"/></Relationships>
</file>

<file path=ppt/slides/_rels/slide88.xml.rels><?xml version="1.0" encoding="UTF-8" standalone="yes"?>
<Relationships xmlns="http://schemas.openxmlformats.org/package/2006/relationships"><Relationship Id="rId8" Type="http://schemas.openxmlformats.org/officeDocument/2006/relationships/image" Target="../media/image139.wmf"/><Relationship Id="rId3" Type="http://schemas.openxmlformats.org/officeDocument/2006/relationships/image" Target="../media/image136.png"/><Relationship Id="rId7" Type="http://schemas.openxmlformats.org/officeDocument/2006/relationships/oleObject" Target="../embeddings/oleObject13.bin"/><Relationship Id="rId2" Type="http://schemas.openxmlformats.org/officeDocument/2006/relationships/notesSlide" Target="../notesSlides/notesSlide86.xml"/><Relationship Id="rId1" Type="http://schemas.openxmlformats.org/officeDocument/2006/relationships/slideLayout" Target="../slideLayouts/slideLayout1.xml"/><Relationship Id="rId6" Type="http://schemas.openxmlformats.org/officeDocument/2006/relationships/image" Target="../media/image138.wmf"/><Relationship Id="rId5" Type="http://schemas.openxmlformats.org/officeDocument/2006/relationships/oleObject" Target="../embeddings/oleObject12.bin"/><Relationship Id="rId4" Type="http://schemas.openxmlformats.org/officeDocument/2006/relationships/image" Target="../media/image137.png"/><Relationship Id="rId9" Type="http://schemas.openxmlformats.org/officeDocument/2006/relationships/slide" Target="slide37.xml"/></Relationships>
</file>

<file path=ppt/slides/_rels/slide89.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87.xml"/><Relationship Id="rId1" Type="http://schemas.openxmlformats.org/officeDocument/2006/relationships/slideLayout" Target="../slideLayouts/slideLayout1.xml"/><Relationship Id="rId5" Type="http://schemas.openxmlformats.org/officeDocument/2006/relationships/image" Target="../media/image141.wmf"/><Relationship Id="rId4" Type="http://schemas.openxmlformats.org/officeDocument/2006/relationships/oleObject" Target="../embeddings/oleObject14.bin"/></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slide" Target="slide75.xml"/></Relationships>
</file>

<file path=ppt/slides/_rels/slide90.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88.xml"/><Relationship Id="rId1" Type="http://schemas.openxmlformats.org/officeDocument/2006/relationships/slideLayout" Target="../slideLayouts/slideLayout1.xml"/><Relationship Id="rId4" Type="http://schemas.openxmlformats.org/officeDocument/2006/relationships/slide" Target="slide38.xml"/></Relationships>
</file>

<file path=ppt/slides/_rels/slide91.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image" Target="../media/image117.png"/><Relationship Id="rId7" Type="http://schemas.openxmlformats.org/officeDocument/2006/relationships/image" Target="../media/image119.wmf"/><Relationship Id="rId2" Type="http://schemas.openxmlformats.org/officeDocument/2006/relationships/notesSlide" Target="../notesSlides/notesSlide89.xml"/><Relationship Id="rId1" Type="http://schemas.openxmlformats.org/officeDocument/2006/relationships/slideLayout" Target="../slideLayouts/slideLayout1.xml"/><Relationship Id="rId6" Type="http://schemas.openxmlformats.org/officeDocument/2006/relationships/oleObject" Target="../embeddings/oleObject16.bin"/><Relationship Id="rId5" Type="http://schemas.openxmlformats.org/officeDocument/2006/relationships/image" Target="../media/image118.wmf"/><Relationship Id="rId4" Type="http://schemas.openxmlformats.org/officeDocument/2006/relationships/oleObject" Target="../embeddings/oleObject15.bin"/><Relationship Id="rId9" Type="http://schemas.openxmlformats.org/officeDocument/2006/relationships/image" Target="../media/image120.wmf"/></Relationships>
</file>

<file path=ppt/slides/_rels/slide92.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90.xml"/><Relationship Id="rId1" Type="http://schemas.openxmlformats.org/officeDocument/2006/relationships/slideLayout" Target="../slideLayouts/slideLayout1.xml"/><Relationship Id="rId5" Type="http://schemas.openxmlformats.org/officeDocument/2006/relationships/image" Target="../media/image145.jpeg"/><Relationship Id="rId4" Type="http://schemas.openxmlformats.org/officeDocument/2006/relationships/image" Target="../media/image144.png"/></Relationships>
</file>

<file path=ppt/slides/_rels/slide93.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91.xml"/><Relationship Id="rId1" Type="http://schemas.openxmlformats.org/officeDocument/2006/relationships/slideLayout" Target="../slideLayouts/slideLayout1.xml"/><Relationship Id="rId4" Type="http://schemas.openxmlformats.org/officeDocument/2006/relationships/image" Target="../media/image147.png"/></Relationships>
</file>

<file path=ppt/slides/_rels/slide94.xml.rels><?xml version="1.0" encoding="UTF-8" standalone="yes"?>
<Relationships xmlns="http://schemas.openxmlformats.org/package/2006/relationships"><Relationship Id="rId3" Type="http://schemas.openxmlformats.org/officeDocument/2006/relationships/image" Target="../media/image148.wmf"/><Relationship Id="rId2" Type="http://schemas.openxmlformats.org/officeDocument/2006/relationships/notesSlide" Target="../notesSlides/notesSlide92.xml"/><Relationship Id="rId1" Type="http://schemas.openxmlformats.org/officeDocument/2006/relationships/slideLayout" Target="../slideLayouts/slideLayout1.xml"/><Relationship Id="rId5" Type="http://schemas.openxmlformats.org/officeDocument/2006/relationships/slide" Target="slide50.xml"/><Relationship Id="rId4" Type="http://schemas.openxmlformats.org/officeDocument/2006/relationships/image" Target="../media/image14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1</a:t>
            </a:fld>
            <a:endParaRPr lang="en-GB" dirty="0"/>
          </a:p>
        </p:txBody>
      </p:sp>
      <p:sp>
        <p:nvSpPr>
          <p:cNvPr id="7" name="TextBox 6"/>
          <p:cNvSpPr txBox="1"/>
          <p:nvPr/>
        </p:nvSpPr>
        <p:spPr>
          <a:xfrm>
            <a:off x="179512" y="1556792"/>
            <a:ext cx="8640960" cy="3754874"/>
          </a:xfrm>
          <a:prstGeom prst="rect">
            <a:avLst/>
          </a:prstGeom>
          <a:noFill/>
        </p:spPr>
        <p:txBody>
          <a:bodyPr wrap="square" rtlCol="0">
            <a:spAutoFit/>
          </a:bodyPr>
          <a:lstStyle/>
          <a:p>
            <a:pPr algn="ctr"/>
            <a:r>
              <a:rPr lang="en-US" sz="4000" dirty="0"/>
              <a:t>Radionuclide production and radiation therapy with particle accelerators</a:t>
            </a:r>
          </a:p>
          <a:p>
            <a:pPr algn="ctr"/>
            <a:endParaRPr lang="en-US" dirty="0"/>
          </a:p>
          <a:p>
            <a:pPr algn="ctr"/>
            <a:r>
              <a:rPr lang="en-US" sz="2400" dirty="0"/>
              <a:t>Marco Silari</a:t>
            </a:r>
          </a:p>
          <a:p>
            <a:pPr algn="ctr"/>
            <a:r>
              <a:rPr lang="en-US" sz="2000" dirty="0"/>
              <a:t>(retired from CERN, Geneva, Switzerland)</a:t>
            </a:r>
          </a:p>
          <a:p>
            <a:pPr algn="ctr"/>
            <a:endParaRPr lang="en-US" sz="2400" dirty="0"/>
          </a:p>
          <a:p>
            <a:pPr algn="ctr"/>
            <a:r>
              <a:rPr lang="en-US" sz="2400" dirty="0"/>
              <a:t>Research Associate with Polytechnic of Milano, Italy</a:t>
            </a:r>
          </a:p>
          <a:p>
            <a:pPr algn="ctr"/>
            <a:endParaRPr lang="en-US" sz="2400" dirty="0"/>
          </a:p>
          <a:p>
            <a:pPr algn="ctr"/>
            <a:r>
              <a:rPr lang="en-US" sz="2400" dirty="0"/>
              <a:t>marco.silari@cern.ch</a:t>
            </a:r>
            <a:endParaRPr lang="en-GB" sz="2400" dirty="0"/>
          </a:p>
        </p:txBody>
      </p:sp>
      <p:pic>
        <p:nvPicPr>
          <p:cNvPr id="4" name="Picture 3">
            <a:extLst>
              <a:ext uri="{FF2B5EF4-FFF2-40B4-BE49-F238E27FC236}">
                <a16:creationId xmlns:a16="http://schemas.microsoft.com/office/drawing/2014/main" id="{65CF18E5-64AD-489F-B19C-A18BF7F0FE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620688"/>
            <a:ext cx="3746032" cy="634921"/>
          </a:xfrm>
          <a:prstGeom prst="rect">
            <a:avLst/>
          </a:prstGeom>
        </p:spPr>
      </p:pic>
    </p:spTree>
    <p:extLst>
      <p:ext uri="{BB962C8B-B14F-4D97-AF65-F5344CB8AC3E}">
        <p14:creationId xmlns:p14="http://schemas.microsoft.com/office/powerpoint/2010/main" val="3451085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10</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Particle accelerators for medical uses</a:t>
            </a:r>
          </a:p>
        </p:txBody>
      </p:sp>
      <p:sp>
        <p:nvSpPr>
          <p:cNvPr id="5" name="Rectangle 16"/>
          <p:cNvSpPr>
            <a:spLocks noChangeArrowheads="1"/>
          </p:cNvSpPr>
          <p:nvPr/>
        </p:nvSpPr>
        <p:spPr bwMode="auto">
          <a:xfrm>
            <a:off x="152400" y="906100"/>
            <a:ext cx="5499720" cy="4755148"/>
          </a:xfrm>
          <a:prstGeom prst="rect">
            <a:avLst/>
          </a:prstGeom>
          <a:noFill/>
          <a:ln w="9525">
            <a:noFill/>
            <a:miter lim="800000"/>
            <a:headEnd/>
            <a:tailEnd/>
          </a:ln>
        </p:spPr>
        <p:txBody>
          <a:bodyPr wrap="square">
            <a:spAutoFit/>
          </a:bodyPr>
          <a:lstStyle/>
          <a:p>
            <a:pPr marL="514350" indent="-514350">
              <a:buSzPct val="125000"/>
              <a:buFont typeface="+mj-lt"/>
              <a:buAutoNum type="romanUcPeriod"/>
            </a:pPr>
            <a:r>
              <a:rPr lang="en-GB" sz="2400" dirty="0">
                <a:latin typeface="+mn-lt"/>
              </a:rPr>
              <a:t>Production of </a:t>
            </a:r>
            <a:r>
              <a:rPr lang="en-GB" sz="2400" dirty="0">
                <a:solidFill>
                  <a:srgbClr val="FF0000"/>
                </a:solidFill>
                <a:latin typeface="+mn-lt"/>
              </a:rPr>
              <a:t>radionuclides</a:t>
            </a:r>
            <a:r>
              <a:rPr lang="en-GB" sz="2400" dirty="0">
                <a:latin typeface="+mn-lt"/>
              </a:rPr>
              <a:t> with (low-energy) cyclotrons</a:t>
            </a:r>
          </a:p>
          <a:p>
            <a:pPr marL="971550" lvl="1" indent="-514350">
              <a:buSzPct val="75000"/>
              <a:buFont typeface="+mj-lt"/>
              <a:buAutoNum type="romanUcPeriod"/>
            </a:pPr>
            <a:r>
              <a:rPr lang="en-GB" sz="2400" dirty="0">
                <a:latin typeface="+mn-lt"/>
              </a:rPr>
              <a:t>Imaging (PET and SPECT)</a:t>
            </a:r>
          </a:p>
          <a:p>
            <a:pPr marL="971550" lvl="1" indent="-514350">
              <a:spcAft>
                <a:spcPts val="600"/>
              </a:spcAft>
              <a:buSzPct val="75000"/>
              <a:buFont typeface="+mj-lt"/>
              <a:buAutoNum type="romanUcPeriod"/>
            </a:pPr>
            <a:r>
              <a:rPr lang="en-GB" sz="2400" dirty="0">
                <a:latin typeface="+mn-lt"/>
              </a:rPr>
              <a:t>Therapy</a:t>
            </a:r>
          </a:p>
          <a:p>
            <a:pPr marL="514350" indent="-514350">
              <a:spcAft>
                <a:spcPts val="600"/>
              </a:spcAft>
              <a:buSzPct val="125000"/>
              <a:buFont typeface="+mj-lt"/>
              <a:buAutoNum type="romanUcPeriod"/>
            </a:pPr>
            <a:r>
              <a:rPr lang="en-GB" sz="2400" dirty="0">
                <a:latin typeface="+mn-lt"/>
              </a:rPr>
              <a:t>Electron </a:t>
            </a:r>
            <a:r>
              <a:rPr lang="en-GB" sz="2400" dirty="0" err="1">
                <a:latin typeface="+mn-lt"/>
              </a:rPr>
              <a:t>linacs</a:t>
            </a:r>
            <a:r>
              <a:rPr lang="en-GB" sz="2400" dirty="0">
                <a:latin typeface="+mn-lt"/>
              </a:rPr>
              <a:t> for </a:t>
            </a:r>
            <a:r>
              <a:rPr lang="en-GB" sz="2400" dirty="0">
                <a:solidFill>
                  <a:srgbClr val="FF0000"/>
                </a:solidFill>
                <a:latin typeface="+mn-lt"/>
              </a:rPr>
              <a:t>conventional radiation therapy</a:t>
            </a:r>
            <a:r>
              <a:rPr lang="en-GB" sz="2400" dirty="0">
                <a:latin typeface="+mn-lt"/>
              </a:rPr>
              <a:t> (including advanced modalities)</a:t>
            </a:r>
          </a:p>
          <a:p>
            <a:pPr marL="514350" indent="-514350">
              <a:spcAft>
                <a:spcPts val="600"/>
              </a:spcAft>
              <a:buSzPct val="125000"/>
              <a:buFont typeface="+mj-lt"/>
              <a:buAutoNum type="romanUcPeriod"/>
            </a:pPr>
            <a:r>
              <a:rPr lang="en-GB" sz="2400" dirty="0">
                <a:latin typeface="+mn-lt"/>
              </a:rPr>
              <a:t>Medium-energy cyclotrons and synchrotrons for </a:t>
            </a:r>
            <a:r>
              <a:rPr lang="en-GB" sz="2400" dirty="0">
                <a:solidFill>
                  <a:srgbClr val="FF0000"/>
                </a:solidFill>
                <a:latin typeface="+mn-lt"/>
              </a:rPr>
              <a:t>hadron therapy </a:t>
            </a:r>
            <a:r>
              <a:rPr lang="en-GB" sz="2400" dirty="0">
                <a:latin typeface="+mn-lt"/>
              </a:rPr>
              <a:t>with protons (250 MeV) or light ion beams (400 MeV/u </a:t>
            </a:r>
            <a:r>
              <a:rPr lang="en-GB" sz="2400" baseline="30000" dirty="0">
                <a:latin typeface="+mn-lt"/>
              </a:rPr>
              <a:t>12</a:t>
            </a:r>
            <a:r>
              <a:rPr lang="en-GB" sz="2400" dirty="0">
                <a:latin typeface="+mn-lt"/>
              </a:rPr>
              <a:t>C-ions)</a:t>
            </a:r>
          </a:p>
          <a:p>
            <a:pPr marL="514350" indent="-514350">
              <a:buSzPct val="125000"/>
              <a:buFont typeface="+mj-lt"/>
              <a:buAutoNum type="romanUcPeriod"/>
            </a:pPr>
            <a:r>
              <a:rPr lang="en-GB" sz="2400" dirty="0">
                <a:latin typeface="+mn-lt"/>
              </a:rPr>
              <a:t>Compact proton accelerators for BNCT</a:t>
            </a:r>
          </a:p>
        </p:txBody>
      </p:sp>
      <p:pic>
        <p:nvPicPr>
          <p:cNvPr id="6" name="Picture 5" descr="fac_cyclotron_open"/>
          <p:cNvPicPr>
            <a:picLocks noChangeAspect="1" noChangeArrowheads="1"/>
          </p:cNvPicPr>
          <p:nvPr/>
        </p:nvPicPr>
        <p:blipFill>
          <a:blip r:embed="rId3" cstate="print"/>
          <a:srcRect/>
          <a:stretch>
            <a:fillRect/>
          </a:stretch>
        </p:blipFill>
        <p:spPr bwMode="auto">
          <a:xfrm>
            <a:off x="5999267" y="801240"/>
            <a:ext cx="2404153" cy="1600200"/>
          </a:xfrm>
          <a:prstGeom prst="rect">
            <a:avLst/>
          </a:prstGeom>
          <a:noFill/>
          <a:ln w="9525">
            <a:noFill/>
            <a:miter lim="800000"/>
            <a:headEnd/>
            <a:tailEnd/>
          </a:ln>
        </p:spPr>
      </p:pic>
      <p:pic>
        <p:nvPicPr>
          <p:cNvPr id="8" name="Picture 7" descr="primus"/>
          <p:cNvPicPr>
            <a:picLocks noChangeAspect="1" noChangeArrowheads="1"/>
          </p:cNvPicPr>
          <p:nvPr/>
        </p:nvPicPr>
        <p:blipFill>
          <a:blip r:embed="rId4" cstate="print"/>
          <a:srcRect/>
          <a:stretch>
            <a:fillRect/>
          </a:stretch>
        </p:blipFill>
        <p:spPr bwMode="auto">
          <a:xfrm>
            <a:off x="6005632" y="2477640"/>
            <a:ext cx="2249296" cy="1917927"/>
          </a:xfrm>
          <a:prstGeom prst="rect">
            <a:avLst/>
          </a:prstGeom>
          <a:noFill/>
          <a:ln w="9525">
            <a:noFill/>
            <a:miter lim="800000"/>
            <a:headEnd/>
            <a:tailEnd/>
          </a:ln>
        </p:spPr>
      </p:pic>
      <p:pic>
        <p:nvPicPr>
          <p:cNvPr id="9" name="Picture 11"/>
          <p:cNvPicPr>
            <a:picLocks noChangeAspect="1" noChangeArrowheads="1"/>
          </p:cNvPicPr>
          <p:nvPr/>
        </p:nvPicPr>
        <p:blipFill>
          <a:blip r:embed="rId5" cstate="print"/>
          <a:srcRect/>
          <a:stretch>
            <a:fillRect/>
          </a:stretch>
        </p:blipFill>
        <p:spPr bwMode="auto">
          <a:xfrm>
            <a:off x="6005264" y="4458840"/>
            <a:ext cx="2743200" cy="1850480"/>
          </a:xfrm>
          <a:prstGeom prst="rect">
            <a:avLst/>
          </a:prstGeom>
          <a:noFill/>
          <a:ln w="9525">
            <a:noFill/>
            <a:miter lim="800000"/>
            <a:headEnd/>
            <a:tailEnd/>
          </a:ln>
        </p:spPr>
      </p:pic>
    </p:spTree>
    <p:extLst>
      <p:ext uri="{BB962C8B-B14F-4D97-AF65-F5344CB8AC3E}">
        <p14:creationId xmlns:p14="http://schemas.microsoft.com/office/powerpoint/2010/main" val="779473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11</a:t>
            </a:fld>
            <a:endParaRPr lang="en-GB" dirty="0"/>
          </a:p>
        </p:txBody>
      </p:sp>
      <p:sp>
        <p:nvSpPr>
          <p:cNvPr id="3" name="TextBox 2"/>
          <p:cNvSpPr txBox="1"/>
          <p:nvPr/>
        </p:nvSpPr>
        <p:spPr>
          <a:xfrm>
            <a:off x="1259632" y="2742019"/>
            <a:ext cx="6624736" cy="830997"/>
          </a:xfrm>
          <a:prstGeom prst="rect">
            <a:avLst/>
          </a:prstGeom>
          <a:noFill/>
        </p:spPr>
        <p:txBody>
          <a:bodyPr wrap="square" rtlCol="0">
            <a:spAutoFit/>
          </a:bodyPr>
          <a:lstStyle/>
          <a:p>
            <a:r>
              <a:rPr lang="en-US" sz="4800" dirty="0"/>
              <a:t>Radionuclide production</a:t>
            </a:r>
            <a:endParaRPr lang="en-GB" sz="4800" dirty="0"/>
          </a:p>
        </p:txBody>
      </p:sp>
    </p:spTree>
    <p:extLst>
      <p:ext uri="{BB962C8B-B14F-4D97-AF65-F5344CB8AC3E}">
        <p14:creationId xmlns:p14="http://schemas.microsoft.com/office/powerpoint/2010/main" val="3486903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12</a:t>
            </a:fld>
            <a:endParaRPr lang="en-GB" dirty="0"/>
          </a:p>
        </p:txBody>
      </p:sp>
      <p:sp>
        <p:nvSpPr>
          <p:cNvPr id="11" name="TextBox 10"/>
          <p:cNvSpPr txBox="1"/>
          <p:nvPr/>
        </p:nvSpPr>
        <p:spPr>
          <a:xfrm>
            <a:off x="539552" y="692696"/>
            <a:ext cx="8064896" cy="3554819"/>
          </a:xfrm>
          <a:prstGeom prst="rect">
            <a:avLst/>
          </a:prstGeom>
          <a:noFill/>
        </p:spPr>
        <p:txBody>
          <a:bodyPr wrap="square" rtlCol="0">
            <a:spAutoFit/>
          </a:bodyPr>
          <a:lstStyle/>
          <a:p>
            <a:r>
              <a:rPr lang="en-US" sz="2200" dirty="0"/>
              <a:t>The use of radionuclides in the physical and biological sciences can be</a:t>
            </a:r>
          </a:p>
          <a:p>
            <a:pPr>
              <a:spcAft>
                <a:spcPts val="600"/>
              </a:spcAft>
            </a:pPr>
            <a:r>
              <a:rPr lang="en-US" sz="2200" dirty="0"/>
              <a:t>broken down into three general categories: </a:t>
            </a:r>
          </a:p>
          <a:p>
            <a:pPr marL="450850" indent="-268288">
              <a:buFont typeface="Arial" panose="020B0604020202020204" pitchFamily="34" charset="0"/>
              <a:buChar char="•"/>
            </a:pPr>
            <a:r>
              <a:rPr lang="en-US" sz="2200" dirty="0"/>
              <a:t>Radiotracers</a:t>
            </a:r>
          </a:p>
          <a:p>
            <a:pPr marL="450850" indent="-268288">
              <a:buFont typeface="Arial" panose="020B0604020202020204" pitchFamily="34" charset="0"/>
              <a:buChar char="•"/>
            </a:pPr>
            <a:r>
              <a:rPr lang="en-US" sz="2200" dirty="0"/>
              <a:t>Imaging </a:t>
            </a:r>
            <a:r>
              <a:rPr lang="en-US" sz="2200" dirty="0">
                <a:solidFill>
                  <a:srgbClr val="FF0000"/>
                </a:solidFill>
              </a:rPr>
              <a:t>(95% of medical uses)</a:t>
            </a:r>
          </a:p>
          <a:p>
            <a:pPr marL="450850" indent="-268288"/>
            <a:r>
              <a:rPr lang="en-US" sz="2200" dirty="0"/>
              <a:t>	SPECT (</a:t>
            </a:r>
            <a:r>
              <a:rPr lang="en-US" sz="2200" baseline="30000" dirty="0"/>
              <a:t>99m</a:t>
            </a:r>
            <a:r>
              <a:rPr lang="en-US" sz="2200" dirty="0"/>
              <a:t>Tc, </a:t>
            </a:r>
            <a:r>
              <a:rPr lang="en-US" sz="2200" baseline="30000" dirty="0"/>
              <a:t>201</a:t>
            </a:r>
            <a:r>
              <a:rPr lang="en-US" sz="2200" dirty="0"/>
              <a:t>Tl, </a:t>
            </a:r>
            <a:r>
              <a:rPr lang="en-US" sz="2200" baseline="30000" dirty="0"/>
              <a:t>123</a:t>
            </a:r>
            <a:r>
              <a:rPr lang="en-US" sz="2200" dirty="0"/>
              <a:t>I)</a:t>
            </a:r>
          </a:p>
          <a:p>
            <a:pPr marL="450850" indent="-268288"/>
            <a:r>
              <a:rPr lang="en-US" sz="2200" dirty="0"/>
              <a:t>	PET (</a:t>
            </a:r>
            <a:r>
              <a:rPr lang="en-US" sz="2200" baseline="30000" dirty="0"/>
              <a:t>11</a:t>
            </a:r>
            <a:r>
              <a:rPr lang="en-US" sz="2200" dirty="0"/>
              <a:t>C, </a:t>
            </a:r>
            <a:r>
              <a:rPr lang="en-US" sz="2200" baseline="30000" dirty="0"/>
              <a:t>13</a:t>
            </a:r>
            <a:r>
              <a:rPr lang="en-US" sz="2200" dirty="0"/>
              <a:t>N, </a:t>
            </a:r>
            <a:r>
              <a:rPr lang="en-US" sz="2200" baseline="30000" dirty="0"/>
              <a:t>15</a:t>
            </a:r>
            <a:r>
              <a:rPr lang="en-US" sz="2200" dirty="0"/>
              <a:t>O, </a:t>
            </a:r>
            <a:r>
              <a:rPr lang="en-US" sz="2200" baseline="30000" dirty="0"/>
              <a:t>18</a:t>
            </a:r>
            <a:r>
              <a:rPr lang="en-US" sz="2200" dirty="0"/>
              <a:t>F)</a:t>
            </a:r>
          </a:p>
          <a:p>
            <a:pPr marL="450850" indent="-268288">
              <a:buFont typeface="Arial" panose="020B0604020202020204" pitchFamily="34" charset="0"/>
              <a:buChar char="•"/>
            </a:pPr>
            <a:r>
              <a:rPr lang="en-US" sz="2200" dirty="0"/>
              <a:t>Therapy </a:t>
            </a:r>
            <a:r>
              <a:rPr lang="en-US" sz="2200" dirty="0">
                <a:solidFill>
                  <a:srgbClr val="FF0000"/>
                </a:solidFill>
              </a:rPr>
              <a:t>(5% of medical uses)</a:t>
            </a:r>
          </a:p>
          <a:p>
            <a:r>
              <a:rPr lang="en-US" sz="2200" dirty="0"/>
              <a:t>	Brachytherapy (</a:t>
            </a:r>
            <a:r>
              <a:rPr lang="en-US" sz="2200" baseline="30000" dirty="0"/>
              <a:t>103</a:t>
            </a:r>
            <a:r>
              <a:rPr lang="en-US" sz="2200" dirty="0"/>
              <a:t>Pd)</a:t>
            </a:r>
          </a:p>
          <a:p>
            <a:r>
              <a:rPr lang="en-US" sz="2200" dirty="0"/>
              <a:t>	Targeted therapy (</a:t>
            </a:r>
            <a:r>
              <a:rPr lang="en-US" sz="2200" baseline="30000" dirty="0"/>
              <a:t>211</a:t>
            </a:r>
            <a:r>
              <a:rPr lang="en-US" sz="2200" dirty="0"/>
              <a:t>At, </a:t>
            </a:r>
            <a:r>
              <a:rPr lang="en-US" sz="2200" baseline="30000" dirty="0"/>
              <a:t>213</a:t>
            </a:r>
            <a:r>
              <a:rPr lang="en-US" sz="2200" dirty="0"/>
              <a:t>Bi)</a:t>
            </a:r>
          </a:p>
          <a:p>
            <a:endParaRPr lang="en-US" sz="2200" dirty="0"/>
          </a:p>
        </p:txBody>
      </p:sp>
      <p:sp>
        <p:nvSpPr>
          <p:cNvPr id="12" name="TextBox 11"/>
          <p:cNvSpPr txBox="1"/>
          <p:nvPr/>
        </p:nvSpPr>
        <p:spPr>
          <a:xfrm>
            <a:off x="539552" y="4185662"/>
            <a:ext cx="8064896" cy="1862048"/>
          </a:xfrm>
          <a:prstGeom prst="rect">
            <a:avLst/>
          </a:prstGeom>
          <a:noFill/>
        </p:spPr>
        <p:txBody>
          <a:bodyPr wrap="square" rtlCol="0">
            <a:spAutoFit/>
          </a:bodyPr>
          <a:lstStyle/>
          <a:p>
            <a:pPr>
              <a:spcAft>
                <a:spcPts val="600"/>
              </a:spcAft>
            </a:pPr>
            <a:r>
              <a:rPr lang="en-US" sz="2200" dirty="0"/>
              <a:t>Relevant </a:t>
            </a:r>
            <a:r>
              <a:rPr lang="en-US" sz="2200" dirty="0">
                <a:solidFill>
                  <a:srgbClr val="FF0000"/>
                </a:solidFill>
              </a:rPr>
              <a:t>physical parameters </a:t>
            </a:r>
            <a:r>
              <a:rPr lang="en-US" sz="2200" dirty="0"/>
              <a:t>(function of the application)</a:t>
            </a:r>
          </a:p>
          <a:p>
            <a:pPr marL="450850" indent="-268288">
              <a:buFont typeface="Arial" panose="020B0604020202020204" pitchFamily="34" charset="0"/>
              <a:buChar char="•"/>
            </a:pPr>
            <a:r>
              <a:rPr lang="en-US" sz="2200" dirty="0"/>
              <a:t>Type of emission (</a:t>
            </a:r>
            <a:r>
              <a:rPr lang="el-GR" sz="2200" dirty="0">
                <a:latin typeface="Times New Roman" pitchFamily="18" charset="0"/>
                <a:cs typeface="Times New Roman" pitchFamily="18" charset="0"/>
              </a:rPr>
              <a:t>α</a:t>
            </a:r>
            <a:r>
              <a:rPr lang="en-US" sz="2200" dirty="0">
                <a:latin typeface="Times New Roman" pitchFamily="18" charset="0"/>
                <a:cs typeface="Times New Roman" pitchFamily="18" charset="0"/>
              </a:rPr>
              <a:t>, </a:t>
            </a:r>
            <a:r>
              <a:rPr lang="el-GR" sz="2200" dirty="0">
                <a:latin typeface="Times New Roman" pitchFamily="18" charset="0"/>
                <a:cs typeface="Times New Roman" pitchFamily="18" charset="0"/>
              </a:rPr>
              <a:t>β</a:t>
            </a:r>
            <a:r>
              <a:rPr lang="en-US" sz="2200" baseline="30000" dirty="0">
                <a:latin typeface="Times New Roman" pitchFamily="18" charset="0"/>
                <a:cs typeface="Times New Roman" pitchFamily="18" charset="0"/>
              </a:rPr>
              <a:t>+</a:t>
            </a:r>
            <a:r>
              <a:rPr lang="en-US" sz="2200" dirty="0">
                <a:latin typeface="Times New Roman" pitchFamily="18" charset="0"/>
                <a:cs typeface="Times New Roman" pitchFamily="18" charset="0"/>
              </a:rPr>
              <a:t>, </a:t>
            </a:r>
            <a:r>
              <a:rPr lang="el-GR" sz="2200" dirty="0">
                <a:latin typeface="Times New Roman" pitchFamily="18" charset="0"/>
                <a:cs typeface="Times New Roman" pitchFamily="18" charset="0"/>
              </a:rPr>
              <a:t>β</a:t>
            </a:r>
            <a:r>
              <a:rPr lang="el-GR" sz="2200" baseline="30000" dirty="0">
                <a:latin typeface="Times New Roman" pitchFamily="18" charset="0"/>
                <a:cs typeface="Times New Roman" pitchFamily="18" charset="0"/>
              </a:rPr>
              <a:t>–</a:t>
            </a:r>
            <a:r>
              <a:rPr lang="en-US" sz="2200" dirty="0">
                <a:latin typeface="Times New Roman" pitchFamily="18" charset="0"/>
                <a:cs typeface="Times New Roman" pitchFamily="18" charset="0"/>
              </a:rPr>
              <a:t>, </a:t>
            </a:r>
            <a:r>
              <a:rPr lang="el-GR" sz="2200" dirty="0">
                <a:latin typeface="Times New Roman" pitchFamily="18" charset="0"/>
                <a:cs typeface="Times New Roman" pitchFamily="18" charset="0"/>
              </a:rPr>
              <a:t>γ</a:t>
            </a:r>
            <a:r>
              <a:rPr lang="en-US" sz="2200" dirty="0"/>
              <a:t>)</a:t>
            </a:r>
          </a:p>
          <a:p>
            <a:pPr marL="450850" indent="-268288">
              <a:buFont typeface="Arial" panose="020B0604020202020204" pitchFamily="34" charset="0"/>
              <a:buChar char="•"/>
            </a:pPr>
            <a:r>
              <a:rPr lang="en-US" sz="2200" dirty="0"/>
              <a:t>Energy of emission</a:t>
            </a:r>
          </a:p>
          <a:p>
            <a:pPr marL="450850" indent="-268288">
              <a:buFont typeface="Arial" panose="020B0604020202020204" pitchFamily="34" charset="0"/>
              <a:buChar char="•"/>
            </a:pPr>
            <a:r>
              <a:rPr lang="en-US" sz="2200" dirty="0"/>
              <a:t>Half-life</a:t>
            </a:r>
          </a:p>
          <a:p>
            <a:pPr marL="450850" indent="-268288">
              <a:buFont typeface="Arial" panose="020B0604020202020204" pitchFamily="34" charset="0"/>
              <a:buChar char="•"/>
            </a:pPr>
            <a:r>
              <a:rPr lang="en-US" sz="2200" dirty="0"/>
              <a:t>Radiation dose (essentially determined by the parameters above)</a:t>
            </a:r>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Radionuclide production</a:t>
            </a:r>
          </a:p>
        </p:txBody>
      </p:sp>
    </p:spTree>
    <p:extLst>
      <p:ext uri="{BB962C8B-B14F-4D97-AF65-F5344CB8AC3E}">
        <p14:creationId xmlns:p14="http://schemas.microsoft.com/office/powerpoint/2010/main" val="105172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 y="44624"/>
            <a:ext cx="89916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Production methods</a:t>
            </a:r>
          </a:p>
        </p:txBody>
      </p:sp>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13</a:t>
            </a:fld>
            <a:endParaRPr lang="en-US"/>
          </a:p>
        </p:txBody>
      </p:sp>
      <p:sp>
        <p:nvSpPr>
          <p:cNvPr id="7" name="TextBox 6"/>
          <p:cNvSpPr txBox="1"/>
          <p:nvPr/>
        </p:nvSpPr>
        <p:spPr>
          <a:xfrm>
            <a:off x="467544" y="980728"/>
            <a:ext cx="8280920" cy="4401205"/>
          </a:xfrm>
          <a:prstGeom prst="rect">
            <a:avLst/>
          </a:prstGeom>
          <a:noFill/>
        </p:spPr>
        <p:txBody>
          <a:bodyPr wrap="square" rtlCol="0">
            <a:spAutoFit/>
          </a:bodyPr>
          <a:lstStyle/>
          <a:p>
            <a:r>
              <a:rPr lang="en-US" sz="2800" dirty="0">
                <a:solidFill>
                  <a:srgbClr val="FF0000"/>
                </a:solidFill>
              </a:rPr>
              <a:t>All</a:t>
            </a:r>
            <a:r>
              <a:rPr lang="en-US" sz="2800" dirty="0"/>
              <a:t> </a:t>
            </a:r>
            <a:r>
              <a:rPr lang="en-US" sz="2800" dirty="0">
                <a:solidFill>
                  <a:srgbClr val="FF0000"/>
                </a:solidFill>
              </a:rPr>
              <a:t>radionuclides</a:t>
            </a:r>
            <a:r>
              <a:rPr lang="en-US" sz="2800" dirty="0"/>
              <a:t> commonly administered to patients in nuclear medicine are artificially produced</a:t>
            </a:r>
          </a:p>
          <a:p>
            <a:endParaRPr lang="en-US" sz="2800" dirty="0"/>
          </a:p>
          <a:p>
            <a:r>
              <a:rPr lang="en-US" sz="2800" dirty="0"/>
              <a:t>Three production routes:</a:t>
            </a:r>
          </a:p>
          <a:p>
            <a:pPr marL="344488" indent="-344488">
              <a:buSzPct val="125000"/>
              <a:buFont typeface="Arial" pitchFamily="34" charset="0"/>
              <a:buChar char="•"/>
            </a:pPr>
            <a:r>
              <a:rPr lang="en-US" sz="2800" dirty="0">
                <a:solidFill>
                  <a:srgbClr val="3333CC"/>
                </a:solidFill>
              </a:rPr>
              <a:t>(n,</a:t>
            </a:r>
            <a:r>
              <a:rPr lang="el-GR" sz="2800" dirty="0">
                <a:solidFill>
                  <a:srgbClr val="3333CC"/>
                </a:solidFill>
                <a:latin typeface="Times New Roman" pitchFamily="18" charset="0"/>
                <a:cs typeface="Times New Roman" pitchFamily="18" charset="0"/>
              </a:rPr>
              <a:t>γ</a:t>
            </a:r>
            <a:r>
              <a:rPr lang="en-US" sz="2800" dirty="0">
                <a:solidFill>
                  <a:srgbClr val="3333CC"/>
                </a:solidFill>
              </a:rPr>
              <a:t>) reactions </a:t>
            </a:r>
            <a:r>
              <a:rPr lang="en-US" sz="2800" dirty="0"/>
              <a:t>(</a:t>
            </a:r>
            <a:r>
              <a:rPr lang="en-US" sz="2800" b="1" dirty="0"/>
              <a:t>nuclear reactor</a:t>
            </a:r>
            <a:r>
              <a:rPr lang="en-US" sz="2800" dirty="0"/>
              <a:t>): the resulting nuclide has the same chemical properties as those of the target nuclide</a:t>
            </a:r>
          </a:p>
          <a:p>
            <a:pPr marL="344488" indent="-344488">
              <a:buSzPct val="125000"/>
              <a:buFont typeface="Arial" pitchFamily="34" charset="0"/>
              <a:buChar char="•"/>
            </a:pPr>
            <a:r>
              <a:rPr lang="en-US" sz="2800" dirty="0">
                <a:solidFill>
                  <a:srgbClr val="3333CC"/>
                </a:solidFill>
              </a:rPr>
              <a:t>Fission</a:t>
            </a:r>
            <a:r>
              <a:rPr lang="en-US" sz="2800" dirty="0"/>
              <a:t> (</a:t>
            </a:r>
            <a:r>
              <a:rPr lang="en-US" sz="2800" b="1" dirty="0"/>
              <a:t>nuclear reactor</a:t>
            </a:r>
            <a:r>
              <a:rPr lang="en-US" sz="2800" dirty="0"/>
              <a:t>) followed by separation</a:t>
            </a:r>
          </a:p>
          <a:p>
            <a:pPr marL="344488" indent="-344488">
              <a:buSzPct val="125000"/>
              <a:buFont typeface="Arial" pitchFamily="34" charset="0"/>
              <a:buChar char="•"/>
            </a:pPr>
            <a:r>
              <a:rPr lang="en-US" sz="2800" dirty="0">
                <a:solidFill>
                  <a:srgbClr val="3333CC"/>
                </a:solidFill>
              </a:rPr>
              <a:t>Charged particle induced reaction </a:t>
            </a:r>
            <a:r>
              <a:rPr lang="en-US" sz="2800" dirty="0"/>
              <a:t>(</a:t>
            </a:r>
            <a:r>
              <a:rPr lang="en-US" sz="2800" b="1" dirty="0"/>
              <a:t>cyclotron</a:t>
            </a:r>
            <a:r>
              <a:rPr lang="en-US" sz="2800" dirty="0"/>
              <a:t>): the resulting nucleus is usually that of a different element</a:t>
            </a:r>
          </a:p>
        </p:txBody>
      </p:sp>
    </p:spTree>
    <p:extLst>
      <p:ext uri="{BB962C8B-B14F-4D97-AF65-F5344CB8AC3E}">
        <p14:creationId xmlns:p14="http://schemas.microsoft.com/office/powerpoint/2010/main" val="1197225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14</a:t>
            </a:fld>
            <a:endParaRPr lang="en-GB" dirty="0"/>
          </a:p>
        </p:txBody>
      </p:sp>
      <p:sp>
        <p:nvSpPr>
          <p:cNvPr id="14" name="TextBox 13"/>
          <p:cNvSpPr txBox="1"/>
          <p:nvPr/>
        </p:nvSpPr>
        <p:spPr>
          <a:xfrm>
            <a:off x="4036" y="29568"/>
            <a:ext cx="8024347"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The cyclotron – The work horse for radionuclide production</a:t>
            </a:r>
          </a:p>
        </p:txBody>
      </p:sp>
      <p:pic>
        <p:nvPicPr>
          <p:cNvPr id="4" name="Picture 5" descr="Cyclotrone"/>
          <p:cNvPicPr>
            <a:picLocks noChangeAspect="1" noChangeArrowheads="1"/>
          </p:cNvPicPr>
          <p:nvPr/>
        </p:nvPicPr>
        <p:blipFill>
          <a:blip r:embed="rId3" cstate="print"/>
          <a:srcRect/>
          <a:stretch>
            <a:fillRect/>
          </a:stretch>
        </p:blipFill>
        <p:spPr bwMode="auto">
          <a:xfrm>
            <a:off x="35496" y="692696"/>
            <a:ext cx="5190527" cy="4038600"/>
          </a:xfrm>
          <a:prstGeom prst="rect">
            <a:avLst/>
          </a:prstGeom>
          <a:noFill/>
        </p:spPr>
      </p:pic>
      <p:pic>
        <p:nvPicPr>
          <p:cNvPr id="5" name="Picture 2"/>
          <p:cNvPicPr>
            <a:picLocks noChangeAspect="1" noChangeArrowheads="1"/>
          </p:cNvPicPr>
          <p:nvPr/>
        </p:nvPicPr>
        <p:blipFill>
          <a:blip r:embed="rId4" cstate="print"/>
          <a:srcRect/>
          <a:stretch>
            <a:fillRect/>
          </a:stretch>
        </p:blipFill>
        <p:spPr bwMode="auto">
          <a:xfrm>
            <a:off x="5004048" y="3076019"/>
            <a:ext cx="4031458" cy="3007819"/>
          </a:xfrm>
          <a:prstGeom prst="rect">
            <a:avLst/>
          </a:prstGeom>
          <a:noFill/>
          <a:ln w="9525">
            <a:noFill/>
            <a:miter lim="800000"/>
            <a:headEnd/>
            <a:tailEnd/>
          </a:ln>
        </p:spPr>
      </p:pic>
      <p:sp>
        <p:nvSpPr>
          <p:cNvPr id="6" name="TextBox 5"/>
          <p:cNvSpPr txBox="1"/>
          <p:nvPr/>
        </p:nvSpPr>
        <p:spPr>
          <a:xfrm>
            <a:off x="6436322" y="2607295"/>
            <a:ext cx="2600174" cy="461665"/>
          </a:xfrm>
          <a:prstGeom prst="rect">
            <a:avLst/>
          </a:prstGeom>
          <a:noFill/>
        </p:spPr>
        <p:txBody>
          <a:bodyPr wrap="square" rtlCol="0">
            <a:spAutoFit/>
          </a:bodyPr>
          <a:lstStyle/>
          <a:p>
            <a:r>
              <a:rPr lang="en-US" sz="2400" dirty="0" err="1"/>
              <a:t>Scanditronix</a:t>
            </a:r>
            <a:r>
              <a:rPr lang="en-US" sz="2400" dirty="0"/>
              <a:t> MC40</a:t>
            </a:r>
          </a:p>
        </p:txBody>
      </p:sp>
      <p:sp>
        <p:nvSpPr>
          <p:cNvPr id="7" name="Action Button: Go Forward or Next 6">
            <a:hlinkClick r:id="rId5" action="ppaction://hlinksldjump" highlightClick="1"/>
            <a:extLst>
              <a:ext uri="{FF2B5EF4-FFF2-40B4-BE49-F238E27FC236}">
                <a16:creationId xmlns:a16="http://schemas.microsoft.com/office/drawing/2014/main" id="{F86151FF-869E-4D17-9617-55986965E9EA}"/>
              </a:ext>
            </a:extLst>
          </p:cNvPr>
          <p:cNvSpPr/>
          <p:nvPr/>
        </p:nvSpPr>
        <p:spPr>
          <a:xfrm>
            <a:off x="251520" y="5678669"/>
            <a:ext cx="667800" cy="48663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18684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 y="53370"/>
            <a:ext cx="89916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First practical application of a radioisotope (as radiotracer)</a:t>
            </a:r>
          </a:p>
        </p:txBody>
      </p:sp>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15</a:t>
            </a:fld>
            <a:endParaRPr lang="en-US"/>
          </a:p>
        </p:txBody>
      </p:sp>
      <p:pic>
        <p:nvPicPr>
          <p:cNvPr id="5" name="Picture 4" descr="File:George de Hevesy.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2470" y="857918"/>
            <a:ext cx="3768630" cy="514216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342900" y="1238918"/>
            <a:ext cx="4572000" cy="3416320"/>
          </a:xfrm>
          <a:prstGeom prst="rect">
            <a:avLst/>
          </a:prstGeom>
        </p:spPr>
        <p:txBody>
          <a:bodyPr>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marL="225425" lvl="0" indent="-225425">
              <a:buFont typeface="Arial" pitchFamily="34" charset="0"/>
              <a:buChar char="•"/>
            </a:pPr>
            <a:r>
              <a:rPr lang="en-US" sz="1800" dirty="0">
                <a:solidFill>
                  <a:srgbClr val="FF0000"/>
                </a:solidFill>
                <a:latin typeface="Verdana"/>
              </a:rPr>
              <a:t>1911: </a:t>
            </a:r>
            <a:r>
              <a:rPr lang="en-US" sz="1800" b="1" dirty="0">
                <a:solidFill>
                  <a:srgbClr val="FF0000"/>
                </a:solidFill>
                <a:latin typeface="Verdana"/>
              </a:rPr>
              <a:t>first practical application of a radioisotope </a:t>
            </a:r>
            <a:r>
              <a:rPr lang="en-US" sz="1800" dirty="0">
                <a:solidFill>
                  <a:srgbClr val="000000"/>
                </a:solidFill>
                <a:latin typeface="Verdana"/>
              </a:rPr>
              <a:t>(as </a:t>
            </a:r>
            <a:r>
              <a:rPr lang="en-US" sz="1800" i="1" dirty="0">
                <a:solidFill>
                  <a:srgbClr val="FF0000"/>
                </a:solidFill>
                <a:latin typeface="Verdana"/>
              </a:rPr>
              <a:t>radiotracer</a:t>
            </a:r>
            <a:r>
              <a:rPr lang="en-US" sz="1800" dirty="0">
                <a:solidFill>
                  <a:srgbClr val="000000"/>
                </a:solidFill>
                <a:latin typeface="Verdana"/>
              </a:rPr>
              <a:t>) by G. de Hevesy, a young Hungarian student working with naturally radioactive materials in Manchester</a:t>
            </a:r>
          </a:p>
          <a:p>
            <a:pPr marL="225425" lvl="0" indent="-225425">
              <a:buFont typeface="Arial" pitchFamily="34" charset="0"/>
              <a:buChar char="•"/>
            </a:pPr>
            <a:endParaRPr lang="en-US" sz="1800" dirty="0">
              <a:solidFill>
                <a:srgbClr val="000000"/>
              </a:solidFill>
              <a:latin typeface="Verdana"/>
            </a:endParaRPr>
          </a:p>
          <a:p>
            <a:pPr marL="225425" lvl="0" indent="-225425">
              <a:buFont typeface="Arial" pitchFamily="34" charset="0"/>
              <a:buChar char="•"/>
            </a:pPr>
            <a:r>
              <a:rPr lang="en-US" sz="1800" dirty="0">
                <a:solidFill>
                  <a:srgbClr val="FF0000"/>
                </a:solidFill>
                <a:latin typeface="Verdana"/>
              </a:rPr>
              <a:t>1924: </a:t>
            </a:r>
            <a:r>
              <a:rPr lang="en-US" sz="1800" dirty="0">
                <a:solidFill>
                  <a:srgbClr val="000000"/>
                </a:solidFill>
                <a:latin typeface="Verdana"/>
              </a:rPr>
              <a:t>de Hevesy, who had become a physician, used radioactive isotopes of lead as tracers in bone studies</a:t>
            </a:r>
            <a:endParaRPr lang="en-US" sz="1800" dirty="0">
              <a:solidFill>
                <a:srgbClr val="FF0000"/>
              </a:solidFill>
              <a:latin typeface="Verdana"/>
            </a:endParaRPr>
          </a:p>
          <a:p>
            <a:pPr marL="225425" lvl="0" indent="-225425">
              <a:buFont typeface="Arial" pitchFamily="34" charset="0"/>
              <a:buChar char="•"/>
            </a:pPr>
            <a:endParaRPr lang="en-US" sz="1800" dirty="0">
              <a:solidFill>
                <a:srgbClr val="000000"/>
              </a:solidFill>
              <a:latin typeface="Verdana"/>
            </a:endParaRPr>
          </a:p>
        </p:txBody>
      </p:sp>
    </p:spTree>
    <p:extLst>
      <p:ext uri="{BB962C8B-B14F-4D97-AF65-F5344CB8AC3E}">
        <p14:creationId xmlns:p14="http://schemas.microsoft.com/office/powerpoint/2010/main" val="827991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 y="44624"/>
            <a:ext cx="89916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Historical development of radioisotopes in medicine</a:t>
            </a:r>
          </a:p>
        </p:txBody>
      </p:sp>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16</a:t>
            </a:fld>
            <a:endParaRPr lang="en-US"/>
          </a:p>
        </p:txBody>
      </p:sp>
      <p:sp>
        <p:nvSpPr>
          <p:cNvPr id="5" name="TextBox 7"/>
          <p:cNvSpPr txBox="1"/>
          <p:nvPr/>
        </p:nvSpPr>
        <p:spPr>
          <a:xfrm>
            <a:off x="251520" y="778634"/>
            <a:ext cx="8600256" cy="5170646"/>
          </a:xfrm>
          <a:prstGeom prst="rect">
            <a:avLst/>
          </a:prstGeom>
          <a:noFill/>
        </p:spPr>
        <p:txBody>
          <a:bodyPr wrap="square" rtlCol="0">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marL="225425" indent="-225425">
              <a:buFont typeface="Arial" pitchFamily="34" charset="0"/>
              <a:buChar char="•"/>
            </a:pPr>
            <a:r>
              <a:rPr lang="en-US" sz="2200" dirty="0">
                <a:solidFill>
                  <a:srgbClr val="FF0000"/>
                </a:solidFill>
                <a:latin typeface="+mn-lt"/>
              </a:rPr>
              <a:t>1932:  </a:t>
            </a:r>
            <a:r>
              <a:rPr lang="en-US" sz="2200" dirty="0">
                <a:latin typeface="+mn-lt"/>
              </a:rPr>
              <a:t>the invention of the cyclotron by E. Lawrence makes it possible to produce radioactive isotopes of a number of biologically important elements</a:t>
            </a:r>
          </a:p>
          <a:p>
            <a:pPr marL="225425" indent="-225425">
              <a:buFont typeface="Arial" pitchFamily="34" charset="0"/>
              <a:buChar char="•"/>
            </a:pPr>
            <a:r>
              <a:rPr lang="en-US" sz="2200" dirty="0">
                <a:solidFill>
                  <a:srgbClr val="FF0000"/>
                </a:solidFill>
                <a:latin typeface="+mn-lt"/>
              </a:rPr>
              <a:t>1941:</a:t>
            </a:r>
            <a:r>
              <a:rPr lang="en-US" sz="2200" dirty="0">
                <a:latin typeface="+mn-lt"/>
              </a:rPr>
              <a:t> </a:t>
            </a:r>
            <a:r>
              <a:rPr lang="en-US" sz="2200" b="1" dirty="0">
                <a:solidFill>
                  <a:schemeClr val="tx2"/>
                </a:solidFill>
                <a:latin typeface="+mn-lt"/>
              </a:rPr>
              <a:t>first medical cyclotron </a:t>
            </a:r>
            <a:r>
              <a:rPr lang="en-US" sz="2200" dirty="0">
                <a:latin typeface="+mn-lt"/>
              </a:rPr>
              <a:t>installed at Washington University,           St. Louis, for the production of radioactive isotopes of phosphorus, iron, arsenic and </a:t>
            </a:r>
            <a:r>
              <a:rPr lang="en-US" sz="2200" dirty="0" err="1">
                <a:latin typeface="+mn-lt"/>
              </a:rPr>
              <a:t>sulphur</a:t>
            </a:r>
            <a:endParaRPr lang="en-US" sz="2200" dirty="0">
              <a:latin typeface="+mn-lt"/>
            </a:endParaRPr>
          </a:p>
          <a:p>
            <a:pPr marL="225425" indent="-225425">
              <a:buFont typeface="Arial" pitchFamily="34" charset="0"/>
              <a:buChar char="•"/>
            </a:pPr>
            <a:r>
              <a:rPr lang="en-US" sz="2200" dirty="0">
                <a:solidFill>
                  <a:srgbClr val="FF0000"/>
                </a:solidFill>
                <a:latin typeface="+mn-lt"/>
              </a:rPr>
              <a:t>After WWII: </a:t>
            </a:r>
            <a:r>
              <a:rPr lang="en-US" sz="2200" dirty="0">
                <a:latin typeface="+mn-lt"/>
              </a:rPr>
              <a:t>following the development of the fission process,  most radioisotopes of medical interest begin to be produced in nuclear reactors</a:t>
            </a:r>
          </a:p>
          <a:p>
            <a:pPr marL="225425" indent="-225425">
              <a:buFont typeface="Arial" pitchFamily="34" charset="0"/>
              <a:buChar char="•"/>
            </a:pPr>
            <a:r>
              <a:rPr lang="en-US" sz="2200" dirty="0">
                <a:solidFill>
                  <a:srgbClr val="FF0000"/>
                </a:solidFill>
                <a:latin typeface="+mn-lt"/>
              </a:rPr>
              <a:t>1951: </a:t>
            </a:r>
            <a:r>
              <a:rPr lang="en-US" sz="2200" dirty="0" err="1">
                <a:latin typeface="+mn-lt"/>
              </a:rPr>
              <a:t>Cassen</a:t>
            </a:r>
            <a:r>
              <a:rPr lang="en-US" sz="2200" dirty="0">
                <a:latin typeface="+mn-lt"/>
              </a:rPr>
              <a:t> et al. develop the concept of the rectilinear scanner</a:t>
            </a:r>
          </a:p>
          <a:p>
            <a:pPr marL="225425" indent="-225425">
              <a:buFont typeface="Arial" pitchFamily="34" charset="0"/>
              <a:buChar char="•"/>
            </a:pPr>
            <a:r>
              <a:rPr lang="en-US" sz="2200" dirty="0">
                <a:solidFill>
                  <a:srgbClr val="FF0000"/>
                </a:solidFill>
                <a:latin typeface="+mn-lt"/>
              </a:rPr>
              <a:t>1955:</a:t>
            </a:r>
            <a:r>
              <a:rPr lang="en-US" sz="2200" dirty="0">
                <a:latin typeface="+mn-lt"/>
              </a:rPr>
              <a:t> </a:t>
            </a:r>
            <a:r>
              <a:rPr lang="en-US" sz="2200" b="1" dirty="0">
                <a:solidFill>
                  <a:schemeClr val="tx2"/>
                </a:solidFill>
                <a:latin typeface="+mn-lt"/>
              </a:rPr>
              <a:t>first cyclotron installed in a hospital </a:t>
            </a:r>
            <a:r>
              <a:rPr lang="en-US" sz="2200" dirty="0">
                <a:latin typeface="+mn-lt"/>
              </a:rPr>
              <a:t>(Hammersmith, London)</a:t>
            </a:r>
          </a:p>
          <a:p>
            <a:pPr marL="225425" indent="-225425">
              <a:buFont typeface="Arial" pitchFamily="34" charset="0"/>
              <a:buChar char="•"/>
            </a:pPr>
            <a:r>
              <a:rPr lang="en-US" sz="2200" dirty="0">
                <a:solidFill>
                  <a:srgbClr val="FF0000"/>
                </a:solidFill>
                <a:latin typeface="+mn-lt"/>
              </a:rPr>
              <a:t>1957: </a:t>
            </a:r>
            <a:r>
              <a:rPr lang="en-US" sz="2200" dirty="0">
                <a:latin typeface="+mn-lt"/>
              </a:rPr>
              <a:t>the </a:t>
            </a:r>
            <a:r>
              <a:rPr lang="en-US" sz="2200" baseline="30000" dirty="0">
                <a:latin typeface="+mn-lt"/>
              </a:rPr>
              <a:t>99</a:t>
            </a:r>
            <a:r>
              <a:rPr lang="en-US" sz="2200" dirty="0">
                <a:latin typeface="+mn-lt"/>
              </a:rPr>
              <a:t>Mo/</a:t>
            </a:r>
            <a:r>
              <a:rPr lang="en-US" sz="2200" baseline="30000" dirty="0">
                <a:latin typeface="+mn-lt"/>
              </a:rPr>
              <a:t>99m</a:t>
            </a:r>
            <a:r>
              <a:rPr lang="en-US" sz="2200" dirty="0">
                <a:latin typeface="+mn-lt"/>
              </a:rPr>
              <a:t>Tc generator system is developed by the Brookhaven National Laboratory</a:t>
            </a:r>
          </a:p>
          <a:p>
            <a:pPr marL="225425" indent="-225425">
              <a:buFont typeface="Arial" pitchFamily="34" charset="0"/>
              <a:buChar char="•"/>
            </a:pPr>
            <a:r>
              <a:rPr lang="en-US" sz="2200" dirty="0">
                <a:solidFill>
                  <a:srgbClr val="FF0000"/>
                </a:solidFill>
                <a:latin typeface="+mn-lt"/>
              </a:rPr>
              <a:t>1958:</a:t>
            </a:r>
            <a:r>
              <a:rPr lang="en-US" sz="2200" dirty="0">
                <a:latin typeface="+mn-lt"/>
              </a:rPr>
              <a:t> production of the first gamma camera by Anger, later modified to what is now known as the Anger scintillation camera, still in use today</a:t>
            </a:r>
          </a:p>
        </p:txBody>
      </p:sp>
    </p:spTree>
    <p:extLst>
      <p:ext uri="{BB962C8B-B14F-4D97-AF65-F5344CB8AC3E}">
        <p14:creationId xmlns:p14="http://schemas.microsoft.com/office/powerpoint/2010/main" val="2511320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7504" y="44624"/>
            <a:ext cx="6408712"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Emission versus transmission imaging</a:t>
            </a:r>
          </a:p>
        </p:txBody>
      </p:sp>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17</a:t>
            </a:fld>
            <a:endParaRPr lang="en-US"/>
          </a:p>
        </p:txBody>
      </p:sp>
      <p:pic>
        <p:nvPicPr>
          <p:cNvPr id="179202" name="Picture 2"/>
          <p:cNvPicPr>
            <a:picLocks noChangeAspect="1" noChangeArrowheads="1"/>
          </p:cNvPicPr>
          <p:nvPr/>
        </p:nvPicPr>
        <p:blipFill>
          <a:blip r:embed="rId3" cstate="print">
            <a:lum/>
          </a:blip>
          <a:srcRect t="12201"/>
          <a:stretch>
            <a:fillRect/>
          </a:stretch>
        </p:blipFill>
        <p:spPr bwMode="auto">
          <a:xfrm>
            <a:off x="685800" y="764704"/>
            <a:ext cx="7990656" cy="5263830"/>
          </a:xfrm>
          <a:prstGeom prst="rect">
            <a:avLst/>
          </a:prstGeom>
          <a:solidFill>
            <a:schemeClr val="accent1">
              <a:lumMod val="75000"/>
            </a:schemeClr>
          </a:solidFill>
          <a:ln w="9525">
            <a:noFill/>
            <a:miter lim="800000"/>
            <a:headEnd/>
            <a:tailEnd/>
          </a:ln>
        </p:spPr>
      </p:pic>
      <p:sp>
        <p:nvSpPr>
          <p:cNvPr id="9" name="TextBox 8"/>
          <p:cNvSpPr txBox="1"/>
          <p:nvPr/>
        </p:nvSpPr>
        <p:spPr>
          <a:xfrm>
            <a:off x="6619056" y="5642992"/>
            <a:ext cx="2057400" cy="369332"/>
          </a:xfrm>
          <a:prstGeom prst="rect">
            <a:avLst/>
          </a:prstGeom>
          <a:noFill/>
        </p:spPr>
        <p:txBody>
          <a:bodyPr wrap="square" rtlCol="0">
            <a:spAutoFit/>
          </a:bodyPr>
          <a:lstStyle/>
          <a:p>
            <a:r>
              <a:rPr lang="en-US" dirty="0"/>
              <a:t>Courtesy P. </a:t>
            </a:r>
            <a:r>
              <a:rPr lang="en-US" dirty="0" err="1"/>
              <a:t>Kinahan</a:t>
            </a:r>
            <a:endParaRPr lang="en-US" dirty="0"/>
          </a:p>
        </p:txBody>
      </p:sp>
    </p:spTree>
    <p:extLst>
      <p:ext uri="{BB962C8B-B14F-4D97-AF65-F5344CB8AC3E}">
        <p14:creationId xmlns:p14="http://schemas.microsoft.com/office/powerpoint/2010/main" val="366361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7504" y="44624"/>
            <a:ext cx="6408712"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sz="2000" dirty="0">
                <a:solidFill>
                  <a:srgbClr val="FF0000"/>
                </a:solidFill>
                <a:latin typeface="Verdana" pitchFamily="34" charset="0"/>
              </a:rPr>
              <a:t>X-ray image versus CT scan</a:t>
            </a:r>
            <a:endParaRPr lang="en-US" dirty="0"/>
          </a:p>
        </p:txBody>
      </p:sp>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18</a:t>
            </a:fld>
            <a:endParaRPr lang="en-US"/>
          </a:p>
        </p:txBody>
      </p:sp>
      <p:pic>
        <p:nvPicPr>
          <p:cNvPr id="2" name="Picture 4" descr="cat-scan-pineapple">
            <a:extLst>
              <a:ext uri="{FF2B5EF4-FFF2-40B4-BE49-F238E27FC236}">
                <a16:creationId xmlns:a16="http://schemas.microsoft.com/office/drawing/2014/main" id="{9AE9BBFE-5D13-2CB3-BF0B-15FE645C3CAB}"/>
              </a:ext>
            </a:extLst>
          </p:cNvPr>
          <p:cNvPicPr>
            <a:picLocks noChangeAspect="1" noChangeArrowheads="1"/>
          </p:cNvPicPr>
          <p:nvPr/>
        </p:nvPicPr>
        <p:blipFill>
          <a:blip r:embed="rId3" cstate="print"/>
          <a:srcRect/>
          <a:stretch>
            <a:fillRect/>
          </a:stretch>
        </p:blipFill>
        <p:spPr bwMode="auto">
          <a:xfrm>
            <a:off x="457200" y="1800820"/>
            <a:ext cx="4953000" cy="4508500"/>
          </a:xfrm>
          <a:prstGeom prst="rect">
            <a:avLst/>
          </a:prstGeom>
          <a:noFill/>
          <a:ln w="9525">
            <a:noFill/>
            <a:miter lim="800000"/>
            <a:headEnd/>
            <a:tailEnd/>
          </a:ln>
        </p:spPr>
      </p:pic>
      <p:sp>
        <p:nvSpPr>
          <p:cNvPr id="5" name="Rectangle 5">
            <a:extLst>
              <a:ext uri="{FF2B5EF4-FFF2-40B4-BE49-F238E27FC236}">
                <a16:creationId xmlns:a16="http://schemas.microsoft.com/office/drawing/2014/main" id="{CB2D8B51-B4D4-0094-1C53-B65070C25A64}"/>
              </a:ext>
            </a:extLst>
          </p:cNvPr>
          <p:cNvSpPr>
            <a:spLocks noChangeArrowheads="1"/>
          </p:cNvSpPr>
          <p:nvPr/>
        </p:nvSpPr>
        <p:spPr bwMode="auto">
          <a:xfrm>
            <a:off x="381000" y="730423"/>
            <a:ext cx="8458200" cy="1138773"/>
          </a:xfrm>
          <a:prstGeom prst="rect">
            <a:avLst/>
          </a:prstGeom>
          <a:noFill/>
          <a:ln w="9525">
            <a:noFill/>
            <a:miter lim="800000"/>
            <a:headEnd/>
            <a:tailEnd/>
          </a:ln>
        </p:spPr>
        <p:txBody>
          <a:bodyPr anchor="ctr">
            <a:spAutoFit/>
          </a:bodyPr>
          <a:lstStyle/>
          <a:p>
            <a:r>
              <a:rPr lang="it-IT" sz="1700" dirty="0">
                <a:latin typeface="Verdana" pitchFamily="34" charset="0"/>
              </a:rPr>
              <a:t>A conventional X-ray image is basically a </a:t>
            </a:r>
            <a:r>
              <a:rPr lang="it-IT" sz="1700" dirty="0">
                <a:solidFill>
                  <a:srgbClr val="FF0000"/>
                </a:solidFill>
                <a:latin typeface="Verdana" pitchFamily="34" charset="0"/>
              </a:rPr>
              <a:t>shadow</a:t>
            </a:r>
            <a:r>
              <a:rPr lang="it-IT" sz="1700" dirty="0">
                <a:latin typeface="Verdana" pitchFamily="34" charset="0"/>
              </a:rPr>
              <a:t>: you shine a “light” on one side of the body, and a piece of film or a silicon sensor on the other side registers the silhouette of the bones (to be more precise, </a:t>
            </a:r>
            <a:r>
              <a:rPr lang="it-IT" sz="1700" dirty="0">
                <a:solidFill>
                  <a:srgbClr val="FF0000"/>
                </a:solidFill>
                <a:latin typeface="Verdana" pitchFamily="34" charset="0"/>
              </a:rPr>
              <a:t>organs and tissues of different densities show up differently on the radiographic film</a:t>
            </a:r>
            <a:r>
              <a:rPr lang="it-IT" sz="1700" dirty="0">
                <a:latin typeface="Verdana" pitchFamily="34" charset="0"/>
              </a:rPr>
              <a:t>). </a:t>
            </a:r>
          </a:p>
        </p:txBody>
      </p:sp>
      <p:sp>
        <p:nvSpPr>
          <p:cNvPr id="6" name="Rectangle 6">
            <a:extLst>
              <a:ext uri="{FF2B5EF4-FFF2-40B4-BE49-F238E27FC236}">
                <a16:creationId xmlns:a16="http://schemas.microsoft.com/office/drawing/2014/main" id="{BD916149-6E51-F328-BD9D-48CA2386EE6F}"/>
              </a:ext>
            </a:extLst>
          </p:cNvPr>
          <p:cNvSpPr>
            <a:spLocks noChangeArrowheads="1"/>
          </p:cNvSpPr>
          <p:nvPr/>
        </p:nvSpPr>
        <p:spPr bwMode="auto">
          <a:xfrm>
            <a:off x="5486400" y="2101079"/>
            <a:ext cx="3276600" cy="4016484"/>
          </a:xfrm>
          <a:prstGeom prst="rect">
            <a:avLst/>
          </a:prstGeom>
          <a:noFill/>
          <a:ln w="9525">
            <a:noFill/>
            <a:miter lim="800000"/>
            <a:headEnd/>
            <a:tailEnd/>
          </a:ln>
        </p:spPr>
        <p:txBody>
          <a:bodyPr anchor="ctr">
            <a:spAutoFit/>
          </a:bodyPr>
          <a:lstStyle/>
          <a:p>
            <a:r>
              <a:rPr lang="it-IT" sz="1700" dirty="0">
                <a:solidFill>
                  <a:srgbClr val="FF0000"/>
                </a:solidFill>
                <a:latin typeface="Verdana" pitchFamily="34" charset="0"/>
              </a:rPr>
              <a:t>Shadows give an incomplete picture of an object's shape.</a:t>
            </a:r>
            <a:r>
              <a:rPr lang="it-IT" sz="1700" dirty="0">
                <a:latin typeface="Verdana" pitchFamily="34" charset="0"/>
              </a:rPr>
              <a:t> </a:t>
            </a:r>
          </a:p>
          <a:p>
            <a:endParaRPr lang="it-IT" sz="1700" dirty="0">
              <a:latin typeface="Verdana" pitchFamily="34" charset="0"/>
            </a:endParaRPr>
          </a:p>
          <a:p>
            <a:r>
              <a:rPr lang="en-US" sz="1700" dirty="0">
                <a:latin typeface="Verdana" pitchFamily="34" charset="0"/>
              </a:rPr>
              <a:t>Look at the wall, not at the person. If there's a lamp in front of the person, you see the </a:t>
            </a:r>
            <a:r>
              <a:rPr lang="it-IT" sz="1700" dirty="0">
                <a:latin typeface="Verdana" pitchFamily="34" charset="0"/>
              </a:rPr>
              <a:t>silhouette </a:t>
            </a:r>
            <a:r>
              <a:rPr lang="en-US" sz="1700" dirty="0">
                <a:latin typeface="Verdana" pitchFamily="34" charset="0"/>
              </a:rPr>
              <a:t>holding the banana, but not the pineapple as the shadow of the torso blocks the pineapple. If the lamp is to the left, you see the outline of the pineapple, but not the banana.</a:t>
            </a:r>
            <a:endParaRPr lang="it-IT" sz="1700" dirty="0">
              <a:latin typeface="Verdana" pitchFamily="34" charset="0"/>
            </a:endParaRPr>
          </a:p>
        </p:txBody>
      </p:sp>
    </p:spTree>
    <p:extLst>
      <p:ext uri="{BB962C8B-B14F-4D97-AF65-F5344CB8AC3E}">
        <p14:creationId xmlns:p14="http://schemas.microsoft.com/office/powerpoint/2010/main" val="3325448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8388424" y="6419429"/>
            <a:ext cx="586408" cy="393948"/>
          </a:xfrm>
        </p:spPr>
        <p:txBody>
          <a:bodyPr/>
          <a:lstStyle/>
          <a:p>
            <a:fld id="{E58AEE3C-5DB0-4806-8891-7D6B70D798A7}" type="slidenum">
              <a:rPr lang="en-US" smtClean="0"/>
              <a:pPr/>
              <a:t>19</a:t>
            </a:fld>
            <a:endParaRPr lang="en-US"/>
          </a:p>
        </p:txBody>
      </p:sp>
      <p:graphicFrame>
        <p:nvGraphicFramePr>
          <p:cNvPr id="4" name="Object 4"/>
          <p:cNvGraphicFramePr>
            <a:graphicFrameLocks noChangeAspect="1"/>
          </p:cNvGraphicFramePr>
          <p:nvPr>
            <p:extLst>
              <p:ext uri="{D42A27DB-BD31-4B8C-83A1-F6EECF244321}">
                <p14:modId xmlns:p14="http://schemas.microsoft.com/office/powerpoint/2010/main" val="521633745"/>
              </p:ext>
            </p:extLst>
          </p:nvPr>
        </p:nvGraphicFramePr>
        <p:xfrm>
          <a:off x="5791200" y="1031404"/>
          <a:ext cx="2857500" cy="4762500"/>
        </p:xfrm>
        <a:graphic>
          <a:graphicData uri="http://schemas.openxmlformats.org/presentationml/2006/ole">
            <mc:AlternateContent xmlns:mc="http://schemas.openxmlformats.org/markup-compatibility/2006">
              <mc:Choice xmlns:v="urn:schemas-microsoft-com:vml" Requires="v">
                <p:oleObj name="Acrobat Document" r:id="rId3" imgW="2857899" imgH="4761905" progId="AcroExch.Document.7">
                  <p:embed/>
                </p:oleObj>
              </mc:Choice>
              <mc:Fallback>
                <p:oleObj name="Acrobat Document" r:id="rId3" imgW="2857899" imgH="4761905" progId="AcroExch.Document.7">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1031404"/>
                        <a:ext cx="2857500" cy="4762500"/>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angle 6"/>
          <p:cNvSpPr>
            <a:spLocks noChangeArrowheads="1"/>
          </p:cNvSpPr>
          <p:nvPr/>
        </p:nvSpPr>
        <p:spPr bwMode="auto">
          <a:xfrm>
            <a:off x="4800600" y="5870104"/>
            <a:ext cx="4038600" cy="307777"/>
          </a:xfrm>
          <a:prstGeom prst="rect">
            <a:avLst/>
          </a:prstGeom>
          <a:noFill/>
          <a:ln w="9525">
            <a:noFill/>
            <a:miter lim="800000"/>
            <a:headEnd/>
            <a:tailEnd/>
          </a:ln>
        </p:spPr>
        <p:txBody>
          <a:bodyPr wrap="square">
            <a:spAutoFit/>
          </a:bodyPr>
          <a:lstStyle/>
          <a:p>
            <a:r>
              <a:rPr lang="en-US" sz="1400" dirty="0">
                <a:latin typeface="+mj-lt"/>
              </a:rPr>
              <a:t>J. Long, “The Science Creative </a:t>
            </a:r>
            <a:r>
              <a:rPr lang="en-US" sz="1400" dirty="0" err="1">
                <a:latin typeface="+mj-lt"/>
              </a:rPr>
              <a:t>Quarterly”,scq.ubc.ca</a:t>
            </a:r>
            <a:endParaRPr lang="en-US" sz="1400" dirty="0">
              <a:latin typeface="+mj-lt"/>
            </a:endParaRPr>
          </a:p>
        </p:txBody>
      </p:sp>
      <p:pic>
        <p:nvPicPr>
          <p:cNvPr id="7" name="Picture 8" descr="fac_cyclotron_open"/>
          <p:cNvPicPr>
            <a:picLocks noChangeAspect="1" noChangeArrowheads="1"/>
          </p:cNvPicPr>
          <p:nvPr/>
        </p:nvPicPr>
        <p:blipFill>
          <a:blip r:embed="rId5" cstate="print"/>
          <a:srcRect/>
          <a:stretch>
            <a:fillRect/>
          </a:stretch>
        </p:blipFill>
        <p:spPr bwMode="auto">
          <a:xfrm>
            <a:off x="533400" y="764704"/>
            <a:ext cx="3048000" cy="2028825"/>
          </a:xfrm>
          <a:prstGeom prst="rect">
            <a:avLst/>
          </a:prstGeom>
          <a:noFill/>
          <a:ln w="9525">
            <a:solidFill>
              <a:srgbClr val="FF0000"/>
            </a:solidFill>
            <a:miter lim="800000"/>
            <a:headEnd/>
            <a:tailEnd/>
          </a:ln>
        </p:spPr>
      </p:pic>
      <p:pic>
        <p:nvPicPr>
          <p:cNvPr id="8" name="Picture 9" descr="watergen"/>
          <p:cNvPicPr>
            <a:picLocks noChangeAspect="1" noChangeArrowheads="1"/>
          </p:cNvPicPr>
          <p:nvPr/>
        </p:nvPicPr>
        <p:blipFill>
          <a:blip r:embed="rId6" cstate="print"/>
          <a:srcRect/>
          <a:stretch>
            <a:fillRect/>
          </a:stretch>
        </p:blipFill>
        <p:spPr bwMode="auto">
          <a:xfrm>
            <a:off x="914400" y="3903191"/>
            <a:ext cx="3352800" cy="1989138"/>
          </a:xfrm>
          <a:prstGeom prst="rect">
            <a:avLst/>
          </a:prstGeom>
          <a:noFill/>
          <a:ln w="9525">
            <a:solidFill>
              <a:srgbClr val="FF0000"/>
            </a:solidFill>
            <a:miter lim="800000"/>
            <a:headEnd/>
            <a:tailEnd/>
          </a:ln>
        </p:spPr>
      </p:pic>
      <p:sp>
        <p:nvSpPr>
          <p:cNvPr id="9" name="Text Box 11"/>
          <p:cNvSpPr txBox="1">
            <a:spLocks noChangeArrowheads="1"/>
          </p:cNvSpPr>
          <p:nvPr/>
        </p:nvSpPr>
        <p:spPr bwMode="auto">
          <a:xfrm>
            <a:off x="457200" y="2745904"/>
            <a:ext cx="1600200" cy="461665"/>
          </a:xfrm>
          <a:prstGeom prst="rect">
            <a:avLst/>
          </a:prstGeom>
          <a:noFill/>
          <a:ln w="9525">
            <a:noFill/>
            <a:miter lim="800000"/>
            <a:headEnd/>
            <a:tailEnd/>
          </a:ln>
        </p:spPr>
        <p:txBody>
          <a:bodyPr wrap="square">
            <a:spAutoFit/>
          </a:bodyPr>
          <a:lstStyle/>
          <a:p>
            <a:pPr>
              <a:spcBef>
                <a:spcPct val="50000"/>
              </a:spcBef>
            </a:pPr>
            <a:r>
              <a:rPr lang="en-US" sz="2400" b="1" dirty="0"/>
              <a:t>Cyclotron</a:t>
            </a:r>
          </a:p>
        </p:txBody>
      </p:sp>
      <p:sp>
        <p:nvSpPr>
          <p:cNvPr id="10" name="Text Box 12"/>
          <p:cNvSpPr txBox="1">
            <a:spLocks noChangeArrowheads="1"/>
          </p:cNvSpPr>
          <p:nvPr/>
        </p:nvSpPr>
        <p:spPr bwMode="auto">
          <a:xfrm>
            <a:off x="838200" y="3429000"/>
            <a:ext cx="2286000" cy="461665"/>
          </a:xfrm>
          <a:prstGeom prst="rect">
            <a:avLst/>
          </a:prstGeom>
          <a:noFill/>
          <a:ln w="9525">
            <a:noFill/>
            <a:miter lim="800000"/>
            <a:headEnd/>
            <a:tailEnd/>
          </a:ln>
        </p:spPr>
        <p:txBody>
          <a:bodyPr wrap="square">
            <a:spAutoFit/>
          </a:bodyPr>
          <a:lstStyle/>
          <a:p>
            <a:pPr>
              <a:spcBef>
                <a:spcPct val="50000"/>
              </a:spcBef>
            </a:pPr>
            <a:r>
              <a:rPr lang="en-US" sz="2400" b="1" dirty="0"/>
              <a:t>Radiochemistry</a:t>
            </a:r>
          </a:p>
        </p:txBody>
      </p:sp>
      <p:sp>
        <p:nvSpPr>
          <p:cNvPr id="11" name="Line 14"/>
          <p:cNvSpPr>
            <a:spLocks noChangeShapeType="1"/>
          </p:cNvSpPr>
          <p:nvPr/>
        </p:nvSpPr>
        <p:spPr bwMode="auto">
          <a:xfrm>
            <a:off x="4267200" y="4269904"/>
            <a:ext cx="1676400" cy="0"/>
          </a:xfrm>
          <a:prstGeom prst="line">
            <a:avLst/>
          </a:prstGeom>
          <a:noFill/>
          <a:ln w="9525">
            <a:solidFill>
              <a:srgbClr val="FF0000"/>
            </a:solidFill>
            <a:round/>
            <a:headEnd/>
            <a:tailEnd type="triangle" w="med" len="med"/>
          </a:ln>
        </p:spPr>
        <p:txBody>
          <a:bodyPr/>
          <a:lstStyle/>
          <a:p>
            <a:endParaRPr lang="en-US"/>
          </a:p>
        </p:txBody>
      </p:sp>
      <p:sp>
        <p:nvSpPr>
          <p:cNvPr id="12" name="Line 15"/>
          <p:cNvSpPr>
            <a:spLocks noChangeShapeType="1"/>
          </p:cNvSpPr>
          <p:nvPr/>
        </p:nvSpPr>
        <p:spPr bwMode="auto">
          <a:xfrm>
            <a:off x="3124200" y="2822104"/>
            <a:ext cx="0" cy="1066800"/>
          </a:xfrm>
          <a:prstGeom prst="line">
            <a:avLst/>
          </a:prstGeom>
          <a:noFill/>
          <a:ln w="9525">
            <a:solidFill>
              <a:srgbClr val="FF0000"/>
            </a:solidFill>
            <a:round/>
            <a:headEnd/>
            <a:tailEnd type="triangle" w="med" len="med"/>
          </a:ln>
        </p:spPr>
        <p:txBody>
          <a:bodyPr/>
          <a:lstStyle/>
          <a:p>
            <a:endParaRPr lang="en-US"/>
          </a:p>
        </p:txBody>
      </p:sp>
      <p:sp>
        <p:nvSpPr>
          <p:cNvPr id="14" name="Text Box 11"/>
          <p:cNvSpPr txBox="1">
            <a:spLocks noChangeArrowheads="1"/>
          </p:cNvSpPr>
          <p:nvPr/>
        </p:nvSpPr>
        <p:spPr bwMode="auto">
          <a:xfrm>
            <a:off x="4139952" y="2605172"/>
            <a:ext cx="1727448" cy="461665"/>
          </a:xfrm>
          <a:prstGeom prst="rect">
            <a:avLst/>
          </a:prstGeom>
          <a:noFill/>
          <a:ln w="9525">
            <a:noFill/>
            <a:miter lim="800000"/>
            <a:headEnd/>
            <a:tailEnd/>
          </a:ln>
        </p:spPr>
        <p:txBody>
          <a:bodyPr wrap="square">
            <a:spAutoFit/>
          </a:bodyPr>
          <a:lstStyle/>
          <a:p>
            <a:pPr>
              <a:spcBef>
                <a:spcPct val="50000"/>
              </a:spcBef>
            </a:pPr>
            <a:r>
              <a:rPr lang="en-US" sz="2400" b="1" dirty="0"/>
              <a:t>PET camera</a:t>
            </a:r>
          </a:p>
        </p:txBody>
      </p:sp>
      <p:sp>
        <p:nvSpPr>
          <p:cNvPr id="1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Positron Emission Tomography (PET)</a:t>
            </a:r>
          </a:p>
        </p:txBody>
      </p:sp>
    </p:spTree>
    <p:extLst>
      <p:ext uri="{BB962C8B-B14F-4D97-AF65-F5344CB8AC3E}">
        <p14:creationId xmlns:p14="http://schemas.microsoft.com/office/powerpoint/2010/main" val="1231235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2</a:t>
            </a:fld>
            <a:endParaRPr lang="en-GB" dirty="0"/>
          </a:p>
        </p:txBody>
      </p:sp>
      <p:sp>
        <p:nvSpPr>
          <p:cNvPr id="4" name="TextBox 3"/>
          <p:cNvSpPr txBox="1"/>
          <p:nvPr/>
        </p:nvSpPr>
        <p:spPr>
          <a:xfrm>
            <a:off x="251520" y="835982"/>
            <a:ext cx="8640960" cy="5186035"/>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sz="2600" dirty="0">
                <a:highlight>
                  <a:srgbClr val="FFFFFF"/>
                </a:highlight>
              </a:rPr>
              <a:t>B</a:t>
            </a:r>
            <a:r>
              <a:rPr lang="en-GB" sz="2600" b="0" i="0" dirty="0">
                <a:effectLst/>
                <a:highlight>
                  <a:srgbClr val="FFFFFF"/>
                </a:highlight>
              </a:rPr>
              <a:t>rief historical introduction of particle accelerators and their use in medicine</a:t>
            </a:r>
          </a:p>
          <a:p>
            <a:pPr marL="285750" indent="-285750">
              <a:spcAft>
                <a:spcPts val="600"/>
              </a:spcAft>
              <a:buFont typeface="Arial" panose="020B0604020202020204" pitchFamily="34" charset="0"/>
              <a:buChar char="•"/>
            </a:pPr>
            <a:r>
              <a:rPr lang="en-GB" sz="2600" b="0" i="0" dirty="0">
                <a:effectLst/>
                <a:highlight>
                  <a:srgbClr val="FFFFFF"/>
                </a:highlight>
              </a:rPr>
              <a:t>Radionuclide production: </a:t>
            </a:r>
          </a:p>
          <a:p>
            <a:pPr marL="266700" lvl="1">
              <a:spcAft>
                <a:spcPts val="600"/>
              </a:spcAft>
            </a:pPr>
            <a:r>
              <a:rPr lang="en-GB" sz="2600" b="0" i="0" dirty="0">
                <a:effectLst/>
                <a:highlight>
                  <a:srgbClr val="FFFFFF"/>
                </a:highlight>
              </a:rPr>
              <a:t>- production routes </a:t>
            </a:r>
          </a:p>
          <a:p>
            <a:pPr marL="266700" lvl="1">
              <a:spcAft>
                <a:spcPts val="600"/>
              </a:spcAft>
            </a:pPr>
            <a:r>
              <a:rPr lang="en-GB" sz="2600" b="0" i="0" dirty="0">
                <a:effectLst/>
                <a:highlight>
                  <a:srgbClr val="FFFFFF"/>
                </a:highlight>
              </a:rPr>
              <a:t>- production methods </a:t>
            </a:r>
          </a:p>
          <a:p>
            <a:pPr marL="266700" lvl="1">
              <a:spcAft>
                <a:spcPts val="600"/>
              </a:spcAft>
            </a:pPr>
            <a:r>
              <a:rPr lang="en-GB" sz="2600" b="0" i="0" dirty="0">
                <a:effectLst/>
                <a:highlight>
                  <a:srgbClr val="FFFFFF"/>
                </a:highlight>
              </a:rPr>
              <a:t>- decay equation, decay scheme </a:t>
            </a:r>
          </a:p>
          <a:p>
            <a:pPr marL="266700" lvl="1">
              <a:spcAft>
                <a:spcPts val="600"/>
              </a:spcAft>
            </a:pPr>
            <a:r>
              <a:rPr lang="en-GB" sz="2600" b="0" i="0" dirty="0">
                <a:effectLst/>
                <a:highlight>
                  <a:srgbClr val="FFFFFF"/>
                </a:highlight>
              </a:rPr>
              <a:t>- nuclear reactions, production rate, cross section, </a:t>
            </a:r>
            <a:r>
              <a:rPr lang="en-GB" sz="2600" b="0" i="0" dirty="0" err="1">
                <a:effectLst/>
                <a:highlight>
                  <a:srgbClr val="FFFFFF"/>
                </a:highlight>
              </a:rPr>
              <a:t>targetry</a:t>
            </a:r>
            <a:endParaRPr lang="en-GB" sz="2600" b="0" i="0" dirty="0">
              <a:effectLst/>
              <a:highlight>
                <a:srgbClr val="FFFFFF"/>
              </a:highlight>
            </a:endParaRPr>
          </a:p>
          <a:p>
            <a:pPr marL="266700" lvl="1" indent="-266700">
              <a:spcAft>
                <a:spcPts val="600"/>
              </a:spcAft>
              <a:buFont typeface="Arial" panose="020B0604020202020204" pitchFamily="34" charset="0"/>
              <a:buChar char="•"/>
            </a:pPr>
            <a:r>
              <a:rPr lang="en-GB" sz="2600" b="0" i="0" dirty="0">
                <a:effectLst/>
                <a:highlight>
                  <a:srgbClr val="FFFFFF"/>
                </a:highlight>
              </a:rPr>
              <a:t>Radiation therapy: </a:t>
            </a:r>
            <a:endParaRPr lang="en-GB" sz="2600" dirty="0">
              <a:highlight>
                <a:srgbClr val="FFFFFF"/>
              </a:highlight>
            </a:endParaRPr>
          </a:p>
          <a:p>
            <a:pPr marL="0" lvl="1">
              <a:spcAft>
                <a:spcPts val="600"/>
              </a:spcAft>
            </a:pPr>
            <a:r>
              <a:rPr lang="en-GB" sz="2600" dirty="0">
                <a:highlight>
                  <a:srgbClr val="FFFFFF"/>
                </a:highlight>
              </a:rPr>
              <a:t>    </a:t>
            </a:r>
            <a:r>
              <a:rPr lang="en-GB" sz="2600" b="0" i="0" dirty="0">
                <a:effectLst/>
                <a:highlight>
                  <a:srgbClr val="FFFFFF"/>
                </a:highlight>
              </a:rPr>
              <a:t>- external photon radiation therapy</a:t>
            </a:r>
            <a:endParaRPr lang="en-GB" sz="2600" dirty="0">
              <a:highlight>
                <a:srgbClr val="FFFFFF"/>
              </a:highlight>
            </a:endParaRPr>
          </a:p>
          <a:p>
            <a:pPr marL="0" lvl="1">
              <a:spcAft>
                <a:spcPts val="600"/>
              </a:spcAft>
            </a:pPr>
            <a:r>
              <a:rPr lang="en-GB" sz="2600" b="0" i="0" dirty="0">
                <a:effectLst/>
                <a:highlight>
                  <a:srgbClr val="FFFFFF"/>
                </a:highlight>
              </a:rPr>
              <a:t>    - hadron therapy</a:t>
            </a:r>
          </a:p>
          <a:p>
            <a:pPr marL="0" lvl="1">
              <a:spcAft>
                <a:spcPts val="600"/>
              </a:spcAft>
            </a:pPr>
            <a:r>
              <a:rPr lang="en-GB" sz="2600" dirty="0">
                <a:highlight>
                  <a:srgbClr val="FFFFFF"/>
                </a:highlight>
              </a:rPr>
              <a:t>    - Boron Neutron Capture Therapy</a:t>
            </a:r>
            <a:endParaRPr lang="en-GB" sz="2600" dirty="0"/>
          </a:p>
        </p:txBody>
      </p:sp>
      <p:sp>
        <p:nvSpPr>
          <p:cNvPr id="11" name="TextBox 10"/>
          <p:cNvSpPr txBox="1"/>
          <p:nvPr/>
        </p:nvSpPr>
        <p:spPr>
          <a:xfrm>
            <a:off x="4037" y="29568"/>
            <a:ext cx="6912768" cy="400110"/>
          </a:xfrm>
          <a:prstGeom prst="rect">
            <a:avLst/>
          </a:prstGeom>
          <a:noFill/>
        </p:spPr>
        <p:txBody>
          <a:bodyPr wrap="square" rtlCol="0">
            <a:spAutoFit/>
          </a:bodyPr>
          <a:lstStyle/>
          <a:p>
            <a:r>
              <a:rPr lang="en-US" sz="2000" i="1" dirty="0">
                <a:solidFill>
                  <a:srgbClr val="FF0000"/>
                </a:solidFill>
                <a:latin typeface="Verdana" pitchFamily="34" charset="0"/>
                <a:ea typeface="Verdana" pitchFamily="34" charset="0"/>
                <a:cs typeface="Verdana" pitchFamily="34" charset="0"/>
              </a:rPr>
              <a:t>Outline of the lecture</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96568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4294967295"/>
          </p:nvPr>
        </p:nvSpPr>
        <p:spPr>
          <a:xfrm>
            <a:off x="8388424" y="6419429"/>
            <a:ext cx="586408" cy="393948"/>
          </a:xfrm>
        </p:spPr>
        <p:txBody>
          <a:bodyPr/>
          <a:lstStyle/>
          <a:p>
            <a:fld id="{E58AEE3C-5DB0-4806-8891-7D6B70D798A7}" type="slidenum">
              <a:rPr lang="en-US" smtClean="0"/>
              <a:pPr/>
              <a:t>20</a:t>
            </a:fld>
            <a:endParaRPr lang="en-US"/>
          </a:p>
        </p:txBody>
      </p:sp>
      <p:sp>
        <p:nvSpPr>
          <p:cNvPr id="5"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Positron Emission Tomography (PET)</a:t>
            </a:r>
          </a:p>
        </p:txBody>
      </p:sp>
      <p:pic>
        <p:nvPicPr>
          <p:cNvPr id="2" name="Picture 2">
            <a:extLst>
              <a:ext uri="{FF2B5EF4-FFF2-40B4-BE49-F238E27FC236}">
                <a16:creationId xmlns:a16="http://schemas.microsoft.com/office/drawing/2014/main" id="{47926A98-CC78-3311-F959-8951BA9D192F}"/>
              </a:ext>
            </a:extLst>
          </p:cNvPr>
          <p:cNvPicPr>
            <a:picLocks noChangeAspect="1" noChangeArrowheads="1"/>
          </p:cNvPicPr>
          <p:nvPr/>
        </p:nvPicPr>
        <p:blipFill>
          <a:blip r:embed="rId3" cstate="print"/>
          <a:srcRect l="8771" t="1530" r="8168" b="383"/>
          <a:stretch>
            <a:fillRect/>
          </a:stretch>
        </p:blipFill>
        <p:spPr bwMode="auto">
          <a:xfrm>
            <a:off x="152400" y="862930"/>
            <a:ext cx="4724400" cy="4048125"/>
          </a:xfrm>
          <a:prstGeom prst="rect">
            <a:avLst/>
          </a:prstGeom>
          <a:noFill/>
          <a:ln w="9525">
            <a:noFill/>
            <a:miter lim="800000"/>
            <a:headEnd/>
            <a:tailEnd/>
          </a:ln>
        </p:spPr>
      </p:pic>
      <p:sp>
        <p:nvSpPr>
          <p:cNvPr id="3" name="Text Box 3">
            <a:extLst>
              <a:ext uri="{FF2B5EF4-FFF2-40B4-BE49-F238E27FC236}">
                <a16:creationId xmlns:a16="http://schemas.microsoft.com/office/drawing/2014/main" id="{9C6CDDA1-0B00-84DC-0D39-0FB3C4A1FEC9}"/>
              </a:ext>
            </a:extLst>
          </p:cNvPr>
          <p:cNvSpPr txBox="1">
            <a:spLocks noChangeArrowheads="1"/>
          </p:cNvSpPr>
          <p:nvPr/>
        </p:nvSpPr>
        <p:spPr bwMode="auto">
          <a:xfrm>
            <a:off x="4953000" y="3955380"/>
            <a:ext cx="3992563" cy="1993900"/>
          </a:xfrm>
          <a:prstGeom prst="rect">
            <a:avLst/>
          </a:prstGeom>
          <a:noFill/>
          <a:ln w="9525">
            <a:solidFill>
              <a:schemeClr val="tx1"/>
            </a:solidFill>
            <a:miter lim="800000"/>
            <a:headEnd/>
            <a:tailEnd/>
          </a:ln>
        </p:spPr>
        <p:txBody>
          <a:bodyPr wrap="none">
            <a:spAutoFit/>
          </a:bodyPr>
          <a:lstStyle/>
          <a:p>
            <a:r>
              <a:rPr lang="it-IT" sz="1600">
                <a:latin typeface="Verdana" pitchFamily="34" charset="0"/>
                <a:cs typeface="Times New Roman" pitchFamily="18" charset="0"/>
              </a:rPr>
              <a:t>COVERAGE:</a:t>
            </a:r>
          </a:p>
          <a:p>
            <a:r>
              <a:rPr lang="it-IT" sz="1600">
                <a:latin typeface="Verdana" pitchFamily="34" charset="0"/>
                <a:cs typeface="Times New Roman" pitchFamily="18" charset="0"/>
              </a:rPr>
              <a:t>	 </a:t>
            </a:r>
            <a:r>
              <a:rPr lang="en-US" sz="1400">
                <a:latin typeface="Verdana" pitchFamily="34" charset="0"/>
                <a:cs typeface="Times New Roman" pitchFamily="18" charset="0"/>
                <a:sym typeface="Symbol" pitchFamily="18" charset="2"/>
              </a:rPr>
              <a:t>~ 15-20 cm</a:t>
            </a:r>
            <a:endParaRPr lang="it-IT" sz="1600">
              <a:latin typeface="Verdana" pitchFamily="34" charset="0"/>
              <a:cs typeface="Times New Roman" pitchFamily="18" charset="0"/>
            </a:endParaRPr>
          </a:p>
          <a:p>
            <a:r>
              <a:rPr lang="it-IT" sz="1600">
                <a:latin typeface="Verdana" pitchFamily="34" charset="0"/>
                <a:cs typeface="Times New Roman" pitchFamily="18" charset="0"/>
              </a:rPr>
              <a:t>SPATIAL RESOLUTION: </a:t>
            </a:r>
          </a:p>
          <a:p>
            <a:r>
              <a:rPr lang="it-IT" sz="1600">
                <a:latin typeface="Verdana" pitchFamily="34" charset="0"/>
                <a:cs typeface="Times New Roman" pitchFamily="18" charset="0"/>
              </a:rPr>
              <a:t>	 </a:t>
            </a:r>
            <a:r>
              <a:rPr lang="en-US" sz="1400">
                <a:latin typeface="Verdana" pitchFamily="34" charset="0"/>
                <a:cs typeface="Times New Roman" pitchFamily="18" charset="0"/>
                <a:sym typeface="Symbol" pitchFamily="18" charset="2"/>
              </a:rPr>
              <a:t>~ 5 mm</a:t>
            </a:r>
          </a:p>
          <a:p>
            <a:r>
              <a:rPr lang="it-IT" sz="1600">
                <a:latin typeface="Verdana" pitchFamily="34" charset="0"/>
                <a:cs typeface="Times New Roman" pitchFamily="18" charset="0"/>
              </a:rPr>
              <a:t>SCAN TIME to cover an entire organ:</a:t>
            </a:r>
          </a:p>
          <a:p>
            <a:r>
              <a:rPr lang="it-IT" sz="1600">
                <a:latin typeface="Verdana" pitchFamily="34" charset="0"/>
                <a:cs typeface="Times New Roman" pitchFamily="18" charset="0"/>
              </a:rPr>
              <a:t>	  </a:t>
            </a:r>
            <a:r>
              <a:rPr lang="en-US" sz="1400">
                <a:latin typeface="Verdana" pitchFamily="34" charset="0"/>
                <a:cs typeface="Times New Roman" pitchFamily="18" charset="0"/>
                <a:sym typeface="Symbol" pitchFamily="18" charset="2"/>
              </a:rPr>
              <a:t>~ 5  min</a:t>
            </a:r>
          </a:p>
          <a:p>
            <a:r>
              <a:rPr lang="en-US" sz="1400">
                <a:latin typeface="Verdana" pitchFamily="34" charset="0"/>
                <a:cs typeface="Times New Roman" pitchFamily="18" charset="0"/>
                <a:sym typeface="Symbol" pitchFamily="18" charset="2"/>
              </a:rPr>
              <a:t>CONTRAST RESOLUTION:  </a:t>
            </a:r>
          </a:p>
          <a:p>
            <a:r>
              <a:rPr lang="en-US" sz="1400">
                <a:latin typeface="Verdana" pitchFamily="34" charset="0"/>
                <a:cs typeface="Times New Roman" pitchFamily="18" charset="0"/>
                <a:sym typeface="Symbol" pitchFamily="18" charset="2"/>
              </a:rPr>
              <a:t>	depends on the radiotracer</a:t>
            </a:r>
            <a:endParaRPr lang="en-GB" sz="1400">
              <a:latin typeface="Verdana" pitchFamily="34" charset="0"/>
              <a:cs typeface="Times New Roman" pitchFamily="18" charset="0"/>
              <a:sym typeface="Symbol" pitchFamily="18" charset="2"/>
            </a:endParaRPr>
          </a:p>
        </p:txBody>
      </p:sp>
      <p:sp>
        <p:nvSpPr>
          <p:cNvPr id="4" name="Text Box 4">
            <a:extLst>
              <a:ext uri="{FF2B5EF4-FFF2-40B4-BE49-F238E27FC236}">
                <a16:creationId xmlns:a16="http://schemas.microsoft.com/office/drawing/2014/main" id="{1E3E59C4-18DA-2398-7225-0CFFD629E557}"/>
              </a:ext>
            </a:extLst>
          </p:cNvPr>
          <p:cNvSpPr txBox="1">
            <a:spLocks noChangeArrowheads="1"/>
          </p:cNvSpPr>
          <p:nvPr/>
        </p:nvSpPr>
        <p:spPr bwMode="auto">
          <a:xfrm rot="2754077">
            <a:off x="870744" y="2094036"/>
            <a:ext cx="666750" cy="274638"/>
          </a:xfrm>
          <a:prstGeom prst="rect">
            <a:avLst/>
          </a:prstGeom>
          <a:noFill/>
          <a:ln w="9525">
            <a:noFill/>
            <a:miter lim="800000"/>
            <a:headEnd/>
            <a:tailEnd/>
          </a:ln>
        </p:spPr>
        <p:txBody>
          <a:bodyPr wrap="none">
            <a:spAutoFit/>
          </a:bodyPr>
          <a:lstStyle/>
          <a:p>
            <a:r>
              <a:rPr lang="it-IT" sz="1200">
                <a:solidFill>
                  <a:srgbClr val="FFFF00"/>
                </a:solidFill>
                <a:cs typeface="Times New Roman" pitchFamily="18" charset="0"/>
              </a:rPr>
              <a:t>511keV</a:t>
            </a:r>
            <a:endParaRPr lang="en-GB" sz="1200">
              <a:solidFill>
                <a:srgbClr val="FFFF00"/>
              </a:solidFill>
              <a:cs typeface="Times New Roman" pitchFamily="18" charset="0"/>
            </a:endParaRPr>
          </a:p>
        </p:txBody>
      </p:sp>
      <p:sp>
        <p:nvSpPr>
          <p:cNvPr id="6" name="Text Box 5">
            <a:extLst>
              <a:ext uri="{FF2B5EF4-FFF2-40B4-BE49-F238E27FC236}">
                <a16:creationId xmlns:a16="http://schemas.microsoft.com/office/drawing/2014/main" id="{A31D6794-36EB-193C-AB28-69595A2F9F82}"/>
              </a:ext>
            </a:extLst>
          </p:cNvPr>
          <p:cNvSpPr txBox="1">
            <a:spLocks noChangeArrowheads="1"/>
          </p:cNvSpPr>
          <p:nvPr/>
        </p:nvSpPr>
        <p:spPr bwMode="auto">
          <a:xfrm rot="2754077">
            <a:off x="1861344" y="3313236"/>
            <a:ext cx="666750" cy="274638"/>
          </a:xfrm>
          <a:prstGeom prst="rect">
            <a:avLst/>
          </a:prstGeom>
          <a:noFill/>
          <a:ln w="9525">
            <a:noFill/>
            <a:miter lim="800000"/>
            <a:headEnd/>
            <a:tailEnd/>
          </a:ln>
        </p:spPr>
        <p:txBody>
          <a:bodyPr wrap="none">
            <a:spAutoFit/>
          </a:bodyPr>
          <a:lstStyle/>
          <a:p>
            <a:r>
              <a:rPr lang="it-IT" sz="1200">
                <a:solidFill>
                  <a:srgbClr val="FFFF00"/>
                </a:solidFill>
                <a:cs typeface="Times New Roman" pitchFamily="18" charset="0"/>
              </a:rPr>
              <a:t>511keV</a:t>
            </a:r>
            <a:endParaRPr lang="en-GB" sz="1200">
              <a:solidFill>
                <a:srgbClr val="FFFF00"/>
              </a:solidFill>
              <a:cs typeface="Times New Roman" pitchFamily="18" charset="0"/>
            </a:endParaRPr>
          </a:p>
        </p:txBody>
      </p:sp>
      <p:pic>
        <p:nvPicPr>
          <p:cNvPr id="7" name="Picture 7">
            <a:extLst>
              <a:ext uri="{FF2B5EF4-FFF2-40B4-BE49-F238E27FC236}">
                <a16:creationId xmlns:a16="http://schemas.microsoft.com/office/drawing/2014/main" id="{37EE82ED-4C21-0990-9956-F38B07402294}"/>
              </a:ext>
            </a:extLst>
          </p:cNvPr>
          <p:cNvPicPr>
            <a:picLocks noChangeAspect="1" noChangeArrowheads="1"/>
          </p:cNvPicPr>
          <p:nvPr/>
        </p:nvPicPr>
        <p:blipFill>
          <a:blip r:embed="rId4" cstate="print"/>
          <a:srcRect/>
          <a:stretch>
            <a:fillRect/>
          </a:stretch>
        </p:blipFill>
        <p:spPr bwMode="auto">
          <a:xfrm>
            <a:off x="5181600" y="983580"/>
            <a:ext cx="3709988" cy="2603500"/>
          </a:xfrm>
          <a:prstGeom prst="rect">
            <a:avLst/>
          </a:prstGeom>
          <a:noFill/>
          <a:ln w="12700">
            <a:solidFill>
              <a:srgbClr val="FFCC66"/>
            </a:solidFill>
            <a:miter lim="800000"/>
            <a:headEnd/>
            <a:tailEnd/>
          </a:ln>
        </p:spPr>
      </p:pic>
    </p:spTree>
    <p:extLst>
      <p:ext uri="{BB962C8B-B14F-4D97-AF65-F5344CB8AC3E}">
        <p14:creationId xmlns:p14="http://schemas.microsoft.com/office/powerpoint/2010/main" val="4045937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4294967295"/>
          </p:nvPr>
        </p:nvSpPr>
        <p:spPr>
          <a:xfrm>
            <a:off x="8388424" y="6419429"/>
            <a:ext cx="586408" cy="393948"/>
          </a:xfrm>
        </p:spPr>
        <p:txBody>
          <a:bodyPr/>
          <a:lstStyle/>
          <a:p>
            <a:fld id="{E58AEE3C-5DB0-4806-8891-7D6B70D798A7}" type="slidenum">
              <a:rPr lang="en-US" smtClean="0"/>
              <a:pPr/>
              <a:t>21</a:t>
            </a:fld>
            <a:endParaRPr lang="en-US"/>
          </a:p>
        </p:txBody>
      </p:sp>
      <p:sp>
        <p:nvSpPr>
          <p:cNvPr id="15" name="Rectangle 3"/>
          <p:cNvSpPr txBox="1">
            <a:spLocks noChangeArrowheads="1"/>
          </p:cNvSpPr>
          <p:nvPr/>
        </p:nvSpPr>
        <p:spPr>
          <a:xfrm>
            <a:off x="685800" y="908720"/>
            <a:ext cx="7772400" cy="5181600"/>
          </a:xfrm>
          <a:prstGeom prst="rect">
            <a:avLst/>
          </a:prstGeom>
        </p:spPr>
        <p:txBody>
          <a:bodyPr>
            <a:normAutofit lnSpcReduction="10000"/>
          </a:bodyPr>
          <a:lstStyle/>
          <a:p>
            <a:pPr marL="274320" lvl="0" indent="-274320">
              <a:lnSpc>
                <a:spcPct val="90000"/>
              </a:lnSpc>
              <a:spcBef>
                <a:spcPct val="20000"/>
              </a:spcBef>
              <a:buClr>
                <a:schemeClr val="accent3"/>
              </a:buClr>
              <a:buSzPct val="95000"/>
              <a:defRPr/>
            </a:pPr>
            <a:r>
              <a:rPr kumimoji="0" lang="en-US" sz="2600" b="0" i="1" u="none" strike="noStrike" kern="1200" cap="none" spc="0" normalizeH="0" baseline="0" noProof="0" dirty="0">
                <a:ln>
                  <a:noFill/>
                </a:ln>
                <a:solidFill>
                  <a:schemeClr val="tx1"/>
                </a:solidFill>
                <a:effectLst/>
                <a:uLnTx/>
                <a:uFillTx/>
                <a:latin typeface="+mn-lt"/>
                <a:ea typeface="+mn-ea"/>
                <a:cs typeface="+mn-cs"/>
              </a:rPr>
              <a:t>			N</a:t>
            </a:r>
            <a:r>
              <a:rPr lang="en-US" sz="2800" i="1" dirty="0">
                <a:sym typeface="Symbol" pitchFamily="18" charset="2"/>
              </a:rPr>
              <a:t>(t)</a:t>
            </a:r>
            <a:r>
              <a:rPr kumimoji="0" lang="en-US" sz="2600" b="0" i="1" u="none" strike="noStrike" kern="1200" cap="none" spc="0" normalizeH="0" baseline="0" noProof="0" dirty="0">
                <a:ln>
                  <a:noFill/>
                </a:ln>
                <a:solidFill>
                  <a:schemeClr val="tx1"/>
                </a:solidFill>
                <a:effectLst/>
                <a:uLnTx/>
                <a:uFillTx/>
                <a:latin typeface="+mn-lt"/>
                <a:ea typeface="+mn-ea"/>
                <a:cs typeface="+mn-cs"/>
              </a:rPr>
              <a:t> = N</a:t>
            </a:r>
            <a:r>
              <a:rPr kumimoji="0" lang="en-US" sz="2600" b="0" i="1" u="none" strike="noStrike" kern="1200" cap="none" spc="0" normalizeH="0" baseline="-25000" noProof="0" dirty="0">
                <a:ln>
                  <a:noFill/>
                </a:ln>
                <a:solidFill>
                  <a:schemeClr val="tx1"/>
                </a:solidFill>
                <a:effectLst/>
                <a:uLnTx/>
                <a:uFillTx/>
                <a:latin typeface="+mn-lt"/>
                <a:ea typeface="+mn-ea"/>
                <a:cs typeface="+mn-cs"/>
              </a:rPr>
              <a:t>0</a:t>
            </a:r>
            <a:r>
              <a:rPr kumimoji="0" lang="en-US" sz="2600" b="0" i="1" u="none" strike="noStrike" kern="1200" cap="none" spc="0" normalizeH="0" baseline="0" noProof="0" dirty="0">
                <a:ln>
                  <a:noFill/>
                </a:ln>
                <a:solidFill>
                  <a:schemeClr val="tx1"/>
                </a:solidFill>
                <a:effectLst/>
                <a:uLnTx/>
                <a:uFillTx/>
                <a:latin typeface="+mn-lt"/>
                <a:ea typeface="+mn-ea"/>
                <a:cs typeface="+mn-cs"/>
              </a:rPr>
              <a:t>e</a:t>
            </a:r>
            <a:r>
              <a:rPr kumimoji="0" lang="en-US" sz="2600" b="0" i="1" u="none" strike="noStrike" kern="1200" cap="none" spc="0" normalizeH="0" baseline="30000" noProof="0" dirty="0">
                <a:ln>
                  <a:noFill/>
                </a:ln>
                <a:solidFill>
                  <a:schemeClr val="tx1"/>
                </a:solidFill>
                <a:effectLst/>
                <a:uLnTx/>
                <a:uFillTx/>
                <a:latin typeface="+mn-lt"/>
                <a:ea typeface="+mn-ea"/>
                <a:cs typeface="+mn-cs"/>
              </a:rPr>
              <a:t>-</a:t>
            </a:r>
            <a:r>
              <a:rPr kumimoji="0" lang="en-US" sz="2600" b="0" i="0" u="none" strike="noStrike" kern="1200" cap="none" spc="0" normalizeH="0" baseline="30000" noProof="0" dirty="0">
                <a:ln>
                  <a:noFill/>
                </a:ln>
                <a:solidFill>
                  <a:schemeClr val="tx1"/>
                </a:solidFill>
                <a:effectLst/>
                <a:uLnTx/>
                <a:uFillTx/>
                <a:latin typeface="+mn-lt"/>
                <a:ea typeface="+mn-ea"/>
                <a:cs typeface="+mn-cs"/>
                <a:sym typeface="Symbol" pitchFamily="18" charset="2"/>
              </a:rPr>
              <a:t></a:t>
            </a:r>
            <a:r>
              <a:rPr kumimoji="0" lang="en-US" sz="2600" b="0" i="1" u="none" strike="noStrike" kern="1200" cap="none" spc="0" normalizeH="0" baseline="30000" noProof="0" dirty="0">
                <a:ln>
                  <a:noFill/>
                </a:ln>
                <a:solidFill>
                  <a:schemeClr val="tx1"/>
                </a:solidFill>
                <a:effectLst/>
                <a:uLnTx/>
                <a:uFillTx/>
                <a:latin typeface="+mn-lt"/>
                <a:ea typeface="+mn-ea"/>
                <a:cs typeface="+mn-cs"/>
                <a:sym typeface="Symbol" pitchFamily="18" charset="2"/>
              </a:rPr>
              <a:t>t</a:t>
            </a:r>
            <a:r>
              <a:rPr kumimoji="0" lang="en-US" sz="2600" b="0" i="1" u="none" strike="noStrike" kern="1200" cap="none" spc="0" normalizeH="0" baseline="0" noProof="0" dirty="0">
                <a:ln>
                  <a:noFill/>
                </a:ln>
                <a:solidFill>
                  <a:schemeClr val="tx1"/>
                </a:solidFill>
                <a:effectLst/>
                <a:uLnTx/>
                <a:uFillTx/>
                <a:latin typeface="+mn-lt"/>
                <a:ea typeface="+mn-ea"/>
                <a:cs typeface="+mn-cs"/>
                <a:sym typeface="Symbol" pitchFamily="18" charset="2"/>
              </a:rPr>
              <a:t> </a:t>
            </a:r>
            <a:r>
              <a:rPr kumimoji="0" lang="en-US" sz="2600" b="0" i="0" u="none" strike="noStrike" kern="1200" cap="none" spc="0" normalizeH="0" baseline="0" noProof="0" dirty="0">
                <a:ln>
                  <a:noFill/>
                </a:ln>
                <a:solidFill>
                  <a:schemeClr val="tx1"/>
                </a:solidFill>
                <a:effectLst/>
                <a:uLnTx/>
                <a:uFillTx/>
                <a:latin typeface="+mn-lt"/>
                <a:ea typeface="+mn-ea"/>
                <a:cs typeface="+mn-cs"/>
                <a:sym typeface="Symbol" pitchFamily="18" charset="2"/>
              </a:rPr>
              <a:t> or </a:t>
            </a:r>
            <a:r>
              <a:rPr kumimoji="0" lang="en-US" sz="2600" b="0" i="1" u="none" strike="noStrike" kern="1200" cap="none" spc="0" normalizeH="0" baseline="0" noProof="0" dirty="0">
                <a:ln>
                  <a:noFill/>
                </a:ln>
                <a:solidFill>
                  <a:schemeClr val="tx1"/>
                </a:solidFill>
                <a:effectLst/>
                <a:uLnTx/>
                <a:uFillTx/>
                <a:latin typeface="+mn-lt"/>
                <a:ea typeface="+mn-ea"/>
                <a:cs typeface="+mn-cs"/>
                <a:sym typeface="Symbol" pitchFamily="18" charset="2"/>
              </a:rPr>
              <a:t>A(</a:t>
            </a:r>
            <a:r>
              <a:rPr kumimoji="0" lang="en-US" sz="2600" b="0" i="1" u="none" strike="noStrike" kern="1200" cap="none" spc="0" normalizeH="0" noProof="0" dirty="0">
                <a:ln>
                  <a:noFill/>
                </a:ln>
                <a:solidFill>
                  <a:schemeClr val="tx1"/>
                </a:solidFill>
                <a:effectLst/>
                <a:uLnTx/>
                <a:uFillTx/>
                <a:latin typeface="+mn-lt"/>
                <a:ea typeface="+mn-ea"/>
                <a:cs typeface="+mn-cs"/>
                <a:sym typeface="Symbol" pitchFamily="18" charset="2"/>
              </a:rPr>
              <a:t>t)</a:t>
            </a:r>
            <a:r>
              <a:rPr kumimoji="0" lang="en-US" sz="2600" b="0" i="1" u="none" strike="noStrike" kern="1200" cap="none" spc="0" normalizeH="0" baseline="0" noProof="0" dirty="0">
                <a:ln>
                  <a:noFill/>
                </a:ln>
                <a:solidFill>
                  <a:schemeClr val="tx1"/>
                </a:solidFill>
                <a:effectLst/>
                <a:uLnTx/>
                <a:uFillTx/>
                <a:latin typeface="+mn-lt"/>
                <a:ea typeface="+mn-ea"/>
                <a:cs typeface="+mn-cs"/>
                <a:sym typeface="Symbol" pitchFamily="18" charset="2"/>
              </a:rPr>
              <a:t> = A(</a:t>
            </a:r>
            <a:r>
              <a:rPr kumimoji="0" lang="en-US" sz="2600" b="0" i="1" u="none" strike="noStrike" kern="1200" cap="none" spc="0" normalizeH="0" noProof="0" dirty="0">
                <a:ln>
                  <a:noFill/>
                </a:ln>
                <a:solidFill>
                  <a:schemeClr val="tx1"/>
                </a:solidFill>
                <a:effectLst/>
                <a:uLnTx/>
                <a:uFillTx/>
                <a:latin typeface="+mn-lt"/>
                <a:ea typeface="+mn-ea"/>
                <a:cs typeface="+mn-cs"/>
                <a:sym typeface="Symbol" pitchFamily="18" charset="2"/>
              </a:rPr>
              <a:t>0)</a:t>
            </a:r>
            <a:r>
              <a:rPr kumimoji="0" lang="en-US" sz="2600" b="0" i="1" u="none" strike="noStrike" kern="1200" cap="none" spc="0" normalizeH="0" baseline="0" noProof="0" dirty="0">
                <a:ln>
                  <a:noFill/>
                </a:ln>
                <a:solidFill>
                  <a:schemeClr val="tx1"/>
                </a:solidFill>
                <a:effectLst/>
                <a:uLnTx/>
                <a:uFillTx/>
                <a:latin typeface="+mn-lt"/>
                <a:ea typeface="+mn-ea"/>
                <a:cs typeface="+mn-cs"/>
              </a:rPr>
              <a:t>e</a:t>
            </a:r>
            <a:r>
              <a:rPr kumimoji="0" lang="en-US" sz="2600" b="0" i="1" u="none" strike="noStrike" kern="1200" cap="none" spc="0" normalizeH="0" baseline="30000" noProof="0" dirty="0">
                <a:ln>
                  <a:noFill/>
                </a:ln>
                <a:solidFill>
                  <a:schemeClr val="tx1"/>
                </a:solidFill>
                <a:effectLst/>
                <a:uLnTx/>
                <a:uFillTx/>
                <a:latin typeface="+mn-lt"/>
                <a:ea typeface="+mn-ea"/>
                <a:cs typeface="+mn-cs"/>
              </a:rPr>
              <a:t>-</a:t>
            </a:r>
            <a:r>
              <a:rPr kumimoji="0" lang="en-US" sz="2600" b="0" i="0" u="none" strike="noStrike" kern="1200" cap="none" spc="0" normalizeH="0" baseline="30000" noProof="0" dirty="0">
                <a:ln>
                  <a:noFill/>
                </a:ln>
                <a:solidFill>
                  <a:schemeClr val="tx1"/>
                </a:solidFill>
                <a:effectLst/>
                <a:uLnTx/>
                <a:uFillTx/>
                <a:latin typeface="+mn-lt"/>
                <a:ea typeface="+mn-ea"/>
                <a:cs typeface="+mn-cs"/>
                <a:sym typeface="Symbol" pitchFamily="18" charset="2"/>
              </a:rPr>
              <a:t></a:t>
            </a:r>
            <a:r>
              <a:rPr kumimoji="0" lang="en-US" sz="2600" b="0" i="1" u="none" strike="noStrike" kern="1200" cap="none" spc="0" normalizeH="0" baseline="30000" noProof="0" dirty="0">
                <a:ln>
                  <a:noFill/>
                </a:ln>
                <a:solidFill>
                  <a:schemeClr val="tx1"/>
                </a:solidFill>
                <a:effectLst/>
                <a:uLnTx/>
                <a:uFillTx/>
                <a:latin typeface="+mn-lt"/>
                <a:ea typeface="+mn-ea"/>
                <a:cs typeface="+mn-cs"/>
                <a:sym typeface="Symbol" pitchFamily="18" charset="2"/>
              </a:rPr>
              <a:t>t</a:t>
            </a:r>
          </a:p>
          <a:p>
            <a:pPr marL="274320" marR="0" lvl="0" indent="-274320" algn="l" defTabSz="914400" rtl="0" eaLnBrk="1" fontAlgn="auto" latinLnBrk="0" hangingPunct="1">
              <a:lnSpc>
                <a:spcPct val="90000"/>
              </a:lnSpc>
              <a:spcBef>
                <a:spcPct val="20000"/>
              </a:spcBef>
              <a:spcAft>
                <a:spcPts val="600"/>
              </a:spcAft>
              <a:buClr>
                <a:schemeClr val="accent3"/>
              </a:buClr>
              <a:buSzPct val="95000"/>
              <a:buFontTx/>
              <a:buNone/>
              <a:tabLst/>
              <a:defRPr/>
            </a:pPr>
            <a:r>
              <a:rPr kumimoji="0" lang="en-US" sz="2600" b="0" i="0" u="none" strike="noStrike" kern="1200" cap="none" spc="0" normalizeH="0" baseline="0" noProof="0" dirty="0">
                <a:ln>
                  <a:noFill/>
                </a:ln>
                <a:solidFill>
                  <a:schemeClr val="tx1"/>
                </a:solidFill>
                <a:effectLst/>
                <a:uLnTx/>
                <a:uFillTx/>
                <a:latin typeface="+mn-lt"/>
                <a:ea typeface="+mn-ea"/>
                <a:cs typeface="+mn-cs"/>
                <a:sym typeface="Symbol" pitchFamily="18" charset="2"/>
              </a:rPr>
              <a:t>where:</a:t>
            </a:r>
          </a:p>
          <a:p>
            <a:pPr marL="640080" lvl="1" indent="-246888">
              <a:lnSpc>
                <a:spcPct val="90000"/>
              </a:lnSpc>
              <a:spcBef>
                <a:spcPct val="20000"/>
              </a:spcBef>
              <a:buClr>
                <a:schemeClr val="accent1"/>
              </a:buClr>
              <a:buSzPct val="85000"/>
              <a:defRPr/>
            </a:pPr>
            <a:r>
              <a:rPr kumimoji="0" lang="en-US" sz="2400" b="0" i="1" u="none" strike="noStrike" kern="1200" cap="none" spc="0" normalizeH="0" baseline="0" noProof="0" dirty="0">
                <a:ln>
                  <a:noFill/>
                </a:ln>
                <a:solidFill>
                  <a:schemeClr val="tx1"/>
                </a:solidFill>
                <a:effectLst/>
                <a:uLnTx/>
                <a:uFillTx/>
                <a:latin typeface="+mn-lt"/>
                <a:ea typeface="+mn-ea"/>
                <a:cs typeface="+mn-cs"/>
              </a:rPr>
              <a:t>N</a:t>
            </a:r>
            <a:r>
              <a:rPr lang="en-US" sz="2400" i="1" dirty="0">
                <a:sym typeface="Symbol" pitchFamily="18" charset="2"/>
              </a:rPr>
              <a:t>(t)</a:t>
            </a:r>
            <a:r>
              <a:rPr kumimoji="0" lang="en-US" sz="2400" b="0" i="1" u="none" strike="noStrike" kern="1200" cap="none" spc="0" normalizeH="0" baseline="0" noProof="0" dirty="0">
                <a:ln>
                  <a:noFill/>
                </a:ln>
                <a:solidFill>
                  <a:schemeClr val="tx1"/>
                </a:solidFill>
                <a:effectLst/>
                <a:uLnTx/>
                <a:uFillTx/>
                <a:latin typeface="+mn-lt"/>
                <a:ea typeface="+mn-ea"/>
                <a:cs typeface="+mn-cs"/>
              </a:rPr>
              <a:t> =</a:t>
            </a:r>
            <a:r>
              <a:rPr kumimoji="0" lang="en-US" sz="2400" b="0" i="0" u="none" strike="noStrike" kern="1200" cap="none" spc="0" normalizeH="0" baseline="0" noProof="0" dirty="0">
                <a:ln>
                  <a:noFill/>
                </a:ln>
                <a:solidFill>
                  <a:schemeClr val="tx1"/>
                </a:solidFill>
                <a:effectLst/>
                <a:uLnTx/>
                <a:uFillTx/>
                <a:latin typeface="+mn-lt"/>
                <a:ea typeface="+mn-ea"/>
                <a:cs typeface="+mn-cs"/>
              </a:rPr>
              <a:t> number of radioactive atoms at time </a:t>
            </a:r>
            <a:r>
              <a:rPr kumimoji="0" lang="en-US" sz="2400" b="0" i="1" u="none" strike="noStrike" kern="1200" cap="none" spc="0" normalizeH="0" baseline="0" noProof="0" dirty="0">
                <a:ln>
                  <a:noFill/>
                </a:ln>
                <a:solidFill>
                  <a:schemeClr val="tx1"/>
                </a:solidFill>
                <a:effectLst/>
                <a:uLnTx/>
                <a:uFillTx/>
                <a:latin typeface="+mn-lt"/>
                <a:ea typeface="+mn-ea"/>
                <a:cs typeface="+mn-cs"/>
              </a:rPr>
              <a:t>t</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a:p>
            <a:pPr marL="640080" lvl="1" indent="-246888">
              <a:lnSpc>
                <a:spcPct val="90000"/>
              </a:lnSpc>
              <a:spcBef>
                <a:spcPct val="20000"/>
              </a:spcBef>
              <a:buClr>
                <a:schemeClr val="accent1"/>
              </a:buClr>
              <a:buSzPct val="85000"/>
              <a:defRPr/>
            </a:pPr>
            <a:r>
              <a:rPr kumimoji="0" lang="en-US" sz="2400" b="0" i="1" u="none" strike="noStrike" kern="1200" cap="none" spc="0" normalizeH="0" baseline="0" noProof="0" dirty="0">
                <a:ln>
                  <a:noFill/>
                </a:ln>
                <a:solidFill>
                  <a:schemeClr val="tx1"/>
                </a:solidFill>
                <a:effectLst/>
                <a:uLnTx/>
                <a:uFillTx/>
                <a:latin typeface="+mn-lt"/>
                <a:ea typeface="+mn-ea"/>
                <a:cs typeface="+mn-cs"/>
              </a:rPr>
              <a:t>N</a:t>
            </a:r>
            <a:r>
              <a:rPr lang="en-US" sz="2400" i="1" baseline="-25000" dirty="0"/>
              <a:t>0</a:t>
            </a:r>
            <a:r>
              <a:rPr kumimoji="0" lang="en-US" sz="2400" b="0" i="0" u="none" strike="noStrike" kern="1200" cap="none" spc="0" normalizeH="0" baseline="0" noProof="0" dirty="0">
                <a:ln>
                  <a:noFill/>
                </a:ln>
                <a:solidFill>
                  <a:schemeClr val="tx1"/>
                </a:solidFill>
                <a:effectLst/>
                <a:uLnTx/>
                <a:uFillTx/>
                <a:latin typeface="+mn-lt"/>
                <a:ea typeface="+mn-ea"/>
                <a:cs typeface="+mn-cs"/>
              </a:rPr>
              <a:t> = initial number of radioactive atoms</a:t>
            </a:r>
            <a:r>
              <a:rPr kumimoji="0" lang="en-US" sz="2400" b="0" i="0" u="none" strike="noStrike" kern="1200" cap="none" spc="0" normalizeH="0" noProof="0" dirty="0">
                <a:ln>
                  <a:noFill/>
                </a:ln>
                <a:solidFill>
                  <a:schemeClr val="tx1"/>
                </a:solidFill>
                <a:effectLst/>
                <a:uLnTx/>
                <a:uFillTx/>
                <a:latin typeface="+mn-lt"/>
                <a:ea typeface="+mn-ea"/>
                <a:cs typeface="+mn-cs"/>
              </a:rPr>
              <a:t> at </a:t>
            </a:r>
            <a:r>
              <a:rPr kumimoji="0" lang="en-US" sz="2400" b="0" i="1" u="none" strike="noStrike" kern="1200" cap="none" spc="0" normalizeH="0" noProof="0" dirty="0">
                <a:ln>
                  <a:noFill/>
                </a:ln>
                <a:solidFill>
                  <a:schemeClr val="tx1"/>
                </a:solidFill>
                <a:effectLst/>
                <a:uLnTx/>
                <a:uFillTx/>
                <a:latin typeface="+mn-lt"/>
                <a:ea typeface="+mn-ea"/>
                <a:cs typeface="+mn-cs"/>
              </a:rPr>
              <a:t>t = 0</a:t>
            </a:r>
            <a:endParaRPr kumimoji="0" lang="en-US" sz="2400" b="0" i="1" u="none" strike="noStrike" kern="1200" cap="none" spc="0" normalizeH="0" baseline="0" noProof="0" dirty="0">
              <a:ln>
                <a:noFill/>
              </a:ln>
              <a:solidFill>
                <a:schemeClr val="tx1"/>
              </a:solidFill>
              <a:effectLst/>
              <a:uLnTx/>
              <a:uFillTx/>
              <a:latin typeface="+mn-lt"/>
              <a:ea typeface="+mn-ea"/>
              <a:cs typeface="+mn-cs"/>
            </a:endParaRPr>
          </a:p>
          <a:p>
            <a:pPr marL="640080" lvl="1" indent="-246888">
              <a:lnSpc>
                <a:spcPct val="90000"/>
              </a:lnSpc>
              <a:spcBef>
                <a:spcPct val="20000"/>
              </a:spcBef>
              <a:buClr>
                <a:schemeClr val="accent1"/>
              </a:buClr>
              <a:buSzPct val="85000"/>
              <a:defRPr/>
            </a:pPr>
            <a:r>
              <a:rPr lang="en-US" sz="2400" i="1" dirty="0">
                <a:sym typeface="Symbol" pitchFamily="18" charset="2"/>
              </a:rPr>
              <a:t>A(t) =</a:t>
            </a:r>
            <a:r>
              <a:rPr lang="en-US" sz="2400" dirty="0">
                <a:sym typeface="Symbol" pitchFamily="18" charset="2"/>
              </a:rPr>
              <a:t> activity at time </a:t>
            </a:r>
            <a:r>
              <a:rPr lang="en-US" sz="2400" i="1" dirty="0">
                <a:sym typeface="Symbol" pitchFamily="18" charset="2"/>
              </a:rPr>
              <a:t>t</a:t>
            </a:r>
            <a:endParaRPr lang="en-US" sz="2400" dirty="0">
              <a:sym typeface="Symbol" pitchFamily="18" charset="2"/>
            </a:endParaRPr>
          </a:p>
          <a:p>
            <a:pPr marL="640080" marR="0" lvl="1" indent="-246888" algn="l" defTabSz="914400" rtl="0" eaLnBrk="1" fontAlgn="auto" latinLnBrk="0" hangingPunct="1">
              <a:lnSpc>
                <a:spcPct val="90000"/>
              </a:lnSpc>
              <a:spcBef>
                <a:spcPct val="20000"/>
              </a:spcBef>
              <a:spcAft>
                <a:spcPts val="0"/>
              </a:spcAft>
              <a:buClr>
                <a:schemeClr val="accent1"/>
              </a:buClr>
              <a:buSzPct val="85000"/>
              <a:buFontTx/>
              <a:buNone/>
              <a:tabLst/>
              <a:defRPr/>
            </a:pPr>
            <a:r>
              <a:rPr kumimoji="0" lang="en-US" sz="2400" b="0" i="1" u="none" strike="noStrike" kern="1200" cap="none" spc="0" normalizeH="0" baseline="0" noProof="0" dirty="0">
                <a:ln>
                  <a:noFill/>
                </a:ln>
                <a:solidFill>
                  <a:schemeClr val="tx1"/>
                </a:solidFill>
                <a:effectLst/>
                <a:uLnTx/>
                <a:uFillTx/>
                <a:latin typeface="+mn-lt"/>
                <a:ea typeface="+mn-ea"/>
                <a:cs typeface="+mn-cs"/>
                <a:sym typeface="Symbol" pitchFamily="18" charset="2"/>
              </a:rPr>
              <a:t>A(</a:t>
            </a:r>
            <a:r>
              <a:rPr kumimoji="0" lang="en-US" sz="2400" b="0" i="1" u="none" strike="noStrike" kern="1200" cap="none" spc="0" normalizeH="0" noProof="0" dirty="0">
                <a:ln>
                  <a:noFill/>
                </a:ln>
                <a:solidFill>
                  <a:schemeClr val="tx1"/>
                </a:solidFill>
                <a:effectLst/>
                <a:uLnTx/>
                <a:uFillTx/>
                <a:latin typeface="+mn-lt"/>
                <a:ea typeface="+mn-ea"/>
                <a:cs typeface="+mn-cs"/>
                <a:sym typeface="Symbol" pitchFamily="18" charset="2"/>
              </a:rPr>
              <a:t>0)</a:t>
            </a:r>
            <a:r>
              <a:rPr kumimoji="0" lang="en-US" sz="2400" b="0" i="0" u="none" strike="noStrike" kern="1200" cap="none" spc="0" normalizeH="0" baseline="0" noProof="0" dirty="0">
                <a:ln>
                  <a:noFill/>
                </a:ln>
                <a:solidFill>
                  <a:schemeClr val="tx1"/>
                </a:solidFill>
                <a:effectLst/>
                <a:uLnTx/>
                <a:uFillTx/>
                <a:latin typeface="+mn-lt"/>
                <a:ea typeface="+mn-ea"/>
                <a:cs typeface="+mn-cs"/>
                <a:sym typeface="Symbol" pitchFamily="18" charset="2"/>
              </a:rPr>
              <a:t> = initial activity at </a:t>
            </a:r>
            <a:r>
              <a:rPr kumimoji="0" lang="en-US" sz="2400" b="0" i="1" u="none" strike="noStrike" kern="1200" cap="none" spc="0" normalizeH="0" baseline="0" noProof="0" dirty="0">
                <a:ln>
                  <a:noFill/>
                </a:ln>
                <a:solidFill>
                  <a:schemeClr val="tx1"/>
                </a:solidFill>
                <a:effectLst/>
                <a:uLnTx/>
                <a:uFillTx/>
                <a:latin typeface="+mn-lt"/>
                <a:ea typeface="+mn-ea"/>
                <a:cs typeface="+mn-cs"/>
                <a:sym typeface="Symbol" pitchFamily="18" charset="2"/>
              </a:rPr>
              <a:t>t = 0</a:t>
            </a:r>
          </a:p>
          <a:p>
            <a:pPr marL="640080" marR="0" lvl="1" indent="-246888" algn="l" defTabSz="914400" rtl="0" eaLnBrk="1" fontAlgn="auto" latinLnBrk="0" hangingPunct="1">
              <a:lnSpc>
                <a:spcPct val="90000"/>
              </a:lnSpc>
              <a:spcBef>
                <a:spcPct val="20000"/>
              </a:spcBef>
              <a:spcAft>
                <a:spcPts val="0"/>
              </a:spcAft>
              <a:buClr>
                <a:schemeClr val="accent1"/>
              </a:buClr>
              <a:buSzPct val="85000"/>
              <a:buFontTx/>
              <a:buNone/>
              <a:tabLst/>
              <a:defRPr/>
            </a:pPr>
            <a:r>
              <a:rPr kumimoji="0" lang="en-US" sz="2400" b="0" i="1" u="none" strike="noStrike" kern="1200" cap="none" spc="0" normalizeH="0" baseline="0" noProof="0" dirty="0">
                <a:ln>
                  <a:noFill/>
                </a:ln>
                <a:solidFill>
                  <a:schemeClr val="tx1"/>
                </a:solidFill>
                <a:effectLst/>
                <a:uLnTx/>
                <a:uFillTx/>
                <a:latin typeface="+mn-lt"/>
                <a:ea typeface="+mn-ea"/>
                <a:cs typeface="+mn-cs"/>
                <a:sym typeface="Symbol" pitchFamily="18" charset="2"/>
              </a:rPr>
              <a:t>e =</a:t>
            </a:r>
            <a:r>
              <a:rPr kumimoji="0" lang="en-US" sz="2400" b="0" i="0" u="none" strike="noStrike" kern="1200" cap="none" spc="0" normalizeH="0" baseline="0" noProof="0" dirty="0">
                <a:ln>
                  <a:noFill/>
                </a:ln>
                <a:solidFill>
                  <a:schemeClr val="tx1"/>
                </a:solidFill>
                <a:effectLst/>
                <a:uLnTx/>
                <a:uFillTx/>
                <a:latin typeface="+mn-lt"/>
                <a:ea typeface="+mn-ea"/>
                <a:cs typeface="+mn-cs"/>
                <a:sym typeface="Symbol" pitchFamily="18" charset="2"/>
              </a:rPr>
              <a:t> base of natural logarithm = 2.71828…</a:t>
            </a:r>
          </a:p>
          <a:p>
            <a:pPr marL="640080" lvl="1" indent="-246888">
              <a:lnSpc>
                <a:spcPct val="90000"/>
              </a:lnSpc>
              <a:spcBef>
                <a:spcPct val="20000"/>
              </a:spcBef>
              <a:buClr>
                <a:schemeClr val="accent1"/>
              </a:buClr>
              <a:buSzPct val="85000"/>
            </a:pPr>
            <a:r>
              <a:rPr lang="en-US" sz="2400" dirty="0">
                <a:sym typeface="Symbol" pitchFamily="18" charset="2"/>
              </a:rPr>
              <a:t> = </a:t>
            </a:r>
            <a:r>
              <a:rPr kumimoji="0" lang="en-US" sz="2400" b="0" i="0" u="none" strike="noStrike" kern="1200" cap="none" spc="0" normalizeH="0" baseline="0" noProof="0" dirty="0">
                <a:ln>
                  <a:noFill/>
                </a:ln>
                <a:solidFill>
                  <a:schemeClr val="tx1"/>
                </a:solidFill>
                <a:effectLst/>
                <a:uLnTx/>
                <a:uFillTx/>
                <a:latin typeface="+mn-lt"/>
                <a:ea typeface="+mn-ea"/>
                <a:cs typeface="+mn-cs"/>
                <a:sym typeface="Symbol" pitchFamily="18" charset="2"/>
              </a:rPr>
              <a:t>decay constant = 1/</a:t>
            </a:r>
            <a:r>
              <a:rPr kumimoji="0" lang="el-GR" sz="2400" b="0" i="0" u="none" strike="noStrike" kern="1200" cap="none" spc="0" normalizeH="0" baseline="0" noProof="0" dirty="0">
                <a:ln>
                  <a:noFill/>
                </a:ln>
                <a:solidFill>
                  <a:schemeClr val="tx1"/>
                </a:solidFill>
                <a:effectLst/>
                <a:uLnTx/>
                <a:uFillTx/>
                <a:latin typeface="Times New Roman" pitchFamily="18" charset="0"/>
                <a:cs typeface="Times New Roman" pitchFamily="18" charset="0"/>
                <a:sym typeface="Symbol" pitchFamily="18" charset="2"/>
              </a:rPr>
              <a:t>τ</a:t>
            </a:r>
            <a:r>
              <a:rPr kumimoji="0" lang="en-US" sz="2400" b="0" i="0" u="none" strike="noStrike" kern="1200" cap="none" spc="0" normalizeH="0" baseline="0" noProof="0" dirty="0">
                <a:ln>
                  <a:noFill/>
                </a:ln>
                <a:solidFill>
                  <a:schemeClr val="tx1"/>
                </a:solidFill>
                <a:effectLst/>
                <a:uLnTx/>
                <a:uFillTx/>
                <a:latin typeface="+mn-lt"/>
                <a:ea typeface="+mn-ea"/>
                <a:cs typeface="+mn-cs"/>
                <a:sym typeface="Symbol" pitchFamily="18" charset="2"/>
              </a:rPr>
              <a:t> = </a:t>
            </a:r>
            <a:r>
              <a:rPr kumimoji="0" lang="en-US" sz="2400" b="0" i="0" u="none" strike="noStrike" kern="1200" cap="none" spc="0" normalizeH="0" baseline="0" noProof="0" dirty="0" err="1">
                <a:ln>
                  <a:noFill/>
                </a:ln>
                <a:solidFill>
                  <a:schemeClr val="tx1"/>
                </a:solidFill>
                <a:effectLst/>
                <a:uLnTx/>
                <a:uFillTx/>
                <a:latin typeface="+mn-lt"/>
                <a:ea typeface="+mn-ea"/>
                <a:cs typeface="+mn-cs"/>
                <a:sym typeface="Symbol" pitchFamily="18" charset="2"/>
              </a:rPr>
              <a:t>ln</a:t>
            </a:r>
            <a:r>
              <a:rPr kumimoji="0" lang="en-US" sz="2400" b="0" i="0" u="none" strike="noStrike" kern="1200" cap="none" spc="0" normalizeH="0" baseline="0" noProof="0" dirty="0">
                <a:ln>
                  <a:noFill/>
                </a:ln>
                <a:solidFill>
                  <a:schemeClr val="tx1"/>
                </a:solidFill>
                <a:effectLst/>
                <a:uLnTx/>
                <a:uFillTx/>
                <a:latin typeface="+mn-lt"/>
                <a:ea typeface="+mn-ea"/>
                <a:cs typeface="+mn-cs"/>
                <a:sym typeface="Symbol" pitchFamily="18" charset="2"/>
              </a:rPr>
              <a:t> 2/T</a:t>
            </a:r>
            <a:r>
              <a:rPr kumimoji="0" lang="en-US" sz="2400" b="0" i="0" u="none" strike="noStrike" kern="1200" cap="none" spc="0" normalizeH="0" baseline="-25000" noProof="0" dirty="0">
                <a:ln>
                  <a:noFill/>
                </a:ln>
                <a:solidFill>
                  <a:schemeClr val="tx1"/>
                </a:solidFill>
                <a:effectLst/>
                <a:uLnTx/>
                <a:uFillTx/>
                <a:latin typeface="+mn-lt"/>
                <a:ea typeface="+mn-ea"/>
                <a:cs typeface="+mn-cs"/>
                <a:sym typeface="Symbol" pitchFamily="18" charset="2"/>
              </a:rPr>
              <a:t>1/2</a:t>
            </a:r>
            <a:r>
              <a:rPr kumimoji="0" lang="en-US" sz="2400" b="0" i="0" u="none" strike="noStrike" kern="1200" cap="none" spc="0" normalizeH="0" baseline="0" noProof="0" dirty="0">
                <a:ln>
                  <a:noFill/>
                </a:ln>
                <a:solidFill>
                  <a:schemeClr val="tx1"/>
                </a:solidFill>
                <a:effectLst/>
                <a:uLnTx/>
                <a:uFillTx/>
                <a:latin typeface="+mn-lt"/>
                <a:ea typeface="+mn-ea"/>
                <a:cs typeface="+mn-cs"/>
                <a:sym typeface="Symbol" pitchFamily="18" charset="2"/>
              </a:rPr>
              <a:t> = 0.693/T</a:t>
            </a:r>
            <a:r>
              <a:rPr kumimoji="0" lang="en-US" sz="2400" b="0" i="0" u="none" strike="noStrike" kern="1200" cap="none" spc="0" normalizeH="0" baseline="-25000" noProof="0" dirty="0">
                <a:ln>
                  <a:noFill/>
                </a:ln>
                <a:solidFill>
                  <a:schemeClr val="tx1"/>
                </a:solidFill>
                <a:effectLst/>
                <a:uLnTx/>
                <a:uFillTx/>
                <a:latin typeface="+mn-lt"/>
                <a:ea typeface="+mn-ea"/>
                <a:cs typeface="+mn-cs"/>
                <a:sym typeface="Symbol" pitchFamily="18" charset="2"/>
              </a:rPr>
              <a:t>1/2</a:t>
            </a:r>
            <a:endParaRPr kumimoji="0" lang="en-US" sz="2400" b="0" i="0" u="none" strike="noStrike" kern="1200" cap="none" spc="0" normalizeH="0" baseline="0" noProof="0" dirty="0">
              <a:ln>
                <a:noFill/>
              </a:ln>
              <a:solidFill>
                <a:schemeClr val="tx1"/>
              </a:solidFill>
              <a:effectLst/>
              <a:uLnTx/>
              <a:uFillTx/>
              <a:latin typeface="+mn-lt"/>
              <a:ea typeface="+mn-ea"/>
              <a:cs typeface="+mn-cs"/>
              <a:sym typeface="Symbol" pitchFamily="18" charset="2"/>
            </a:endParaRPr>
          </a:p>
          <a:p>
            <a:pPr marL="640080" marR="0" lvl="1" indent="-246888" algn="l" defTabSz="914400" rtl="0" eaLnBrk="1" fontAlgn="auto" latinLnBrk="0" hangingPunct="1">
              <a:lnSpc>
                <a:spcPct val="90000"/>
              </a:lnSpc>
              <a:spcBef>
                <a:spcPct val="20000"/>
              </a:spcBef>
              <a:spcAft>
                <a:spcPts val="0"/>
              </a:spcAft>
              <a:buClr>
                <a:schemeClr val="accent1"/>
              </a:buClr>
              <a:buSzPct val="85000"/>
              <a:buFont typeface="Symbol" pitchFamily="18" charset="2"/>
              <a:buNone/>
              <a:tabLst/>
              <a:defRPr/>
            </a:pPr>
            <a:r>
              <a:rPr kumimoji="0" lang="en-US" sz="2400" b="0" i="1" u="none" strike="noStrike" kern="1200" cap="none" spc="0" normalizeH="0" baseline="0" noProof="0" dirty="0">
                <a:ln>
                  <a:noFill/>
                </a:ln>
                <a:solidFill>
                  <a:schemeClr val="tx1"/>
                </a:solidFill>
                <a:effectLst/>
                <a:uLnTx/>
                <a:uFillTx/>
                <a:latin typeface="+mn-lt"/>
                <a:ea typeface="+mn-ea"/>
                <a:cs typeface="+mn-cs"/>
                <a:sym typeface="Symbol" pitchFamily="18" charset="2"/>
              </a:rPr>
              <a:t>t</a:t>
            </a:r>
            <a:r>
              <a:rPr kumimoji="0" lang="en-US" sz="2400" b="0" i="0" u="none" strike="noStrike" kern="1200" cap="none" spc="0" normalizeH="0" baseline="0" noProof="0" dirty="0">
                <a:ln>
                  <a:noFill/>
                </a:ln>
                <a:solidFill>
                  <a:schemeClr val="tx1"/>
                </a:solidFill>
                <a:effectLst/>
                <a:uLnTx/>
                <a:uFillTx/>
                <a:latin typeface="+mn-lt"/>
                <a:ea typeface="+mn-ea"/>
                <a:cs typeface="+mn-cs"/>
                <a:sym typeface="Symbol" pitchFamily="18" charset="2"/>
              </a:rPr>
              <a:t> = time</a:t>
            </a:r>
          </a:p>
          <a:p>
            <a:pPr marL="640080" marR="0" lvl="1" indent="-246888" algn="l" defTabSz="914400" rtl="0" eaLnBrk="1" fontAlgn="auto" latinLnBrk="0" hangingPunct="1">
              <a:lnSpc>
                <a:spcPct val="90000"/>
              </a:lnSpc>
              <a:spcBef>
                <a:spcPct val="20000"/>
              </a:spcBef>
              <a:spcAft>
                <a:spcPts val="0"/>
              </a:spcAft>
              <a:buClr>
                <a:schemeClr val="accent1"/>
              </a:buClr>
              <a:buSzPct val="85000"/>
              <a:buFont typeface="Symbol" pitchFamily="18" charset="2"/>
              <a:buNone/>
              <a:tabLst/>
              <a:defRPr/>
            </a:pPr>
            <a:endParaRPr kumimoji="0" lang="en-US" sz="2400" b="0" i="0" u="none" strike="noStrike" kern="1200" cap="none" spc="0" normalizeH="0" baseline="0" noProof="0" dirty="0">
              <a:ln>
                <a:noFill/>
              </a:ln>
              <a:solidFill>
                <a:schemeClr val="tx1"/>
              </a:solidFill>
              <a:effectLst/>
              <a:uLnTx/>
              <a:uFillTx/>
              <a:latin typeface="+mn-lt"/>
              <a:ea typeface="+mn-ea"/>
              <a:cs typeface="+mn-cs"/>
              <a:sym typeface="Symbol" pitchFamily="18" charset="2"/>
            </a:endParaRPr>
          </a:p>
          <a:p>
            <a:pPr marL="246063" marR="0" lvl="1" indent="-246063" algn="l" defTabSz="914400" rtl="0" eaLnBrk="1" fontAlgn="auto" latinLnBrk="0" hangingPunct="1">
              <a:lnSpc>
                <a:spcPct val="90000"/>
              </a:lnSpc>
              <a:spcBef>
                <a:spcPct val="20000"/>
              </a:spcBef>
              <a:spcAft>
                <a:spcPts val="600"/>
              </a:spcAft>
              <a:buClr>
                <a:schemeClr val="accent1"/>
              </a:buClr>
              <a:buSzPct val="85000"/>
              <a:buFont typeface="Symbol" pitchFamily="18" charset="2"/>
              <a:buNone/>
              <a:tabLst/>
              <a:defRPr/>
            </a:pPr>
            <a:r>
              <a:rPr kumimoji="0" lang="en-US" sz="2400" b="0" i="0" u="none" strike="noStrike" kern="1200" cap="none" spc="0" normalizeH="0" baseline="0" noProof="0" dirty="0">
                <a:ln>
                  <a:noFill/>
                </a:ln>
                <a:solidFill>
                  <a:schemeClr val="tx1"/>
                </a:solidFill>
                <a:effectLst/>
                <a:uLnTx/>
                <a:uFillTx/>
                <a:latin typeface="+mn-lt"/>
                <a:ea typeface="+mn-ea"/>
                <a:cs typeface="+mn-cs"/>
                <a:sym typeface="Symbol" pitchFamily="18" charset="2"/>
              </a:rPr>
              <a:t>and remembering that:</a:t>
            </a:r>
          </a:p>
          <a:p>
            <a:pPr marL="640080" marR="0" lvl="1" indent="-246888" algn="l" defTabSz="914400" rtl="0" eaLnBrk="1" fontAlgn="auto" latinLnBrk="0" hangingPunct="1">
              <a:lnSpc>
                <a:spcPct val="100000"/>
              </a:lnSpc>
              <a:spcBef>
                <a:spcPct val="20000"/>
              </a:spcBef>
              <a:spcAft>
                <a:spcPts val="0"/>
              </a:spcAft>
              <a:buClr>
                <a:schemeClr val="accent1"/>
              </a:buClr>
              <a:buSzPct val="85000"/>
              <a:buFontTx/>
              <a:buNone/>
              <a:tabLst/>
              <a:defRPr/>
            </a:pPr>
            <a:r>
              <a:rPr kumimoji="0" lang="en-US" sz="2400" b="0" i="0" u="none" strike="noStrike" kern="1200" cap="none" spc="0" normalizeH="0" baseline="0" noProof="0" dirty="0">
                <a:ln>
                  <a:noFill/>
                </a:ln>
                <a:solidFill>
                  <a:schemeClr val="tx1"/>
                </a:solidFill>
                <a:effectLst/>
                <a:uLnTx/>
                <a:uFillTx/>
                <a:latin typeface="+mn-lt"/>
                <a:ea typeface="+mn-ea"/>
                <a:cs typeface="+mn-cs"/>
              </a:rPr>
              <a:t>-</a:t>
            </a:r>
            <a:r>
              <a:rPr kumimoji="0" lang="en-US" sz="2400" b="0" i="0" u="none" strike="noStrike" kern="1200" cap="none" spc="0" normalizeH="0" baseline="0" noProof="0" dirty="0" err="1">
                <a:ln>
                  <a:noFill/>
                </a:ln>
                <a:solidFill>
                  <a:schemeClr val="tx1"/>
                </a:solidFill>
                <a:effectLst/>
                <a:uLnTx/>
                <a:uFillTx/>
                <a:latin typeface="+mn-lt"/>
                <a:ea typeface="+mn-ea"/>
                <a:cs typeface="+mn-cs"/>
              </a:rPr>
              <a:t>dN</a:t>
            </a:r>
            <a:r>
              <a:rPr kumimoji="0" lang="en-US" sz="2400" b="0" i="0" u="none" strike="noStrike" kern="1200" cap="none" spc="0" normalizeH="0" baseline="0" noProof="0" dirty="0">
                <a:ln>
                  <a:noFill/>
                </a:ln>
                <a:solidFill>
                  <a:schemeClr val="tx1"/>
                </a:solidFill>
                <a:effectLst/>
                <a:uLnTx/>
                <a:uFillTx/>
                <a:latin typeface="+mn-lt"/>
                <a:ea typeface="+mn-ea"/>
                <a:cs typeface="+mn-cs"/>
              </a:rPr>
              <a:t>/</a:t>
            </a:r>
            <a:r>
              <a:rPr kumimoji="0" lang="en-US" sz="2400" b="0" i="0" u="none" strike="noStrike" kern="1200" cap="none" spc="0" normalizeH="0" baseline="0" noProof="0" dirty="0" err="1">
                <a:ln>
                  <a:noFill/>
                </a:ln>
                <a:solidFill>
                  <a:schemeClr val="tx1"/>
                </a:solidFill>
                <a:effectLst/>
                <a:uLnTx/>
                <a:uFillTx/>
                <a:latin typeface="+mn-lt"/>
                <a:ea typeface="+mn-ea"/>
                <a:cs typeface="+mn-cs"/>
              </a:rPr>
              <a:t>dt</a:t>
            </a:r>
            <a:r>
              <a:rPr kumimoji="0" lang="en-US" sz="2400" b="0" i="0" u="none" strike="noStrike" kern="1200" cap="none" spc="0" normalizeH="0" baseline="0" noProof="0" dirty="0">
                <a:ln>
                  <a:noFill/>
                </a:ln>
                <a:solidFill>
                  <a:schemeClr val="tx1"/>
                </a:solidFill>
                <a:effectLst/>
                <a:uLnTx/>
                <a:uFillTx/>
                <a:latin typeface="+mn-lt"/>
                <a:ea typeface="+mn-ea"/>
                <a:cs typeface="+mn-cs"/>
              </a:rPr>
              <a:t> =</a:t>
            </a:r>
            <a:r>
              <a:rPr kumimoji="0" lang="en-US" sz="2400" b="0" i="0" u="none" strike="noStrike" kern="1200" cap="none" spc="0" normalizeH="0" baseline="0" noProof="0" dirty="0">
                <a:ln>
                  <a:noFill/>
                </a:ln>
                <a:solidFill>
                  <a:schemeClr val="tx1"/>
                </a:solidFill>
                <a:effectLst/>
                <a:uLnTx/>
                <a:uFillTx/>
                <a:latin typeface="+mn-lt"/>
                <a:ea typeface="+mn-ea"/>
                <a:cs typeface="+mn-cs"/>
                <a:sym typeface="Symbol" pitchFamily="18" charset="2"/>
              </a:rPr>
              <a:t>  N</a:t>
            </a:r>
          </a:p>
          <a:p>
            <a:pPr marL="640080" marR="0" lvl="1" indent="-246888" algn="l" defTabSz="914400" rtl="0" eaLnBrk="1" fontAlgn="auto" latinLnBrk="0" hangingPunct="1">
              <a:lnSpc>
                <a:spcPct val="100000"/>
              </a:lnSpc>
              <a:spcBef>
                <a:spcPct val="20000"/>
              </a:spcBef>
              <a:spcAft>
                <a:spcPts val="0"/>
              </a:spcAft>
              <a:buClr>
                <a:schemeClr val="accent1"/>
              </a:buClr>
              <a:buSzPct val="85000"/>
              <a:buFontTx/>
              <a:buNone/>
              <a:tabLst/>
              <a:defRPr/>
            </a:pPr>
            <a:r>
              <a:rPr kumimoji="0" lang="en-US" sz="2400" b="0" i="0" u="none" strike="noStrike" kern="1200" cap="none" spc="0" normalizeH="0" baseline="0" noProof="0" dirty="0">
                <a:ln>
                  <a:noFill/>
                </a:ln>
                <a:solidFill>
                  <a:schemeClr val="tx1"/>
                </a:solidFill>
                <a:effectLst/>
                <a:uLnTx/>
                <a:uFillTx/>
                <a:latin typeface="+mn-lt"/>
                <a:ea typeface="+mn-ea"/>
                <a:cs typeface="+mn-cs"/>
                <a:sym typeface="Symbol" pitchFamily="18" charset="2"/>
              </a:rPr>
              <a:t>A =  N</a:t>
            </a:r>
          </a:p>
        </p:txBody>
      </p:sp>
      <p:sp>
        <p:nvSpPr>
          <p:cNvPr id="5"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Radionuclide production: fundamental decay equation</a:t>
            </a:r>
          </a:p>
        </p:txBody>
      </p:sp>
    </p:spTree>
    <p:extLst>
      <p:ext uri="{BB962C8B-B14F-4D97-AF65-F5344CB8AC3E}">
        <p14:creationId xmlns:p14="http://schemas.microsoft.com/office/powerpoint/2010/main" val="2639810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22</a:t>
            </a:fld>
            <a:endParaRPr lang="en-US"/>
          </a:p>
        </p:txBody>
      </p:sp>
      <p:pic>
        <p:nvPicPr>
          <p:cNvPr id="5" name="Picture 4" descr="C:\Dal Physics\Images\bush_18_01.tif"/>
          <p:cNvPicPr>
            <a:picLocks noChangeAspect="1" noChangeArrowheads="1"/>
          </p:cNvPicPr>
          <p:nvPr/>
        </p:nvPicPr>
        <p:blipFill>
          <a:blip r:embed="rId3" cstate="print"/>
          <a:srcRect/>
          <a:stretch>
            <a:fillRect/>
          </a:stretch>
        </p:blipFill>
        <p:spPr>
          <a:xfrm>
            <a:off x="467544" y="1897822"/>
            <a:ext cx="6037017" cy="4192373"/>
          </a:xfrm>
          <a:prstGeom prst="rect">
            <a:avLst/>
          </a:prstGeom>
          <a:noFill/>
          <a:ln/>
        </p:spPr>
      </p:pic>
      <p:sp>
        <p:nvSpPr>
          <p:cNvPr id="6" name="TextBox 5"/>
          <p:cNvSpPr txBox="1"/>
          <p:nvPr/>
        </p:nvSpPr>
        <p:spPr>
          <a:xfrm>
            <a:off x="251520" y="1497712"/>
            <a:ext cx="2133600" cy="400110"/>
          </a:xfrm>
          <a:prstGeom prst="rect">
            <a:avLst/>
          </a:prstGeom>
          <a:noFill/>
        </p:spPr>
        <p:txBody>
          <a:bodyPr wrap="square" rtlCol="0">
            <a:spAutoFit/>
          </a:bodyPr>
          <a:lstStyle/>
          <a:p>
            <a:r>
              <a:rPr lang="en-US" sz="2000" dirty="0"/>
              <a:t>Linear-Linear scale</a:t>
            </a:r>
          </a:p>
        </p:txBody>
      </p:sp>
      <p:sp>
        <p:nvSpPr>
          <p:cNvPr id="8"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Radionuclide production: fundamental decay equation</a:t>
            </a:r>
          </a:p>
        </p:txBody>
      </p:sp>
      <p:pic>
        <p:nvPicPr>
          <p:cNvPr id="7" name="Picture 6" descr="C:\Dal Physics\Images\bush_18_02.tif"/>
          <p:cNvPicPr>
            <a:picLocks noChangeAspect="1" noChangeArrowheads="1"/>
          </p:cNvPicPr>
          <p:nvPr/>
        </p:nvPicPr>
        <p:blipFill>
          <a:blip r:embed="rId4" cstate="print"/>
          <a:srcRect/>
          <a:stretch>
            <a:fillRect/>
          </a:stretch>
        </p:blipFill>
        <p:spPr>
          <a:xfrm>
            <a:off x="4138006" y="764703"/>
            <a:ext cx="4733110" cy="3528393"/>
          </a:xfrm>
          <a:prstGeom prst="rect">
            <a:avLst/>
          </a:prstGeom>
          <a:noFill/>
          <a:ln/>
        </p:spPr>
      </p:pic>
      <p:sp>
        <p:nvSpPr>
          <p:cNvPr id="9" name="TextBox 8"/>
          <p:cNvSpPr txBox="1"/>
          <p:nvPr/>
        </p:nvSpPr>
        <p:spPr>
          <a:xfrm>
            <a:off x="6696151" y="1156682"/>
            <a:ext cx="1855166" cy="400110"/>
          </a:xfrm>
          <a:prstGeom prst="rect">
            <a:avLst/>
          </a:prstGeom>
          <a:noFill/>
        </p:spPr>
        <p:txBody>
          <a:bodyPr wrap="square" rtlCol="0">
            <a:spAutoFit/>
          </a:bodyPr>
          <a:lstStyle/>
          <a:p>
            <a:r>
              <a:rPr lang="en-US" sz="2000" dirty="0"/>
              <a:t>Linear-Log scale</a:t>
            </a:r>
          </a:p>
        </p:txBody>
      </p:sp>
    </p:spTree>
    <p:extLst>
      <p:ext uri="{BB962C8B-B14F-4D97-AF65-F5344CB8AC3E}">
        <p14:creationId xmlns:p14="http://schemas.microsoft.com/office/powerpoint/2010/main" val="2214857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 y="44624"/>
            <a:ext cx="89916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Generalized decay scheme</a:t>
            </a:r>
          </a:p>
        </p:txBody>
      </p:sp>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23</a:t>
            </a:fld>
            <a:endParaRPr lang="en-US"/>
          </a:p>
        </p:txBody>
      </p:sp>
      <p:pic>
        <p:nvPicPr>
          <p:cNvPr id="10" name="Picture 8" descr="C:\Dal Physics\Images\bush_18_05.tif"/>
          <p:cNvPicPr>
            <a:picLocks noChangeAspect="1" noChangeArrowheads="1"/>
          </p:cNvPicPr>
          <p:nvPr/>
        </p:nvPicPr>
        <p:blipFill>
          <a:blip r:embed="rId3" cstate="print"/>
          <a:srcRect/>
          <a:stretch>
            <a:fillRect/>
          </a:stretch>
        </p:blipFill>
        <p:spPr>
          <a:xfrm>
            <a:off x="899592" y="1918376"/>
            <a:ext cx="7416824" cy="2158696"/>
          </a:xfrm>
          <a:prstGeom prst="rect">
            <a:avLst/>
          </a:prstGeom>
          <a:noFill/>
          <a:ln/>
        </p:spPr>
      </p:pic>
    </p:spTree>
    <p:extLst>
      <p:ext uri="{BB962C8B-B14F-4D97-AF65-F5344CB8AC3E}">
        <p14:creationId xmlns:p14="http://schemas.microsoft.com/office/powerpoint/2010/main" val="2068304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 y="44624"/>
            <a:ext cx="89916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The “ideal” diagnostics radiopharmaceutical</a:t>
            </a:r>
          </a:p>
        </p:txBody>
      </p:sp>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24</a:t>
            </a:fld>
            <a:endParaRPr lang="en-US"/>
          </a:p>
        </p:txBody>
      </p:sp>
      <p:sp>
        <p:nvSpPr>
          <p:cNvPr id="9" name="TextBox 8"/>
          <p:cNvSpPr txBox="1"/>
          <p:nvPr/>
        </p:nvSpPr>
        <p:spPr>
          <a:xfrm>
            <a:off x="533400" y="620688"/>
            <a:ext cx="8153400" cy="3000821"/>
          </a:xfrm>
          <a:prstGeom prst="rect">
            <a:avLst/>
          </a:prstGeom>
          <a:noFill/>
        </p:spPr>
        <p:txBody>
          <a:bodyPr wrap="square" rtlCol="0">
            <a:spAutoFit/>
          </a:bodyPr>
          <a:lstStyle/>
          <a:p>
            <a:pPr marL="342900" indent="-342900">
              <a:buFont typeface="+mj-lt"/>
              <a:buAutoNum type="alphaLcParenR"/>
            </a:pPr>
            <a:r>
              <a:rPr lang="en-US" sz="2100" dirty="0"/>
              <a:t>Be readily available at a low cost</a:t>
            </a:r>
          </a:p>
          <a:p>
            <a:pPr marL="342900" indent="-342900">
              <a:buFont typeface="+mj-lt"/>
              <a:buAutoNum type="alphaLcParenR"/>
            </a:pPr>
            <a:r>
              <a:rPr lang="en-US" sz="2100" dirty="0"/>
              <a:t>Be a pure gamma emitter, i.e., have no particle emission such as alphas and betas (these particles contribute radiation dose to the patient while not providing any diagnostic information)</a:t>
            </a:r>
          </a:p>
          <a:p>
            <a:pPr marL="342900" indent="-342900">
              <a:buFont typeface="+mj-lt"/>
              <a:buAutoNum type="alphaLcParenR"/>
            </a:pPr>
            <a:r>
              <a:rPr lang="en-US" sz="2100" dirty="0"/>
              <a:t>Have a short effective biological half-life (so that it is eliminated from the body as quickly as possible)</a:t>
            </a:r>
          </a:p>
          <a:p>
            <a:pPr marL="342900" indent="-342900">
              <a:buFont typeface="+mj-lt"/>
              <a:buAutoNum type="alphaLcParenR"/>
            </a:pPr>
            <a:r>
              <a:rPr lang="en-US" sz="2100" dirty="0"/>
              <a:t>Have a high target to non-target ratio so that the resulting image has a high contrast (the object has much more activity than the background)</a:t>
            </a:r>
          </a:p>
          <a:p>
            <a:pPr marL="342900" indent="-342900">
              <a:buFont typeface="+mj-lt"/>
              <a:buAutoNum type="alphaLcParenR"/>
            </a:pPr>
            <a:r>
              <a:rPr lang="en-US" sz="2100" dirty="0"/>
              <a:t>Follow or be trapped by the metabolic process of interest</a:t>
            </a:r>
          </a:p>
        </p:txBody>
      </p:sp>
      <p:pic>
        <p:nvPicPr>
          <p:cNvPr id="180228" name="Picture 4"/>
          <p:cNvPicPr>
            <a:picLocks noChangeAspect="1" noChangeArrowheads="1"/>
          </p:cNvPicPr>
          <p:nvPr/>
        </p:nvPicPr>
        <p:blipFill>
          <a:blip r:embed="rId3" cstate="print"/>
          <a:srcRect/>
          <a:stretch>
            <a:fillRect/>
          </a:stretch>
        </p:blipFill>
        <p:spPr bwMode="auto">
          <a:xfrm>
            <a:off x="762000" y="3681350"/>
            <a:ext cx="7757862" cy="1905000"/>
          </a:xfrm>
          <a:prstGeom prst="rect">
            <a:avLst/>
          </a:prstGeom>
          <a:noFill/>
          <a:ln w="9525">
            <a:noFill/>
            <a:miter lim="800000"/>
            <a:headEnd/>
            <a:tailEnd/>
          </a:ln>
        </p:spPr>
      </p:pic>
      <p:pic>
        <p:nvPicPr>
          <p:cNvPr id="180229" name="Picture 5"/>
          <p:cNvPicPr>
            <a:picLocks noChangeAspect="1" noChangeArrowheads="1"/>
          </p:cNvPicPr>
          <p:nvPr/>
        </p:nvPicPr>
        <p:blipFill>
          <a:blip r:embed="rId4" cstate="print"/>
          <a:srcRect/>
          <a:stretch>
            <a:fillRect/>
          </a:stretch>
        </p:blipFill>
        <p:spPr bwMode="auto">
          <a:xfrm>
            <a:off x="3086100" y="5662550"/>
            <a:ext cx="2971800" cy="657225"/>
          </a:xfrm>
          <a:prstGeom prst="rect">
            <a:avLst/>
          </a:prstGeom>
          <a:noFill/>
          <a:ln w="9525">
            <a:noFill/>
            <a:miter lim="800000"/>
            <a:headEnd/>
            <a:tailEnd/>
          </a:ln>
        </p:spPr>
      </p:pic>
    </p:spTree>
    <p:extLst>
      <p:ext uri="{BB962C8B-B14F-4D97-AF65-F5344CB8AC3E}">
        <p14:creationId xmlns:p14="http://schemas.microsoft.com/office/powerpoint/2010/main" val="43508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 y="44624"/>
            <a:ext cx="89916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The essential steps in accelerator radionuclide production</a:t>
            </a:r>
          </a:p>
        </p:txBody>
      </p:sp>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25</a:t>
            </a:fld>
            <a:endParaRPr lang="en-US"/>
          </a:p>
        </p:txBody>
      </p:sp>
      <p:sp>
        <p:nvSpPr>
          <p:cNvPr id="7" name="TextBox 6"/>
          <p:cNvSpPr txBox="1"/>
          <p:nvPr/>
        </p:nvSpPr>
        <p:spPr>
          <a:xfrm>
            <a:off x="395536" y="836712"/>
            <a:ext cx="8208912" cy="2123658"/>
          </a:xfrm>
          <a:prstGeom prst="rect">
            <a:avLst/>
          </a:prstGeom>
          <a:noFill/>
        </p:spPr>
        <p:txBody>
          <a:bodyPr wrap="square" rtlCol="0">
            <a:spAutoFit/>
          </a:bodyPr>
          <a:lstStyle/>
          <a:p>
            <a:pPr marL="342900" indent="-342900">
              <a:buFont typeface="+mj-lt"/>
              <a:buAutoNum type="arabicPeriod"/>
            </a:pPr>
            <a:r>
              <a:rPr lang="en-US" sz="2200" dirty="0"/>
              <a:t>Acceleration of charged particles in a cyclotron</a:t>
            </a:r>
          </a:p>
          <a:p>
            <a:pPr marL="342900" indent="-342900">
              <a:buFont typeface="+mj-lt"/>
              <a:buAutoNum type="arabicPeriod"/>
            </a:pPr>
            <a:r>
              <a:rPr lang="en-US" sz="2200" dirty="0"/>
              <a:t>Beam transport (</a:t>
            </a:r>
            <a:r>
              <a:rPr lang="en-US" sz="2200" i="1" dirty="0"/>
              <a:t>or not</a:t>
            </a:r>
            <a:r>
              <a:rPr lang="en-US" sz="2200" dirty="0"/>
              <a:t>) to the irradiation station via a transfer line</a:t>
            </a:r>
          </a:p>
          <a:p>
            <a:pPr marL="342900" indent="-342900">
              <a:buFont typeface="+mj-lt"/>
              <a:buAutoNum type="arabicPeriod"/>
            </a:pPr>
            <a:r>
              <a:rPr lang="en-US" sz="2200" dirty="0"/>
              <a:t>Irradiation of target (solid, liquid, gas) – </a:t>
            </a:r>
            <a:r>
              <a:rPr lang="en-US" sz="2200" i="1" dirty="0"/>
              <a:t>internal or external</a:t>
            </a:r>
          </a:p>
          <a:p>
            <a:pPr marL="342900" indent="-342900">
              <a:buFont typeface="+mj-lt"/>
              <a:buAutoNum type="arabicPeriod"/>
            </a:pPr>
            <a:r>
              <a:rPr lang="en-US" sz="2200" dirty="0"/>
              <a:t>Nuclear reaction occurring in the target (e.g.  </a:t>
            </a:r>
            <a:r>
              <a:rPr lang="en-US" sz="2200" baseline="30000" dirty="0"/>
              <a:t>A</a:t>
            </a:r>
            <a:r>
              <a:rPr lang="en-US" sz="2200" dirty="0"/>
              <a:t>X</a:t>
            </a:r>
            <a:r>
              <a:rPr lang="en-US" sz="2200" baseline="-25000" dirty="0"/>
              <a:t>Z</a:t>
            </a:r>
            <a:r>
              <a:rPr lang="en-US" sz="2200" dirty="0"/>
              <a:t>(</a:t>
            </a:r>
            <a:r>
              <a:rPr lang="en-US" sz="2200" dirty="0" err="1"/>
              <a:t>p,n</a:t>
            </a:r>
            <a:r>
              <a:rPr lang="en-US" sz="2200" dirty="0"/>
              <a:t>)</a:t>
            </a:r>
            <a:r>
              <a:rPr lang="en-US" sz="2200" baseline="30000" dirty="0"/>
              <a:t>A</a:t>
            </a:r>
            <a:r>
              <a:rPr lang="en-US" sz="2200" dirty="0"/>
              <a:t>y</a:t>
            </a:r>
            <a:r>
              <a:rPr lang="en-US" sz="2200" baseline="-25000" dirty="0"/>
              <a:t>Z+1</a:t>
            </a:r>
            <a:r>
              <a:rPr lang="en-US" sz="2200" dirty="0"/>
              <a:t>)</a:t>
            </a:r>
          </a:p>
          <a:p>
            <a:pPr marL="342900" indent="-342900">
              <a:buFont typeface="+mj-lt"/>
              <a:buAutoNum type="arabicPeriod"/>
            </a:pPr>
            <a:r>
              <a:rPr lang="en-US" sz="2200" dirty="0"/>
              <a:t>Target processing and material recovering</a:t>
            </a:r>
          </a:p>
          <a:p>
            <a:pPr marL="342900" indent="-342900">
              <a:buFont typeface="+mj-lt"/>
              <a:buAutoNum type="arabicPeriod"/>
            </a:pPr>
            <a:r>
              <a:rPr lang="en-US" sz="2200" dirty="0"/>
              <a:t>Labeling of radiopharmaceuticals and quality control</a:t>
            </a:r>
          </a:p>
        </p:txBody>
      </p:sp>
      <p:pic>
        <p:nvPicPr>
          <p:cNvPr id="104449" name="Picture 1"/>
          <p:cNvPicPr>
            <a:picLocks noChangeAspect="1" noChangeArrowheads="1"/>
          </p:cNvPicPr>
          <p:nvPr/>
        </p:nvPicPr>
        <p:blipFill>
          <a:blip r:embed="rId3" cstate="print"/>
          <a:srcRect/>
          <a:stretch>
            <a:fillRect/>
          </a:stretch>
        </p:blipFill>
        <p:spPr bwMode="auto">
          <a:xfrm>
            <a:off x="609600" y="3356992"/>
            <a:ext cx="4456176" cy="2590800"/>
          </a:xfrm>
          <a:prstGeom prst="rect">
            <a:avLst/>
          </a:prstGeom>
          <a:noFill/>
          <a:ln w="9525">
            <a:noFill/>
            <a:miter lim="800000"/>
            <a:headEnd/>
            <a:tailEnd/>
          </a:ln>
        </p:spPr>
      </p:pic>
      <p:sp>
        <p:nvSpPr>
          <p:cNvPr id="9" name="TextBox 8"/>
          <p:cNvSpPr txBox="1"/>
          <p:nvPr/>
        </p:nvSpPr>
        <p:spPr>
          <a:xfrm>
            <a:off x="5257800" y="4042792"/>
            <a:ext cx="3276600" cy="1200329"/>
          </a:xfrm>
          <a:prstGeom prst="rect">
            <a:avLst/>
          </a:prstGeom>
          <a:noFill/>
        </p:spPr>
        <p:txBody>
          <a:bodyPr wrap="square" rtlCol="0">
            <a:spAutoFit/>
          </a:bodyPr>
          <a:lstStyle/>
          <a:p>
            <a:r>
              <a:rPr lang="en-US" sz="2400" dirty="0">
                <a:solidFill>
                  <a:srgbClr val="FF0000"/>
                </a:solidFill>
              </a:rPr>
              <a:t>a</a:t>
            </a:r>
            <a:r>
              <a:rPr lang="en-US" sz="2400" dirty="0"/>
              <a:t> = bombarding particle</a:t>
            </a:r>
          </a:p>
          <a:p>
            <a:r>
              <a:rPr lang="en-US" sz="2400" dirty="0">
                <a:solidFill>
                  <a:srgbClr val="FF0000"/>
                </a:solidFill>
              </a:rPr>
              <a:t>b, c </a:t>
            </a:r>
            <a:r>
              <a:rPr lang="en-US" sz="2400" dirty="0"/>
              <a:t>= emitted particles</a:t>
            </a:r>
          </a:p>
          <a:p>
            <a:r>
              <a:rPr lang="en-US" sz="2400" dirty="0">
                <a:solidFill>
                  <a:srgbClr val="FF0000"/>
                </a:solidFill>
              </a:rPr>
              <a:t>A, B, D </a:t>
            </a:r>
            <a:r>
              <a:rPr lang="en-US" sz="2400" dirty="0"/>
              <a:t>= nuclei</a:t>
            </a:r>
          </a:p>
        </p:txBody>
      </p:sp>
    </p:spTree>
    <p:extLst>
      <p:ext uri="{BB962C8B-B14F-4D97-AF65-F5344CB8AC3E}">
        <p14:creationId xmlns:p14="http://schemas.microsoft.com/office/powerpoint/2010/main" val="1519940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26</a:t>
            </a:fld>
            <a:endParaRPr lang="en-US"/>
          </a:p>
        </p:txBody>
      </p:sp>
      <p:pic>
        <p:nvPicPr>
          <p:cNvPr id="182274" name="Picture 2"/>
          <p:cNvPicPr>
            <a:picLocks noChangeAspect="1" noChangeArrowheads="1"/>
          </p:cNvPicPr>
          <p:nvPr/>
        </p:nvPicPr>
        <p:blipFill>
          <a:blip r:embed="rId3" cstate="print"/>
          <a:srcRect/>
          <a:stretch>
            <a:fillRect/>
          </a:stretch>
        </p:blipFill>
        <p:spPr bwMode="auto">
          <a:xfrm>
            <a:off x="1403648" y="1700808"/>
            <a:ext cx="6048672" cy="3403209"/>
          </a:xfrm>
          <a:prstGeom prst="rect">
            <a:avLst/>
          </a:prstGeom>
          <a:noFill/>
          <a:ln w="9525">
            <a:noFill/>
            <a:miter lim="800000"/>
            <a:headEnd/>
            <a:tailEnd/>
          </a:ln>
        </p:spPr>
      </p:pic>
      <p:sp>
        <p:nvSpPr>
          <p:cNvPr id="6" name="TextBox 5"/>
          <p:cNvSpPr txBox="1"/>
          <p:nvPr/>
        </p:nvSpPr>
        <p:spPr>
          <a:xfrm>
            <a:off x="457200" y="764704"/>
            <a:ext cx="8305800" cy="769441"/>
          </a:xfrm>
          <a:prstGeom prst="rect">
            <a:avLst/>
          </a:prstGeom>
          <a:noFill/>
        </p:spPr>
        <p:txBody>
          <a:bodyPr wrap="square" rtlCol="0">
            <a:spAutoFit/>
          </a:bodyPr>
          <a:lstStyle/>
          <a:p>
            <a:r>
              <a:rPr lang="en-US" sz="2200" dirty="0"/>
              <a:t>Q values and thresholds of nuclear decomposition for the reaction of a deuteron with a </a:t>
            </a:r>
            <a:r>
              <a:rPr lang="en-US" sz="2200" baseline="30000" dirty="0"/>
              <a:t>14</a:t>
            </a:r>
            <a:r>
              <a:rPr lang="en-US" sz="2200" dirty="0"/>
              <a:t>N nucleus after forming the compound nucleus </a:t>
            </a:r>
            <a:r>
              <a:rPr lang="en-US" sz="2200" baseline="30000" dirty="0"/>
              <a:t>16</a:t>
            </a:r>
            <a:r>
              <a:rPr lang="en-US" sz="2200" dirty="0"/>
              <a:t>O</a:t>
            </a:r>
          </a:p>
        </p:txBody>
      </p:sp>
      <p:sp>
        <p:nvSpPr>
          <p:cNvPr id="7" name="TextBox 6"/>
          <p:cNvSpPr txBox="1"/>
          <p:nvPr/>
        </p:nvSpPr>
        <p:spPr>
          <a:xfrm>
            <a:off x="76200" y="44624"/>
            <a:ext cx="89916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Example: d + </a:t>
            </a:r>
            <a:r>
              <a:rPr lang="en-US" baseline="30000" dirty="0"/>
              <a:t>14</a:t>
            </a:r>
            <a:r>
              <a:rPr lang="en-US" dirty="0"/>
              <a:t>N        </a:t>
            </a:r>
            <a:r>
              <a:rPr lang="en-US" baseline="30000" dirty="0"/>
              <a:t>16</a:t>
            </a:r>
            <a:r>
              <a:rPr lang="en-US" dirty="0"/>
              <a:t>O*</a:t>
            </a:r>
          </a:p>
        </p:txBody>
      </p:sp>
      <p:sp>
        <p:nvSpPr>
          <p:cNvPr id="8" name="Right Arrow 7"/>
          <p:cNvSpPr/>
          <p:nvPr/>
        </p:nvSpPr>
        <p:spPr>
          <a:xfrm>
            <a:off x="2588564" y="148191"/>
            <a:ext cx="457200" cy="1929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611560" y="5363924"/>
            <a:ext cx="7920880" cy="369332"/>
          </a:xfrm>
          <a:prstGeom prst="rect">
            <a:avLst/>
          </a:prstGeom>
          <a:noFill/>
        </p:spPr>
        <p:txBody>
          <a:bodyPr wrap="square" rtlCol="0">
            <a:spAutoFit/>
          </a:bodyPr>
          <a:lstStyle/>
          <a:p>
            <a:r>
              <a:rPr lang="en-GB" dirty="0">
                <a:solidFill>
                  <a:srgbClr val="FF0000"/>
                </a:solidFill>
              </a:rPr>
              <a:t>Q value </a:t>
            </a:r>
            <a:r>
              <a:rPr lang="en-GB" dirty="0"/>
              <a:t>= </a:t>
            </a:r>
            <a:r>
              <a:rPr lang="en-GB" b="1" dirty="0"/>
              <a:t>the amount of energy absorbed or released during the nuclear reaction</a:t>
            </a:r>
          </a:p>
        </p:txBody>
      </p:sp>
      <p:sp>
        <p:nvSpPr>
          <p:cNvPr id="3" name="TextBox 2"/>
          <p:cNvSpPr txBox="1"/>
          <p:nvPr/>
        </p:nvSpPr>
        <p:spPr>
          <a:xfrm>
            <a:off x="2483768" y="5877272"/>
            <a:ext cx="3888432" cy="369332"/>
          </a:xfrm>
          <a:prstGeom prst="rect">
            <a:avLst/>
          </a:prstGeom>
          <a:noFill/>
        </p:spPr>
        <p:txBody>
          <a:bodyPr wrap="square" rtlCol="0">
            <a:spAutoFit/>
          </a:bodyPr>
          <a:lstStyle/>
          <a:p>
            <a:r>
              <a:rPr lang="en-US" dirty="0"/>
              <a:t>Q (MeV) = 931.5 ( m</a:t>
            </a:r>
            <a:r>
              <a:rPr lang="en-US" baseline="-25000" dirty="0"/>
              <a:t>1</a:t>
            </a:r>
            <a:r>
              <a:rPr lang="en-US" dirty="0"/>
              <a:t> + M</a:t>
            </a:r>
            <a:r>
              <a:rPr lang="en-US" baseline="-25000" dirty="0"/>
              <a:t>2</a:t>
            </a:r>
            <a:r>
              <a:rPr lang="en-US" dirty="0"/>
              <a:t> – m</a:t>
            </a:r>
            <a:r>
              <a:rPr lang="en-US" baseline="-25000" dirty="0"/>
              <a:t>3</a:t>
            </a:r>
            <a:r>
              <a:rPr lang="en-US" dirty="0"/>
              <a:t> – M</a:t>
            </a:r>
            <a:r>
              <a:rPr lang="en-US" baseline="-25000" dirty="0"/>
              <a:t>4</a:t>
            </a:r>
            <a:r>
              <a:rPr lang="en-US" dirty="0"/>
              <a:t>)</a:t>
            </a:r>
            <a:endParaRPr lang="en-GB" dirty="0"/>
          </a:p>
        </p:txBody>
      </p:sp>
    </p:spTree>
    <p:extLst>
      <p:ext uri="{BB962C8B-B14F-4D97-AF65-F5344CB8AC3E}">
        <p14:creationId xmlns:p14="http://schemas.microsoft.com/office/powerpoint/2010/main" val="3904711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 y="44624"/>
            <a:ext cx="89916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Production rate and cross section</a:t>
            </a:r>
          </a:p>
        </p:txBody>
      </p:sp>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27</a:t>
            </a:fld>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1434116822"/>
              </p:ext>
            </p:extLst>
          </p:nvPr>
        </p:nvGraphicFramePr>
        <p:xfrm>
          <a:off x="1843088" y="852488"/>
          <a:ext cx="5024437" cy="1200150"/>
        </p:xfrm>
        <a:graphic>
          <a:graphicData uri="http://schemas.openxmlformats.org/presentationml/2006/ole">
            <mc:AlternateContent xmlns:mc="http://schemas.openxmlformats.org/markup-compatibility/2006">
              <mc:Choice xmlns:v="urn:schemas-microsoft-com:vml" Requires="v">
                <p:oleObj name="Equation" r:id="rId3" imgW="1968480" imgH="469800" progId="Equation.3">
                  <p:embed/>
                </p:oleObj>
              </mc:Choice>
              <mc:Fallback>
                <p:oleObj name="Equation" r:id="rId3" imgW="1968480" imgH="469800" progId="Equation.3">
                  <p:embed/>
                  <p:pic>
                    <p:nvPicPr>
                      <p:cNvPr id="0" name=""/>
                      <p:cNvPicPr>
                        <a:picLocks noChangeAspect="1" noChangeArrowheads="1"/>
                      </p:cNvPicPr>
                      <p:nvPr/>
                    </p:nvPicPr>
                    <p:blipFill>
                      <a:blip r:embed="rId4"/>
                      <a:srcRect/>
                      <a:stretch>
                        <a:fillRect/>
                      </a:stretch>
                    </p:blipFill>
                    <p:spPr bwMode="auto">
                      <a:xfrm>
                        <a:off x="1843088" y="852488"/>
                        <a:ext cx="5024437" cy="1200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304800" y="2278083"/>
            <a:ext cx="8610600" cy="3816429"/>
          </a:xfrm>
          <a:prstGeom prst="rect">
            <a:avLst/>
          </a:prstGeom>
          <a:noFill/>
        </p:spPr>
        <p:txBody>
          <a:bodyPr wrap="square" rtlCol="0">
            <a:spAutoFit/>
          </a:bodyPr>
          <a:lstStyle/>
          <a:p>
            <a:r>
              <a:rPr lang="en-US" sz="2200" b="1" dirty="0">
                <a:solidFill>
                  <a:srgbClr val="FF0000"/>
                </a:solidFill>
              </a:rPr>
              <a:t>R</a:t>
            </a:r>
            <a:r>
              <a:rPr lang="en-US" sz="2200" dirty="0"/>
              <a:t> = the number of nuclei formed per second</a:t>
            </a:r>
          </a:p>
          <a:p>
            <a:r>
              <a:rPr lang="en-US" sz="2200" b="1" dirty="0">
                <a:solidFill>
                  <a:srgbClr val="FF0000"/>
                </a:solidFill>
              </a:rPr>
              <a:t>n</a:t>
            </a:r>
            <a:r>
              <a:rPr lang="en-US" sz="2200" dirty="0"/>
              <a:t> = the target thickness in nuclei per cm</a:t>
            </a:r>
            <a:r>
              <a:rPr lang="en-US" sz="2200" baseline="30000" dirty="0"/>
              <a:t>2</a:t>
            </a:r>
            <a:endParaRPr lang="en-US" sz="2200" dirty="0"/>
          </a:p>
          <a:p>
            <a:r>
              <a:rPr lang="en-US" sz="2200" b="1" dirty="0">
                <a:solidFill>
                  <a:srgbClr val="FF0000"/>
                </a:solidFill>
              </a:rPr>
              <a:t>I</a:t>
            </a:r>
            <a:r>
              <a:rPr lang="en-US" sz="2200" dirty="0"/>
              <a:t> = incident particle flux per second (related to the beam current)</a:t>
            </a:r>
          </a:p>
          <a:p>
            <a:r>
              <a:rPr lang="el-GR" sz="2200" b="1" dirty="0">
                <a:solidFill>
                  <a:srgbClr val="FF0000"/>
                </a:solidFill>
                <a:latin typeface="Times New Roman" pitchFamily="18" charset="0"/>
                <a:cs typeface="Times New Roman" pitchFamily="18" charset="0"/>
              </a:rPr>
              <a:t>λ</a:t>
            </a:r>
            <a:r>
              <a:rPr lang="en-US" sz="2200" dirty="0"/>
              <a:t> = decay constant = (</a:t>
            </a:r>
            <a:r>
              <a:rPr lang="en-US" sz="2200" dirty="0" err="1"/>
              <a:t>ln</a:t>
            </a:r>
            <a:r>
              <a:rPr lang="en-US" sz="2200" dirty="0"/>
              <a:t> 2)/T</a:t>
            </a:r>
            <a:r>
              <a:rPr lang="en-US" sz="2200" baseline="-25000" dirty="0"/>
              <a:t>1/2</a:t>
            </a:r>
            <a:endParaRPr lang="en-US" sz="2200" dirty="0"/>
          </a:p>
          <a:p>
            <a:r>
              <a:rPr lang="en-US" sz="2200" b="1" dirty="0">
                <a:solidFill>
                  <a:srgbClr val="FF0000"/>
                </a:solidFill>
              </a:rPr>
              <a:t>t</a:t>
            </a:r>
            <a:r>
              <a:rPr lang="en-US" sz="2200" dirty="0"/>
              <a:t> = irradiation time in seconds</a:t>
            </a:r>
          </a:p>
          <a:p>
            <a:r>
              <a:rPr lang="el-GR" sz="2200" b="1" dirty="0">
                <a:solidFill>
                  <a:srgbClr val="FF0000"/>
                </a:solidFill>
                <a:latin typeface="Times New Roman" pitchFamily="18" charset="0"/>
                <a:cs typeface="Times New Roman" pitchFamily="18" charset="0"/>
              </a:rPr>
              <a:t>σ</a:t>
            </a:r>
            <a:r>
              <a:rPr lang="en-US" sz="2200" dirty="0"/>
              <a:t> = reaction cross-section, or probability of interaction (cm</a:t>
            </a:r>
            <a:r>
              <a:rPr lang="en-US" sz="2200" baseline="30000" dirty="0"/>
              <a:t>2</a:t>
            </a:r>
            <a:r>
              <a:rPr lang="en-US" sz="2200" dirty="0"/>
              <a:t>), function of E</a:t>
            </a:r>
          </a:p>
          <a:p>
            <a:r>
              <a:rPr lang="en-US" sz="2200" b="1" dirty="0">
                <a:solidFill>
                  <a:srgbClr val="FF0000"/>
                </a:solidFill>
              </a:rPr>
              <a:t>E</a:t>
            </a:r>
            <a:r>
              <a:rPr lang="en-US" sz="2200" dirty="0"/>
              <a:t> = energy of the incident particles</a:t>
            </a:r>
          </a:p>
          <a:p>
            <a:r>
              <a:rPr lang="en-US" sz="2200" b="1" dirty="0">
                <a:solidFill>
                  <a:srgbClr val="FF0000"/>
                </a:solidFill>
              </a:rPr>
              <a:t>x</a:t>
            </a:r>
            <a:r>
              <a:rPr lang="en-US" sz="2200" dirty="0"/>
              <a:t> = distance travelled by the particle</a:t>
            </a:r>
          </a:p>
          <a:p>
            <a:endParaRPr lang="en-US" sz="2200" dirty="0"/>
          </a:p>
          <a:p>
            <a:r>
              <a:rPr lang="en-US" sz="2200" dirty="0"/>
              <a:t>and the </a:t>
            </a:r>
            <a:r>
              <a:rPr lang="en-US" sz="2200" dirty="0">
                <a:solidFill>
                  <a:srgbClr val="FF0000"/>
                </a:solidFill>
              </a:rPr>
              <a:t>integral</a:t>
            </a:r>
            <a:r>
              <a:rPr lang="en-US" sz="2200" dirty="0"/>
              <a:t> is from the initial energy (threshold of reaction) to the final energy of the incident particle along its path</a:t>
            </a:r>
          </a:p>
        </p:txBody>
      </p:sp>
    </p:spTree>
    <p:extLst>
      <p:ext uri="{BB962C8B-B14F-4D97-AF65-F5344CB8AC3E}">
        <p14:creationId xmlns:p14="http://schemas.microsoft.com/office/powerpoint/2010/main" val="1200291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 y="44624"/>
            <a:ext cx="89916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Energy dependence of the cross section </a:t>
            </a:r>
            <a:r>
              <a:rPr lang="el-GR" dirty="0"/>
              <a:t>σ</a:t>
            </a:r>
            <a:r>
              <a:rPr lang="en-US" dirty="0"/>
              <a:t> </a:t>
            </a:r>
          </a:p>
        </p:txBody>
      </p:sp>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28</a:t>
            </a:fld>
            <a:endParaRPr lang="en-US"/>
          </a:p>
        </p:txBody>
      </p:sp>
      <p:pic>
        <p:nvPicPr>
          <p:cNvPr id="183298" name="Picture 2"/>
          <p:cNvPicPr>
            <a:picLocks noChangeAspect="1" noChangeArrowheads="1"/>
          </p:cNvPicPr>
          <p:nvPr/>
        </p:nvPicPr>
        <p:blipFill>
          <a:blip r:embed="rId3" cstate="print"/>
          <a:srcRect/>
          <a:stretch>
            <a:fillRect/>
          </a:stretch>
        </p:blipFill>
        <p:spPr bwMode="auto">
          <a:xfrm>
            <a:off x="1219200" y="1600200"/>
            <a:ext cx="6375635" cy="4343401"/>
          </a:xfrm>
          <a:prstGeom prst="rect">
            <a:avLst/>
          </a:prstGeom>
          <a:noFill/>
          <a:ln w="9525">
            <a:noFill/>
            <a:miter lim="800000"/>
            <a:headEnd/>
            <a:tailEnd/>
          </a:ln>
        </p:spPr>
      </p:pic>
      <p:sp>
        <p:nvSpPr>
          <p:cNvPr id="12" name="TextBox 11"/>
          <p:cNvSpPr txBox="1"/>
          <p:nvPr/>
        </p:nvSpPr>
        <p:spPr>
          <a:xfrm>
            <a:off x="1572344" y="980728"/>
            <a:ext cx="6096000" cy="461665"/>
          </a:xfrm>
          <a:prstGeom prst="rect">
            <a:avLst/>
          </a:prstGeom>
          <a:noFill/>
        </p:spPr>
        <p:txBody>
          <a:bodyPr wrap="square" rtlCol="0">
            <a:spAutoFit/>
          </a:bodyPr>
          <a:lstStyle/>
          <a:p>
            <a:r>
              <a:rPr lang="en-US" sz="2400" dirty="0"/>
              <a:t>Excitation function of the </a:t>
            </a:r>
            <a:r>
              <a:rPr lang="en-US" sz="2400" baseline="30000" dirty="0"/>
              <a:t>18</a:t>
            </a:r>
            <a:r>
              <a:rPr lang="en-US" sz="2400" dirty="0"/>
              <a:t>O(</a:t>
            </a:r>
            <a:r>
              <a:rPr lang="en-US" sz="2400" dirty="0" err="1"/>
              <a:t>p,n</a:t>
            </a:r>
            <a:r>
              <a:rPr lang="en-US" sz="2400" dirty="0"/>
              <a:t>)</a:t>
            </a:r>
            <a:r>
              <a:rPr lang="en-US" sz="2400" baseline="30000" dirty="0"/>
              <a:t>18</a:t>
            </a:r>
            <a:r>
              <a:rPr lang="en-US" sz="2400" dirty="0"/>
              <a:t>F reaction </a:t>
            </a:r>
          </a:p>
        </p:txBody>
      </p:sp>
      <p:sp>
        <p:nvSpPr>
          <p:cNvPr id="6" name="Action Button: Go Forward or Next 5">
            <a:hlinkClick r:id="rId4" action="ppaction://hlinksldjump" highlightClick="1"/>
            <a:extLst>
              <a:ext uri="{FF2B5EF4-FFF2-40B4-BE49-F238E27FC236}">
                <a16:creationId xmlns:a16="http://schemas.microsoft.com/office/drawing/2014/main" id="{F3B7C4AA-5AD6-4945-ACE5-50E6DA966247}"/>
              </a:ext>
            </a:extLst>
          </p:cNvPr>
          <p:cNvSpPr/>
          <p:nvPr/>
        </p:nvSpPr>
        <p:spPr>
          <a:xfrm>
            <a:off x="8172400" y="5661248"/>
            <a:ext cx="667800" cy="48663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8057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29</a:t>
            </a:fld>
            <a:endParaRPr lang="en-US"/>
          </a:p>
        </p:txBody>
      </p:sp>
      <p:pic>
        <p:nvPicPr>
          <p:cNvPr id="210946" name="Picture 2"/>
          <p:cNvPicPr>
            <a:picLocks noChangeAspect="1" noChangeArrowheads="1"/>
          </p:cNvPicPr>
          <p:nvPr/>
        </p:nvPicPr>
        <p:blipFill>
          <a:blip r:embed="rId3" cstate="print"/>
          <a:srcRect l="2974" r="4833" b="17500"/>
          <a:stretch>
            <a:fillRect/>
          </a:stretch>
        </p:blipFill>
        <p:spPr bwMode="auto">
          <a:xfrm>
            <a:off x="1143001" y="1835696"/>
            <a:ext cx="7086600" cy="3771900"/>
          </a:xfrm>
          <a:prstGeom prst="rect">
            <a:avLst/>
          </a:prstGeom>
          <a:noFill/>
          <a:ln w="9525">
            <a:noFill/>
            <a:miter lim="800000"/>
            <a:headEnd/>
            <a:tailEnd/>
          </a:ln>
        </p:spPr>
      </p:pic>
      <p:sp>
        <p:nvSpPr>
          <p:cNvPr id="6" name="Rectangle 5"/>
          <p:cNvSpPr/>
          <p:nvPr/>
        </p:nvSpPr>
        <p:spPr>
          <a:xfrm>
            <a:off x="381000" y="1454696"/>
            <a:ext cx="8610600" cy="338554"/>
          </a:xfrm>
          <a:prstGeom prst="rect">
            <a:avLst/>
          </a:prstGeom>
        </p:spPr>
        <p:txBody>
          <a:bodyPr wrap="square">
            <a:spAutoFit/>
          </a:bodyPr>
          <a:lstStyle/>
          <a:p>
            <a:r>
              <a:rPr lang="en-US" sz="1600" i="1" dirty="0"/>
              <a:t>Cross-section versus energy plot for the </a:t>
            </a:r>
            <a:r>
              <a:rPr lang="en-US" sz="1600" i="1" baseline="30000" dirty="0"/>
              <a:t>203</a:t>
            </a:r>
            <a:r>
              <a:rPr lang="en-US" sz="1600" i="1" dirty="0"/>
              <a:t>Tl(p,2n)</a:t>
            </a:r>
            <a:r>
              <a:rPr lang="en-US" sz="1600" i="1" baseline="30000" dirty="0"/>
              <a:t>202</a:t>
            </a:r>
            <a:r>
              <a:rPr lang="en-US" sz="1600" i="1" dirty="0"/>
              <a:t>Pb, </a:t>
            </a:r>
            <a:r>
              <a:rPr lang="en-US" sz="1600" i="1" baseline="30000" dirty="0"/>
              <a:t>203</a:t>
            </a:r>
            <a:r>
              <a:rPr lang="en-US" sz="1600" i="1" dirty="0"/>
              <a:t>Tl(p,3n)</a:t>
            </a:r>
            <a:r>
              <a:rPr lang="en-US" sz="1600" i="1" baseline="30000" dirty="0"/>
              <a:t>201</a:t>
            </a:r>
            <a:r>
              <a:rPr lang="en-US" sz="1600" i="1" dirty="0"/>
              <a:t>Pb and </a:t>
            </a:r>
            <a:r>
              <a:rPr lang="en-US" sz="1600" i="1" baseline="30000" dirty="0"/>
              <a:t>203</a:t>
            </a:r>
            <a:r>
              <a:rPr lang="en-US" sz="1600" i="1" dirty="0"/>
              <a:t>Tl(p,4n)</a:t>
            </a:r>
            <a:r>
              <a:rPr lang="en-US" sz="1600" i="1" baseline="30000" dirty="0"/>
              <a:t>200</a:t>
            </a:r>
            <a:r>
              <a:rPr lang="en-US" sz="1600" i="1" dirty="0"/>
              <a:t>Pb reactions</a:t>
            </a:r>
            <a:endParaRPr lang="en-US" sz="1600" dirty="0"/>
          </a:p>
        </p:txBody>
      </p:sp>
      <p:sp>
        <p:nvSpPr>
          <p:cNvPr id="7" name="TextBox 6"/>
          <p:cNvSpPr txBox="1"/>
          <p:nvPr/>
        </p:nvSpPr>
        <p:spPr>
          <a:xfrm>
            <a:off x="76200" y="44624"/>
            <a:ext cx="89916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Competing nuclear reactions, example of </a:t>
            </a:r>
            <a:r>
              <a:rPr lang="en-US" baseline="30000" dirty="0"/>
              <a:t>201</a:t>
            </a:r>
            <a:r>
              <a:rPr lang="en-US" dirty="0"/>
              <a:t>Tl </a:t>
            </a:r>
          </a:p>
        </p:txBody>
      </p:sp>
      <p:sp>
        <p:nvSpPr>
          <p:cNvPr id="8" name="TextBox 7"/>
          <p:cNvSpPr txBox="1"/>
          <p:nvPr/>
        </p:nvSpPr>
        <p:spPr>
          <a:xfrm>
            <a:off x="228600" y="692696"/>
            <a:ext cx="8458200" cy="707886"/>
          </a:xfrm>
          <a:prstGeom prst="rect">
            <a:avLst/>
          </a:prstGeom>
          <a:noFill/>
        </p:spPr>
        <p:txBody>
          <a:bodyPr wrap="square" rtlCol="0">
            <a:spAutoFit/>
          </a:bodyPr>
          <a:lstStyle/>
          <a:p>
            <a:r>
              <a:rPr lang="en-US" sz="2000" dirty="0"/>
              <a:t>The nuclear reaction used for the production of </a:t>
            </a:r>
            <a:r>
              <a:rPr lang="en-US" sz="2000" baseline="30000" dirty="0"/>
              <a:t>201</a:t>
            </a:r>
            <a:r>
              <a:rPr lang="en-US" sz="2000" dirty="0"/>
              <a:t>Tl is the </a:t>
            </a:r>
            <a:r>
              <a:rPr lang="en-US" sz="2000" baseline="30000" dirty="0"/>
              <a:t>203</a:t>
            </a:r>
            <a:r>
              <a:rPr lang="en-US" sz="2000" dirty="0"/>
              <a:t>Tl(p,3n)</a:t>
            </a:r>
            <a:r>
              <a:rPr lang="en-US" sz="2000" baseline="30000" dirty="0"/>
              <a:t>201</a:t>
            </a:r>
            <a:r>
              <a:rPr lang="en-US" sz="2000" dirty="0"/>
              <a:t>Pb</a:t>
            </a:r>
          </a:p>
          <a:p>
            <a:r>
              <a:rPr lang="en-US" sz="2000" baseline="30000" dirty="0"/>
              <a:t>201</a:t>
            </a:r>
            <a:r>
              <a:rPr lang="en-US" sz="2000" dirty="0"/>
              <a:t>Pb (T</a:t>
            </a:r>
            <a:r>
              <a:rPr lang="en-US" sz="2000" baseline="-25000" dirty="0"/>
              <a:t>1/2</a:t>
            </a:r>
            <a:r>
              <a:rPr lang="en-US" sz="2000" dirty="0"/>
              <a:t> = 9.33 h)         </a:t>
            </a:r>
            <a:r>
              <a:rPr lang="en-US" sz="2000" baseline="30000" dirty="0"/>
              <a:t>201</a:t>
            </a:r>
            <a:r>
              <a:rPr lang="en-US" sz="2000" dirty="0"/>
              <a:t>Tl (T</a:t>
            </a:r>
            <a:r>
              <a:rPr lang="en-US" sz="2000" baseline="-25000" dirty="0"/>
              <a:t>1/2</a:t>
            </a:r>
            <a:r>
              <a:rPr lang="en-US" sz="2000" dirty="0"/>
              <a:t> = 76.03 h)</a:t>
            </a:r>
          </a:p>
        </p:txBody>
      </p:sp>
      <p:cxnSp>
        <p:nvCxnSpPr>
          <p:cNvPr id="10" name="Straight Arrow Connector 9"/>
          <p:cNvCxnSpPr/>
          <p:nvPr/>
        </p:nvCxnSpPr>
        <p:spPr>
          <a:xfrm>
            <a:off x="2376050" y="1226096"/>
            <a:ext cx="3048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6019800" y="5264696"/>
            <a:ext cx="2473498" cy="276999"/>
          </a:xfrm>
          <a:prstGeom prst="rect">
            <a:avLst/>
          </a:prstGeom>
        </p:spPr>
        <p:txBody>
          <a:bodyPr wrap="none">
            <a:spAutoFit/>
          </a:bodyPr>
          <a:lstStyle/>
          <a:p>
            <a:r>
              <a:rPr lang="en-US" sz="1200" dirty="0"/>
              <a:t>(http://www.nndc.bnl.gov/index.jsp)</a:t>
            </a:r>
          </a:p>
        </p:txBody>
      </p:sp>
      <p:sp>
        <p:nvSpPr>
          <p:cNvPr id="13" name="TextBox 12"/>
          <p:cNvSpPr txBox="1"/>
          <p:nvPr/>
        </p:nvSpPr>
        <p:spPr>
          <a:xfrm>
            <a:off x="5791200" y="5721896"/>
            <a:ext cx="2667000" cy="584775"/>
          </a:xfrm>
          <a:prstGeom prst="rect">
            <a:avLst/>
          </a:prstGeom>
          <a:noFill/>
          <a:ln w="12700">
            <a:solidFill>
              <a:srgbClr val="00CC66"/>
            </a:solidFill>
          </a:ln>
        </p:spPr>
        <p:txBody>
          <a:bodyPr wrap="square" rtlCol="0">
            <a:spAutoFit/>
          </a:bodyPr>
          <a:lstStyle/>
          <a:p>
            <a:r>
              <a:rPr lang="en-US" sz="1600" dirty="0"/>
              <a:t>Above 30 MeV, production of </a:t>
            </a:r>
            <a:r>
              <a:rPr lang="en-US" sz="1600" baseline="30000" dirty="0"/>
              <a:t>200</a:t>
            </a:r>
            <a:r>
              <a:rPr lang="en-US" sz="1600" dirty="0"/>
              <a:t>Pb becomes significant</a:t>
            </a:r>
          </a:p>
        </p:txBody>
      </p:sp>
      <p:sp>
        <p:nvSpPr>
          <p:cNvPr id="14" name="TextBox 13"/>
          <p:cNvSpPr txBox="1"/>
          <p:nvPr/>
        </p:nvSpPr>
        <p:spPr>
          <a:xfrm>
            <a:off x="2133600" y="2069212"/>
            <a:ext cx="2667000" cy="584775"/>
          </a:xfrm>
          <a:prstGeom prst="rect">
            <a:avLst/>
          </a:prstGeom>
          <a:noFill/>
          <a:ln w="12700">
            <a:solidFill>
              <a:srgbClr val="00CC66"/>
            </a:solidFill>
          </a:ln>
        </p:spPr>
        <p:txBody>
          <a:bodyPr wrap="square" rtlCol="0">
            <a:spAutoFit/>
          </a:bodyPr>
          <a:lstStyle/>
          <a:p>
            <a:r>
              <a:rPr lang="en-US" sz="1600" dirty="0"/>
              <a:t>Below 20 MeV, production of </a:t>
            </a:r>
            <a:r>
              <a:rPr lang="en-US" sz="1600" baseline="30000" dirty="0"/>
              <a:t>201</a:t>
            </a:r>
            <a:r>
              <a:rPr lang="en-US" sz="1600" dirty="0"/>
              <a:t>Tl drops to very low level</a:t>
            </a:r>
          </a:p>
        </p:txBody>
      </p:sp>
      <p:cxnSp>
        <p:nvCxnSpPr>
          <p:cNvPr id="16" name="Straight Arrow Connector 15"/>
          <p:cNvCxnSpPr/>
          <p:nvPr/>
        </p:nvCxnSpPr>
        <p:spPr>
          <a:xfrm rot="16200000" flipH="1">
            <a:off x="2781300" y="3250312"/>
            <a:ext cx="1676400" cy="533400"/>
          </a:xfrm>
          <a:prstGeom prst="straightConnector1">
            <a:avLst/>
          </a:prstGeom>
          <a:ln w="12700">
            <a:solidFill>
              <a:srgbClr val="00CC66"/>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6200000" flipV="1">
            <a:off x="4764958" y="4543254"/>
            <a:ext cx="1900084" cy="457200"/>
          </a:xfrm>
          <a:prstGeom prst="straightConnector1">
            <a:avLst/>
          </a:prstGeom>
          <a:ln w="12700">
            <a:solidFill>
              <a:srgbClr val="00CC66"/>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28600" y="5670521"/>
            <a:ext cx="3048000" cy="584775"/>
          </a:xfrm>
          <a:prstGeom prst="rect">
            <a:avLst/>
          </a:prstGeom>
          <a:noFill/>
          <a:ln w="12700">
            <a:solidFill>
              <a:srgbClr val="00CC66"/>
            </a:solidFill>
          </a:ln>
        </p:spPr>
        <p:txBody>
          <a:bodyPr wrap="square" rtlCol="0">
            <a:spAutoFit/>
          </a:bodyPr>
          <a:lstStyle/>
          <a:p>
            <a:r>
              <a:rPr lang="en-US" sz="1600" dirty="0"/>
              <a:t>Around threshold, production of </a:t>
            </a:r>
            <a:r>
              <a:rPr lang="en-US" sz="1600" baseline="30000" dirty="0"/>
              <a:t>201</a:t>
            </a:r>
            <a:r>
              <a:rPr lang="en-US" sz="1600" dirty="0"/>
              <a:t>Tl is comparable to that of </a:t>
            </a:r>
            <a:r>
              <a:rPr lang="en-US" sz="1600" baseline="30000" dirty="0"/>
              <a:t>202</a:t>
            </a:r>
            <a:r>
              <a:rPr lang="en-US" sz="1600" dirty="0"/>
              <a:t>Pb</a:t>
            </a:r>
          </a:p>
        </p:txBody>
      </p:sp>
      <p:cxnSp>
        <p:nvCxnSpPr>
          <p:cNvPr id="17" name="Straight Arrow Connector 16"/>
          <p:cNvCxnSpPr/>
          <p:nvPr/>
        </p:nvCxnSpPr>
        <p:spPr>
          <a:xfrm flipV="1">
            <a:off x="2133600" y="4807496"/>
            <a:ext cx="1981200" cy="838200"/>
          </a:xfrm>
          <a:prstGeom prst="straightConnector1">
            <a:avLst/>
          </a:prstGeom>
          <a:ln w="12700">
            <a:solidFill>
              <a:srgbClr val="00CC66"/>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3147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3</a:t>
            </a:fld>
            <a:endParaRPr lang="en-GB" dirty="0"/>
          </a:p>
        </p:txBody>
      </p:sp>
      <p:sp>
        <p:nvSpPr>
          <p:cNvPr id="3" name="TextBox 2"/>
          <p:cNvSpPr txBox="1"/>
          <p:nvPr/>
        </p:nvSpPr>
        <p:spPr>
          <a:xfrm>
            <a:off x="721296" y="2420888"/>
            <a:ext cx="7632848" cy="1200329"/>
          </a:xfrm>
          <a:prstGeom prst="rect">
            <a:avLst/>
          </a:prstGeom>
          <a:noFill/>
        </p:spPr>
        <p:txBody>
          <a:bodyPr wrap="square" rtlCol="0">
            <a:spAutoFit/>
          </a:bodyPr>
          <a:lstStyle/>
          <a:p>
            <a:pPr algn="ctr"/>
            <a:r>
              <a:rPr lang="en-GB" sz="3600" dirty="0">
                <a:highlight>
                  <a:srgbClr val="FFFFFF"/>
                </a:highlight>
              </a:rPr>
              <a:t>B</a:t>
            </a:r>
            <a:r>
              <a:rPr lang="en-GB" sz="3600" b="0" i="0" dirty="0">
                <a:effectLst/>
                <a:highlight>
                  <a:srgbClr val="FFFFFF"/>
                </a:highlight>
              </a:rPr>
              <a:t>rief historical introduction of particle accelerators and their use in medicine</a:t>
            </a:r>
          </a:p>
        </p:txBody>
      </p:sp>
    </p:spTree>
    <p:extLst>
      <p:ext uri="{BB962C8B-B14F-4D97-AF65-F5344CB8AC3E}">
        <p14:creationId xmlns:p14="http://schemas.microsoft.com/office/powerpoint/2010/main" val="2718684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30</a:t>
            </a:fld>
            <a:endParaRPr lang="en-US"/>
          </a:p>
        </p:txBody>
      </p:sp>
      <p:sp>
        <p:nvSpPr>
          <p:cNvPr id="6" name="Rectangle 5"/>
          <p:cNvSpPr/>
          <p:nvPr/>
        </p:nvSpPr>
        <p:spPr>
          <a:xfrm>
            <a:off x="395536" y="814928"/>
            <a:ext cx="8229600" cy="5278368"/>
          </a:xfrm>
          <a:prstGeom prst="rect">
            <a:avLst/>
          </a:prstGeom>
        </p:spPr>
        <p:txBody>
          <a:bodyPr wrap="square">
            <a:spAutoFit/>
          </a:bodyPr>
          <a:lstStyle/>
          <a:p>
            <a:r>
              <a:rPr lang="en-US" sz="2400" b="1" dirty="0">
                <a:solidFill>
                  <a:srgbClr val="FF0000"/>
                </a:solidFill>
              </a:rPr>
              <a:t>Internal</a:t>
            </a:r>
            <a:r>
              <a:rPr lang="en-US" sz="2400" dirty="0"/>
              <a:t> (beam is not extracted from the cyclotron)</a:t>
            </a:r>
          </a:p>
          <a:p>
            <a:pPr>
              <a:spcAft>
                <a:spcPts val="1000"/>
              </a:spcAft>
            </a:pPr>
            <a:r>
              <a:rPr lang="en-US" sz="2400" b="1" dirty="0">
                <a:solidFill>
                  <a:srgbClr val="FF0000"/>
                </a:solidFill>
              </a:rPr>
              <a:t>External</a:t>
            </a:r>
            <a:r>
              <a:rPr lang="en-US" sz="2400" dirty="0"/>
              <a:t> (extracted beam + beam transport to target)</a:t>
            </a:r>
          </a:p>
          <a:p>
            <a:pPr>
              <a:spcAft>
                <a:spcPts val="1000"/>
              </a:spcAft>
            </a:pPr>
            <a:r>
              <a:rPr lang="en-US" sz="2400" dirty="0"/>
              <a:t>Simultaneous irradiation of more than one target (H</a:t>
            </a:r>
            <a:r>
              <a:rPr lang="en-US" sz="2400" baseline="30000" dirty="0"/>
              <a:t>–</a:t>
            </a:r>
            <a:r>
              <a:rPr lang="en-US" sz="2400" dirty="0"/>
              <a:t> cyclotrons)</a:t>
            </a:r>
          </a:p>
          <a:p>
            <a:r>
              <a:rPr lang="en-US" sz="2400" dirty="0"/>
              <a:t>The target can be</a:t>
            </a:r>
          </a:p>
          <a:p>
            <a:pPr marL="225425" indent="-225425">
              <a:buSzPct val="125000"/>
              <a:buFont typeface="Arial" pitchFamily="34" charset="0"/>
              <a:buChar char="•"/>
            </a:pPr>
            <a:r>
              <a:rPr lang="en-US" sz="2400" b="1" dirty="0">
                <a:solidFill>
                  <a:srgbClr val="FF0000"/>
                </a:solidFill>
              </a:rPr>
              <a:t>Solid</a:t>
            </a:r>
          </a:p>
          <a:p>
            <a:pPr marL="225425" indent="-225425">
              <a:buSzPct val="125000"/>
              <a:buFont typeface="Arial" pitchFamily="34" charset="0"/>
              <a:buChar char="•"/>
            </a:pPr>
            <a:r>
              <a:rPr lang="en-US" sz="2400" b="1" dirty="0">
                <a:solidFill>
                  <a:srgbClr val="FF0000"/>
                </a:solidFill>
              </a:rPr>
              <a:t>Liquid</a:t>
            </a:r>
          </a:p>
          <a:p>
            <a:pPr marL="225425" indent="-225425">
              <a:spcAft>
                <a:spcPts val="1000"/>
              </a:spcAft>
              <a:buSzPct val="125000"/>
              <a:buFont typeface="Arial" pitchFamily="34" charset="0"/>
              <a:buChar char="•"/>
            </a:pPr>
            <a:r>
              <a:rPr lang="en-US" sz="2400" b="1" dirty="0">
                <a:solidFill>
                  <a:srgbClr val="FF0000"/>
                </a:solidFill>
              </a:rPr>
              <a:t>Gaseous</a:t>
            </a:r>
            <a:endParaRPr lang="en-US" sz="2400" dirty="0"/>
          </a:p>
          <a:p>
            <a:r>
              <a:rPr lang="en-US" sz="2400" dirty="0"/>
              <a:t>Principal constraints on gas targets</a:t>
            </a:r>
          </a:p>
          <a:p>
            <a:pPr marL="225425" indent="-225425">
              <a:buSzPct val="125000"/>
              <a:buFont typeface="Arial" pitchFamily="34" charset="0"/>
              <a:buChar char="•"/>
            </a:pPr>
            <a:r>
              <a:rPr lang="en-US" sz="2400" dirty="0"/>
              <a:t>removal of heat from the gas (gases are not very good heat conductors)</a:t>
            </a:r>
          </a:p>
          <a:p>
            <a:pPr marL="225425" indent="-225425">
              <a:buSzPct val="125000"/>
              <a:buFont typeface="Arial" pitchFamily="34" charset="0"/>
              <a:buChar char="•"/>
            </a:pPr>
            <a:r>
              <a:rPr lang="en-US" sz="2400" dirty="0"/>
              <a:t>the targets must be quite large in comparison with solid or liquid targets in order to hold the necessary amount of material.</a:t>
            </a:r>
          </a:p>
        </p:txBody>
      </p:sp>
      <p:sp>
        <p:nvSpPr>
          <p:cNvPr id="7" name="TextBox 6"/>
          <p:cNvSpPr txBox="1"/>
          <p:nvPr/>
        </p:nvSpPr>
        <p:spPr>
          <a:xfrm>
            <a:off x="76200" y="44624"/>
            <a:ext cx="89916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Targets</a:t>
            </a:r>
          </a:p>
        </p:txBody>
      </p:sp>
      <p:pic>
        <p:nvPicPr>
          <p:cNvPr id="5" name="Picture 3"/>
          <p:cNvPicPr>
            <a:picLocks noChangeAspect="1" noChangeArrowheads="1"/>
          </p:cNvPicPr>
          <p:nvPr/>
        </p:nvPicPr>
        <p:blipFill>
          <a:blip r:embed="rId3" cstate="print"/>
          <a:srcRect/>
          <a:stretch>
            <a:fillRect/>
          </a:stretch>
        </p:blipFill>
        <p:spPr bwMode="auto">
          <a:xfrm>
            <a:off x="6387405" y="2132856"/>
            <a:ext cx="2505075" cy="1957559"/>
          </a:xfrm>
          <a:prstGeom prst="rect">
            <a:avLst/>
          </a:prstGeom>
          <a:noFill/>
          <a:ln w="9525">
            <a:noFill/>
            <a:miter lim="800000"/>
            <a:headEnd/>
            <a:tailEnd/>
          </a:ln>
        </p:spPr>
      </p:pic>
      <p:sp>
        <p:nvSpPr>
          <p:cNvPr id="8" name="Rectangle 7"/>
          <p:cNvSpPr/>
          <p:nvPr/>
        </p:nvSpPr>
        <p:spPr>
          <a:xfrm>
            <a:off x="3563888" y="2742303"/>
            <a:ext cx="2808312" cy="646331"/>
          </a:xfrm>
          <a:prstGeom prst="rect">
            <a:avLst/>
          </a:prstGeom>
        </p:spPr>
        <p:txBody>
          <a:bodyPr wrap="square">
            <a:spAutoFit/>
          </a:bodyPr>
          <a:lstStyle/>
          <a:p>
            <a:pPr algn="r"/>
            <a:r>
              <a:rPr lang="en-GB" i="1" baseline="30000" dirty="0"/>
              <a:t>18</a:t>
            </a:r>
            <a:r>
              <a:rPr lang="en-GB" i="1" dirty="0"/>
              <a:t>O water target</a:t>
            </a:r>
          </a:p>
          <a:p>
            <a:pPr algn="r"/>
            <a:r>
              <a:rPr lang="en-GB" i="1" dirty="0"/>
              <a:t>to produce </a:t>
            </a:r>
            <a:r>
              <a:rPr lang="en-GB" i="1" baseline="30000" dirty="0"/>
              <a:t>18</a:t>
            </a:r>
            <a:r>
              <a:rPr lang="en-GB" i="1" dirty="0"/>
              <a:t>F via </a:t>
            </a:r>
            <a:r>
              <a:rPr kumimoji="0" lang="en-GB" sz="1800" kern="1200" baseline="30000" dirty="0">
                <a:solidFill>
                  <a:schemeClr val="dk1"/>
                </a:solidFill>
                <a:latin typeface="+mn-lt"/>
                <a:ea typeface="+mn-ea"/>
                <a:cs typeface="+mn-cs"/>
              </a:rPr>
              <a:t>18</a:t>
            </a:r>
            <a:r>
              <a:rPr kumimoji="0" lang="en-GB" sz="1800" kern="1200" baseline="0" dirty="0">
                <a:solidFill>
                  <a:schemeClr val="dk1"/>
                </a:solidFill>
                <a:latin typeface="+mn-lt"/>
                <a:ea typeface="+mn-ea"/>
                <a:cs typeface="+mn-cs"/>
              </a:rPr>
              <a:t>O(</a:t>
            </a:r>
            <a:r>
              <a:rPr kumimoji="0" lang="en-GB" sz="1800" kern="1200" baseline="0" dirty="0" err="1">
                <a:solidFill>
                  <a:schemeClr val="dk1"/>
                </a:solidFill>
                <a:latin typeface="+mn-lt"/>
                <a:ea typeface="+mn-ea"/>
                <a:cs typeface="+mn-cs"/>
              </a:rPr>
              <a:t>p,n</a:t>
            </a:r>
            <a:r>
              <a:rPr kumimoji="0" lang="en-GB" sz="1800" kern="1200" baseline="0" dirty="0">
                <a:solidFill>
                  <a:schemeClr val="dk1"/>
                </a:solidFill>
                <a:latin typeface="+mn-lt"/>
                <a:ea typeface="+mn-ea"/>
                <a:cs typeface="+mn-cs"/>
              </a:rPr>
              <a:t>)</a:t>
            </a:r>
          </a:p>
        </p:txBody>
      </p:sp>
    </p:spTree>
    <p:extLst>
      <p:ext uri="{BB962C8B-B14F-4D97-AF65-F5344CB8AC3E}">
        <p14:creationId xmlns:p14="http://schemas.microsoft.com/office/powerpoint/2010/main" val="223149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 y="44624"/>
            <a:ext cx="89916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Production reactions (1)</a:t>
            </a:r>
          </a:p>
        </p:txBody>
      </p:sp>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31</a:t>
            </a:fld>
            <a:endParaRPr lang="en-US"/>
          </a:p>
        </p:txBody>
      </p:sp>
      <p:graphicFrame>
        <p:nvGraphicFramePr>
          <p:cNvPr id="10" name="Table 9"/>
          <p:cNvGraphicFramePr>
            <a:graphicFrameLocks noGrp="1"/>
          </p:cNvGraphicFramePr>
          <p:nvPr>
            <p:extLst>
              <p:ext uri="{D42A27DB-BD31-4B8C-83A1-F6EECF244321}">
                <p14:modId xmlns:p14="http://schemas.microsoft.com/office/powerpoint/2010/main" val="4269893606"/>
              </p:ext>
            </p:extLst>
          </p:nvPr>
        </p:nvGraphicFramePr>
        <p:xfrm>
          <a:off x="381000" y="1340768"/>
          <a:ext cx="8229601" cy="385572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0000"/>
                    </a:ext>
                  </a:extLst>
                </a:gridCol>
                <a:gridCol w="16002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2286000">
                  <a:extLst>
                    <a:ext uri="{9D8B030D-6E8A-4147-A177-3AD203B41FA5}">
                      <a16:colId xmlns:a16="http://schemas.microsoft.com/office/drawing/2014/main" val="20003"/>
                    </a:ext>
                  </a:extLst>
                </a:gridCol>
                <a:gridCol w="1600201">
                  <a:extLst>
                    <a:ext uri="{9D8B030D-6E8A-4147-A177-3AD203B41FA5}">
                      <a16:colId xmlns:a16="http://schemas.microsoft.com/office/drawing/2014/main" val="20004"/>
                    </a:ext>
                  </a:extLst>
                </a:gridCol>
              </a:tblGrid>
              <a:tr h="370840">
                <a:tc>
                  <a:txBody>
                    <a:bodyPr/>
                    <a:lstStyle/>
                    <a:p>
                      <a:pPr algn="ctr"/>
                      <a:r>
                        <a:rPr lang="en-US" sz="1800" dirty="0"/>
                        <a:t>Radionuclide</a:t>
                      </a:r>
                    </a:p>
                  </a:txBody>
                  <a:tcPr/>
                </a:tc>
                <a:tc>
                  <a:txBody>
                    <a:bodyPr/>
                    <a:lstStyle/>
                    <a:p>
                      <a:pPr algn="ctr"/>
                      <a:r>
                        <a:rPr lang="en-US" sz="1800" dirty="0"/>
                        <a:t>Use</a:t>
                      </a:r>
                    </a:p>
                  </a:txBody>
                  <a:tcPr/>
                </a:tc>
                <a:tc>
                  <a:txBody>
                    <a:bodyPr/>
                    <a:lstStyle/>
                    <a:p>
                      <a:pPr algn="ctr"/>
                      <a:r>
                        <a:rPr kumimoji="0" lang="en-US" sz="1800" b="1" i="0" kern="1200" baseline="0" dirty="0">
                          <a:solidFill>
                            <a:schemeClr val="lt1"/>
                          </a:solidFill>
                          <a:latin typeface="+mn-lt"/>
                          <a:ea typeface="+mn-ea"/>
                          <a:cs typeface="+mn-cs"/>
                        </a:rPr>
                        <a:t>Half-life</a:t>
                      </a:r>
                      <a:endParaRPr lang="en-US" sz="1800" i="0" dirty="0"/>
                    </a:p>
                  </a:txBody>
                  <a:tcPr/>
                </a:tc>
                <a:tc>
                  <a:txBody>
                    <a:bodyPr/>
                    <a:lstStyle/>
                    <a:p>
                      <a:pPr algn="ctr"/>
                      <a:r>
                        <a:rPr lang="en-US" sz="1800" dirty="0"/>
                        <a:t>Reaction</a:t>
                      </a:r>
                    </a:p>
                  </a:txBody>
                  <a:tcPr/>
                </a:tc>
                <a:tc>
                  <a:txBody>
                    <a:bodyPr/>
                    <a:lstStyle/>
                    <a:p>
                      <a:pPr algn="ctr"/>
                      <a:r>
                        <a:rPr lang="en-US" sz="1800" dirty="0"/>
                        <a:t>Energy (MeV)</a:t>
                      </a:r>
                    </a:p>
                  </a:txBody>
                  <a:tcPr/>
                </a:tc>
                <a:extLst>
                  <a:ext uri="{0D108BD9-81ED-4DB2-BD59-A6C34878D82A}">
                    <a16:rowId xmlns:a16="http://schemas.microsoft.com/office/drawing/2014/main" val="10000"/>
                  </a:ext>
                </a:extLst>
              </a:tr>
              <a:tr h="370840">
                <a:tc>
                  <a:txBody>
                    <a:bodyPr/>
                    <a:lstStyle/>
                    <a:p>
                      <a:pPr algn="ctr"/>
                      <a:r>
                        <a:rPr lang="en-US" sz="1800" baseline="30000" dirty="0"/>
                        <a:t>99m</a:t>
                      </a:r>
                      <a:r>
                        <a:rPr lang="en-US" sz="1800" dirty="0"/>
                        <a:t>Tc</a:t>
                      </a:r>
                    </a:p>
                  </a:txBody>
                  <a:tcPr/>
                </a:tc>
                <a:tc>
                  <a:txBody>
                    <a:bodyPr/>
                    <a:lstStyle/>
                    <a:p>
                      <a:pPr algn="ctr"/>
                      <a:r>
                        <a:rPr lang="en-US" sz="1800" dirty="0"/>
                        <a:t>SPECT imaging </a:t>
                      </a:r>
                    </a:p>
                  </a:txBody>
                  <a:tcPr/>
                </a:tc>
                <a:tc>
                  <a:txBody>
                    <a:bodyPr/>
                    <a:lstStyle/>
                    <a:p>
                      <a:pPr algn="ctr"/>
                      <a:r>
                        <a:rPr lang="en-US" sz="1800" dirty="0"/>
                        <a:t>6 h</a:t>
                      </a:r>
                    </a:p>
                  </a:txBody>
                  <a:tcPr/>
                </a:tc>
                <a:tc>
                  <a:txBody>
                    <a:bodyPr/>
                    <a:lstStyle/>
                    <a:p>
                      <a:pPr algn="ctr"/>
                      <a:r>
                        <a:rPr kumimoji="0" lang="en-US" sz="1800" kern="1200" baseline="30000" dirty="0">
                          <a:solidFill>
                            <a:schemeClr val="dk1"/>
                          </a:solidFill>
                          <a:latin typeface="+mn-lt"/>
                          <a:ea typeface="+mn-ea"/>
                          <a:cs typeface="+mn-cs"/>
                        </a:rPr>
                        <a:t>100</a:t>
                      </a:r>
                      <a:r>
                        <a:rPr kumimoji="0" lang="en-US" sz="1800" kern="1200" baseline="0" dirty="0">
                          <a:solidFill>
                            <a:schemeClr val="dk1"/>
                          </a:solidFill>
                          <a:latin typeface="+mn-lt"/>
                          <a:ea typeface="+mn-ea"/>
                          <a:cs typeface="+mn-cs"/>
                        </a:rPr>
                        <a:t>Mo(p,2n)</a:t>
                      </a:r>
                      <a:endParaRPr lang="en-US" sz="1800" dirty="0"/>
                    </a:p>
                  </a:txBody>
                  <a:tcPr/>
                </a:tc>
                <a:tc>
                  <a:txBody>
                    <a:bodyPr/>
                    <a:lstStyle/>
                    <a:p>
                      <a:pPr algn="ctr"/>
                      <a:r>
                        <a:rPr lang="en-US" sz="1800" dirty="0"/>
                        <a:t>30</a:t>
                      </a:r>
                    </a:p>
                  </a:txBody>
                  <a:tcPr/>
                </a:tc>
                <a:extLst>
                  <a:ext uri="{0D108BD9-81ED-4DB2-BD59-A6C34878D82A}">
                    <a16:rowId xmlns:a16="http://schemas.microsoft.com/office/drawing/2014/main" val="10001"/>
                  </a:ext>
                </a:extLst>
              </a:tr>
              <a:tr h="370840">
                <a:tc>
                  <a:txBody>
                    <a:bodyPr/>
                    <a:lstStyle/>
                    <a:p>
                      <a:pPr algn="ctr"/>
                      <a:r>
                        <a:rPr lang="en-US" sz="1800" baseline="30000" dirty="0"/>
                        <a:t>123</a:t>
                      </a:r>
                      <a:r>
                        <a:rPr lang="en-US" sz="1800" dirty="0"/>
                        <a:t>I</a:t>
                      </a:r>
                    </a:p>
                  </a:txBody>
                  <a:tcPr/>
                </a:tc>
                <a:tc>
                  <a:txBody>
                    <a:bodyPr/>
                    <a:lstStyle/>
                    <a:p>
                      <a:pPr algn="ctr"/>
                      <a:r>
                        <a:rPr lang="en-US" sz="1800" dirty="0"/>
                        <a:t>SPECT imaging </a:t>
                      </a:r>
                    </a:p>
                  </a:txBody>
                  <a:tcPr/>
                </a:tc>
                <a:tc>
                  <a:txBody>
                    <a:bodyPr/>
                    <a:lstStyle/>
                    <a:p>
                      <a:pPr algn="ctr"/>
                      <a:r>
                        <a:rPr lang="en-US" sz="1800" dirty="0"/>
                        <a:t>13.1 h</a:t>
                      </a:r>
                    </a:p>
                  </a:txBody>
                  <a:tcPr/>
                </a:tc>
                <a:tc>
                  <a:txBody>
                    <a:bodyPr/>
                    <a:lstStyle/>
                    <a:p>
                      <a:pPr algn="ctr"/>
                      <a:r>
                        <a:rPr kumimoji="0" lang="en-US" sz="1800" kern="1200" baseline="30000" dirty="0">
                          <a:solidFill>
                            <a:schemeClr val="dk1"/>
                          </a:solidFill>
                          <a:latin typeface="+mn-lt"/>
                          <a:ea typeface="+mn-ea"/>
                          <a:cs typeface="+mn-cs"/>
                        </a:rPr>
                        <a:t>124</a:t>
                      </a:r>
                      <a:r>
                        <a:rPr kumimoji="0" lang="en-US" sz="1800" kern="1200" baseline="0" dirty="0">
                          <a:solidFill>
                            <a:schemeClr val="dk1"/>
                          </a:solidFill>
                          <a:latin typeface="+mn-lt"/>
                          <a:ea typeface="+mn-ea"/>
                          <a:cs typeface="+mn-cs"/>
                        </a:rPr>
                        <a:t>Xe(</a:t>
                      </a:r>
                      <a:r>
                        <a:rPr kumimoji="0" lang="en-US" sz="1800" kern="1200" baseline="0" dirty="0" err="1">
                          <a:solidFill>
                            <a:schemeClr val="dk1"/>
                          </a:solidFill>
                          <a:latin typeface="+mn-lt"/>
                          <a:ea typeface="+mn-ea"/>
                          <a:cs typeface="+mn-cs"/>
                        </a:rPr>
                        <a:t>p,n</a:t>
                      </a:r>
                      <a:r>
                        <a:rPr kumimoji="0" lang="en-US" sz="1800" kern="1200" baseline="0" dirty="0">
                          <a:solidFill>
                            <a:schemeClr val="dk1"/>
                          </a:solidFill>
                          <a:latin typeface="+mn-lt"/>
                          <a:ea typeface="+mn-ea"/>
                          <a:cs typeface="+mn-cs"/>
                        </a:rPr>
                        <a:t>)</a:t>
                      </a:r>
                      <a:r>
                        <a:rPr kumimoji="0" lang="en-US" sz="1800" kern="1200" baseline="30000" dirty="0">
                          <a:solidFill>
                            <a:schemeClr val="dk1"/>
                          </a:solidFill>
                          <a:latin typeface="+mn-lt"/>
                          <a:ea typeface="+mn-ea"/>
                          <a:cs typeface="+mn-cs"/>
                        </a:rPr>
                        <a:t>123</a:t>
                      </a:r>
                      <a:r>
                        <a:rPr kumimoji="0" lang="en-US" sz="1800" kern="1200" baseline="0" dirty="0">
                          <a:solidFill>
                            <a:schemeClr val="dk1"/>
                          </a:solidFill>
                          <a:latin typeface="+mn-lt"/>
                          <a:ea typeface="+mn-ea"/>
                          <a:cs typeface="+mn-cs"/>
                        </a:rPr>
                        <a:t>Cs</a:t>
                      </a:r>
                      <a:endParaRPr kumimoji="0" lang="en-US" sz="1800" kern="1200" baseline="30000" dirty="0">
                        <a:solidFill>
                          <a:schemeClr val="dk1"/>
                        </a:solidFill>
                        <a:latin typeface="+mn-lt"/>
                        <a:ea typeface="+mn-ea"/>
                        <a:cs typeface="+mn-cs"/>
                      </a:endParaRPr>
                    </a:p>
                    <a:p>
                      <a:pPr algn="ctr"/>
                      <a:r>
                        <a:rPr kumimoji="0" lang="en-US" sz="1800" kern="1200" baseline="30000" dirty="0">
                          <a:solidFill>
                            <a:schemeClr val="dk1"/>
                          </a:solidFill>
                          <a:latin typeface="+mn-lt"/>
                          <a:ea typeface="+mn-ea"/>
                          <a:cs typeface="+mn-cs"/>
                        </a:rPr>
                        <a:t>124</a:t>
                      </a:r>
                      <a:r>
                        <a:rPr kumimoji="0" lang="en-US" sz="1800" kern="1200" baseline="0" dirty="0">
                          <a:solidFill>
                            <a:schemeClr val="dk1"/>
                          </a:solidFill>
                          <a:latin typeface="+mn-lt"/>
                          <a:ea typeface="+mn-ea"/>
                          <a:cs typeface="+mn-cs"/>
                        </a:rPr>
                        <a:t>Xe(</a:t>
                      </a:r>
                      <a:r>
                        <a:rPr kumimoji="0" lang="en-US" sz="1800" kern="1200" baseline="0" dirty="0" err="1">
                          <a:solidFill>
                            <a:schemeClr val="dk1"/>
                          </a:solidFill>
                          <a:latin typeface="+mn-lt"/>
                          <a:ea typeface="+mn-ea"/>
                          <a:cs typeface="+mn-cs"/>
                        </a:rPr>
                        <a:t>p,pn</a:t>
                      </a:r>
                      <a:r>
                        <a:rPr kumimoji="0" lang="en-US" sz="1800" kern="1200" baseline="0" dirty="0">
                          <a:solidFill>
                            <a:schemeClr val="dk1"/>
                          </a:solidFill>
                          <a:latin typeface="+mn-lt"/>
                          <a:ea typeface="+mn-ea"/>
                          <a:cs typeface="+mn-cs"/>
                        </a:rPr>
                        <a:t>)</a:t>
                      </a:r>
                      <a:r>
                        <a:rPr kumimoji="0" lang="en-US" sz="1800" kern="1200" baseline="30000" dirty="0">
                          <a:solidFill>
                            <a:schemeClr val="dk1"/>
                          </a:solidFill>
                          <a:latin typeface="+mn-lt"/>
                          <a:ea typeface="+mn-ea"/>
                          <a:cs typeface="+mn-cs"/>
                        </a:rPr>
                        <a:t>123</a:t>
                      </a:r>
                      <a:r>
                        <a:rPr kumimoji="0" lang="en-US" sz="1800" kern="1200" baseline="0" dirty="0">
                          <a:solidFill>
                            <a:schemeClr val="dk1"/>
                          </a:solidFill>
                          <a:latin typeface="+mn-lt"/>
                          <a:ea typeface="+mn-ea"/>
                          <a:cs typeface="+mn-cs"/>
                        </a:rPr>
                        <a:t>Xe</a:t>
                      </a:r>
                    </a:p>
                    <a:p>
                      <a:pPr algn="ctr"/>
                      <a:r>
                        <a:rPr kumimoji="0" lang="en-US" sz="1800" kern="1200" baseline="30000" dirty="0">
                          <a:solidFill>
                            <a:schemeClr val="dk1"/>
                          </a:solidFill>
                          <a:latin typeface="+mn-lt"/>
                          <a:ea typeface="+mn-ea"/>
                          <a:cs typeface="+mn-cs"/>
                        </a:rPr>
                        <a:t>124</a:t>
                      </a:r>
                      <a:r>
                        <a:rPr kumimoji="0" lang="en-US" sz="1800" kern="1200" baseline="0" dirty="0">
                          <a:solidFill>
                            <a:schemeClr val="dk1"/>
                          </a:solidFill>
                          <a:latin typeface="+mn-lt"/>
                          <a:ea typeface="+mn-ea"/>
                          <a:cs typeface="+mn-cs"/>
                        </a:rPr>
                        <a:t>Xe(p,2pn)</a:t>
                      </a:r>
                      <a:r>
                        <a:rPr kumimoji="0" lang="en-US" sz="1800" kern="1200" baseline="30000" dirty="0">
                          <a:solidFill>
                            <a:schemeClr val="dk1"/>
                          </a:solidFill>
                          <a:latin typeface="+mn-lt"/>
                          <a:ea typeface="+mn-ea"/>
                          <a:cs typeface="+mn-cs"/>
                        </a:rPr>
                        <a:t>123</a:t>
                      </a:r>
                      <a:r>
                        <a:rPr kumimoji="0" lang="en-US" sz="1800" kern="1200" baseline="0" dirty="0">
                          <a:solidFill>
                            <a:schemeClr val="dk1"/>
                          </a:solidFill>
                          <a:latin typeface="+mn-lt"/>
                          <a:ea typeface="+mn-ea"/>
                          <a:cs typeface="+mn-cs"/>
                        </a:rPr>
                        <a:t>I</a:t>
                      </a:r>
                    </a:p>
                    <a:p>
                      <a:pPr algn="ctr"/>
                      <a:r>
                        <a:rPr kumimoji="0" lang="en-US" sz="1800" kern="1200" baseline="30000" dirty="0">
                          <a:solidFill>
                            <a:schemeClr val="dk1"/>
                          </a:solidFill>
                          <a:latin typeface="+mn-lt"/>
                          <a:ea typeface="+mn-ea"/>
                          <a:cs typeface="+mn-cs"/>
                        </a:rPr>
                        <a:t>123</a:t>
                      </a:r>
                      <a:r>
                        <a:rPr kumimoji="0" lang="en-US" sz="1800" kern="1200" baseline="0" dirty="0">
                          <a:solidFill>
                            <a:schemeClr val="dk1"/>
                          </a:solidFill>
                          <a:latin typeface="+mn-lt"/>
                          <a:ea typeface="+mn-ea"/>
                          <a:cs typeface="+mn-cs"/>
                        </a:rPr>
                        <a:t>Te(</a:t>
                      </a:r>
                      <a:r>
                        <a:rPr kumimoji="0" lang="en-US" sz="1800" kern="1200" baseline="0" dirty="0" err="1">
                          <a:solidFill>
                            <a:schemeClr val="dk1"/>
                          </a:solidFill>
                          <a:latin typeface="+mn-lt"/>
                          <a:ea typeface="+mn-ea"/>
                          <a:cs typeface="+mn-cs"/>
                        </a:rPr>
                        <a:t>p,n</a:t>
                      </a:r>
                      <a:r>
                        <a:rPr kumimoji="0" lang="en-US" sz="1800" kern="1200" baseline="0" dirty="0">
                          <a:solidFill>
                            <a:schemeClr val="dk1"/>
                          </a:solidFill>
                          <a:latin typeface="+mn-lt"/>
                          <a:ea typeface="+mn-ea"/>
                          <a:cs typeface="+mn-cs"/>
                        </a:rPr>
                        <a:t>)</a:t>
                      </a:r>
                      <a:r>
                        <a:rPr kumimoji="0" lang="en-US" sz="1800" kern="1200" baseline="30000" dirty="0">
                          <a:solidFill>
                            <a:schemeClr val="dk1"/>
                          </a:solidFill>
                          <a:latin typeface="+mn-lt"/>
                          <a:ea typeface="+mn-ea"/>
                          <a:cs typeface="+mn-cs"/>
                        </a:rPr>
                        <a:t>123</a:t>
                      </a:r>
                      <a:r>
                        <a:rPr kumimoji="0" lang="en-US" sz="1800" kern="1200" baseline="0" dirty="0">
                          <a:solidFill>
                            <a:schemeClr val="dk1"/>
                          </a:solidFill>
                          <a:latin typeface="+mn-lt"/>
                          <a:ea typeface="+mn-ea"/>
                          <a:cs typeface="+mn-cs"/>
                        </a:rPr>
                        <a:t>I</a:t>
                      </a:r>
                    </a:p>
                    <a:p>
                      <a:pPr algn="ctr"/>
                      <a:r>
                        <a:rPr kumimoji="0" lang="en-US" sz="1800" kern="1200" baseline="30000" dirty="0">
                          <a:solidFill>
                            <a:schemeClr val="dk1"/>
                          </a:solidFill>
                          <a:latin typeface="+mn-lt"/>
                          <a:ea typeface="+mn-ea"/>
                          <a:cs typeface="+mn-cs"/>
                        </a:rPr>
                        <a:t>124</a:t>
                      </a:r>
                      <a:r>
                        <a:rPr kumimoji="0" lang="en-US" sz="1800" kern="1200" baseline="0" dirty="0">
                          <a:solidFill>
                            <a:schemeClr val="dk1"/>
                          </a:solidFill>
                          <a:latin typeface="+mn-lt"/>
                          <a:ea typeface="+mn-ea"/>
                          <a:cs typeface="+mn-cs"/>
                        </a:rPr>
                        <a:t>Te(p,2n)</a:t>
                      </a:r>
                      <a:r>
                        <a:rPr kumimoji="0" lang="en-US" sz="1800" kern="1200" baseline="30000" dirty="0">
                          <a:solidFill>
                            <a:schemeClr val="dk1"/>
                          </a:solidFill>
                          <a:latin typeface="+mn-lt"/>
                          <a:ea typeface="+mn-ea"/>
                          <a:cs typeface="+mn-cs"/>
                        </a:rPr>
                        <a:t>123</a:t>
                      </a:r>
                      <a:r>
                        <a:rPr kumimoji="0" lang="en-US" sz="1800" kern="1200" baseline="0" dirty="0">
                          <a:solidFill>
                            <a:schemeClr val="dk1"/>
                          </a:solidFill>
                          <a:latin typeface="+mn-lt"/>
                          <a:ea typeface="+mn-ea"/>
                          <a:cs typeface="+mn-cs"/>
                        </a:rPr>
                        <a:t>I</a:t>
                      </a:r>
                      <a:endParaRPr lang="en-US" sz="1800" dirty="0"/>
                    </a:p>
                  </a:txBody>
                  <a:tcPr/>
                </a:tc>
                <a:tc>
                  <a:txBody>
                    <a:bodyPr/>
                    <a:lstStyle/>
                    <a:p>
                      <a:pPr algn="ctr"/>
                      <a:r>
                        <a:rPr lang="en-US" sz="1800" dirty="0"/>
                        <a:t>27</a:t>
                      </a:r>
                    </a:p>
                    <a:p>
                      <a:pPr algn="ctr"/>
                      <a:endParaRPr lang="en-US" sz="1800" dirty="0"/>
                    </a:p>
                    <a:p>
                      <a:pPr algn="ctr"/>
                      <a:endParaRPr lang="en-US" sz="1800" dirty="0"/>
                    </a:p>
                    <a:p>
                      <a:pPr algn="ctr"/>
                      <a:r>
                        <a:rPr lang="en-US" sz="1800" dirty="0"/>
                        <a:t>15</a:t>
                      </a:r>
                    </a:p>
                    <a:p>
                      <a:pPr algn="ctr"/>
                      <a:r>
                        <a:rPr lang="en-US" sz="1800" dirty="0"/>
                        <a:t>25</a:t>
                      </a:r>
                    </a:p>
                  </a:txBody>
                  <a:tcPr/>
                </a:tc>
                <a:extLst>
                  <a:ext uri="{0D108BD9-81ED-4DB2-BD59-A6C34878D82A}">
                    <a16:rowId xmlns:a16="http://schemas.microsoft.com/office/drawing/2014/main" val="10002"/>
                  </a:ext>
                </a:extLst>
              </a:tr>
              <a:tr h="370840">
                <a:tc>
                  <a:txBody>
                    <a:bodyPr/>
                    <a:lstStyle/>
                    <a:p>
                      <a:pPr algn="ctr"/>
                      <a:r>
                        <a:rPr lang="en-US" sz="1800" baseline="30000" dirty="0"/>
                        <a:t>201</a:t>
                      </a:r>
                      <a:r>
                        <a:rPr lang="en-US" sz="1800" dirty="0"/>
                        <a:t>Tl</a:t>
                      </a:r>
                    </a:p>
                  </a:txBody>
                  <a:tcPr/>
                </a:tc>
                <a:tc>
                  <a:txBody>
                    <a:bodyPr/>
                    <a:lstStyle/>
                    <a:p>
                      <a:pPr algn="ctr"/>
                      <a:r>
                        <a:rPr lang="en-US" sz="1800" dirty="0"/>
                        <a:t>SPECT imaging </a:t>
                      </a:r>
                    </a:p>
                  </a:txBody>
                  <a:tcPr/>
                </a:tc>
                <a:tc>
                  <a:txBody>
                    <a:bodyPr/>
                    <a:lstStyle/>
                    <a:p>
                      <a:pPr algn="ctr"/>
                      <a:r>
                        <a:rPr lang="en-US" sz="1800" dirty="0"/>
                        <a:t>73.1 h</a:t>
                      </a:r>
                    </a:p>
                  </a:txBody>
                  <a:tcPr/>
                </a:tc>
                <a:tc>
                  <a:txBody>
                    <a:bodyPr/>
                    <a:lstStyle/>
                    <a:p>
                      <a:pPr algn="ctr"/>
                      <a:r>
                        <a:rPr kumimoji="0" lang="en-US" sz="1800" kern="1200" baseline="30000" dirty="0">
                          <a:solidFill>
                            <a:schemeClr val="dk1"/>
                          </a:solidFill>
                          <a:latin typeface="+mn-lt"/>
                          <a:ea typeface="+mn-ea"/>
                          <a:cs typeface="+mn-cs"/>
                        </a:rPr>
                        <a:t>203</a:t>
                      </a:r>
                      <a:r>
                        <a:rPr kumimoji="0" lang="en-US" sz="1800" kern="1200" baseline="0" dirty="0">
                          <a:solidFill>
                            <a:schemeClr val="dk1"/>
                          </a:solidFill>
                          <a:latin typeface="+mn-lt"/>
                          <a:ea typeface="+mn-ea"/>
                          <a:cs typeface="+mn-cs"/>
                        </a:rPr>
                        <a:t>Tl(p,3n)</a:t>
                      </a:r>
                      <a:r>
                        <a:rPr kumimoji="0" lang="en-US" sz="1800" kern="1200" baseline="30000" dirty="0">
                          <a:solidFill>
                            <a:schemeClr val="dk1"/>
                          </a:solidFill>
                          <a:latin typeface="+mn-lt"/>
                          <a:ea typeface="+mn-ea"/>
                          <a:cs typeface="+mn-cs"/>
                        </a:rPr>
                        <a:t>201</a:t>
                      </a:r>
                      <a:r>
                        <a:rPr kumimoji="0" lang="en-US" sz="1800" kern="1200" baseline="0" dirty="0">
                          <a:solidFill>
                            <a:schemeClr val="dk1"/>
                          </a:solidFill>
                          <a:latin typeface="+mn-lt"/>
                          <a:ea typeface="+mn-ea"/>
                          <a:cs typeface="+mn-cs"/>
                        </a:rPr>
                        <a:t>Pb →</a:t>
                      </a:r>
                      <a:r>
                        <a:rPr kumimoji="0" lang="en-US" sz="1800" kern="1200" baseline="30000" dirty="0">
                          <a:solidFill>
                            <a:schemeClr val="dk1"/>
                          </a:solidFill>
                          <a:latin typeface="+mn-lt"/>
                          <a:ea typeface="+mn-ea"/>
                          <a:cs typeface="+mn-cs"/>
                        </a:rPr>
                        <a:t>201</a:t>
                      </a:r>
                      <a:r>
                        <a:rPr kumimoji="0" lang="en-US" sz="1800" kern="1200" baseline="0" dirty="0">
                          <a:solidFill>
                            <a:schemeClr val="dk1"/>
                          </a:solidFill>
                          <a:latin typeface="+mn-lt"/>
                          <a:ea typeface="+mn-ea"/>
                          <a:cs typeface="+mn-cs"/>
                        </a:rPr>
                        <a:t>Tl</a:t>
                      </a:r>
                      <a:endParaRPr lang="en-US" sz="1800" dirty="0"/>
                    </a:p>
                  </a:txBody>
                  <a:tcPr/>
                </a:tc>
                <a:tc>
                  <a:txBody>
                    <a:bodyPr/>
                    <a:lstStyle/>
                    <a:p>
                      <a:pPr algn="ctr"/>
                      <a:r>
                        <a:rPr lang="en-US" sz="1800" dirty="0"/>
                        <a:t>29</a:t>
                      </a:r>
                    </a:p>
                  </a:txBody>
                  <a:tcPr/>
                </a:tc>
                <a:extLst>
                  <a:ext uri="{0D108BD9-81ED-4DB2-BD59-A6C34878D82A}">
                    <a16:rowId xmlns:a16="http://schemas.microsoft.com/office/drawing/2014/main" val="10003"/>
                  </a:ext>
                </a:extLst>
              </a:tr>
              <a:tr h="370840">
                <a:tc>
                  <a:txBody>
                    <a:bodyPr/>
                    <a:lstStyle/>
                    <a:p>
                      <a:pPr algn="ctr"/>
                      <a:r>
                        <a:rPr lang="en-US" sz="1800" baseline="30000" dirty="0"/>
                        <a:t>11</a:t>
                      </a:r>
                      <a:r>
                        <a:rPr lang="en-US" sz="1800" dirty="0"/>
                        <a:t>C</a:t>
                      </a:r>
                    </a:p>
                  </a:txBody>
                  <a:tcPr/>
                </a:tc>
                <a:tc>
                  <a:txBody>
                    <a:bodyPr/>
                    <a:lstStyle/>
                    <a:p>
                      <a:pPr algn="ctr"/>
                      <a:r>
                        <a:rPr lang="en-US" sz="1800" dirty="0"/>
                        <a:t>PET imaging </a:t>
                      </a:r>
                    </a:p>
                  </a:txBody>
                  <a:tcPr/>
                </a:tc>
                <a:tc>
                  <a:txBody>
                    <a:bodyPr/>
                    <a:lstStyle/>
                    <a:p>
                      <a:pPr algn="ctr"/>
                      <a:r>
                        <a:rPr lang="en-US" sz="1800" dirty="0"/>
                        <a:t>20.3 min</a:t>
                      </a:r>
                    </a:p>
                  </a:txBody>
                  <a:tcPr/>
                </a:tc>
                <a:tc>
                  <a:txBody>
                    <a:bodyPr/>
                    <a:lstStyle/>
                    <a:p>
                      <a:pPr algn="ctr"/>
                      <a:r>
                        <a:rPr kumimoji="0" lang="en-US" sz="1800" kern="1200" baseline="30000" dirty="0">
                          <a:solidFill>
                            <a:schemeClr val="dk1"/>
                          </a:solidFill>
                          <a:latin typeface="+mn-lt"/>
                          <a:ea typeface="+mn-ea"/>
                          <a:cs typeface="+mn-cs"/>
                        </a:rPr>
                        <a:t>14</a:t>
                      </a:r>
                      <a:r>
                        <a:rPr kumimoji="0" lang="en-US" sz="1800" kern="1200" baseline="0" dirty="0">
                          <a:solidFill>
                            <a:schemeClr val="dk1"/>
                          </a:solidFill>
                          <a:latin typeface="+mn-lt"/>
                          <a:ea typeface="+mn-ea"/>
                          <a:cs typeface="+mn-cs"/>
                        </a:rPr>
                        <a:t>N(p,</a:t>
                      </a:r>
                      <a:r>
                        <a:rPr lang="el-GR" dirty="0">
                          <a:latin typeface="Times New Roman" pitchFamily="18" charset="0"/>
                          <a:cs typeface="Times New Roman" pitchFamily="18" charset="0"/>
                        </a:rPr>
                        <a:t>α</a:t>
                      </a:r>
                      <a:r>
                        <a:rPr kumimoji="0" lang="en-US" sz="1800" i="1" kern="1200" baseline="0" dirty="0">
                          <a:solidFill>
                            <a:schemeClr val="dk1"/>
                          </a:solidFill>
                          <a:latin typeface="+mn-lt"/>
                          <a:ea typeface="+mn-ea"/>
                          <a:cs typeface="+mn-cs"/>
                        </a:rPr>
                        <a:t>)</a:t>
                      </a:r>
                    </a:p>
                    <a:p>
                      <a:pPr algn="ctr"/>
                      <a:r>
                        <a:rPr kumimoji="0" lang="en-US" sz="1800" kern="1200" baseline="30000" dirty="0">
                          <a:solidFill>
                            <a:schemeClr val="dk1"/>
                          </a:solidFill>
                          <a:latin typeface="+mn-lt"/>
                          <a:ea typeface="+mn-ea"/>
                          <a:cs typeface="+mn-cs"/>
                        </a:rPr>
                        <a:t>11</a:t>
                      </a:r>
                      <a:r>
                        <a:rPr kumimoji="0" lang="en-US" sz="1800" kern="1200" baseline="0" dirty="0">
                          <a:solidFill>
                            <a:schemeClr val="dk1"/>
                          </a:solidFill>
                          <a:latin typeface="+mn-lt"/>
                          <a:ea typeface="+mn-ea"/>
                          <a:cs typeface="+mn-cs"/>
                        </a:rPr>
                        <a:t>B(</a:t>
                      </a:r>
                      <a:r>
                        <a:rPr kumimoji="0" lang="en-US" sz="1800" kern="1200" baseline="0" dirty="0" err="1">
                          <a:solidFill>
                            <a:schemeClr val="dk1"/>
                          </a:solidFill>
                          <a:latin typeface="+mn-lt"/>
                          <a:ea typeface="+mn-ea"/>
                          <a:cs typeface="+mn-cs"/>
                        </a:rPr>
                        <a:t>p,n</a:t>
                      </a:r>
                      <a:r>
                        <a:rPr kumimoji="0" lang="en-US" sz="1800" kern="1200" baseline="0" dirty="0">
                          <a:solidFill>
                            <a:schemeClr val="dk1"/>
                          </a:solidFill>
                          <a:latin typeface="+mn-lt"/>
                          <a:ea typeface="+mn-ea"/>
                          <a:cs typeface="+mn-cs"/>
                        </a:rPr>
                        <a:t>)</a:t>
                      </a:r>
                      <a:endParaRPr lang="en-US" sz="1800" dirty="0"/>
                    </a:p>
                  </a:txBody>
                  <a:tcPr/>
                </a:tc>
                <a:tc>
                  <a:txBody>
                    <a:bodyPr/>
                    <a:lstStyle/>
                    <a:p>
                      <a:pPr algn="ctr"/>
                      <a:r>
                        <a:rPr kumimoji="0" lang="en-US" sz="1800" kern="1200" baseline="0" dirty="0">
                          <a:solidFill>
                            <a:schemeClr val="dk1"/>
                          </a:solidFill>
                          <a:latin typeface="+mn-lt"/>
                          <a:ea typeface="+mn-ea"/>
                          <a:cs typeface="+mn-cs"/>
                        </a:rPr>
                        <a:t>11–19</a:t>
                      </a:r>
                    </a:p>
                    <a:p>
                      <a:pPr algn="ctr"/>
                      <a:r>
                        <a:rPr kumimoji="0" lang="en-US" sz="1800" kern="1200" baseline="0" dirty="0">
                          <a:solidFill>
                            <a:schemeClr val="dk1"/>
                          </a:solidFill>
                          <a:latin typeface="+mn-lt"/>
                          <a:ea typeface="+mn-ea"/>
                          <a:cs typeface="+mn-cs"/>
                        </a:rPr>
                        <a:t>10</a:t>
                      </a:r>
                      <a:endParaRPr lang="en-US" sz="1800" dirty="0"/>
                    </a:p>
                  </a:txBody>
                  <a:tcPr/>
                </a:tc>
                <a:extLst>
                  <a:ext uri="{0D108BD9-81ED-4DB2-BD59-A6C34878D82A}">
                    <a16:rowId xmlns:a16="http://schemas.microsoft.com/office/drawing/2014/main" val="10004"/>
                  </a:ext>
                </a:extLst>
              </a:tr>
              <a:tr h="370840">
                <a:tc>
                  <a:txBody>
                    <a:bodyPr/>
                    <a:lstStyle/>
                    <a:p>
                      <a:pPr algn="ctr"/>
                      <a:r>
                        <a:rPr lang="en-US" sz="1800" baseline="30000" dirty="0"/>
                        <a:t>13</a:t>
                      </a:r>
                      <a:r>
                        <a:rPr lang="en-US" sz="1800" dirty="0"/>
                        <a:t>N</a:t>
                      </a:r>
                    </a:p>
                  </a:txBody>
                  <a:tcPr/>
                </a:tc>
                <a:tc>
                  <a:txBody>
                    <a:bodyPr/>
                    <a:lstStyle/>
                    <a:p>
                      <a:pPr algn="ctr"/>
                      <a:r>
                        <a:rPr lang="en-US" sz="1800" dirty="0"/>
                        <a:t>PET imaging </a:t>
                      </a:r>
                    </a:p>
                  </a:txBody>
                  <a:tcPr/>
                </a:tc>
                <a:tc>
                  <a:txBody>
                    <a:bodyPr/>
                    <a:lstStyle/>
                    <a:p>
                      <a:pPr algn="ctr"/>
                      <a:r>
                        <a:rPr lang="en-US" sz="1800" dirty="0"/>
                        <a:t>9.97 min</a:t>
                      </a:r>
                    </a:p>
                  </a:txBody>
                  <a:tcPr/>
                </a:tc>
                <a:tc>
                  <a:txBody>
                    <a:bodyPr/>
                    <a:lstStyle/>
                    <a:p>
                      <a:pPr algn="ctr"/>
                      <a:r>
                        <a:rPr kumimoji="0" lang="en-US" sz="1800" kern="1200" baseline="30000" dirty="0">
                          <a:solidFill>
                            <a:schemeClr val="dk1"/>
                          </a:solidFill>
                          <a:latin typeface="+mn-lt"/>
                          <a:ea typeface="+mn-ea"/>
                          <a:cs typeface="+mn-cs"/>
                        </a:rPr>
                        <a:t>16</a:t>
                      </a:r>
                      <a:r>
                        <a:rPr kumimoji="0" lang="en-US" sz="1800" kern="1200" baseline="0" dirty="0">
                          <a:solidFill>
                            <a:schemeClr val="dk1"/>
                          </a:solidFill>
                          <a:latin typeface="+mn-lt"/>
                          <a:ea typeface="+mn-ea"/>
                          <a:cs typeface="+mn-cs"/>
                        </a:rPr>
                        <a:t>O(p,</a:t>
                      </a:r>
                      <a:r>
                        <a:rPr lang="el-GR" dirty="0">
                          <a:latin typeface="Times New Roman" pitchFamily="18" charset="0"/>
                          <a:cs typeface="Times New Roman" pitchFamily="18" charset="0"/>
                        </a:rPr>
                        <a:t>α</a:t>
                      </a:r>
                      <a:r>
                        <a:rPr kumimoji="0" lang="en-US" sz="1800" i="1" kern="1200" baseline="0" dirty="0">
                          <a:solidFill>
                            <a:schemeClr val="dk1"/>
                          </a:solidFill>
                          <a:latin typeface="+mn-lt"/>
                          <a:ea typeface="+mn-ea"/>
                          <a:cs typeface="+mn-cs"/>
                        </a:rPr>
                        <a:t>)</a:t>
                      </a:r>
                    </a:p>
                    <a:p>
                      <a:pPr algn="ctr"/>
                      <a:r>
                        <a:rPr kumimoji="0" lang="en-US" sz="1800" kern="1200" baseline="30000" dirty="0">
                          <a:solidFill>
                            <a:schemeClr val="dk1"/>
                          </a:solidFill>
                          <a:latin typeface="+mn-lt"/>
                          <a:ea typeface="+mn-ea"/>
                          <a:cs typeface="+mn-cs"/>
                        </a:rPr>
                        <a:t>13</a:t>
                      </a:r>
                      <a:r>
                        <a:rPr kumimoji="0" lang="en-US" sz="1800" kern="1200" baseline="0" dirty="0">
                          <a:solidFill>
                            <a:schemeClr val="dk1"/>
                          </a:solidFill>
                          <a:latin typeface="+mn-lt"/>
                          <a:ea typeface="+mn-ea"/>
                          <a:cs typeface="+mn-cs"/>
                        </a:rPr>
                        <a:t>C(</a:t>
                      </a:r>
                      <a:r>
                        <a:rPr kumimoji="0" lang="en-US" sz="1800" kern="1200" baseline="0" dirty="0" err="1">
                          <a:solidFill>
                            <a:schemeClr val="dk1"/>
                          </a:solidFill>
                          <a:latin typeface="+mn-lt"/>
                          <a:ea typeface="+mn-ea"/>
                          <a:cs typeface="+mn-cs"/>
                        </a:rPr>
                        <a:t>p,n</a:t>
                      </a:r>
                      <a:r>
                        <a:rPr kumimoji="0" lang="en-US" sz="1800" kern="1200" baseline="0" dirty="0">
                          <a:solidFill>
                            <a:schemeClr val="dk1"/>
                          </a:solidFill>
                          <a:latin typeface="+mn-lt"/>
                          <a:ea typeface="+mn-ea"/>
                          <a:cs typeface="+mn-cs"/>
                        </a:rPr>
                        <a:t>)</a:t>
                      </a:r>
                      <a:endParaRPr lang="en-US" sz="1800" dirty="0"/>
                    </a:p>
                  </a:txBody>
                  <a:tcPr/>
                </a:tc>
                <a:tc>
                  <a:txBody>
                    <a:bodyPr/>
                    <a:lstStyle/>
                    <a:p>
                      <a:pPr algn="ctr"/>
                      <a:r>
                        <a:rPr lang="en-US" sz="1800" dirty="0"/>
                        <a:t>19</a:t>
                      </a:r>
                    </a:p>
                    <a:p>
                      <a:pPr algn="ctr"/>
                      <a:r>
                        <a:rPr lang="en-US" sz="1800" dirty="0"/>
                        <a:t>11</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194442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32</a:t>
            </a:fld>
            <a:endParaRPr lang="en-US"/>
          </a:p>
        </p:txBody>
      </p:sp>
      <p:graphicFrame>
        <p:nvGraphicFramePr>
          <p:cNvPr id="10" name="Table 9"/>
          <p:cNvGraphicFramePr>
            <a:graphicFrameLocks noGrp="1"/>
          </p:cNvGraphicFramePr>
          <p:nvPr>
            <p:extLst>
              <p:ext uri="{D42A27DB-BD31-4B8C-83A1-F6EECF244321}">
                <p14:modId xmlns:p14="http://schemas.microsoft.com/office/powerpoint/2010/main" val="826405294"/>
              </p:ext>
            </p:extLst>
          </p:nvPr>
        </p:nvGraphicFramePr>
        <p:xfrm>
          <a:off x="381000" y="1268760"/>
          <a:ext cx="8229601" cy="430276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gridCol w="1295400">
                  <a:extLst>
                    <a:ext uri="{9D8B030D-6E8A-4147-A177-3AD203B41FA5}">
                      <a16:colId xmlns:a16="http://schemas.microsoft.com/office/drawing/2014/main" val="20002"/>
                    </a:ext>
                  </a:extLst>
                </a:gridCol>
                <a:gridCol w="2272214">
                  <a:extLst>
                    <a:ext uri="{9D8B030D-6E8A-4147-A177-3AD203B41FA5}">
                      <a16:colId xmlns:a16="http://schemas.microsoft.com/office/drawing/2014/main" val="20003"/>
                    </a:ext>
                  </a:extLst>
                </a:gridCol>
                <a:gridCol w="1690187">
                  <a:extLst>
                    <a:ext uri="{9D8B030D-6E8A-4147-A177-3AD203B41FA5}">
                      <a16:colId xmlns:a16="http://schemas.microsoft.com/office/drawing/2014/main" val="20004"/>
                    </a:ext>
                  </a:extLst>
                </a:gridCol>
              </a:tblGrid>
              <a:tr h="370840">
                <a:tc>
                  <a:txBody>
                    <a:bodyPr/>
                    <a:lstStyle/>
                    <a:p>
                      <a:pPr algn="ctr"/>
                      <a:r>
                        <a:rPr lang="en-US" sz="1800" dirty="0"/>
                        <a:t>Radionuclide</a:t>
                      </a:r>
                    </a:p>
                  </a:txBody>
                  <a:tcPr/>
                </a:tc>
                <a:tc>
                  <a:txBody>
                    <a:bodyPr/>
                    <a:lstStyle/>
                    <a:p>
                      <a:pPr algn="ctr"/>
                      <a:r>
                        <a:rPr lang="en-US" sz="1800" dirty="0"/>
                        <a:t>Use</a:t>
                      </a:r>
                    </a:p>
                  </a:txBody>
                  <a:tcPr/>
                </a:tc>
                <a:tc>
                  <a:txBody>
                    <a:bodyPr/>
                    <a:lstStyle/>
                    <a:p>
                      <a:pPr algn="ctr"/>
                      <a:r>
                        <a:rPr kumimoji="0" lang="en-US" sz="1800" b="1" i="0" kern="1200" baseline="0" dirty="0">
                          <a:solidFill>
                            <a:schemeClr val="lt1"/>
                          </a:solidFill>
                          <a:latin typeface="+mn-lt"/>
                          <a:ea typeface="+mn-ea"/>
                          <a:cs typeface="+mn-cs"/>
                        </a:rPr>
                        <a:t>Half-life</a:t>
                      </a:r>
                      <a:endParaRPr lang="en-US" sz="1800" i="0" dirty="0"/>
                    </a:p>
                  </a:txBody>
                  <a:tcPr/>
                </a:tc>
                <a:tc>
                  <a:txBody>
                    <a:bodyPr/>
                    <a:lstStyle/>
                    <a:p>
                      <a:pPr algn="ctr"/>
                      <a:r>
                        <a:rPr lang="en-US" sz="1800" dirty="0"/>
                        <a:t>Reaction</a:t>
                      </a:r>
                    </a:p>
                  </a:txBody>
                  <a:tcPr/>
                </a:tc>
                <a:tc>
                  <a:txBody>
                    <a:bodyPr/>
                    <a:lstStyle/>
                    <a:p>
                      <a:pPr algn="ctr"/>
                      <a:r>
                        <a:rPr lang="en-US" sz="1800" dirty="0"/>
                        <a:t>Energy (MeV)</a:t>
                      </a:r>
                    </a:p>
                  </a:txBody>
                  <a:tcPr/>
                </a:tc>
                <a:extLst>
                  <a:ext uri="{0D108BD9-81ED-4DB2-BD59-A6C34878D82A}">
                    <a16:rowId xmlns:a16="http://schemas.microsoft.com/office/drawing/2014/main" val="10000"/>
                  </a:ext>
                </a:extLst>
              </a:tr>
              <a:tr h="370840">
                <a:tc>
                  <a:txBody>
                    <a:bodyPr/>
                    <a:lstStyle/>
                    <a:p>
                      <a:pPr algn="ctr"/>
                      <a:r>
                        <a:rPr lang="en-US" sz="1800" baseline="30000" dirty="0"/>
                        <a:t>15</a:t>
                      </a:r>
                      <a:r>
                        <a:rPr lang="en-US" sz="1800" dirty="0"/>
                        <a:t>O</a:t>
                      </a:r>
                    </a:p>
                  </a:txBody>
                  <a:tcPr/>
                </a:tc>
                <a:tc>
                  <a:txBody>
                    <a:bodyPr/>
                    <a:lstStyle/>
                    <a:p>
                      <a:pPr algn="ctr"/>
                      <a:r>
                        <a:rPr lang="en-US" sz="1800" dirty="0"/>
                        <a:t>PET imaging </a:t>
                      </a:r>
                    </a:p>
                  </a:txBody>
                  <a:tcPr/>
                </a:tc>
                <a:tc>
                  <a:txBody>
                    <a:bodyPr/>
                    <a:lstStyle/>
                    <a:p>
                      <a:pPr algn="ctr"/>
                      <a:r>
                        <a:rPr lang="en-US" sz="1800" dirty="0"/>
                        <a:t>2.03 min</a:t>
                      </a:r>
                    </a:p>
                  </a:txBody>
                  <a:tcPr/>
                </a:tc>
                <a:tc>
                  <a:txBody>
                    <a:bodyPr/>
                    <a:lstStyle/>
                    <a:p>
                      <a:pPr algn="ctr"/>
                      <a:r>
                        <a:rPr kumimoji="0" lang="en-US" sz="1800" kern="1200" baseline="30000" dirty="0">
                          <a:solidFill>
                            <a:schemeClr val="dk1"/>
                          </a:solidFill>
                          <a:latin typeface="+mn-lt"/>
                          <a:ea typeface="+mn-ea"/>
                          <a:cs typeface="+mn-cs"/>
                        </a:rPr>
                        <a:t>15</a:t>
                      </a:r>
                      <a:r>
                        <a:rPr kumimoji="0" lang="en-US" sz="1800" kern="1200" baseline="0" dirty="0">
                          <a:solidFill>
                            <a:schemeClr val="dk1"/>
                          </a:solidFill>
                          <a:latin typeface="+mn-lt"/>
                          <a:ea typeface="+mn-ea"/>
                          <a:cs typeface="+mn-cs"/>
                        </a:rPr>
                        <a:t>N(</a:t>
                      </a:r>
                      <a:r>
                        <a:rPr kumimoji="0" lang="en-US" sz="1800" kern="1200" baseline="0" dirty="0" err="1">
                          <a:solidFill>
                            <a:schemeClr val="dk1"/>
                          </a:solidFill>
                          <a:latin typeface="+mn-lt"/>
                          <a:ea typeface="+mn-ea"/>
                          <a:cs typeface="+mn-cs"/>
                        </a:rPr>
                        <a:t>p,n</a:t>
                      </a:r>
                      <a:r>
                        <a:rPr kumimoji="0" lang="en-US" sz="1800" kern="1200" baseline="0" dirty="0">
                          <a:solidFill>
                            <a:schemeClr val="dk1"/>
                          </a:solidFill>
                          <a:latin typeface="+mn-lt"/>
                          <a:ea typeface="+mn-ea"/>
                          <a:cs typeface="+mn-cs"/>
                        </a:rPr>
                        <a:t>)</a:t>
                      </a:r>
                    </a:p>
                    <a:p>
                      <a:pPr algn="ctr"/>
                      <a:r>
                        <a:rPr kumimoji="0" lang="en-US" sz="1800" kern="1200" baseline="30000" dirty="0">
                          <a:solidFill>
                            <a:schemeClr val="dk1"/>
                          </a:solidFill>
                          <a:latin typeface="+mn-lt"/>
                          <a:ea typeface="+mn-ea"/>
                          <a:cs typeface="+mn-cs"/>
                        </a:rPr>
                        <a:t>14</a:t>
                      </a:r>
                      <a:r>
                        <a:rPr kumimoji="0" lang="en-US" sz="1800" kern="1200" baseline="0" dirty="0">
                          <a:solidFill>
                            <a:schemeClr val="dk1"/>
                          </a:solidFill>
                          <a:latin typeface="+mn-lt"/>
                          <a:ea typeface="+mn-ea"/>
                          <a:cs typeface="+mn-cs"/>
                        </a:rPr>
                        <a:t>N(d,2n)</a:t>
                      </a:r>
                    </a:p>
                    <a:p>
                      <a:pPr algn="ctr"/>
                      <a:r>
                        <a:rPr kumimoji="0" lang="en-US" sz="1800" kern="1200" baseline="30000" dirty="0">
                          <a:solidFill>
                            <a:schemeClr val="dk1"/>
                          </a:solidFill>
                          <a:latin typeface="+mn-lt"/>
                          <a:ea typeface="+mn-ea"/>
                          <a:cs typeface="+mn-cs"/>
                        </a:rPr>
                        <a:t>16</a:t>
                      </a:r>
                      <a:r>
                        <a:rPr kumimoji="0" lang="en-US" sz="1800" kern="1200" baseline="0" dirty="0">
                          <a:solidFill>
                            <a:schemeClr val="dk1"/>
                          </a:solidFill>
                          <a:latin typeface="+mn-lt"/>
                          <a:ea typeface="+mn-ea"/>
                          <a:cs typeface="+mn-cs"/>
                        </a:rPr>
                        <a:t>O(</a:t>
                      </a:r>
                      <a:r>
                        <a:rPr kumimoji="0" lang="en-US" sz="1800" kern="1200" baseline="0" dirty="0" err="1">
                          <a:solidFill>
                            <a:schemeClr val="dk1"/>
                          </a:solidFill>
                          <a:latin typeface="+mn-lt"/>
                          <a:ea typeface="+mn-ea"/>
                          <a:cs typeface="+mn-cs"/>
                        </a:rPr>
                        <a:t>p,pn</a:t>
                      </a:r>
                      <a:r>
                        <a:rPr kumimoji="0" lang="en-US" sz="1800" kern="1200" baseline="0" dirty="0">
                          <a:solidFill>
                            <a:schemeClr val="dk1"/>
                          </a:solidFill>
                          <a:latin typeface="+mn-lt"/>
                          <a:ea typeface="+mn-ea"/>
                          <a:cs typeface="+mn-cs"/>
                        </a:rPr>
                        <a:t>)</a:t>
                      </a:r>
                      <a:endParaRPr lang="en-US" sz="1800" dirty="0"/>
                    </a:p>
                  </a:txBody>
                  <a:tcPr/>
                </a:tc>
                <a:tc>
                  <a:txBody>
                    <a:bodyPr/>
                    <a:lstStyle/>
                    <a:p>
                      <a:pPr algn="ctr"/>
                      <a:r>
                        <a:rPr lang="en-US" sz="1800" dirty="0"/>
                        <a:t>11</a:t>
                      </a:r>
                    </a:p>
                    <a:p>
                      <a:pPr algn="ctr"/>
                      <a:r>
                        <a:rPr lang="en-US" sz="1800" dirty="0"/>
                        <a:t>6</a:t>
                      </a:r>
                    </a:p>
                    <a:p>
                      <a:pPr algn="ctr"/>
                      <a:r>
                        <a:rPr lang="en-US" sz="1800" dirty="0"/>
                        <a:t>&gt; 26</a:t>
                      </a:r>
                    </a:p>
                  </a:txBody>
                  <a:tcPr/>
                </a:tc>
                <a:extLst>
                  <a:ext uri="{0D108BD9-81ED-4DB2-BD59-A6C34878D82A}">
                    <a16:rowId xmlns:a16="http://schemas.microsoft.com/office/drawing/2014/main" val="10001"/>
                  </a:ext>
                </a:extLst>
              </a:tr>
              <a:tr h="370840">
                <a:tc>
                  <a:txBody>
                    <a:bodyPr/>
                    <a:lstStyle/>
                    <a:p>
                      <a:pPr algn="ctr"/>
                      <a:r>
                        <a:rPr lang="en-US" sz="1800" baseline="30000" dirty="0"/>
                        <a:t>18</a:t>
                      </a:r>
                      <a:r>
                        <a:rPr lang="en-US" sz="1800" dirty="0"/>
                        <a:t>F</a:t>
                      </a:r>
                    </a:p>
                  </a:txBody>
                  <a:tcPr/>
                </a:tc>
                <a:tc>
                  <a:txBody>
                    <a:bodyPr/>
                    <a:lstStyle/>
                    <a:p>
                      <a:pPr algn="ctr"/>
                      <a:r>
                        <a:rPr lang="en-US" sz="1800" dirty="0"/>
                        <a:t>PET imaging </a:t>
                      </a:r>
                    </a:p>
                  </a:txBody>
                  <a:tcPr/>
                </a:tc>
                <a:tc>
                  <a:txBody>
                    <a:bodyPr/>
                    <a:lstStyle/>
                    <a:p>
                      <a:pPr algn="ctr"/>
                      <a:r>
                        <a:rPr lang="en-US" sz="1800" dirty="0"/>
                        <a:t>110 min</a:t>
                      </a:r>
                    </a:p>
                  </a:txBody>
                  <a:tcPr/>
                </a:tc>
                <a:tc>
                  <a:txBody>
                    <a:bodyPr/>
                    <a:lstStyle/>
                    <a:p>
                      <a:pPr algn="ctr"/>
                      <a:r>
                        <a:rPr kumimoji="0" lang="en-US" sz="1800" kern="1200" baseline="30000" dirty="0">
                          <a:solidFill>
                            <a:schemeClr val="dk1"/>
                          </a:solidFill>
                          <a:latin typeface="+mn-lt"/>
                          <a:ea typeface="+mn-ea"/>
                          <a:cs typeface="+mn-cs"/>
                        </a:rPr>
                        <a:t>18</a:t>
                      </a:r>
                      <a:r>
                        <a:rPr kumimoji="0" lang="en-US" sz="1800" kern="1200" baseline="0" dirty="0">
                          <a:solidFill>
                            <a:schemeClr val="dk1"/>
                          </a:solidFill>
                          <a:latin typeface="+mn-lt"/>
                          <a:ea typeface="+mn-ea"/>
                          <a:cs typeface="+mn-cs"/>
                        </a:rPr>
                        <a:t>O(</a:t>
                      </a:r>
                      <a:r>
                        <a:rPr kumimoji="0" lang="en-US" sz="1800" kern="1200" baseline="0" dirty="0" err="1">
                          <a:solidFill>
                            <a:schemeClr val="dk1"/>
                          </a:solidFill>
                          <a:latin typeface="+mn-lt"/>
                          <a:ea typeface="+mn-ea"/>
                          <a:cs typeface="+mn-cs"/>
                        </a:rPr>
                        <a:t>p,n</a:t>
                      </a:r>
                      <a:r>
                        <a:rPr kumimoji="0" lang="en-US" sz="1800" kern="1200" baseline="0" dirty="0">
                          <a:solidFill>
                            <a:schemeClr val="dk1"/>
                          </a:solidFill>
                          <a:latin typeface="+mn-lt"/>
                          <a:ea typeface="+mn-ea"/>
                          <a:cs typeface="+mn-cs"/>
                        </a:rPr>
                        <a:t>)</a:t>
                      </a:r>
                    </a:p>
                    <a:p>
                      <a:pPr algn="ctr"/>
                      <a:r>
                        <a:rPr kumimoji="0" lang="en-US" sz="1800" kern="1200" baseline="30000" dirty="0">
                          <a:solidFill>
                            <a:schemeClr val="dk1"/>
                          </a:solidFill>
                          <a:latin typeface="+mn-lt"/>
                          <a:ea typeface="+mn-ea"/>
                          <a:cs typeface="+mn-cs"/>
                        </a:rPr>
                        <a:t>20</a:t>
                      </a:r>
                      <a:r>
                        <a:rPr kumimoji="0" lang="en-US" sz="1800" kern="1200" baseline="0" dirty="0">
                          <a:solidFill>
                            <a:schemeClr val="dk1"/>
                          </a:solidFill>
                          <a:latin typeface="+mn-lt"/>
                          <a:ea typeface="+mn-ea"/>
                          <a:cs typeface="+mn-cs"/>
                        </a:rPr>
                        <a:t>Ne(d,</a:t>
                      </a:r>
                      <a:r>
                        <a:rPr lang="el-GR" sz="1800" dirty="0">
                          <a:latin typeface="Times New Roman" pitchFamily="18" charset="0"/>
                          <a:cs typeface="Times New Roman" pitchFamily="18" charset="0"/>
                        </a:rPr>
                        <a:t>α</a:t>
                      </a:r>
                      <a:r>
                        <a:rPr kumimoji="0" lang="en-US" sz="1800" i="1" kern="1200" baseline="0" dirty="0">
                          <a:solidFill>
                            <a:schemeClr val="dk1"/>
                          </a:solidFill>
                          <a:latin typeface="+mn-lt"/>
                          <a:ea typeface="+mn-ea"/>
                          <a:cs typeface="+mn-cs"/>
                        </a:rPr>
                        <a:t>)</a:t>
                      </a:r>
                    </a:p>
                    <a:p>
                      <a:pPr algn="ctr"/>
                      <a:r>
                        <a:rPr kumimoji="0" lang="en-US" sz="1800" kern="1200" baseline="30000" dirty="0" err="1">
                          <a:solidFill>
                            <a:schemeClr val="dk1"/>
                          </a:solidFill>
                          <a:latin typeface="+mn-lt"/>
                          <a:ea typeface="+mn-ea"/>
                          <a:cs typeface="+mn-cs"/>
                        </a:rPr>
                        <a:t>nat</a:t>
                      </a:r>
                      <a:r>
                        <a:rPr kumimoji="0" lang="en-US" sz="1800" kern="1200" baseline="0" dirty="0" err="1">
                          <a:solidFill>
                            <a:schemeClr val="dk1"/>
                          </a:solidFill>
                          <a:latin typeface="+mn-lt"/>
                          <a:ea typeface="+mn-ea"/>
                          <a:cs typeface="+mn-cs"/>
                        </a:rPr>
                        <a:t>Ne</a:t>
                      </a:r>
                      <a:r>
                        <a:rPr kumimoji="0" lang="en-US" sz="1800" kern="1200" baseline="0" dirty="0">
                          <a:solidFill>
                            <a:schemeClr val="dk1"/>
                          </a:solidFill>
                          <a:latin typeface="+mn-lt"/>
                          <a:ea typeface="+mn-ea"/>
                          <a:cs typeface="+mn-cs"/>
                        </a:rPr>
                        <a:t>(</a:t>
                      </a:r>
                      <a:r>
                        <a:rPr kumimoji="0" lang="en-US" sz="1800" kern="1200" baseline="0" dirty="0" err="1">
                          <a:solidFill>
                            <a:schemeClr val="dk1"/>
                          </a:solidFill>
                          <a:latin typeface="+mn-lt"/>
                          <a:ea typeface="+mn-ea"/>
                          <a:cs typeface="+mn-cs"/>
                        </a:rPr>
                        <a:t>p,X</a:t>
                      </a:r>
                      <a:r>
                        <a:rPr kumimoji="0" lang="en-US" sz="1800" kern="1200" baseline="0" dirty="0">
                          <a:solidFill>
                            <a:schemeClr val="dk1"/>
                          </a:solidFill>
                          <a:latin typeface="+mn-lt"/>
                          <a:ea typeface="+mn-ea"/>
                          <a:cs typeface="+mn-cs"/>
                        </a:rPr>
                        <a:t>)</a:t>
                      </a:r>
                      <a:endParaRPr lang="en-US" sz="1800" dirty="0"/>
                    </a:p>
                  </a:txBody>
                  <a:tcPr/>
                </a:tc>
                <a:tc>
                  <a:txBody>
                    <a:bodyPr/>
                    <a:lstStyle/>
                    <a:p>
                      <a:pPr algn="ctr"/>
                      <a:r>
                        <a:rPr lang="en-US" sz="1800" dirty="0"/>
                        <a:t>11-17</a:t>
                      </a:r>
                    </a:p>
                    <a:p>
                      <a:pPr algn="ctr"/>
                      <a:r>
                        <a:rPr lang="en-US" sz="1800" dirty="0"/>
                        <a:t>8-14</a:t>
                      </a:r>
                    </a:p>
                    <a:p>
                      <a:pPr algn="ctr"/>
                      <a:r>
                        <a:rPr lang="en-US" sz="1800" dirty="0"/>
                        <a:t>40</a:t>
                      </a:r>
                    </a:p>
                  </a:txBody>
                  <a:tcPr/>
                </a:tc>
                <a:extLst>
                  <a:ext uri="{0D108BD9-81ED-4DB2-BD59-A6C34878D82A}">
                    <a16:rowId xmlns:a16="http://schemas.microsoft.com/office/drawing/2014/main" val="10002"/>
                  </a:ext>
                </a:extLst>
              </a:tr>
              <a:tr h="370840">
                <a:tc>
                  <a:txBody>
                    <a:bodyPr/>
                    <a:lstStyle/>
                    <a:p>
                      <a:pPr algn="ctr"/>
                      <a:r>
                        <a:rPr lang="en-US" sz="1800" baseline="30000" dirty="0"/>
                        <a:t>64</a:t>
                      </a:r>
                      <a:r>
                        <a:rPr lang="en-US" sz="1800" dirty="0"/>
                        <a:t>Cu</a:t>
                      </a:r>
                    </a:p>
                  </a:txBody>
                  <a:tcPr/>
                </a:tc>
                <a:tc>
                  <a:txBody>
                    <a:bodyPr/>
                    <a:lstStyle/>
                    <a:p>
                      <a:pPr algn="ctr"/>
                      <a:r>
                        <a:rPr lang="en-US" sz="1800" dirty="0"/>
                        <a:t>PET imaging and radiotherapy</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t>12.7 h</a:t>
                      </a:r>
                    </a:p>
                    <a:p>
                      <a:pPr algn="ctr"/>
                      <a:endParaRPr lang="en-US" sz="1800" dirty="0"/>
                    </a:p>
                  </a:txBody>
                  <a:tcPr/>
                </a:tc>
                <a:tc>
                  <a:txBody>
                    <a:bodyPr/>
                    <a:lstStyle/>
                    <a:p>
                      <a:pPr algn="ctr"/>
                      <a:r>
                        <a:rPr kumimoji="0" lang="en-US" sz="1800" kern="1200" baseline="30000" dirty="0">
                          <a:solidFill>
                            <a:schemeClr val="dk1"/>
                          </a:solidFill>
                          <a:latin typeface="+mn-lt"/>
                          <a:ea typeface="+mn-ea"/>
                          <a:cs typeface="+mn-cs"/>
                        </a:rPr>
                        <a:t>64</a:t>
                      </a:r>
                      <a:r>
                        <a:rPr kumimoji="0" lang="en-US" sz="1800" kern="1200" baseline="0" dirty="0">
                          <a:solidFill>
                            <a:schemeClr val="dk1"/>
                          </a:solidFill>
                          <a:latin typeface="+mn-lt"/>
                          <a:ea typeface="+mn-ea"/>
                          <a:cs typeface="+mn-cs"/>
                        </a:rPr>
                        <a:t>Ni(</a:t>
                      </a:r>
                      <a:r>
                        <a:rPr kumimoji="0" lang="en-US" sz="1800" kern="1200" baseline="0" dirty="0" err="1">
                          <a:solidFill>
                            <a:schemeClr val="dk1"/>
                          </a:solidFill>
                          <a:latin typeface="+mn-lt"/>
                          <a:ea typeface="+mn-ea"/>
                          <a:cs typeface="+mn-cs"/>
                        </a:rPr>
                        <a:t>p,n</a:t>
                      </a:r>
                      <a:r>
                        <a:rPr kumimoji="0" lang="en-US" sz="1800" kern="1200" baseline="0" dirty="0">
                          <a:solidFill>
                            <a:schemeClr val="dk1"/>
                          </a:solidFill>
                          <a:latin typeface="+mn-lt"/>
                          <a:ea typeface="+mn-ea"/>
                          <a:cs typeface="+mn-cs"/>
                        </a:rPr>
                        <a:t>)</a:t>
                      </a:r>
                    </a:p>
                    <a:p>
                      <a:pPr algn="ctr"/>
                      <a:r>
                        <a:rPr kumimoji="0" lang="en-US" sz="1800" kern="1200" baseline="30000" dirty="0">
                          <a:solidFill>
                            <a:schemeClr val="dk1"/>
                          </a:solidFill>
                          <a:latin typeface="+mn-lt"/>
                          <a:ea typeface="+mn-ea"/>
                          <a:cs typeface="+mn-cs"/>
                        </a:rPr>
                        <a:t>68</a:t>
                      </a:r>
                      <a:r>
                        <a:rPr kumimoji="0" lang="en-US" sz="1800" kern="1200" baseline="0" dirty="0">
                          <a:solidFill>
                            <a:schemeClr val="dk1"/>
                          </a:solidFill>
                          <a:latin typeface="+mn-lt"/>
                          <a:ea typeface="+mn-ea"/>
                          <a:cs typeface="+mn-cs"/>
                        </a:rPr>
                        <a:t>Zn(p,</a:t>
                      </a:r>
                      <a:r>
                        <a:rPr lang="el-GR" sz="1800" dirty="0">
                          <a:latin typeface="Times New Roman" pitchFamily="18" charset="0"/>
                          <a:cs typeface="Times New Roman" pitchFamily="18" charset="0"/>
                        </a:rPr>
                        <a:t>α</a:t>
                      </a:r>
                      <a:r>
                        <a:rPr kumimoji="0" lang="en-US" sz="1800" i="1" kern="1200" baseline="0" dirty="0">
                          <a:solidFill>
                            <a:schemeClr val="dk1"/>
                          </a:solidFill>
                          <a:latin typeface="+mn-lt"/>
                          <a:ea typeface="+mn-ea"/>
                          <a:cs typeface="+mn-cs"/>
                        </a:rPr>
                        <a:t>n)</a:t>
                      </a:r>
                    </a:p>
                    <a:p>
                      <a:pPr algn="ctr"/>
                      <a:r>
                        <a:rPr kumimoji="0" lang="en-US" sz="1800" kern="1200" baseline="30000" dirty="0" err="1">
                          <a:solidFill>
                            <a:schemeClr val="dk1"/>
                          </a:solidFill>
                          <a:latin typeface="+mn-lt"/>
                          <a:ea typeface="+mn-ea"/>
                          <a:cs typeface="+mn-cs"/>
                        </a:rPr>
                        <a:t>nat</a:t>
                      </a:r>
                      <a:r>
                        <a:rPr kumimoji="0" lang="en-US" sz="1800" kern="1200" baseline="0" dirty="0" err="1">
                          <a:solidFill>
                            <a:schemeClr val="dk1"/>
                          </a:solidFill>
                          <a:latin typeface="+mn-lt"/>
                          <a:ea typeface="+mn-ea"/>
                          <a:cs typeface="+mn-cs"/>
                        </a:rPr>
                        <a:t>Zn</a:t>
                      </a:r>
                      <a:r>
                        <a:rPr kumimoji="0" lang="en-US" sz="1800" kern="1200" baseline="0" dirty="0">
                          <a:solidFill>
                            <a:schemeClr val="dk1"/>
                          </a:solidFill>
                          <a:latin typeface="+mn-lt"/>
                          <a:ea typeface="+mn-ea"/>
                          <a:cs typeface="+mn-cs"/>
                        </a:rPr>
                        <a:t>(d,</a:t>
                      </a:r>
                      <a:r>
                        <a:rPr lang="el-GR" sz="1800" dirty="0">
                          <a:latin typeface="Times New Roman" pitchFamily="18" charset="0"/>
                          <a:cs typeface="Times New Roman" pitchFamily="18" charset="0"/>
                        </a:rPr>
                        <a:t>α</a:t>
                      </a:r>
                      <a:r>
                        <a:rPr kumimoji="0" lang="en-US" sz="1800" i="1" kern="1200" baseline="0" dirty="0" err="1">
                          <a:solidFill>
                            <a:schemeClr val="dk1"/>
                          </a:solidFill>
                          <a:latin typeface="+mn-lt"/>
                          <a:ea typeface="+mn-ea"/>
                          <a:cs typeface="+mn-cs"/>
                        </a:rPr>
                        <a:t>xn</a:t>
                      </a:r>
                      <a:r>
                        <a:rPr kumimoji="0" lang="en-US" sz="1800" i="1" kern="1200" baseline="0" dirty="0">
                          <a:solidFill>
                            <a:schemeClr val="dk1"/>
                          </a:solidFill>
                          <a:latin typeface="+mn-lt"/>
                          <a:ea typeface="+mn-ea"/>
                          <a:cs typeface="+mn-cs"/>
                        </a:rPr>
                        <a:t>)</a:t>
                      </a:r>
                    </a:p>
                    <a:p>
                      <a:pPr algn="ctr"/>
                      <a:r>
                        <a:rPr kumimoji="0" lang="en-US" sz="1800" kern="1200" baseline="30000" dirty="0" err="1">
                          <a:solidFill>
                            <a:schemeClr val="dk1"/>
                          </a:solidFill>
                          <a:latin typeface="+mn-lt"/>
                          <a:ea typeface="+mn-ea"/>
                          <a:cs typeface="+mn-cs"/>
                        </a:rPr>
                        <a:t>nat</a:t>
                      </a:r>
                      <a:r>
                        <a:rPr kumimoji="0" lang="en-US" sz="1800" kern="1200" baseline="0" dirty="0" err="1">
                          <a:solidFill>
                            <a:schemeClr val="dk1"/>
                          </a:solidFill>
                          <a:latin typeface="+mn-lt"/>
                          <a:ea typeface="+mn-ea"/>
                          <a:cs typeface="+mn-cs"/>
                        </a:rPr>
                        <a:t>Zn</a:t>
                      </a:r>
                      <a:r>
                        <a:rPr kumimoji="0" lang="en-US" sz="1800" kern="1200" baseline="0" dirty="0">
                          <a:solidFill>
                            <a:schemeClr val="dk1"/>
                          </a:solidFill>
                          <a:latin typeface="+mn-lt"/>
                          <a:ea typeface="+mn-ea"/>
                          <a:cs typeface="+mn-cs"/>
                        </a:rPr>
                        <a:t>(d,2pxn)</a:t>
                      </a:r>
                      <a:endParaRPr lang="en-US" sz="1800" dirty="0"/>
                    </a:p>
                  </a:txBody>
                  <a:tcPr/>
                </a:tc>
                <a:tc>
                  <a:txBody>
                    <a:bodyPr/>
                    <a:lstStyle/>
                    <a:p>
                      <a:pPr algn="ctr"/>
                      <a:r>
                        <a:rPr lang="en-US" sz="1800" dirty="0"/>
                        <a:t>15</a:t>
                      </a:r>
                    </a:p>
                    <a:p>
                      <a:pPr algn="ctr"/>
                      <a:r>
                        <a:rPr lang="en-US" sz="1800" dirty="0"/>
                        <a:t>30</a:t>
                      </a:r>
                    </a:p>
                    <a:p>
                      <a:pPr algn="ctr"/>
                      <a:r>
                        <a:rPr lang="en-US" sz="1800" dirty="0"/>
                        <a:t>19</a:t>
                      </a:r>
                    </a:p>
                    <a:p>
                      <a:pPr algn="ctr"/>
                      <a:r>
                        <a:rPr lang="en-US" sz="1800" dirty="0"/>
                        <a:t>19</a:t>
                      </a:r>
                    </a:p>
                  </a:txBody>
                  <a:tcPr/>
                </a:tc>
                <a:extLst>
                  <a:ext uri="{0D108BD9-81ED-4DB2-BD59-A6C34878D82A}">
                    <a16:rowId xmlns:a16="http://schemas.microsoft.com/office/drawing/2014/main" val="10003"/>
                  </a:ext>
                </a:extLst>
              </a:tr>
              <a:tr h="370840">
                <a:tc>
                  <a:txBody>
                    <a:bodyPr/>
                    <a:lstStyle/>
                    <a:p>
                      <a:pPr algn="ctr"/>
                      <a:r>
                        <a:rPr lang="en-US" sz="1800" baseline="30000" dirty="0"/>
                        <a:t>124</a:t>
                      </a:r>
                      <a:r>
                        <a:rPr lang="en-US" sz="1800" dirty="0"/>
                        <a:t>I</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t>PET imaging and radiotherapy</a:t>
                      </a:r>
                    </a:p>
                  </a:txBody>
                  <a:tcPr/>
                </a:tc>
                <a:tc>
                  <a:txBody>
                    <a:bodyPr/>
                    <a:lstStyle/>
                    <a:p>
                      <a:pPr algn="ctr"/>
                      <a:r>
                        <a:rPr lang="en-US" sz="1800" dirty="0"/>
                        <a:t>4.14 d</a:t>
                      </a:r>
                    </a:p>
                  </a:txBody>
                  <a:tcPr/>
                </a:tc>
                <a:tc>
                  <a:txBody>
                    <a:bodyPr/>
                    <a:lstStyle/>
                    <a:p>
                      <a:pPr algn="ctr"/>
                      <a:r>
                        <a:rPr kumimoji="0" lang="en-US" sz="1800" kern="1200" baseline="30000" dirty="0">
                          <a:solidFill>
                            <a:schemeClr val="dk1"/>
                          </a:solidFill>
                          <a:latin typeface="+mn-lt"/>
                          <a:ea typeface="+mn-ea"/>
                          <a:cs typeface="+mn-cs"/>
                        </a:rPr>
                        <a:t>124</a:t>
                      </a:r>
                      <a:r>
                        <a:rPr kumimoji="0" lang="en-US" sz="1800" kern="1200" baseline="0" dirty="0">
                          <a:solidFill>
                            <a:schemeClr val="dk1"/>
                          </a:solidFill>
                          <a:latin typeface="+mn-lt"/>
                          <a:ea typeface="+mn-ea"/>
                          <a:cs typeface="+mn-cs"/>
                        </a:rPr>
                        <a:t>Te(</a:t>
                      </a:r>
                      <a:r>
                        <a:rPr kumimoji="0" lang="en-US" sz="1800" kern="1200" baseline="0" dirty="0" err="1">
                          <a:solidFill>
                            <a:schemeClr val="dk1"/>
                          </a:solidFill>
                          <a:latin typeface="+mn-lt"/>
                          <a:ea typeface="+mn-ea"/>
                          <a:cs typeface="+mn-cs"/>
                        </a:rPr>
                        <a:t>p,n</a:t>
                      </a:r>
                      <a:r>
                        <a:rPr kumimoji="0" lang="en-US" sz="1800" kern="1200" baseline="0" dirty="0">
                          <a:solidFill>
                            <a:schemeClr val="dk1"/>
                          </a:solidFill>
                          <a:latin typeface="+mn-lt"/>
                          <a:ea typeface="+mn-ea"/>
                          <a:cs typeface="+mn-cs"/>
                        </a:rPr>
                        <a:t>)</a:t>
                      </a:r>
                    </a:p>
                    <a:p>
                      <a:pPr algn="ctr"/>
                      <a:r>
                        <a:rPr kumimoji="0" lang="en-US" sz="1800" kern="1200" baseline="30000" dirty="0">
                          <a:solidFill>
                            <a:schemeClr val="dk1"/>
                          </a:solidFill>
                          <a:latin typeface="+mn-lt"/>
                          <a:ea typeface="+mn-ea"/>
                          <a:cs typeface="+mn-cs"/>
                        </a:rPr>
                        <a:t>125</a:t>
                      </a:r>
                      <a:r>
                        <a:rPr kumimoji="0" lang="en-US" sz="1800" kern="1200" baseline="0" dirty="0">
                          <a:solidFill>
                            <a:schemeClr val="dk1"/>
                          </a:solidFill>
                          <a:latin typeface="+mn-lt"/>
                          <a:ea typeface="+mn-ea"/>
                          <a:cs typeface="+mn-cs"/>
                        </a:rPr>
                        <a:t>Te(p,2n)</a:t>
                      </a:r>
                      <a:endParaRPr lang="en-US" sz="1800" dirty="0"/>
                    </a:p>
                  </a:txBody>
                  <a:tcPr/>
                </a:tc>
                <a:tc>
                  <a:txBody>
                    <a:bodyPr/>
                    <a:lstStyle/>
                    <a:p>
                      <a:pPr algn="ctr"/>
                      <a:r>
                        <a:rPr lang="en-US" sz="1800" dirty="0"/>
                        <a:t>13</a:t>
                      </a:r>
                    </a:p>
                    <a:p>
                      <a:pPr algn="ctr"/>
                      <a:r>
                        <a:rPr lang="en-US" sz="1800" dirty="0"/>
                        <a:t>25</a:t>
                      </a:r>
                    </a:p>
                  </a:txBody>
                  <a:tcPr/>
                </a:tc>
                <a:extLst>
                  <a:ext uri="{0D108BD9-81ED-4DB2-BD59-A6C34878D82A}">
                    <a16:rowId xmlns:a16="http://schemas.microsoft.com/office/drawing/2014/main" val="10004"/>
                  </a:ext>
                </a:extLst>
              </a:tr>
            </a:tbl>
          </a:graphicData>
        </a:graphic>
      </p:graphicFrame>
      <p:sp>
        <p:nvSpPr>
          <p:cNvPr id="5" name="TextBox 4"/>
          <p:cNvSpPr txBox="1"/>
          <p:nvPr/>
        </p:nvSpPr>
        <p:spPr>
          <a:xfrm>
            <a:off x="76200" y="44624"/>
            <a:ext cx="89916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Production reactions (2)</a:t>
            </a:r>
          </a:p>
        </p:txBody>
      </p:sp>
    </p:spTree>
    <p:extLst>
      <p:ext uri="{BB962C8B-B14F-4D97-AF65-F5344CB8AC3E}">
        <p14:creationId xmlns:p14="http://schemas.microsoft.com/office/powerpoint/2010/main" val="2408836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 y="44624"/>
            <a:ext cx="89916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Radionuclides for therapy</a:t>
            </a:r>
          </a:p>
        </p:txBody>
      </p:sp>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33</a:t>
            </a:fld>
            <a:endParaRPr lang="en-US"/>
          </a:p>
        </p:txBody>
      </p:sp>
      <p:sp>
        <p:nvSpPr>
          <p:cNvPr id="9" name="TextBox 8"/>
          <p:cNvSpPr txBox="1"/>
          <p:nvPr/>
        </p:nvSpPr>
        <p:spPr>
          <a:xfrm>
            <a:off x="457200" y="914400"/>
            <a:ext cx="8153400" cy="2462213"/>
          </a:xfrm>
          <a:prstGeom prst="rect">
            <a:avLst/>
          </a:prstGeom>
          <a:noFill/>
        </p:spPr>
        <p:txBody>
          <a:bodyPr wrap="square" rtlCol="0">
            <a:spAutoFit/>
          </a:bodyPr>
          <a:lstStyle/>
          <a:p>
            <a:pPr marL="225425" indent="-225425">
              <a:buClr>
                <a:schemeClr val="tx1"/>
              </a:buClr>
              <a:buSzPct val="125000"/>
              <a:buFont typeface="Arial" pitchFamily="34" charset="0"/>
              <a:buChar char="•"/>
            </a:pPr>
            <a:r>
              <a:rPr lang="en-GB" sz="2200" dirty="0">
                <a:solidFill>
                  <a:srgbClr val="FF0000"/>
                </a:solidFill>
              </a:rPr>
              <a:t>High LET </a:t>
            </a:r>
            <a:r>
              <a:rPr lang="en-GB" sz="2200" dirty="0"/>
              <a:t>decay products (Auger electrons, </a:t>
            </a:r>
            <a:r>
              <a:rPr lang="en-GB" sz="2200" dirty="0">
                <a:latin typeface="Symbol" panose="05050102010706020507" pitchFamily="18" charset="2"/>
              </a:rPr>
              <a:t>b</a:t>
            </a:r>
            <a:r>
              <a:rPr lang="en-GB" sz="2200" dirty="0"/>
              <a:t>-particles or </a:t>
            </a:r>
            <a:r>
              <a:rPr lang="en-GB" sz="2200" dirty="0">
                <a:latin typeface="Symbol" panose="05050102010706020507" pitchFamily="18" charset="2"/>
              </a:rPr>
              <a:t>a</a:t>
            </a:r>
            <a:r>
              <a:rPr lang="en-GB" sz="2200" dirty="0"/>
              <a:t>-particles)</a:t>
            </a:r>
          </a:p>
          <a:p>
            <a:pPr marL="225425" indent="-225425">
              <a:buSzPct val="125000"/>
              <a:buFont typeface="Arial" pitchFamily="34" charset="0"/>
              <a:buChar char="•"/>
            </a:pPr>
            <a:r>
              <a:rPr lang="en-GB" sz="2200" dirty="0"/>
              <a:t>Radionuclide linked to a </a:t>
            </a:r>
            <a:r>
              <a:rPr lang="en-GB" sz="2200" dirty="0">
                <a:solidFill>
                  <a:srgbClr val="FF0000"/>
                </a:solidFill>
              </a:rPr>
              <a:t>biologically active molecule </a:t>
            </a:r>
            <a:r>
              <a:rPr lang="en-GB" sz="2200" dirty="0"/>
              <a:t>that can be directed to a tumour site</a:t>
            </a:r>
          </a:p>
          <a:p>
            <a:pPr marL="225425" indent="-225425">
              <a:buSzPct val="125000"/>
              <a:buFont typeface="Arial" pitchFamily="34" charset="0"/>
              <a:buChar char="•"/>
            </a:pPr>
            <a:r>
              <a:rPr lang="en-GB" sz="2200" dirty="0"/>
              <a:t>Beta emitting radionuclides are neutron rich </a:t>
            </a:r>
            <a:r>
              <a:rPr lang="en-GB" sz="2200" dirty="0">
                <a:sym typeface="Wingdings" pitchFamily="2" charset="2"/>
              </a:rPr>
              <a:t>        </a:t>
            </a:r>
            <a:r>
              <a:rPr lang="en-GB" sz="2200" dirty="0"/>
              <a:t>  they are in general produced in reactors</a:t>
            </a:r>
          </a:p>
          <a:p>
            <a:pPr marL="225425" indent="-225425">
              <a:buSzPct val="125000"/>
              <a:buFont typeface="Arial" pitchFamily="34" charset="0"/>
              <a:buChar char="•"/>
            </a:pPr>
            <a:r>
              <a:rPr lang="en-GB" sz="2200" dirty="0"/>
              <a:t>Some of the radionuclides that have been proposed as possible radiotoxic tracers are: </a:t>
            </a:r>
          </a:p>
        </p:txBody>
      </p:sp>
      <p:pic>
        <p:nvPicPr>
          <p:cNvPr id="180227" name="Picture 3"/>
          <p:cNvPicPr>
            <a:picLocks noChangeAspect="1" noChangeArrowheads="1"/>
          </p:cNvPicPr>
          <p:nvPr/>
        </p:nvPicPr>
        <p:blipFill>
          <a:blip r:embed="rId3" cstate="print"/>
          <a:srcRect/>
          <a:stretch>
            <a:fillRect/>
          </a:stretch>
        </p:blipFill>
        <p:spPr bwMode="auto">
          <a:xfrm>
            <a:off x="550547" y="3824288"/>
            <a:ext cx="7983853" cy="1814512"/>
          </a:xfrm>
          <a:prstGeom prst="rect">
            <a:avLst/>
          </a:prstGeom>
          <a:noFill/>
          <a:ln w="9525">
            <a:noFill/>
            <a:miter lim="800000"/>
            <a:headEnd/>
            <a:tailEnd/>
          </a:ln>
        </p:spPr>
      </p:pic>
      <p:sp>
        <p:nvSpPr>
          <p:cNvPr id="10" name="Right Arrow 9"/>
          <p:cNvSpPr/>
          <p:nvPr/>
        </p:nvSpPr>
        <p:spPr>
          <a:xfrm>
            <a:off x="5915000" y="2082540"/>
            <a:ext cx="457200" cy="125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Go Forward or Next 6">
            <a:hlinkClick r:id="rId4" action="ppaction://hlinksldjump" highlightClick="1"/>
            <a:extLst>
              <a:ext uri="{FF2B5EF4-FFF2-40B4-BE49-F238E27FC236}">
                <a16:creationId xmlns:a16="http://schemas.microsoft.com/office/drawing/2014/main" id="{70134BF5-F110-4A99-B5BF-36AC5BAC7EAB}"/>
              </a:ext>
            </a:extLst>
          </p:cNvPr>
          <p:cNvSpPr/>
          <p:nvPr/>
        </p:nvSpPr>
        <p:spPr>
          <a:xfrm>
            <a:off x="8172400" y="5661248"/>
            <a:ext cx="667800" cy="48663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EA7795DA-B1B3-4881-851A-07406C766048}"/>
              </a:ext>
            </a:extLst>
          </p:cNvPr>
          <p:cNvSpPr txBox="1"/>
          <p:nvPr/>
        </p:nvSpPr>
        <p:spPr>
          <a:xfrm>
            <a:off x="2771800" y="5837202"/>
            <a:ext cx="5328592" cy="400110"/>
          </a:xfrm>
          <a:prstGeom prst="rect">
            <a:avLst/>
          </a:prstGeom>
          <a:noFill/>
        </p:spPr>
        <p:txBody>
          <a:bodyPr wrap="square" rtlCol="0">
            <a:spAutoFit/>
          </a:bodyPr>
          <a:lstStyle/>
          <a:p>
            <a:r>
              <a:rPr lang="en-US" sz="2000" b="1" dirty="0">
                <a:solidFill>
                  <a:schemeClr val="tx2">
                    <a:lumMod val="60000"/>
                    <a:lumOff val="40000"/>
                  </a:schemeClr>
                </a:solidFill>
              </a:rPr>
              <a:t>Click here to learn about radionuclide generators</a:t>
            </a:r>
            <a:endParaRPr lang="en-GB" sz="2000" b="1" dirty="0">
              <a:solidFill>
                <a:schemeClr val="tx2">
                  <a:lumMod val="60000"/>
                  <a:lumOff val="40000"/>
                </a:schemeClr>
              </a:solidFill>
            </a:endParaRPr>
          </a:p>
        </p:txBody>
      </p:sp>
    </p:spTree>
    <p:extLst>
      <p:ext uri="{BB962C8B-B14F-4D97-AF65-F5344CB8AC3E}">
        <p14:creationId xmlns:p14="http://schemas.microsoft.com/office/powerpoint/2010/main" val="1063670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34</a:t>
            </a:fld>
            <a:endParaRPr lang="en-GB" dirty="0"/>
          </a:p>
        </p:txBody>
      </p:sp>
      <p:sp>
        <p:nvSpPr>
          <p:cNvPr id="3" name="TextBox 2"/>
          <p:cNvSpPr txBox="1"/>
          <p:nvPr/>
        </p:nvSpPr>
        <p:spPr>
          <a:xfrm>
            <a:off x="2123728" y="2742018"/>
            <a:ext cx="4680520" cy="830997"/>
          </a:xfrm>
          <a:prstGeom prst="rect">
            <a:avLst/>
          </a:prstGeom>
          <a:noFill/>
        </p:spPr>
        <p:txBody>
          <a:bodyPr wrap="square" rtlCol="0">
            <a:spAutoFit/>
          </a:bodyPr>
          <a:lstStyle/>
          <a:p>
            <a:r>
              <a:rPr lang="en-US" sz="4800" dirty="0"/>
              <a:t>Radiation therapy</a:t>
            </a:r>
            <a:endParaRPr lang="en-GB" sz="4800" dirty="0"/>
          </a:p>
        </p:txBody>
      </p:sp>
    </p:spTree>
    <p:extLst>
      <p:ext uri="{BB962C8B-B14F-4D97-AF65-F5344CB8AC3E}">
        <p14:creationId xmlns:p14="http://schemas.microsoft.com/office/powerpoint/2010/main" val="1304485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35</a:t>
            </a:fld>
            <a:endParaRPr lang="en-US"/>
          </a:p>
        </p:txBody>
      </p:sp>
      <p:sp>
        <p:nvSpPr>
          <p:cNvPr id="9"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GB" dirty="0"/>
              <a:t>Treatment planning and dose delivery to tumour volume</a:t>
            </a:r>
          </a:p>
        </p:txBody>
      </p:sp>
      <p:grpSp>
        <p:nvGrpSpPr>
          <p:cNvPr id="2" name="Group 1"/>
          <p:cNvGrpSpPr/>
          <p:nvPr/>
        </p:nvGrpSpPr>
        <p:grpSpPr>
          <a:xfrm>
            <a:off x="300038" y="764704"/>
            <a:ext cx="8543925" cy="4374034"/>
            <a:chOff x="300038" y="764704"/>
            <a:chExt cx="8543925" cy="4374034"/>
          </a:xfrm>
        </p:grpSpPr>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038" y="1719263"/>
              <a:ext cx="8543925" cy="341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up 4"/>
            <p:cNvGrpSpPr/>
            <p:nvPr/>
          </p:nvGrpSpPr>
          <p:grpSpPr>
            <a:xfrm>
              <a:off x="6228184" y="764704"/>
              <a:ext cx="996646" cy="1104670"/>
              <a:chOff x="7847317" y="3762751"/>
              <a:chExt cx="996646" cy="1104670"/>
            </a:xfrm>
          </p:grpSpPr>
          <p:pic>
            <p:nvPicPr>
              <p:cNvPr id="7"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l="91896" t="66148" b="7935"/>
              <a:stretch/>
            </p:blipFill>
            <p:spPr bwMode="auto">
              <a:xfrm>
                <a:off x="8151551" y="3981156"/>
                <a:ext cx="692412" cy="886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Isosceles Triangle 7"/>
              <p:cNvSpPr/>
              <p:nvPr/>
            </p:nvSpPr>
            <p:spPr>
              <a:xfrm rot="11400000">
                <a:off x="7847317" y="3762751"/>
                <a:ext cx="608468" cy="93610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Tree>
    <p:extLst>
      <p:ext uri="{BB962C8B-B14F-4D97-AF65-F5344CB8AC3E}">
        <p14:creationId xmlns:p14="http://schemas.microsoft.com/office/powerpoint/2010/main" val="1951390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36</a:t>
            </a:fld>
            <a:endParaRPr lang="en-US"/>
          </a:p>
        </p:txBody>
      </p:sp>
      <p:sp>
        <p:nvSpPr>
          <p:cNvPr id="9"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sz="2000" dirty="0" err="1">
                <a:solidFill>
                  <a:srgbClr val="FF0000"/>
                </a:solidFill>
                <a:latin typeface="Verdana" pitchFamily="34" charset="0"/>
              </a:rPr>
              <a:t>Tumour</a:t>
            </a:r>
            <a:r>
              <a:rPr lang="en-US" sz="2000" dirty="0">
                <a:solidFill>
                  <a:srgbClr val="FF0000"/>
                </a:solidFill>
                <a:latin typeface="Verdana" pitchFamily="34" charset="0"/>
              </a:rPr>
              <a:t> control and therapeutic window</a:t>
            </a:r>
            <a:endParaRPr lang="en-GB" dirty="0"/>
          </a:p>
        </p:txBody>
      </p:sp>
      <p:grpSp>
        <p:nvGrpSpPr>
          <p:cNvPr id="35" name="Group 34">
            <a:extLst>
              <a:ext uri="{FF2B5EF4-FFF2-40B4-BE49-F238E27FC236}">
                <a16:creationId xmlns:a16="http://schemas.microsoft.com/office/drawing/2014/main" id="{95C7B7C9-9623-0C99-E8F6-2259D047FA01}"/>
              </a:ext>
            </a:extLst>
          </p:cNvPr>
          <p:cNvGrpSpPr>
            <a:grpSpLocks noChangeAspect="1"/>
          </p:cNvGrpSpPr>
          <p:nvPr/>
        </p:nvGrpSpPr>
        <p:grpSpPr>
          <a:xfrm>
            <a:off x="1657867" y="1145848"/>
            <a:ext cx="6010477" cy="4557484"/>
            <a:chOff x="1657867" y="1600200"/>
            <a:chExt cx="5411271" cy="4103132"/>
          </a:xfrm>
        </p:grpSpPr>
        <p:pic>
          <p:nvPicPr>
            <p:cNvPr id="26" name="Picture 12" descr="D:\WINWORD\Habil\Antrittsvorlesung\DWK-1-6.TIF">
              <a:extLst>
                <a:ext uri="{FF2B5EF4-FFF2-40B4-BE49-F238E27FC236}">
                  <a16:creationId xmlns:a16="http://schemas.microsoft.com/office/drawing/2014/main" id="{D892766C-6B77-9F45-69A9-F4A1466276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600200"/>
              <a:ext cx="5392738" cy="4014233"/>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51937190-7BC5-587A-F03F-5C8F6B4C38B7}"/>
                </a:ext>
              </a:extLst>
            </p:cNvPr>
            <p:cNvSpPr txBox="1"/>
            <p:nvPr/>
          </p:nvSpPr>
          <p:spPr>
            <a:xfrm>
              <a:off x="3124200" y="2133600"/>
              <a:ext cx="1371600" cy="307777"/>
            </a:xfrm>
            <a:prstGeom prst="rect">
              <a:avLst/>
            </a:prstGeom>
            <a:solidFill>
              <a:schemeClr val="bg1"/>
            </a:solidFill>
          </p:spPr>
          <p:txBody>
            <a:bodyPr wrap="square" rtlCol="0">
              <a:spAutoFit/>
            </a:bodyPr>
            <a:lstStyle/>
            <a:p>
              <a:r>
                <a:rPr lang="en-GB" sz="1400" b="1" dirty="0">
                  <a:solidFill>
                    <a:srgbClr val="66FF33"/>
                  </a:solidFill>
                  <a:latin typeface="Calibri" panose="020F0502020204030204" pitchFamily="34" charset="0"/>
                </a:rPr>
                <a:t>Tumour control</a:t>
              </a:r>
            </a:p>
          </p:txBody>
        </p:sp>
        <p:sp>
          <p:nvSpPr>
            <p:cNvPr id="28" name="TextBox 27">
              <a:extLst>
                <a:ext uri="{FF2B5EF4-FFF2-40B4-BE49-F238E27FC236}">
                  <a16:creationId xmlns:a16="http://schemas.microsoft.com/office/drawing/2014/main" id="{30100FBB-30D9-6216-F406-CD5FC7CFBB46}"/>
                </a:ext>
              </a:extLst>
            </p:cNvPr>
            <p:cNvSpPr txBox="1"/>
            <p:nvPr/>
          </p:nvSpPr>
          <p:spPr>
            <a:xfrm>
              <a:off x="2514600" y="2514600"/>
              <a:ext cx="1233885" cy="523220"/>
            </a:xfrm>
            <a:prstGeom prst="rect">
              <a:avLst/>
            </a:prstGeom>
            <a:solidFill>
              <a:schemeClr val="bg1"/>
            </a:solidFill>
          </p:spPr>
          <p:txBody>
            <a:bodyPr wrap="square" rtlCol="0">
              <a:spAutoFit/>
            </a:bodyPr>
            <a:lstStyle/>
            <a:p>
              <a:pPr algn="ctr"/>
              <a:r>
                <a:rPr lang="en-GB" sz="1400" b="1" dirty="0">
                  <a:latin typeface="Calibri" panose="020F0502020204030204" pitchFamily="34" charset="0"/>
                </a:rPr>
                <a:t>Therapeutic advantage</a:t>
              </a:r>
            </a:p>
          </p:txBody>
        </p:sp>
        <p:sp>
          <p:nvSpPr>
            <p:cNvPr id="29" name="TextBox 28">
              <a:extLst>
                <a:ext uri="{FF2B5EF4-FFF2-40B4-BE49-F238E27FC236}">
                  <a16:creationId xmlns:a16="http://schemas.microsoft.com/office/drawing/2014/main" id="{204A61C6-D59E-2E3C-E91D-CA963D1536E9}"/>
                </a:ext>
              </a:extLst>
            </p:cNvPr>
            <p:cNvSpPr txBox="1"/>
            <p:nvPr/>
          </p:nvSpPr>
          <p:spPr>
            <a:xfrm rot="16200000">
              <a:off x="775733" y="3230151"/>
              <a:ext cx="2133600" cy="369332"/>
            </a:xfrm>
            <a:prstGeom prst="rect">
              <a:avLst/>
            </a:prstGeom>
            <a:solidFill>
              <a:schemeClr val="bg1"/>
            </a:solidFill>
          </p:spPr>
          <p:txBody>
            <a:bodyPr wrap="square" rtlCol="0">
              <a:spAutoFit/>
            </a:bodyPr>
            <a:lstStyle/>
            <a:p>
              <a:pPr algn="ctr"/>
              <a:r>
                <a:rPr lang="en-GB" sz="1800" dirty="0">
                  <a:latin typeface="Calibri" panose="020F0502020204030204" pitchFamily="34" charset="0"/>
                </a:rPr>
                <a:t>Probability (%)</a:t>
              </a:r>
            </a:p>
          </p:txBody>
        </p:sp>
        <p:sp>
          <p:nvSpPr>
            <p:cNvPr id="30" name="TextBox 29">
              <a:extLst>
                <a:ext uri="{FF2B5EF4-FFF2-40B4-BE49-F238E27FC236}">
                  <a16:creationId xmlns:a16="http://schemas.microsoft.com/office/drawing/2014/main" id="{10678865-5C3C-9D31-6F33-FC3A5F97719D}"/>
                </a:ext>
              </a:extLst>
            </p:cNvPr>
            <p:cNvSpPr txBox="1"/>
            <p:nvPr/>
          </p:nvSpPr>
          <p:spPr>
            <a:xfrm>
              <a:off x="4174066" y="5334000"/>
              <a:ext cx="694267" cy="369332"/>
            </a:xfrm>
            <a:prstGeom prst="rect">
              <a:avLst/>
            </a:prstGeom>
            <a:solidFill>
              <a:schemeClr val="bg1"/>
            </a:solidFill>
          </p:spPr>
          <p:txBody>
            <a:bodyPr wrap="square" rtlCol="0">
              <a:spAutoFit/>
            </a:bodyPr>
            <a:lstStyle/>
            <a:p>
              <a:r>
                <a:rPr lang="en-GB" sz="1800" dirty="0">
                  <a:latin typeface="Calibri" panose="020F0502020204030204" pitchFamily="34" charset="0"/>
                </a:rPr>
                <a:t>Dose</a:t>
              </a:r>
            </a:p>
          </p:txBody>
        </p:sp>
        <p:sp>
          <p:nvSpPr>
            <p:cNvPr id="31" name="TextBox 30">
              <a:extLst>
                <a:ext uri="{FF2B5EF4-FFF2-40B4-BE49-F238E27FC236}">
                  <a16:creationId xmlns:a16="http://schemas.microsoft.com/office/drawing/2014/main" id="{BC39045E-17F5-57DB-3755-C81E4EFD3C0A}"/>
                </a:ext>
              </a:extLst>
            </p:cNvPr>
            <p:cNvSpPr txBox="1"/>
            <p:nvPr/>
          </p:nvSpPr>
          <p:spPr>
            <a:xfrm>
              <a:off x="2675467" y="3200400"/>
              <a:ext cx="1233885" cy="523220"/>
            </a:xfrm>
            <a:prstGeom prst="rect">
              <a:avLst/>
            </a:prstGeom>
            <a:solidFill>
              <a:schemeClr val="bg1"/>
            </a:solidFill>
          </p:spPr>
          <p:txBody>
            <a:bodyPr wrap="square" rtlCol="0">
              <a:spAutoFit/>
            </a:bodyPr>
            <a:lstStyle/>
            <a:p>
              <a:pPr algn="ctr"/>
              <a:r>
                <a:rPr lang="en-GB" sz="1400" b="1" dirty="0">
                  <a:latin typeface="Calibri" panose="020F0502020204030204" pitchFamily="34" charset="0"/>
                </a:rPr>
                <a:t>Therapeutic window</a:t>
              </a:r>
            </a:p>
          </p:txBody>
        </p:sp>
        <p:sp>
          <p:nvSpPr>
            <p:cNvPr id="32" name="TextBox 31">
              <a:extLst>
                <a:ext uri="{FF2B5EF4-FFF2-40B4-BE49-F238E27FC236}">
                  <a16:creationId xmlns:a16="http://schemas.microsoft.com/office/drawing/2014/main" id="{C6E3962F-1A23-F51E-90C9-F4FE4C69B7EF}"/>
                </a:ext>
              </a:extLst>
            </p:cNvPr>
            <p:cNvSpPr txBox="1"/>
            <p:nvPr/>
          </p:nvSpPr>
          <p:spPr>
            <a:xfrm>
              <a:off x="5562600" y="2667000"/>
              <a:ext cx="1219200" cy="292388"/>
            </a:xfrm>
            <a:prstGeom prst="rect">
              <a:avLst/>
            </a:prstGeom>
            <a:solidFill>
              <a:schemeClr val="bg1"/>
            </a:solidFill>
          </p:spPr>
          <p:txBody>
            <a:bodyPr wrap="square" rtlCol="0">
              <a:spAutoFit/>
            </a:bodyPr>
            <a:lstStyle/>
            <a:p>
              <a:pPr algn="ctr"/>
              <a:r>
                <a:rPr lang="en-GB" sz="1300" b="1" dirty="0">
                  <a:solidFill>
                    <a:srgbClr val="FF0000"/>
                  </a:solidFill>
                  <a:latin typeface="Calibri" panose="020F0502020204030204" pitchFamily="34" charset="0"/>
                </a:rPr>
                <a:t>Complications</a:t>
              </a:r>
            </a:p>
          </p:txBody>
        </p:sp>
        <p:sp>
          <p:nvSpPr>
            <p:cNvPr id="33" name="TextBox 32">
              <a:extLst>
                <a:ext uri="{FF2B5EF4-FFF2-40B4-BE49-F238E27FC236}">
                  <a16:creationId xmlns:a16="http://schemas.microsoft.com/office/drawing/2014/main" id="{16B806F7-B02E-DD96-3EAD-5BC3A6A6B875}"/>
                </a:ext>
              </a:extLst>
            </p:cNvPr>
            <p:cNvSpPr txBox="1"/>
            <p:nvPr/>
          </p:nvSpPr>
          <p:spPr>
            <a:xfrm>
              <a:off x="5867400" y="2209800"/>
              <a:ext cx="914400" cy="276999"/>
            </a:xfrm>
            <a:prstGeom prst="rect">
              <a:avLst/>
            </a:prstGeom>
            <a:solidFill>
              <a:schemeClr val="bg1"/>
            </a:solidFill>
          </p:spPr>
          <p:txBody>
            <a:bodyPr wrap="square" rtlCol="0">
              <a:spAutoFit/>
            </a:bodyPr>
            <a:lstStyle/>
            <a:p>
              <a:endParaRPr lang="en-GB" sz="1200" dirty="0">
                <a:latin typeface="Calibri" panose="020F0502020204030204" pitchFamily="34" charset="0"/>
              </a:endParaRPr>
            </a:p>
          </p:txBody>
        </p:sp>
        <p:sp>
          <p:nvSpPr>
            <p:cNvPr id="34" name="TextBox 33">
              <a:extLst>
                <a:ext uri="{FF2B5EF4-FFF2-40B4-BE49-F238E27FC236}">
                  <a16:creationId xmlns:a16="http://schemas.microsoft.com/office/drawing/2014/main" id="{13DF1CF9-3FCE-BE9E-1EDA-3116E6532F7A}"/>
                </a:ext>
              </a:extLst>
            </p:cNvPr>
            <p:cNvSpPr txBox="1"/>
            <p:nvPr/>
          </p:nvSpPr>
          <p:spPr>
            <a:xfrm>
              <a:off x="5435601" y="3627734"/>
              <a:ext cx="1371600" cy="461665"/>
            </a:xfrm>
            <a:prstGeom prst="rect">
              <a:avLst/>
            </a:prstGeom>
            <a:solidFill>
              <a:schemeClr val="bg1"/>
            </a:solidFill>
          </p:spPr>
          <p:txBody>
            <a:bodyPr wrap="square" rtlCol="0">
              <a:spAutoFit/>
            </a:bodyPr>
            <a:lstStyle/>
            <a:p>
              <a:pPr algn="ctr"/>
              <a:r>
                <a:rPr lang="en-GB" sz="1200" b="1" dirty="0">
                  <a:solidFill>
                    <a:srgbClr val="3333FF"/>
                  </a:solidFill>
                  <a:latin typeface="Calibri" panose="020F0502020204030204" pitchFamily="34" charset="0"/>
                </a:rPr>
                <a:t>Tumour control w/o complications</a:t>
              </a:r>
            </a:p>
          </p:txBody>
        </p:sp>
      </p:grpSp>
    </p:spTree>
    <p:extLst>
      <p:ext uri="{BB962C8B-B14F-4D97-AF65-F5344CB8AC3E}">
        <p14:creationId xmlns:p14="http://schemas.microsoft.com/office/powerpoint/2010/main" val="881746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37</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Past radiation therapy equipment</a:t>
            </a:r>
          </a:p>
        </p:txBody>
      </p:sp>
      <p:pic>
        <p:nvPicPr>
          <p:cNvPr id="4" name="Picture 2"/>
          <p:cNvPicPr>
            <a:picLocks noChangeAspect="1" noChangeArrowheads="1"/>
          </p:cNvPicPr>
          <p:nvPr/>
        </p:nvPicPr>
        <p:blipFill rotWithShape="1">
          <a:blip r:embed="rId3" cstate="print"/>
          <a:srcRect l="3403" t="2108" r="3498" b="3037"/>
          <a:stretch/>
        </p:blipFill>
        <p:spPr bwMode="auto">
          <a:xfrm>
            <a:off x="251520" y="669380"/>
            <a:ext cx="3864180" cy="3105145"/>
          </a:xfrm>
          <a:prstGeom prst="rect">
            <a:avLst/>
          </a:prstGeom>
          <a:noFill/>
          <a:ln w="9525">
            <a:noFill/>
            <a:miter lim="800000"/>
            <a:headEnd/>
            <a:tailEnd/>
          </a:ln>
        </p:spPr>
      </p:pic>
      <p:sp>
        <p:nvSpPr>
          <p:cNvPr id="3" name="Rectangle 2"/>
          <p:cNvSpPr/>
          <p:nvPr/>
        </p:nvSpPr>
        <p:spPr>
          <a:xfrm>
            <a:off x="83252" y="4108718"/>
            <a:ext cx="8891580" cy="2200602"/>
          </a:xfrm>
          <a:prstGeom prst="rect">
            <a:avLst/>
          </a:prstGeom>
        </p:spPr>
        <p:txBody>
          <a:bodyPr wrap="square">
            <a:spAutoFit/>
          </a:bodyPr>
          <a:lstStyle/>
          <a:p>
            <a:pPr>
              <a:spcAft>
                <a:spcPts val="600"/>
              </a:spcAft>
            </a:pPr>
            <a:r>
              <a:rPr lang="en-GB" sz="2200" dirty="0">
                <a:solidFill>
                  <a:srgbClr val="FF0000"/>
                </a:solidFill>
              </a:rPr>
              <a:t>Radiation therapy is much more than the radiation source.</a:t>
            </a:r>
            <a:r>
              <a:rPr lang="en-GB" sz="2200" dirty="0">
                <a:solidFill>
                  <a:srgbClr val="333333"/>
                </a:solidFill>
              </a:rPr>
              <a:t> One also needs:</a:t>
            </a:r>
          </a:p>
          <a:p>
            <a:pPr marL="285750" indent="-285750">
              <a:buFont typeface="Arial" panose="020B0604020202020204" pitchFamily="34" charset="0"/>
              <a:buChar char="•"/>
            </a:pPr>
            <a:r>
              <a:rPr lang="en-GB" sz="2200" dirty="0">
                <a:solidFill>
                  <a:srgbClr val="333333"/>
                </a:solidFill>
              </a:rPr>
              <a:t>diagnostic equipment, CT scanners</a:t>
            </a:r>
          </a:p>
          <a:p>
            <a:pPr marL="285750" indent="-285750">
              <a:buFont typeface="Arial" panose="020B0604020202020204" pitchFamily="34" charset="0"/>
              <a:buChar char="•"/>
            </a:pPr>
            <a:r>
              <a:rPr lang="en-GB" sz="2200" dirty="0">
                <a:solidFill>
                  <a:srgbClr val="333333"/>
                </a:solidFill>
              </a:rPr>
              <a:t>treatment planning software</a:t>
            </a:r>
          </a:p>
          <a:p>
            <a:pPr marL="285750" indent="-285750">
              <a:buFont typeface="Arial" panose="020B0604020202020204" pitchFamily="34" charset="0"/>
              <a:buChar char="•"/>
            </a:pPr>
            <a:r>
              <a:rPr lang="en-GB" sz="2200" dirty="0">
                <a:solidFill>
                  <a:srgbClr val="333333"/>
                </a:solidFill>
              </a:rPr>
              <a:t>patient set-up devices</a:t>
            </a:r>
          </a:p>
          <a:p>
            <a:pPr marL="285750" indent="-285750">
              <a:buFont typeface="Arial" panose="020B0604020202020204" pitchFamily="34" charset="0"/>
              <a:buChar char="•"/>
            </a:pPr>
            <a:r>
              <a:rPr lang="en-GB" sz="2200" dirty="0">
                <a:solidFill>
                  <a:srgbClr val="333333"/>
                </a:solidFill>
              </a:rPr>
              <a:t>computers</a:t>
            </a:r>
          </a:p>
          <a:p>
            <a:pPr marL="285750" indent="-285750">
              <a:buFont typeface="Arial" panose="020B0604020202020204" pitchFamily="34" charset="0"/>
              <a:buChar char="•"/>
            </a:pPr>
            <a:r>
              <a:rPr lang="en-GB" sz="2200" dirty="0"/>
              <a:t>a broad range of professional figures</a:t>
            </a:r>
          </a:p>
        </p:txBody>
      </p:sp>
      <p:pic>
        <p:nvPicPr>
          <p:cNvPr id="9218" name="Picture 2" descr="https://upload.wikimedia.org/wikipedia/commons/7/7b/Nci-vol-1819-300_cobalt_60_therapy.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59245" y="700153"/>
            <a:ext cx="4661227" cy="307122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427984" y="3300341"/>
            <a:ext cx="1512168" cy="461665"/>
          </a:xfrm>
          <a:prstGeom prst="rect">
            <a:avLst/>
          </a:prstGeom>
          <a:noFill/>
        </p:spPr>
        <p:txBody>
          <a:bodyPr wrap="square" rtlCol="0">
            <a:spAutoFit/>
          </a:bodyPr>
          <a:lstStyle/>
          <a:p>
            <a:r>
              <a:rPr lang="en-GB" sz="2400" dirty="0">
                <a:solidFill>
                  <a:schemeClr val="bg1"/>
                </a:solidFill>
              </a:rPr>
              <a:t>Co-60 unit</a:t>
            </a:r>
          </a:p>
        </p:txBody>
      </p:sp>
      <p:sp>
        <p:nvSpPr>
          <p:cNvPr id="8" name="TextBox 7"/>
          <p:cNvSpPr txBox="1"/>
          <p:nvPr/>
        </p:nvSpPr>
        <p:spPr>
          <a:xfrm>
            <a:off x="251520" y="654369"/>
            <a:ext cx="2328047" cy="461665"/>
          </a:xfrm>
          <a:prstGeom prst="rect">
            <a:avLst/>
          </a:prstGeom>
          <a:noFill/>
        </p:spPr>
        <p:txBody>
          <a:bodyPr wrap="square" rtlCol="0">
            <a:spAutoFit/>
          </a:bodyPr>
          <a:lstStyle/>
          <a:p>
            <a:r>
              <a:rPr lang="en-GB" sz="2400" dirty="0">
                <a:solidFill>
                  <a:schemeClr val="bg1"/>
                </a:solidFill>
              </a:rPr>
              <a:t>45 MeV Betatron</a:t>
            </a:r>
          </a:p>
        </p:txBody>
      </p:sp>
      <p:sp>
        <p:nvSpPr>
          <p:cNvPr id="6" name="TextBox 5"/>
          <p:cNvSpPr txBox="1"/>
          <p:nvPr/>
        </p:nvSpPr>
        <p:spPr>
          <a:xfrm>
            <a:off x="6999252" y="3748821"/>
            <a:ext cx="1821220" cy="369332"/>
          </a:xfrm>
          <a:prstGeom prst="rect">
            <a:avLst/>
          </a:prstGeom>
          <a:noFill/>
        </p:spPr>
        <p:txBody>
          <a:bodyPr wrap="square" rtlCol="0">
            <a:spAutoFit/>
          </a:bodyPr>
          <a:lstStyle/>
          <a:p>
            <a:r>
              <a:rPr lang="en-GB" dirty="0"/>
              <a:t>Photo: Wikipedia</a:t>
            </a:r>
          </a:p>
        </p:txBody>
      </p:sp>
      <p:sp>
        <p:nvSpPr>
          <p:cNvPr id="10" name="Action Button: Go Forward or Next 9">
            <a:hlinkClick r:id="rId5" action="ppaction://hlinksldjump" highlightClick="1"/>
            <a:extLst>
              <a:ext uri="{FF2B5EF4-FFF2-40B4-BE49-F238E27FC236}">
                <a16:creationId xmlns:a16="http://schemas.microsoft.com/office/drawing/2014/main" id="{3ABBDAF9-DA27-414C-82A6-14DA28076AD5}"/>
              </a:ext>
            </a:extLst>
          </p:cNvPr>
          <p:cNvSpPr/>
          <p:nvPr/>
        </p:nvSpPr>
        <p:spPr>
          <a:xfrm>
            <a:off x="8181192" y="5671212"/>
            <a:ext cx="667800" cy="48663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5AE2BE26-BD92-4EC6-80EC-9F51E334DD80}"/>
              </a:ext>
            </a:extLst>
          </p:cNvPr>
          <p:cNvSpPr txBox="1"/>
          <p:nvPr/>
        </p:nvSpPr>
        <p:spPr>
          <a:xfrm>
            <a:off x="5450060" y="5833474"/>
            <a:ext cx="2731132" cy="400110"/>
          </a:xfrm>
          <a:prstGeom prst="rect">
            <a:avLst/>
          </a:prstGeom>
          <a:noFill/>
        </p:spPr>
        <p:txBody>
          <a:bodyPr wrap="square" rtlCol="0">
            <a:spAutoFit/>
          </a:bodyPr>
          <a:lstStyle/>
          <a:p>
            <a:r>
              <a:rPr lang="en-US" sz="2000" b="1" dirty="0">
                <a:solidFill>
                  <a:schemeClr val="tx2">
                    <a:lumMod val="60000"/>
                    <a:lumOff val="40000"/>
                  </a:schemeClr>
                </a:solidFill>
              </a:rPr>
              <a:t>Betatron and microtron</a:t>
            </a:r>
            <a:endParaRPr lang="en-GB" sz="2000" b="1" dirty="0">
              <a:solidFill>
                <a:schemeClr val="tx2">
                  <a:lumMod val="60000"/>
                  <a:lumOff val="40000"/>
                </a:schemeClr>
              </a:solidFill>
            </a:endParaRPr>
          </a:p>
        </p:txBody>
      </p:sp>
    </p:spTree>
    <p:extLst>
      <p:ext uri="{BB962C8B-B14F-4D97-AF65-F5344CB8AC3E}">
        <p14:creationId xmlns:p14="http://schemas.microsoft.com/office/powerpoint/2010/main" val="4062691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1960" y="427219"/>
            <a:ext cx="4197672" cy="3934709"/>
          </a:xfrm>
          <a:prstGeom prst="rect">
            <a:avLst/>
          </a:prstGeom>
        </p:spPr>
      </p:pic>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38</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Medical electron linacs</a:t>
            </a:r>
          </a:p>
        </p:txBody>
      </p:sp>
      <p:sp>
        <p:nvSpPr>
          <p:cNvPr id="6" name="Text Box 9"/>
          <p:cNvSpPr txBox="1">
            <a:spLocks noChangeArrowheads="1"/>
          </p:cNvSpPr>
          <p:nvPr/>
        </p:nvSpPr>
        <p:spPr bwMode="auto">
          <a:xfrm>
            <a:off x="6310796" y="507417"/>
            <a:ext cx="2055440" cy="292101"/>
          </a:xfrm>
          <a:prstGeom prst="rect">
            <a:avLst/>
          </a:prstGeom>
          <a:noFill/>
          <a:ln w="19050">
            <a:noFill/>
            <a:miter lim="800000"/>
            <a:headEnd/>
            <a:tailEnd/>
          </a:ln>
        </p:spPr>
        <p:txBody>
          <a:bodyPr/>
          <a:lstStyle/>
          <a:p>
            <a:pPr eaLnBrk="0" hangingPunct="0"/>
            <a:r>
              <a:rPr lang="en-US" sz="1600" dirty="0">
                <a:solidFill>
                  <a:srgbClr val="FF0000"/>
                </a:solidFill>
                <a:latin typeface="Arial" charset="0"/>
              </a:rPr>
              <a:t>e</a:t>
            </a:r>
            <a:r>
              <a:rPr lang="en-US" sz="1600" baseline="30000" dirty="0">
                <a:solidFill>
                  <a:srgbClr val="FF0000"/>
                </a:solidFill>
                <a:latin typeface="Arial" charset="0"/>
              </a:rPr>
              <a:t>–</a:t>
            </a:r>
            <a:r>
              <a:rPr lang="en-US" sz="1600" dirty="0">
                <a:solidFill>
                  <a:srgbClr val="FF0000"/>
                </a:solidFill>
                <a:latin typeface="Arial" charset="0"/>
              </a:rPr>
              <a:t> + target </a:t>
            </a:r>
            <a:r>
              <a:rPr lang="en-US" sz="1600" dirty="0">
                <a:solidFill>
                  <a:srgbClr val="FF0000"/>
                </a:solidFill>
                <a:latin typeface="Arial" charset="0"/>
                <a:sym typeface="Symbol" pitchFamily="18" charset="2"/>
              </a:rPr>
              <a:t></a:t>
            </a:r>
            <a:r>
              <a:rPr lang="en-US" sz="1600" dirty="0">
                <a:solidFill>
                  <a:srgbClr val="FF0000"/>
                </a:solidFill>
                <a:latin typeface="Arial" charset="0"/>
              </a:rPr>
              <a:t> X-rays</a:t>
            </a:r>
          </a:p>
        </p:txBody>
      </p:sp>
      <p:sp>
        <p:nvSpPr>
          <p:cNvPr id="8" name="Line 10"/>
          <p:cNvSpPr>
            <a:spLocks noChangeShapeType="1"/>
          </p:cNvSpPr>
          <p:nvPr/>
        </p:nvSpPr>
        <p:spPr bwMode="auto">
          <a:xfrm flipH="1">
            <a:off x="5904053" y="862201"/>
            <a:ext cx="927720" cy="614792"/>
          </a:xfrm>
          <a:prstGeom prst="line">
            <a:avLst/>
          </a:prstGeom>
          <a:noFill/>
          <a:ln w="28575">
            <a:solidFill>
              <a:srgbClr val="FF0000"/>
            </a:solidFill>
            <a:round/>
            <a:headEnd/>
            <a:tailEnd type="triangle" w="med" len="med"/>
          </a:ln>
        </p:spPr>
        <p:txBody>
          <a:bodyPr/>
          <a:lstStyle/>
          <a:p>
            <a:endParaRPr lang="en-US"/>
          </a:p>
        </p:txBody>
      </p:sp>
      <p:grpSp>
        <p:nvGrpSpPr>
          <p:cNvPr id="9" name="Group 12"/>
          <p:cNvGrpSpPr>
            <a:grpSpLocks/>
          </p:cNvGrpSpPr>
          <p:nvPr/>
        </p:nvGrpSpPr>
        <p:grpSpPr bwMode="auto">
          <a:xfrm>
            <a:off x="609600" y="4959486"/>
            <a:ext cx="2779713" cy="1133475"/>
            <a:chOff x="10368" y="6912"/>
            <a:chExt cx="5184" cy="2386"/>
          </a:xfrm>
        </p:grpSpPr>
        <p:sp>
          <p:nvSpPr>
            <p:cNvPr id="10" name="Rectangle 13"/>
            <p:cNvSpPr>
              <a:spLocks noChangeArrowheads="1"/>
            </p:cNvSpPr>
            <p:nvPr/>
          </p:nvSpPr>
          <p:spPr bwMode="auto">
            <a:xfrm>
              <a:off x="11808" y="7005"/>
              <a:ext cx="2304" cy="2160"/>
            </a:xfrm>
            <a:prstGeom prst="rect">
              <a:avLst/>
            </a:prstGeom>
            <a:solidFill>
              <a:srgbClr val="0000FF"/>
            </a:solidFill>
            <a:ln w="9525">
              <a:solidFill>
                <a:schemeClr val="accent1">
                  <a:lumMod val="75000"/>
                </a:schemeClr>
              </a:solidFill>
              <a:miter lim="800000"/>
              <a:headEnd/>
              <a:tailEnd/>
            </a:ln>
          </p:spPr>
          <p:txBody>
            <a:bodyPr/>
            <a:lstStyle/>
            <a:p>
              <a:endParaRPr lang="en-US"/>
            </a:p>
          </p:txBody>
        </p:sp>
        <p:sp>
          <p:nvSpPr>
            <p:cNvPr id="11" name="Rectangle 14"/>
            <p:cNvSpPr>
              <a:spLocks noChangeArrowheads="1"/>
            </p:cNvSpPr>
            <p:nvPr/>
          </p:nvSpPr>
          <p:spPr bwMode="auto">
            <a:xfrm rot="5400000">
              <a:off x="11960" y="8145"/>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12" name="Rectangle 15"/>
            <p:cNvSpPr>
              <a:spLocks noChangeArrowheads="1"/>
            </p:cNvSpPr>
            <p:nvPr/>
          </p:nvSpPr>
          <p:spPr bwMode="auto">
            <a:xfrm rot="5400000">
              <a:off x="11960" y="8283"/>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13" name="Rectangle 16"/>
            <p:cNvSpPr>
              <a:spLocks noChangeArrowheads="1"/>
            </p:cNvSpPr>
            <p:nvPr/>
          </p:nvSpPr>
          <p:spPr bwMode="auto">
            <a:xfrm rot="5400000">
              <a:off x="11637" y="7851"/>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14" name="Rectangle 17"/>
            <p:cNvSpPr>
              <a:spLocks noChangeArrowheads="1"/>
            </p:cNvSpPr>
            <p:nvPr/>
          </p:nvSpPr>
          <p:spPr bwMode="auto">
            <a:xfrm rot="5400000">
              <a:off x="11637" y="7995"/>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15" name="Rectangle 18"/>
            <p:cNvSpPr>
              <a:spLocks noChangeArrowheads="1"/>
            </p:cNvSpPr>
            <p:nvPr/>
          </p:nvSpPr>
          <p:spPr bwMode="auto">
            <a:xfrm rot="5400000">
              <a:off x="11349" y="7550"/>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16" name="Rectangle 19"/>
            <p:cNvSpPr>
              <a:spLocks noChangeArrowheads="1"/>
            </p:cNvSpPr>
            <p:nvPr/>
          </p:nvSpPr>
          <p:spPr bwMode="auto">
            <a:xfrm rot="5400000">
              <a:off x="11349" y="7688"/>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17" name="Rectangle 20"/>
            <p:cNvSpPr>
              <a:spLocks noChangeArrowheads="1"/>
            </p:cNvSpPr>
            <p:nvPr/>
          </p:nvSpPr>
          <p:spPr bwMode="auto">
            <a:xfrm rot="5400000">
              <a:off x="11493" y="7256"/>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18" name="Rectangle 21"/>
            <p:cNvSpPr>
              <a:spLocks noChangeArrowheads="1"/>
            </p:cNvSpPr>
            <p:nvPr/>
          </p:nvSpPr>
          <p:spPr bwMode="auto">
            <a:xfrm rot="5400000">
              <a:off x="11493" y="7400"/>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19" name="Rectangle 22"/>
            <p:cNvSpPr>
              <a:spLocks noChangeArrowheads="1"/>
            </p:cNvSpPr>
            <p:nvPr/>
          </p:nvSpPr>
          <p:spPr bwMode="auto">
            <a:xfrm rot="5400000">
              <a:off x="14552" y="7535"/>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20" name="Rectangle 23"/>
            <p:cNvSpPr>
              <a:spLocks noChangeArrowheads="1"/>
            </p:cNvSpPr>
            <p:nvPr/>
          </p:nvSpPr>
          <p:spPr bwMode="auto">
            <a:xfrm rot="5400000">
              <a:off x="14552" y="7688"/>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21" name="Rectangle 24"/>
            <p:cNvSpPr>
              <a:spLocks noChangeArrowheads="1"/>
            </p:cNvSpPr>
            <p:nvPr/>
          </p:nvSpPr>
          <p:spPr bwMode="auto">
            <a:xfrm rot="5400000">
              <a:off x="14259" y="7241"/>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22" name="Rectangle 25"/>
            <p:cNvSpPr>
              <a:spLocks noChangeArrowheads="1"/>
            </p:cNvSpPr>
            <p:nvPr/>
          </p:nvSpPr>
          <p:spPr bwMode="auto">
            <a:xfrm rot="5400000">
              <a:off x="14264" y="7385"/>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23" name="Rectangle 26"/>
            <p:cNvSpPr>
              <a:spLocks noChangeArrowheads="1"/>
            </p:cNvSpPr>
            <p:nvPr/>
          </p:nvSpPr>
          <p:spPr bwMode="auto">
            <a:xfrm rot="5400000">
              <a:off x="14085" y="6946"/>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24" name="Rectangle 27"/>
            <p:cNvSpPr>
              <a:spLocks noChangeArrowheads="1"/>
            </p:cNvSpPr>
            <p:nvPr/>
          </p:nvSpPr>
          <p:spPr bwMode="auto">
            <a:xfrm rot="5400000">
              <a:off x="14085" y="7084"/>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25" name="Rectangle 28"/>
            <p:cNvSpPr>
              <a:spLocks noChangeArrowheads="1"/>
            </p:cNvSpPr>
            <p:nvPr/>
          </p:nvSpPr>
          <p:spPr bwMode="auto">
            <a:xfrm rot="5400000">
              <a:off x="13653" y="6652"/>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26" name="Rectangle 29"/>
            <p:cNvSpPr>
              <a:spLocks noChangeArrowheads="1"/>
            </p:cNvSpPr>
            <p:nvPr/>
          </p:nvSpPr>
          <p:spPr bwMode="auto">
            <a:xfrm rot="5400000">
              <a:off x="13653" y="6796"/>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27" name="Rectangle 30"/>
            <p:cNvSpPr>
              <a:spLocks noChangeArrowheads="1"/>
            </p:cNvSpPr>
            <p:nvPr/>
          </p:nvSpPr>
          <p:spPr bwMode="auto">
            <a:xfrm rot="5400000">
              <a:off x="11672" y="6950"/>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28" name="Rectangle 31"/>
            <p:cNvSpPr>
              <a:spLocks noChangeArrowheads="1"/>
            </p:cNvSpPr>
            <p:nvPr/>
          </p:nvSpPr>
          <p:spPr bwMode="auto">
            <a:xfrm rot="5400000">
              <a:off x="11672" y="7088"/>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29" name="Rectangle 32"/>
            <p:cNvSpPr>
              <a:spLocks noChangeArrowheads="1"/>
            </p:cNvSpPr>
            <p:nvPr/>
          </p:nvSpPr>
          <p:spPr bwMode="auto">
            <a:xfrm rot="5400000">
              <a:off x="11970" y="6656"/>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30" name="Rectangle 33"/>
            <p:cNvSpPr>
              <a:spLocks noChangeArrowheads="1"/>
            </p:cNvSpPr>
            <p:nvPr/>
          </p:nvSpPr>
          <p:spPr bwMode="auto">
            <a:xfrm rot="5400000">
              <a:off x="11960" y="6800"/>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31" name="Rectangle 34"/>
            <p:cNvSpPr>
              <a:spLocks noChangeArrowheads="1"/>
            </p:cNvSpPr>
            <p:nvPr/>
          </p:nvSpPr>
          <p:spPr bwMode="auto">
            <a:xfrm rot="5400000">
              <a:off x="13653" y="8141"/>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32" name="Rectangle 35"/>
            <p:cNvSpPr>
              <a:spLocks noChangeArrowheads="1"/>
            </p:cNvSpPr>
            <p:nvPr/>
          </p:nvSpPr>
          <p:spPr bwMode="auto">
            <a:xfrm rot="5400000">
              <a:off x="13653" y="8279"/>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33" name="Rectangle 36"/>
            <p:cNvSpPr>
              <a:spLocks noChangeArrowheads="1"/>
            </p:cNvSpPr>
            <p:nvPr/>
          </p:nvSpPr>
          <p:spPr bwMode="auto">
            <a:xfrm rot="5400000">
              <a:off x="14300" y="7832"/>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34" name="Rectangle 37"/>
            <p:cNvSpPr>
              <a:spLocks noChangeArrowheads="1"/>
            </p:cNvSpPr>
            <p:nvPr/>
          </p:nvSpPr>
          <p:spPr bwMode="auto">
            <a:xfrm rot="5400000">
              <a:off x="14085" y="7991"/>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35" name="Rectangle 38"/>
            <p:cNvSpPr>
              <a:spLocks noChangeArrowheads="1"/>
            </p:cNvSpPr>
            <p:nvPr/>
          </p:nvSpPr>
          <p:spPr bwMode="auto">
            <a:xfrm rot="5400000">
              <a:off x="13494" y="8448"/>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36" name="Rectangle 39"/>
            <p:cNvSpPr>
              <a:spLocks noChangeArrowheads="1"/>
            </p:cNvSpPr>
            <p:nvPr/>
          </p:nvSpPr>
          <p:spPr bwMode="auto">
            <a:xfrm rot="5400000">
              <a:off x="13494" y="8586"/>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37" name="Rectangle 40"/>
            <p:cNvSpPr>
              <a:spLocks noChangeArrowheads="1"/>
            </p:cNvSpPr>
            <p:nvPr/>
          </p:nvSpPr>
          <p:spPr bwMode="auto">
            <a:xfrm rot="5400000">
              <a:off x="12213" y="8448"/>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38" name="Rectangle 41"/>
            <p:cNvSpPr>
              <a:spLocks noChangeArrowheads="1"/>
            </p:cNvSpPr>
            <p:nvPr/>
          </p:nvSpPr>
          <p:spPr bwMode="auto">
            <a:xfrm rot="5400000">
              <a:off x="12213" y="8586"/>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39" name="Rectangle 42"/>
            <p:cNvSpPr>
              <a:spLocks noChangeArrowheads="1"/>
            </p:cNvSpPr>
            <p:nvPr/>
          </p:nvSpPr>
          <p:spPr bwMode="auto">
            <a:xfrm rot="5400000">
              <a:off x="13464" y="6363"/>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40" name="Rectangle 43"/>
            <p:cNvSpPr>
              <a:spLocks noChangeArrowheads="1"/>
            </p:cNvSpPr>
            <p:nvPr/>
          </p:nvSpPr>
          <p:spPr bwMode="auto">
            <a:xfrm rot="5400000">
              <a:off x="13464" y="6501"/>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41" name="Rectangle 44"/>
            <p:cNvSpPr>
              <a:spLocks noChangeArrowheads="1"/>
            </p:cNvSpPr>
            <p:nvPr/>
          </p:nvSpPr>
          <p:spPr bwMode="auto">
            <a:xfrm rot="5400000">
              <a:off x="12183" y="6363"/>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42" name="Rectangle 45"/>
            <p:cNvSpPr>
              <a:spLocks noChangeArrowheads="1"/>
            </p:cNvSpPr>
            <p:nvPr/>
          </p:nvSpPr>
          <p:spPr bwMode="auto">
            <a:xfrm rot="5400000">
              <a:off x="12183" y="6501"/>
              <a:ext cx="163" cy="1261"/>
            </a:xfrm>
            <a:prstGeom prst="rect">
              <a:avLst/>
            </a:prstGeom>
            <a:solidFill>
              <a:srgbClr val="DFDFDF"/>
            </a:solidFill>
            <a:ln w="19050">
              <a:solidFill>
                <a:schemeClr val="accent1">
                  <a:lumMod val="75000"/>
                </a:schemeClr>
              </a:solidFill>
              <a:miter lim="800000"/>
              <a:headEnd/>
              <a:tailEnd/>
            </a:ln>
          </p:spPr>
          <p:txBody>
            <a:bodyPr/>
            <a:lstStyle/>
            <a:p>
              <a:endParaRPr lang="en-US"/>
            </a:p>
          </p:txBody>
        </p:sp>
        <p:sp>
          <p:nvSpPr>
            <p:cNvPr id="43" name="Line 46"/>
            <p:cNvSpPr>
              <a:spLocks noChangeShapeType="1"/>
            </p:cNvSpPr>
            <p:nvPr/>
          </p:nvSpPr>
          <p:spPr bwMode="auto">
            <a:xfrm>
              <a:off x="10512" y="7056"/>
              <a:ext cx="864" cy="0"/>
            </a:xfrm>
            <a:prstGeom prst="line">
              <a:avLst/>
            </a:prstGeom>
            <a:noFill/>
            <a:ln w="28575">
              <a:solidFill>
                <a:schemeClr val="accent1">
                  <a:lumMod val="75000"/>
                </a:schemeClr>
              </a:solidFill>
              <a:round/>
              <a:headEnd type="triangle" w="med" len="med"/>
              <a:tailEnd type="triangle" w="med" len="med"/>
            </a:ln>
          </p:spPr>
          <p:txBody>
            <a:bodyPr/>
            <a:lstStyle/>
            <a:p>
              <a:endParaRPr lang="en-US"/>
            </a:p>
          </p:txBody>
        </p:sp>
        <p:sp>
          <p:nvSpPr>
            <p:cNvPr id="44" name="Line 47"/>
            <p:cNvSpPr>
              <a:spLocks noChangeShapeType="1"/>
            </p:cNvSpPr>
            <p:nvPr/>
          </p:nvSpPr>
          <p:spPr bwMode="auto">
            <a:xfrm>
              <a:off x="10368" y="7245"/>
              <a:ext cx="864" cy="0"/>
            </a:xfrm>
            <a:prstGeom prst="line">
              <a:avLst/>
            </a:prstGeom>
            <a:noFill/>
            <a:ln w="28575">
              <a:solidFill>
                <a:schemeClr val="accent1">
                  <a:lumMod val="75000"/>
                </a:schemeClr>
              </a:solidFill>
              <a:round/>
              <a:headEnd type="triangle" w="med" len="med"/>
              <a:tailEnd type="triangle" w="med" len="med"/>
            </a:ln>
          </p:spPr>
          <p:txBody>
            <a:bodyPr/>
            <a:lstStyle/>
            <a:p>
              <a:endParaRPr lang="en-US"/>
            </a:p>
          </p:txBody>
        </p:sp>
        <p:sp>
          <p:nvSpPr>
            <p:cNvPr id="45" name="Line 48"/>
            <p:cNvSpPr>
              <a:spLocks noChangeShapeType="1"/>
            </p:cNvSpPr>
            <p:nvPr/>
          </p:nvSpPr>
          <p:spPr bwMode="auto">
            <a:xfrm>
              <a:off x="14400" y="7011"/>
              <a:ext cx="864" cy="0"/>
            </a:xfrm>
            <a:prstGeom prst="line">
              <a:avLst/>
            </a:prstGeom>
            <a:noFill/>
            <a:ln w="28575">
              <a:solidFill>
                <a:schemeClr val="accent1">
                  <a:lumMod val="75000"/>
                </a:schemeClr>
              </a:solidFill>
              <a:round/>
              <a:headEnd type="triangle" w="med" len="med"/>
              <a:tailEnd type="triangle" w="med" len="med"/>
            </a:ln>
          </p:spPr>
          <p:txBody>
            <a:bodyPr/>
            <a:lstStyle/>
            <a:p>
              <a:endParaRPr lang="en-US"/>
            </a:p>
          </p:txBody>
        </p:sp>
        <p:sp>
          <p:nvSpPr>
            <p:cNvPr id="46" name="Line 49"/>
            <p:cNvSpPr>
              <a:spLocks noChangeShapeType="1"/>
            </p:cNvSpPr>
            <p:nvPr/>
          </p:nvSpPr>
          <p:spPr bwMode="auto">
            <a:xfrm>
              <a:off x="14688" y="7200"/>
              <a:ext cx="864" cy="0"/>
            </a:xfrm>
            <a:prstGeom prst="line">
              <a:avLst/>
            </a:prstGeom>
            <a:noFill/>
            <a:ln w="28575">
              <a:solidFill>
                <a:schemeClr val="accent1">
                  <a:lumMod val="75000"/>
                </a:schemeClr>
              </a:solidFill>
              <a:round/>
              <a:headEnd type="triangle" w="med" len="med"/>
              <a:tailEnd type="triangle" w="med" len="med"/>
            </a:ln>
          </p:spPr>
          <p:txBody>
            <a:bodyPr/>
            <a:lstStyle/>
            <a:p>
              <a:endParaRPr lang="en-US"/>
            </a:p>
          </p:txBody>
        </p:sp>
        <p:sp>
          <p:nvSpPr>
            <p:cNvPr id="47" name="Text Box 50"/>
            <p:cNvSpPr txBox="1">
              <a:spLocks noChangeArrowheads="1"/>
            </p:cNvSpPr>
            <p:nvPr/>
          </p:nvSpPr>
          <p:spPr bwMode="auto">
            <a:xfrm>
              <a:off x="12193" y="7842"/>
              <a:ext cx="1728" cy="1296"/>
            </a:xfrm>
            <a:prstGeom prst="rect">
              <a:avLst/>
            </a:prstGeom>
            <a:noFill/>
            <a:ln w="9525">
              <a:solidFill>
                <a:schemeClr val="accent1">
                  <a:lumMod val="75000"/>
                </a:schemeClr>
              </a:solidFill>
              <a:miter lim="800000"/>
              <a:headEnd/>
              <a:tailEnd/>
            </a:ln>
          </p:spPr>
          <p:txBody>
            <a:bodyPr/>
            <a:lstStyle/>
            <a:p>
              <a:pPr eaLnBrk="0" hangingPunct="0"/>
              <a:r>
                <a:rPr lang="en-US" sz="1600" b="1" i="1" dirty="0">
                  <a:solidFill>
                    <a:srgbClr val="FF0000"/>
                  </a:solidFill>
                  <a:latin typeface="Verdana" pitchFamily="34" charset="0"/>
                </a:rPr>
                <a:t>target</a:t>
              </a:r>
            </a:p>
          </p:txBody>
        </p:sp>
      </p:grpSp>
      <p:pic>
        <p:nvPicPr>
          <p:cNvPr id="49" name="Picture 10"/>
          <p:cNvPicPr>
            <a:picLocks noChangeAspect="1" noChangeArrowheads="1"/>
          </p:cNvPicPr>
          <p:nvPr/>
        </p:nvPicPr>
        <p:blipFill>
          <a:blip r:embed="rId4" cstate="print"/>
          <a:srcRect/>
          <a:stretch>
            <a:fillRect/>
          </a:stretch>
        </p:blipFill>
        <p:spPr bwMode="auto">
          <a:xfrm>
            <a:off x="533400" y="548680"/>
            <a:ext cx="3224213" cy="3886200"/>
          </a:xfrm>
          <a:prstGeom prst="rect">
            <a:avLst/>
          </a:prstGeom>
          <a:noFill/>
          <a:ln w="9525">
            <a:noFill/>
            <a:miter lim="800000"/>
            <a:headEnd/>
            <a:tailEnd/>
          </a:ln>
        </p:spPr>
      </p:pic>
      <p:sp>
        <p:nvSpPr>
          <p:cNvPr id="50" name="Rectangle 11"/>
          <p:cNvSpPr>
            <a:spLocks noChangeArrowheads="1"/>
          </p:cNvSpPr>
          <p:nvPr/>
        </p:nvSpPr>
        <p:spPr bwMode="auto">
          <a:xfrm>
            <a:off x="685799" y="3968886"/>
            <a:ext cx="3071813" cy="523220"/>
          </a:xfrm>
          <a:prstGeom prst="rect">
            <a:avLst/>
          </a:prstGeom>
          <a:noFill/>
          <a:ln w="9525">
            <a:noFill/>
            <a:miter lim="800000"/>
            <a:headEnd/>
            <a:tailEnd/>
          </a:ln>
        </p:spPr>
        <p:txBody>
          <a:bodyPr wrap="square">
            <a:spAutoFit/>
          </a:bodyPr>
          <a:lstStyle/>
          <a:p>
            <a:r>
              <a:rPr lang="en-US" sz="2800" b="1" dirty="0">
                <a:solidFill>
                  <a:schemeClr val="bg1"/>
                </a:solidFill>
                <a:latin typeface="+mn-lt"/>
              </a:rPr>
              <a:t>Varian </a:t>
            </a:r>
            <a:r>
              <a:rPr lang="en-US" sz="2800" b="1" dirty="0" err="1">
                <a:solidFill>
                  <a:schemeClr val="bg1"/>
                </a:solidFill>
                <a:latin typeface="+mn-lt"/>
              </a:rPr>
              <a:t>Clinac</a:t>
            </a:r>
            <a:r>
              <a:rPr lang="en-US" sz="2800" b="1" dirty="0">
                <a:solidFill>
                  <a:schemeClr val="bg1"/>
                </a:solidFill>
                <a:latin typeface="+mn-lt"/>
              </a:rPr>
              <a:t> 1800</a:t>
            </a:r>
          </a:p>
        </p:txBody>
      </p:sp>
      <p:sp>
        <p:nvSpPr>
          <p:cNvPr id="51" name="TextBox 50"/>
          <p:cNvSpPr txBox="1"/>
          <p:nvPr/>
        </p:nvSpPr>
        <p:spPr>
          <a:xfrm>
            <a:off x="3048000" y="5721486"/>
            <a:ext cx="2438400" cy="400110"/>
          </a:xfrm>
          <a:prstGeom prst="rect">
            <a:avLst/>
          </a:prstGeom>
          <a:noFill/>
        </p:spPr>
        <p:txBody>
          <a:bodyPr wrap="square" rtlCol="0">
            <a:spAutoFit/>
          </a:bodyPr>
          <a:lstStyle/>
          <a:p>
            <a:r>
              <a:rPr lang="en-US" sz="2000" dirty="0">
                <a:solidFill>
                  <a:srgbClr val="FF0000"/>
                </a:solidFill>
                <a:latin typeface="+mn-lt"/>
              </a:rPr>
              <a:t>Multi-leaf collimator</a:t>
            </a:r>
          </a:p>
        </p:txBody>
      </p:sp>
      <p:sp>
        <p:nvSpPr>
          <p:cNvPr id="2" name="TextBox 1"/>
          <p:cNvSpPr txBox="1"/>
          <p:nvPr/>
        </p:nvSpPr>
        <p:spPr>
          <a:xfrm>
            <a:off x="4367385" y="3015945"/>
            <a:ext cx="1944216" cy="646331"/>
          </a:xfrm>
          <a:prstGeom prst="rect">
            <a:avLst/>
          </a:prstGeom>
          <a:noFill/>
        </p:spPr>
        <p:txBody>
          <a:bodyPr wrap="square" rtlCol="0">
            <a:spAutoFit/>
          </a:bodyPr>
          <a:lstStyle/>
          <a:p>
            <a:r>
              <a:rPr lang="en-GB" dirty="0">
                <a:solidFill>
                  <a:srgbClr val="FF0000"/>
                </a:solidFill>
              </a:rPr>
              <a:t>Energy: 6-25 MeV</a:t>
            </a:r>
          </a:p>
          <a:p>
            <a:r>
              <a:rPr lang="en-GB" dirty="0">
                <a:solidFill>
                  <a:srgbClr val="FF0000"/>
                </a:solidFill>
              </a:rPr>
              <a:t>Dual e</a:t>
            </a:r>
            <a:r>
              <a:rPr lang="en-GB" baseline="30000" dirty="0">
                <a:solidFill>
                  <a:srgbClr val="FF0000"/>
                </a:solidFill>
              </a:rPr>
              <a:t>─</a:t>
            </a:r>
            <a:r>
              <a:rPr lang="en-GB" dirty="0">
                <a:solidFill>
                  <a:srgbClr val="FF0000"/>
                </a:solidFill>
              </a:rPr>
              <a:t> / </a:t>
            </a:r>
            <a:r>
              <a:rPr lang="en-GB" dirty="0">
                <a:solidFill>
                  <a:srgbClr val="FF0000"/>
                </a:solidFill>
                <a:latin typeface="Symbol" panose="05050102010706020507" pitchFamily="18" charset="2"/>
              </a:rPr>
              <a:t>g</a:t>
            </a:r>
            <a:r>
              <a:rPr lang="en-GB" dirty="0">
                <a:solidFill>
                  <a:srgbClr val="FF0000"/>
                </a:solidFill>
              </a:rPr>
              <a:t> beams</a:t>
            </a:r>
          </a:p>
        </p:txBody>
      </p:sp>
      <p:sp>
        <p:nvSpPr>
          <p:cNvPr id="53" name="TextBox 52"/>
          <p:cNvSpPr txBox="1"/>
          <p:nvPr/>
        </p:nvSpPr>
        <p:spPr>
          <a:xfrm>
            <a:off x="6024876" y="4050675"/>
            <a:ext cx="2448272" cy="369332"/>
          </a:xfrm>
          <a:prstGeom prst="rect">
            <a:avLst/>
          </a:prstGeom>
          <a:noFill/>
        </p:spPr>
        <p:txBody>
          <a:bodyPr wrap="square" rtlCol="0">
            <a:spAutoFit/>
          </a:bodyPr>
          <a:lstStyle/>
          <a:p>
            <a:r>
              <a:rPr lang="en-GB" dirty="0">
                <a:solidFill>
                  <a:srgbClr val="FF3300"/>
                </a:solidFill>
              </a:rPr>
              <a:t>Courtesy Varian Medical</a:t>
            </a:r>
          </a:p>
        </p:txBody>
      </p:sp>
      <p:pic>
        <p:nvPicPr>
          <p:cNvPr id="54" name="Picture 13" descr="ML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97284" y="4398451"/>
            <a:ext cx="1955036" cy="1930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Action Button: Go Forward or Next 54">
            <a:hlinkClick r:id="rId6" action="ppaction://hlinksldjump" highlightClick="1"/>
            <a:extLst>
              <a:ext uri="{FF2B5EF4-FFF2-40B4-BE49-F238E27FC236}">
                <a16:creationId xmlns:a16="http://schemas.microsoft.com/office/drawing/2014/main" id="{A7D4C821-46AD-46BE-8CBC-75304308FDF3}"/>
              </a:ext>
            </a:extLst>
          </p:cNvPr>
          <p:cNvSpPr/>
          <p:nvPr/>
        </p:nvSpPr>
        <p:spPr>
          <a:xfrm>
            <a:off x="8181192" y="5671212"/>
            <a:ext cx="667800" cy="48663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84149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39</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Cyber-knife robotic surgery system</a:t>
            </a:r>
          </a:p>
        </p:txBody>
      </p:sp>
      <p:pic>
        <p:nvPicPr>
          <p:cNvPr id="5" name="Picture 4"/>
          <p:cNvPicPr>
            <a:picLocks noChangeAspect="1" noChangeArrowheads="1"/>
          </p:cNvPicPr>
          <p:nvPr/>
        </p:nvPicPr>
        <p:blipFill>
          <a:blip r:embed="rId3" cstate="print"/>
          <a:srcRect/>
          <a:stretch>
            <a:fillRect/>
          </a:stretch>
        </p:blipFill>
        <p:spPr>
          <a:xfrm>
            <a:off x="4800600" y="764704"/>
            <a:ext cx="4114800" cy="2741613"/>
          </a:xfrm>
          <a:prstGeom prst="rect">
            <a:avLst/>
          </a:prstGeom>
        </p:spPr>
      </p:pic>
      <p:sp>
        <p:nvSpPr>
          <p:cNvPr id="6" name="Rectangle 5"/>
          <p:cNvSpPr>
            <a:spLocks noChangeArrowheads="1"/>
          </p:cNvSpPr>
          <p:nvPr/>
        </p:nvSpPr>
        <p:spPr bwMode="auto">
          <a:xfrm>
            <a:off x="202474" y="5886380"/>
            <a:ext cx="5769400" cy="369332"/>
          </a:xfrm>
          <a:prstGeom prst="rect">
            <a:avLst/>
          </a:prstGeom>
          <a:noFill/>
          <a:ln w="9525">
            <a:noFill/>
            <a:miter lim="800000"/>
            <a:headEnd/>
            <a:tailEnd/>
          </a:ln>
        </p:spPr>
        <p:txBody>
          <a:bodyPr wrap="none">
            <a:spAutoFit/>
          </a:bodyPr>
          <a:lstStyle/>
          <a:p>
            <a:r>
              <a:rPr lang="en-US" sz="1800" dirty="0">
                <a:latin typeface="+mn-lt"/>
              </a:rPr>
              <a:t>http://www.accuray.com/Products/Cyberknife/index.aspx</a:t>
            </a:r>
          </a:p>
        </p:txBody>
      </p:sp>
      <p:pic>
        <p:nvPicPr>
          <p:cNvPr id="8" name="Picture 7" descr="CyberKnife Blue"/>
          <p:cNvPicPr>
            <a:picLocks noChangeAspect="1" noChangeArrowheads="1"/>
          </p:cNvPicPr>
          <p:nvPr/>
        </p:nvPicPr>
        <p:blipFill>
          <a:blip r:embed="rId4" cstate="print"/>
          <a:srcRect/>
          <a:stretch>
            <a:fillRect/>
          </a:stretch>
        </p:blipFill>
        <p:spPr bwMode="auto">
          <a:xfrm>
            <a:off x="228600" y="2461742"/>
            <a:ext cx="4343400" cy="3254375"/>
          </a:xfrm>
          <a:prstGeom prst="rect">
            <a:avLst/>
          </a:prstGeom>
          <a:noFill/>
          <a:ln w="9525">
            <a:noFill/>
            <a:miter lim="800000"/>
            <a:headEnd/>
            <a:tailEnd/>
          </a:ln>
        </p:spPr>
      </p:pic>
      <p:sp>
        <p:nvSpPr>
          <p:cNvPr id="9" name="Rectangle 8"/>
          <p:cNvSpPr>
            <a:spLocks noChangeArrowheads="1"/>
          </p:cNvSpPr>
          <p:nvPr/>
        </p:nvSpPr>
        <p:spPr bwMode="auto">
          <a:xfrm>
            <a:off x="304800" y="853605"/>
            <a:ext cx="4343400" cy="344710"/>
          </a:xfrm>
          <a:prstGeom prst="rect">
            <a:avLst/>
          </a:prstGeom>
          <a:noFill/>
          <a:ln w="9525">
            <a:noFill/>
            <a:miter lim="800000"/>
            <a:headEnd/>
            <a:tailEnd/>
          </a:ln>
        </p:spPr>
        <p:txBody>
          <a:bodyPr wrap="square">
            <a:spAutoFit/>
          </a:bodyPr>
          <a:lstStyle/>
          <a:p>
            <a:pPr>
              <a:lnSpc>
                <a:spcPct val="80000"/>
              </a:lnSpc>
              <a:spcBef>
                <a:spcPct val="20000"/>
              </a:spcBef>
            </a:pPr>
            <a:r>
              <a:rPr lang="en-US" altLang="ko-KR" sz="2000" dirty="0">
                <a:latin typeface="+mj-lt"/>
                <a:ea typeface="굴림" pitchFamily="50" charset="-127"/>
              </a:rPr>
              <a:t>6 MV Linac mounted on a robotic arm</a:t>
            </a:r>
          </a:p>
        </p:txBody>
      </p:sp>
      <p:sp>
        <p:nvSpPr>
          <p:cNvPr id="10" name="Rectangle 3"/>
          <p:cNvSpPr txBox="1">
            <a:spLocks noChangeArrowheads="1"/>
          </p:cNvSpPr>
          <p:nvPr/>
        </p:nvSpPr>
        <p:spPr>
          <a:xfrm>
            <a:off x="4648200" y="3947710"/>
            <a:ext cx="4343400" cy="1584177"/>
          </a:xfrm>
          <a:prstGeom prst="rect">
            <a:avLst/>
          </a:prstGeom>
        </p:spPr>
        <p:txBody>
          <a:bodyPr>
            <a:noAutofit/>
          </a:bodyPr>
          <a:lstStyle/>
          <a:p>
            <a:pPr marL="274320" marR="0" lvl="0" indent="-274320" algn="l" defTabSz="914400" rtl="0" eaLnBrk="1" fontAlgn="auto" latinLnBrk="0" hangingPunct="1">
              <a:lnSpc>
                <a:spcPct val="80000"/>
              </a:lnSpc>
              <a:spcBef>
                <a:spcPct val="20000"/>
              </a:spcBef>
              <a:spcAft>
                <a:spcPts val="0"/>
              </a:spcAft>
              <a:buClr>
                <a:schemeClr val="accent3"/>
              </a:buClr>
              <a:buSzPct val="95000"/>
              <a:buFontTx/>
              <a:buNone/>
              <a:tabLst/>
              <a:defRPr/>
            </a:pPr>
            <a:endParaRPr kumimoji="0" lang="en-US" altLang="ko-KR" sz="1600" i="0" u="none" strike="noStrike" kern="1200" cap="none" spc="0" normalizeH="0" baseline="0" noProof="0" dirty="0">
              <a:ln>
                <a:noFill/>
              </a:ln>
              <a:effectLst/>
              <a:uLnTx/>
              <a:uFillTx/>
              <a:latin typeface="+mj-lt"/>
              <a:ea typeface="굴림" pitchFamily="50" charset="-127"/>
              <a:cs typeface="+mn-cs"/>
            </a:endParaRPr>
          </a:p>
          <a:p>
            <a:pPr marL="274320" marR="0" lvl="0" indent="-274320" algn="l" defTabSz="914400" rtl="0" eaLnBrk="1" fontAlgn="auto" latinLnBrk="0" hangingPunct="1">
              <a:lnSpc>
                <a:spcPct val="80000"/>
              </a:lnSpc>
              <a:spcBef>
                <a:spcPct val="20000"/>
              </a:spcBef>
              <a:spcAft>
                <a:spcPts val="0"/>
              </a:spcAft>
              <a:buClr>
                <a:schemeClr val="accent3"/>
              </a:buClr>
              <a:buSzPct val="95000"/>
              <a:buFont typeface="Wingdings 2"/>
              <a:buChar char=""/>
              <a:tabLst/>
              <a:defRPr/>
            </a:pPr>
            <a:r>
              <a:rPr kumimoji="0" lang="en-US" altLang="ko-KR" sz="1600" i="0" u="none" strike="noStrike" kern="1200" cap="none" spc="0" normalizeH="0" baseline="0" noProof="0" dirty="0">
                <a:ln>
                  <a:noFill/>
                </a:ln>
                <a:effectLst/>
                <a:uLnTx/>
                <a:uFillTx/>
                <a:latin typeface="+mj-lt"/>
                <a:ea typeface="굴림" pitchFamily="50" charset="-127"/>
                <a:cs typeface="+mn-cs"/>
              </a:rPr>
              <a:t>No flattening filter</a:t>
            </a:r>
          </a:p>
          <a:p>
            <a:pPr marL="274320" marR="0" lvl="0" indent="-274320" algn="l" defTabSz="914400" rtl="0" eaLnBrk="1" fontAlgn="auto" latinLnBrk="0" hangingPunct="1">
              <a:lnSpc>
                <a:spcPct val="80000"/>
              </a:lnSpc>
              <a:spcBef>
                <a:spcPct val="20000"/>
              </a:spcBef>
              <a:spcAft>
                <a:spcPts val="0"/>
              </a:spcAft>
              <a:buClr>
                <a:schemeClr val="accent3"/>
              </a:buClr>
              <a:buSzPct val="95000"/>
              <a:buFont typeface="Wingdings 2"/>
              <a:buChar char=""/>
              <a:tabLst/>
              <a:defRPr/>
            </a:pPr>
            <a:r>
              <a:rPr kumimoji="0" lang="en-US" altLang="ko-KR" sz="1600" i="0" u="none" strike="noStrike" kern="1200" cap="none" spc="0" normalizeH="0" baseline="0" noProof="0" dirty="0">
                <a:ln>
                  <a:noFill/>
                </a:ln>
                <a:effectLst/>
                <a:uLnTx/>
                <a:uFillTx/>
                <a:latin typeface="+mj-lt"/>
                <a:ea typeface="굴림" pitchFamily="50" charset="-127"/>
                <a:cs typeface="+mn-cs"/>
              </a:rPr>
              <a:t>Uses circular cones of diameter 0.5 to 6 cm</a:t>
            </a:r>
          </a:p>
          <a:p>
            <a:pPr marL="274320" marR="0" lvl="0" indent="-274320" algn="l" defTabSz="914400" rtl="0" eaLnBrk="1" fontAlgn="auto" latinLnBrk="0" hangingPunct="1">
              <a:lnSpc>
                <a:spcPct val="80000"/>
              </a:lnSpc>
              <a:spcBef>
                <a:spcPct val="20000"/>
              </a:spcBef>
              <a:spcAft>
                <a:spcPts val="0"/>
              </a:spcAft>
              <a:buClr>
                <a:schemeClr val="accent3"/>
              </a:buClr>
              <a:buSzPct val="95000"/>
              <a:buFont typeface="Wingdings 2"/>
              <a:buChar char=""/>
              <a:tabLst/>
              <a:defRPr/>
            </a:pPr>
            <a:r>
              <a:rPr kumimoji="0" lang="en-US" altLang="ko-KR" sz="1600" i="0" u="none" strike="noStrike" kern="1200" cap="none" spc="0" normalizeH="0" baseline="0" noProof="0" dirty="0">
                <a:ln>
                  <a:noFill/>
                </a:ln>
                <a:effectLst/>
                <a:uLnTx/>
                <a:uFillTx/>
                <a:latin typeface="+mj-lt"/>
                <a:ea typeface="굴림" pitchFamily="50" charset="-127"/>
                <a:cs typeface="+mn-cs"/>
              </a:rPr>
              <a:t>Non-</a:t>
            </a:r>
            <a:r>
              <a:rPr kumimoji="0" lang="en-US" altLang="ko-KR" sz="1600" i="0" u="none" strike="noStrike" kern="1200" cap="none" spc="0" normalizeH="0" baseline="0" noProof="0" dirty="0" err="1">
                <a:ln>
                  <a:noFill/>
                </a:ln>
                <a:effectLst/>
                <a:uLnTx/>
                <a:uFillTx/>
                <a:latin typeface="+mj-lt"/>
                <a:ea typeface="굴림" pitchFamily="50" charset="-127"/>
                <a:cs typeface="+mn-cs"/>
              </a:rPr>
              <a:t>Isocentric</a:t>
            </a:r>
            <a:endParaRPr kumimoji="0" lang="en-US" altLang="ko-KR" sz="1600" i="0" u="none" strike="noStrike" kern="1200" cap="none" spc="0" normalizeH="0" baseline="0" noProof="0" dirty="0">
              <a:ln>
                <a:noFill/>
              </a:ln>
              <a:effectLst/>
              <a:uLnTx/>
              <a:uFillTx/>
              <a:latin typeface="+mj-lt"/>
              <a:ea typeface="굴림" pitchFamily="50" charset="-127"/>
              <a:cs typeface="+mn-cs"/>
            </a:endParaRPr>
          </a:p>
          <a:p>
            <a:pPr marL="274320" marR="0" lvl="0" indent="-274320" algn="l" defTabSz="914400" rtl="0" eaLnBrk="1" fontAlgn="auto" latinLnBrk="0" hangingPunct="1">
              <a:lnSpc>
                <a:spcPct val="80000"/>
              </a:lnSpc>
              <a:spcBef>
                <a:spcPct val="20000"/>
              </a:spcBef>
              <a:spcAft>
                <a:spcPts val="0"/>
              </a:spcAft>
              <a:buClr>
                <a:schemeClr val="accent3"/>
              </a:buClr>
              <a:buSzPct val="95000"/>
              <a:buFont typeface="Wingdings 2"/>
              <a:buChar char=""/>
              <a:tabLst/>
              <a:defRPr/>
            </a:pPr>
            <a:r>
              <a:rPr kumimoji="0" lang="en-US" altLang="ko-KR" sz="1600" i="0" u="none" strike="noStrike" kern="1200" cap="none" spc="0" normalizeH="0" baseline="0" noProof="0" dirty="0">
                <a:ln>
                  <a:noFill/>
                </a:ln>
                <a:effectLst/>
                <a:uLnTx/>
                <a:uFillTx/>
                <a:latin typeface="+mj-lt"/>
                <a:ea typeface="굴림" pitchFamily="50" charset="-127"/>
                <a:cs typeface="+mn-cs"/>
              </a:rPr>
              <a:t>Average dose delivered per session is 12.5 </a:t>
            </a:r>
            <a:r>
              <a:rPr kumimoji="0" lang="en-US" altLang="ko-KR" sz="1600" i="0" u="none" strike="noStrike" kern="1200" cap="none" spc="0" normalizeH="0" baseline="0" noProof="0" dirty="0" err="1">
                <a:ln>
                  <a:noFill/>
                </a:ln>
                <a:effectLst/>
                <a:uLnTx/>
                <a:uFillTx/>
                <a:latin typeface="+mj-lt"/>
                <a:ea typeface="굴림" pitchFamily="50" charset="-127"/>
                <a:cs typeface="+mn-cs"/>
              </a:rPr>
              <a:t>Gy</a:t>
            </a:r>
            <a:endParaRPr kumimoji="0" lang="en-US" altLang="ko-KR" sz="1600" i="0" u="none" strike="noStrike" kern="1200" cap="none" spc="0" normalizeH="0" baseline="0" noProof="0" dirty="0">
              <a:ln>
                <a:noFill/>
              </a:ln>
              <a:effectLst/>
              <a:uLnTx/>
              <a:uFillTx/>
              <a:latin typeface="+mj-lt"/>
              <a:ea typeface="굴림" pitchFamily="50" charset="-127"/>
              <a:cs typeface="+mn-cs"/>
            </a:endParaRPr>
          </a:p>
          <a:p>
            <a:pPr marL="274320" marR="0" lvl="0" indent="-274320" algn="l" defTabSz="914400" rtl="0" eaLnBrk="1" fontAlgn="auto" latinLnBrk="0" hangingPunct="1">
              <a:lnSpc>
                <a:spcPct val="80000"/>
              </a:lnSpc>
              <a:spcBef>
                <a:spcPct val="20000"/>
              </a:spcBef>
              <a:spcAft>
                <a:spcPts val="0"/>
              </a:spcAft>
              <a:buClr>
                <a:schemeClr val="accent3"/>
              </a:buClr>
              <a:buSzPct val="95000"/>
              <a:buFont typeface="Wingdings 2"/>
              <a:buChar char=""/>
              <a:tabLst/>
              <a:defRPr/>
            </a:pPr>
            <a:r>
              <a:rPr kumimoji="0" lang="en-US" altLang="ko-KR" sz="1600" i="0" u="none" strike="noStrike" kern="1200" cap="none" spc="0" normalizeH="0" baseline="0" noProof="0" dirty="0">
                <a:ln>
                  <a:noFill/>
                </a:ln>
                <a:effectLst/>
                <a:uLnTx/>
                <a:uFillTx/>
                <a:latin typeface="+mj-lt"/>
                <a:ea typeface="굴림" pitchFamily="50" charset="-127"/>
                <a:cs typeface="+mn-cs"/>
              </a:rPr>
              <a:t>Dose rate @ 80 cm = 400 </a:t>
            </a:r>
            <a:r>
              <a:rPr kumimoji="0" lang="en-US" altLang="ko-KR" sz="1600" i="0" u="none" strike="noStrike" kern="1200" cap="none" spc="0" normalizeH="0" baseline="0" noProof="0" dirty="0" err="1">
                <a:ln>
                  <a:noFill/>
                </a:ln>
                <a:effectLst/>
                <a:uLnTx/>
                <a:uFillTx/>
                <a:latin typeface="+mj-lt"/>
                <a:ea typeface="굴림" pitchFamily="50" charset="-127"/>
                <a:cs typeface="+mn-cs"/>
              </a:rPr>
              <a:t>cGy</a:t>
            </a:r>
            <a:r>
              <a:rPr kumimoji="0" lang="en-US" altLang="ko-KR" sz="1600" i="0" u="none" strike="noStrike" kern="1200" cap="none" spc="0" normalizeH="0" baseline="0" noProof="0" dirty="0">
                <a:ln>
                  <a:noFill/>
                </a:ln>
                <a:effectLst/>
                <a:uLnTx/>
                <a:uFillTx/>
                <a:latin typeface="+mj-lt"/>
                <a:ea typeface="굴림" pitchFamily="50" charset="-127"/>
                <a:cs typeface="+mn-cs"/>
              </a:rPr>
              <a:t>/min</a:t>
            </a:r>
          </a:p>
        </p:txBody>
      </p:sp>
    </p:spTree>
    <p:extLst>
      <p:ext uri="{BB962C8B-B14F-4D97-AF65-F5344CB8AC3E}">
        <p14:creationId xmlns:p14="http://schemas.microsoft.com/office/powerpoint/2010/main" val="3928810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4</a:t>
            </a:fld>
            <a:endParaRPr lang="en-GB" dirty="0"/>
          </a:p>
        </p:txBody>
      </p:sp>
      <p:sp>
        <p:nvSpPr>
          <p:cNvPr id="11" name="TextBox 10"/>
          <p:cNvSpPr txBox="1"/>
          <p:nvPr/>
        </p:nvSpPr>
        <p:spPr>
          <a:xfrm>
            <a:off x="4036" y="29568"/>
            <a:ext cx="7880331"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The beginnings of modern physics and of medical physics</a:t>
            </a:r>
          </a:p>
        </p:txBody>
      </p:sp>
      <p:sp>
        <p:nvSpPr>
          <p:cNvPr id="5" name="Oval 4">
            <a:extLst>
              <a:ext uri="{FF2B5EF4-FFF2-40B4-BE49-F238E27FC236}">
                <a16:creationId xmlns:a16="http://schemas.microsoft.com/office/drawing/2014/main" id="{76EEF39A-EE51-44D5-9B40-83842648AC3D}"/>
              </a:ext>
            </a:extLst>
          </p:cNvPr>
          <p:cNvSpPr>
            <a:spLocks noChangeArrowheads="1"/>
          </p:cNvSpPr>
          <p:nvPr/>
        </p:nvSpPr>
        <p:spPr bwMode="auto">
          <a:xfrm>
            <a:off x="2447925" y="1039813"/>
            <a:ext cx="306388" cy="239712"/>
          </a:xfrm>
          <a:prstGeom prst="ellipse">
            <a:avLst/>
          </a:prstGeom>
          <a:noFill/>
          <a:ln w="9525" algn="ctr">
            <a:solidFill>
              <a:schemeClr val="bg2"/>
            </a:solidFill>
            <a:round/>
            <a:headEnd/>
            <a:tailEnd/>
          </a:ln>
        </p:spPr>
        <p:txBody>
          <a:bodyPr wrap="none" anchor="ctr"/>
          <a:lstStyle/>
          <a:p>
            <a:endParaRPr lang="en-US">
              <a:latin typeface="+mj-lt"/>
            </a:endParaRPr>
          </a:p>
        </p:txBody>
      </p:sp>
      <p:sp>
        <p:nvSpPr>
          <p:cNvPr id="6" name="Text Box 5">
            <a:extLst>
              <a:ext uri="{FF2B5EF4-FFF2-40B4-BE49-F238E27FC236}">
                <a16:creationId xmlns:a16="http://schemas.microsoft.com/office/drawing/2014/main" id="{ECEF8388-214F-48AB-9032-5E0DF1BCAC77}"/>
              </a:ext>
            </a:extLst>
          </p:cNvPr>
          <p:cNvSpPr txBox="1">
            <a:spLocks noChangeArrowheads="1"/>
          </p:cNvSpPr>
          <p:nvPr/>
        </p:nvSpPr>
        <p:spPr bwMode="auto">
          <a:xfrm>
            <a:off x="4267200" y="758825"/>
            <a:ext cx="2438400" cy="634533"/>
          </a:xfrm>
          <a:prstGeom prst="rect">
            <a:avLst/>
          </a:prstGeom>
          <a:noFill/>
          <a:ln w="9525">
            <a:noFill/>
            <a:miter lim="800000"/>
            <a:headEnd/>
            <a:tailEnd/>
          </a:ln>
        </p:spPr>
        <p:txBody>
          <a:bodyPr>
            <a:spAutoFit/>
          </a:bodyPr>
          <a:lstStyle/>
          <a:p>
            <a:pPr algn="ctr">
              <a:lnSpc>
                <a:spcPct val="85000"/>
              </a:lnSpc>
              <a:spcBef>
                <a:spcPct val="25000"/>
              </a:spcBef>
            </a:pPr>
            <a:r>
              <a:rPr lang="en-US" sz="1800" dirty="0">
                <a:latin typeface="+mj-lt"/>
              </a:rPr>
              <a:t>1895</a:t>
            </a:r>
          </a:p>
          <a:p>
            <a:pPr algn="ctr">
              <a:lnSpc>
                <a:spcPct val="85000"/>
              </a:lnSpc>
              <a:spcBef>
                <a:spcPct val="25000"/>
              </a:spcBef>
            </a:pPr>
            <a:r>
              <a:rPr lang="en-US" sz="1800" dirty="0">
                <a:latin typeface="+mj-lt"/>
              </a:rPr>
              <a:t>discovery of X rays</a:t>
            </a:r>
          </a:p>
        </p:txBody>
      </p:sp>
      <p:pic>
        <p:nvPicPr>
          <p:cNvPr id="7" name="Picture 6" descr="Roentgen">
            <a:extLst>
              <a:ext uri="{FF2B5EF4-FFF2-40B4-BE49-F238E27FC236}">
                <a16:creationId xmlns:a16="http://schemas.microsoft.com/office/drawing/2014/main" id="{FBF5DA5A-D8F0-4C98-A8C8-E8E2BA8F1ADB}"/>
              </a:ext>
            </a:extLst>
          </p:cNvPr>
          <p:cNvPicPr>
            <a:picLocks noChangeAspect="1" noChangeArrowheads="1"/>
          </p:cNvPicPr>
          <p:nvPr/>
        </p:nvPicPr>
        <p:blipFill>
          <a:blip r:embed="rId3" cstate="print">
            <a:lum bright="12000"/>
          </a:blip>
          <a:srcRect t="1056" r="5159" b="4552"/>
          <a:stretch>
            <a:fillRect/>
          </a:stretch>
        </p:blipFill>
        <p:spPr bwMode="auto">
          <a:xfrm>
            <a:off x="6876256" y="812676"/>
            <a:ext cx="1863725" cy="2400300"/>
          </a:xfrm>
          <a:prstGeom prst="rect">
            <a:avLst/>
          </a:prstGeom>
          <a:noFill/>
          <a:ln w="9525">
            <a:noFill/>
            <a:miter lim="800000"/>
            <a:headEnd/>
            <a:tailEnd/>
          </a:ln>
        </p:spPr>
      </p:pic>
      <p:sp>
        <p:nvSpPr>
          <p:cNvPr id="8" name="Text Box 7">
            <a:extLst>
              <a:ext uri="{FF2B5EF4-FFF2-40B4-BE49-F238E27FC236}">
                <a16:creationId xmlns:a16="http://schemas.microsoft.com/office/drawing/2014/main" id="{74A1E2EF-E40B-40B0-990F-119BBF55F89F}"/>
              </a:ext>
            </a:extLst>
          </p:cNvPr>
          <p:cNvSpPr txBox="1">
            <a:spLocks noChangeArrowheads="1"/>
          </p:cNvSpPr>
          <p:nvPr/>
        </p:nvSpPr>
        <p:spPr bwMode="auto">
          <a:xfrm>
            <a:off x="4500563" y="1800225"/>
            <a:ext cx="2124075" cy="1169551"/>
          </a:xfrm>
          <a:prstGeom prst="rect">
            <a:avLst/>
          </a:prstGeom>
          <a:noFill/>
          <a:ln w="9525">
            <a:noFill/>
            <a:miter lim="800000"/>
            <a:headEnd/>
            <a:tailEnd/>
          </a:ln>
        </p:spPr>
        <p:txBody>
          <a:bodyPr>
            <a:spAutoFit/>
          </a:bodyPr>
          <a:lstStyle/>
          <a:p>
            <a:pPr algn="ctr">
              <a:spcBef>
                <a:spcPct val="50000"/>
              </a:spcBef>
            </a:pPr>
            <a:r>
              <a:rPr lang="en-US" sz="2000" b="1" dirty="0">
                <a:solidFill>
                  <a:srgbClr val="0070C0"/>
                </a:solidFill>
                <a:latin typeface="+mj-lt"/>
              </a:rPr>
              <a:t>Wilhelm Conrad  </a:t>
            </a:r>
            <a:r>
              <a:rPr lang="en-US" sz="2000" b="1" dirty="0" err="1">
                <a:solidFill>
                  <a:srgbClr val="0070C0"/>
                </a:solidFill>
                <a:latin typeface="+mj-lt"/>
              </a:rPr>
              <a:t>Röntgen</a:t>
            </a:r>
            <a:r>
              <a:rPr lang="en-US" sz="2000" b="1" dirty="0">
                <a:solidFill>
                  <a:srgbClr val="0070C0"/>
                </a:solidFill>
                <a:latin typeface="+mj-lt"/>
              </a:rPr>
              <a:t> </a:t>
            </a:r>
          </a:p>
          <a:p>
            <a:pPr algn="ctr">
              <a:spcBef>
                <a:spcPct val="50000"/>
              </a:spcBef>
            </a:pPr>
            <a:r>
              <a:rPr lang="en-US" sz="2000" b="1" dirty="0">
                <a:solidFill>
                  <a:srgbClr val="0070C0"/>
                </a:solidFill>
                <a:latin typeface="+mj-lt"/>
              </a:rPr>
              <a:t> </a:t>
            </a:r>
          </a:p>
        </p:txBody>
      </p:sp>
      <p:pic>
        <p:nvPicPr>
          <p:cNvPr id="9" name="Picture 8" descr="Thomson">
            <a:extLst>
              <a:ext uri="{FF2B5EF4-FFF2-40B4-BE49-F238E27FC236}">
                <a16:creationId xmlns:a16="http://schemas.microsoft.com/office/drawing/2014/main" id="{73A6B9CC-EA24-4C5E-8088-45222565FFD3}"/>
              </a:ext>
            </a:extLst>
          </p:cNvPr>
          <p:cNvPicPr>
            <a:picLocks noChangeAspect="1" noChangeArrowheads="1"/>
          </p:cNvPicPr>
          <p:nvPr/>
        </p:nvPicPr>
        <p:blipFill>
          <a:blip r:embed="rId4" cstate="print"/>
          <a:srcRect/>
          <a:stretch>
            <a:fillRect/>
          </a:stretch>
        </p:blipFill>
        <p:spPr bwMode="auto">
          <a:xfrm>
            <a:off x="2819400" y="3352800"/>
            <a:ext cx="3455988" cy="2797175"/>
          </a:xfrm>
          <a:prstGeom prst="rect">
            <a:avLst/>
          </a:prstGeom>
          <a:noFill/>
          <a:ln w="9525">
            <a:noFill/>
            <a:miter lim="800000"/>
            <a:headEnd/>
            <a:tailEnd/>
          </a:ln>
        </p:spPr>
      </p:pic>
      <p:pic>
        <p:nvPicPr>
          <p:cNvPr id="10" name="Picture 9" descr="Thompson_Instrument">
            <a:extLst>
              <a:ext uri="{FF2B5EF4-FFF2-40B4-BE49-F238E27FC236}">
                <a16:creationId xmlns:a16="http://schemas.microsoft.com/office/drawing/2014/main" id="{15CF18D2-EC47-4BF2-B408-C4B9ED2F9CD5}"/>
              </a:ext>
            </a:extLst>
          </p:cNvPr>
          <p:cNvPicPr>
            <a:picLocks noChangeAspect="1" noChangeArrowheads="1"/>
          </p:cNvPicPr>
          <p:nvPr/>
        </p:nvPicPr>
        <p:blipFill>
          <a:blip r:embed="rId5" cstate="print">
            <a:lum bright="-6000" contrast="6000"/>
          </a:blip>
          <a:srcRect l="16185" t="7762" r="21800" b="44379"/>
          <a:stretch>
            <a:fillRect/>
          </a:stretch>
        </p:blipFill>
        <p:spPr bwMode="auto">
          <a:xfrm>
            <a:off x="6508750" y="3638550"/>
            <a:ext cx="2266950" cy="2220913"/>
          </a:xfrm>
          <a:prstGeom prst="rect">
            <a:avLst/>
          </a:prstGeom>
          <a:noFill/>
          <a:ln w="9525">
            <a:noFill/>
            <a:miter lim="800000"/>
            <a:headEnd/>
            <a:tailEnd/>
          </a:ln>
        </p:spPr>
      </p:pic>
      <p:sp>
        <p:nvSpPr>
          <p:cNvPr id="12" name="Text Box 10">
            <a:extLst>
              <a:ext uri="{FF2B5EF4-FFF2-40B4-BE49-F238E27FC236}">
                <a16:creationId xmlns:a16="http://schemas.microsoft.com/office/drawing/2014/main" id="{2D91492E-84F1-4951-B891-E6BC3CD8DE50}"/>
              </a:ext>
            </a:extLst>
          </p:cNvPr>
          <p:cNvSpPr txBox="1">
            <a:spLocks noChangeArrowheads="1"/>
          </p:cNvSpPr>
          <p:nvPr/>
        </p:nvSpPr>
        <p:spPr bwMode="auto">
          <a:xfrm>
            <a:off x="244475" y="4806950"/>
            <a:ext cx="2687638" cy="923330"/>
          </a:xfrm>
          <a:prstGeom prst="rect">
            <a:avLst/>
          </a:prstGeom>
          <a:noFill/>
          <a:ln w="9525">
            <a:noFill/>
            <a:miter lim="800000"/>
            <a:headEnd/>
            <a:tailEnd/>
          </a:ln>
        </p:spPr>
        <p:txBody>
          <a:bodyPr>
            <a:spAutoFit/>
          </a:bodyPr>
          <a:lstStyle/>
          <a:p>
            <a:pPr algn="ctr"/>
            <a:r>
              <a:rPr lang="en-US" sz="1800" b="1" dirty="0">
                <a:solidFill>
                  <a:srgbClr val="0070C0"/>
                </a:solidFill>
                <a:latin typeface="+mj-lt"/>
              </a:rPr>
              <a:t>1897 </a:t>
            </a:r>
          </a:p>
          <a:p>
            <a:pPr algn="ctr"/>
            <a:r>
              <a:rPr lang="en-US" sz="1800" b="1" dirty="0">
                <a:solidFill>
                  <a:srgbClr val="0070C0"/>
                </a:solidFill>
                <a:latin typeface="+mj-lt"/>
              </a:rPr>
              <a:t>“discovery” of the  electron</a:t>
            </a:r>
          </a:p>
        </p:txBody>
      </p:sp>
      <p:sp>
        <p:nvSpPr>
          <p:cNvPr id="13" name="Text Box 11">
            <a:extLst>
              <a:ext uri="{FF2B5EF4-FFF2-40B4-BE49-F238E27FC236}">
                <a16:creationId xmlns:a16="http://schemas.microsoft.com/office/drawing/2014/main" id="{B1A0CADB-2512-4454-9D24-926A2EDC472A}"/>
              </a:ext>
            </a:extLst>
          </p:cNvPr>
          <p:cNvSpPr txBox="1">
            <a:spLocks noChangeArrowheads="1"/>
          </p:cNvSpPr>
          <p:nvPr/>
        </p:nvSpPr>
        <p:spPr bwMode="auto">
          <a:xfrm>
            <a:off x="795338" y="4129088"/>
            <a:ext cx="1676421" cy="400110"/>
          </a:xfrm>
          <a:prstGeom prst="rect">
            <a:avLst/>
          </a:prstGeom>
          <a:noFill/>
          <a:ln w="9525" algn="ctr">
            <a:noFill/>
            <a:miter lim="800000"/>
            <a:headEnd/>
            <a:tailEnd/>
          </a:ln>
        </p:spPr>
        <p:txBody>
          <a:bodyPr wrap="none">
            <a:spAutoFit/>
          </a:bodyPr>
          <a:lstStyle/>
          <a:p>
            <a:pPr algn="ctr">
              <a:spcBef>
                <a:spcPct val="50000"/>
              </a:spcBef>
            </a:pPr>
            <a:r>
              <a:rPr lang="en-US" sz="2000" b="1" dirty="0">
                <a:solidFill>
                  <a:srgbClr val="0070C0"/>
                </a:solidFill>
                <a:latin typeface="+mj-lt"/>
              </a:rPr>
              <a:t>J.J. Thompson</a:t>
            </a:r>
          </a:p>
        </p:txBody>
      </p:sp>
      <p:pic>
        <p:nvPicPr>
          <p:cNvPr id="14" name="Picture 12" descr="Roentgen_device">
            <a:extLst>
              <a:ext uri="{FF2B5EF4-FFF2-40B4-BE49-F238E27FC236}">
                <a16:creationId xmlns:a16="http://schemas.microsoft.com/office/drawing/2014/main" id="{D6072541-E511-4120-91C4-B5DE5E7D3C54}"/>
              </a:ext>
            </a:extLst>
          </p:cNvPr>
          <p:cNvPicPr>
            <a:picLocks noChangeAspect="1" noChangeArrowheads="1"/>
          </p:cNvPicPr>
          <p:nvPr/>
        </p:nvPicPr>
        <p:blipFill>
          <a:blip r:embed="rId6" cstate="print">
            <a:lum bright="-36000" contrast="42000"/>
            <a:grayscl/>
          </a:blip>
          <a:srcRect l="2740" t="4701" r="2176"/>
          <a:stretch>
            <a:fillRect/>
          </a:stretch>
        </p:blipFill>
        <p:spPr bwMode="auto">
          <a:xfrm>
            <a:off x="381000" y="609600"/>
            <a:ext cx="3778250" cy="2535238"/>
          </a:xfrm>
          <a:prstGeom prst="rect">
            <a:avLst/>
          </a:prstGeom>
          <a:noFill/>
          <a:ln w="9525">
            <a:noFill/>
            <a:miter lim="800000"/>
            <a:headEnd/>
            <a:tailEnd/>
          </a:ln>
        </p:spPr>
      </p:pic>
      <p:sp>
        <p:nvSpPr>
          <p:cNvPr id="15" name="TextBox 14">
            <a:extLst>
              <a:ext uri="{FF2B5EF4-FFF2-40B4-BE49-F238E27FC236}">
                <a16:creationId xmlns:a16="http://schemas.microsoft.com/office/drawing/2014/main" id="{8EFD1A18-E68D-424F-8A5D-28F6AF4A4E68}"/>
              </a:ext>
            </a:extLst>
          </p:cNvPr>
          <p:cNvSpPr txBox="1"/>
          <p:nvPr/>
        </p:nvSpPr>
        <p:spPr>
          <a:xfrm>
            <a:off x="85095" y="5980698"/>
            <a:ext cx="2497832" cy="338554"/>
          </a:xfrm>
          <a:prstGeom prst="rect">
            <a:avLst/>
          </a:prstGeom>
          <a:noFill/>
        </p:spPr>
        <p:txBody>
          <a:bodyPr wrap="square" rtlCol="0">
            <a:spAutoFit/>
          </a:bodyPr>
          <a:lstStyle/>
          <a:p>
            <a:r>
              <a:rPr lang="en-US" sz="1600" dirty="0">
                <a:latin typeface="+mj-lt"/>
              </a:rPr>
              <a:t>Courtesy Prof. Ugo Amaldi</a:t>
            </a:r>
          </a:p>
        </p:txBody>
      </p:sp>
    </p:spTree>
    <p:extLst>
      <p:ext uri="{BB962C8B-B14F-4D97-AF65-F5344CB8AC3E}">
        <p14:creationId xmlns:p14="http://schemas.microsoft.com/office/powerpoint/2010/main" val="1152811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40</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Intra-operative radiation therapy (IORT)</a:t>
            </a:r>
          </a:p>
        </p:txBody>
      </p:sp>
      <p:pic>
        <p:nvPicPr>
          <p:cNvPr id="5" name="Picture 3" descr="\\cern.ch\dfs\Users\s\silari\Desktop\IORT 1.JPG"/>
          <p:cNvPicPr>
            <a:picLocks noChangeAspect="1" noChangeArrowheads="1"/>
          </p:cNvPicPr>
          <p:nvPr/>
        </p:nvPicPr>
        <p:blipFill>
          <a:blip r:embed="rId3" cstate="print"/>
          <a:srcRect/>
          <a:stretch>
            <a:fillRect/>
          </a:stretch>
        </p:blipFill>
        <p:spPr bwMode="auto">
          <a:xfrm>
            <a:off x="838200" y="764704"/>
            <a:ext cx="3330575" cy="2229344"/>
          </a:xfrm>
          <a:prstGeom prst="rect">
            <a:avLst/>
          </a:prstGeom>
          <a:noFill/>
        </p:spPr>
      </p:pic>
      <p:pic>
        <p:nvPicPr>
          <p:cNvPr id="6" name="Picture 4" descr="\\cern.ch\dfs\Users\s\silari\Desktop\DSC_0505.JPG"/>
          <p:cNvPicPr>
            <a:picLocks noChangeAspect="1" noChangeArrowheads="1"/>
          </p:cNvPicPr>
          <p:nvPr/>
        </p:nvPicPr>
        <p:blipFill>
          <a:blip r:embed="rId4" cstate="print"/>
          <a:srcRect/>
          <a:stretch>
            <a:fillRect/>
          </a:stretch>
        </p:blipFill>
        <p:spPr bwMode="auto">
          <a:xfrm>
            <a:off x="3581400" y="3126904"/>
            <a:ext cx="4553623" cy="3048000"/>
          </a:xfrm>
          <a:prstGeom prst="rect">
            <a:avLst/>
          </a:prstGeom>
          <a:noFill/>
        </p:spPr>
      </p:pic>
      <p:pic>
        <p:nvPicPr>
          <p:cNvPr id="8" name="Picture 5" descr="\\cern.ch\dfs\Users\s\silari\Desktop\IORT 2.JPG"/>
          <p:cNvPicPr>
            <a:picLocks noChangeAspect="1" noChangeArrowheads="1"/>
          </p:cNvPicPr>
          <p:nvPr/>
        </p:nvPicPr>
        <p:blipFill>
          <a:blip r:embed="rId5" cstate="print"/>
          <a:srcRect/>
          <a:stretch>
            <a:fillRect/>
          </a:stretch>
        </p:blipFill>
        <p:spPr bwMode="auto">
          <a:xfrm>
            <a:off x="4822825" y="764704"/>
            <a:ext cx="3330575" cy="2229344"/>
          </a:xfrm>
          <a:prstGeom prst="rect">
            <a:avLst/>
          </a:prstGeom>
          <a:noFill/>
        </p:spPr>
      </p:pic>
      <p:sp>
        <p:nvSpPr>
          <p:cNvPr id="9" name="TextBox 8"/>
          <p:cNvSpPr txBox="1"/>
          <p:nvPr/>
        </p:nvSpPr>
        <p:spPr>
          <a:xfrm>
            <a:off x="152400" y="3933056"/>
            <a:ext cx="3352800" cy="1261884"/>
          </a:xfrm>
          <a:prstGeom prst="rect">
            <a:avLst/>
          </a:prstGeom>
          <a:noFill/>
        </p:spPr>
        <p:txBody>
          <a:bodyPr wrap="square" rtlCol="0">
            <a:spAutoFit/>
          </a:bodyPr>
          <a:lstStyle/>
          <a:p>
            <a:pPr indent="180975">
              <a:buSzPct val="125000"/>
              <a:buFont typeface="Arial" pitchFamily="34" charset="0"/>
              <a:buChar char="•"/>
            </a:pPr>
            <a:r>
              <a:rPr lang="en-US" sz="1900" dirty="0">
                <a:latin typeface="+mn-lt"/>
              </a:rPr>
              <a:t>Small electron linac</a:t>
            </a:r>
          </a:p>
          <a:p>
            <a:pPr indent="180975">
              <a:buSzPct val="125000"/>
              <a:buFont typeface="Arial" pitchFamily="34" charset="0"/>
              <a:buChar char="•"/>
            </a:pPr>
            <a:r>
              <a:rPr lang="en-US" sz="1900" dirty="0">
                <a:latin typeface="+mn-lt"/>
              </a:rPr>
              <a:t>Energy 6 – 12 MeV</a:t>
            </a:r>
          </a:p>
          <a:p>
            <a:pPr indent="180975">
              <a:buSzPct val="125000"/>
              <a:buFont typeface="Arial" pitchFamily="34" charset="0"/>
              <a:buChar char="•"/>
            </a:pPr>
            <a:r>
              <a:rPr lang="en-US" sz="1900" dirty="0">
                <a:latin typeface="+mn-lt"/>
              </a:rPr>
              <a:t>Treatment with electrons only</a:t>
            </a:r>
          </a:p>
          <a:p>
            <a:pPr indent="180975">
              <a:buSzPct val="125000"/>
              <a:buFont typeface="Arial" pitchFamily="34" charset="0"/>
              <a:buChar char="•"/>
            </a:pPr>
            <a:r>
              <a:rPr lang="en-US" sz="1900" dirty="0">
                <a:latin typeface="+mn-lt"/>
              </a:rPr>
              <a:t>Single irradiation</a:t>
            </a:r>
          </a:p>
        </p:txBody>
      </p:sp>
      <p:sp>
        <p:nvSpPr>
          <p:cNvPr id="2" name="Rectangle 1">
            <a:extLst>
              <a:ext uri="{FF2B5EF4-FFF2-40B4-BE49-F238E27FC236}">
                <a16:creationId xmlns:a16="http://schemas.microsoft.com/office/drawing/2014/main" id="{C9302D56-28F9-887E-1493-15971AE4D512}"/>
              </a:ext>
            </a:extLst>
          </p:cNvPr>
          <p:cNvSpPr>
            <a:spLocks noChangeArrowheads="1"/>
          </p:cNvSpPr>
          <p:nvPr/>
        </p:nvSpPr>
        <p:spPr bwMode="auto">
          <a:xfrm>
            <a:off x="202474" y="5886380"/>
            <a:ext cx="1813060" cy="369332"/>
          </a:xfrm>
          <a:prstGeom prst="rect">
            <a:avLst/>
          </a:prstGeom>
          <a:noFill/>
          <a:ln w="9525">
            <a:noFill/>
            <a:miter lim="800000"/>
            <a:headEnd/>
            <a:tailEnd/>
          </a:ln>
        </p:spPr>
        <p:txBody>
          <a:bodyPr wrap="none">
            <a:spAutoFit/>
          </a:bodyPr>
          <a:lstStyle/>
          <a:p>
            <a:r>
              <a:rPr lang="en-US" sz="1800" dirty="0">
                <a:latin typeface="+mn-lt"/>
              </a:rPr>
              <a:t>Courtesy: myself!</a:t>
            </a:r>
          </a:p>
        </p:txBody>
      </p:sp>
    </p:spTree>
    <p:extLst>
      <p:ext uri="{BB962C8B-B14F-4D97-AF65-F5344CB8AC3E}">
        <p14:creationId xmlns:p14="http://schemas.microsoft.com/office/powerpoint/2010/main" val="3345307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41</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Intensity modulated radiation therapy (IMRT)</a:t>
            </a:r>
          </a:p>
        </p:txBody>
      </p:sp>
      <p:pic>
        <p:nvPicPr>
          <p:cNvPr id="5" name="Picture 7" descr="pedroni_fig2"/>
          <p:cNvPicPr>
            <a:picLocks noChangeAspect="1" noChangeArrowheads="1"/>
          </p:cNvPicPr>
          <p:nvPr/>
        </p:nvPicPr>
        <p:blipFill>
          <a:blip r:embed="rId3" cstate="print"/>
          <a:srcRect/>
          <a:stretch>
            <a:fillRect/>
          </a:stretch>
        </p:blipFill>
        <p:spPr bwMode="auto">
          <a:xfrm>
            <a:off x="381000" y="692696"/>
            <a:ext cx="5486400" cy="5207000"/>
          </a:xfrm>
          <a:prstGeom prst="rect">
            <a:avLst/>
          </a:prstGeom>
          <a:noFill/>
          <a:ln w="9525">
            <a:noFill/>
            <a:miter lim="800000"/>
            <a:headEnd/>
            <a:tailEnd/>
          </a:ln>
        </p:spPr>
      </p:pic>
      <p:sp>
        <p:nvSpPr>
          <p:cNvPr id="6" name="Rectangle 19"/>
          <p:cNvSpPr>
            <a:spLocks noChangeArrowheads="1"/>
          </p:cNvSpPr>
          <p:nvPr/>
        </p:nvSpPr>
        <p:spPr bwMode="auto">
          <a:xfrm>
            <a:off x="4201615" y="5949280"/>
            <a:ext cx="4906889" cy="369332"/>
          </a:xfrm>
          <a:prstGeom prst="rect">
            <a:avLst/>
          </a:prstGeom>
          <a:noFill/>
          <a:ln w="9525">
            <a:noFill/>
            <a:miter lim="800000"/>
            <a:headEnd/>
            <a:tailEnd/>
          </a:ln>
        </p:spPr>
        <p:txBody>
          <a:bodyPr wrap="square">
            <a:spAutoFit/>
          </a:bodyPr>
          <a:lstStyle/>
          <a:p>
            <a:r>
              <a:rPr lang="it-IT" dirty="0">
                <a:latin typeface="+mj-lt"/>
              </a:rPr>
              <a:t>E. Pedroni, </a:t>
            </a:r>
            <a:r>
              <a:rPr lang="en-US" dirty="0" err="1">
                <a:latin typeface="+mj-lt"/>
              </a:rPr>
              <a:t>Europhysics</a:t>
            </a:r>
            <a:r>
              <a:rPr lang="en-US" dirty="0">
                <a:latin typeface="+mj-lt"/>
              </a:rPr>
              <a:t> News  (2000) Vol. 31 No. 6</a:t>
            </a:r>
            <a:endParaRPr lang="it-IT" dirty="0">
              <a:latin typeface="+mj-lt"/>
            </a:endParaRPr>
          </a:p>
        </p:txBody>
      </p:sp>
      <p:sp>
        <p:nvSpPr>
          <p:cNvPr id="9" name="Rectangle 18"/>
          <p:cNvSpPr>
            <a:spLocks noChangeArrowheads="1"/>
          </p:cNvSpPr>
          <p:nvPr/>
        </p:nvSpPr>
        <p:spPr bwMode="auto">
          <a:xfrm>
            <a:off x="5943600" y="1099096"/>
            <a:ext cx="3048000" cy="3477875"/>
          </a:xfrm>
          <a:prstGeom prst="rect">
            <a:avLst/>
          </a:prstGeom>
          <a:noFill/>
          <a:ln w="9525">
            <a:noFill/>
            <a:miter lim="800000"/>
            <a:headEnd/>
            <a:tailEnd/>
          </a:ln>
        </p:spPr>
        <p:txBody>
          <a:bodyPr anchor="ctr">
            <a:spAutoFit/>
          </a:bodyPr>
          <a:lstStyle/>
          <a:p>
            <a:r>
              <a:rPr lang="en-GB" sz="2000" b="1" dirty="0">
                <a:latin typeface="+mj-lt"/>
              </a:rPr>
              <a:t>An example of intensity modulated treatment planning with photons. Through the addition of 9 fields it is possible to construct a highly conformal dose distribution with good dose sparing in the region of the brain stem (courtesy of T. Lomax, PSI). </a:t>
            </a:r>
          </a:p>
        </p:txBody>
      </p:sp>
    </p:spTree>
    <p:extLst>
      <p:ext uri="{BB962C8B-B14F-4D97-AF65-F5344CB8AC3E}">
        <p14:creationId xmlns:p14="http://schemas.microsoft.com/office/powerpoint/2010/main" val="3345307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42</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Helical </a:t>
            </a:r>
            <a:r>
              <a:rPr lang="en-US" dirty="0" err="1"/>
              <a:t>tomotherapy</a:t>
            </a:r>
            <a:endParaRPr lang="en-US" dirty="0"/>
          </a:p>
        </p:txBody>
      </p:sp>
      <p:pic>
        <p:nvPicPr>
          <p:cNvPr id="10" name="Picture 2" descr="image"/>
          <p:cNvPicPr>
            <a:picLocks noChangeAspect="1" noChangeArrowheads="1"/>
          </p:cNvPicPr>
          <p:nvPr/>
        </p:nvPicPr>
        <p:blipFill>
          <a:blip r:embed="rId3" cstate="print"/>
          <a:srcRect/>
          <a:stretch>
            <a:fillRect/>
          </a:stretch>
        </p:blipFill>
        <p:spPr bwMode="auto">
          <a:xfrm>
            <a:off x="633582" y="764704"/>
            <a:ext cx="3481218" cy="2743200"/>
          </a:xfrm>
          <a:prstGeom prst="rect">
            <a:avLst/>
          </a:prstGeom>
          <a:noFill/>
        </p:spPr>
      </p:pic>
      <p:pic>
        <p:nvPicPr>
          <p:cNvPr id="11" name="Picture 10" descr="http://european-hospital.net/media/article/3433/image2.jpg"/>
          <p:cNvPicPr>
            <a:picLocks noChangeAspect="1" noChangeArrowheads="1"/>
          </p:cNvPicPr>
          <p:nvPr/>
        </p:nvPicPr>
        <p:blipFill>
          <a:blip r:embed="rId4" cstate="print"/>
          <a:srcRect/>
          <a:stretch>
            <a:fillRect/>
          </a:stretch>
        </p:blipFill>
        <p:spPr bwMode="auto">
          <a:xfrm>
            <a:off x="4419600" y="764704"/>
            <a:ext cx="3810000" cy="2743200"/>
          </a:xfrm>
          <a:prstGeom prst="rect">
            <a:avLst/>
          </a:prstGeom>
          <a:noFill/>
        </p:spPr>
      </p:pic>
      <p:sp>
        <p:nvSpPr>
          <p:cNvPr id="12" name="TextBox 11"/>
          <p:cNvSpPr txBox="1"/>
          <p:nvPr/>
        </p:nvSpPr>
        <p:spPr>
          <a:xfrm>
            <a:off x="609600" y="3203104"/>
            <a:ext cx="1905000" cy="276999"/>
          </a:xfrm>
          <a:prstGeom prst="rect">
            <a:avLst/>
          </a:prstGeom>
          <a:noFill/>
        </p:spPr>
        <p:txBody>
          <a:bodyPr wrap="square" rtlCol="0">
            <a:spAutoFit/>
          </a:bodyPr>
          <a:lstStyle/>
          <a:p>
            <a:r>
              <a:rPr lang="en-US" sz="1200" dirty="0">
                <a:latin typeface="+mn-lt"/>
              </a:rPr>
              <a:t>www.tomotherapy.com</a:t>
            </a:r>
          </a:p>
        </p:txBody>
      </p:sp>
      <p:sp>
        <p:nvSpPr>
          <p:cNvPr id="13" name="Rectangle 12"/>
          <p:cNvSpPr/>
          <p:nvPr/>
        </p:nvSpPr>
        <p:spPr>
          <a:xfrm>
            <a:off x="152400" y="3620359"/>
            <a:ext cx="8686800" cy="2554545"/>
          </a:xfrm>
          <a:prstGeom prst="rect">
            <a:avLst/>
          </a:prstGeom>
        </p:spPr>
        <p:txBody>
          <a:bodyPr wrap="square">
            <a:spAutoFit/>
          </a:bodyPr>
          <a:lstStyle/>
          <a:p>
            <a:pPr indent="180975">
              <a:buSzPct val="125000"/>
              <a:buFont typeface="Arial" pitchFamily="34" charset="0"/>
              <a:buChar char="•"/>
            </a:pPr>
            <a:r>
              <a:rPr lang="en-US" sz="2000" dirty="0">
                <a:solidFill>
                  <a:srgbClr val="FF0000"/>
                </a:solidFill>
                <a:latin typeface="+mn-lt"/>
              </a:rPr>
              <a:t>Integrated CT guidance</a:t>
            </a:r>
          </a:p>
          <a:p>
            <a:pPr marL="688975" lvl="1" indent="-225425">
              <a:buSzPct val="125000"/>
              <a:buFont typeface="Arial" pitchFamily="34" charset="0"/>
              <a:buChar char="•"/>
            </a:pPr>
            <a:r>
              <a:rPr lang="en-US" sz="2000" dirty="0">
                <a:latin typeface="+mn-lt"/>
              </a:rPr>
              <a:t>Integrated CT scanner allowing efficient 3D CT imaging for ensuring the accuracy of treatment</a:t>
            </a:r>
          </a:p>
          <a:p>
            <a:pPr indent="180975">
              <a:buSzPct val="125000"/>
              <a:buFont typeface="Arial" pitchFamily="34" charset="0"/>
              <a:buChar char="•"/>
            </a:pPr>
            <a:r>
              <a:rPr lang="en-US" sz="2000" dirty="0">
                <a:solidFill>
                  <a:srgbClr val="FF0000"/>
                </a:solidFill>
                <a:latin typeface="+mn-lt"/>
              </a:rPr>
              <a:t>A binary multi-leaf collimator </a:t>
            </a:r>
            <a:r>
              <a:rPr lang="en-US" sz="2000" dirty="0">
                <a:latin typeface="+mn-lt"/>
              </a:rPr>
              <a:t>(MLC) for beam shaping and modulation</a:t>
            </a:r>
          </a:p>
          <a:p>
            <a:pPr indent="180975">
              <a:buSzPct val="125000"/>
              <a:buFont typeface="Arial" pitchFamily="34" charset="0"/>
              <a:buChar char="•"/>
            </a:pPr>
            <a:r>
              <a:rPr lang="en-US" sz="2000" dirty="0">
                <a:solidFill>
                  <a:srgbClr val="FF0000"/>
                </a:solidFill>
                <a:latin typeface="+mn-lt"/>
              </a:rPr>
              <a:t>A ring gantry design </a:t>
            </a:r>
            <a:r>
              <a:rPr lang="en-US" sz="2000" dirty="0">
                <a:latin typeface="+mn-lt"/>
              </a:rPr>
              <a:t>enabling </a:t>
            </a:r>
            <a:r>
              <a:rPr lang="en-US" sz="2000" dirty="0" err="1">
                <a:latin typeface="+mn-lt"/>
              </a:rPr>
              <a:t>TomoHelical</a:t>
            </a:r>
            <a:r>
              <a:rPr lang="en-US" sz="2000" dirty="0">
                <a:latin typeface="+mn-lt"/>
              </a:rPr>
              <a:t> delivery</a:t>
            </a:r>
          </a:p>
          <a:p>
            <a:pPr marL="688975" lvl="1" indent="-225425">
              <a:buSzPct val="125000"/>
              <a:buFont typeface="Arial" pitchFamily="34" charset="0"/>
              <a:buChar char="•"/>
            </a:pPr>
            <a:r>
              <a:rPr lang="en-US" sz="2000" dirty="0">
                <a:latin typeface="+mn-lt"/>
              </a:rPr>
              <a:t>As the ring gantry rotates in simultaneous motion to the couch, </a:t>
            </a:r>
            <a:r>
              <a:rPr lang="en-US" sz="2000" b="1" dirty="0">
                <a:latin typeface="+mn-lt"/>
              </a:rPr>
              <a:t>helical fan-beam IMRT </a:t>
            </a:r>
            <a:r>
              <a:rPr lang="en-US" sz="2000" dirty="0">
                <a:latin typeface="+mn-lt"/>
              </a:rPr>
              <a:t>is continuously delivered from all angles around the patient</a:t>
            </a:r>
          </a:p>
          <a:p>
            <a:pPr lvl="1" indent="180975">
              <a:buSzPct val="125000"/>
              <a:buFont typeface="Arial" pitchFamily="34" charset="0"/>
              <a:buChar char="•"/>
            </a:pPr>
            <a:r>
              <a:rPr lang="en-US" sz="2000" dirty="0">
                <a:latin typeface="+mn-lt"/>
              </a:rPr>
              <a:t> Very large volumes can be treated in a single set-up</a:t>
            </a:r>
          </a:p>
        </p:txBody>
      </p:sp>
    </p:spTree>
    <p:extLst>
      <p:ext uri="{BB962C8B-B14F-4D97-AF65-F5344CB8AC3E}">
        <p14:creationId xmlns:p14="http://schemas.microsoft.com/office/powerpoint/2010/main" val="2750029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43</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Hybrid MRI </a:t>
            </a:r>
            <a:r>
              <a:rPr lang="en-US" dirty="0" err="1"/>
              <a:t>linac</a:t>
            </a:r>
            <a:endParaRPr lang="en-US"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950" y="854562"/>
            <a:ext cx="8420100" cy="5148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9473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44</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GB"/>
              <a:t>Volumetric Modulated “ARC” Radiation Therapy</a:t>
            </a:r>
            <a:endParaRPr lang="en-US" dirty="0"/>
          </a:p>
        </p:txBody>
      </p:sp>
      <p:sp>
        <p:nvSpPr>
          <p:cNvPr id="6" name="Content Placeholder 2"/>
          <p:cNvSpPr txBox="1">
            <a:spLocks/>
          </p:cNvSpPr>
          <p:nvPr/>
        </p:nvSpPr>
        <p:spPr>
          <a:xfrm>
            <a:off x="631156" y="700877"/>
            <a:ext cx="7894637" cy="46491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7350" algn="l"/>
                <a:tab pos="7185025" algn="l"/>
                <a:tab pos="7634288" algn="l"/>
                <a:tab pos="8083550" algn="l"/>
                <a:tab pos="8532813" algn="l"/>
                <a:tab pos="8982075" algn="l"/>
              </a:tabLst>
              <a:defRPr/>
            </a:pPr>
            <a:r>
              <a:rPr lang="en-US" altLang="en-US" sz="2400" dirty="0"/>
              <a:t>Rotate </a:t>
            </a:r>
            <a:r>
              <a:rPr lang="en-US" altLang="en-US" sz="2400" dirty="0" err="1"/>
              <a:t>linac</a:t>
            </a:r>
            <a:r>
              <a:rPr lang="en-US" altLang="en-US" sz="2400" dirty="0"/>
              <a:t> gantry while modulating the beam</a:t>
            </a:r>
          </a:p>
          <a:p>
            <a:pPr marL="533400" indent="-533400">
              <a:defRPr/>
            </a:pPr>
            <a:endParaRPr lang="en-US" altLang="en-US" sz="2400" dirty="0"/>
          </a:p>
          <a:p>
            <a:pPr marL="533400" indent="-533400">
              <a:defRPr/>
            </a:pPr>
            <a:endParaRPr lang="en-AU" altLang="en-US" sz="2400" dirty="0"/>
          </a:p>
        </p:txBody>
      </p:sp>
      <p:pic>
        <p:nvPicPr>
          <p:cNvPr id="8" name="Picture 4" descr="http://scandidos.se/SCDO2981g.jpg"/>
          <p:cNvPicPr>
            <a:picLocks noChangeAspect="1" noChangeArrowheads="1"/>
          </p:cNvPicPr>
          <p:nvPr/>
        </p:nvPicPr>
        <p:blipFill>
          <a:blip r:embed="rId3"/>
          <a:srcRect/>
          <a:stretch>
            <a:fillRect/>
          </a:stretch>
        </p:blipFill>
        <p:spPr bwMode="auto">
          <a:xfrm>
            <a:off x="992312" y="1628800"/>
            <a:ext cx="2024063" cy="1844675"/>
          </a:xfrm>
          <a:prstGeom prst="rect">
            <a:avLst/>
          </a:prstGeom>
          <a:noFill/>
          <a:ln w="19050" cap="sq">
            <a:solidFill>
              <a:srgbClr val="000000"/>
            </a:solidFill>
            <a:miter lim="800000"/>
            <a:headEnd/>
            <a:tailEnd/>
          </a:ln>
          <a:effectLst>
            <a:outerShdw blurRad="63500" dist="38100" dir="2700000" algn="tl" rotWithShape="0">
              <a:srgbClr val="000000">
                <a:alpha val="42999"/>
              </a:srgbClr>
            </a:outerShdw>
          </a:effectLst>
          <a:extLst>
            <a:ext uri="{909E8E84-426E-40dd-AFC4-6F175D3DCCD1}"/>
          </a:extLst>
        </p:spPr>
      </p:pic>
      <p:pic>
        <p:nvPicPr>
          <p:cNvPr id="9" name="Content Placeholder 3" descr="arc1.gif"/>
          <p:cNvPicPr>
            <a:picLocks noChangeAspect="1"/>
          </p:cNvPicPr>
          <p:nvPr/>
        </p:nvPicPr>
        <p:blipFill>
          <a:blip r:embed="rId4"/>
          <a:srcRect/>
          <a:stretch>
            <a:fillRect/>
          </a:stretch>
        </p:blipFill>
        <p:spPr bwMode="auto">
          <a:xfrm>
            <a:off x="4735637" y="1812950"/>
            <a:ext cx="3000375" cy="2984500"/>
          </a:xfrm>
          <a:prstGeom prst="rect">
            <a:avLst/>
          </a:prstGeom>
          <a:noFill/>
          <a:ln w="28575" cap="sq">
            <a:solidFill>
              <a:srgbClr val="000000"/>
            </a:solidFill>
            <a:miter lim="800000"/>
            <a:headEnd/>
            <a:tailEnd/>
          </a:ln>
          <a:effectLst>
            <a:outerShdw blurRad="63500" dist="50800" dir="2700000" algn="tl" rotWithShape="0">
              <a:srgbClr val="000000">
                <a:alpha val="39998"/>
              </a:srgbClr>
            </a:outerShdw>
          </a:effectLst>
          <a:extLst>
            <a:ext uri="{909E8E84-426E-40dd-AFC4-6F175D3DCCD1}"/>
          </a:extLst>
        </p:spPr>
      </p:pic>
      <p:pic>
        <p:nvPicPr>
          <p:cNvPr id="11" name="Picture 3" descr="prostate2.tif"/>
          <p:cNvPicPr>
            <a:picLocks noChangeAspect="1"/>
          </p:cNvPicPr>
          <p:nvPr/>
        </p:nvPicPr>
        <p:blipFill>
          <a:blip r:embed="rId5" cstate="print">
            <a:extLst>
              <a:ext uri="{28A0092B-C50C-407E-A947-70E740481C1C}">
                <a14:useLocalDpi xmlns:a14="http://schemas.microsoft.com/office/drawing/2010/main" val="0"/>
              </a:ext>
            </a:extLst>
          </a:blip>
          <a:srcRect t="16121"/>
          <a:stretch>
            <a:fillRect/>
          </a:stretch>
        </p:blipFill>
        <p:spPr bwMode="auto">
          <a:xfrm>
            <a:off x="1214562" y="3673500"/>
            <a:ext cx="2921000" cy="136207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2" name="TextBox 2"/>
          <p:cNvSpPr txBox="1">
            <a:spLocks noChangeArrowheads="1"/>
          </p:cNvSpPr>
          <p:nvPr/>
        </p:nvSpPr>
        <p:spPr bwMode="auto">
          <a:xfrm>
            <a:off x="179512" y="5184800"/>
            <a:ext cx="3135313"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76000"/>
              </a:lnSpc>
              <a:spcBef>
                <a:spcPts val="700"/>
              </a:spcBef>
              <a:buClr>
                <a:srgbClr val="00007D"/>
              </a:buClr>
              <a:buSzPct val="75000"/>
              <a:buFont typeface="Century Gothic" panose="020B0502020202020204" pitchFamily="34" charset="0"/>
              <a:buChar char="•"/>
              <a:defRPr sz="2800">
                <a:solidFill>
                  <a:srgbClr val="000000"/>
                </a:solidFill>
                <a:latin typeface="Century Gothic" panose="020B0502020202020204" pitchFamily="34" charset="0"/>
                <a:ea typeface="MS PGothic" panose="020B0600070205080204" pitchFamily="34" charset="-128"/>
                <a:cs typeface="Arial" panose="020B0604020202020204" pitchFamily="34" charset="0"/>
              </a:defRPr>
            </a:lvl1pPr>
            <a:lvl2pPr marL="742950" indent="-285750">
              <a:lnSpc>
                <a:spcPct val="76000"/>
              </a:lnSpc>
              <a:spcBef>
                <a:spcPts val="600"/>
              </a:spcBef>
              <a:buClr>
                <a:srgbClr val="9999CC"/>
              </a:buClr>
              <a:buSzPct val="80000"/>
              <a:buFont typeface="Century Gothic" panose="020B0502020202020204" pitchFamily="34" charset="0"/>
              <a:buChar char="•"/>
              <a:defRPr sz="2400">
                <a:solidFill>
                  <a:srgbClr val="000000"/>
                </a:solidFill>
                <a:latin typeface="Century Gothic" panose="020B0502020202020204" pitchFamily="34" charset="0"/>
                <a:ea typeface="Arial" panose="020B0604020202020204" pitchFamily="34" charset="0"/>
                <a:cs typeface="Arial" panose="020B0604020202020204" pitchFamily="34" charset="0"/>
              </a:defRPr>
            </a:lvl2pPr>
            <a:lvl3pPr marL="1143000" indent="-228600">
              <a:lnSpc>
                <a:spcPct val="76000"/>
              </a:lnSpc>
              <a:spcBef>
                <a:spcPts val="500"/>
              </a:spcBef>
              <a:buClr>
                <a:srgbClr val="00007D"/>
              </a:buClr>
              <a:buSzPct val="65000"/>
              <a:buFont typeface="Century Gothic" panose="020B0502020202020204" pitchFamily="34" charset="0"/>
              <a:buChar char="•"/>
              <a:defRPr sz="2000">
                <a:solidFill>
                  <a:srgbClr val="000000"/>
                </a:solidFill>
                <a:latin typeface="Century Gothic" panose="020B0502020202020204" pitchFamily="34" charset="0"/>
                <a:ea typeface="Arial" panose="020B0604020202020204" pitchFamily="34" charset="0"/>
                <a:cs typeface="Arial" panose="020B0604020202020204" pitchFamily="34" charset="0"/>
              </a:defRPr>
            </a:lvl3pPr>
            <a:lvl4pPr marL="1600200" indent="-228600">
              <a:lnSpc>
                <a:spcPct val="76000"/>
              </a:lnSpc>
              <a:spcBef>
                <a:spcPts val="450"/>
              </a:spcBef>
              <a:buClr>
                <a:srgbClr val="9999CC"/>
              </a:buClr>
              <a:buSzPct val="7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4pPr>
            <a:lvl5pPr marL="2057400" indent="-228600">
              <a:lnSpc>
                <a:spcPct val="76000"/>
              </a:lnSpc>
              <a:spcBef>
                <a:spcPts val="450"/>
              </a:spcBef>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5pPr>
            <a:lvl6pPr marL="25146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6pPr>
            <a:lvl7pPr marL="29718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7pPr>
            <a:lvl8pPr marL="34290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8pPr>
            <a:lvl9pPr marL="38862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76000"/>
              </a:lnSpc>
              <a:spcBef>
                <a:spcPct val="0"/>
              </a:spcBef>
              <a:spcAft>
                <a:spcPct val="0"/>
              </a:spcAft>
              <a:buClr>
                <a:srgbClr val="000000"/>
              </a:buClr>
              <a:buSzPct val="100000"/>
              <a:buFont typeface="Arial" panose="020B0604020202020204" pitchFamily="34" charset="0"/>
              <a:buNone/>
              <a:tabLst/>
              <a:defRPr/>
            </a:pPr>
            <a:r>
              <a:rPr kumimoji="0" lang="en-US" altLang="en-US" sz="1800" b="0" i="0" u="none" strike="noStrike" kern="1200" cap="none" spc="0" normalizeH="0" baseline="0" noProof="0">
                <a:ln>
                  <a:noFill/>
                </a:ln>
                <a:solidFill>
                  <a:srgbClr val="000000"/>
                </a:solidFill>
                <a:effectLst/>
                <a:uLnTx/>
                <a:uFillTx/>
                <a:latin typeface="Century Gothic" panose="020B0502020202020204" pitchFamily="34" charset="0"/>
                <a:ea typeface="MS PGothic" panose="020B0600070205080204" pitchFamily="34" charset="-128"/>
                <a:cs typeface="Arial" panose="020B0604020202020204" pitchFamily="34" charset="0"/>
              </a:rPr>
              <a:t>Fixed 6 or so gantry angles</a:t>
            </a:r>
          </a:p>
        </p:txBody>
      </p:sp>
      <p:sp>
        <p:nvSpPr>
          <p:cNvPr id="13" name="Right Arrow 4"/>
          <p:cNvSpPr>
            <a:spLocks noChangeArrowheads="1"/>
          </p:cNvSpPr>
          <p:nvPr/>
        </p:nvSpPr>
        <p:spPr bwMode="auto">
          <a:xfrm rot="-1742037">
            <a:off x="908175" y="4660925"/>
            <a:ext cx="660400" cy="473075"/>
          </a:xfrm>
          <a:prstGeom prst="rightArrow">
            <a:avLst>
              <a:gd name="adj1" fmla="val 50000"/>
              <a:gd name="adj2" fmla="val 50113"/>
            </a:avLst>
          </a:prstGeom>
          <a:solidFill>
            <a:srgbClr val="00B8FF"/>
          </a:solidFill>
          <a:ln w="9525">
            <a:solidFill>
              <a:schemeClr val="tx1"/>
            </a:solidFill>
            <a:round/>
            <a:headEnd/>
            <a:tailEnd/>
          </a:ln>
        </p:spPr>
        <p:txBody>
          <a:bodyPr/>
          <a:lstStyle>
            <a:lvl1pPr>
              <a:lnSpc>
                <a:spcPct val="76000"/>
              </a:lnSpc>
              <a:spcBef>
                <a:spcPts val="700"/>
              </a:spcBef>
              <a:buClr>
                <a:srgbClr val="00007D"/>
              </a:buClr>
              <a:buSzPct val="75000"/>
              <a:buFont typeface="Century Gothic" panose="020B0502020202020204" pitchFamily="34" charset="0"/>
              <a:buChar char="•"/>
              <a:defRPr sz="2800">
                <a:solidFill>
                  <a:srgbClr val="000000"/>
                </a:solidFill>
                <a:latin typeface="Century Gothic" panose="020B0502020202020204" pitchFamily="34" charset="0"/>
                <a:ea typeface="MS PGothic" panose="020B0600070205080204" pitchFamily="34" charset="-128"/>
                <a:cs typeface="Arial" panose="020B0604020202020204" pitchFamily="34" charset="0"/>
              </a:defRPr>
            </a:lvl1pPr>
            <a:lvl2pPr marL="742950" indent="-285750">
              <a:lnSpc>
                <a:spcPct val="76000"/>
              </a:lnSpc>
              <a:spcBef>
                <a:spcPts val="600"/>
              </a:spcBef>
              <a:buClr>
                <a:srgbClr val="9999CC"/>
              </a:buClr>
              <a:buSzPct val="80000"/>
              <a:buFont typeface="Century Gothic" panose="020B0502020202020204" pitchFamily="34" charset="0"/>
              <a:buChar char="•"/>
              <a:defRPr sz="2400">
                <a:solidFill>
                  <a:srgbClr val="000000"/>
                </a:solidFill>
                <a:latin typeface="Century Gothic" panose="020B0502020202020204" pitchFamily="34" charset="0"/>
                <a:ea typeface="Arial" panose="020B0604020202020204" pitchFamily="34" charset="0"/>
                <a:cs typeface="Arial" panose="020B0604020202020204" pitchFamily="34" charset="0"/>
              </a:defRPr>
            </a:lvl2pPr>
            <a:lvl3pPr marL="1143000" indent="-228600">
              <a:lnSpc>
                <a:spcPct val="76000"/>
              </a:lnSpc>
              <a:spcBef>
                <a:spcPts val="500"/>
              </a:spcBef>
              <a:buClr>
                <a:srgbClr val="00007D"/>
              </a:buClr>
              <a:buSzPct val="65000"/>
              <a:buFont typeface="Century Gothic" panose="020B0502020202020204" pitchFamily="34" charset="0"/>
              <a:buChar char="•"/>
              <a:defRPr sz="2000">
                <a:solidFill>
                  <a:srgbClr val="000000"/>
                </a:solidFill>
                <a:latin typeface="Century Gothic" panose="020B0502020202020204" pitchFamily="34" charset="0"/>
                <a:ea typeface="Arial" panose="020B0604020202020204" pitchFamily="34" charset="0"/>
                <a:cs typeface="Arial" panose="020B0604020202020204" pitchFamily="34" charset="0"/>
              </a:defRPr>
            </a:lvl3pPr>
            <a:lvl4pPr marL="1600200" indent="-228600">
              <a:lnSpc>
                <a:spcPct val="76000"/>
              </a:lnSpc>
              <a:spcBef>
                <a:spcPts val="450"/>
              </a:spcBef>
              <a:buClr>
                <a:srgbClr val="9999CC"/>
              </a:buClr>
              <a:buSzPct val="7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4pPr>
            <a:lvl5pPr marL="2057400" indent="-228600">
              <a:lnSpc>
                <a:spcPct val="76000"/>
              </a:lnSpc>
              <a:spcBef>
                <a:spcPts val="450"/>
              </a:spcBef>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5pPr>
            <a:lvl6pPr marL="25146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6pPr>
            <a:lvl7pPr marL="29718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7pPr>
            <a:lvl8pPr marL="34290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8pPr>
            <a:lvl9pPr marL="38862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76000"/>
              </a:lnSpc>
              <a:spcBef>
                <a:spcPct val="0"/>
              </a:spcBef>
              <a:spcAft>
                <a:spcPct val="0"/>
              </a:spcAft>
              <a:buClr>
                <a:srgbClr val="000000"/>
              </a:buClr>
              <a:buSzPct val="100000"/>
              <a:buFont typeface="Arial" panose="020B0604020202020204" pitchFamily="34" charset="0"/>
              <a:buNone/>
              <a:tabLst/>
              <a:defRPr/>
            </a:pPr>
            <a:endParaRPr kumimoji="0" lang="en-US" altLang="en-US" sz="1800" b="0" i="0" u="none" strike="noStrike" kern="1200" cap="none" spc="0" normalizeH="0" baseline="0" noProof="0">
              <a:ln>
                <a:noFill/>
              </a:ln>
              <a:solidFill>
                <a:srgbClr val="000000"/>
              </a:solidFill>
              <a:effectLst/>
              <a:uLnTx/>
              <a:uFillTx/>
              <a:latin typeface="Century Gothic" panose="020B0502020202020204" pitchFamily="34" charset="0"/>
              <a:ea typeface="MS PGothic" panose="020B0600070205080204" pitchFamily="34" charset="-128"/>
              <a:cs typeface="Arial" panose="020B0604020202020204" pitchFamily="34" charset="0"/>
            </a:endParaRPr>
          </a:p>
        </p:txBody>
      </p:sp>
      <p:sp>
        <p:nvSpPr>
          <p:cNvPr id="14" name="Right Arrow 12"/>
          <p:cNvSpPr>
            <a:spLocks noChangeArrowheads="1"/>
          </p:cNvSpPr>
          <p:nvPr/>
        </p:nvSpPr>
        <p:spPr bwMode="auto">
          <a:xfrm rot="-8071487">
            <a:off x="3397375" y="4779987"/>
            <a:ext cx="660400" cy="473075"/>
          </a:xfrm>
          <a:prstGeom prst="rightArrow">
            <a:avLst>
              <a:gd name="adj1" fmla="val 50000"/>
              <a:gd name="adj2" fmla="val 50113"/>
            </a:avLst>
          </a:prstGeom>
          <a:solidFill>
            <a:srgbClr val="00B8FF"/>
          </a:solidFill>
          <a:ln w="9525">
            <a:solidFill>
              <a:schemeClr val="tx1"/>
            </a:solidFill>
            <a:round/>
            <a:headEnd/>
            <a:tailEnd/>
          </a:ln>
        </p:spPr>
        <p:txBody>
          <a:bodyPr/>
          <a:lstStyle>
            <a:lvl1pPr>
              <a:lnSpc>
                <a:spcPct val="76000"/>
              </a:lnSpc>
              <a:spcBef>
                <a:spcPts val="700"/>
              </a:spcBef>
              <a:buClr>
                <a:srgbClr val="00007D"/>
              </a:buClr>
              <a:buSzPct val="75000"/>
              <a:buFont typeface="Century Gothic" panose="020B0502020202020204" pitchFamily="34" charset="0"/>
              <a:buChar char="•"/>
              <a:defRPr sz="2800">
                <a:solidFill>
                  <a:srgbClr val="000000"/>
                </a:solidFill>
                <a:latin typeface="Century Gothic" panose="020B0502020202020204" pitchFamily="34" charset="0"/>
                <a:ea typeface="MS PGothic" panose="020B0600070205080204" pitchFamily="34" charset="-128"/>
                <a:cs typeface="Arial" panose="020B0604020202020204" pitchFamily="34" charset="0"/>
              </a:defRPr>
            </a:lvl1pPr>
            <a:lvl2pPr marL="742950" indent="-285750">
              <a:lnSpc>
                <a:spcPct val="76000"/>
              </a:lnSpc>
              <a:spcBef>
                <a:spcPts val="600"/>
              </a:spcBef>
              <a:buClr>
                <a:srgbClr val="9999CC"/>
              </a:buClr>
              <a:buSzPct val="80000"/>
              <a:buFont typeface="Century Gothic" panose="020B0502020202020204" pitchFamily="34" charset="0"/>
              <a:buChar char="•"/>
              <a:defRPr sz="2400">
                <a:solidFill>
                  <a:srgbClr val="000000"/>
                </a:solidFill>
                <a:latin typeface="Century Gothic" panose="020B0502020202020204" pitchFamily="34" charset="0"/>
                <a:ea typeface="Arial" panose="020B0604020202020204" pitchFamily="34" charset="0"/>
                <a:cs typeface="Arial" panose="020B0604020202020204" pitchFamily="34" charset="0"/>
              </a:defRPr>
            </a:lvl2pPr>
            <a:lvl3pPr marL="1143000" indent="-228600">
              <a:lnSpc>
                <a:spcPct val="76000"/>
              </a:lnSpc>
              <a:spcBef>
                <a:spcPts val="500"/>
              </a:spcBef>
              <a:buClr>
                <a:srgbClr val="00007D"/>
              </a:buClr>
              <a:buSzPct val="65000"/>
              <a:buFont typeface="Century Gothic" panose="020B0502020202020204" pitchFamily="34" charset="0"/>
              <a:buChar char="•"/>
              <a:defRPr sz="2000">
                <a:solidFill>
                  <a:srgbClr val="000000"/>
                </a:solidFill>
                <a:latin typeface="Century Gothic" panose="020B0502020202020204" pitchFamily="34" charset="0"/>
                <a:ea typeface="Arial" panose="020B0604020202020204" pitchFamily="34" charset="0"/>
                <a:cs typeface="Arial" panose="020B0604020202020204" pitchFamily="34" charset="0"/>
              </a:defRPr>
            </a:lvl3pPr>
            <a:lvl4pPr marL="1600200" indent="-228600">
              <a:lnSpc>
                <a:spcPct val="76000"/>
              </a:lnSpc>
              <a:spcBef>
                <a:spcPts val="450"/>
              </a:spcBef>
              <a:buClr>
                <a:srgbClr val="9999CC"/>
              </a:buClr>
              <a:buSzPct val="7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4pPr>
            <a:lvl5pPr marL="2057400" indent="-228600">
              <a:lnSpc>
                <a:spcPct val="76000"/>
              </a:lnSpc>
              <a:spcBef>
                <a:spcPts val="450"/>
              </a:spcBef>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5pPr>
            <a:lvl6pPr marL="25146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6pPr>
            <a:lvl7pPr marL="29718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7pPr>
            <a:lvl8pPr marL="34290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8pPr>
            <a:lvl9pPr marL="38862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76000"/>
              </a:lnSpc>
              <a:spcBef>
                <a:spcPct val="0"/>
              </a:spcBef>
              <a:spcAft>
                <a:spcPct val="0"/>
              </a:spcAft>
              <a:buClr>
                <a:srgbClr val="000000"/>
              </a:buClr>
              <a:buSzPct val="100000"/>
              <a:buFont typeface="Arial" panose="020B0604020202020204" pitchFamily="34" charset="0"/>
              <a:buNone/>
              <a:tabLst/>
              <a:defRPr/>
            </a:pPr>
            <a:endParaRPr kumimoji="0" lang="en-US" altLang="en-US" sz="1800" b="0" i="0" u="none" strike="noStrike" kern="1200" cap="none" spc="0" normalizeH="0" baseline="0" noProof="0">
              <a:ln>
                <a:noFill/>
              </a:ln>
              <a:solidFill>
                <a:srgbClr val="000000"/>
              </a:solidFill>
              <a:effectLst/>
              <a:uLnTx/>
              <a:uFillTx/>
              <a:latin typeface="Century Gothic" panose="020B0502020202020204" pitchFamily="34" charset="0"/>
              <a:ea typeface="MS PGothic" panose="020B0600070205080204" pitchFamily="34" charset="-128"/>
              <a:cs typeface="Arial" panose="020B0604020202020204" pitchFamily="34" charset="0"/>
            </a:endParaRPr>
          </a:p>
        </p:txBody>
      </p:sp>
      <p:sp>
        <p:nvSpPr>
          <p:cNvPr id="15" name="TextBox 13"/>
          <p:cNvSpPr txBox="1">
            <a:spLocks noChangeArrowheads="1"/>
          </p:cNvSpPr>
          <p:nvPr/>
        </p:nvSpPr>
        <p:spPr bwMode="auto">
          <a:xfrm>
            <a:off x="3768850" y="5286400"/>
            <a:ext cx="80962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76000"/>
              </a:lnSpc>
              <a:spcBef>
                <a:spcPts val="700"/>
              </a:spcBef>
              <a:buClr>
                <a:srgbClr val="00007D"/>
              </a:buClr>
              <a:buSzPct val="75000"/>
              <a:buFont typeface="Century Gothic" panose="020B0502020202020204" pitchFamily="34" charset="0"/>
              <a:buChar char="•"/>
              <a:defRPr sz="2800">
                <a:solidFill>
                  <a:srgbClr val="000000"/>
                </a:solidFill>
                <a:latin typeface="Century Gothic" panose="020B0502020202020204" pitchFamily="34" charset="0"/>
                <a:ea typeface="MS PGothic" panose="020B0600070205080204" pitchFamily="34" charset="-128"/>
                <a:cs typeface="Arial" panose="020B0604020202020204" pitchFamily="34" charset="0"/>
              </a:defRPr>
            </a:lvl1pPr>
            <a:lvl2pPr marL="742950" indent="-285750">
              <a:lnSpc>
                <a:spcPct val="76000"/>
              </a:lnSpc>
              <a:spcBef>
                <a:spcPts val="600"/>
              </a:spcBef>
              <a:buClr>
                <a:srgbClr val="9999CC"/>
              </a:buClr>
              <a:buSzPct val="80000"/>
              <a:buFont typeface="Century Gothic" panose="020B0502020202020204" pitchFamily="34" charset="0"/>
              <a:buChar char="•"/>
              <a:defRPr sz="2400">
                <a:solidFill>
                  <a:srgbClr val="000000"/>
                </a:solidFill>
                <a:latin typeface="Century Gothic" panose="020B0502020202020204" pitchFamily="34" charset="0"/>
                <a:ea typeface="Arial" panose="020B0604020202020204" pitchFamily="34" charset="0"/>
                <a:cs typeface="Arial" panose="020B0604020202020204" pitchFamily="34" charset="0"/>
              </a:defRPr>
            </a:lvl2pPr>
            <a:lvl3pPr marL="1143000" indent="-228600">
              <a:lnSpc>
                <a:spcPct val="76000"/>
              </a:lnSpc>
              <a:spcBef>
                <a:spcPts val="500"/>
              </a:spcBef>
              <a:buClr>
                <a:srgbClr val="00007D"/>
              </a:buClr>
              <a:buSzPct val="65000"/>
              <a:buFont typeface="Century Gothic" panose="020B0502020202020204" pitchFamily="34" charset="0"/>
              <a:buChar char="•"/>
              <a:defRPr sz="2000">
                <a:solidFill>
                  <a:srgbClr val="000000"/>
                </a:solidFill>
                <a:latin typeface="Century Gothic" panose="020B0502020202020204" pitchFamily="34" charset="0"/>
                <a:ea typeface="Arial" panose="020B0604020202020204" pitchFamily="34" charset="0"/>
                <a:cs typeface="Arial" panose="020B0604020202020204" pitchFamily="34" charset="0"/>
              </a:defRPr>
            </a:lvl3pPr>
            <a:lvl4pPr marL="1600200" indent="-228600">
              <a:lnSpc>
                <a:spcPct val="76000"/>
              </a:lnSpc>
              <a:spcBef>
                <a:spcPts val="450"/>
              </a:spcBef>
              <a:buClr>
                <a:srgbClr val="9999CC"/>
              </a:buClr>
              <a:buSzPct val="7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4pPr>
            <a:lvl5pPr marL="2057400" indent="-228600">
              <a:lnSpc>
                <a:spcPct val="76000"/>
              </a:lnSpc>
              <a:spcBef>
                <a:spcPts val="450"/>
              </a:spcBef>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5pPr>
            <a:lvl6pPr marL="25146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6pPr>
            <a:lvl7pPr marL="29718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7pPr>
            <a:lvl8pPr marL="34290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8pPr>
            <a:lvl9pPr marL="3886200" indent="-228600" defTabSz="449263" eaLnBrk="0" fontAlgn="base" hangingPunct="0">
              <a:lnSpc>
                <a:spcPct val="76000"/>
              </a:lnSpc>
              <a:spcBef>
                <a:spcPts val="450"/>
              </a:spcBef>
              <a:spcAft>
                <a:spcPct val="0"/>
              </a:spcAft>
              <a:buClr>
                <a:srgbClr val="9999CC"/>
              </a:buClr>
              <a:buSzPct val="100000"/>
              <a:buFont typeface="Century Gothic" panose="020B0502020202020204" pitchFamily="34" charset="0"/>
              <a:buChar char="•"/>
              <a:defRPr>
                <a:solidFill>
                  <a:srgbClr val="000000"/>
                </a:solidFill>
                <a:latin typeface="Century Gothic" panose="020B0502020202020204" pitchFamily="34" charset="0"/>
                <a:ea typeface="Arial" panose="020B0604020202020204" pitchFamily="34" charset="0"/>
                <a:cs typeface="Arial" panose="020B0604020202020204" pitchFamily="34" charset="0"/>
              </a:defRPr>
            </a:lvl9pPr>
          </a:lstStyle>
          <a:p>
            <a:pPr marL="0" marR="0" lvl="0" indent="0" algn="l" defTabSz="449263" rtl="0" eaLnBrk="1" fontAlgn="base" latinLnBrk="0" hangingPunct="1">
              <a:lnSpc>
                <a:spcPct val="76000"/>
              </a:lnSpc>
              <a:spcBef>
                <a:spcPct val="0"/>
              </a:spcBef>
              <a:spcAft>
                <a:spcPct val="0"/>
              </a:spcAft>
              <a:buClr>
                <a:srgbClr val="000000"/>
              </a:buClr>
              <a:buSzPct val="100000"/>
              <a:buFont typeface="Arial" panose="020B0604020202020204" pitchFamily="34" charset="0"/>
              <a:buNone/>
              <a:tabLst/>
              <a:defRPr/>
            </a:pPr>
            <a:r>
              <a:rPr kumimoji="0" lang="en-US" altLang="en-US" sz="1800" b="0" i="0" u="none" strike="noStrike" kern="1200" cap="none" spc="0" normalizeH="0" baseline="0" noProof="0">
                <a:ln>
                  <a:noFill/>
                </a:ln>
                <a:solidFill>
                  <a:srgbClr val="000000"/>
                </a:solidFill>
                <a:effectLst/>
                <a:uLnTx/>
                <a:uFillTx/>
                <a:latin typeface="Century Gothic" panose="020B0502020202020204" pitchFamily="34" charset="0"/>
                <a:ea typeface="MS PGothic" panose="020B0600070205080204" pitchFamily="34" charset="-128"/>
                <a:cs typeface="Arial" panose="020B0604020202020204" pitchFamily="34" charset="0"/>
              </a:rPr>
              <a:t>VMAT</a:t>
            </a:r>
          </a:p>
        </p:txBody>
      </p:sp>
      <p:sp>
        <p:nvSpPr>
          <p:cNvPr id="16" name="Text Box 16"/>
          <p:cNvSpPr txBox="1">
            <a:spLocks noChangeArrowheads="1"/>
          </p:cNvSpPr>
          <p:nvPr/>
        </p:nvSpPr>
        <p:spPr bwMode="auto">
          <a:xfrm>
            <a:off x="5248400" y="5800032"/>
            <a:ext cx="2487612"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entury Gothic" charset="0"/>
                <a:ea typeface="ＭＳ Ｐゴシック" charset="0"/>
                <a:cs typeface="ＭＳ Ｐゴシック"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entury Gothic" charset="0"/>
                <a:ea typeface="ＭＳ Ｐゴシック"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entury Gothic" charset="0"/>
                <a:ea typeface="ＭＳ Ｐゴシック"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entury Gothic" charset="0"/>
                <a:ea typeface="ＭＳ Ｐゴシック"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entury Gothic" charset="0"/>
                <a:ea typeface="ＭＳ Ｐゴシック" charset="0"/>
              </a:defRPr>
            </a:lvl5pPr>
            <a:lvl6pPr marL="2514600" indent="-228600" defTabSz="449263" eaLnBrk="0" fontAlgn="base" hangingPunct="0">
              <a:lnSpc>
                <a:spcPct val="76000"/>
              </a:lnSpc>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entury Gothic" charset="0"/>
                <a:ea typeface="ＭＳ Ｐゴシック" charset="0"/>
              </a:defRPr>
            </a:lvl6pPr>
            <a:lvl7pPr marL="2971800" indent="-228600" defTabSz="449263" eaLnBrk="0" fontAlgn="base" hangingPunct="0">
              <a:lnSpc>
                <a:spcPct val="76000"/>
              </a:lnSpc>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entury Gothic" charset="0"/>
                <a:ea typeface="ＭＳ Ｐゴシック" charset="0"/>
              </a:defRPr>
            </a:lvl7pPr>
            <a:lvl8pPr marL="3429000" indent="-228600" defTabSz="449263" eaLnBrk="0" fontAlgn="base" hangingPunct="0">
              <a:lnSpc>
                <a:spcPct val="76000"/>
              </a:lnSpc>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entury Gothic" charset="0"/>
                <a:ea typeface="ＭＳ Ｐゴシック" charset="0"/>
              </a:defRPr>
            </a:lvl8pPr>
            <a:lvl9pPr marL="3886200" indent="-228600" defTabSz="449263" eaLnBrk="0" fontAlgn="base" hangingPunct="0">
              <a:lnSpc>
                <a:spcPct val="76000"/>
              </a:lnSpc>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entury Gothic" charset="0"/>
                <a:ea typeface="ＭＳ Ｐゴシック" charset="0"/>
              </a:defRPr>
            </a:lvl9pPr>
          </a:lstStyle>
          <a:p>
            <a:pPr eaLnBrk="1" hangingPunct="1">
              <a:lnSpc>
                <a:spcPct val="80000"/>
              </a:lnSpc>
              <a:spcBef>
                <a:spcPts val="625"/>
              </a:spcBef>
              <a:buFont typeface="Century Gothic" charset="0"/>
              <a:buNone/>
              <a:defRPr/>
            </a:pPr>
            <a:r>
              <a:rPr lang="en-GB" sz="800" dirty="0">
                <a:solidFill>
                  <a:srgbClr val="000000"/>
                </a:solidFill>
              </a:rPr>
              <a:t>Name-Prof Peter Metcalfe</a:t>
            </a:r>
          </a:p>
          <a:p>
            <a:pPr eaLnBrk="1" hangingPunct="1">
              <a:lnSpc>
                <a:spcPct val="80000"/>
              </a:lnSpc>
              <a:spcBef>
                <a:spcPts val="625"/>
              </a:spcBef>
              <a:buFont typeface="Century Gothic" charset="0"/>
              <a:buNone/>
              <a:defRPr/>
            </a:pPr>
            <a:r>
              <a:rPr lang="en-GB" sz="800" dirty="0">
                <a:solidFill>
                  <a:srgbClr val="000000"/>
                </a:solidFill>
              </a:rPr>
              <a:t>BSOC lecture 08</a:t>
            </a:r>
          </a:p>
        </p:txBody>
      </p:sp>
      <p:pic>
        <p:nvPicPr>
          <p:cNvPr id="17" name="Picture 22" descr="CMRP logo_cmyk"/>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18175" y="5692082"/>
            <a:ext cx="566737" cy="56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3" descr="uow logo high re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95725" y="5809556"/>
            <a:ext cx="1943100" cy="33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1550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45</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Particle therapy (hadron therapy)</a:t>
            </a:r>
          </a:p>
        </p:txBody>
      </p:sp>
      <p:grpSp>
        <p:nvGrpSpPr>
          <p:cNvPr id="32" name="Group 3">
            <a:extLst>
              <a:ext uri="{FF2B5EF4-FFF2-40B4-BE49-F238E27FC236}">
                <a16:creationId xmlns:a16="http://schemas.microsoft.com/office/drawing/2014/main" id="{1780A826-E0C0-41CB-842C-7E0A9F659534}"/>
              </a:ext>
            </a:extLst>
          </p:cNvPr>
          <p:cNvGrpSpPr>
            <a:grpSpLocks/>
          </p:cNvGrpSpPr>
          <p:nvPr/>
        </p:nvGrpSpPr>
        <p:grpSpPr bwMode="auto">
          <a:xfrm>
            <a:off x="1143000" y="762000"/>
            <a:ext cx="6930464" cy="5257800"/>
            <a:chOff x="588" y="432"/>
            <a:chExt cx="4548" cy="3504"/>
          </a:xfrm>
        </p:grpSpPr>
        <p:pic>
          <p:nvPicPr>
            <p:cNvPr id="33" name="Picture 4" descr="quark">
              <a:extLst>
                <a:ext uri="{FF2B5EF4-FFF2-40B4-BE49-F238E27FC236}">
                  <a16:creationId xmlns:a16="http://schemas.microsoft.com/office/drawing/2014/main" id="{1C7E7424-A653-4970-8C03-2287DBB86EA8}"/>
                </a:ext>
              </a:extLst>
            </p:cNvPr>
            <p:cNvPicPr>
              <a:picLocks noChangeAspect="1" noChangeArrowheads="1"/>
            </p:cNvPicPr>
            <p:nvPr/>
          </p:nvPicPr>
          <p:blipFill>
            <a:blip r:embed="rId3" cstate="print"/>
            <a:srcRect t="6953" r="3818" b="-1079"/>
            <a:stretch>
              <a:fillRect/>
            </a:stretch>
          </p:blipFill>
          <p:spPr bwMode="auto">
            <a:xfrm>
              <a:off x="588" y="432"/>
              <a:ext cx="4548" cy="3504"/>
            </a:xfrm>
            <a:prstGeom prst="rect">
              <a:avLst/>
            </a:prstGeom>
            <a:solidFill>
              <a:srgbClr val="85DFD0"/>
            </a:solidFill>
            <a:ln w="9525">
              <a:solidFill>
                <a:sysClr val="window" lastClr="FFFFFF"/>
              </a:solidFill>
              <a:miter lim="800000"/>
              <a:headEnd/>
              <a:tailEnd/>
            </a:ln>
          </p:spPr>
        </p:pic>
        <p:sp>
          <p:nvSpPr>
            <p:cNvPr id="34" name="Line 5">
              <a:extLst>
                <a:ext uri="{FF2B5EF4-FFF2-40B4-BE49-F238E27FC236}">
                  <a16:creationId xmlns:a16="http://schemas.microsoft.com/office/drawing/2014/main" id="{3B0718E5-81D0-4CCF-8726-DD7357EDFC36}"/>
                </a:ext>
              </a:extLst>
            </p:cNvPr>
            <p:cNvSpPr>
              <a:spLocks noChangeShapeType="1"/>
            </p:cNvSpPr>
            <p:nvPr/>
          </p:nvSpPr>
          <p:spPr bwMode="auto">
            <a:xfrm flipH="1">
              <a:off x="2988" y="1637"/>
              <a:ext cx="847" cy="331"/>
            </a:xfrm>
            <a:prstGeom prst="line">
              <a:avLst/>
            </a:prstGeom>
            <a:noFill/>
            <a:ln w="28575">
              <a:solidFill>
                <a:sysClr val="window" lastClr="FFFFFF"/>
              </a:solidFill>
              <a:round/>
              <a:headEnd/>
              <a:tailEnd type="triangle" w="med" len="me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35" name="Line 6">
              <a:extLst>
                <a:ext uri="{FF2B5EF4-FFF2-40B4-BE49-F238E27FC236}">
                  <a16:creationId xmlns:a16="http://schemas.microsoft.com/office/drawing/2014/main" id="{6678A469-22D8-4918-83D6-FB54796E440F}"/>
                </a:ext>
              </a:extLst>
            </p:cNvPr>
            <p:cNvSpPr>
              <a:spLocks noChangeShapeType="1"/>
            </p:cNvSpPr>
            <p:nvPr/>
          </p:nvSpPr>
          <p:spPr bwMode="auto">
            <a:xfrm flipH="1">
              <a:off x="3708" y="1800"/>
              <a:ext cx="212" cy="552"/>
            </a:xfrm>
            <a:prstGeom prst="line">
              <a:avLst/>
            </a:prstGeom>
            <a:noFill/>
            <a:ln w="28575">
              <a:solidFill>
                <a:sysClr val="window" lastClr="FFFFFF"/>
              </a:solidFill>
              <a:round/>
              <a:headEnd/>
              <a:tailEnd type="triangle" w="med" len="me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36" name="Rectangle 7">
              <a:extLst>
                <a:ext uri="{FF2B5EF4-FFF2-40B4-BE49-F238E27FC236}">
                  <a16:creationId xmlns:a16="http://schemas.microsoft.com/office/drawing/2014/main" id="{2B6FC10B-1298-45A1-8ACE-71C21E7D7AB7}"/>
                </a:ext>
              </a:extLst>
            </p:cNvPr>
            <p:cNvSpPr>
              <a:spLocks noChangeArrowheads="1"/>
            </p:cNvSpPr>
            <p:nvPr/>
          </p:nvSpPr>
          <p:spPr bwMode="auto">
            <a:xfrm>
              <a:off x="3740" y="1267"/>
              <a:ext cx="1293" cy="475"/>
            </a:xfrm>
            <a:prstGeom prst="rect">
              <a:avLst/>
            </a:prstGeom>
            <a:solidFill>
              <a:srgbClr val="00FF00"/>
            </a:solidFill>
            <a:ln w="9525">
              <a:solidFill>
                <a:sysClr val="window" lastClr="FFFFFF"/>
              </a:solidFill>
              <a:miter lim="800000"/>
              <a:headEnd/>
              <a:tailEnd/>
            </a:ln>
          </p:spPr>
          <p:txBody>
            <a:bodyPr wrap="none" anchor="ct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600" b="1" i="0" u="none" strike="noStrike" kern="0" cap="none" spc="0" normalizeH="0" baseline="0" noProof="0">
                  <a:ln>
                    <a:noFill/>
                  </a:ln>
                  <a:solidFill>
                    <a:prstClr val="black"/>
                  </a:solidFill>
                  <a:effectLst/>
                  <a:uLnTx/>
                  <a:uFillTx/>
                  <a:latin typeface="Verdana" pitchFamily="34" charset="0"/>
                </a:rPr>
                <a:t>“hadrons” are</a:t>
              </a:r>
            </a:p>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600" b="1" i="0" u="none" strike="noStrike" kern="0" cap="none" spc="0" normalizeH="0" baseline="0" noProof="0">
                  <a:ln>
                    <a:noFill/>
                  </a:ln>
                  <a:solidFill>
                    <a:prstClr val="black"/>
                  </a:solidFill>
                  <a:effectLst/>
                  <a:uLnTx/>
                  <a:uFillTx/>
                  <a:latin typeface="Verdana" pitchFamily="34" charset="0"/>
                </a:rPr>
                <a:t>made of quarks</a:t>
              </a:r>
            </a:p>
          </p:txBody>
        </p:sp>
        <p:sp>
          <p:nvSpPr>
            <p:cNvPr id="37" name="Rectangle 8">
              <a:extLst>
                <a:ext uri="{FF2B5EF4-FFF2-40B4-BE49-F238E27FC236}">
                  <a16:creationId xmlns:a16="http://schemas.microsoft.com/office/drawing/2014/main" id="{20C9B087-A15D-4EAE-98CF-D3282655E9C6}"/>
                </a:ext>
              </a:extLst>
            </p:cNvPr>
            <p:cNvSpPr>
              <a:spLocks noChangeArrowheads="1"/>
            </p:cNvSpPr>
            <p:nvPr/>
          </p:nvSpPr>
          <p:spPr bwMode="auto">
            <a:xfrm>
              <a:off x="999" y="2419"/>
              <a:ext cx="1865" cy="475"/>
            </a:xfrm>
            <a:prstGeom prst="rect">
              <a:avLst/>
            </a:prstGeom>
            <a:solidFill>
              <a:srgbClr val="00FF00"/>
            </a:solidFill>
            <a:ln w="9525">
              <a:solidFill>
                <a:sysClr val="window" lastClr="FFFFFF"/>
              </a:solidFill>
              <a:miter lim="800000"/>
              <a:headEnd/>
              <a:tailEnd/>
            </a:ln>
          </p:spPr>
          <p:txBody>
            <a:bodyPr wrap="none" anchor="ct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600" b="1" i="0" u="none" strike="noStrike" kern="0" cap="none" spc="0" normalizeH="0" baseline="0" noProof="0">
                  <a:ln>
                    <a:noFill/>
                  </a:ln>
                  <a:solidFill>
                    <a:prstClr val="black"/>
                  </a:solidFill>
                  <a:effectLst/>
                  <a:uLnTx/>
                  <a:uFillTx/>
                  <a:latin typeface="Verdana" pitchFamily="34" charset="0"/>
                </a:rPr>
                <a:t>carbon ion =</a:t>
              </a:r>
            </a:p>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600" b="1" i="0" u="none" strike="noStrike" kern="0" cap="none" spc="0" normalizeH="0" baseline="0" noProof="0">
                  <a:ln>
                    <a:noFill/>
                  </a:ln>
                  <a:solidFill>
                    <a:prstClr val="black"/>
                  </a:solidFill>
                  <a:effectLst/>
                  <a:uLnTx/>
                  <a:uFillTx/>
                  <a:latin typeface="Verdana" pitchFamily="34" charset="0"/>
                </a:rPr>
                <a:t>6 protons + 6 neutrons</a:t>
              </a:r>
            </a:p>
          </p:txBody>
        </p:sp>
        <p:sp>
          <p:nvSpPr>
            <p:cNvPr id="38" name="Rectangle 9">
              <a:extLst>
                <a:ext uri="{FF2B5EF4-FFF2-40B4-BE49-F238E27FC236}">
                  <a16:creationId xmlns:a16="http://schemas.microsoft.com/office/drawing/2014/main" id="{5F606F1A-4B63-4B21-9F5C-27A53A47AF9E}"/>
                </a:ext>
              </a:extLst>
            </p:cNvPr>
            <p:cNvSpPr>
              <a:spLocks noChangeArrowheads="1"/>
            </p:cNvSpPr>
            <p:nvPr/>
          </p:nvSpPr>
          <p:spPr bwMode="auto">
            <a:xfrm>
              <a:off x="1090" y="1984"/>
              <a:ext cx="510" cy="231"/>
            </a:xfrm>
            <a:prstGeom prst="rect">
              <a:avLst/>
            </a:prstGeom>
            <a:solidFill>
              <a:srgbClr val="85DFD0"/>
            </a:solidFill>
            <a:ln w="9525">
              <a:solidFill>
                <a:sysClr val="window" lastClr="FFFFFF"/>
              </a:solidFill>
              <a:miter lim="800000"/>
              <a:headEnd/>
              <a:tailEnd/>
            </a:ln>
          </p:spPr>
          <p:txBody>
            <a:bodyPr wrap="none" anchor="ct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600" b="1" i="0" u="none" strike="noStrike" kern="0" cap="none" spc="0" normalizeH="0" baseline="0" noProof="0">
                  <a:ln>
                    <a:noFill/>
                  </a:ln>
                  <a:solidFill>
                    <a:prstClr val="black"/>
                  </a:solidFill>
                  <a:effectLst/>
                  <a:uLnTx/>
                  <a:uFillTx/>
                  <a:latin typeface="Verdana" pitchFamily="34" charset="0"/>
                </a:rPr>
                <a:t>atom</a:t>
              </a:r>
            </a:p>
          </p:txBody>
        </p:sp>
        <p:sp>
          <p:nvSpPr>
            <p:cNvPr id="39" name="Rectangle 10">
              <a:extLst>
                <a:ext uri="{FF2B5EF4-FFF2-40B4-BE49-F238E27FC236}">
                  <a16:creationId xmlns:a16="http://schemas.microsoft.com/office/drawing/2014/main" id="{BC039D15-52A5-4248-A1B2-0CDA3A5B791D}"/>
                </a:ext>
              </a:extLst>
            </p:cNvPr>
            <p:cNvSpPr>
              <a:spLocks noChangeArrowheads="1"/>
            </p:cNvSpPr>
            <p:nvPr/>
          </p:nvSpPr>
          <p:spPr bwMode="auto">
            <a:xfrm>
              <a:off x="2785" y="3011"/>
              <a:ext cx="880" cy="475"/>
            </a:xfrm>
            <a:prstGeom prst="rect">
              <a:avLst/>
            </a:prstGeom>
            <a:solidFill>
              <a:srgbClr val="00FF00"/>
            </a:solidFill>
            <a:ln w="9525">
              <a:solidFill>
                <a:sysClr val="window" lastClr="FFFFFF"/>
              </a:solidFill>
              <a:miter lim="800000"/>
              <a:headEnd/>
              <a:tailEnd/>
            </a:ln>
          </p:spPr>
          <p:txBody>
            <a:bodyPr wrap="none" anchor="ct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600" b="1" i="0" u="none" strike="noStrike" kern="0" cap="none" spc="0" normalizeH="0" baseline="0" noProof="0">
                  <a:ln>
                    <a:noFill/>
                  </a:ln>
                  <a:solidFill>
                    <a:prstClr val="black"/>
                  </a:solidFill>
                  <a:effectLst/>
                  <a:uLnTx/>
                  <a:uFillTx/>
                  <a:latin typeface="Verdana" pitchFamily="34" charset="0"/>
                </a:rPr>
                <a:t>Proton or </a:t>
              </a:r>
            </a:p>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600" b="1" i="0" u="none" strike="noStrike" kern="0" cap="none" spc="0" normalizeH="0" baseline="0" noProof="0">
                  <a:ln>
                    <a:noFill/>
                  </a:ln>
                  <a:solidFill>
                    <a:prstClr val="black"/>
                  </a:solidFill>
                  <a:effectLst/>
                  <a:uLnTx/>
                  <a:uFillTx/>
                  <a:latin typeface="Verdana" pitchFamily="34" charset="0"/>
                </a:rPr>
                <a:t>neutron</a:t>
              </a:r>
            </a:p>
          </p:txBody>
        </p:sp>
        <p:sp>
          <p:nvSpPr>
            <p:cNvPr id="40" name="Rectangle 11">
              <a:extLst>
                <a:ext uri="{FF2B5EF4-FFF2-40B4-BE49-F238E27FC236}">
                  <a16:creationId xmlns:a16="http://schemas.microsoft.com/office/drawing/2014/main" id="{5B29FD7F-7F37-4477-B1D8-9D0F53E5A8A6}"/>
                </a:ext>
              </a:extLst>
            </p:cNvPr>
            <p:cNvSpPr>
              <a:spLocks noChangeArrowheads="1"/>
            </p:cNvSpPr>
            <p:nvPr/>
          </p:nvSpPr>
          <p:spPr bwMode="auto">
            <a:xfrm>
              <a:off x="3688" y="3479"/>
              <a:ext cx="1405" cy="231"/>
            </a:xfrm>
            <a:prstGeom prst="rect">
              <a:avLst/>
            </a:prstGeom>
            <a:solidFill>
              <a:srgbClr val="85DFD0"/>
            </a:solidFill>
            <a:ln w="9525">
              <a:solidFill>
                <a:sysClr val="window" lastClr="FFFFFF"/>
              </a:solidFill>
              <a:miter lim="800000"/>
              <a:headEnd/>
              <a:tailEnd/>
            </a:ln>
          </p:spPr>
          <p:txBody>
            <a:bodyPr wrap="none" anchor="ct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600" b="1" i="0" u="none" strike="noStrike" kern="0" cap="none" spc="0" normalizeH="0" baseline="0" noProof="0" dirty="0">
                  <a:ln>
                    <a:noFill/>
                  </a:ln>
                  <a:solidFill>
                    <a:prstClr val="black"/>
                  </a:solidFill>
                  <a:effectLst/>
                  <a:uLnTx/>
                  <a:uFillTx/>
                  <a:latin typeface="Verdana" pitchFamily="34" charset="0"/>
                </a:rPr>
                <a:t>quark  “u” or “d”</a:t>
              </a:r>
            </a:p>
          </p:txBody>
        </p:sp>
        <p:sp>
          <p:nvSpPr>
            <p:cNvPr id="41" name="Rectangle 12">
              <a:extLst>
                <a:ext uri="{FF2B5EF4-FFF2-40B4-BE49-F238E27FC236}">
                  <a16:creationId xmlns:a16="http://schemas.microsoft.com/office/drawing/2014/main" id="{1B2E0BA1-C10E-4F86-9FEA-4830A6D8E157}"/>
                </a:ext>
              </a:extLst>
            </p:cNvPr>
            <p:cNvSpPr>
              <a:spLocks noChangeArrowheads="1"/>
            </p:cNvSpPr>
            <p:nvPr/>
          </p:nvSpPr>
          <p:spPr bwMode="auto">
            <a:xfrm>
              <a:off x="4038" y="736"/>
              <a:ext cx="1032" cy="230"/>
            </a:xfrm>
            <a:prstGeom prst="rect">
              <a:avLst/>
            </a:prstGeom>
            <a:solidFill>
              <a:srgbClr val="85DFD0"/>
            </a:solidFill>
            <a:ln w="9525">
              <a:solidFill>
                <a:sysClr val="window" lastClr="FFFFFF"/>
              </a:solidFill>
              <a:miter lim="800000"/>
              <a:headEnd/>
              <a:tailEnd/>
            </a:ln>
          </p:spPr>
          <p:txBody>
            <a:bodyPr wrap="none" anchor="ct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600" b="1" i="0" u="none" strike="noStrike" kern="0" cap="none" spc="0" normalizeH="0" baseline="0" noProof="0">
                  <a:ln>
                    <a:noFill/>
                  </a:ln>
                  <a:solidFill>
                    <a:prstClr val="black"/>
                  </a:solidFill>
                  <a:effectLst/>
                  <a:uLnTx/>
                  <a:uFillTx/>
                  <a:latin typeface="Verdana" pitchFamily="34" charset="0"/>
                </a:rPr>
                <a:t>electron “e”</a:t>
              </a:r>
            </a:p>
          </p:txBody>
        </p:sp>
        <p:sp>
          <p:nvSpPr>
            <p:cNvPr id="42" name="Line 13">
              <a:extLst>
                <a:ext uri="{FF2B5EF4-FFF2-40B4-BE49-F238E27FC236}">
                  <a16:creationId xmlns:a16="http://schemas.microsoft.com/office/drawing/2014/main" id="{01C13609-EA76-453F-A4D4-CCA23AEB1D8E}"/>
                </a:ext>
              </a:extLst>
            </p:cNvPr>
            <p:cNvSpPr>
              <a:spLocks noChangeShapeType="1"/>
            </p:cNvSpPr>
            <p:nvPr/>
          </p:nvSpPr>
          <p:spPr bwMode="auto">
            <a:xfrm flipV="1">
              <a:off x="2268" y="2160"/>
              <a:ext cx="380" cy="271"/>
            </a:xfrm>
            <a:prstGeom prst="line">
              <a:avLst/>
            </a:prstGeom>
            <a:noFill/>
            <a:ln w="28575">
              <a:solidFill>
                <a:sysClr val="window" lastClr="FFFFFF"/>
              </a:solidFill>
              <a:round/>
              <a:headEnd/>
              <a:tailEnd type="triangle" w="med" len="me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43" name="Line 14">
              <a:extLst>
                <a:ext uri="{FF2B5EF4-FFF2-40B4-BE49-F238E27FC236}">
                  <a16:creationId xmlns:a16="http://schemas.microsoft.com/office/drawing/2014/main" id="{7151F1A6-BC2C-4641-ABE6-4631384F4C15}"/>
                </a:ext>
              </a:extLst>
            </p:cNvPr>
            <p:cNvSpPr>
              <a:spLocks noChangeShapeType="1"/>
            </p:cNvSpPr>
            <p:nvPr/>
          </p:nvSpPr>
          <p:spPr bwMode="auto">
            <a:xfrm flipV="1">
              <a:off x="3276" y="2784"/>
              <a:ext cx="192" cy="240"/>
            </a:xfrm>
            <a:prstGeom prst="line">
              <a:avLst/>
            </a:prstGeom>
            <a:noFill/>
            <a:ln w="28575">
              <a:solidFill>
                <a:sysClr val="window" lastClr="FFFFFF"/>
              </a:solidFill>
              <a:round/>
              <a:headEnd/>
              <a:tailEnd type="triangle" w="med" len="me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855396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46</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Particle therapy (hadron therapy)</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1982" t="7902" r="2901" b="2538"/>
          <a:stretch/>
        </p:blipFill>
        <p:spPr>
          <a:xfrm>
            <a:off x="1115616" y="775009"/>
            <a:ext cx="6739100" cy="4773529"/>
          </a:xfrm>
          <a:prstGeom prst="rect">
            <a:avLst/>
          </a:prstGeom>
        </p:spPr>
      </p:pic>
      <p:sp>
        <p:nvSpPr>
          <p:cNvPr id="10" name="TextBox 9"/>
          <p:cNvSpPr txBox="1"/>
          <p:nvPr/>
        </p:nvSpPr>
        <p:spPr>
          <a:xfrm>
            <a:off x="152400" y="5805264"/>
            <a:ext cx="2063250" cy="369332"/>
          </a:xfrm>
          <a:prstGeom prst="rect">
            <a:avLst/>
          </a:prstGeom>
          <a:noFill/>
        </p:spPr>
        <p:txBody>
          <a:bodyPr wrap="square" rtlCol="0">
            <a:spAutoFit/>
          </a:bodyPr>
          <a:lstStyle/>
          <a:p>
            <a:r>
              <a:rPr lang="en-GB" dirty="0"/>
              <a:t>Courtesy INFN, Italy</a:t>
            </a:r>
          </a:p>
        </p:txBody>
      </p:sp>
    </p:spTree>
    <p:extLst>
      <p:ext uri="{BB962C8B-B14F-4D97-AF65-F5344CB8AC3E}">
        <p14:creationId xmlns:p14="http://schemas.microsoft.com/office/powerpoint/2010/main" val="3941012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47</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Treatment planning</a:t>
            </a: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771096"/>
            <a:ext cx="8381998" cy="5315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7155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48</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Particle therapy (hadron therapy)</a:t>
            </a:r>
          </a:p>
        </p:txBody>
      </p:sp>
      <p:grpSp>
        <p:nvGrpSpPr>
          <p:cNvPr id="6" name="Group 5"/>
          <p:cNvGrpSpPr>
            <a:grpSpLocks/>
          </p:cNvGrpSpPr>
          <p:nvPr/>
        </p:nvGrpSpPr>
        <p:grpSpPr bwMode="auto">
          <a:xfrm>
            <a:off x="577850" y="740840"/>
            <a:ext cx="8064502" cy="3624264"/>
            <a:chOff x="364" y="624"/>
            <a:chExt cx="5080" cy="2283"/>
          </a:xfrm>
        </p:grpSpPr>
        <p:sp>
          <p:nvSpPr>
            <p:cNvPr id="9" name="Text Box 4"/>
            <p:cNvSpPr txBox="1">
              <a:spLocks noChangeArrowheads="1"/>
            </p:cNvSpPr>
            <p:nvPr/>
          </p:nvSpPr>
          <p:spPr bwMode="auto">
            <a:xfrm>
              <a:off x="480" y="959"/>
              <a:ext cx="1008" cy="739"/>
            </a:xfrm>
            <a:prstGeom prst="rect">
              <a:avLst/>
            </a:prstGeom>
            <a:noFill/>
            <a:ln w="28575">
              <a:noFill/>
              <a:miter lim="800000"/>
              <a:headEnd/>
              <a:tailEnd/>
            </a:ln>
          </p:spPr>
          <p:txBody>
            <a:bodyPr>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lnSpc>
                  <a:spcPct val="65000"/>
                </a:lnSpc>
              </a:pPr>
              <a:r>
                <a:rPr lang="en-US" sz="1800" b="1" dirty="0">
                  <a:latin typeface="Verdana" pitchFamily="34" charset="0"/>
                </a:rPr>
                <a:t> </a:t>
              </a:r>
              <a:r>
                <a:rPr lang="en-US" sz="1800" dirty="0">
                  <a:latin typeface="Verdana" pitchFamily="34" charset="0"/>
                </a:rPr>
                <a:t>200 MeV</a:t>
              </a:r>
            </a:p>
            <a:p>
              <a:pPr algn="ctr">
                <a:lnSpc>
                  <a:spcPct val="65000"/>
                </a:lnSpc>
              </a:pPr>
              <a:r>
                <a:rPr lang="en-US" sz="1800" dirty="0">
                  <a:latin typeface="Verdana" pitchFamily="34" charset="0"/>
                </a:rPr>
                <a:t>protons</a:t>
              </a:r>
            </a:p>
            <a:p>
              <a:pPr algn="ctr">
                <a:lnSpc>
                  <a:spcPct val="65000"/>
                </a:lnSpc>
              </a:pPr>
              <a:endParaRPr lang="en-US" sz="1800" dirty="0">
                <a:latin typeface="Verdana" pitchFamily="34" charset="0"/>
              </a:endParaRPr>
            </a:p>
            <a:p>
              <a:pPr algn="ctr">
                <a:lnSpc>
                  <a:spcPct val="65000"/>
                </a:lnSpc>
              </a:pPr>
              <a:endParaRPr lang="en-US" sz="1800" dirty="0">
                <a:latin typeface="Verdana" pitchFamily="34" charset="0"/>
              </a:endParaRPr>
            </a:p>
            <a:p>
              <a:pPr algn="ctr">
                <a:lnSpc>
                  <a:spcPct val="65000"/>
                </a:lnSpc>
              </a:pPr>
              <a:r>
                <a:rPr lang="en-US" sz="1800" dirty="0">
                  <a:latin typeface="Verdana" pitchFamily="34" charset="0"/>
                </a:rPr>
                <a:t>4800 MeV</a:t>
              </a:r>
            </a:p>
            <a:p>
              <a:pPr algn="ctr">
                <a:lnSpc>
                  <a:spcPct val="65000"/>
                </a:lnSpc>
              </a:pPr>
              <a:r>
                <a:rPr lang="en-US" sz="1800" dirty="0">
                  <a:latin typeface="Verdana" pitchFamily="34" charset="0"/>
                </a:rPr>
                <a:t>carbon ions</a:t>
              </a:r>
            </a:p>
          </p:txBody>
        </p:sp>
        <p:sp>
          <p:nvSpPr>
            <p:cNvPr id="10" name="Text Box 5"/>
            <p:cNvSpPr txBox="1">
              <a:spLocks noChangeArrowheads="1"/>
            </p:cNvSpPr>
            <p:nvPr/>
          </p:nvSpPr>
          <p:spPr bwMode="auto">
            <a:xfrm>
              <a:off x="1785" y="2676"/>
              <a:ext cx="116" cy="231"/>
            </a:xfrm>
            <a:prstGeom prst="rect">
              <a:avLst/>
            </a:prstGeom>
            <a:noFill/>
            <a:ln w="28575">
              <a:noFill/>
              <a:miter lim="800000"/>
              <a:headEnd/>
              <a:tailEnd/>
            </a:ln>
          </p:spPr>
          <p:txBody>
            <a:bodyPr wrap="none">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spcBef>
                  <a:spcPct val="50000"/>
                </a:spcBef>
              </a:pPr>
              <a:endParaRPr lang="en-US" sz="1800" b="1">
                <a:solidFill>
                  <a:schemeClr val="folHlink"/>
                </a:solidFill>
                <a:latin typeface="Arial" charset="0"/>
              </a:endParaRPr>
            </a:p>
          </p:txBody>
        </p:sp>
        <p:sp>
          <p:nvSpPr>
            <p:cNvPr id="11" name="Line 6"/>
            <p:cNvSpPr>
              <a:spLocks noChangeShapeType="1"/>
            </p:cNvSpPr>
            <p:nvPr/>
          </p:nvSpPr>
          <p:spPr bwMode="auto">
            <a:xfrm>
              <a:off x="364" y="1317"/>
              <a:ext cx="1349" cy="0"/>
            </a:xfrm>
            <a:prstGeom prst="line">
              <a:avLst/>
            </a:prstGeom>
            <a:noFill/>
            <a:ln w="57150">
              <a:solidFill>
                <a:schemeClr val="accent1"/>
              </a:solidFill>
              <a:round/>
              <a:headEnd/>
              <a:tailEnd type="triangle" w="med" len="med"/>
            </a:ln>
          </p:spPr>
          <p:txBody>
            <a:bodyPr>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grpSp>
          <p:nvGrpSpPr>
            <p:cNvPr id="12" name="Group 11"/>
            <p:cNvGrpSpPr>
              <a:grpSpLocks/>
            </p:cNvGrpSpPr>
            <p:nvPr/>
          </p:nvGrpSpPr>
          <p:grpSpPr bwMode="auto">
            <a:xfrm>
              <a:off x="1681" y="624"/>
              <a:ext cx="3763" cy="1214"/>
              <a:chOff x="1681" y="624"/>
              <a:chExt cx="3763" cy="1214"/>
            </a:xfrm>
          </p:grpSpPr>
          <p:pic>
            <p:nvPicPr>
              <p:cNvPr id="13" name="Picture 12"/>
              <p:cNvPicPr>
                <a:picLocks noChangeAspect="1" noChangeArrowheads="1"/>
              </p:cNvPicPr>
              <p:nvPr/>
            </p:nvPicPr>
            <p:blipFill>
              <a:blip r:embed="rId3">
                <a:extLst>
                  <a:ext uri="{28A0092B-C50C-407E-A947-70E740481C1C}">
                    <a14:useLocalDpi xmlns:a14="http://schemas.microsoft.com/office/drawing/2010/main" val="0"/>
                  </a:ext>
                </a:extLst>
              </a:blip>
              <a:srcRect b="7225"/>
              <a:stretch>
                <a:fillRect/>
              </a:stretch>
            </p:blipFill>
            <p:spPr bwMode="auto">
              <a:xfrm>
                <a:off x="1699" y="624"/>
                <a:ext cx="3745" cy="12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FFFF66"/>
                    </a:solidFill>
                    <a:miter lim="800000"/>
                    <a:headEnd/>
                    <a:tailEnd/>
                  </a14:hiddenLine>
                </a:ext>
              </a:extLst>
            </p:spPr>
          </p:pic>
          <p:sp>
            <p:nvSpPr>
              <p:cNvPr id="14" name="Line 9"/>
              <p:cNvSpPr>
                <a:spLocks noChangeShapeType="1"/>
              </p:cNvSpPr>
              <p:nvPr/>
            </p:nvSpPr>
            <p:spPr bwMode="auto">
              <a:xfrm>
                <a:off x="1690" y="855"/>
                <a:ext cx="2733" cy="0"/>
              </a:xfrm>
              <a:prstGeom prst="line">
                <a:avLst/>
              </a:prstGeom>
              <a:noFill/>
              <a:ln w="6350">
                <a:solidFill>
                  <a:srgbClr val="FFFF66"/>
                </a:solidFill>
                <a:round/>
                <a:headEnd type="triangle" w="med" len="med"/>
                <a:tailEnd type="triangle" w="med" len="med"/>
              </a:ln>
            </p:spPr>
            <p:txBody>
              <a:bodyPr>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sp>
            <p:nvSpPr>
              <p:cNvPr id="15" name="Text Box 10"/>
              <p:cNvSpPr txBox="1">
                <a:spLocks noChangeArrowheads="1"/>
              </p:cNvSpPr>
              <p:nvPr/>
            </p:nvSpPr>
            <p:spPr bwMode="auto">
              <a:xfrm>
                <a:off x="1681" y="1432"/>
                <a:ext cx="1748" cy="406"/>
              </a:xfrm>
              <a:prstGeom prst="rect">
                <a:avLst/>
              </a:prstGeom>
              <a:noFill/>
              <a:ln w="28575">
                <a:noFill/>
                <a:miter lim="800000"/>
                <a:headEnd/>
                <a:tailEnd/>
              </a:ln>
            </p:spPr>
            <p:txBody>
              <a:bodyPr wrap="none">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spcBef>
                    <a:spcPct val="25000"/>
                  </a:spcBef>
                </a:pPr>
                <a:r>
                  <a:rPr lang="en-US" sz="1600" b="1" dirty="0">
                    <a:solidFill>
                      <a:schemeClr val="bg1"/>
                    </a:solidFill>
                    <a:latin typeface="Arial" charset="0"/>
                  </a:rPr>
                  <a:t>charged hadron beam</a:t>
                </a:r>
              </a:p>
              <a:p>
                <a:pPr algn="ctr">
                  <a:spcBef>
                    <a:spcPct val="25000"/>
                  </a:spcBef>
                </a:pPr>
                <a:r>
                  <a:rPr lang="en-US" sz="1600" b="1" dirty="0">
                    <a:solidFill>
                      <a:schemeClr val="bg1"/>
                    </a:solidFill>
                    <a:latin typeface="Arial" charset="0"/>
                  </a:rPr>
                  <a:t>that loses energy in matter</a:t>
                </a:r>
                <a:endParaRPr lang="en-US" sz="1400" b="1" dirty="0">
                  <a:solidFill>
                    <a:schemeClr val="bg1"/>
                  </a:solidFill>
                  <a:latin typeface="Arial" charset="0"/>
                </a:endParaRPr>
              </a:p>
            </p:txBody>
          </p:sp>
          <p:sp>
            <p:nvSpPr>
              <p:cNvPr id="16" name="Text Box 11"/>
              <p:cNvSpPr txBox="1">
                <a:spLocks noChangeArrowheads="1"/>
              </p:cNvSpPr>
              <p:nvPr/>
            </p:nvSpPr>
            <p:spPr bwMode="auto">
              <a:xfrm>
                <a:off x="2613" y="682"/>
                <a:ext cx="479" cy="212"/>
              </a:xfrm>
              <a:prstGeom prst="rect">
                <a:avLst/>
              </a:prstGeom>
              <a:noFill/>
              <a:ln w="28575">
                <a:noFill/>
                <a:miter lim="800000"/>
                <a:headEnd/>
                <a:tailEnd/>
              </a:ln>
            </p:spPr>
            <p:txBody>
              <a:bodyPr wrap="none">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spcBef>
                    <a:spcPct val="50000"/>
                  </a:spcBef>
                </a:pPr>
                <a:r>
                  <a:rPr lang="en-US" sz="1600" b="1">
                    <a:solidFill>
                      <a:schemeClr val="bg1"/>
                    </a:solidFill>
                    <a:latin typeface="Arial" charset="0"/>
                  </a:rPr>
                  <a:t>27 cm</a:t>
                </a:r>
              </a:p>
            </p:txBody>
          </p:sp>
          <p:sp>
            <p:nvSpPr>
              <p:cNvPr id="17" name="Text Box 12"/>
              <p:cNvSpPr txBox="1">
                <a:spLocks noChangeArrowheads="1"/>
              </p:cNvSpPr>
              <p:nvPr/>
            </p:nvSpPr>
            <p:spPr bwMode="auto">
              <a:xfrm>
                <a:off x="4787" y="836"/>
                <a:ext cx="557" cy="444"/>
              </a:xfrm>
              <a:prstGeom prst="rect">
                <a:avLst/>
              </a:prstGeom>
              <a:noFill/>
              <a:ln w="28575">
                <a:noFill/>
                <a:miter lim="800000"/>
                <a:headEnd/>
                <a:tailEnd/>
              </a:ln>
            </p:spPr>
            <p:txBody>
              <a:bodyPr wrap="none">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spcBef>
                    <a:spcPct val="50000"/>
                  </a:spcBef>
                </a:pPr>
                <a:r>
                  <a:rPr lang="en-US" sz="1600" b="1">
                    <a:solidFill>
                      <a:srgbClr val="00FF00"/>
                    </a:solidFill>
                    <a:latin typeface="Arial" charset="0"/>
                  </a:rPr>
                  <a:t>tumour</a:t>
                </a:r>
              </a:p>
              <a:p>
                <a:pPr algn="ctr">
                  <a:spcBef>
                    <a:spcPct val="50000"/>
                  </a:spcBef>
                </a:pPr>
                <a:r>
                  <a:rPr lang="en-US" sz="1600" b="1">
                    <a:solidFill>
                      <a:srgbClr val="00FF00"/>
                    </a:solidFill>
                    <a:latin typeface="Arial" charset="0"/>
                  </a:rPr>
                  <a:t>target</a:t>
                </a:r>
              </a:p>
            </p:txBody>
          </p:sp>
        </p:grpSp>
      </p:grpSp>
      <p:sp>
        <p:nvSpPr>
          <p:cNvPr id="2" name="TextBox 1">
            <a:extLst>
              <a:ext uri="{FF2B5EF4-FFF2-40B4-BE49-F238E27FC236}">
                <a16:creationId xmlns:a16="http://schemas.microsoft.com/office/drawing/2014/main" id="{A757100D-C8E4-4C2F-9082-F18999BD90D2}"/>
              </a:ext>
            </a:extLst>
          </p:cNvPr>
          <p:cNvSpPr txBox="1"/>
          <p:nvPr/>
        </p:nvSpPr>
        <p:spPr>
          <a:xfrm>
            <a:off x="6804248" y="4466333"/>
            <a:ext cx="1838104" cy="400110"/>
          </a:xfrm>
          <a:prstGeom prst="rect">
            <a:avLst/>
          </a:prstGeom>
          <a:noFill/>
          <a:ln w="9525">
            <a:solidFill>
              <a:schemeClr val="tx1"/>
            </a:solidFill>
          </a:ln>
        </p:spPr>
        <p:txBody>
          <a:bodyPr wrap="square" rtlCol="0">
            <a:spAutoFit/>
          </a:bodyPr>
          <a:lstStyle/>
          <a:p>
            <a:r>
              <a:rPr lang="en-US" sz="2000" dirty="0">
                <a:hlinkClick r:id="rId4"/>
              </a:rPr>
              <a:t>www.ptcog.ch</a:t>
            </a:r>
            <a:endParaRPr lang="en-GB" sz="2000" dirty="0"/>
          </a:p>
        </p:txBody>
      </p:sp>
      <p:pic>
        <p:nvPicPr>
          <p:cNvPr id="1026" name="Picture 2" descr="Patient Statistics pC 2007 2021">
            <a:extLst>
              <a:ext uri="{FF2B5EF4-FFF2-40B4-BE49-F238E27FC236}">
                <a16:creationId xmlns:a16="http://schemas.microsoft.com/office/drawing/2014/main" id="{C49E7F8D-FBC7-F87E-4947-6A9E0BFC8BD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36104" y="2766446"/>
            <a:ext cx="5652120" cy="3462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5209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49</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Cyclotrons and synchrotrons for proton therapy</a:t>
            </a:r>
          </a:p>
        </p:txBody>
      </p:sp>
      <p:graphicFrame>
        <p:nvGraphicFramePr>
          <p:cNvPr id="6" name="Object 3"/>
          <p:cNvGraphicFramePr>
            <a:graphicFrameLocks noChangeAspect="1"/>
          </p:cNvGraphicFramePr>
          <p:nvPr>
            <p:extLst>
              <p:ext uri="{D42A27DB-BD31-4B8C-83A1-F6EECF244321}">
                <p14:modId xmlns:p14="http://schemas.microsoft.com/office/powerpoint/2010/main" val="2437639337"/>
              </p:ext>
            </p:extLst>
          </p:nvPr>
        </p:nvGraphicFramePr>
        <p:xfrm>
          <a:off x="827584" y="620688"/>
          <a:ext cx="3650036" cy="2624166"/>
        </p:xfrm>
        <a:graphic>
          <a:graphicData uri="http://schemas.openxmlformats.org/presentationml/2006/ole">
            <mc:AlternateContent xmlns:mc="http://schemas.openxmlformats.org/markup-compatibility/2006">
              <mc:Choice xmlns:v="urn:schemas-microsoft-com:vml" Requires="v">
                <p:oleObj name="Photo Editor Photo" r:id="rId3" imgW="7419048" imgH="5334745" progId="">
                  <p:embed/>
                </p:oleObj>
              </mc:Choice>
              <mc:Fallback>
                <p:oleObj name="Photo Editor Photo" r:id="rId3" imgW="7419048" imgH="5334745"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620688"/>
                        <a:ext cx="3650036" cy="262416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 name="Picture 11"/>
          <p:cNvPicPr>
            <a:picLocks noChangeAspect="1" noChangeArrowheads="1"/>
          </p:cNvPicPr>
          <p:nvPr/>
        </p:nvPicPr>
        <p:blipFill>
          <a:blip r:embed="rId5" cstate="print"/>
          <a:srcRect/>
          <a:stretch>
            <a:fillRect/>
          </a:stretch>
        </p:blipFill>
        <p:spPr bwMode="auto">
          <a:xfrm>
            <a:off x="4735975" y="3668689"/>
            <a:ext cx="3868473" cy="2663896"/>
          </a:xfrm>
          <a:prstGeom prst="rect">
            <a:avLst/>
          </a:prstGeom>
          <a:noFill/>
          <a:ln w="9525">
            <a:noFill/>
            <a:miter lim="800000"/>
            <a:headEnd/>
            <a:tailEnd/>
          </a:ln>
        </p:spPr>
      </p:pic>
      <p:pic>
        <p:nvPicPr>
          <p:cNvPr id="8" name="Picture 2" descr="http://www.accel.de/images/cyclotron-artist-view.jpg"/>
          <p:cNvPicPr>
            <a:picLocks noChangeAspect="1" noChangeArrowheads="1"/>
          </p:cNvPicPr>
          <p:nvPr/>
        </p:nvPicPr>
        <p:blipFill>
          <a:blip r:embed="rId6" cstate="print"/>
          <a:srcRect/>
          <a:stretch>
            <a:fillRect/>
          </a:stretch>
        </p:blipFill>
        <p:spPr bwMode="auto">
          <a:xfrm>
            <a:off x="4611033" y="445351"/>
            <a:ext cx="2475567" cy="3179558"/>
          </a:xfrm>
          <a:prstGeom prst="rect">
            <a:avLst/>
          </a:prstGeom>
          <a:noFill/>
        </p:spPr>
      </p:pic>
      <p:pic>
        <p:nvPicPr>
          <p:cNvPr id="9" name="Picture 3"/>
          <p:cNvPicPr>
            <a:picLocks noChangeAspect="1" noChangeArrowheads="1"/>
          </p:cNvPicPr>
          <p:nvPr/>
        </p:nvPicPr>
        <p:blipFill>
          <a:blip r:embed="rId7" cstate="print"/>
          <a:srcRect/>
          <a:stretch>
            <a:fillRect/>
          </a:stretch>
        </p:blipFill>
        <p:spPr bwMode="auto">
          <a:xfrm>
            <a:off x="457200" y="3451520"/>
            <a:ext cx="4153833" cy="2857800"/>
          </a:xfrm>
          <a:prstGeom prst="rect">
            <a:avLst/>
          </a:prstGeom>
          <a:noFill/>
          <a:ln w="9525">
            <a:noFill/>
            <a:miter lim="800000"/>
            <a:headEnd/>
            <a:tailEnd/>
          </a:ln>
        </p:spPr>
      </p:pic>
      <p:sp>
        <p:nvSpPr>
          <p:cNvPr id="10" name="TextBox 9"/>
          <p:cNvSpPr txBox="1"/>
          <p:nvPr/>
        </p:nvSpPr>
        <p:spPr>
          <a:xfrm>
            <a:off x="7086600" y="620689"/>
            <a:ext cx="2057400" cy="754053"/>
          </a:xfrm>
          <a:prstGeom prst="rect">
            <a:avLst/>
          </a:prstGeom>
          <a:noFill/>
        </p:spPr>
        <p:txBody>
          <a:bodyPr wrap="square" rtlCol="0">
            <a:spAutoFit/>
          </a:bodyPr>
          <a:lstStyle/>
          <a:p>
            <a:r>
              <a:rPr lang="en-US" sz="2400" b="1" dirty="0" err="1">
                <a:latin typeface="+mn-lt"/>
              </a:rPr>
              <a:t>Accel</a:t>
            </a:r>
            <a:r>
              <a:rPr lang="en-US" sz="2400" b="1" dirty="0">
                <a:latin typeface="+mn-lt"/>
              </a:rPr>
              <a:t>-Varian</a:t>
            </a:r>
          </a:p>
          <a:p>
            <a:r>
              <a:rPr lang="en-US" sz="1900" b="1" dirty="0"/>
              <a:t>(superconducting)</a:t>
            </a:r>
          </a:p>
        </p:txBody>
      </p:sp>
      <p:sp>
        <p:nvSpPr>
          <p:cNvPr id="11" name="TextBox 10"/>
          <p:cNvSpPr txBox="1"/>
          <p:nvPr/>
        </p:nvSpPr>
        <p:spPr>
          <a:xfrm>
            <a:off x="532736" y="5754634"/>
            <a:ext cx="1143000" cy="461665"/>
          </a:xfrm>
          <a:prstGeom prst="rect">
            <a:avLst/>
          </a:prstGeom>
          <a:noFill/>
        </p:spPr>
        <p:txBody>
          <a:bodyPr wrap="square" rtlCol="0">
            <a:spAutoFit/>
          </a:bodyPr>
          <a:lstStyle/>
          <a:p>
            <a:r>
              <a:rPr lang="en-US" sz="2400" b="1" dirty="0">
                <a:latin typeface="+mn-lt"/>
              </a:rPr>
              <a:t>Hitachi</a:t>
            </a:r>
          </a:p>
        </p:txBody>
      </p:sp>
      <p:sp>
        <p:nvSpPr>
          <p:cNvPr id="12" name="TextBox 11"/>
          <p:cNvSpPr txBox="1"/>
          <p:nvPr/>
        </p:nvSpPr>
        <p:spPr>
          <a:xfrm>
            <a:off x="4831694" y="3683245"/>
            <a:ext cx="3772754" cy="461665"/>
          </a:xfrm>
          <a:prstGeom prst="rect">
            <a:avLst/>
          </a:prstGeom>
          <a:noFill/>
        </p:spPr>
        <p:txBody>
          <a:bodyPr wrap="square" rtlCol="0">
            <a:spAutoFit/>
          </a:bodyPr>
          <a:lstStyle/>
          <a:p>
            <a:r>
              <a:rPr lang="en-US" sz="2400" b="1" dirty="0">
                <a:solidFill>
                  <a:schemeClr val="bg1"/>
                </a:solidFill>
                <a:latin typeface="+mn-lt"/>
              </a:rPr>
              <a:t>Loma Linda (built by FNAL)</a:t>
            </a:r>
          </a:p>
        </p:txBody>
      </p:sp>
      <p:sp>
        <p:nvSpPr>
          <p:cNvPr id="13" name="TextBox 12"/>
          <p:cNvSpPr txBox="1"/>
          <p:nvPr/>
        </p:nvSpPr>
        <p:spPr>
          <a:xfrm>
            <a:off x="887192" y="2780602"/>
            <a:ext cx="685800" cy="461665"/>
          </a:xfrm>
          <a:prstGeom prst="rect">
            <a:avLst/>
          </a:prstGeom>
          <a:noFill/>
        </p:spPr>
        <p:txBody>
          <a:bodyPr wrap="square" rtlCol="0">
            <a:spAutoFit/>
          </a:bodyPr>
          <a:lstStyle/>
          <a:p>
            <a:r>
              <a:rPr lang="en-US" sz="2400" b="1" dirty="0">
                <a:solidFill>
                  <a:schemeClr val="bg1"/>
                </a:solidFill>
                <a:latin typeface="+mn-lt"/>
              </a:rPr>
              <a:t>IBA</a:t>
            </a:r>
          </a:p>
        </p:txBody>
      </p:sp>
    </p:spTree>
    <p:extLst>
      <p:ext uri="{BB962C8B-B14F-4D97-AF65-F5344CB8AC3E}">
        <p14:creationId xmlns:p14="http://schemas.microsoft.com/office/powerpoint/2010/main" val="907673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5</a:t>
            </a:fld>
            <a:endParaRPr lang="en-GB" dirty="0"/>
          </a:p>
        </p:txBody>
      </p:sp>
      <p:sp>
        <p:nvSpPr>
          <p:cNvPr id="11" name="TextBox 10"/>
          <p:cNvSpPr txBox="1"/>
          <p:nvPr/>
        </p:nvSpPr>
        <p:spPr>
          <a:xfrm>
            <a:off x="4036" y="29568"/>
            <a:ext cx="7880331"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Tools for (medical) physics: the cyclotron</a:t>
            </a:r>
          </a:p>
        </p:txBody>
      </p:sp>
      <p:pic>
        <p:nvPicPr>
          <p:cNvPr id="6" name="Picture 3" descr="Cyclotrone">
            <a:extLst>
              <a:ext uri="{FF2B5EF4-FFF2-40B4-BE49-F238E27FC236}">
                <a16:creationId xmlns:a16="http://schemas.microsoft.com/office/drawing/2014/main" id="{1F74E807-1D46-4773-B313-512E4EB09AD3}"/>
              </a:ext>
            </a:extLst>
          </p:cNvPr>
          <p:cNvPicPr>
            <a:picLocks noChangeAspect="1" noChangeArrowheads="1"/>
          </p:cNvPicPr>
          <p:nvPr/>
        </p:nvPicPr>
        <p:blipFill>
          <a:blip r:embed="rId3" cstate="print"/>
          <a:srcRect/>
          <a:stretch>
            <a:fillRect/>
          </a:stretch>
        </p:blipFill>
        <p:spPr bwMode="auto">
          <a:xfrm>
            <a:off x="304800" y="3221736"/>
            <a:ext cx="3733800" cy="2905125"/>
          </a:xfrm>
          <a:prstGeom prst="rect">
            <a:avLst/>
          </a:prstGeom>
          <a:noFill/>
          <a:ln w="9525">
            <a:noFill/>
            <a:miter lim="800000"/>
            <a:headEnd/>
            <a:tailEnd/>
          </a:ln>
        </p:spPr>
      </p:pic>
      <p:pic>
        <p:nvPicPr>
          <p:cNvPr id="7" name="Picture 4" descr="Lawrenceman">
            <a:extLst>
              <a:ext uri="{FF2B5EF4-FFF2-40B4-BE49-F238E27FC236}">
                <a16:creationId xmlns:a16="http://schemas.microsoft.com/office/drawing/2014/main" id="{3F53F7CB-EF9F-4ADA-BEFE-82729BB10DF0}"/>
              </a:ext>
            </a:extLst>
          </p:cNvPr>
          <p:cNvPicPr>
            <a:picLocks noChangeAspect="1" noChangeArrowheads="1"/>
          </p:cNvPicPr>
          <p:nvPr/>
        </p:nvPicPr>
        <p:blipFill>
          <a:blip r:embed="rId4" cstate="print"/>
          <a:srcRect l="1846" r="2165" b="2597"/>
          <a:stretch>
            <a:fillRect/>
          </a:stretch>
        </p:blipFill>
        <p:spPr bwMode="auto">
          <a:xfrm>
            <a:off x="304800" y="554736"/>
            <a:ext cx="1849438" cy="2667000"/>
          </a:xfrm>
          <a:prstGeom prst="rect">
            <a:avLst/>
          </a:prstGeom>
          <a:noFill/>
          <a:ln w="9525">
            <a:noFill/>
            <a:miter lim="800000"/>
            <a:headEnd/>
            <a:tailEnd/>
          </a:ln>
        </p:spPr>
      </p:pic>
      <p:pic>
        <p:nvPicPr>
          <p:cNvPr id="8" name="Picture 5" descr="Livingston_Lawrence">
            <a:extLst>
              <a:ext uri="{FF2B5EF4-FFF2-40B4-BE49-F238E27FC236}">
                <a16:creationId xmlns:a16="http://schemas.microsoft.com/office/drawing/2014/main" id="{7BBD942A-35C1-4498-ADCE-58AB8D432B08}"/>
              </a:ext>
            </a:extLst>
          </p:cNvPr>
          <p:cNvPicPr>
            <a:picLocks noChangeAspect="1" noChangeArrowheads="1"/>
          </p:cNvPicPr>
          <p:nvPr/>
        </p:nvPicPr>
        <p:blipFill>
          <a:blip r:embed="rId5" cstate="print"/>
          <a:srcRect l="1064" t="1747" r="7446" b="5530"/>
          <a:stretch>
            <a:fillRect/>
          </a:stretch>
        </p:blipFill>
        <p:spPr bwMode="auto">
          <a:xfrm>
            <a:off x="4114800" y="1600200"/>
            <a:ext cx="4706938" cy="3997325"/>
          </a:xfrm>
          <a:prstGeom prst="rect">
            <a:avLst/>
          </a:prstGeom>
          <a:noFill/>
          <a:ln w="9525">
            <a:noFill/>
            <a:miter lim="800000"/>
            <a:headEnd/>
            <a:tailEnd/>
          </a:ln>
        </p:spPr>
      </p:pic>
      <p:sp>
        <p:nvSpPr>
          <p:cNvPr id="9" name="Text Box 6">
            <a:extLst>
              <a:ext uri="{FF2B5EF4-FFF2-40B4-BE49-F238E27FC236}">
                <a16:creationId xmlns:a16="http://schemas.microsoft.com/office/drawing/2014/main" id="{2E2D01AE-A5EC-443F-9969-EE57476D8CD9}"/>
              </a:ext>
            </a:extLst>
          </p:cNvPr>
          <p:cNvSpPr txBox="1">
            <a:spLocks noChangeArrowheads="1"/>
          </p:cNvSpPr>
          <p:nvPr/>
        </p:nvSpPr>
        <p:spPr bwMode="auto">
          <a:xfrm>
            <a:off x="4114800" y="685800"/>
            <a:ext cx="5029200" cy="923330"/>
          </a:xfrm>
          <a:prstGeom prst="rect">
            <a:avLst/>
          </a:prstGeom>
          <a:noFill/>
          <a:ln w="9525">
            <a:noFill/>
            <a:miter lim="800000"/>
            <a:headEnd/>
            <a:tailEnd/>
          </a:ln>
        </p:spPr>
        <p:txBody>
          <a:bodyPr wrap="square">
            <a:spAutoFit/>
          </a:bodyPr>
          <a:lstStyle/>
          <a:p>
            <a:pPr algn="ctr"/>
            <a:r>
              <a:rPr lang="en-US" b="1" dirty="0">
                <a:solidFill>
                  <a:srgbClr val="0070C0"/>
                </a:solidFill>
                <a:latin typeface="Verdana" pitchFamily="34" charset="0"/>
              </a:rPr>
              <a:t>1930</a:t>
            </a:r>
          </a:p>
          <a:p>
            <a:pPr algn="ctr"/>
            <a:r>
              <a:rPr lang="en-US" b="1" dirty="0">
                <a:solidFill>
                  <a:srgbClr val="0070C0"/>
                </a:solidFill>
                <a:latin typeface="Verdana" pitchFamily="34" charset="0"/>
              </a:rPr>
              <a:t>Ernest Lawrence invents the cyclotron</a:t>
            </a:r>
          </a:p>
        </p:txBody>
      </p:sp>
      <p:sp>
        <p:nvSpPr>
          <p:cNvPr id="10" name="Text Box 7">
            <a:extLst>
              <a:ext uri="{FF2B5EF4-FFF2-40B4-BE49-F238E27FC236}">
                <a16:creationId xmlns:a16="http://schemas.microsoft.com/office/drawing/2014/main" id="{ADD088A3-2153-41B1-B021-4A0657B3C728}"/>
              </a:ext>
            </a:extLst>
          </p:cNvPr>
          <p:cNvSpPr txBox="1">
            <a:spLocks noChangeArrowheads="1"/>
          </p:cNvSpPr>
          <p:nvPr/>
        </p:nvSpPr>
        <p:spPr bwMode="auto">
          <a:xfrm>
            <a:off x="3919537" y="5663625"/>
            <a:ext cx="5148263" cy="584775"/>
          </a:xfrm>
          <a:prstGeom prst="rect">
            <a:avLst/>
          </a:prstGeom>
          <a:noFill/>
          <a:ln w="9525">
            <a:noFill/>
            <a:miter lim="800000"/>
            <a:headEnd/>
            <a:tailEnd/>
          </a:ln>
        </p:spPr>
        <p:txBody>
          <a:bodyPr wrap="square">
            <a:spAutoFit/>
          </a:bodyPr>
          <a:lstStyle/>
          <a:p>
            <a:pPr algn="ctr"/>
            <a:r>
              <a:rPr lang="en-US" sz="1600" b="1" dirty="0">
                <a:solidFill>
                  <a:srgbClr val="0070C0"/>
                </a:solidFill>
                <a:latin typeface="Verdana" pitchFamily="34" charset="0"/>
              </a:rPr>
              <a:t>M. S. Livingston and E. Lawrence</a:t>
            </a:r>
          </a:p>
          <a:p>
            <a:pPr algn="ctr"/>
            <a:r>
              <a:rPr lang="en-US" sz="1600" b="1" dirty="0">
                <a:solidFill>
                  <a:srgbClr val="0070C0"/>
                </a:solidFill>
                <a:latin typeface="Verdana" pitchFamily="34" charset="0"/>
              </a:rPr>
              <a:t>with the 25 inch cyclotron</a:t>
            </a:r>
          </a:p>
        </p:txBody>
      </p:sp>
      <p:sp>
        <p:nvSpPr>
          <p:cNvPr id="13" name="TextBox 12">
            <a:extLst>
              <a:ext uri="{FF2B5EF4-FFF2-40B4-BE49-F238E27FC236}">
                <a16:creationId xmlns:a16="http://schemas.microsoft.com/office/drawing/2014/main" id="{D0E1D710-9EF1-4EBE-999A-DEFBEB10C8A0}"/>
              </a:ext>
            </a:extLst>
          </p:cNvPr>
          <p:cNvSpPr txBox="1"/>
          <p:nvPr/>
        </p:nvSpPr>
        <p:spPr>
          <a:xfrm>
            <a:off x="2339752" y="6018354"/>
            <a:ext cx="2497832" cy="338554"/>
          </a:xfrm>
          <a:prstGeom prst="rect">
            <a:avLst/>
          </a:prstGeom>
          <a:noFill/>
        </p:spPr>
        <p:txBody>
          <a:bodyPr wrap="square" rtlCol="0">
            <a:spAutoFit/>
          </a:bodyPr>
          <a:lstStyle/>
          <a:p>
            <a:r>
              <a:rPr lang="en-US" sz="1600" dirty="0">
                <a:latin typeface="+mj-lt"/>
              </a:rPr>
              <a:t>Courtesy Prof. Ugo Amaldi</a:t>
            </a:r>
          </a:p>
        </p:txBody>
      </p:sp>
    </p:spTree>
    <p:extLst>
      <p:ext uri="{BB962C8B-B14F-4D97-AF65-F5344CB8AC3E}">
        <p14:creationId xmlns:p14="http://schemas.microsoft.com/office/powerpoint/2010/main" val="527413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50</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The LLUMC proton synchrotron</a:t>
            </a:r>
          </a:p>
        </p:txBody>
      </p:sp>
      <p:pic>
        <p:nvPicPr>
          <p:cNvPr id="4" name="Picture 3"/>
          <p:cNvPicPr>
            <a:picLocks noChangeAspect="1" noChangeArrowheads="1"/>
          </p:cNvPicPr>
          <p:nvPr/>
        </p:nvPicPr>
        <p:blipFill>
          <a:blip r:embed="rId3" cstate="print"/>
          <a:srcRect/>
          <a:stretch>
            <a:fillRect/>
          </a:stretch>
        </p:blipFill>
        <p:spPr bwMode="auto">
          <a:xfrm>
            <a:off x="467544" y="1493286"/>
            <a:ext cx="7667625" cy="4457700"/>
          </a:xfrm>
          <a:prstGeom prst="rect">
            <a:avLst/>
          </a:prstGeom>
          <a:noFill/>
          <a:ln w="9525">
            <a:noFill/>
            <a:miter lim="800000"/>
            <a:headEnd/>
            <a:tailEnd/>
          </a:ln>
        </p:spPr>
      </p:pic>
      <p:sp>
        <p:nvSpPr>
          <p:cNvPr id="5" name="TextBox 4"/>
          <p:cNvSpPr txBox="1"/>
          <p:nvPr/>
        </p:nvSpPr>
        <p:spPr>
          <a:xfrm>
            <a:off x="1475656" y="692696"/>
            <a:ext cx="5832648" cy="523220"/>
          </a:xfrm>
          <a:prstGeom prst="rect">
            <a:avLst/>
          </a:prstGeom>
          <a:noFill/>
        </p:spPr>
        <p:txBody>
          <a:bodyPr wrap="square" rtlCol="0">
            <a:spAutoFit/>
          </a:bodyPr>
          <a:lstStyle/>
          <a:p>
            <a:r>
              <a:rPr lang="en-US" sz="2800" dirty="0"/>
              <a:t>Loma Linda University Medical Center</a:t>
            </a:r>
            <a:endParaRPr lang="en-GB" sz="2800" dirty="0"/>
          </a:p>
        </p:txBody>
      </p:sp>
      <p:sp>
        <p:nvSpPr>
          <p:cNvPr id="6" name="Action Button: Go Forward or Next 5">
            <a:hlinkClick r:id="rId4" action="ppaction://hlinksldjump" highlightClick="1"/>
            <a:extLst>
              <a:ext uri="{FF2B5EF4-FFF2-40B4-BE49-F238E27FC236}">
                <a16:creationId xmlns:a16="http://schemas.microsoft.com/office/drawing/2014/main" id="{DB25691E-2CF2-4A86-AB8E-205812654E00}"/>
              </a:ext>
            </a:extLst>
          </p:cNvPr>
          <p:cNvSpPr/>
          <p:nvPr/>
        </p:nvSpPr>
        <p:spPr>
          <a:xfrm>
            <a:off x="8347728" y="5784629"/>
            <a:ext cx="667800" cy="48663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55315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51</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Beam delivery: passive vs active</a:t>
            </a:r>
          </a:p>
        </p:txBody>
      </p:sp>
      <p:pic>
        <p:nvPicPr>
          <p:cNvPr id="7" name="Picture 6">
            <a:extLst>
              <a:ext uri="{FF2B5EF4-FFF2-40B4-BE49-F238E27FC236}">
                <a16:creationId xmlns:a16="http://schemas.microsoft.com/office/drawing/2014/main" id="{79584ABF-349F-7F25-2BF5-B1A9C78DA876}"/>
              </a:ext>
            </a:extLst>
          </p:cNvPr>
          <p:cNvPicPr>
            <a:picLocks noChangeAspect="1"/>
          </p:cNvPicPr>
          <p:nvPr/>
        </p:nvPicPr>
        <p:blipFill>
          <a:blip r:embed="rId3"/>
          <a:stretch>
            <a:fillRect/>
          </a:stretch>
        </p:blipFill>
        <p:spPr>
          <a:xfrm>
            <a:off x="971600" y="764704"/>
            <a:ext cx="6794679" cy="3777814"/>
          </a:xfrm>
          <a:prstGeom prst="rect">
            <a:avLst/>
          </a:prstGeom>
        </p:spPr>
      </p:pic>
      <p:sp>
        <p:nvSpPr>
          <p:cNvPr id="8" name="TextBox 7">
            <a:extLst>
              <a:ext uri="{FF2B5EF4-FFF2-40B4-BE49-F238E27FC236}">
                <a16:creationId xmlns:a16="http://schemas.microsoft.com/office/drawing/2014/main" id="{B3AB20CD-BB0C-08FE-27F5-986AE935E8F9}"/>
              </a:ext>
            </a:extLst>
          </p:cNvPr>
          <p:cNvSpPr txBox="1"/>
          <p:nvPr/>
        </p:nvSpPr>
        <p:spPr>
          <a:xfrm>
            <a:off x="215516" y="4614526"/>
            <a:ext cx="8712968" cy="584775"/>
          </a:xfrm>
          <a:prstGeom prst="rect">
            <a:avLst/>
          </a:prstGeom>
          <a:noFill/>
        </p:spPr>
        <p:txBody>
          <a:bodyPr wrap="square" rtlCol="0">
            <a:spAutoFit/>
          </a:bodyPr>
          <a:lstStyle/>
          <a:p>
            <a:r>
              <a:rPr lang="it-IT" sz="1600" dirty="0"/>
              <a:t>A. C. Kraan and A. Del Guerra, </a:t>
            </a:r>
            <a:r>
              <a:rPr lang="en-GB" sz="1600" dirty="0"/>
              <a:t>Technological Developments and Future Perspectives in Particle Therapy: A Topical Review, IEEE Transactions on Radiation and Plasma Medical Sciences 8, 453-480, 2024</a:t>
            </a:r>
          </a:p>
        </p:txBody>
      </p:sp>
      <p:sp>
        <p:nvSpPr>
          <p:cNvPr id="9" name="TextBox 8">
            <a:extLst>
              <a:ext uri="{FF2B5EF4-FFF2-40B4-BE49-F238E27FC236}">
                <a16:creationId xmlns:a16="http://schemas.microsoft.com/office/drawing/2014/main" id="{BF3F6E30-CF6F-5C70-29E4-314C034F89AB}"/>
              </a:ext>
            </a:extLst>
          </p:cNvPr>
          <p:cNvSpPr txBox="1"/>
          <p:nvPr/>
        </p:nvSpPr>
        <p:spPr>
          <a:xfrm>
            <a:off x="236762" y="5377507"/>
            <a:ext cx="8712968" cy="923330"/>
          </a:xfrm>
          <a:prstGeom prst="rect">
            <a:avLst/>
          </a:prstGeom>
          <a:noFill/>
          <a:ln w="12700">
            <a:solidFill>
              <a:schemeClr val="tx1"/>
            </a:solidFill>
          </a:ln>
        </p:spPr>
        <p:txBody>
          <a:bodyPr wrap="square" rtlCol="0">
            <a:spAutoFit/>
          </a:bodyPr>
          <a:lstStyle/>
          <a:p>
            <a:r>
              <a:rPr lang="en-US" dirty="0"/>
              <a:t>This recent review provides an </a:t>
            </a:r>
            <a:r>
              <a:rPr lang="en-GB" dirty="0"/>
              <a:t>overview of technological advances in particle therapy hardware (accelerators, gantries and treatment veriﬁcation techniques), software (Monte Carlo simulations, treatment planning calculations), and studies toward clinical applications</a:t>
            </a:r>
          </a:p>
        </p:txBody>
      </p:sp>
    </p:spTree>
    <p:extLst>
      <p:ext uri="{BB962C8B-B14F-4D97-AF65-F5344CB8AC3E}">
        <p14:creationId xmlns:p14="http://schemas.microsoft.com/office/powerpoint/2010/main" val="1340107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52</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US" sz="2000" i="1" dirty="0">
                <a:solidFill>
                  <a:srgbClr val="FF0000"/>
                </a:solidFill>
                <a:latin typeface="Verdana" pitchFamily="34" charset="0"/>
                <a:ea typeface="Verdana" pitchFamily="34" charset="0"/>
                <a:cs typeface="Verdana" pitchFamily="34" charset="0"/>
              </a:rPr>
              <a:t>A proton therapy facility is not just the accelerator</a:t>
            </a:r>
            <a:endParaRPr lang="en-GB" sz="2000" i="1" dirty="0">
              <a:solidFill>
                <a:srgbClr val="FF0000"/>
              </a:solidFill>
              <a:latin typeface="Verdana" pitchFamily="34" charset="0"/>
              <a:ea typeface="Verdana" pitchFamily="34" charset="0"/>
              <a:cs typeface="Verdana" pitchFamily="34" charset="0"/>
            </a:endParaRPr>
          </a:p>
        </p:txBody>
      </p:sp>
      <p:sp>
        <p:nvSpPr>
          <p:cNvPr id="3" name="Text Box 12">
            <a:extLst>
              <a:ext uri="{FF2B5EF4-FFF2-40B4-BE49-F238E27FC236}">
                <a16:creationId xmlns:a16="http://schemas.microsoft.com/office/drawing/2014/main" id="{84998F39-6B70-8E8D-4C33-515334BF7D4A}"/>
              </a:ext>
            </a:extLst>
          </p:cNvPr>
          <p:cNvSpPr txBox="1">
            <a:spLocks noChangeArrowheads="1"/>
          </p:cNvSpPr>
          <p:nvPr/>
        </p:nvSpPr>
        <p:spPr bwMode="auto">
          <a:xfrm>
            <a:off x="118525" y="4591285"/>
            <a:ext cx="5181600" cy="663515"/>
          </a:xfrm>
          <a:prstGeom prst="rect">
            <a:avLst/>
          </a:prstGeom>
          <a:noFill/>
          <a:ln w="9525">
            <a:noFill/>
            <a:miter lim="800000"/>
            <a:headEnd/>
            <a:tailEnd/>
          </a:ln>
        </p:spPr>
        <p:txBody>
          <a:bodyPr wrap="square">
            <a:spAutoFit/>
          </a:bodyPr>
          <a:lstStyle/>
          <a:p>
            <a:pPr>
              <a:lnSpc>
                <a:spcPct val="120000"/>
              </a:lnSpc>
            </a:pPr>
            <a:r>
              <a:rPr lang="en-US" sz="1600" dirty="0">
                <a:latin typeface="+mj-lt"/>
              </a:rPr>
              <a:t>A gantry is a massive structure that allows directing the beam to the </a:t>
            </a:r>
            <a:r>
              <a:rPr lang="en-GB" sz="1600" dirty="0">
                <a:latin typeface="+mj-lt"/>
              </a:rPr>
              <a:t>tumour</a:t>
            </a:r>
            <a:r>
              <a:rPr lang="en-US" sz="1600" dirty="0">
                <a:latin typeface="+mj-lt"/>
              </a:rPr>
              <a:t> from any direction. It carries:</a:t>
            </a:r>
          </a:p>
        </p:txBody>
      </p:sp>
      <p:pic>
        <p:nvPicPr>
          <p:cNvPr id="10" name="Picture 14" descr="IBAgantryFrame">
            <a:extLst>
              <a:ext uri="{FF2B5EF4-FFF2-40B4-BE49-F238E27FC236}">
                <a16:creationId xmlns:a16="http://schemas.microsoft.com/office/drawing/2014/main" id="{16C1D34F-6EAD-AF7A-0FCA-7D1932C774F5}"/>
              </a:ext>
            </a:extLst>
          </p:cNvPr>
          <p:cNvPicPr>
            <a:picLocks noChangeAspect="1" noChangeArrowheads="1"/>
          </p:cNvPicPr>
          <p:nvPr/>
        </p:nvPicPr>
        <p:blipFill>
          <a:blip r:embed="rId3" cstate="print"/>
          <a:srcRect/>
          <a:stretch>
            <a:fillRect/>
          </a:stretch>
        </p:blipFill>
        <p:spPr bwMode="auto">
          <a:xfrm>
            <a:off x="423325" y="1217221"/>
            <a:ext cx="3569176" cy="3003867"/>
          </a:xfrm>
          <a:prstGeom prst="rect">
            <a:avLst/>
          </a:prstGeom>
          <a:noFill/>
          <a:ln w="9525">
            <a:noFill/>
            <a:miter lim="800000"/>
            <a:headEnd/>
            <a:tailEnd/>
          </a:ln>
        </p:spPr>
      </p:pic>
      <p:pic>
        <p:nvPicPr>
          <p:cNvPr id="11" name="Picture 2">
            <a:extLst>
              <a:ext uri="{FF2B5EF4-FFF2-40B4-BE49-F238E27FC236}">
                <a16:creationId xmlns:a16="http://schemas.microsoft.com/office/drawing/2014/main" id="{325AA407-B8C6-8D63-D2BA-70B6E68AF80D}"/>
              </a:ext>
            </a:extLst>
          </p:cNvPr>
          <p:cNvPicPr>
            <a:picLocks noChangeAspect="1" noChangeArrowheads="1"/>
          </p:cNvPicPr>
          <p:nvPr/>
        </p:nvPicPr>
        <p:blipFill>
          <a:blip r:embed="rId4" cstate="print"/>
          <a:srcRect/>
          <a:stretch>
            <a:fillRect/>
          </a:stretch>
        </p:blipFill>
        <p:spPr bwMode="auto">
          <a:xfrm>
            <a:off x="5212576" y="841617"/>
            <a:ext cx="3848100" cy="2395442"/>
          </a:xfrm>
          <a:prstGeom prst="rect">
            <a:avLst/>
          </a:prstGeom>
          <a:noFill/>
          <a:ln w="9525">
            <a:noFill/>
            <a:miter lim="800000"/>
            <a:headEnd/>
            <a:tailEnd/>
          </a:ln>
          <a:effectLst/>
        </p:spPr>
      </p:pic>
      <p:pic>
        <p:nvPicPr>
          <p:cNvPr id="12" name="Picture 2">
            <a:extLst>
              <a:ext uri="{FF2B5EF4-FFF2-40B4-BE49-F238E27FC236}">
                <a16:creationId xmlns:a16="http://schemas.microsoft.com/office/drawing/2014/main" id="{7EB99DFE-24B5-4E83-2E5A-A03CFD947E8B}"/>
              </a:ext>
            </a:extLst>
          </p:cNvPr>
          <p:cNvPicPr>
            <a:picLocks noChangeAspect="1" noChangeArrowheads="1"/>
          </p:cNvPicPr>
          <p:nvPr/>
        </p:nvPicPr>
        <p:blipFill>
          <a:blip r:embed="rId5" cstate="print"/>
          <a:srcRect/>
          <a:stretch>
            <a:fillRect/>
          </a:stretch>
        </p:blipFill>
        <p:spPr bwMode="auto">
          <a:xfrm>
            <a:off x="5222304" y="3343112"/>
            <a:ext cx="3886200" cy="2788147"/>
          </a:xfrm>
          <a:prstGeom prst="rect">
            <a:avLst/>
          </a:prstGeom>
          <a:noFill/>
          <a:ln w="9525">
            <a:noFill/>
            <a:miter lim="800000"/>
            <a:headEnd/>
            <a:tailEnd/>
          </a:ln>
        </p:spPr>
      </p:pic>
      <p:sp>
        <p:nvSpPr>
          <p:cNvPr id="13" name="Rectangle 12">
            <a:extLst>
              <a:ext uri="{FF2B5EF4-FFF2-40B4-BE49-F238E27FC236}">
                <a16:creationId xmlns:a16="http://schemas.microsoft.com/office/drawing/2014/main" id="{51DF8DED-39BF-1040-FA7C-34AFBF05F762}"/>
              </a:ext>
            </a:extLst>
          </p:cNvPr>
          <p:cNvSpPr/>
          <p:nvPr/>
        </p:nvSpPr>
        <p:spPr>
          <a:xfrm>
            <a:off x="118525" y="5307827"/>
            <a:ext cx="7602166" cy="929485"/>
          </a:xfrm>
          <a:prstGeom prst="rect">
            <a:avLst/>
          </a:prstGeom>
        </p:spPr>
        <p:txBody>
          <a:bodyPr wrap="square">
            <a:spAutoFit/>
          </a:bodyPr>
          <a:lstStyle/>
          <a:p>
            <a:pPr marL="231775" indent="-231775">
              <a:lnSpc>
                <a:spcPct val="120000"/>
              </a:lnSpc>
              <a:buSzPct val="125000"/>
              <a:buFont typeface="Arial" pitchFamily="34" charset="0"/>
              <a:buChar char="•"/>
            </a:pPr>
            <a:r>
              <a:rPr lang="en-US" sz="1600" dirty="0">
                <a:latin typeface="+mj-lt"/>
              </a:rPr>
              <a:t>the final section of the beam line </a:t>
            </a:r>
          </a:p>
          <a:p>
            <a:pPr marL="231775" indent="-231775">
              <a:lnSpc>
                <a:spcPct val="120000"/>
              </a:lnSpc>
              <a:buSzPct val="125000"/>
              <a:buFont typeface="Arial" pitchFamily="34" charset="0"/>
              <a:buChar char="•"/>
            </a:pPr>
            <a:r>
              <a:rPr lang="en-US" sz="1600" dirty="0">
                <a:latin typeface="+mj-lt"/>
              </a:rPr>
              <a:t>the beam spreading ‘nozzle’</a:t>
            </a:r>
          </a:p>
          <a:p>
            <a:pPr marL="231775" indent="-231775">
              <a:buSzPct val="125000"/>
              <a:buFont typeface="Arial" pitchFamily="34" charset="0"/>
              <a:buChar char="•"/>
            </a:pPr>
            <a:r>
              <a:rPr lang="en-US" sz="1600" dirty="0">
                <a:latin typeface="+mj-lt"/>
              </a:rPr>
              <a:t>the proton ‘snout’ which carries the aperture and range compensator</a:t>
            </a:r>
          </a:p>
        </p:txBody>
      </p:sp>
      <p:sp>
        <p:nvSpPr>
          <p:cNvPr id="15" name="TextBox 14">
            <a:extLst>
              <a:ext uri="{FF2B5EF4-FFF2-40B4-BE49-F238E27FC236}">
                <a16:creationId xmlns:a16="http://schemas.microsoft.com/office/drawing/2014/main" id="{EFED23B6-66F2-8D75-C1AA-A1031DB5FFC9}"/>
              </a:ext>
            </a:extLst>
          </p:cNvPr>
          <p:cNvSpPr txBox="1"/>
          <p:nvPr/>
        </p:nvSpPr>
        <p:spPr>
          <a:xfrm>
            <a:off x="5204470" y="2885459"/>
            <a:ext cx="1804601" cy="338554"/>
          </a:xfrm>
          <a:prstGeom prst="rect">
            <a:avLst/>
          </a:prstGeom>
          <a:noFill/>
        </p:spPr>
        <p:txBody>
          <a:bodyPr wrap="square" rtlCol="0">
            <a:spAutoFit/>
          </a:bodyPr>
          <a:lstStyle/>
          <a:p>
            <a:r>
              <a:rPr lang="en-US" sz="1600" dirty="0">
                <a:solidFill>
                  <a:srgbClr val="FF0000"/>
                </a:solidFill>
                <a:latin typeface="+mj-lt"/>
              </a:rPr>
              <a:t>HIT, Heidelberg</a:t>
            </a:r>
            <a:endParaRPr lang="en-GB" sz="1600" dirty="0">
              <a:solidFill>
                <a:srgbClr val="FF0000"/>
              </a:solidFill>
              <a:latin typeface="+mj-lt"/>
            </a:endParaRPr>
          </a:p>
        </p:txBody>
      </p:sp>
      <p:sp>
        <p:nvSpPr>
          <p:cNvPr id="16" name="TextBox 15">
            <a:extLst>
              <a:ext uri="{FF2B5EF4-FFF2-40B4-BE49-F238E27FC236}">
                <a16:creationId xmlns:a16="http://schemas.microsoft.com/office/drawing/2014/main" id="{11CE353A-36E6-19DA-F773-83EB60D30E51}"/>
              </a:ext>
            </a:extLst>
          </p:cNvPr>
          <p:cNvSpPr txBox="1"/>
          <p:nvPr/>
        </p:nvSpPr>
        <p:spPr>
          <a:xfrm>
            <a:off x="3395125" y="3807139"/>
            <a:ext cx="685800" cy="338554"/>
          </a:xfrm>
          <a:prstGeom prst="rect">
            <a:avLst/>
          </a:prstGeom>
          <a:noFill/>
        </p:spPr>
        <p:txBody>
          <a:bodyPr wrap="square" rtlCol="0">
            <a:spAutoFit/>
          </a:bodyPr>
          <a:lstStyle/>
          <a:p>
            <a:r>
              <a:rPr lang="en-US" sz="1600" dirty="0">
                <a:solidFill>
                  <a:srgbClr val="FF0000"/>
                </a:solidFill>
                <a:latin typeface="+mj-lt"/>
              </a:rPr>
              <a:t>IBA</a:t>
            </a:r>
            <a:endParaRPr lang="en-GB" sz="1600" dirty="0">
              <a:solidFill>
                <a:srgbClr val="FF0000"/>
              </a:solidFill>
              <a:latin typeface="+mj-lt"/>
            </a:endParaRPr>
          </a:p>
        </p:txBody>
      </p:sp>
      <p:sp>
        <p:nvSpPr>
          <p:cNvPr id="17" name="TextBox 16">
            <a:extLst>
              <a:ext uri="{FF2B5EF4-FFF2-40B4-BE49-F238E27FC236}">
                <a16:creationId xmlns:a16="http://schemas.microsoft.com/office/drawing/2014/main" id="{7ECF0E5D-6B3C-6F9B-59E6-A52BC8EB36A6}"/>
              </a:ext>
            </a:extLst>
          </p:cNvPr>
          <p:cNvSpPr txBox="1"/>
          <p:nvPr/>
        </p:nvSpPr>
        <p:spPr>
          <a:xfrm>
            <a:off x="1142417" y="656951"/>
            <a:ext cx="2421472" cy="369332"/>
          </a:xfrm>
          <a:prstGeom prst="rect">
            <a:avLst/>
          </a:prstGeom>
          <a:noFill/>
        </p:spPr>
        <p:txBody>
          <a:bodyPr wrap="square" rtlCol="0">
            <a:spAutoFit/>
          </a:bodyPr>
          <a:lstStyle/>
          <a:p>
            <a:r>
              <a:rPr lang="en-US" b="1" dirty="0">
                <a:solidFill>
                  <a:schemeClr val="accent1"/>
                </a:solidFill>
              </a:rPr>
              <a:t>ISOCENTRIC GANTRIES</a:t>
            </a:r>
            <a:endParaRPr lang="en-GB" b="1" dirty="0">
              <a:solidFill>
                <a:schemeClr val="accent1"/>
              </a:solidFill>
            </a:endParaRPr>
          </a:p>
        </p:txBody>
      </p:sp>
      <p:cxnSp>
        <p:nvCxnSpPr>
          <p:cNvPr id="5" name="Straight Arrow Connector 4">
            <a:extLst>
              <a:ext uri="{FF2B5EF4-FFF2-40B4-BE49-F238E27FC236}">
                <a16:creationId xmlns:a16="http://schemas.microsoft.com/office/drawing/2014/main" id="{7438CB69-A3EC-6558-B327-2998010571B5}"/>
              </a:ext>
            </a:extLst>
          </p:cNvPr>
          <p:cNvCxnSpPr/>
          <p:nvPr/>
        </p:nvCxnSpPr>
        <p:spPr>
          <a:xfrm>
            <a:off x="4211960" y="1217221"/>
            <a:ext cx="0" cy="3003867"/>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6F9098D8-CF47-EFA0-6DCB-4A283C651F6F}"/>
              </a:ext>
            </a:extLst>
          </p:cNvPr>
          <p:cNvSpPr txBox="1"/>
          <p:nvPr/>
        </p:nvSpPr>
        <p:spPr>
          <a:xfrm rot="5400000">
            <a:off x="3793559" y="2668697"/>
            <a:ext cx="1380928" cy="400110"/>
          </a:xfrm>
          <a:prstGeom prst="rect">
            <a:avLst/>
          </a:prstGeom>
          <a:noFill/>
        </p:spPr>
        <p:txBody>
          <a:bodyPr wrap="square" rtlCol="0">
            <a:spAutoFit/>
          </a:bodyPr>
          <a:lstStyle/>
          <a:p>
            <a:r>
              <a:rPr lang="en-US" sz="2000" b="1" dirty="0"/>
              <a:t>10 - 12 m</a:t>
            </a:r>
            <a:endParaRPr lang="en-GB" sz="2000" b="1" dirty="0"/>
          </a:p>
        </p:txBody>
      </p:sp>
    </p:spTree>
    <p:extLst>
      <p:ext uri="{BB962C8B-B14F-4D97-AF65-F5344CB8AC3E}">
        <p14:creationId xmlns:p14="http://schemas.microsoft.com/office/powerpoint/2010/main" val="4255315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53</a:t>
            </a:fld>
            <a:endParaRPr lang="en-GB" dirty="0"/>
          </a:p>
        </p:txBody>
      </p:sp>
      <p:sp>
        <p:nvSpPr>
          <p:cNvPr id="4"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PROSCAN at Paul </a:t>
            </a:r>
            <a:r>
              <a:rPr lang="en-US" dirty="0" err="1"/>
              <a:t>Scherrer</a:t>
            </a:r>
            <a:r>
              <a:rPr lang="en-US" dirty="0"/>
              <a:t> </a:t>
            </a:r>
            <a:r>
              <a:rPr lang="en-US" dirty="0" err="1"/>
              <a:t>Institut</a:t>
            </a:r>
            <a:r>
              <a:rPr lang="en-US" dirty="0"/>
              <a:t> (PSI), Switzerland</a:t>
            </a:r>
          </a:p>
        </p:txBody>
      </p:sp>
      <p:grpSp>
        <p:nvGrpSpPr>
          <p:cNvPr id="6" name="Group 5"/>
          <p:cNvGrpSpPr>
            <a:grpSpLocks/>
          </p:cNvGrpSpPr>
          <p:nvPr/>
        </p:nvGrpSpPr>
        <p:grpSpPr bwMode="auto">
          <a:xfrm>
            <a:off x="92738" y="964729"/>
            <a:ext cx="8797925" cy="4829175"/>
            <a:chOff x="73" y="702"/>
            <a:chExt cx="5542" cy="2898"/>
          </a:xfrm>
        </p:grpSpPr>
        <p:pic>
          <p:nvPicPr>
            <p:cNvPr id="7" name="Picture 4"/>
            <p:cNvPicPr>
              <a:picLocks noChangeAspect="1" noChangeArrowheads="1"/>
            </p:cNvPicPr>
            <p:nvPr/>
          </p:nvPicPr>
          <p:blipFill>
            <a:blip r:embed="rId3" cstate="print"/>
            <a:srcRect/>
            <a:stretch>
              <a:fillRect/>
            </a:stretch>
          </p:blipFill>
          <p:spPr bwMode="auto">
            <a:xfrm>
              <a:off x="761" y="709"/>
              <a:ext cx="4817" cy="2667"/>
            </a:xfrm>
            <a:prstGeom prst="rect">
              <a:avLst/>
            </a:prstGeom>
            <a:noFill/>
            <a:ln w="9525">
              <a:noFill/>
              <a:miter lim="800000"/>
              <a:headEnd/>
              <a:tailEnd/>
            </a:ln>
          </p:spPr>
        </p:pic>
        <p:pic>
          <p:nvPicPr>
            <p:cNvPr id="8" name="Picture 5" descr="PSI_GANTRY_ROOM"/>
            <p:cNvPicPr>
              <a:picLocks noChangeAspect="1" noChangeArrowheads="1"/>
            </p:cNvPicPr>
            <p:nvPr/>
          </p:nvPicPr>
          <p:blipFill>
            <a:blip r:embed="rId4" cstate="print"/>
            <a:srcRect l="9259" t="7416" r="19070" b="10226"/>
            <a:stretch>
              <a:fillRect/>
            </a:stretch>
          </p:blipFill>
          <p:spPr bwMode="auto">
            <a:xfrm>
              <a:off x="4272" y="2736"/>
              <a:ext cx="1343" cy="864"/>
            </a:xfrm>
            <a:prstGeom prst="rect">
              <a:avLst/>
            </a:prstGeom>
            <a:noFill/>
            <a:ln w="9525">
              <a:noFill/>
              <a:miter lim="800000"/>
              <a:headEnd/>
              <a:tailEnd/>
            </a:ln>
          </p:spPr>
        </p:pic>
        <p:sp>
          <p:nvSpPr>
            <p:cNvPr id="9" name="Text Box 8"/>
            <p:cNvSpPr txBox="1">
              <a:spLocks noChangeArrowheads="1"/>
            </p:cNvSpPr>
            <p:nvPr/>
          </p:nvSpPr>
          <p:spPr bwMode="auto">
            <a:xfrm>
              <a:off x="146" y="933"/>
              <a:ext cx="1020" cy="620"/>
            </a:xfrm>
            <a:prstGeom prst="rect">
              <a:avLst/>
            </a:prstGeom>
            <a:solidFill>
              <a:schemeClr val="bg1"/>
            </a:solidFill>
            <a:ln w="9525" algn="ctr">
              <a:solidFill>
                <a:schemeClr val="bg1"/>
              </a:solidFill>
              <a:miter lim="800000"/>
              <a:headEnd/>
              <a:tailEnd/>
            </a:ln>
          </p:spPr>
          <p:txBody>
            <a:bodyPr>
              <a:spAutoFit/>
            </a:bodyPr>
            <a:lstStyle/>
            <a:p>
              <a:pPr>
                <a:lnSpc>
                  <a:spcPct val="75000"/>
                </a:lnSpc>
                <a:spcBef>
                  <a:spcPct val="30000"/>
                </a:spcBef>
              </a:pPr>
              <a:r>
                <a:rPr lang="en-US" sz="1600" b="1" dirty="0">
                  <a:solidFill>
                    <a:srgbClr val="FF0000"/>
                  </a:solidFill>
                  <a:latin typeface="+mn-lt"/>
                </a:rPr>
                <a:t>ACCEL</a:t>
              </a:r>
            </a:p>
            <a:p>
              <a:pPr>
                <a:lnSpc>
                  <a:spcPct val="75000"/>
                </a:lnSpc>
                <a:spcBef>
                  <a:spcPct val="30000"/>
                </a:spcBef>
              </a:pPr>
              <a:r>
                <a:rPr lang="en-US" sz="1600" b="1" dirty="0">
                  <a:solidFill>
                    <a:srgbClr val="FF0000"/>
                  </a:solidFill>
                  <a:latin typeface="+mn-lt"/>
                </a:rPr>
                <a:t>SC cyclotron</a:t>
              </a:r>
            </a:p>
            <a:p>
              <a:pPr>
                <a:lnSpc>
                  <a:spcPct val="75000"/>
                </a:lnSpc>
                <a:spcBef>
                  <a:spcPct val="30000"/>
                </a:spcBef>
              </a:pPr>
              <a:r>
                <a:rPr lang="en-US" sz="1600" b="1" dirty="0">
                  <a:solidFill>
                    <a:srgbClr val="FF0000"/>
                  </a:solidFill>
                  <a:latin typeface="+mn-lt"/>
                </a:rPr>
                <a:t>250 MeV  protons</a:t>
              </a:r>
            </a:p>
          </p:txBody>
        </p:sp>
        <p:pic>
          <p:nvPicPr>
            <p:cNvPr id="10" name="Picture 9"/>
            <p:cNvPicPr>
              <a:picLocks noChangeAspect="1" noChangeArrowheads="1"/>
            </p:cNvPicPr>
            <p:nvPr/>
          </p:nvPicPr>
          <p:blipFill>
            <a:blip r:embed="rId5" cstate="print"/>
            <a:srcRect/>
            <a:stretch>
              <a:fillRect/>
            </a:stretch>
          </p:blipFill>
          <p:spPr bwMode="auto">
            <a:xfrm>
              <a:off x="73" y="1541"/>
              <a:ext cx="1192" cy="1423"/>
            </a:xfrm>
            <a:prstGeom prst="rect">
              <a:avLst/>
            </a:prstGeom>
            <a:noFill/>
            <a:ln w="9525">
              <a:noFill/>
              <a:miter lim="800000"/>
              <a:headEnd/>
              <a:tailEnd/>
            </a:ln>
          </p:spPr>
        </p:pic>
        <p:sp>
          <p:nvSpPr>
            <p:cNvPr id="11" name="Line 12"/>
            <p:cNvSpPr>
              <a:spLocks noChangeShapeType="1"/>
            </p:cNvSpPr>
            <p:nvPr/>
          </p:nvSpPr>
          <p:spPr bwMode="auto">
            <a:xfrm flipH="1" flipV="1">
              <a:off x="4053" y="2931"/>
              <a:ext cx="802" cy="340"/>
            </a:xfrm>
            <a:prstGeom prst="line">
              <a:avLst/>
            </a:prstGeom>
            <a:noFill/>
            <a:ln w="19050">
              <a:solidFill>
                <a:srgbClr val="3366FF"/>
              </a:solidFill>
              <a:round/>
              <a:headEnd/>
              <a:tailEnd type="triangle" w="med" len="med"/>
            </a:ln>
          </p:spPr>
          <p:txBody>
            <a:bodyPr/>
            <a:lstStyle/>
            <a:p>
              <a:endParaRPr lang="en-US"/>
            </a:p>
          </p:txBody>
        </p:sp>
        <p:sp>
          <p:nvSpPr>
            <p:cNvPr id="12" name="Oval 13"/>
            <p:cNvSpPr>
              <a:spLocks noChangeArrowheads="1"/>
            </p:cNvSpPr>
            <p:nvPr/>
          </p:nvSpPr>
          <p:spPr bwMode="auto">
            <a:xfrm>
              <a:off x="3782" y="1598"/>
              <a:ext cx="1223" cy="887"/>
            </a:xfrm>
            <a:prstGeom prst="ellipse">
              <a:avLst/>
            </a:prstGeom>
            <a:noFill/>
            <a:ln w="28575" algn="ctr">
              <a:solidFill>
                <a:srgbClr val="3366FF"/>
              </a:solidFill>
              <a:round/>
              <a:headEnd/>
              <a:tailEnd/>
            </a:ln>
          </p:spPr>
          <p:txBody>
            <a:bodyPr wrap="none" anchor="ctr"/>
            <a:lstStyle/>
            <a:p>
              <a:endParaRPr lang="fr-FR"/>
            </a:p>
          </p:txBody>
        </p:sp>
        <p:sp>
          <p:nvSpPr>
            <p:cNvPr id="13" name="Line 15"/>
            <p:cNvSpPr>
              <a:spLocks noChangeShapeType="1"/>
            </p:cNvSpPr>
            <p:nvPr/>
          </p:nvSpPr>
          <p:spPr bwMode="auto">
            <a:xfrm flipH="1">
              <a:off x="4554" y="1197"/>
              <a:ext cx="187" cy="418"/>
            </a:xfrm>
            <a:prstGeom prst="line">
              <a:avLst/>
            </a:prstGeom>
            <a:noFill/>
            <a:ln w="19050">
              <a:solidFill>
                <a:schemeClr val="hlink"/>
              </a:solidFill>
              <a:round/>
              <a:headEnd/>
              <a:tailEnd type="triangle" w="med" len="med"/>
            </a:ln>
          </p:spPr>
          <p:txBody>
            <a:bodyPr/>
            <a:lstStyle/>
            <a:p>
              <a:endParaRPr lang="en-US"/>
            </a:p>
          </p:txBody>
        </p:sp>
        <p:sp>
          <p:nvSpPr>
            <p:cNvPr id="14" name="Oval 16"/>
            <p:cNvSpPr>
              <a:spLocks noChangeArrowheads="1"/>
            </p:cNvSpPr>
            <p:nvPr/>
          </p:nvSpPr>
          <p:spPr bwMode="auto">
            <a:xfrm>
              <a:off x="2830" y="2407"/>
              <a:ext cx="1223" cy="887"/>
            </a:xfrm>
            <a:prstGeom prst="ellipse">
              <a:avLst/>
            </a:prstGeom>
            <a:noFill/>
            <a:ln w="28575" algn="ctr">
              <a:solidFill>
                <a:srgbClr val="0000FF"/>
              </a:solidFill>
              <a:round/>
              <a:headEnd/>
              <a:tailEnd/>
            </a:ln>
          </p:spPr>
          <p:txBody>
            <a:bodyPr wrap="none" anchor="ctr"/>
            <a:lstStyle/>
            <a:p>
              <a:endParaRPr lang="fr-FR" dirty="0"/>
            </a:p>
          </p:txBody>
        </p:sp>
        <p:sp>
          <p:nvSpPr>
            <p:cNvPr id="15" name="Text Box 21"/>
            <p:cNvSpPr txBox="1">
              <a:spLocks noChangeArrowheads="1"/>
            </p:cNvSpPr>
            <p:nvPr/>
          </p:nvSpPr>
          <p:spPr bwMode="auto">
            <a:xfrm>
              <a:off x="2552" y="702"/>
              <a:ext cx="702" cy="233"/>
            </a:xfrm>
            <a:prstGeom prst="rect">
              <a:avLst/>
            </a:prstGeom>
            <a:noFill/>
            <a:ln w="9525" algn="ctr">
              <a:noFill/>
              <a:miter lim="800000"/>
              <a:headEnd/>
              <a:tailEnd/>
            </a:ln>
          </p:spPr>
          <p:txBody>
            <a:bodyPr wrap="none">
              <a:spAutoFit/>
            </a:bodyPr>
            <a:lstStyle/>
            <a:p>
              <a:r>
                <a:rPr lang="en-US" sz="1800" b="1" dirty="0">
                  <a:solidFill>
                    <a:srgbClr val="FF0000"/>
                  </a:solidFill>
                  <a:latin typeface="+mn-lt"/>
                </a:rPr>
                <a:t>PROSCAN</a:t>
              </a:r>
              <a:endParaRPr lang="en-GB" sz="1800" b="1" dirty="0">
                <a:solidFill>
                  <a:srgbClr val="FF0000"/>
                </a:solidFill>
                <a:latin typeface="+mn-lt"/>
              </a:endParaRPr>
            </a:p>
          </p:txBody>
        </p:sp>
      </p:grpSp>
      <p:grpSp>
        <p:nvGrpSpPr>
          <p:cNvPr id="16" name="Group 22"/>
          <p:cNvGrpSpPr>
            <a:grpSpLocks/>
          </p:cNvGrpSpPr>
          <p:nvPr/>
        </p:nvGrpSpPr>
        <p:grpSpPr bwMode="auto">
          <a:xfrm>
            <a:off x="6776775" y="764704"/>
            <a:ext cx="2320925" cy="1451699"/>
            <a:chOff x="4262" y="456"/>
            <a:chExt cx="1904" cy="1117"/>
          </a:xfrm>
        </p:grpSpPr>
        <p:pic>
          <p:nvPicPr>
            <p:cNvPr id="17" name="Picture 14"/>
            <p:cNvPicPr>
              <a:picLocks noChangeAspect="1" noChangeArrowheads="1"/>
            </p:cNvPicPr>
            <p:nvPr/>
          </p:nvPicPr>
          <p:blipFill>
            <a:blip r:embed="rId6" cstate="print"/>
            <a:srcRect l="36595" t="28511" r="6255" b="4115"/>
            <a:stretch>
              <a:fillRect/>
            </a:stretch>
          </p:blipFill>
          <p:spPr bwMode="auto">
            <a:xfrm>
              <a:off x="4262" y="456"/>
              <a:ext cx="1904" cy="1114"/>
            </a:xfrm>
            <a:prstGeom prst="rect">
              <a:avLst/>
            </a:prstGeom>
            <a:noFill/>
            <a:ln w="9525">
              <a:noFill/>
              <a:miter lim="800000"/>
              <a:headEnd/>
              <a:tailEnd/>
            </a:ln>
          </p:spPr>
        </p:pic>
        <p:grpSp>
          <p:nvGrpSpPr>
            <p:cNvPr id="18" name="Group 40"/>
            <p:cNvGrpSpPr>
              <a:grpSpLocks/>
            </p:cNvGrpSpPr>
            <p:nvPr/>
          </p:nvGrpSpPr>
          <p:grpSpPr bwMode="auto">
            <a:xfrm>
              <a:off x="5666" y="1131"/>
              <a:ext cx="495" cy="442"/>
              <a:chOff x="5299" y="1111"/>
              <a:chExt cx="456" cy="442"/>
            </a:xfrm>
          </p:grpSpPr>
          <p:sp>
            <p:nvSpPr>
              <p:cNvPr id="19" name="Line 18"/>
              <p:cNvSpPr>
                <a:spLocks noChangeShapeType="1"/>
              </p:cNvSpPr>
              <p:nvPr/>
            </p:nvSpPr>
            <p:spPr bwMode="auto">
              <a:xfrm flipV="1">
                <a:off x="5299" y="1111"/>
                <a:ext cx="166" cy="0"/>
              </a:xfrm>
              <a:prstGeom prst="line">
                <a:avLst/>
              </a:prstGeom>
              <a:noFill/>
              <a:ln w="38100">
                <a:solidFill>
                  <a:schemeClr val="hlink"/>
                </a:solidFill>
                <a:round/>
                <a:headEnd/>
                <a:tailEnd/>
              </a:ln>
            </p:spPr>
            <p:txBody>
              <a:bodyPr/>
              <a:lstStyle/>
              <a:p>
                <a:endParaRPr lang="en-US"/>
              </a:p>
            </p:txBody>
          </p:sp>
          <p:sp>
            <p:nvSpPr>
              <p:cNvPr id="20" name="Line 19"/>
              <p:cNvSpPr>
                <a:spLocks noChangeShapeType="1"/>
              </p:cNvSpPr>
              <p:nvPr/>
            </p:nvSpPr>
            <p:spPr bwMode="auto">
              <a:xfrm flipH="1" flipV="1">
                <a:off x="5375" y="1111"/>
                <a:ext cx="181" cy="241"/>
              </a:xfrm>
              <a:prstGeom prst="line">
                <a:avLst/>
              </a:prstGeom>
              <a:noFill/>
              <a:ln w="28575">
                <a:solidFill>
                  <a:srgbClr val="FF0000"/>
                </a:solidFill>
                <a:round/>
                <a:headEnd/>
                <a:tailEnd type="triangle" w="med" len="med"/>
              </a:ln>
            </p:spPr>
            <p:txBody>
              <a:bodyPr/>
              <a:lstStyle/>
              <a:p>
                <a:endParaRPr lang="en-US"/>
              </a:p>
            </p:txBody>
          </p:sp>
          <p:sp>
            <p:nvSpPr>
              <p:cNvPr id="21" name="Text Box 20"/>
              <p:cNvSpPr txBox="1">
                <a:spLocks noChangeArrowheads="1"/>
              </p:cNvSpPr>
              <p:nvPr/>
            </p:nvSpPr>
            <p:spPr bwMode="auto">
              <a:xfrm>
                <a:off x="5323" y="1316"/>
                <a:ext cx="432" cy="237"/>
              </a:xfrm>
              <a:prstGeom prst="rect">
                <a:avLst/>
              </a:prstGeom>
              <a:noFill/>
              <a:ln w="9525" algn="ctr">
                <a:noFill/>
                <a:miter lim="800000"/>
                <a:headEnd/>
                <a:tailEnd/>
              </a:ln>
            </p:spPr>
            <p:txBody>
              <a:bodyPr wrap="none">
                <a:spAutoFit/>
              </a:bodyPr>
              <a:lstStyle/>
              <a:p>
                <a:r>
                  <a:rPr lang="en-GB" sz="1400" b="1" dirty="0">
                    <a:solidFill>
                      <a:srgbClr val="FF0000"/>
                    </a:solidFill>
                    <a:latin typeface="+mn-lt"/>
                  </a:rPr>
                  <a:t>TERA</a:t>
                </a:r>
              </a:p>
            </p:txBody>
          </p:sp>
        </p:grpSp>
      </p:grpSp>
      <p:sp>
        <p:nvSpPr>
          <p:cNvPr id="22" name="TextBox 21"/>
          <p:cNvSpPr txBox="1"/>
          <p:nvPr/>
        </p:nvSpPr>
        <p:spPr>
          <a:xfrm>
            <a:off x="3634450" y="5436054"/>
            <a:ext cx="3147350" cy="338554"/>
          </a:xfrm>
          <a:prstGeom prst="rect">
            <a:avLst/>
          </a:prstGeom>
          <a:noFill/>
        </p:spPr>
        <p:txBody>
          <a:bodyPr wrap="square" rtlCol="0">
            <a:spAutoFit/>
          </a:bodyPr>
          <a:lstStyle/>
          <a:p>
            <a:r>
              <a:rPr lang="en-US" sz="1600" dirty="0">
                <a:latin typeface="+mn-lt"/>
              </a:rPr>
              <a:t>Courtesy PSI and U. Amaldi , </a:t>
            </a:r>
            <a:r>
              <a:rPr lang="en-US" sz="1600" i="1" dirty="0">
                <a:latin typeface="+mn-lt"/>
              </a:rPr>
              <a:t>TERA</a:t>
            </a:r>
            <a:endParaRPr lang="en-US" sz="1600" dirty="0">
              <a:latin typeface="+mn-lt"/>
            </a:endParaRPr>
          </a:p>
        </p:txBody>
      </p:sp>
      <p:sp>
        <p:nvSpPr>
          <p:cNvPr id="23" name="TextBox 22"/>
          <p:cNvSpPr txBox="1"/>
          <p:nvPr/>
        </p:nvSpPr>
        <p:spPr>
          <a:xfrm>
            <a:off x="304800" y="5881772"/>
            <a:ext cx="4953000" cy="369332"/>
          </a:xfrm>
          <a:prstGeom prst="rect">
            <a:avLst/>
          </a:prstGeom>
          <a:noFill/>
        </p:spPr>
        <p:txBody>
          <a:bodyPr wrap="square" rtlCol="0">
            <a:spAutoFit/>
          </a:bodyPr>
          <a:lstStyle/>
          <a:p>
            <a:r>
              <a:rPr lang="en-US" sz="1800" dirty="0">
                <a:latin typeface="+mn-lt"/>
              </a:rPr>
              <a:t>J.M. </a:t>
            </a:r>
            <a:r>
              <a:rPr lang="en-US" sz="1800" dirty="0" err="1">
                <a:latin typeface="+mn-lt"/>
              </a:rPr>
              <a:t>Schippers</a:t>
            </a:r>
            <a:r>
              <a:rPr lang="en-US" sz="1800" dirty="0">
                <a:latin typeface="+mn-lt"/>
              </a:rPr>
              <a:t> et al., NIM BB 261 (2007) 773–776 </a:t>
            </a:r>
          </a:p>
        </p:txBody>
      </p:sp>
    </p:spTree>
    <p:extLst>
      <p:ext uri="{BB962C8B-B14F-4D97-AF65-F5344CB8AC3E}">
        <p14:creationId xmlns:p14="http://schemas.microsoft.com/office/powerpoint/2010/main" val="3375173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54</a:t>
            </a:fld>
            <a:endParaRPr lang="en-US"/>
          </a:p>
        </p:txBody>
      </p:sp>
      <p:sp>
        <p:nvSpPr>
          <p:cNvPr id="7" name="Rectangle 2"/>
          <p:cNvSpPr txBox="1">
            <a:spLocks noChangeArrowheads="1"/>
          </p:cNvSpPr>
          <p:nvPr/>
        </p:nvSpPr>
        <p:spPr>
          <a:xfrm>
            <a:off x="35496"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Protons vs carbon: radiobiological effectiveness RBE of radiation</a:t>
            </a:r>
          </a:p>
        </p:txBody>
      </p:sp>
      <p:pic>
        <p:nvPicPr>
          <p:cNvPr id="5" name="Picture 4"/>
          <p:cNvPicPr>
            <a:picLocks noChangeAspect="1" noChangeArrowheads="1"/>
          </p:cNvPicPr>
          <p:nvPr/>
        </p:nvPicPr>
        <p:blipFill>
          <a:blip r:embed="rId3" cstate="print"/>
          <a:srcRect/>
          <a:stretch>
            <a:fillRect/>
          </a:stretch>
        </p:blipFill>
        <p:spPr bwMode="auto">
          <a:xfrm>
            <a:off x="609600" y="980728"/>
            <a:ext cx="7848600" cy="4897438"/>
          </a:xfrm>
          <a:prstGeom prst="rect">
            <a:avLst/>
          </a:prstGeom>
          <a:noFill/>
          <a:ln w="9525">
            <a:noFill/>
            <a:miter lim="800000"/>
            <a:headEnd/>
            <a:tailEnd/>
          </a:ln>
        </p:spPr>
      </p:pic>
    </p:spTree>
    <p:extLst>
      <p:ext uri="{BB962C8B-B14F-4D97-AF65-F5344CB8AC3E}">
        <p14:creationId xmlns:p14="http://schemas.microsoft.com/office/powerpoint/2010/main" val="2695456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55</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Proton versus carbon-ion synchrotrons</a:t>
            </a:r>
          </a:p>
        </p:txBody>
      </p:sp>
      <p:pic>
        <p:nvPicPr>
          <p:cNvPr id="4" name="Picture 2"/>
          <p:cNvPicPr>
            <a:picLocks noChangeAspect="1" noChangeArrowheads="1"/>
          </p:cNvPicPr>
          <p:nvPr/>
        </p:nvPicPr>
        <p:blipFill>
          <a:blip r:embed="rId3" cstate="print"/>
          <a:srcRect/>
          <a:stretch>
            <a:fillRect/>
          </a:stretch>
        </p:blipFill>
        <p:spPr bwMode="auto">
          <a:xfrm>
            <a:off x="152400" y="2046379"/>
            <a:ext cx="8763000" cy="3254829"/>
          </a:xfrm>
          <a:prstGeom prst="rect">
            <a:avLst/>
          </a:prstGeom>
          <a:noFill/>
          <a:ln w="9525">
            <a:noFill/>
            <a:miter lim="800000"/>
            <a:headEnd/>
            <a:tailEnd/>
          </a:ln>
        </p:spPr>
      </p:pic>
      <p:sp>
        <p:nvSpPr>
          <p:cNvPr id="5" name="TextBox 4"/>
          <p:cNvSpPr txBox="1"/>
          <p:nvPr/>
        </p:nvSpPr>
        <p:spPr>
          <a:xfrm>
            <a:off x="228600" y="5518973"/>
            <a:ext cx="8686800" cy="646331"/>
          </a:xfrm>
          <a:prstGeom prst="rect">
            <a:avLst/>
          </a:prstGeom>
          <a:noFill/>
        </p:spPr>
        <p:txBody>
          <a:bodyPr wrap="square" rtlCol="0">
            <a:spAutoFit/>
          </a:bodyPr>
          <a:lstStyle/>
          <a:p>
            <a:r>
              <a:rPr lang="en-US" dirty="0">
                <a:latin typeface="+mn-lt"/>
              </a:rPr>
              <a:t>G. </a:t>
            </a:r>
            <a:r>
              <a:rPr lang="en-US" dirty="0" err="1">
                <a:latin typeface="+mn-lt"/>
              </a:rPr>
              <a:t>Coutrakon</a:t>
            </a:r>
            <a:r>
              <a:rPr lang="en-US" dirty="0">
                <a:latin typeface="+mn-lt"/>
              </a:rPr>
              <a:t>, Accelerators for Heavy-charged-particle Radiation Therapy, </a:t>
            </a:r>
          </a:p>
          <a:p>
            <a:r>
              <a:rPr lang="en-US" i="1" dirty="0">
                <a:latin typeface="+mn-lt"/>
              </a:rPr>
              <a:t>Technology in Cancer Research &amp; Treatment, Volume 6, Number 4 Supplement, August 2007</a:t>
            </a:r>
            <a:endParaRPr lang="en-US" dirty="0">
              <a:latin typeface="+mn-lt"/>
            </a:endParaRPr>
          </a:p>
        </p:txBody>
      </p:sp>
      <p:sp>
        <p:nvSpPr>
          <p:cNvPr id="6" name="TextBox 5"/>
          <p:cNvSpPr txBox="1"/>
          <p:nvPr/>
        </p:nvSpPr>
        <p:spPr>
          <a:xfrm>
            <a:off x="609600" y="1455167"/>
            <a:ext cx="7924800" cy="461665"/>
          </a:xfrm>
          <a:prstGeom prst="rect">
            <a:avLst/>
          </a:prstGeom>
          <a:noFill/>
        </p:spPr>
        <p:txBody>
          <a:bodyPr wrap="square" rtlCol="0">
            <a:spAutoFit/>
          </a:bodyPr>
          <a:lstStyle/>
          <a:p>
            <a:r>
              <a:rPr lang="en-US" sz="2400" dirty="0">
                <a:solidFill>
                  <a:srgbClr val="FF0000"/>
                </a:solidFill>
                <a:latin typeface="+mn-lt"/>
              </a:rPr>
              <a:t>Hitachi proton synchrotron		Siemens ion synchrotron</a:t>
            </a:r>
          </a:p>
        </p:txBody>
      </p:sp>
      <p:cxnSp>
        <p:nvCxnSpPr>
          <p:cNvPr id="10" name="Straight Arrow Connector 9"/>
          <p:cNvCxnSpPr/>
          <p:nvPr/>
        </p:nvCxnSpPr>
        <p:spPr>
          <a:xfrm flipV="1">
            <a:off x="2042389" y="2420888"/>
            <a:ext cx="0" cy="1008112"/>
          </a:xfrm>
          <a:prstGeom prst="straightConnector1">
            <a:avLst/>
          </a:prstGeom>
          <a:ln w="38100">
            <a:solidFill>
              <a:srgbClr val="FF33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668941" y="2492896"/>
            <a:ext cx="0" cy="1008112"/>
          </a:xfrm>
          <a:prstGeom prst="straightConnector1">
            <a:avLst/>
          </a:prstGeom>
          <a:ln w="38100">
            <a:solidFill>
              <a:srgbClr val="FF33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2034302" y="3728248"/>
            <a:ext cx="8384" cy="999728"/>
          </a:xfrm>
          <a:prstGeom prst="straightConnector1">
            <a:avLst/>
          </a:prstGeom>
          <a:ln w="38100">
            <a:solidFill>
              <a:srgbClr val="FF33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6660557" y="3869432"/>
            <a:ext cx="8384" cy="999728"/>
          </a:xfrm>
          <a:prstGeom prst="straightConnector1">
            <a:avLst/>
          </a:prstGeom>
          <a:ln w="38100">
            <a:solidFill>
              <a:srgbClr val="FF33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CD7856AA-24D4-35A3-0182-DDED6FF5053A}"/>
              </a:ext>
            </a:extLst>
          </p:cNvPr>
          <p:cNvSpPr txBox="1"/>
          <p:nvPr/>
        </p:nvSpPr>
        <p:spPr>
          <a:xfrm>
            <a:off x="1619672" y="717290"/>
            <a:ext cx="5688632" cy="461665"/>
          </a:xfrm>
          <a:prstGeom prst="rect">
            <a:avLst/>
          </a:prstGeom>
          <a:solidFill>
            <a:srgbClr val="FFFF00"/>
          </a:solidFill>
          <a:ln w="19050">
            <a:solidFill>
              <a:schemeClr val="tx1"/>
            </a:solidFill>
          </a:ln>
        </p:spPr>
        <p:txBody>
          <a:bodyPr wrap="square" rtlCol="0">
            <a:spAutoFit/>
          </a:bodyPr>
          <a:lstStyle/>
          <a:p>
            <a:r>
              <a:rPr lang="en-US" sz="2400" dirty="0"/>
              <a:t>Do you see the difference between the two?</a:t>
            </a:r>
            <a:endParaRPr lang="en-GB" sz="2400" dirty="0"/>
          </a:p>
        </p:txBody>
      </p:sp>
    </p:spTree>
    <p:extLst>
      <p:ext uri="{BB962C8B-B14F-4D97-AF65-F5344CB8AC3E}">
        <p14:creationId xmlns:p14="http://schemas.microsoft.com/office/powerpoint/2010/main" val="4120814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10"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56</a:t>
            </a:fld>
            <a:endParaRPr lang="en-US"/>
          </a:p>
        </p:txBody>
      </p:sp>
      <p:sp>
        <p:nvSpPr>
          <p:cNvPr id="5"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National Centre for Oncological Hadrontherapy, CNAO, Italy</a:t>
            </a:r>
          </a:p>
        </p:txBody>
      </p:sp>
      <p:pic>
        <p:nvPicPr>
          <p:cNvPr id="7" name="Immagine 3" descr="Acceleratore + Impianti 2008-04-07_small.jpg"/>
          <p:cNvPicPr>
            <a:picLocks noChangeAspect="1"/>
          </p:cNvPicPr>
          <p:nvPr/>
        </p:nvPicPr>
        <p:blipFill>
          <a:blip r:embed="rId3" cstate="print"/>
          <a:srcRect l="3281" t="2083" r="4115" b="2083"/>
          <a:stretch>
            <a:fillRect/>
          </a:stretch>
        </p:blipFill>
        <p:spPr bwMode="auto">
          <a:xfrm>
            <a:off x="838200" y="762000"/>
            <a:ext cx="7415212" cy="5291138"/>
          </a:xfrm>
          <a:prstGeom prst="rect">
            <a:avLst/>
          </a:prstGeom>
          <a:noFill/>
          <a:ln w="9525">
            <a:noFill/>
            <a:miter lim="800000"/>
            <a:headEnd/>
            <a:tailEnd/>
          </a:ln>
        </p:spPr>
      </p:pic>
    </p:spTree>
    <p:extLst>
      <p:ext uri="{BB962C8B-B14F-4D97-AF65-F5344CB8AC3E}">
        <p14:creationId xmlns:p14="http://schemas.microsoft.com/office/powerpoint/2010/main" val="779473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57</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National Centre for Oncological Hadrontherapy, CNAO, Italy</a:t>
            </a:r>
          </a:p>
        </p:txBody>
      </p:sp>
      <p:sp>
        <p:nvSpPr>
          <p:cNvPr id="5" name="Text Box 10"/>
          <p:cNvSpPr txBox="1">
            <a:spLocks noChangeArrowheads="1"/>
          </p:cNvSpPr>
          <p:nvPr/>
        </p:nvSpPr>
        <p:spPr bwMode="auto">
          <a:xfrm>
            <a:off x="2211995" y="692696"/>
            <a:ext cx="1503485" cy="304800"/>
          </a:xfrm>
          <a:prstGeom prst="rect">
            <a:avLst/>
          </a:prstGeom>
          <a:solidFill>
            <a:srgbClr val="66CCFF"/>
          </a:solidFill>
          <a:ln w="9525">
            <a:noFill/>
            <a:miter lim="800000"/>
            <a:headEnd/>
            <a:tailEnd/>
          </a:ln>
          <a:effectLst/>
        </p:spPr>
        <p:txBody>
          <a:bodyPr wrap="square">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spcBef>
                <a:spcPct val="50000"/>
              </a:spcBef>
            </a:pPr>
            <a:r>
              <a:rPr lang="it-IT" sz="1400" b="1" dirty="0">
                <a:latin typeface="+mn-lt"/>
              </a:rPr>
              <a:t>Ion sources</a:t>
            </a:r>
          </a:p>
        </p:txBody>
      </p:sp>
      <p:sp>
        <p:nvSpPr>
          <p:cNvPr id="6" name="Text Box 13"/>
          <p:cNvSpPr txBox="1">
            <a:spLocks noChangeArrowheads="1"/>
          </p:cNvSpPr>
          <p:nvPr/>
        </p:nvSpPr>
        <p:spPr bwMode="auto">
          <a:xfrm>
            <a:off x="4878996" y="692696"/>
            <a:ext cx="2286001" cy="307777"/>
          </a:xfrm>
          <a:prstGeom prst="rect">
            <a:avLst/>
          </a:prstGeom>
          <a:solidFill>
            <a:srgbClr val="66CCFF"/>
          </a:solidFill>
          <a:ln w="9525">
            <a:noFill/>
            <a:miter lim="800000"/>
            <a:headEnd/>
            <a:tailEnd/>
          </a:ln>
          <a:effectLst/>
        </p:spPr>
        <p:txBody>
          <a:bodyPr wrap="square">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spcBef>
                <a:spcPct val="50000"/>
              </a:spcBef>
            </a:pPr>
            <a:r>
              <a:rPr lang="it-IT" sz="1400" b="1" dirty="0">
                <a:latin typeface="+mn-lt"/>
              </a:rPr>
              <a:t>LEBT components</a:t>
            </a:r>
          </a:p>
        </p:txBody>
      </p:sp>
      <p:pic>
        <p:nvPicPr>
          <p:cNvPr id="8"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6596" y="1035581"/>
            <a:ext cx="7042638" cy="508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Line 16"/>
          <p:cNvSpPr>
            <a:spLocks noChangeShapeType="1"/>
          </p:cNvSpPr>
          <p:nvPr/>
        </p:nvSpPr>
        <p:spPr bwMode="auto">
          <a:xfrm flipH="1" flipV="1">
            <a:off x="2897794" y="4807494"/>
            <a:ext cx="990601" cy="914401"/>
          </a:xfrm>
          <a:prstGeom prst="line">
            <a:avLst/>
          </a:prstGeom>
          <a:noFill/>
          <a:ln w="38100">
            <a:solidFill>
              <a:srgbClr val="FF0000"/>
            </a:solidFill>
            <a:round/>
            <a:headEnd/>
            <a:tailEnd type="triangle" w="med" len="med"/>
          </a:ln>
          <a:effectLst/>
        </p:spPr>
        <p:txBody>
          <a:bodyPr wrap="none"/>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latin typeface="+mn-lt"/>
            </a:endParaRPr>
          </a:p>
        </p:txBody>
      </p:sp>
      <p:sp>
        <p:nvSpPr>
          <p:cNvPr id="10" name="Line 7"/>
          <p:cNvSpPr>
            <a:spLocks noChangeShapeType="1"/>
          </p:cNvSpPr>
          <p:nvPr/>
        </p:nvSpPr>
        <p:spPr bwMode="auto">
          <a:xfrm flipV="1">
            <a:off x="2364396" y="4749402"/>
            <a:ext cx="1520635" cy="896294"/>
          </a:xfrm>
          <a:prstGeom prst="line">
            <a:avLst/>
          </a:prstGeom>
          <a:noFill/>
          <a:ln w="38100">
            <a:solidFill>
              <a:srgbClr val="FF0000"/>
            </a:solidFill>
            <a:round/>
            <a:headEnd/>
            <a:tailEnd type="triangle" w="med" len="med"/>
          </a:ln>
          <a:effectLst/>
        </p:spPr>
        <p:txBody>
          <a:bodyPr wrap="none"/>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latin typeface="+mn-lt"/>
            </a:endParaRPr>
          </a:p>
        </p:txBody>
      </p:sp>
      <p:sp>
        <p:nvSpPr>
          <p:cNvPr id="11" name="Line 17"/>
          <p:cNvSpPr>
            <a:spLocks noChangeShapeType="1"/>
          </p:cNvSpPr>
          <p:nvPr/>
        </p:nvSpPr>
        <p:spPr bwMode="auto">
          <a:xfrm flipV="1">
            <a:off x="1526196" y="4502696"/>
            <a:ext cx="250214" cy="1143000"/>
          </a:xfrm>
          <a:prstGeom prst="line">
            <a:avLst/>
          </a:prstGeom>
          <a:noFill/>
          <a:ln w="38100">
            <a:solidFill>
              <a:srgbClr val="FF0000"/>
            </a:solidFill>
            <a:round/>
            <a:headEnd/>
            <a:tailEnd type="triangle" w="med" len="med"/>
          </a:ln>
          <a:effectLst/>
        </p:spPr>
        <p:txBody>
          <a:bodyPr wrap="none"/>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latin typeface="+mn-lt"/>
            </a:endParaRPr>
          </a:p>
        </p:txBody>
      </p:sp>
      <p:sp>
        <p:nvSpPr>
          <p:cNvPr id="12" name="Line 6"/>
          <p:cNvSpPr>
            <a:spLocks noChangeShapeType="1"/>
          </p:cNvSpPr>
          <p:nvPr/>
        </p:nvSpPr>
        <p:spPr bwMode="auto">
          <a:xfrm flipH="1" flipV="1">
            <a:off x="4655672" y="4883696"/>
            <a:ext cx="1290123" cy="838200"/>
          </a:xfrm>
          <a:prstGeom prst="line">
            <a:avLst/>
          </a:prstGeom>
          <a:noFill/>
          <a:ln w="38100">
            <a:solidFill>
              <a:srgbClr val="FF0000"/>
            </a:solidFill>
            <a:round/>
            <a:headEnd/>
            <a:tailEnd type="triangle" w="med" len="med"/>
          </a:ln>
          <a:effectLst/>
        </p:spPr>
        <p:txBody>
          <a:bodyPr wrap="none"/>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latin typeface="+mn-lt"/>
            </a:endParaRPr>
          </a:p>
        </p:txBody>
      </p:sp>
      <p:sp>
        <p:nvSpPr>
          <p:cNvPr id="13" name="Line 6"/>
          <p:cNvSpPr>
            <a:spLocks noChangeShapeType="1"/>
          </p:cNvSpPr>
          <p:nvPr/>
        </p:nvSpPr>
        <p:spPr bwMode="auto">
          <a:xfrm flipH="1" flipV="1">
            <a:off x="6030788" y="4959896"/>
            <a:ext cx="524608" cy="685800"/>
          </a:xfrm>
          <a:prstGeom prst="line">
            <a:avLst/>
          </a:prstGeom>
          <a:noFill/>
          <a:ln w="38100">
            <a:solidFill>
              <a:srgbClr val="FF0000"/>
            </a:solidFill>
            <a:round/>
            <a:headEnd/>
            <a:tailEnd type="triangle" w="med" len="med"/>
          </a:ln>
          <a:effectLst/>
        </p:spPr>
        <p:txBody>
          <a:bodyPr wrap="none"/>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latin typeface="+mn-lt"/>
            </a:endParaRPr>
          </a:p>
        </p:txBody>
      </p:sp>
      <p:sp>
        <p:nvSpPr>
          <p:cNvPr id="14" name="Text Box 9"/>
          <p:cNvSpPr txBox="1">
            <a:spLocks noChangeArrowheads="1"/>
          </p:cNvSpPr>
          <p:nvPr/>
        </p:nvSpPr>
        <p:spPr bwMode="auto">
          <a:xfrm>
            <a:off x="7698396" y="2521496"/>
            <a:ext cx="1266092" cy="307777"/>
          </a:xfrm>
          <a:prstGeom prst="rect">
            <a:avLst/>
          </a:prstGeom>
          <a:solidFill>
            <a:srgbClr val="66CCFF"/>
          </a:solidFill>
          <a:ln w="9525">
            <a:noFill/>
            <a:miter lim="800000"/>
            <a:headEnd/>
            <a:tailEnd/>
          </a:ln>
          <a:effectLst/>
        </p:spPr>
        <p:txBody>
          <a:bodyPr wrap="square">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spcBef>
                <a:spcPct val="50000"/>
              </a:spcBef>
            </a:pPr>
            <a:r>
              <a:rPr lang="it-IT" sz="1400" b="1" dirty="0">
                <a:latin typeface="+mn-lt"/>
              </a:rPr>
              <a:t>Injector linac</a:t>
            </a:r>
            <a:endParaRPr lang="it-IT" sz="1400" b="1" dirty="0">
              <a:solidFill>
                <a:schemeClr val="tx1"/>
              </a:solidFill>
              <a:latin typeface="+mn-lt"/>
            </a:endParaRPr>
          </a:p>
        </p:txBody>
      </p:sp>
      <p:sp>
        <p:nvSpPr>
          <p:cNvPr id="15" name="Line 15"/>
          <p:cNvSpPr>
            <a:spLocks noChangeShapeType="1"/>
          </p:cNvSpPr>
          <p:nvPr/>
        </p:nvSpPr>
        <p:spPr bwMode="auto">
          <a:xfrm flipH="1">
            <a:off x="5488594" y="2750096"/>
            <a:ext cx="2209801" cy="838200"/>
          </a:xfrm>
          <a:prstGeom prst="line">
            <a:avLst/>
          </a:prstGeom>
          <a:noFill/>
          <a:ln w="38100">
            <a:solidFill>
              <a:srgbClr val="FF0000"/>
            </a:solidFill>
            <a:round/>
            <a:headEnd/>
            <a:tailEnd type="triangle" w="med" len="med"/>
          </a:ln>
          <a:effectLst/>
        </p:spPr>
        <p:txBody>
          <a:bodyPr wrap="none"/>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latin typeface="+mn-lt"/>
            </a:endParaRPr>
          </a:p>
        </p:txBody>
      </p:sp>
      <p:sp>
        <p:nvSpPr>
          <p:cNvPr id="16" name="Line 14"/>
          <p:cNvSpPr>
            <a:spLocks noChangeShapeType="1"/>
          </p:cNvSpPr>
          <p:nvPr/>
        </p:nvSpPr>
        <p:spPr bwMode="auto">
          <a:xfrm flipH="1">
            <a:off x="3498343" y="997496"/>
            <a:ext cx="1990253" cy="2837506"/>
          </a:xfrm>
          <a:prstGeom prst="line">
            <a:avLst/>
          </a:prstGeom>
          <a:noFill/>
          <a:ln w="38100">
            <a:solidFill>
              <a:srgbClr val="FF0000"/>
            </a:solidFill>
            <a:round/>
            <a:headEnd/>
            <a:tailEnd type="triangle" w="med" len="med"/>
          </a:ln>
          <a:effectLst/>
        </p:spPr>
        <p:txBody>
          <a:bodyPr wrap="none"/>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latin typeface="+mn-lt"/>
            </a:endParaRPr>
          </a:p>
        </p:txBody>
      </p:sp>
      <p:sp>
        <p:nvSpPr>
          <p:cNvPr id="17" name="TextBox 13"/>
          <p:cNvSpPr txBox="1"/>
          <p:nvPr/>
        </p:nvSpPr>
        <p:spPr>
          <a:xfrm>
            <a:off x="5640996" y="1530896"/>
            <a:ext cx="2057400" cy="307777"/>
          </a:xfrm>
          <a:prstGeom prst="rect">
            <a:avLst/>
          </a:prstGeom>
          <a:solidFill>
            <a:srgbClr val="66CCFF"/>
          </a:solidFill>
        </p:spPr>
        <p:txBody>
          <a:bodyPr wrap="square" rtlCol="0">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n-US" sz="1400" dirty="0">
                <a:latin typeface="+mn-lt"/>
              </a:rPr>
              <a:t>Courtesy S. Rossi, CNAO</a:t>
            </a:r>
          </a:p>
        </p:txBody>
      </p:sp>
      <p:sp>
        <p:nvSpPr>
          <p:cNvPr id="18" name="Line 11"/>
          <p:cNvSpPr>
            <a:spLocks noChangeShapeType="1"/>
          </p:cNvSpPr>
          <p:nvPr/>
        </p:nvSpPr>
        <p:spPr bwMode="auto">
          <a:xfrm>
            <a:off x="2973996" y="997496"/>
            <a:ext cx="158263" cy="2286000"/>
          </a:xfrm>
          <a:prstGeom prst="line">
            <a:avLst/>
          </a:prstGeom>
          <a:noFill/>
          <a:ln w="38100">
            <a:solidFill>
              <a:srgbClr val="FF0000"/>
            </a:solidFill>
            <a:round/>
            <a:headEnd/>
            <a:tailEnd type="triangle" w="med" len="med"/>
          </a:ln>
          <a:effectLst/>
        </p:spPr>
        <p:txBody>
          <a:bodyPr wrap="none"/>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latin typeface="+mn-lt"/>
            </a:endParaRPr>
          </a:p>
        </p:txBody>
      </p:sp>
      <p:sp>
        <p:nvSpPr>
          <p:cNvPr id="19" name="Text Box 4"/>
          <p:cNvSpPr txBox="1">
            <a:spLocks noChangeArrowheads="1"/>
          </p:cNvSpPr>
          <p:nvPr/>
        </p:nvSpPr>
        <p:spPr bwMode="auto">
          <a:xfrm>
            <a:off x="5945796" y="5645696"/>
            <a:ext cx="1945298" cy="304800"/>
          </a:xfrm>
          <a:prstGeom prst="rect">
            <a:avLst/>
          </a:prstGeom>
          <a:solidFill>
            <a:srgbClr val="66CCFF"/>
          </a:solidFill>
          <a:ln w="9525">
            <a:noFill/>
            <a:miter lim="800000"/>
            <a:headEnd/>
            <a:tailEnd/>
          </a:ln>
          <a:effectLst/>
        </p:spPr>
        <p:txBody>
          <a:bodyPr wrap="square">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spcBef>
                <a:spcPct val="50000"/>
              </a:spcBef>
            </a:pPr>
            <a:r>
              <a:rPr lang="it-IT" sz="1400" b="1" dirty="0">
                <a:solidFill>
                  <a:schemeClr val="tx1"/>
                </a:solidFill>
                <a:latin typeface="+mn-lt"/>
              </a:rPr>
              <a:t>Dipole magnets</a:t>
            </a:r>
          </a:p>
        </p:txBody>
      </p:sp>
      <p:sp>
        <p:nvSpPr>
          <p:cNvPr id="20" name="Text Box 9"/>
          <p:cNvSpPr txBox="1">
            <a:spLocks noChangeArrowheads="1"/>
          </p:cNvSpPr>
          <p:nvPr/>
        </p:nvSpPr>
        <p:spPr bwMode="auto">
          <a:xfrm>
            <a:off x="3964596" y="5645696"/>
            <a:ext cx="1266092" cy="307777"/>
          </a:xfrm>
          <a:prstGeom prst="rect">
            <a:avLst/>
          </a:prstGeom>
          <a:solidFill>
            <a:srgbClr val="66CCFF"/>
          </a:solidFill>
          <a:ln w="9525">
            <a:noFill/>
            <a:miter lim="800000"/>
            <a:headEnd/>
            <a:tailEnd/>
          </a:ln>
          <a:effectLst/>
        </p:spPr>
        <p:txBody>
          <a:bodyPr wrap="square">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spcBef>
                <a:spcPct val="50000"/>
              </a:spcBef>
            </a:pPr>
            <a:r>
              <a:rPr lang="it-IT" sz="1400" b="1" dirty="0">
                <a:solidFill>
                  <a:schemeClr val="tx1"/>
                </a:solidFill>
                <a:latin typeface="+mn-lt"/>
              </a:rPr>
              <a:t>RF cavity</a:t>
            </a:r>
          </a:p>
        </p:txBody>
      </p:sp>
      <p:sp>
        <p:nvSpPr>
          <p:cNvPr id="21" name="Text Box 5"/>
          <p:cNvSpPr txBox="1">
            <a:spLocks noChangeArrowheads="1"/>
          </p:cNvSpPr>
          <p:nvPr/>
        </p:nvSpPr>
        <p:spPr bwMode="auto">
          <a:xfrm>
            <a:off x="1145196" y="5645696"/>
            <a:ext cx="1945298" cy="304800"/>
          </a:xfrm>
          <a:prstGeom prst="rect">
            <a:avLst/>
          </a:prstGeom>
          <a:solidFill>
            <a:srgbClr val="66CCFF"/>
          </a:solidFill>
          <a:ln w="9525">
            <a:noFill/>
            <a:miter lim="800000"/>
            <a:headEnd/>
            <a:tailEnd/>
          </a:ln>
          <a:effectLst/>
        </p:spPr>
        <p:txBody>
          <a:bodyPr wrap="square">
            <a:spAutoFit/>
          </a:bodyPr>
          <a:lstStyle>
            <a:defPPr>
              <a:defRPr lang="it-IT"/>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spcBef>
                <a:spcPct val="50000"/>
              </a:spcBef>
            </a:pPr>
            <a:r>
              <a:rPr lang="it-IT" sz="1400" b="1" dirty="0">
                <a:solidFill>
                  <a:schemeClr val="tx1"/>
                </a:solidFill>
                <a:latin typeface="+mn-lt"/>
              </a:rPr>
              <a:t>Quadrupole magnets</a:t>
            </a:r>
          </a:p>
        </p:txBody>
      </p:sp>
    </p:spTree>
    <p:extLst>
      <p:ext uri="{BB962C8B-B14F-4D97-AF65-F5344CB8AC3E}">
        <p14:creationId xmlns:p14="http://schemas.microsoft.com/office/powerpoint/2010/main" val="779473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58</a:t>
            </a:fld>
            <a:endParaRPr lang="en-US"/>
          </a:p>
        </p:txBody>
      </p:sp>
      <p:sp>
        <p:nvSpPr>
          <p:cNvPr id="5"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National Centre for Oncological Hadrontherapy, CNAO, Italy</a:t>
            </a:r>
          </a:p>
        </p:txBody>
      </p:sp>
      <p:pic>
        <p:nvPicPr>
          <p:cNvPr id="6" name="Picture 5" descr="\\cern.ch\dfs\Users\s\silari\Desktop\CNAO treatment roo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193" y="722059"/>
            <a:ext cx="7205613" cy="54138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5644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59</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Single room proton facilities </a:t>
            </a:r>
          </a:p>
        </p:txBody>
      </p:sp>
      <p:sp>
        <p:nvSpPr>
          <p:cNvPr id="2" name="TextBox 1">
            <a:extLst>
              <a:ext uri="{FF2B5EF4-FFF2-40B4-BE49-F238E27FC236}">
                <a16:creationId xmlns:a16="http://schemas.microsoft.com/office/drawing/2014/main" id="{BADCC3D4-89FC-FD7B-59D4-6A7025F84FF7}"/>
              </a:ext>
            </a:extLst>
          </p:cNvPr>
          <p:cNvSpPr txBox="1"/>
          <p:nvPr/>
        </p:nvSpPr>
        <p:spPr>
          <a:xfrm>
            <a:off x="6051104" y="1919956"/>
            <a:ext cx="2743200" cy="430887"/>
          </a:xfrm>
          <a:prstGeom prst="rect">
            <a:avLst/>
          </a:prstGeom>
          <a:noFill/>
        </p:spPr>
        <p:txBody>
          <a:bodyPr wrap="square" rtlCol="0">
            <a:spAutoFit/>
          </a:bodyPr>
          <a:lstStyle/>
          <a:p>
            <a:r>
              <a:rPr lang="en-US" sz="2200" i="1" dirty="0">
                <a:latin typeface="+mj-lt"/>
              </a:rPr>
              <a:t>IBA Proteus Nano</a:t>
            </a:r>
            <a:endParaRPr lang="en-GB" sz="2200" i="1" dirty="0">
              <a:latin typeface="+mj-lt"/>
            </a:endParaRPr>
          </a:p>
        </p:txBody>
      </p:sp>
      <p:pic>
        <p:nvPicPr>
          <p:cNvPr id="5" name="Picture 4" descr="render">
            <a:extLst>
              <a:ext uri="{FF2B5EF4-FFF2-40B4-BE49-F238E27FC236}">
                <a16:creationId xmlns:a16="http://schemas.microsoft.com/office/drawing/2014/main" id="{D1DBF5C1-321D-18D5-EBEB-BFE02DC323E7}"/>
              </a:ext>
            </a:extLst>
          </p:cNvPr>
          <p:cNvPicPr>
            <a:picLocks noChangeAspect="1" noChangeArrowheads="1"/>
          </p:cNvPicPr>
          <p:nvPr/>
        </p:nvPicPr>
        <p:blipFill>
          <a:blip r:embed="rId3" cstate="print"/>
          <a:srcRect/>
          <a:stretch>
            <a:fillRect/>
          </a:stretch>
        </p:blipFill>
        <p:spPr bwMode="auto">
          <a:xfrm>
            <a:off x="107504" y="776338"/>
            <a:ext cx="4419599" cy="3315470"/>
          </a:xfrm>
          <a:prstGeom prst="rect">
            <a:avLst/>
          </a:prstGeom>
          <a:noFill/>
          <a:ln w="9525">
            <a:noFill/>
            <a:miter lim="800000"/>
            <a:headEnd/>
            <a:tailEnd/>
          </a:ln>
        </p:spPr>
      </p:pic>
      <p:sp>
        <p:nvSpPr>
          <p:cNvPr id="11" name="TextBox 10">
            <a:extLst>
              <a:ext uri="{FF2B5EF4-FFF2-40B4-BE49-F238E27FC236}">
                <a16:creationId xmlns:a16="http://schemas.microsoft.com/office/drawing/2014/main" id="{AC2ED596-B8BF-951A-7184-B4636AD5A19F}"/>
              </a:ext>
            </a:extLst>
          </p:cNvPr>
          <p:cNvSpPr txBox="1"/>
          <p:nvPr/>
        </p:nvSpPr>
        <p:spPr>
          <a:xfrm>
            <a:off x="183704" y="4688850"/>
            <a:ext cx="3886199" cy="430887"/>
          </a:xfrm>
          <a:prstGeom prst="rect">
            <a:avLst/>
          </a:prstGeom>
          <a:noFill/>
        </p:spPr>
        <p:txBody>
          <a:bodyPr wrap="square" rtlCol="0">
            <a:spAutoFit/>
          </a:bodyPr>
          <a:lstStyle/>
          <a:p>
            <a:r>
              <a:rPr lang="en-US" sz="2200" i="1" dirty="0" err="1">
                <a:latin typeface="+mj-lt"/>
              </a:rPr>
              <a:t>Mevion</a:t>
            </a:r>
            <a:r>
              <a:rPr lang="en-US" sz="2200" i="1" dirty="0">
                <a:latin typeface="+mj-lt"/>
              </a:rPr>
              <a:t> Medical Systems</a:t>
            </a:r>
            <a:endParaRPr lang="en-GB" sz="2200" i="1" dirty="0">
              <a:latin typeface="+mj-lt"/>
            </a:endParaRPr>
          </a:p>
        </p:txBody>
      </p:sp>
      <p:pic>
        <p:nvPicPr>
          <p:cNvPr id="13" name="Picture 2" descr="https://iba-worldwide.com/sites/protontherapy/files/styles/panopoly_image_full/public/general/proteusone_map_0.jpg?itok=MHNjctuf">
            <a:extLst>
              <a:ext uri="{FF2B5EF4-FFF2-40B4-BE49-F238E27FC236}">
                <a16:creationId xmlns:a16="http://schemas.microsoft.com/office/drawing/2014/main" id="{CF9C054F-1016-6BF2-D99F-59308CFCA33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2465" r="22535"/>
          <a:stretch/>
        </p:blipFill>
        <p:spPr bwMode="auto">
          <a:xfrm>
            <a:off x="4527103" y="2471362"/>
            <a:ext cx="4495801" cy="3405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4350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6</a:t>
            </a:fld>
            <a:endParaRPr lang="en-GB" dirty="0"/>
          </a:p>
        </p:txBody>
      </p:sp>
      <p:sp>
        <p:nvSpPr>
          <p:cNvPr id="11" name="TextBox 10"/>
          <p:cNvSpPr txBox="1"/>
          <p:nvPr/>
        </p:nvSpPr>
        <p:spPr>
          <a:xfrm>
            <a:off x="4036" y="29568"/>
            <a:ext cx="7880331"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The beginnings of modern physics and of medical physics</a:t>
            </a:r>
          </a:p>
        </p:txBody>
      </p:sp>
      <p:pic>
        <p:nvPicPr>
          <p:cNvPr id="4" name="Picture 6" descr="Chadwick">
            <a:extLst>
              <a:ext uri="{FF2B5EF4-FFF2-40B4-BE49-F238E27FC236}">
                <a16:creationId xmlns:a16="http://schemas.microsoft.com/office/drawing/2014/main" id="{8C001DD2-BFEC-4E2A-B2AB-E77EC43E0833}"/>
              </a:ext>
            </a:extLst>
          </p:cNvPr>
          <p:cNvPicPr>
            <a:picLocks noChangeAspect="1" noChangeArrowheads="1"/>
          </p:cNvPicPr>
          <p:nvPr/>
        </p:nvPicPr>
        <p:blipFill>
          <a:blip r:embed="rId3" cstate="print"/>
          <a:srcRect l="1480" r="1445" b="2702"/>
          <a:stretch>
            <a:fillRect/>
          </a:stretch>
        </p:blipFill>
        <p:spPr bwMode="auto">
          <a:xfrm>
            <a:off x="381000" y="838200"/>
            <a:ext cx="2867025" cy="4108450"/>
          </a:xfrm>
          <a:prstGeom prst="rect">
            <a:avLst/>
          </a:prstGeom>
          <a:noFill/>
          <a:ln w="9525">
            <a:noFill/>
            <a:miter lim="800000"/>
            <a:headEnd/>
            <a:tailEnd/>
          </a:ln>
        </p:spPr>
      </p:pic>
      <p:sp>
        <p:nvSpPr>
          <p:cNvPr id="5" name="Text Box 7">
            <a:extLst>
              <a:ext uri="{FF2B5EF4-FFF2-40B4-BE49-F238E27FC236}">
                <a16:creationId xmlns:a16="http://schemas.microsoft.com/office/drawing/2014/main" id="{B215F7F5-CA19-4E23-BC32-C9B0F583CDF8}"/>
              </a:ext>
            </a:extLst>
          </p:cNvPr>
          <p:cNvSpPr txBox="1">
            <a:spLocks noChangeArrowheads="1"/>
          </p:cNvSpPr>
          <p:nvPr/>
        </p:nvSpPr>
        <p:spPr bwMode="auto">
          <a:xfrm>
            <a:off x="152400" y="5257800"/>
            <a:ext cx="3505200" cy="646331"/>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70C0"/>
                </a:solidFill>
                <a:effectLst/>
                <a:uLnTx/>
                <a:uFillTx/>
              </a:rPr>
              <a:t>James Chadwick</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70C0"/>
                </a:solidFill>
                <a:effectLst/>
                <a:uLnTx/>
                <a:uFillTx/>
              </a:rPr>
              <a:t>(1891 – 1974)</a:t>
            </a:r>
          </a:p>
        </p:txBody>
      </p:sp>
      <p:pic>
        <p:nvPicPr>
          <p:cNvPr id="6" name="Picture 9" descr="atoms">
            <a:extLst>
              <a:ext uri="{FF2B5EF4-FFF2-40B4-BE49-F238E27FC236}">
                <a16:creationId xmlns:a16="http://schemas.microsoft.com/office/drawing/2014/main" id="{38216A22-9789-4E2C-BE7E-877D485A6A97}"/>
              </a:ext>
            </a:extLst>
          </p:cNvPr>
          <p:cNvPicPr>
            <a:picLocks noChangeAspect="1" noChangeArrowheads="1"/>
          </p:cNvPicPr>
          <p:nvPr/>
        </p:nvPicPr>
        <p:blipFill>
          <a:blip r:embed="rId4" cstate="print"/>
          <a:srcRect l="-2031" b="30556"/>
          <a:stretch>
            <a:fillRect/>
          </a:stretch>
        </p:blipFill>
        <p:spPr bwMode="auto">
          <a:xfrm>
            <a:off x="5029200" y="1676400"/>
            <a:ext cx="3295650" cy="3482975"/>
          </a:xfrm>
          <a:prstGeom prst="rect">
            <a:avLst/>
          </a:prstGeom>
          <a:noFill/>
          <a:ln w="9525">
            <a:noFill/>
            <a:miter lim="800000"/>
            <a:headEnd/>
            <a:tailEnd/>
          </a:ln>
        </p:spPr>
      </p:pic>
      <p:sp>
        <p:nvSpPr>
          <p:cNvPr id="7" name="Oval 10">
            <a:extLst>
              <a:ext uri="{FF2B5EF4-FFF2-40B4-BE49-F238E27FC236}">
                <a16:creationId xmlns:a16="http://schemas.microsoft.com/office/drawing/2014/main" id="{E25D9EB1-7272-49EE-86A7-A3EE1E78095C}"/>
              </a:ext>
            </a:extLst>
          </p:cNvPr>
          <p:cNvSpPr>
            <a:spLocks noChangeAspect="1" noChangeArrowheads="1"/>
          </p:cNvSpPr>
          <p:nvPr/>
        </p:nvSpPr>
        <p:spPr bwMode="auto">
          <a:xfrm>
            <a:off x="5996650" y="4247025"/>
            <a:ext cx="458787" cy="488950"/>
          </a:xfrm>
          <a:prstGeom prst="ellipse">
            <a:avLst/>
          </a:prstGeom>
          <a:solidFill>
            <a:srgbClr val="0099FF"/>
          </a:solidFill>
          <a:ln w="9525">
            <a:no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8" name="Oval 11">
            <a:extLst>
              <a:ext uri="{FF2B5EF4-FFF2-40B4-BE49-F238E27FC236}">
                <a16:creationId xmlns:a16="http://schemas.microsoft.com/office/drawing/2014/main" id="{7B27E6EA-7467-412F-A66F-3E9681D2B9A8}"/>
              </a:ext>
            </a:extLst>
          </p:cNvPr>
          <p:cNvSpPr>
            <a:spLocks noChangeAspect="1" noChangeArrowheads="1"/>
          </p:cNvSpPr>
          <p:nvPr/>
        </p:nvSpPr>
        <p:spPr bwMode="auto">
          <a:xfrm>
            <a:off x="7086600" y="4565650"/>
            <a:ext cx="458787" cy="487363"/>
          </a:xfrm>
          <a:prstGeom prst="ellipse">
            <a:avLst/>
          </a:prstGeom>
          <a:solidFill>
            <a:srgbClr val="008000"/>
          </a:solidFill>
          <a:ln w="9525">
            <a:no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9" name="Rectangle 12">
            <a:extLst>
              <a:ext uri="{FF2B5EF4-FFF2-40B4-BE49-F238E27FC236}">
                <a16:creationId xmlns:a16="http://schemas.microsoft.com/office/drawing/2014/main" id="{2F37A36F-1A0D-4E96-8427-5B1F35FE3B22}"/>
              </a:ext>
            </a:extLst>
          </p:cNvPr>
          <p:cNvSpPr>
            <a:spLocks noChangeAspect="1" noChangeArrowheads="1"/>
          </p:cNvSpPr>
          <p:nvPr/>
        </p:nvSpPr>
        <p:spPr bwMode="auto">
          <a:xfrm>
            <a:off x="6172200" y="4705350"/>
            <a:ext cx="393700" cy="417513"/>
          </a:xfrm>
          <a:prstGeom prst="rect">
            <a:avLst/>
          </a:prstGeom>
          <a:solidFill>
            <a:sysClr val="windowText" lastClr="00000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0" name="AutoShape 13">
            <a:extLst>
              <a:ext uri="{FF2B5EF4-FFF2-40B4-BE49-F238E27FC236}">
                <a16:creationId xmlns:a16="http://schemas.microsoft.com/office/drawing/2014/main" id="{2F683493-DAB6-47D8-9D0B-A19BAC2C36AA}"/>
              </a:ext>
            </a:extLst>
          </p:cNvPr>
          <p:cNvSpPr>
            <a:spLocks noChangeAspect="1" noChangeArrowheads="1"/>
          </p:cNvSpPr>
          <p:nvPr/>
        </p:nvSpPr>
        <p:spPr bwMode="auto">
          <a:xfrm>
            <a:off x="7002463" y="4983163"/>
            <a:ext cx="523875" cy="279400"/>
          </a:xfrm>
          <a:prstGeom prst="diamond">
            <a:avLst/>
          </a:prstGeom>
          <a:solidFill>
            <a:sysClr val="windowText" lastClr="00000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2" name="Rectangle 14">
            <a:extLst>
              <a:ext uri="{FF2B5EF4-FFF2-40B4-BE49-F238E27FC236}">
                <a16:creationId xmlns:a16="http://schemas.microsoft.com/office/drawing/2014/main" id="{71C5EAFE-B1B5-4C2D-986E-6045D6B55C77}"/>
              </a:ext>
            </a:extLst>
          </p:cNvPr>
          <p:cNvSpPr>
            <a:spLocks noChangeAspect="1" noChangeArrowheads="1"/>
          </p:cNvSpPr>
          <p:nvPr/>
        </p:nvSpPr>
        <p:spPr bwMode="auto">
          <a:xfrm>
            <a:off x="5230813" y="5122863"/>
            <a:ext cx="3214687" cy="139700"/>
          </a:xfrm>
          <a:prstGeom prst="rect">
            <a:avLst/>
          </a:prstGeom>
          <a:solidFill>
            <a:sysClr val="windowText" lastClr="00000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3" name="Text Box 15">
            <a:extLst>
              <a:ext uri="{FF2B5EF4-FFF2-40B4-BE49-F238E27FC236}">
                <a16:creationId xmlns:a16="http://schemas.microsoft.com/office/drawing/2014/main" id="{0C7BDA70-434A-407D-BA14-5A9B179EA0F2}"/>
              </a:ext>
            </a:extLst>
          </p:cNvPr>
          <p:cNvSpPr txBox="1">
            <a:spLocks noChangeArrowheads="1"/>
          </p:cNvSpPr>
          <p:nvPr/>
        </p:nvSpPr>
        <p:spPr bwMode="auto">
          <a:xfrm>
            <a:off x="4716463" y="838200"/>
            <a:ext cx="4046537" cy="779463"/>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solidFill>
                  <a:srgbClr val="0070C0"/>
                </a:solidFill>
                <a:effectLst/>
                <a:uLnTx/>
                <a:uFillTx/>
              </a:rPr>
              <a:t>1932</a:t>
            </a:r>
          </a:p>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solidFill>
                  <a:srgbClr val="0070C0"/>
                </a:solidFill>
                <a:effectLst/>
                <a:uLnTx/>
                <a:uFillTx/>
              </a:rPr>
              <a:t>Discovery of the neutron</a:t>
            </a:r>
          </a:p>
        </p:txBody>
      </p:sp>
      <p:sp>
        <p:nvSpPr>
          <p:cNvPr id="14" name="TextBox 13">
            <a:extLst>
              <a:ext uri="{FF2B5EF4-FFF2-40B4-BE49-F238E27FC236}">
                <a16:creationId xmlns:a16="http://schemas.microsoft.com/office/drawing/2014/main" id="{04C51518-DA30-4AC5-86B8-CDBBBC598F9B}"/>
              </a:ext>
            </a:extLst>
          </p:cNvPr>
          <p:cNvSpPr txBox="1"/>
          <p:nvPr/>
        </p:nvSpPr>
        <p:spPr>
          <a:xfrm>
            <a:off x="4011488" y="5334000"/>
            <a:ext cx="4953000" cy="10156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0000"/>
                </a:solidFill>
                <a:effectLst/>
                <a:uLnTx/>
                <a:uFillTx/>
              </a:rPr>
              <a:t>Cyclotron + neutrons = first attempt of radiation therapy with fast neutrons  at LBL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0000"/>
                </a:solidFill>
                <a:effectLst/>
                <a:uLnTx/>
                <a:uFillTx/>
              </a:rPr>
              <a:t>(R. Stone and J. Lawrence, 1938)</a:t>
            </a:r>
          </a:p>
        </p:txBody>
      </p:sp>
      <p:sp>
        <p:nvSpPr>
          <p:cNvPr id="15" name="TextBox 14">
            <a:extLst>
              <a:ext uri="{FF2B5EF4-FFF2-40B4-BE49-F238E27FC236}">
                <a16:creationId xmlns:a16="http://schemas.microsoft.com/office/drawing/2014/main" id="{9386F595-2B5B-419E-B908-6F3D15B8338C}"/>
              </a:ext>
            </a:extLst>
          </p:cNvPr>
          <p:cNvSpPr txBox="1"/>
          <p:nvPr/>
        </p:nvSpPr>
        <p:spPr>
          <a:xfrm>
            <a:off x="784505" y="6032445"/>
            <a:ext cx="2497832" cy="338554"/>
          </a:xfrm>
          <a:prstGeom prst="rect">
            <a:avLst/>
          </a:prstGeom>
          <a:noFill/>
        </p:spPr>
        <p:txBody>
          <a:bodyPr wrap="square" rtlCol="0">
            <a:spAutoFit/>
          </a:bodyPr>
          <a:lstStyle/>
          <a:p>
            <a:r>
              <a:rPr lang="en-US" sz="1600" dirty="0">
                <a:latin typeface="+mj-lt"/>
              </a:rPr>
              <a:t>Courtesy Prof. Ugo Amaldi</a:t>
            </a:r>
          </a:p>
        </p:txBody>
      </p:sp>
    </p:spTree>
    <p:extLst>
      <p:ext uri="{BB962C8B-B14F-4D97-AF65-F5344CB8AC3E}">
        <p14:creationId xmlns:p14="http://schemas.microsoft.com/office/powerpoint/2010/main" val="2133051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60</a:t>
            </a:fld>
            <a:endParaRPr lang="en-GB" dirty="0"/>
          </a:p>
        </p:txBody>
      </p:sp>
      <p:sp>
        <p:nvSpPr>
          <p:cNvPr id="4"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Multi-room versus single-room facilities</a:t>
            </a:r>
          </a:p>
        </p:txBody>
      </p:sp>
      <p:pic>
        <p:nvPicPr>
          <p:cNvPr id="6" name="Picture 3" descr="single room IBA.jpg"/>
          <p:cNvPicPr>
            <a:picLocks noChangeAspect="1"/>
          </p:cNvPicPr>
          <p:nvPr/>
        </p:nvPicPr>
        <p:blipFill>
          <a:blip r:embed="rId3" cstate="print"/>
          <a:srcRect/>
          <a:stretch>
            <a:fillRect/>
          </a:stretch>
        </p:blipFill>
        <p:spPr bwMode="auto">
          <a:xfrm>
            <a:off x="5745163" y="1192213"/>
            <a:ext cx="2851150" cy="2743200"/>
          </a:xfrm>
          <a:prstGeom prst="rect">
            <a:avLst/>
          </a:prstGeom>
          <a:noFill/>
          <a:ln w="57150">
            <a:noFill/>
            <a:miter lim="800000"/>
            <a:headEnd/>
            <a:tailEnd/>
          </a:ln>
        </p:spPr>
      </p:pic>
      <p:cxnSp>
        <p:nvCxnSpPr>
          <p:cNvPr id="7" name="Straight Arrow Connector 6"/>
          <p:cNvCxnSpPr/>
          <p:nvPr/>
        </p:nvCxnSpPr>
        <p:spPr bwMode="auto">
          <a:xfrm>
            <a:off x="5691188" y="922338"/>
            <a:ext cx="3065462" cy="1587"/>
          </a:xfrm>
          <a:prstGeom prst="straightConnector1">
            <a:avLst/>
          </a:prstGeom>
          <a:ln w="28575">
            <a:solidFill>
              <a:srgbClr val="92D05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 name="TextBox 8"/>
          <p:cNvSpPr txBox="1">
            <a:spLocks noChangeArrowheads="1"/>
          </p:cNvSpPr>
          <p:nvPr/>
        </p:nvSpPr>
        <p:spPr bwMode="auto">
          <a:xfrm>
            <a:off x="6713538" y="931863"/>
            <a:ext cx="1079500" cy="307975"/>
          </a:xfrm>
          <a:prstGeom prst="rect">
            <a:avLst/>
          </a:prstGeom>
          <a:noFill/>
          <a:ln w="9525">
            <a:noFill/>
            <a:miter lim="800000"/>
            <a:headEnd/>
            <a:tailEnd/>
          </a:ln>
        </p:spPr>
        <p:txBody>
          <a:bodyPr wrap="none">
            <a:spAutoFit/>
          </a:bodyPr>
          <a:lstStyle/>
          <a:p>
            <a:pPr eaLnBrk="0" hangingPunct="0"/>
            <a:r>
              <a:rPr lang="en-US" sz="1400">
                <a:solidFill>
                  <a:srgbClr val="000000"/>
                </a:solidFill>
              </a:rPr>
              <a:t>29 m (87ft)</a:t>
            </a:r>
          </a:p>
        </p:txBody>
      </p:sp>
      <p:sp>
        <p:nvSpPr>
          <p:cNvPr id="9" name="Rectangle 8"/>
          <p:cNvSpPr/>
          <p:nvPr/>
        </p:nvSpPr>
        <p:spPr bwMode="auto">
          <a:xfrm>
            <a:off x="5853113" y="1192213"/>
            <a:ext cx="2743200" cy="2689225"/>
          </a:xfrm>
          <a:prstGeom prst="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endParaRPr lang="en-US" sz="1400">
              <a:solidFill>
                <a:srgbClr val="FFFFFF"/>
              </a:solidFill>
            </a:endParaRPr>
          </a:p>
        </p:txBody>
      </p:sp>
      <p:cxnSp>
        <p:nvCxnSpPr>
          <p:cNvPr id="10" name="Straight Arrow Connector 9"/>
          <p:cNvCxnSpPr/>
          <p:nvPr/>
        </p:nvCxnSpPr>
        <p:spPr bwMode="auto">
          <a:xfrm rot="5400000">
            <a:off x="4267200" y="2509838"/>
            <a:ext cx="2635250" cy="0"/>
          </a:xfrm>
          <a:prstGeom prst="straightConnector1">
            <a:avLst/>
          </a:prstGeom>
          <a:ln w="28575">
            <a:solidFill>
              <a:srgbClr val="92D050"/>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11" name="Group 17"/>
          <p:cNvGrpSpPr>
            <a:grpSpLocks/>
          </p:cNvGrpSpPr>
          <p:nvPr/>
        </p:nvGrpSpPr>
        <p:grpSpPr bwMode="auto">
          <a:xfrm>
            <a:off x="5870575" y="3557588"/>
            <a:ext cx="3048000" cy="1984375"/>
            <a:chOff x="3072543" y="3884602"/>
            <a:chExt cx="4318858" cy="2811590"/>
          </a:xfrm>
        </p:grpSpPr>
        <p:pic>
          <p:nvPicPr>
            <p:cNvPr id="12" name="Picture 4"/>
            <p:cNvPicPr>
              <a:picLocks noChangeAspect="1" noChangeArrowheads="1"/>
            </p:cNvPicPr>
            <p:nvPr/>
          </p:nvPicPr>
          <p:blipFill>
            <a:blip r:embed="rId4" cstate="print"/>
            <a:srcRect/>
            <a:stretch>
              <a:fillRect/>
            </a:stretch>
          </p:blipFill>
          <p:spPr bwMode="auto">
            <a:xfrm flipV="1">
              <a:off x="5029200" y="3884612"/>
              <a:ext cx="1835175" cy="2362200"/>
            </a:xfrm>
            <a:prstGeom prst="rect">
              <a:avLst/>
            </a:prstGeom>
            <a:noFill/>
            <a:ln w="57150">
              <a:noFill/>
              <a:miter lim="800000"/>
              <a:headEnd/>
              <a:tailEnd/>
            </a:ln>
          </p:spPr>
        </p:pic>
        <p:sp>
          <p:nvSpPr>
            <p:cNvPr id="13" name="Rectangle 12"/>
            <p:cNvSpPr/>
            <p:nvPr/>
          </p:nvSpPr>
          <p:spPr>
            <a:xfrm>
              <a:off x="5029526" y="3884602"/>
              <a:ext cx="1905247" cy="2361736"/>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endParaRPr lang="en-US" sz="1400">
                <a:solidFill>
                  <a:srgbClr val="FFFFFF"/>
                </a:solidFill>
              </a:endParaRPr>
            </a:p>
          </p:txBody>
        </p:sp>
        <p:cxnSp>
          <p:nvCxnSpPr>
            <p:cNvPr id="14" name="Straight Arrow Connector 13"/>
            <p:cNvCxnSpPr/>
            <p:nvPr/>
          </p:nvCxnSpPr>
          <p:spPr>
            <a:xfrm>
              <a:off x="5029526" y="6626464"/>
              <a:ext cx="1981727" cy="2250"/>
            </a:xfrm>
            <a:prstGeom prst="straightConnector1">
              <a:avLst/>
            </a:prstGeom>
            <a:ln w="28575">
              <a:solidFill>
                <a:srgbClr val="FFC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5" name="TextBox 16"/>
            <p:cNvSpPr txBox="1">
              <a:spLocks noChangeArrowheads="1"/>
            </p:cNvSpPr>
            <p:nvPr/>
          </p:nvSpPr>
          <p:spPr bwMode="auto">
            <a:xfrm>
              <a:off x="5486399" y="6260068"/>
              <a:ext cx="1599575" cy="436124"/>
            </a:xfrm>
            <a:prstGeom prst="rect">
              <a:avLst/>
            </a:prstGeom>
            <a:noFill/>
            <a:ln w="9525">
              <a:noFill/>
              <a:miter lim="800000"/>
              <a:headEnd/>
              <a:tailEnd/>
            </a:ln>
          </p:spPr>
          <p:txBody>
            <a:bodyPr wrap="none">
              <a:spAutoFit/>
            </a:bodyPr>
            <a:lstStyle/>
            <a:p>
              <a:pPr eaLnBrk="0" hangingPunct="0"/>
              <a:r>
                <a:rPr lang="en-US" sz="1400">
                  <a:solidFill>
                    <a:srgbClr val="000000"/>
                  </a:solidFill>
                </a:rPr>
                <a:t>14 m (41 ft)</a:t>
              </a:r>
            </a:p>
          </p:txBody>
        </p:sp>
        <p:cxnSp>
          <p:nvCxnSpPr>
            <p:cNvPr id="16" name="Straight Arrow Connector 15"/>
            <p:cNvCxnSpPr/>
            <p:nvPr/>
          </p:nvCxnSpPr>
          <p:spPr>
            <a:xfrm rot="16200000" flipH="1">
              <a:off x="6311750" y="5191428"/>
              <a:ext cx="2159301" cy="0"/>
            </a:xfrm>
            <a:prstGeom prst="straightConnector1">
              <a:avLst/>
            </a:prstGeom>
            <a:ln w="28575">
              <a:solidFill>
                <a:srgbClr val="FFC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7" name="TextBox 20"/>
            <p:cNvSpPr txBox="1">
              <a:spLocks noChangeArrowheads="1"/>
            </p:cNvSpPr>
            <p:nvPr/>
          </p:nvSpPr>
          <p:spPr bwMode="auto">
            <a:xfrm rot="-5400000">
              <a:off x="6283870" y="4873386"/>
              <a:ext cx="1669991" cy="436124"/>
            </a:xfrm>
            <a:prstGeom prst="rect">
              <a:avLst/>
            </a:prstGeom>
            <a:noFill/>
            <a:ln w="9525">
              <a:noFill/>
              <a:miter lim="800000"/>
              <a:headEnd/>
              <a:tailEnd/>
            </a:ln>
          </p:spPr>
          <p:txBody>
            <a:bodyPr wrap="none">
              <a:spAutoFit/>
            </a:bodyPr>
            <a:lstStyle/>
            <a:p>
              <a:pPr eaLnBrk="0" hangingPunct="0"/>
              <a:r>
                <a:rPr lang="en-US" sz="1400">
                  <a:solidFill>
                    <a:srgbClr val="000000"/>
                  </a:solidFill>
                </a:rPr>
                <a:t>13 m (39  ft)</a:t>
              </a:r>
            </a:p>
          </p:txBody>
        </p:sp>
        <p:pic>
          <p:nvPicPr>
            <p:cNvPr id="18" name="Picture 6" descr="Still River Systems (SHRTRUN)CMYKFINAL"/>
            <p:cNvPicPr>
              <a:picLocks noChangeAspect="1" noChangeArrowheads="1"/>
            </p:cNvPicPr>
            <p:nvPr/>
          </p:nvPicPr>
          <p:blipFill>
            <a:blip r:embed="rId5" cstate="print">
              <a:lum bright="6000"/>
            </a:blip>
            <a:srcRect/>
            <a:stretch>
              <a:fillRect/>
            </a:stretch>
          </p:blipFill>
          <p:spPr bwMode="auto">
            <a:xfrm>
              <a:off x="3072543" y="4818079"/>
              <a:ext cx="1835502" cy="827702"/>
            </a:xfrm>
            <a:prstGeom prst="rect">
              <a:avLst/>
            </a:prstGeom>
            <a:noFill/>
            <a:ln w="9525">
              <a:noFill/>
              <a:miter lim="800000"/>
              <a:headEnd/>
              <a:tailEnd/>
            </a:ln>
          </p:spPr>
        </p:pic>
      </p:grpSp>
      <p:sp>
        <p:nvSpPr>
          <p:cNvPr id="19" name="TextBox 25"/>
          <p:cNvSpPr txBox="1">
            <a:spLocks noChangeArrowheads="1"/>
          </p:cNvSpPr>
          <p:nvPr/>
        </p:nvSpPr>
        <p:spPr bwMode="auto">
          <a:xfrm>
            <a:off x="5900738" y="1219200"/>
            <a:ext cx="1808162" cy="276225"/>
          </a:xfrm>
          <a:prstGeom prst="rect">
            <a:avLst/>
          </a:prstGeom>
          <a:solidFill>
            <a:schemeClr val="bg1"/>
          </a:solidFill>
          <a:ln w="9525">
            <a:noFill/>
            <a:miter lim="800000"/>
            <a:headEnd/>
            <a:tailEnd/>
          </a:ln>
        </p:spPr>
        <p:txBody>
          <a:bodyPr wrap="none">
            <a:spAutoFit/>
          </a:bodyPr>
          <a:lstStyle/>
          <a:p>
            <a:pPr eaLnBrk="0" hangingPunct="0"/>
            <a:r>
              <a:rPr lang="en-US" sz="1200">
                <a:solidFill>
                  <a:srgbClr val="000000"/>
                </a:solidFill>
              </a:rPr>
              <a:t>Other Proton Systems</a:t>
            </a:r>
          </a:p>
        </p:txBody>
      </p:sp>
      <p:sp>
        <p:nvSpPr>
          <p:cNvPr id="20" name="TextBox 12"/>
          <p:cNvSpPr txBox="1">
            <a:spLocks noChangeArrowheads="1"/>
          </p:cNvSpPr>
          <p:nvPr/>
        </p:nvSpPr>
        <p:spPr bwMode="auto">
          <a:xfrm rot="-5400000">
            <a:off x="5127625" y="2339975"/>
            <a:ext cx="1177925" cy="307975"/>
          </a:xfrm>
          <a:prstGeom prst="rect">
            <a:avLst/>
          </a:prstGeom>
          <a:noFill/>
          <a:ln w="9525">
            <a:noFill/>
            <a:miter lim="800000"/>
            <a:headEnd/>
            <a:tailEnd/>
          </a:ln>
        </p:spPr>
        <p:txBody>
          <a:bodyPr wrap="none">
            <a:spAutoFit/>
          </a:bodyPr>
          <a:lstStyle/>
          <a:p>
            <a:pPr eaLnBrk="0" hangingPunct="0"/>
            <a:r>
              <a:rPr lang="en-US" sz="1400" dirty="0">
                <a:solidFill>
                  <a:srgbClr val="000000"/>
                </a:solidFill>
              </a:rPr>
              <a:t> 28 m (84 ft)</a:t>
            </a:r>
          </a:p>
        </p:txBody>
      </p:sp>
      <p:sp>
        <p:nvSpPr>
          <p:cNvPr id="21" name="Rectangle 39"/>
          <p:cNvSpPr>
            <a:spLocks noChangeArrowheads="1"/>
          </p:cNvSpPr>
          <p:nvPr/>
        </p:nvSpPr>
        <p:spPr bwMode="auto">
          <a:xfrm>
            <a:off x="7613650" y="1219200"/>
            <a:ext cx="926857" cy="400110"/>
          </a:xfrm>
          <a:prstGeom prst="rect">
            <a:avLst/>
          </a:prstGeom>
          <a:noFill/>
          <a:ln w="9525">
            <a:noFill/>
            <a:miter lim="800000"/>
            <a:headEnd/>
            <a:tailEnd/>
          </a:ln>
        </p:spPr>
        <p:txBody>
          <a:bodyPr wrap="none">
            <a:spAutoFit/>
          </a:bodyPr>
          <a:lstStyle/>
          <a:p>
            <a:r>
              <a:rPr lang="en-US" sz="2000" b="1" dirty="0"/>
              <a:t>812 m</a:t>
            </a:r>
            <a:r>
              <a:rPr lang="en-US" sz="2000" b="1" baseline="30000" dirty="0"/>
              <a:t>2</a:t>
            </a:r>
          </a:p>
        </p:txBody>
      </p:sp>
      <p:sp>
        <p:nvSpPr>
          <p:cNvPr id="22" name="Rectangle 40"/>
          <p:cNvSpPr>
            <a:spLocks noChangeArrowheads="1"/>
          </p:cNvSpPr>
          <p:nvPr/>
        </p:nvSpPr>
        <p:spPr bwMode="auto">
          <a:xfrm>
            <a:off x="6318250" y="4811713"/>
            <a:ext cx="926857" cy="400110"/>
          </a:xfrm>
          <a:prstGeom prst="rect">
            <a:avLst/>
          </a:prstGeom>
          <a:noFill/>
          <a:ln w="9525">
            <a:noFill/>
            <a:miter lim="800000"/>
            <a:headEnd/>
            <a:tailEnd/>
          </a:ln>
        </p:spPr>
        <p:txBody>
          <a:bodyPr wrap="none">
            <a:spAutoFit/>
          </a:bodyPr>
          <a:lstStyle/>
          <a:p>
            <a:r>
              <a:rPr lang="en-US" sz="2000" b="1" dirty="0"/>
              <a:t>182 m</a:t>
            </a:r>
            <a:r>
              <a:rPr lang="en-US" sz="2000" b="1" baseline="30000" dirty="0"/>
              <a:t>2</a:t>
            </a:r>
          </a:p>
        </p:txBody>
      </p:sp>
      <p:grpSp>
        <p:nvGrpSpPr>
          <p:cNvPr id="23" name="Group 20"/>
          <p:cNvGrpSpPr>
            <a:grpSpLocks/>
          </p:cNvGrpSpPr>
          <p:nvPr/>
        </p:nvGrpSpPr>
        <p:grpSpPr bwMode="auto">
          <a:xfrm>
            <a:off x="457200" y="1066800"/>
            <a:ext cx="3938588" cy="2514600"/>
            <a:chOff x="0" y="1520015"/>
            <a:chExt cx="3938610" cy="2514602"/>
          </a:xfrm>
        </p:grpSpPr>
        <p:grpSp>
          <p:nvGrpSpPr>
            <p:cNvPr id="24" name="Group 33"/>
            <p:cNvGrpSpPr>
              <a:grpSpLocks/>
            </p:cNvGrpSpPr>
            <p:nvPr/>
          </p:nvGrpSpPr>
          <p:grpSpPr bwMode="auto">
            <a:xfrm>
              <a:off x="0" y="1520015"/>
              <a:ext cx="3924322" cy="1733233"/>
              <a:chOff x="533400" y="304800"/>
              <a:chExt cx="7848644" cy="3466465"/>
            </a:xfrm>
          </p:grpSpPr>
          <p:pic>
            <p:nvPicPr>
              <p:cNvPr id="30" name="Picture 2"/>
              <p:cNvPicPr>
                <a:picLocks noChangeAspect="1" noChangeArrowheads="1"/>
              </p:cNvPicPr>
              <p:nvPr/>
            </p:nvPicPr>
            <p:blipFill>
              <a:blip r:embed="rId6" cstate="print"/>
              <a:srcRect/>
              <a:stretch>
                <a:fillRect/>
              </a:stretch>
            </p:blipFill>
            <p:spPr bwMode="auto">
              <a:xfrm>
                <a:off x="533400" y="304800"/>
                <a:ext cx="7848600" cy="3466465"/>
              </a:xfrm>
              <a:prstGeom prst="rect">
                <a:avLst/>
              </a:prstGeom>
              <a:noFill/>
              <a:ln w="9525">
                <a:noFill/>
                <a:miter lim="800000"/>
                <a:headEnd/>
                <a:tailEnd/>
              </a:ln>
            </p:spPr>
          </p:pic>
          <p:sp>
            <p:nvSpPr>
              <p:cNvPr id="31" name="Rectangle 30"/>
              <p:cNvSpPr/>
              <p:nvPr/>
            </p:nvSpPr>
            <p:spPr>
              <a:xfrm>
                <a:off x="609600" y="457200"/>
                <a:ext cx="7772444" cy="3124201"/>
              </a:xfrm>
              <a:prstGeom prst="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endParaRPr lang="en-US">
                  <a:solidFill>
                    <a:srgbClr val="FFFFFF"/>
                  </a:solidFill>
                </a:endParaRPr>
              </a:p>
            </p:txBody>
          </p:sp>
        </p:grpSp>
        <p:grpSp>
          <p:nvGrpSpPr>
            <p:cNvPr id="25" name="Group 25"/>
            <p:cNvGrpSpPr>
              <a:grpSpLocks/>
            </p:cNvGrpSpPr>
            <p:nvPr/>
          </p:nvGrpSpPr>
          <p:grpSpPr bwMode="auto">
            <a:xfrm>
              <a:off x="266700" y="3158316"/>
              <a:ext cx="3671910" cy="876301"/>
              <a:chOff x="990600" y="3733793"/>
              <a:chExt cx="7343820" cy="1752599"/>
            </a:xfrm>
          </p:grpSpPr>
          <p:pic>
            <p:nvPicPr>
              <p:cNvPr id="26" name="Picture 6" descr="Still River Systems (SHRTRUN)CMYKFINAL"/>
              <p:cNvPicPr>
                <a:picLocks noChangeAspect="1" noChangeArrowheads="1"/>
              </p:cNvPicPr>
              <p:nvPr/>
            </p:nvPicPr>
            <p:blipFill>
              <a:blip r:embed="rId7" cstate="print">
                <a:lum bright="6000"/>
              </a:blip>
              <a:srcRect/>
              <a:stretch>
                <a:fillRect/>
              </a:stretch>
            </p:blipFill>
            <p:spPr bwMode="auto">
              <a:xfrm>
                <a:off x="990600" y="4419599"/>
                <a:ext cx="1835502" cy="827703"/>
              </a:xfrm>
              <a:prstGeom prst="rect">
                <a:avLst/>
              </a:prstGeom>
              <a:noFill/>
              <a:ln w="9525">
                <a:noFill/>
                <a:miter lim="800000"/>
                <a:headEnd/>
                <a:tailEnd/>
              </a:ln>
            </p:spPr>
          </p:pic>
          <p:grpSp>
            <p:nvGrpSpPr>
              <p:cNvPr id="27" name="Group 24"/>
              <p:cNvGrpSpPr>
                <a:grpSpLocks/>
              </p:cNvGrpSpPr>
              <p:nvPr/>
            </p:nvGrpSpPr>
            <p:grpSpPr bwMode="auto">
              <a:xfrm>
                <a:off x="3048000" y="3733793"/>
                <a:ext cx="5286420" cy="1752599"/>
                <a:chOff x="3048000" y="3733793"/>
                <a:chExt cx="5286420" cy="1752599"/>
              </a:xfrm>
            </p:grpSpPr>
            <p:pic>
              <p:nvPicPr>
                <p:cNvPr id="28" name="Picture 2"/>
                <p:cNvPicPr>
                  <a:picLocks noChangeAspect="1" noChangeArrowheads="1"/>
                </p:cNvPicPr>
                <p:nvPr/>
              </p:nvPicPr>
              <p:blipFill>
                <a:blip r:embed="rId8" cstate="print"/>
                <a:srcRect/>
                <a:stretch>
                  <a:fillRect/>
                </a:stretch>
              </p:blipFill>
              <p:spPr bwMode="auto">
                <a:xfrm rot="16200000" flipV="1">
                  <a:off x="4853009" y="1928790"/>
                  <a:ext cx="1676401" cy="5286420"/>
                </a:xfrm>
                <a:prstGeom prst="rect">
                  <a:avLst/>
                </a:prstGeom>
                <a:noFill/>
                <a:ln w="9525">
                  <a:noFill/>
                  <a:miter lim="800000"/>
                  <a:headEnd/>
                  <a:tailEnd/>
                </a:ln>
              </p:spPr>
            </p:pic>
            <p:sp>
              <p:nvSpPr>
                <p:cNvPr id="29" name="Rectangle 28"/>
                <p:cNvSpPr>
                  <a:spLocks noChangeAspect="1"/>
                </p:cNvSpPr>
                <p:nvPr/>
              </p:nvSpPr>
              <p:spPr>
                <a:xfrm>
                  <a:off x="3048014" y="3733793"/>
                  <a:ext cx="5257830" cy="1752599"/>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endParaRPr lang="en-US">
                    <a:solidFill>
                      <a:srgbClr val="FFFFFF"/>
                    </a:solidFill>
                  </a:endParaRPr>
                </a:p>
              </p:txBody>
            </p:sp>
          </p:grpSp>
        </p:grpSp>
      </p:grpSp>
      <p:sp>
        <p:nvSpPr>
          <p:cNvPr id="32" name="Rectangle 34"/>
          <p:cNvSpPr>
            <a:spLocks noChangeArrowheads="1"/>
          </p:cNvSpPr>
          <p:nvPr/>
        </p:nvSpPr>
        <p:spPr bwMode="auto">
          <a:xfrm>
            <a:off x="3200400" y="1230313"/>
            <a:ext cx="1122423" cy="400110"/>
          </a:xfrm>
          <a:prstGeom prst="rect">
            <a:avLst/>
          </a:prstGeom>
          <a:noFill/>
          <a:ln w="9525">
            <a:noFill/>
            <a:miter lim="800000"/>
            <a:headEnd/>
            <a:tailEnd/>
          </a:ln>
        </p:spPr>
        <p:txBody>
          <a:bodyPr wrap="none">
            <a:spAutoFit/>
          </a:bodyPr>
          <a:lstStyle/>
          <a:p>
            <a:r>
              <a:rPr lang="en-US" sz="2000" b="1" dirty="0"/>
              <a:t>2,240 m</a:t>
            </a:r>
            <a:r>
              <a:rPr lang="en-US" sz="2000" b="1" baseline="30000" dirty="0"/>
              <a:t>2</a:t>
            </a:r>
          </a:p>
        </p:txBody>
      </p:sp>
      <p:sp>
        <p:nvSpPr>
          <p:cNvPr id="33" name="Rectangle 35"/>
          <p:cNvSpPr>
            <a:spLocks noChangeArrowheads="1"/>
          </p:cNvSpPr>
          <p:nvPr/>
        </p:nvSpPr>
        <p:spPr bwMode="auto">
          <a:xfrm>
            <a:off x="752475" y="3363913"/>
            <a:ext cx="926857" cy="400110"/>
          </a:xfrm>
          <a:prstGeom prst="rect">
            <a:avLst/>
          </a:prstGeom>
          <a:noFill/>
          <a:ln w="9525">
            <a:noFill/>
            <a:miter lim="800000"/>
            <a:headEnd/>
            <a:tailEnd/>
          </a:ln>
        </p:spPr>
        <p:txBody>
          <a:bodyPr wrap="none">
            <a:spAutoFit/>
          </a:bodyPr>
          <a:lstStyle/>
          <a:p>
            <a:r>
              <a:rPr lang="en-US" sz="2000" b="1" dirty="0"/>
              <a:t>714 m</a:t>
            </a:r>
            <a:r>
              <a:rPr lang="en-US" sz="2000" b="1" baseline="30000" dirty="0"/>
              <a:t>2</a:t>
            </a:r>
          </a:p>
        </p:txBody>
      </p:sp>
      <p:sp>
        <p:nvSpPr>
          <p:cNvPr id="34" name="Rectangle 33"/>
          <p:cNvSpPr/>
          <p:nvPr/>
        </p:nvSpPr>
        <p:spPr>
          <a:xfrm>
            <a:off x="5029200" y="5879068"/>
            <a:ext cx="3822137" cy="369332"/>
          </a:xfrm>
          <a:prstGeom prst="rect">
            <a:avLst/>
          </a:prstGeom>
          <a:noFill/>
        </p:spPr>
        <p:txBody>
          <a:bodyPr wrap="none">
            <a:spAutoFit/>
          </a:bodyPr>
          <a:lstStyle/>
          <a:p>
            <a:r>
              <a:rPr lang="en-US" sz="1800" dirty="0">
                <a:latin typeface="+mn-lt"/>
              </a:rPr>
              <a:t>Courtesy L. Bouchet, </a:t>
            </a:r>
            <a:r>
              <a:rPr lang="en-US" sz="1800" i="1" dirty="0">
                <a:latin typeface="+mn-lt"/>
              </a:rPr>
              <a:t>Still River Systems</a:t>
            </a:r>
            <a:endParaRPr lang="en-US" sz="1800" dirty="0">
              <a:latin typeface="+mn-lt"/>
            </a:endParaRPr>
          </a:p>
        </p:txBody>
      </p:sp>
      <p:sp>
        <p:nvSpPr>
          <p:cNvPr id="35" name="TextBox 34"/>
          <p:cNvSpPr txBox="1"/>
          <p:nvPr/>
        </p:nvSpPr>
        <p:spPr>
          <a:xfrm>
            <a:off x="152400" y="4038600"/>
            <a:ext cx="5257800" cy="1631216"/>
          </a:xfrm>
          <a:prstGeom prst="rect">
            <a:avLst/>
          </a:prstGeom>
          <a:noFill/>
        </p:spPr>
        <p:txBody>
          <a:bodyPr wrap="square" rtlCol="0">
            <a:spAutoFit/>
          </a:bodyPr>
          <a:lstStyle/>
          <a:p>
            <a:r>
              <a:rPr lang="en-US" sz="2000" b="1" dirty="0">
                <a:solidFill>
                  <a:srgbClr val="FF0000"/>
                </a:solidFill>
                <a:latin typeface="+mn-lt"/>
              </a:rPr>
              <a:t>Advantages of single-room facility:</a:t>
            </a:r>
          </a:p>
          <a:p>
            <a:pPr marL="347663" indent="-347663">
              <a:buFont typeface="Wingdings" pitchFamily="2" charset="2"/>
              <a:buChar char="ü"/>
            </a:pPr>
            <a:r>
              <a:rPr lang="en-US" sz="2000" b="1" dirty="0">
                <a:solidFill>
                  <a:srgbClr val="002060"/>
                </a:solidFill>
                <a:latin typeface="+mn-lt"/>
              </a:rPr>
              <a:t>Modularity</a:t>
            </a:r>
          </a:p>
          <a:p>
            <a:pPr marL="347663" indent="-347663">
              <a:buFont typeface="Wingdings" pitchFamily="2" charset="2"/>
              <a:buChar char="ü"/>
            </a:pPr>
            <a:r>
              <a:rPr lang="en-US" sz="2000" b="1" dirty="0">
                <a:solidFill>
                  <a:srgbClr val="002060"/>
                </a:solidFill>
                <a:latin typeface="+mn-lt"/>
              </a:rPr>
              <a:t>Reliability / back-up</a:t>
            </a:r>
          </a:p>
          <a:p>
            <a:pPr marL="347663" indent="-347663">
              <a:buFont typeface="Wingdings" pitchFamily="2" charset="2"/>
              <a:buChar char="ü"/>
            </a:pPr>
            <a:r>
              <a:rPr lang="en-US" sz="2000" b="1" dirty="0">
                <a:solidFill>
                  <a:srgbClr val="002060"/>
                </a:solidFill>
                <a:latin typeface="+mn-lt"/>
              </a:rPr>
              <a:t>PT treatment available at more hospitals</a:t>
            </a:r>
          </a:p>
          <a:p>
            <a:pPr marL="347663" indent="-347663">
              <a:buFont typeface="Wingdings" pitchFamily="2" charset="2"/>
              <a:buChar char="ü"/>
            </a:pPr>
            <a:r>
              <a:rPr lang="en-US" sz="2000" b="1" dirty="0">
                <a:solidFill>
                  <a:srgbClr val="002060"/>
                </a:solidFill>
                <a:latin typeface="+mn-lt"/>
              </a:rPr>
              <a:t>(Hopefully) cost</a:t>
            </a:r>
          </a:p>
        </p:txBody>
      </p:sp>
    </p:spTree>
    <p:extLst>
      <p:ext uri="{BB962C8B-B14F-4D97-AF65-F5344CB8AC3E}">
        <p14:creationId xmlns:p14="http://schemas.microsoft.com/office/powerpoint/2010/main" val="118859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E915AA7-7D5E-869D-79FF-1286C9CACBE8}"/>
              </a:ext>
            </a:extLst>
          </p:cNvPr>
          <p:cNvPicPr>
            <a:picLocks noChangeAspect="1"/>
          </p:cNvPicPr>
          <p:nvPr/>
        </p:nvPicPr>
        <p:blipFill>
          <a:blip r:embed="rId3"/>
          <a:stretch>
            <a:fillRect/>
          </a:stretch>
        </p:blipFill>
        <p:spPr>
          <a:xfrm>
            <a:off x="899592" y="692696"/>
            <a:ext cx="7262450" cy="2736304"/>
          </a:xfrm>
          <a:prstGeom prst="rect">
            <a:avLst/>
          </a:prstGeom>
        </p:spPr>
      </p:pic>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61</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Boron Neutron Capture Therapy (BNCT)</a:t>
            </a:r>
          </a:p>
        </p:txBody>
      </p:sp>
      <p:pic>
        <p:nvPicPr>
          <p:cNvPr id="8" name="Picture 7">
            <a:extLst>
              <a:ext uri="{FF2B5EF4-FFF2-40B4-BE49-F238E27FC236}">
                <a16:creationId xmlns:a16="http://schemas.microsoft.com/office/drawing/2014/main" id="{44DBC7AF-02C6-B3C3-666E-AB6CE7E541CA}"/>
              </a:ext>
            </a:extLst>
          </p:cNvPr>
          <p:cNvPicPr>
            <a:picLocks noChangeAspect="1"/>
          </p:cNvPicPr>
          <p:nvPr/>
        </p:nvPicPr>
        <p:blipFill>
          <a:blip r:embed="rId4"/>
          <a:stretch>
            <a:fillRect/>
          </a:stretch>
        </p:blipFill>
        <p:spPr>
          <a:xfrm>
            <a:off x="120749" y="3577700"/>
            <a:ext cx="3246401" cy="2560542"/>
          </a:xfrm>
          <a:prstGeom prst="rect">
            <a:avLst/>
          </a:prstGeom>
        </p:spPr>
      </p:pic>
      <p:sp>
        <p:nvSpPr>
          <p:cNvPr id="10" name="TextBox 9">
            <a:extLst>
              <a:ext uri="{FF2B5EF4-FFF2-40B4-BE49-F238E27FC236}">
                <a16:creationId xmlns:a16="http://schemas.microsoft.com/office/drawing/2014/main" id="{541D7EAA-9FA0-2C16-D165-D3B894407CCF}"/>
              </a:ext>
            </a:extLst>
          </p:cNvPr>
          <p:cNvSpPr txBox="1"/>
          <p:nvPr/>
        </p:nvSpPr>
        <p:spPr>
          <a:xfrm>
            <a:off x="3266494" y="3707422"/>
            <a:ext cx="4113818" cy="1477328"/>
          </a:xfrm>
          <a:prstGeom prst="rect">
            <a:avLst/>
          </a:prstGeom>
          <a:noFill/>
        </p:spPr>
        <p:txBody>
          <a:bodyPr wrap="square">
            <a:spAutoFit/>
          </a:bodyPr>
          <a:lstStyle/>
          <a:p>
            <a:r>
              <a:rPr lang="en-GB" dirty="0"/>
              <a:t>Interaction of an individual epithermal neutron being moderated by the hydrogenous tissue to thermal energies and thereafter being captured by a </a:t>
            </a:r>
            <a:r>
              <a:rPr lang="en-GB" baseline="30000" dirty="0"/>
              <a:t>10</a:t>
            </a:r>
            <a:r>
              <a:rPr lang="en-GB" dirty="0"/>
              <a:t>B atom, triggering the therapeutic </a:t>
            </a:r>
            <a:r>
              <a:rPr lang="el-GR" dirty="0"/>
              <a:t>α</a:t>
            </a:r>
            <a:r>
              <a:rPr lang="en-GB" dirty="0"/>
              <a:t> decay</a:t>
            </a:r>
          </a:p>
        </p:txBody>
      </p:sp>
      <p:pic>
        <p:nvPicPr>
          <p:cNvPr id="12" name="Picture 11">
            <a:extLst>
              <a:ext uri="{FF2B5EF4-FFF2-40B4-BE49-F238E27FC236}">
                <a16:creationId xmlns:a16="http://schemas.microsoft.com/office/drawing/2014/main" id="{2A38ABB7-FE7A-A122-6988-8DF553364FDD}"/>
              </a:ext>
            </a:extLst>
          </p:cNvPr>
          <p:cNvPicPr>
            <a:picLocks noChangeAspect="1"/>
          </p:cNvPicPr>
          <p:nvPr/>
        </p:nvPicPr>
        <p:blipFill>
          <a:blip r:embed="rId5"/>
          <a:stretch>
            <a:fillRect/>
          </a:stretch>
        </p:blipFill>
        <p:spPr>
          <a:xfrm>
            <a:off x="7524246" y="4247103"/>
            <a:ext cx="1442921" cy="2030777"/>
          </a:xfrm>
          <a:prstGeom prst="rect">
            <a:avLst/>
          </a:prstGeom>
        </p:spPr>
      </p:pic>
    </p:spTree>
    <p:extLst>
      <p:ext uri="{BB962C8B-B14F-4D97-AF65-F5344CB8AC3E}">
        <p14:creationId xmlns:p14="http://schemas.microsoft.com/office/powerpoint/2010/main" val="3660580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62</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Accelerator-based BNCT</a:t>
            </a:r>
          </a:p>
        </p:txBody>
      </p:sp>
      <p:pic>
        <p:nvPicPr>
          <p:cNvPr id="2" name="Picture 4">
            <a:extLst>
              <a:ext uri="{FF2B5EF4-FFF2-40B4-BE49-F238E27FC236}">
                <a16:creationId xmlns:a16="http://schemas.microsoft.com/office/drawing/2014/main" id="{D442BEBB-46B4-E304-3588-ECC012E405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838200"/>
            <a:ext cx="3963988" cy="329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6">
            <a:extLst>
              <a:ext uri="{FF2B5EF4-FFF2-40B4-BE49-F238E27FC236}">
                <a16:creationId xmlns:a16="http://schemas.microsoft.com/office/drawing/2014/main" id="{9A2F04E4-E208-2FDD-079A-D133A010889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1413" y="3463925"/>
            <a:ext cx="4083050" cy="267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8">
            <a:extLst>
              <a:ext uri="{FF2B5EF4-FFF2-40B4-BE49-F238E27FC236}">
                <a16:creationId xmlns:a16="http://schemas.microsoft.com/office/drawing/2014/main" id="{225855CB-F49B-2940-51A6-99F757B59505}"/>
              </a:ext>
            </a:extLst>
          </p:cNvPr>
          <p:cNvSpPr txBox="1">
            <a:spLocks noChangeArrowheads="1"/>
          </p:cNvSpPr>
          <p:nvPr/>
        </p:nvSpPr>
        <p:spPr bwMode="auto">
          <a:xfrm>
            <a:off x="179388" y="3863975"/>
            <a:ext cx="42021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har char="•"/>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eaLnBrk="1" hangingPunct="1">
              <a:spcBef>
                <a:spcPct val="50000"/>
              </a:spcBef>
              <a:buFontTx/>
              <a:buNone/>
            </a:pPr>
            <a:r>
              <a:rPr lang="sv-SE" altLang="en-US" sz="1200" b="1">
                <a:solidFill>
                  <a:schemeClr val="bg1"/>
                </a:solidFill>
              </a:rPr>
              <a:t>BudkerINP Vacuum Insulated Tandem (VITA)</a:t>
            </a:r>
            <a:endParaRPr lang="en-GB" altLang="en-US" sz="1200" b="1">
              <a:solidFill>
                <a:schemeClr val="bg1"/>
              </a:solidFill>
            </a:endParaRPr>
          </a:p>
        </p:txBody>
      </p:sp>
      <p:pic>
        <p:nvPicPr>
          <p:cNvPr id="8" name="Picture 10">
            <a:extLst>
              <a:ext uri="{FF2B5EF4-FFF2-40B4-BE49-F238E27FC236}">
                <a16:creationId xmlns:a16="http://schemas.microsoft.com/office/drawing/2014/main" id="{17F3EB62-CD5B-C52F-6FB0-BAE17A149EF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43400" y="838200"/>
            <a:ext cx="4549775" cy="235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2">
            <a:extLst>
              <a:ext uri="{FF2B5EF4-FFF2-40B4-BE49-F238E27FC236}">
                <a16:creationId xmlns:a16="http://schemas.microsoft.com/office/drawing/2014/main" id="{76B4CD0A-1589-6871-F98D-BB4D0E412F50}"/>
              </a:ext>
            </a:extLst>
          </p:cNvPr>
          <p:cNvSpPr txBox="1">
            <a:spLocks noChangeArrowheads="1"/>
          </p:cNvSpPr>
          <p:nvPr/>
        </p:nvSpPr>
        <p:spPr bwMode="auto">
          <a:xfrm>
            <a:off x="4933950" y="5803900"/>
            <a:ext cx="36766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har char="•"/>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eaLnBrk="1" hangingPunct="1">
              <a:spcBef>
                <a:spcPct val="50000"/>
              </a:spcBef>
              <a:buFontTx/>
              <a:buNone/>
            </a:pPr>
            <a:r>
              <a:rPr lang="en-GB" altLang="en-US" sz="1600" b="1">
                <a:solidFill>
                  <a:schemeClr val="bg1"/>
                </a:solidFill>
              </a:rPr>
              <a:t>Ibaraki prefecture RFQ + DTL</a:t>
            </a:r>
          </a:p>
        </p:txBody>
      </p:sp>
      <p:pic>
        <p:nvPicPr>
          <p:cNvPr id="10" name="Picture 14">
            <a:extLst>
              <a:ext uri="{FF2B5EF4-FFF2-40B4-BE49-F238E27FC236}">
                <a16:creationId xmlns:a16="http://schemas.microsoft.com/office/drawing/2014/main" id="{1E114CA0-AD2C-922F-53DD-90A03B2ED73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050" y="4176713"/>
            <a:ext cx="1809750" cy="153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6">
            <a:extLst>
              <a:ext uri="{FF2B5EF4-FFF2-40B4-BE49-F238E27FC236}">
                <a16:creationId xmlns:a16="http://schemas.microsoft.com/office/drawing/2014/main" id="{90C8BB26-5268-64D7-684C-7E3BA2C35523}"/>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371600" y="5165725"/>
            <a:ext cx="3494088" cy="97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6421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63</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Accelerator-based BNCT in Helsinki, Finland</a:t>
            </a:r>
          </a:p>
        </p:txBody>
      </p:sp>
      <p:pic>
        <p:nvPicPr>
          <p:cNvPr id="12" name="Picture 5">
            <a:extLst>
              <a:ext uri="{FF2B5EF4-FFF2-40B4-BE49-F238E27FC236}">
                <a16:creationId xmlns:a16="http://schemas.microsoft.com/office/drawing/2014/main" id="{0D0187A2-F7A6-49F9-1032-2E0A656148E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8269" y="1196752"/>
            <a:ext cx="6207462" cy="3615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6">
            <a:extLst>
              <a:ext uri="{FF2B5EF4-FFF2-40B4-BE49-F238E27FC236}">
                <a16:creationId xmlns:a16="http://schemas.microsoft.com/office/drawing/2014/main" id="{272C651C-E67D-1829-8BD5-C6A2FE660A35}"/>
              </a:ext>
            </a:extLst>
          </p:cNvPr>
          <p:cNvSpPr txBox="1">
            <a:spLocks noChangeArrowheads="1"/>
          </p:cNvSpPr>
          <p:nvPr/>
        </p:nvSpPr>
        <p:spPr bwMode="auto">
          <a:xfrm>
            <a:off x="1979712" y="5085184"/>
            <a:ext cx="56467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har char="•"/>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spcBef>
                <a:spcPct val="0"/>
              </a:spcBef>
              <a:buFontTx/>
              <a:buNone/>
            </a:pPr>
            <a:r>
              <a:rPr lang="en-GB" altLang="en-US" sz="1200" dirty="0" err="1">
                <a:solidFill>
                  <a:srgbClr val="FF0000"/>
                </a:solidFill>
              </a:rPr>
              <a:t>Peeter</a:t>
            </a:r>
            <a:r>
              <a:rPr lang="en-GB" altLang="en-US" sz="1200" dirty="0">
                <a:solidFill>
                  <a:srgbClr val="FF0000"/>
                </a:solidFill>
              </a:rPr>
              <a:t> </a:t>
            </a:r>
            <a:r>
              <a:rPr lang="en-GB" altLang="en-US" sz="1200" dirty="0" err="1">
                <a:solidFill>
                  <a:srgbClr val="FF0000"/>
                </a:solidFill>
              </a:rPr>
              <a:t>Karihtala</a:t>
            </a:r>
            <a:r>
              <a:rPr lang="en-GB" altLang="en-US" sz="1200" dirty="0">
                <a:solidFill>
                  <a:srgbClr val="FF0000"/>
                </a:solidFill>
              </a:rPr>
              <a:t> (Helsinki University CCC and University of Helsinki)</a:t>
            </a:r>
          </a:p>
        </p:txBody>
      </p:sp>
    </p:spTree>
    <p:extLst>
      <p:ext uri="{BB962C8B-B14F-4D97-AF65-F5344CB8AC3E}">
        <p14:creationId xmlns:p14="http://schemas.microsoft.com/office/powerpoint/2010/main" val="1276923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64</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Accelerator-based BNCT @ CNAO, Italy</a:t>
            </a:r>
          </a:p>
        </p:txBody>
      </p:sp>
      <p:pic>
        <p:nvPicPr>
          <p:cNvPr id="2" name="Picture 2">
            <a:extLst>
              <a:ext uri="{FF2B5EF4-FFF2-40B4-BE49-F238E27FC236}">
                <a16:creationId xmlns:a16="http://schemas.microsoft.com/office/drawing/2014/main" id="{A897CB25-FF5C-8542-F0ED-3A5D6E20E8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92696"/>
            <a:ext cx="9144000" cy="468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8BA0B01E-BF21-9925-93BC-2B94471239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17232" y="4225313"/>
            <a:ext cx="3826768" cy="1926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C09B053C-E0E6-34D1-C915-964178404BF7}"/>
              </a:ext>
            </a:extLst>
          </p:cNvPr>
          <p:cNvSpPr txBox="1"/>
          <p:nvPr/>
        </p:nvSpPr>
        <p:spPr>
          <a:xfrm>
            <a:off x="192088" y="5905926"/>
            <a:ext cx="2664296" cy="369332"/>
          </a:xfrm>
          <a:prstGeom prst="rect">
            <a:avLst/>
          </a:prstGeom>
          <a:noFill/>
        </p:spPr>
        <p:txBody>
          <a:bodyPr wrap="square" rtlCol="0">
            <a:spAutoFit/>
          </a:bodyPr>
          <a:lstStyle/>
          <a:p>
            <a:r>
              <a:rPr lang="en-US" dirty="0"/>
              <a:t>Sandro Rossi, CNAO, Italy</a:t>
            </a:r>
            <a:endParaRPr lang="en-GB" dirty="0"/>
          </a:p>
        </p:txBody>
      </p:sp>
    </p:spTree>
    <p:extLst>
      <p:ext uri="{BB962C8B-B14F-4D97-AF65-F5344CB8AC3E}">
        <p14:creationId xmlns:p14="http://schemas.microsoft.com/office/powerpoint/2010/main" val="2908021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65</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Dosimetry in BNCT</a:t>
            </a:r>
          </a:p>
        </p:txBody>
      </p:sp>
      <p:sp>
        <p:nvSpPr>
          <p:cNvPr id="3" name="TextBox 5">
            <a:extLst>
              <a:ext uri="{FF2B5EF4-FFF2-40B4-BE49-F238E27FC236}">
                <a16:creationId xmlns:a16="http://schemas.microsoft.com/office/drawing/2014/main" id="{434456CE-6B01-D3FC-5219-406B2185F71E}"/>
              </a:ext>
            </a:extLst>
          </p:cNvPr>
          <p:cNvSpPr txBox="1">
            <a:spLocks noChangeArrowheads="1"/>
          </p:cNvSpPr>
          <p:nvPr/>
        </p:nvSpPr>
        <p:spPr bwMode="auto">
          <a:xfrm>
            <a:off x="0" y="908720"/>
            <a:ext cx="9144000" cy="353943"/>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har char="•"/>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lgn="ctr">
              <a:spcBef>
                <a:spcPct val="0"/>
              </a:spcBef>
              <a:buFontTx/>
              <a:buNone/>
            </a:pPr>
            <a:r>
              <a:rPr lang="en-GB" altLang="en-US" sz="1700" dirty="0">
                <a:solidFill>
                  <a:srgbClr val="0070C0"/>
                </a:solidFill>
                <a:latin typeface="+mn-lt"/>
              </a:rPr>
              <a:t>Four separate radiation components with different biological characteristics and spatial  distributions</a:t>
            </a:r>
          </a:p>
        </p:txBody>
      </p:sp>
      <p:pic>
        <p:nvPicPr>
          <p:cNvPr id="6" name="Picture 2">
            <a:extLst>
              <a:ext uri="{FF2B5EF4-FFF2-40B4-BE49-F238E27FC236}">
                <a16:creationId xmlns:a16="http://schemas.microsoft.com/office/drawing/2014/main" id="{4D0BFE3C-E590-1C62-1E72-E0ECB107F69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05942" y="1484784"/>
            <a:ext cx="2260163" cy="116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a:extLst>
              <a:ext uri="{FF2B5EF4-FFF2-40B4-BE49-F238E27FC236}">
                <a16:creationId xmlns:a16="http://schemas.microsoft.com/office/drawing/2014/main" id="{BA64AFBF-1F88-00F2-61C5-0CE20624AA7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64873" y="2485502"/>
            <a:ext cx="1975680" cy="1129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a:extLst>
              <a:ext uri="{FF2B5EF4-FFF2-40B4-BE49-F238E27FC236}">
                <a16:creationId xmlns:a16="http://schemas.microsoft.com/office/drawing/2014/main" id="{9DB28AF5-72C8-ED76-5DA2-2C1FF05DCC1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64873" y="4038697"/>
            <a:ext cx="1795559" cy="1179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a:extLst>
              <a:ext uri="{FF2B5EF4-FFF2-40B4-BE49-F238E27FC236}">
                <a16:creationId xmlns:a16="http://schemas.microsoft.com/office/drawing/2014/main" id="{9E73C32F-DEBA-86D1-8733-7AA91904A82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75743" y="5036392"/>
            <a:ext cx="1368152" cy="112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8F5278C0-21D5-8FC0-D490-29E0900CAB11}"/>
              </a:ext>
            </a:extLst>
          </p:cNvPr>
          <p:cNvSpPr txBox="1"/>
          <p:nvPr/>
        </p:nvSpPr>
        <p:spPr>
          <a:xfrm>
            <a:off x="251520" y="2650872"/>
            <a:ext cx="6203591" cy="707886"/>
          </a:xfrm>
          <a:prstGeom prst="rect">
            <a:avLst/>
          </a:prstGeom>
          <a:noFill/>
        </p:spPr>
        <p:txBody>
          <a:bodyPr wrap="square" rtlCol="0">
            <a:spAutoFit/>
          </a:bodyPr>
          <a:lstStyle/>
          <a:p>
            <a:r>
              <a:rPr lang="en-US" sz="2000" dirty="0"/>
              <a:t>Incident neutrons (</a:t>
            </a:r>
            <a:r>
              <a:rPr lang="en-US" sz="2000" dirty="0" err="1"/>
              <a:t>D</a:t>
            </a:r>
            <a:r>
              <a:rPr lang="en-US" sz="2000" baseline="-25000" dirty="0" err="1"/>
              <a:t>n</a:t>
            </a:r>
            <a:r>
              <a:rPr lang="en-US" sz="2000" baseline="-25000" dirty="0"/>
              <a:t>, </a:t>
            </a:r>
            <a:r>
              <a:rPr lang="en-US" sz="2000" dirty="0"/>
              <a:t>D</a:t>
            </a:r>
            <a:r>
              <a:rPr lang="en-US" sz="2000" baseline="-25000" dirty="0"/>
              <a:t>H</a:t>
            </a:r>
            <a:r>
              <a:rPr lang="en-US" sz="2000" dirty="0"/>
              <a:t>)</a:t>
            </a:r>
          </a:p>
          <a:p>
            <a:pPr marL="542925" indent="-285750">
              <a:buFont typeface="Wingdings" panose="05000000000000000000" pitchFamily="2" charset="2"/>
              <a:buChar char="Ø"/>
            </a:pPr>
            <a:r>
              <a:rPr lang="en-US" sz="2000" dirty="0"/>
              <a:t>Leading to dose deposition mainly via (</a:t>
            </a:r>
            <a:r>
              <a:rPr lang="en-US" sz="2000" dirty="0" err="1"/>
              <a:t>n,p</a:t>
            </a:r>
            <a:r>
              <a:rPr lang="en-US" sz="2000" dirty="0"/>
              <a:t>) reactions</a:t>
            </a:r>
            <a:endParaRPr lang="en-GB" sz="2000" dirty="0"/>
          </a:p>
        </p:txBody>
      </p:sp>
      <p:sp>
        <p:nvSpPr>
          <p:cNvPr id="5" name="TextBox 4">
            <a:extLst>
              <a:ext uri="{FF2B5EF4-FFF2-40B4-BE49-F238E27FC236}">
                <a16:creationId xmlns:a16="http://schemas.microsoft.com/office/drawing/2014/main" id="{A51112BD-A883-5433-02CE-FED12A5BAC1A}"/>
              </a:ext>
            </a:extLst>
          </p:cNvPr>
          <p:cNvSpPr txBox="1"/>
          <p:nvPr/>
        </p:nvSpPr>
        <p:spPr>
          <a:xfrm>
            <a:off x="251521" y="3861048"/>
            <a:ext cx="6203592" cy="1323439"/>
          </a:xfrm>
          <a:prstGeom prst="rect">
            <a:avLst/>
          </a:prstGeom>
          <a:noFill/>
        </p:spPr>
        <p:txBody>
          <a:bodyPr wrap="square" rtlCol="0">
            <a:spAutoFit/>
          </a:bodyPr>
          <a:lstStyle/>
          <a:p>
            <a:r>
              <a:rPr lang="en-US" sz="2000" dirty="0"/>
              <a:t>Photons (D</a:t>
            </a:r>
            <a:r>
              <a:rPr lang="el-GR" sz="2000" baseline="-25000" dirty="0">
                <a:latin typeface="Times New Roman" panose="02020603050405020304" pitchFamily="18" charset="0"/>
                <a:cs typeface="Times New Roman" panose="02020603050405020304" pitchFamily="18" charset="0"/>
              </a:rPr>
              <a:t>γ</a:t>
            </a:r>
            <a:r>
              <a:rPr lang="en-US" sz="2000" dirty="0"/>
              <a:t>)</a:t>
            </a:r>
          </a:p>
          <a:p>
            <a:pPr marL="447675" indent="-285750">
              <a:buFont typeface="Wingdings" panose="05000000000000000000" pitchFamily="2" charset="2"/>
              <a:buChar char="Ø"/>
            </a:pPr>
            <a:r>
              <a:rPr lang="en-US" sz="2000" dirty="0"/>
              <a:t>Incident with the n beam and internally generated – mainly 2.2 MeV from </a:t>
            </a:r>
            <a:r>
              <a:rPr lang="en-US" sz="2000" baseline="30000" dirty="0"/>
              <a:t>1</a:t>
            </a:r>
            <a:r>
              <a:rPr lang="en-US" sz="2000" dirty="0"/>
              <a:t>H(n,</a:t>
            </a:r>
            <a:r>
              <a:rPr lang="el-GR" sz="2000" dirty="0">
                <a:latin typeface="Times New Roman" panose="02020603050405020304" pitchFamily="18" charset="0"/>
                <a:cs typeface="Times New Roman" panose="02020603050405020304" pitchFamily="18" charset="0"/>
              </a:rPr>
              <a:t>γ</a:t>
            </a:r>
            <a:r>
              <a:rPr lang="en-US" sz="2000" dirty="0"/>
              <a:t>)</a:t>
            </a:r>
            <a:r>
              <a:rPr lang="en-US" sz="2000" baseline="30000" dirty="0"/>
              <a:t>2</a:t>
            </a:r>
            <a:r>
              <a:rPr lang="en-US" sz="2000" dirty="0"/>
              <a:t>H reactions (radioactive capture)</a:t>
            </a:r>
          </a:p>
        </p:txBody>
      </p:sp>
      <p:sp>
        <p:nvSpPr>
          <p:cNvPr id="11" name="TextBox 10">
            <a:extLst>
              <a:ext uri="{FF2B5EF4-FFF2-40B4-BE49-F238E27FC236}">
                <a16:creationId xmlns:a16="http://schemas.microsoft.com/office/drawing/2014/main" id="{C054B75B-4D58-0F02-CF01-C6D872FD32D9}"/>
              </a:ext>
            </a:extLst>
          </p:cNvPr>
          <p:cNvSpPr txBox="1"/>
          <p:nvPr/>
        </p:nvSpPr>
        <p:spPr>
          <a:xfrm>
            <a:off x="251521" y="5386718"/>
            <a:ext cx="4392488" cy="707886"/>
          </a:xfrm>
          <a:prstGeom prst="rect">
            <a:avLst/>
          </a:prstGeom>
          <a:noFill/>
        </p:spPr>
        <p:txBody>
          <a:bodyPr wrap="square" rtlCol="0">
            <a:spAutoFit/>
          </a:bodyPr>
          <a:lstStyle/>
          <a:p>
            <a:r>
              <a:rPr lang="en-US" sz="2000" dirty="0"/>
              <a:t>Thermal neutrons (D</a:t>
            </a:r>
            <a:r>
              <a:rPr lang="en-US" sz="2000" baseline="-25000" dirty="0"/>
              <a:t>N</a:t>
            </a:r>
            <a:r>
              <a:rPr lang="en-US" sz="2000" dirty="0"/>
              <a:t> or D</a:t>
            </a:r>
            <a:r>
              <a:rPr lang="en-US" sz="2000" baseline="-25000" dirty="0"/>
              <a:t>Th</a:t>
            </a:r>
            <a:r>
              <a:rPr lang="en-US" sz="2000" dirty="0"/>
              <a:t>)</a:t>
            </a:r>
          </a:p>
          <a:p>
            <a:pPr marL="542925" indent="-285750">
              <a:buFont typeface="Wingdings" panose="05000000000000000000" pitchFamily="2" charset="2"/>
              <a:buChar char="Ø"/>
            </a:pPr>
            <a:r>
              <a:rPr lang="en-US" sz="2000" dirty="0"/>
              <a:t>Mainly from </a:t>
            </a:r>
            <a:r>
              <a:rPr lang="en-US" sz="2000" baseline="30000" dirty="0"/>
              <a:t>14</a:t>
            </a:r>
            <a:r>
              <a:rPr lang="en-US" sz="2000" dirty="0"/>
              <a:t>N(</a:t>
            </a:r>
            <a:r>
              <a:rPr lang="en-US" sz="2000" dirty="0" err="1"/>
              <a:t>n,p</a:t>
            </a:r>
            <a:r>
              <a:rPr lang="en-US" sz="2000" dirty="0"/>
              <a:t>)</a:t>
            </a:r>
            <a:r>
              <a:rPr lang="en-US" sz="2000" baseline="30000" dirty="0"/>
              <a:t>14</a:t>
            </a:r>
            <a:r>
              <a:rPr lang="en-US" sz="2000" dirty="0"/>
              <a:t>C reactions</a:t>
            </a:r>
            <a:endParaRPr lang="en-GB" sz="2000" dirty="0"/>
          </a:p>
        </p:txBody>
      </p:sp>
      <p:sp>
        <p:nvSpPr>
          <p:cNvPr id="13" name="TextBox 12">
            <a:extLst>
              <a:ext uri="{FF2B5EF4-FFF2-40B4-BE49-F238E27FC236}">
                <a16:creationId xmlns:a16="http://schemas.microsoft.com/office/drawing/2014/main" id="{7A3EDA44-2F5D-B89C-4678-2992153221FD}"/>
              </a:ext>
            </a:extLst>
          </p:cNvPr>
          <p:cNvSpPr txBox="1"/>
          <p:nvPr/>
        </p:nvSpPr>
        <p:spPr>
          <a:xfrm>
            <a:off x="251918" y="1589758"/>
            <a:ext cx="3541662" cy="707886"/>
          </a:xfrm>
          <a:prstGeom prst="rect">
            <a:avLst/>
          </a:prstGeom>
          <a:noFill/>
        </p:spPr>
        <p:txBody>
          <a:bodyPr wrap="square" rtlCol="0">
            <a:spAutoFit/>
          </a:bodyPr>
          <a:lstStyle/>
          <a:p>
            <a:r>
              <a:rPr lang="en-US" sz="2000" dirty="0"/>
              <a:t>Boron dose (D</a:t>
            </a:r>
            <a:r>
              <a:rPr lang="en-US" sz="2000" baseline="-25000" dirty="0"/>
              <a:t>B</a:t>
            </a:r>
            <a:r>
              <a:rPr lang="en-US" sz="2000" dirty="0"/>
              <a:t>)</a:t>
            </a:r>
          </a:p>
          <a:p>
            <a:pPr marL="542925" indent="-285750">
              <a:buFont typeface="Wingdings" panose="05000000000000000000" pitchFamily="2" charset="2"/>
              <a:buChar char="Ø"/>
            </a:pPr>
            <a:r>
              <a:rPr lang="en-US" sz="2000" dirty="0"/>
              <a:t>From </a:t>
            </a:r>
            <a:r>
              <a:rPr lang="en-US" sz="2000" baseline="30000" dirty="0"/>
              <a:t>10</a:t>
            </a:r>
            <a:r>
              <a:rPr lang="en-US" sz="2000" dirty="0"/>
              <a:t>B(n,</a:t>
            </a:r>
            <a:r>
              <a:rPr lang="el-GR" sz="2000" dirty="0"/>
              <a:t>α</a:t>
            </a:r>
            <a:r>
              <a:rPr lang="en-US" sz="2000" dirty="0"/>
              <a:t>)</a:t>
            </a:r>
            <a:r>
              <a:rPr lang="en-US" sz="2000" baseline="30000" dirty="0"/>
              <a:t>7</a:t>
            </a:r>
            <a:r>
              <a:rPr lang="en-US" sz="2000" dirty="0"/>
              <a:t>Li reactions</a:t>
            </a:r>
            <a:endParaRPr lang="en-GB" sz="2000" dirty="0"/>
          </a:p>
        </p:txBody>
      </p:sp>
    </p:spTree>
    <p:extLst>
      <p:ext uri="{BB962C8B-B14F-4D97-AF65-F5344CB8AC3E}">
        <p14:creationId xmlns:p14="http://schemas.microsoft.com/office/powerpoint/2010/main" val="877886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66</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Availability of radiation therapy worldwide</a:t>
            </a:r>
          </a:p>
        </p:txBody>
      </p:sp>
      <p:pic>
        <p:nvPicPr>
          <p:cNvPr id="5" name="Picture 3"/>
          <p:cNvPicPr>
            <a:picLocks noChangeAspect="1" noChangeArrowheads="1"/>
          </p:cNvPicPr>
          <p:nvPr/>
        </p:nvPicPr>
        <p:blipFill rotWithShape="1">
          <a:blip r:embed="rId3" cstate="print"/>
          <a:srcRect t="1377" r="1079"/>
          <a:stretch/>
        </p:blipFill>
        <p:spPr bwMode="auto">
          <a:xfrm>
            <a:off x="228600" y="908720"/>
            <a:ext cx="8479971" cy="5157217"/>
          </a:xfrm>
          <a:prstGeom prst="rect">
            <a:avLst/>
          </a:prstGeom>
          <a:noFill/>
          <a:ln w="9525">
            <a:noFill/>
            <a:miter lim="800000"/>
            <a:headEnd/>
            <a:tailEnd/>
          </a:ln>
        </p:spPr>
      </p:pic>
    </p:spTree>
    <p:extLst>
      <p:ext uri="{BB962C8B-B14F-4D97-AF65-F5344CB8AC3E}">
        <p14:creationId xmlns:p14="http://schemas.microsoft.com/office/powerpoint/2010/main" val="3490523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67</a:t>
            </a:fld>
            <a:endParaRPr lang="en-US"/>
          </a:p>
        </p:txBody>
      </p:sp>
      <p:sp>
        <p:nvSpPr>
          <p:cNvPr id="7"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Availability of radiation therapy in African countries</a:t>
            </a:r>
          </a:p>
        </p:txBody>
      </p:sp>
      <p:pic>
        <p:nvPicPr>
          <p:cNvPr id="1028" name="Picture 4">
            <a:extLst>
              <a:ext uri="{FF2B5EF4-FFF2-40B4-BE49-F238E27FC236}">
                <a16:creationId xmlns:a16="http://schemas.microsoft.com/office/drawing/2014/main" id="{CEDF0847-4B96-8891-2329-FEC5ADA033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565453"/>
            <a:ext cx="5746527" cy="573325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1EC6558-9A2A-A735-6E1D-5255C588844D}"/>
              </a:ext>
            </a:extLst>
          </p:cNvPr>
          <p:cNvSpPr txBox="1"/>
          <p:nvPr/>
        </p:nvSpPr>
        <p:spPr>
          <a:xfrm rot="16200000">
            <a:off x="-2208284" y="3079334"/>
            <a:ext cx="5853976" cy="584775"/>
          </a:xfrm>
          <a:prstGeom prst="rect">
            <a:avLst/>
          </a:prstGeom>
          <a:noFill/>
        </p:spPr>
        <p:txBody>
          <a:bodyPr wrap="square">
            <a:spAutoFit/>
          </a:bodyPr>
          <a:lstStyle/>
          <a:p>
            <a:r>
              <a:rPr lang="en-GB" sz="1600" dirty="0">
                <a:hlinkClick r:id="rId4"/>
              </a:rPr>
              <a:t>A partnership in pursuit of innovative radiation therapy technology for use in challenging environments - ICEC (iceccancer.org)</a:t>
            </a:r>
            <a:endParaRPr lang="en-GB" sz="1600" dirty="0"/>
          </a:p>
        </p:txBody>
      </p:sp>
    </p:spTree>
    <p:extLst>
      <p:ext uri="{BB962C8B-B14F-4D97-AF65-F5344CB8AC3E}">
        <p14:creationId xmlns:p14="http://schemas.microsoft.com/office/powerpoint/2010/main" val="460987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68</a:t>
            </a:fld>
            <a:endParaRPr lang="en-GB" dirty="0"/>
          </a:p>
        </p:txBody>
      </p:sp>
      <p:sp>
        <p:nvSpPr>
          <p:cNvPr id="14" name="TextBox 13"/>
          <p:cNvSpPr txBox="1"/>
          <p:nvPr/>
        </p:nvSpPr>
        <p:spPr>
          <a:xfrm>
            <a:off x="4037" y="29568"/>
            <a:ext cx="8991140"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Challenges and expected developments in radiation therapy</a:t>
            </a:r>
          </a:p>
        </p:txBody>
      </p:sp>
      <p:pic>
        <p:nvPicPr>
          <p:cNvPr id="4" name="Picture 3"/>
          <p:cNvPicPr>
            <a:picLocks noChangeAspect="1"/>
          </p:cNvPicPr>
          <p:nvPr/>
        </p:nvPicPr>
        <p:blipFill>
          <a:blip r:embed="rId3"/>
          <a:stretch>
            <a:fillRect/>
          </a:stretch>
        </p:blipFill>
        <p:spPr>
          <a:xfrm>
            <a:off x="107504" y="660878"/>
            <a:ext cx="3954624" cy="5425710"/>
          </a:xfrm>
          <a:prstGeom prst="rect">
            <a:avLst/>
          </a:prstGeom>
        </p:spPr>
      </p:pic>
      <p:sp>
        <p:nvSpPr>
          <p:cNvPr id="5" name="TextBox 4"/>
          <p:cNvSpPr txBox="1"/>
          <p:nvPr/>
        </p:nvSpPr>
        <p:spPr>
          <a:xfrm>
            <a:off x="1364736" y="5717256"/>
            <a:ext cx="1872208" cy="369332"/>
          </a:xfrm>
          <a:prstGeom prst="rect">
            <a:avLst/>
          </a:prstGeom>
          <a:noFill/>
        </p:spPr>
        <p:txBody>
          <a:bodyPr wrap="square" rtlCol="0">
            <a:spAutoFit/>
          </a:bodyPr>
          <a:lstStyle/>
          <a:p>
            <a:r>
              <a:rPr lang="en-GB" dirty="0">
                <a:solidFill>
                  <a:schemeClr val="bg1"/>
                </a:solidFill>
              </a:rPr>
              <a:t>September 2015</a:t>
            </a:r>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36655" t="22455" b="30139"/>
          <a:stretch/>
        </p:blipFill>
        <p:spPr>
          <a:xfrm>
            <a:off x="5220072" y="717859"/>
            <a:ext cx="2884059" cy="1368152"/>
          </a:xfrm>
          <a:prstGeom prst="rect">
            <a:avLst/>
          </a:prstGeom>
        </p:spPr>
      </p:pic>
      <p:sp>
        <p:nvSpPr>
          <p:cNvPr id="6" name="Rectangle 5"/>
          <p:cNvSpPr/>
          <p:nvPr/>
        </p:nvSpPr>
        <p:spPr>
          <a:xfrm>
            <a:off x="4844231" y="2328622"/>
            <a:ext cx="3837397" cy="388696"/>
          </a:xfrm>
          <a:prstGeom prst="rect">
            <a:avLst/>
          </a:prstGeom>
        </p:spPr>
        <p:txBody>
          <a:bodyPr wrap="none">
            <a:spAutoFit/>
          </a:bodyPr>
          <a:lstStyle/>
          <a:p>
            <a:pPr>
              <a:lnSpc>
                <a:spcPct val="107000"/>
              </a:lnSpc>
              <a:spcAft>
                <a:spcPts val="800"/>
              </a:spcAft>
            </a:pPr>
            <a:r>
              <a:rPr lang="en-GB"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5"/>
              </a:rPr>
              <a:t>https://indico.cern.ch/event/560969/</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6"/>
          <p:cNvSpPr/>
          <p:nvPr/>
        </p:nvSpPr>
        <p:spPr>
          <a:xfrm>
            <a:off x="4530681" y="1978946"/>
            <a:ext cx="4464496" cy="369332"/>
          </a:xfrm>
          <a:prstGeom prst="rect">
            <a:avLst/>
          </a:prstGeom>
        </p:spPr>
        <p:txBody>
          <a:bodyPr wrap="square">
            <a:spAutoFit/>
          </a:bodyPr>
          <a:lstStyle/>
          <a:p>
            <a:r>
              <a:rPr lang="en-GB" dirty="0"/>
              <a:t>CERN-ICEC workshop, CERN, November 2016 </a:t>
            </a:r>
          </a:p>
        </p:txBody>
      </p:sp>
      <p:pic>
        <p:nvPicPr>
          <p:cNvPr id="9" name="Picture 8"/>
          <p:cNvPicPr>
            <a:picLocks noChangeAspect="1"/>
          </p:cNvPicPr>
          <p:nvPr/>
        </p:nvPicPr>
        <p:blipFill rotWithShape="1">
          <a:blip r:embed="rId6">
            <a:extLst>
              <a:ext uri="{28A0092B-C50C-407E-A947-70E740481C1C}">
                <a14:useLocalDpi xmlns:a14="http://schemas.microsoft.com/office/drawing/2010/main" val="0"/>
              </a:ext>
            </a:extLst>
          </a:blip>
          <a:srcRect b="16372"/>
          <a:stretch/>
        </p:blipFill>
        <p:spPr>
          <a:xfrm>
            <a:off x="4259006" y="3212976"/>
            <a:ext cx="4844311" cy="1140667"/>
          </a:xfrm>
          <a:prstGeom prst="rect">
            <a:avLst/>
          </a:prstGeom>
        </p:spPr>
      </p:pic>
      <p:sp>
        <p:nvSpPr>
          <p:cNvPr id="10" name="Rectangle 9"/>
          <p:cNvSpPr/>
          <p:nvPr/>
        </p:nvSpPr>
        <p:spPr>
          <a:xfrm>
            <a:off x="4345895" y="4353643"/>
            <a:ext cx="4741168" cy="369332"/>
          </a:xfrm>
          <a:prstGeom prst="rect">
            <a:avLst/>
          </a:prstGeom>
        </p:spPr>
        <p:txBody>
          <a:bodyPr wrap="square">
            <a:spAutoFit/>
          </a:bodyPr>
          <a:lstStyle/>
          <a:p>
            <a:r>
              <a:rPr lang="en-GB" dirty="0"/>
              <a:t>CERN-ICEC-STFC workshop, CERN, October 2017 </a:t>
            </a:r>
          </a:p>
        </p:txBody>
      </p:sp>
      <p:sp>
        <p:nvSpPr>
          <p:cNvPr id="11" name="Rectangle 10"/>
          <p:cNvSpPr/>
          <p:nvPr/>
        </p:nvSpPr>
        <p:spPr>
          <a:xfrm>
            <a:off x="4856290" y="4766260"/>
            <a:ext cx="3720377" cy="369332"/>
          </a:xfrm>
          <a:prstGeom prst="rect">
            <a:avLst/>
          </a:prstGeom>
        </p:spPr>
        <p:txBody>
          <a:bodyPr wrap="none">
            <a:spAutoFit/>
          </a:bodyPr>
          <a:lstStyle/>
          <a:p>
            <a:r>
              <a:rPr lang="en-GB"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7"/>
              </a:rPr>
              <a:t>https://indico.cern.ch/event/661597/</a:t>
            </a:r>
            <a:endParaRPr lang="en-GB" dirty="0"/>
          </a:p>
        </p:txBody>
      </p:sp>
    </p:spTree>
    <p:extLst>
      <p:ext uri="{BB962C8B-B14F-4D97-AF65-F5344CB8AC3E}">
        <p14:creationId xmlns:p14="http://schemas.microsoft.com/office/powerpoint/2010/main" val="1723583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69</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Guidelines</a:t>
            </a:r>
          </a:p>
        </p:txBody>
      </p:sp>
      <p:pic>
        <p:nvPicPr>
          <p:cNvPr id="3" name="Picture 2"/>
          <p:cNvPicPr>
            <a:picLocks noChangeAspect="1"/>
          </p:cNvPicPr>
          <p:nvPr/>
        </p:nvPicPr>
        <p:blipFill>
          <a:blip r:embed="rId3"/>
          <a:stretch>
            <a:fillRect/>
          </a:stretch>
        </p:blipFill>
        <p:spPr>
          <a:xfrm>
            <a:off x="251520" y="468031"/>
            <a:ext cx="3900166" cy="5854391"/>
          </a:xfrm>
          <a:prstGeom prst="rect">
            <a:avLst/>
          </a:prstGeom>
        </p:spPr>
      </p:pic>
      <p:pic>
        <p:nvPicPr>
          <p:cNvPr id="4" name="Picture 3"/>
          <p:cNvPicPr>
            <a:picLocks noChangeAspect="1"/>
          </p:cNvPicPr>
          <p:nvPr/>
        </p:nvPicPr>
        <p:blipFill>
          <a:blip r:embed="rId4"/>
          <a:stretch>
            <a:fillRect/>
          </a:stretch>
        </p:blipFill>
        <p:spPr>
          <a:xfrm>
            <a:off x="4295702" y="468032"/>
            <a:ext cx="4116727" cy="5843624"/>
          </a:xfrm>
          <a:prstGeom prst="rect">
            <a:avLst/>
          </a:prstGeom>
        </p:spPr>
      </p:pic>
    </p:spTree>
    <p:extLst>
      <p:ext uri="{BB962C8B-B14F-4D97-AF65-F5344CB8AC3E}">
        <p14:creationId xmlns:p14="http://schemas.microsoft.com/office/powerpoint/2010/main" val="2910770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7</a:t>
            </a:fld>
            <a:endParaRPr lang="en-GB" dirty="0"/>
          </a:p>
        </p:txBody>
      </p:sp>
      <p:sp>
        <p:nvSpPr>
          <p:cNvPr id="11" name="TextBox 10"/>
          <p:cNvSpPr txBox="1"/>
          <p:nvPr/>
        </p:nvSpPr>
        <p:spPr>
          <a:xfrm>
            <a:off x="4036" y="29568"/>
            <a:ext cx="7880331"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Tools for (medical) physics: the electron linac</a:t>
            </a:r>
          </a:p>
        </p:txBody>
      </p:sp>
      <p:pic>
        <p:nvPicPr>
          <p:cNvPr id="3" name="Picture 6" descr="hansen_group3">
            <a:extLst>
              <a:ext uri="{FF2B5EF4-FFF2-40B4-BE49-F238E27FC236}">
                <a16:creationId xmlns:a16="http://schemas.microsoft.com/office/drawing/2014/main" id="{5BF0CD10-EACD-3D5F-FCED-6994D0F5C427}"/>
              </a:ext>
            </a:extLst>
          </p:cNvPr>
          <p:cNvPicPr>
            <a:picLocks noChangeAspect="1" noChangeArrowheads="1"/>
          </p:cNvPicPr>
          <p:nvPr/>
        </p:nvPicPr>
        <p:blipFill>
          <a:blip r:embed="rId3" cstate="print">
            <a:lum bright="12000"/>
          </a:blip>
          <a:srcRect/>
          <a:stretch>
            <a:fillRect/>
          </a:stretch>
        </p:blipFill>
        <p:spPr>
          <a:xfrm>
            <a:off x="631825" y="1843112"/>
            <a:ext cx="2711450" cy="2206625"/>
          </a:xfrm>
          <a:prstGeom prst="rect">
            <a:avLst/>
          </a:prstGeom>
          <a:noFill/>
        </p:spPr>
      </p:pic>
      <p:pic>
        <p:nvPicPr>
          <p:cNvPr id="16" name="Picture 7" descr="hansen2">
            <a:extLst>
              <a:ext uri="{FF2B5EF4-FFF2-40B4-BE49-F238E27FC236}">
                <a16:creationId xmlns:a16="http://schemas.microsoft.com/office/drawing/2014/main" id="{B58FDD80-427C-5E77-4F36-9D6BB494AC0A}"/>
              </a:ext>
            </a:extLst>
          </p:cNvPr>
          <p:cNvPicPr>
            <a:picLocks noChangeAspect="1" noChangeArrowheads="1"/>
          </p:cNvPicPr>
          <p:nvPr/>
        </p:nvPicPr>
        <p:blipFill>
          <a:blip r:embed="rId4" cstate="print"/>
          <a:srcRect/>
          <a:stretch>
            <a:fillRect/>
          </a:stretch>
        </p:blipFill>
        <p:spPr>
          <a:xfrm>
            <a:off x="4305300" y="2755715"/>
            <a:ext cx="3581400" cy="2359006"/>
          </a:xfrm>
          <a:prstGeom prst="rect">
            <a:avLst/>
          </a:prstGeom>
          <a:noFill/>
        </p:spPr>
      </p:pic>
      <p:pic>
        <p:nvPicPr>
          <p:cNvPr id="17" name="Picture 8" descr="hansen_group1">
            <a:extLst>
              <a:ext uri="{FF2B5EF4-FFF2-40B4-BE49-F238E27FC236}">
                <a16:creationId xmlns:a16="http://schemas.microsoft.com/office/drawing/2014/main" id="{F65AEF75-BDFB-A480-AB64-795348F069F0}"/>
              </a:ext>
            </a:extLst>
          </p:cNvPr>
          <p:cNvPicPr>
            <a:picLocks noChangeAspect="1" noChangeArrowheads="1"/>
          </p:cNvPicPr>
          <p:nvPr/>
        </p:nvPicPr>
        <p:blipFill>
          <a:blip r:embed="rId5" cstate="print"/>
          <a:srcRect/>
          <a:stretch>
            <a:fillRect/>
          </a:stretch>
        </p:blipFill>
        <p:spPr>
          <a:xfrm>
            <a:off x="7696200" y="809649"/>
            <a:ext cx="1254125" cy="1809750"/>
          </a:xfrm>
          <a:prstGeom prst="rect">
            <a:avLst/>
          </a:prstGeom>
          <a:noFill/>
        </p:spPr>
      </p:pic>
      <p:sp>
        <p:nvSpPr>
          <p:cNvPr id="18" name="Text Box 4">
            <a:extLst>
              <a:ext uri="{FF2B5EF4-FFF2-40B4-BE49-F238E27FC236}">
                <a16:creationId xmlns:a16="http://schemas.microsoft.com/office/drawing/2014/main" id="{7E28A08B-60F9-38E9-77C8-035EBE8C522E}"/>
              </a:ext>
            </a:extLst>
          </p:cNvPr>
          <p:cNvSpPr txBox="1">
            <a:spLocks noChangeArrowheads="1"/>
          </p:cNvSpPr>
          <p:nvPr/>
        </p:nvSpPr>
        <p:spPr bwMode="auto">
          <a:xfrm>
            <a:off x="228600" y="4467249"/>
            <a:ext cx="3033713" cy="779463"/>
          </a:xfrm>
          <a:prstGeom prst="rect">
            <a:avLst/>
          </a:prstGeom>
          <a:noFill/>
          <a:ln w="28575">
            <a:noFill/>
            <a:miter lim="800000"/>
            <a:headEnd/>
            <a:tailEnd/>
          </a:ln>
        </p:spPr>
        <p:txBody>
          <a:bodyPr wrap="none">
            <a:spAutoFit/>
          </a:bodyPr>
          <a:lstStyle/>
          <a:p>
            <a:pPr algn="ctr">
              <a:spcBef>
                <a:spcPct val="50000"/>
              </a:spcBef>
            </a:pPr>
            <a:r>
              <a:rPr lang="en-US" sz="1800" dirty="0">
                <a:latin typeface="Verdana" pitchFamily="34" charset="0"/>
              </a:rPr>
              <a:t>1939</a:t>
            </a:r>
          </a:p>
          <a:p>
            <a:pPr algn="ctr">
              <a:spcBef>
                <a:spcPct val="50000"/>
              </a:spcBef>
            </a:pPr>
            <a:r>
              <a:rPr lang="en-US" sz="1800" dirty="0">
                <a:latin typeface="Verdana" pitchFamily="34" charset="0"/>
              </a:rPr>
              <a:t>Invention of the klystron</a:t>
            </a:r>
          </a:p>
        </p:txBody>
      </p:sp>
      <p:sp>
        <p:nvSpPr>
          <p:cNvPr id="19" name="Line 9">
            <a:extLst>
              <a:ext uri="{FF2B5EF4-FFF2-40B4-BE49-F238E27FC236}">
                <a16:creationId xmlns:a16="http://schemas.microsoft.com/office/drawing/2014/main" id="{D66DA747-FE41-82D2-F9A1-D785280673CC}"/>
              </a:ext>
            </a:extLst>
          </p:cNvPr>
          <p:cNvSpPr>
            <a:spLocks noChangeShapeType="1"/>
          </p:cNvSpPr>
          <p:nvPr/>
        </p:nvSpPr>
        <p:spPr bwMode="auto">
          <a:xfrm flipH="1">
            <a:off x="2743200" y="1647849"/>
            <a:ext cx="358775" cy="277813"/>
          </a:xfrm>
          <a:prstGeom prst="line">
            <a:avLst/>
          </a:prstGeom>
          <a:noFill/>
          <a:ln w="28575">
            <a:solidFill>
              <a:schemeClr val="tx1"/>
            </a:solidFill>
            <a:round/>
            <a:headEnd/>
            <a:tailEnd type="triangle" w="med" len="med"/>
          </a:ln>
        </p:spPr>
        <p:txBody>
          <a:bodyPr>
            <a:spAutoFit/>
          </a:bodyPr>
          <a:lstStyle/>
          <a:p>
            <a:endParaRPr lang="en-US"/>
          </a:p>
        </p:txBody>
      </p:sp>
      <p:sp>
        <p:nvSpPr>
          <p:cNvPr id="20" name="Line 10">
            <a:extLst>
              <a:ext uri="{FF2B5EF4-FFF2-40B4-BE49-F238E27FC236}">
                <a16:creationId xmlns:a16="http://schemas.microsoft.com/office/drawing/2014/main" id="{28FBD687-1E89-B15E-624D-FCA5690E00AF}"/>
              </a:ext>
            </a:extLst>
          </p:cNvPr>
          <p:cNvSpPr>
            <a:spLocks noChangeShapeType="1"/>
          </p:cNvSpPr>
          <p:nvPr/>
        </p:nvSpPr>
        <p:spPr bwMode="auto">
          <a:xfrm>
            <a:off x="1219200" y="1571649"/>
            <a:ext cx="0" cy="415925"/>
          </a:xfrm>
          <a:prstGeom prst="line">
            <a:avLst/>
          </a:prstGeom>
          <a:noFill/>
          <a:ln w="28575">
            <a:solidFill>
              <a:schemeClr val="tx1"/>
            </a:solidFill>
            <a:round/>
            <a:headEnd/>
            <a:tailEnd type="triangle" w="med" len="med"/>
          </a:ln>
        </p:spPr>
        <p:txBody>
          <a:bodyPr>
            <a:spAutoFit/>
          </a:bodyPr>
          <a:lstStyle/>
          <a:p>
            <a:endParaRPr lang="en-US"/>
          </a:p>
        </p:txBody>
      </p:sp>
      <p:sp>
        <p:nvSpPr>
          <p:cNvPr id="21" name="Line 11">
            <a:extLst>
              <a:ext uri="{FF2B5EF4-FFF2-40B4-BE49-F238E27FC236}">
                <a16:creationId xmlns:a16="http://schemas.microsoft.com/office/drawing/2014/main" id="{9F9E3EB0-885A-CD66-2B29-8363C3372186}"/>
              </a:ext>
            </a:extLst>
          </p:cNvPr>
          <p:cNvSpPr>
            <a:spLocks noChangeShapeType="1"/>
          </p:cNvSpPr>
          <p:nvPr/>
        </p:nvSpPr>
        <p:spPr bwMode="auto">
          <a:xfrm flipV="1">
            <a:off x="1371600" y="3781449"/>
            <a:ext cx="0" cy="279400"/>
          </a:xfrm>
          <a:prstGeom prst="line">
            <a:avLst/>
          </a:prstGeom>
          <a:noFill/>
          <a:ln w="28575">
            <a:solidFill>
              <a:schemeClr val="tx1"/>
            </a:solidFill>
            <a:round/>
            <a:headEnd/>
            <a:tailEnd type="triangle" w="med" len="med"/>
          </a:ln>
        </p:spPr>
        <p:txBody>
          <a:bodyPr>
            <a:spAutoFit/>
          </a:bodyPr>
          <a:lstStyle/>
          <a:p>
            <a:endParaRPr lang="en-US"/>
          </a:p>
        </p:txBody>
      </p:sp>
      <p:sp>
        <p:nvSpPr>
          <p:cNvPr id="22" name="Text Box 12">
            <a:extLst>
              <a:ext uri="{FF2B5EF4-FFF2-40B4-BE49-F238E27FC236}">
                <a16:creationId xmlns:a16="http://schemas.microsoft.com/office/drawing/2014/main" id="{722CC171-E4D0-3FCD-E1CA-CF265882475B}"/>
              </a:ext>
            </a:extLst>
          </p:cNvPr>
          <p:cNvSpPr txBox="1">
            <a:spLocks noChangeArrowheads="1"/>
          </p:cNvSpPr>
          <p:nvPr/>
        </p:nvSpPr>
        <p:spPr bwMode="auto">
          <a:xfrm>
            <a:off x="198196" y="1190649"/>
            <a:ext cx="1829283" cy="369332"/>
          </a:xfrm>
          <a:prstGeom prst="rect">
            <a:avLst/>
          </a:prstGeom>
          <a:noFill/>
          <a:ln w="28575">
            <a:noFill/>
            <a:miter lim="800000"/>
            <a:headEnd/>
            <a:tailEnd/>
          </a:ln>
        </p:spPr>
        <p:txBody>
          <a:bodyPr wrap="none">
            <a:spAutoFit/>
          </a:bodyPr>
          <a:lstStyle/>
          <a:p>
            <a:pPr algn="ctr">
              <a:spcBef>
                <a:spcPct val="50000"/>
              </a:spcBef>
            </a:pPr>
            <a:r>
              <a:rPr lang="en-US" sz="1800" dirty="0" err="1">
                <a:latin typeface="Verdana" pitchFamily="34" charset="0"/>
              </a:rPr>
              <a:t>Sigmur</a:t>
            </a:r>
            <a:r>
              <a:rPr lang="en-US" sz="1800" dirty="0">
                <a:latin typeface="Verdana" pitchFamily="34" charset="0"/>
              </a:rPr>
              <a:t> Varian</a:t>
            </a:r>
          </a:p>
        </p:txBody>
      </p:sp>
      <p:sp>
        <p:nvSpPr>
          <p:cNvPr id="23" name="Text Box 13">
            <a:extLst>
              <a:ext uri="{FF2B5EF4-FFF2-40B4-BE49-F238E27FC236}">
                <a16:creationId xmlns:a16="http://schemas.microsoft.com/office/drawing/2014/main" id="{6E01E6DD-5436-0260-4A4B-56B5DE81BBAE}"/>
              </a:ext>
            </a:extLst>
          </p:cNvPr>
          <p:cNvSpPr txBox="1">
            <a:spLocks noChangeArrowheads="1"/>
          </p:cNvSpPr>
          <p:nvPr/>
        </p:nvSpPr>
        <p:spPr bwMode="auto">
          <a:xfrm>
            <a:off x="517811" y="4086249"/>
            <a:ext cx="1628203" cy="338554"/>
          </a:xfrm>
          <a:prstGeom prst="rect">
            <a:avLst/>
          </a:prstGeom>
          <a:noFill/>
          <a:ln w="28575">
            <a:noFill/>
            <a:miter lim="800000"/>
            <a:headEnd/>
            <a:tailEnd/>
          </a:ln>
        </p:spPr>
        <p:txBody>
          <a:bodyPr wrap="none">
            <a:spAutoFit/>
          </a:bodyPr>
          <a:lstStyle/>
          <a:p>
            <a:pPr algn="ctr">
              <a:spcBef>
                <a:spcPct val="50000"/>
              </a:spcBef>
            </a:pPr>
            <a:r>
              <a:rPr lang="en-US" sz="1600">
                <a:latin typeface="Verdana" pitchFamily="34" charset="0"/>
              </a:rPr>
              <a:t>Russell Varian</a:t>
            </a:r>
          </a:p>
        </p:txBody>
      </p:sp>
      <p:sp>
        <p:nvSpPr>
          <p:cNvPr id="24" name="Text Box 14">
            <a:extLst>
              <a:ext uri="{FF2B5EF4-FFF2-40B4-BE49-F238E27FC236}">
                <a16:creationId xmlns:a16="http://schemas.microsoft.com/office/drawing/2014/main" id="{D29F9982-B519-56F9-FFA5-A5AB66441559}"/>
              </a:ext>
            </a:extLst>
          </p:cNvPr>
          <p:cNvSpPr txBox="1">
            <a:spLocks noChangeArrowheads="1"/>
          </p:cNvSpPr>
          <p:nvPr/>
        </p:nvSpPr>
        <p:spPr bwMode="auto">
          <a:xfrm>
            <a:off x="2409825" y="1222399"/>
            <a:ext cx="2373313" cy="395288"/>
          </a:xfrm>
          <a:prstGeom prst="rect">
            <a:avLst/>
          </a:prstGeom>
          <a:noFill/>
          <a:ln w="28575">
            <a:solidFill>
              <a:schemeClr val="tx1"/>
            </a:solidFill>
            <a:miter lim="800000"/>
            <a:headEnd/>
            <a:tailEnd/>
          </a:ln>
        </p:spPr>
        <p:txBody>
          <a:bodyPr wrap="none">
            <a:spAutoFit/>
          </a:bodyPr>
          <a:lstStyle/>
          <a:p>
            <a:pPr algn="ctr">
              <a:spcBef>
                <a:spcPct val="50000"/>
              </a:spcBef>
            </a:pPr>
            <a:r>
              <a:rPr lang="en-US" sz="1800">
                <a:latin typeface="Verdana" pitchFamily="34" charset="0"/>
              </a:rPr>
              <a:t>William W. Hansen</a:t>
            </a:r>
          </a:p>
        </p:txBody>
      </p:sp>
      <p:sp>
        <p:nvSpPr>
          <p:cNvPr id="25" name="Line 15">
            <a:extLst>
              <a:ext uri="{FF2B5EF4-FFF2-40B4-BE49-F238E27FC236}">
                <a16:creationId xmlns:a16="http://schemas.microsoft.com/office/drawing/2014/main" id="{01304DA9-07B6-D8D1-003D-EE1973A874DD}"/>
              </a:ext>
            </a:extLst>
          </p:cNvPr>
          <p:cNvSpPr>
            <a:spLocks noChangeShapeType="1"/>
          </p:cNvSpPr>
          <p:nvPr/>
        </p:nvSpPr>
        <p:spPr bwMode="auto">
          <a:xfrm>
            <a:off x="4783137" y="1617687"/>
            <a:ext cx="1438275" cy="793750"/>
          </a:xfrm>
          <a:prstGeom prst="line">
            <a:avLst/>
          </a:prstGeom>
          <a:noFill/>
          <a:ln w="28575">
            <a:solidFill>
              <a:schemeClr val="tx1"/>
            </a:solidFill>
            <a:round/>
            <a:headEnd/>
            <a:tailEnd type="triangle" w="med" len="med"/>
          </a:ln>
        </p:spPr>
        <p:txBody>
          <a:bodyPr wrap="square">
            <a:spAutoFit/>
          </a:bodyPr>
          <a:lstStyle/>
          <a:p>
            <a:endParaRPr lang="en-US"/>
          </a:p>
        </p:txBody>
      </p:sp>
      <p:sp>
        <p:nvSpPr>
          <p:cNvPr id="26" name="Text Box 16">
            <a:extLst>
              <a:ext uri="{FF2B5EF4-FFF2-40B4-BE49-F238E27FC236}">
                <a16:creationId xmlns:a16="http://schemas.microsoft.com/office/drawing/2014/main" id="{6560CC26-4410-44D1-028F-ABC1747446A7}"/>
              </a:ext>
            </a:extLst>
          </p:cNvPr>
          <p:cNvSpPr txBox="1">
            <a:spLocks noChangeArrowheads="1"/>
          </p:cNvSpPr>
          <p:nvPr/>
        </p:nvSpPr>
        <p:spPr bwMode="auto">
          <a:xfrm>
            <a:off x="6197600" y="5345137"/>
            <a:ext cx="2794000" cy="892175"/>
          </a:xfrm>
          <a:prstGeom prst="rect">
            <a:avLst/>
          </a:prstGeom>
          <a:noFill/>
          <a:ln w="28575">
            <a:solidFill>
              <a:schemeClr val="tx1"/>
            </a:solidFill>
            <a:miter lim="800000"/>
            <a:headEnd/>
            <a:tailEnd/>
          </a:ln>
        </p:spPr>
        <p:txBody>
          <a:bodyPr wrap="none" anchor="ctr">
            <a:spAutoFit/>
          </a:bodyPr>
          <a:lstStyle/>
          <a:p>
            <a:pPr algn="ctr">
              <a:lnSpc>
                <a:spcPct val="70000"/>
              </a:lnSpc>
              <a:spcBef>
                <a:spcPct val="30000"/>
              </a:spcBef>
            </a:pPr>
            <a:r>
              <a:rPr lang="en-US" sz="1800" dirty="0">
                <a:latin typeface="Verdana" pitchFamily="34" charset="0"/>
              </a:rPr>
              <a:t>1947 </a:t>
            </a:r>
          </a:p>
          <a:p>
            <a:pPr algn="ctr">
              <a:lnSpc>
                <a:spcPct val="70000"/>
              </a:lnSpc>
              <a:spcBef>
                <a:spcPct val="30000"/>
              </a:spcBef>
            </a:pPr>
            <a:r>
              <a:rPr lang="en-US" sz="1800" dirty="0">
                <a:latin typeface="Verdana" pitchFamily="34" charset="0"/>
              </a:rPr>
              <a:t>first </a:t>
            </a:r>
            <a:r>
              <a:rPr lang="en-US" sz="1800" dirty="0" err="1">
                <a:latin typeface="Verdana" pitchFamily="34" charset="0"/>
              </a:rPr>
              <a:t>linac</a:t>
            </a:r>
            <a:r>
              <a:rPr lang="en-US" sz="1800" dirty="0">
                <a:latin typeface="Verdana" pitchFamily="34" charset="0"/>
              </a:rPr>
              <a:t> for electrons</a:t>
            </a:r>
          </a:p>
          <a:p>
            <a:pPr algn="ctr">
              <a:lnSpc>
                <a:spcPct val="70000"/>
              </a:lnSpc>
              <a:spcBef>
                <a:spcPct val="30000"/>
              </a:spcBef>
            </a:pPr>
            <a:r>
              <a:rPr lang="en-US" sz="1800" dirty="0">
                <a:latin typeface="Verdana" pitchFamily="34" charset="0"/>
              </a:rPr>
              <a:t>4.5 MeV  and  3 GHz</a:t>
            </a:r>
            <a:r>
              <a:rPr lang="en-US" sz="2000" dirty="0">
                <a:latin typeface="Verdana" pitchFamily="34" charset="0"/>
              </a:rPr>
              <a:t> </a:t>
            </a:r>
          </a:p>
        </p:txBody>
      </p:sp>
      <p:sp>
        <p:nvSpPr>
          <p:cNvPr id="27" name="TextBox 26">
            <a:extLst>
              <a:ext uri="{FF2B5EF4-FFF2-40B4-BE49-F238E27FC236}">
                <a16:creationId xmlns:a16="http://schemas.microsoft.com/office/drawing/2014/main" id="{8CB823CE-26E4-0EA1-3F46-36AAFA02F72C}"/>
              </a:ext>
            </a:extLst>
          </p:cNvPr>
          <p:cNvSpPr txBox="1"/>
          <p:nvPr/>
        </p:nvSpPr>
        <p:spPr>
          <a:xfrm>
            <a:off x="228599" y="5445224"/>
            <a:ext cx="5867401" cy="646331"/>
          </a:xfrm>
          <a:prstGeom prst="rect">
            <a:avLst/>
          </a:prstGeom>
          <a:noFill/>
        </p:spPr>
        <p:txBody>
          <a:bodyPr wrap="square" rtlCol="0">
            <a:spAutoFit/>
          </a:bodyPr>
          <a:lstStyle/>
          <a:p>
            <a:r>
              <a:rPr lang="en-US" sz="1800" dirty="0">
                <a:solidFill>
                  <a:srgbClr val="0070C0"/>
                </a:solidFill>
                <a:latin typeface="+mj-lt"/>
              </a:rPr>
              <a:t>1950’s: development of compact linear electron accelerators by various companies</a:t>
            </a:r>
            <a:endParaRPr lang="en-GB" sz="1800" dirty="0">
              <a:solidFill>
                <a:srgbClr val="0070C0"/>
              </a:solidFill>
              <a:latin typeface="+mj-lt"/>
            </a:endParaRPr>
          </a:p>
        </p:txBody>
      </p:sp>
      <p:sp>
        <p:nvSpPr>
          <p:cNvPr id="28" name="TextBox 27">
            <a:extLst>
              <a:ext uri="{FF2B5EF4-FFF2-40B4-BE49-F238E27FC236}">
                <a16:creationId xmlns:a16="http://schemas.microsoft.com/office/drawing/2014/main" id="{757546BE-4DC2-DB4A-C252-C9042FD61124}"/>
              </a:ext>
            </a:extLst>
          </p:cNvPr>
          <p:cNvSpPr txBox="1"/>
          <p:nvPr/>
        </p:nvSpPr>
        <p:spPr>
          <a:xfrm>
            <a:off x="3262313" y="6022959"/>
            <a:ext cx="2497832" cy="338554"/>
          </a:xfrm>
          <a:prstGeom prst="rect">
            <a:avLst/>
          </a:prstGeom>
          <a:noFill/>
        </p:spPr>
        <p:txBody>
          <a:bodyPr wrap="square" rtlCol="0">
            <a:spAutoFit/>
          </a:bodyPr>
          <a:lstStyle/>
          <a:p>
            <a:r>
              <a:rPr lang="en-US" sz="1600" dirty="0">
                <a:latin typeface="+mj-lt"/>
              </a:rPr>
              <a:t>Courtesy Prof. Ugo Amaldi</a:t>
            </a:r>
          </a:p>
        </p:txBody>
      </p:sp>
    </p:spTree>
    <p:extLst>
      <p:ext uri="{BB962C8B-B14F-4D97-AF65-F5344CB8AC3E}">
        <p14:creationId xmlns:p14="http://schemas.microsoft.com/office/powerpoint/2010/main" val="826685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70</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Challenges in Radiation Therapy in Africa</a:t>
            </a:r>
          </a:p>
        </p:txBody>
      </p:sp>
      <p:sp>
        <p:nvSpPr>
          <p:cNvPr id="3" name="Rectangle 2"/>
          <p:cNvSpPr/>
          <p:nvPr/>
        </p:nvSpPr>
        <p:spPr>
          <a:xfrm>
            <a:off x="179512" y="510206"/>
            <a:ext cx="7560840" cy="2015936"/>
          </a:xfrm>
          <a:prstGeom prst="rect">
            <a:avLst/>
          </a:prstGeom>
        </p:spPr>
        <p:txBody>
          <a:bodyPr wrap="square">
            <a:spAutoFit/>
          </a:bodyPr>
          <a:lstStyle/>
          <a:p>
            <a:pPr>
              <a:spcAft>
                <a:spcPts val="600"/>
              </a:spcAft>
            </a:pPr>
            <a:r>
              <a:rPr lang="en-GB" sz="2400" dirty="0">
                <a:solidFill>
                  <a:srgbClr val="0070C0"/>
                </a:solidFill>
              </a:rPr>
              <a:t>Technology</a:t>
            </a:r>
          </a:p>
          <a:p>
            <a:pPr marL="285750" indent="-285750">
              <a:buFont typeface="Arial" panose="020B0604020202020204" pitchFamily="34" charset="0"/>
              <a:buChar char="•"/>
            </a:pPr>
            <a:r>
              <a:rPr lang="en-GB" sz="2400" dirty="0"/>
              <a:t>23 of 54 countries have </a:t>
            </a:r>
            <a:r>
              <a:rPr lang="en-GB" sz="2400" dirty="0" err="1"/>
              <a:t>teletherapy</a:t>
            </a:r>
            <a:r>
              <a:rPr lang="en-GB" sz="2400" dirty="0"/>
              <a:t> services </a:t>
            </a:r>
          </a:p>
          <a:p>
            <a:pPr marL="285750" indent="-285750">
              <a:buFont typeface="Arial" panose="020B0604020202020204" pitchFamily="34" charset="0"/>
              <a:buChar char="•"/>
            </a:pPr>
            <a:r>
              <a:rPr lang="en-GB" sz="2400" dirty="0"/>
              <a:t>20 had high- or low-dose brachytherapy resources</a:t>
            </a:r>
          </a:p>
          <a:p>
            <a:pPr marL="285750" indent="-285750">
              <a:buFont typeface="Arial" panose="020B0604020202020204" pitchFamily="34" charset="0"/>
              <a:buChar char="•"/>
            </a:pPr>
            <a:r>
              <a:rPr lang="en-GB" sz="2400" dirty="0"/>
              <a:t>293 radiotherapy machines serving 1 billion individuals</a:t>
            </a:r>
          </a:p>
          <a:p>
            <a:pPr marL="285750" indent="-285750">
              <a:buFont typeface="Arial" panose="020B0604020202020204" pitchFamily="34" charset="0"/>
              <a:buChar char="•"/>
            </a:pPr>
            <a:r>
              <a:rPr lang="en-GB" sz="2400" dirty="0"/>
              <a:t>1 machine per 3.6 million people</a:t>
            </a:r>
          </a:p>
        </p:txBody>
      </p:sp>
      <p:sp>
        <p:nvSpPr>
          <p:cNvPr id="4" name="Rectangle 3"/>
          <p:cNvSpPr/>
          <p:nvPr/>
        </p:nvSpPr>
        <p:spPr>
          <a:xfrm>
            <a:off x="12746" y="2589318"/>
            <a:ext cx="9104467" cy="292388"/>
          </a:xfrm>
          <a:prstGeom prst="rect">
            <a:avLst/>
          </a:prstGeom>
        </p:spPr>
        <p:txBody>
          <a:bodyPr wrap="square">
            <a:spAutoFit/>
          </a:bodyPr>
          <a:lstStyle/>
          <a:p>
            <a:r>
              <a:rPr lang="en-GB" sz="1300" dirty="0"/>
              <a:t>Abdel-</a:t>
            </a:r>
            <a:r>
              <a:rPr lang="en-GB" sz="1300" dirty="0" err="1"/>
              <a:t>Waheb</a:t>
            </a:r>
            <a:r>
              <a:rPr lang="en-GB" sz="1300" dirty="0"/>
              <a:t> et al, Lancet Oncology, 2013 / Grover et  al, Front in Oncology, Jan 2015 / </a:t>
            </a:r>
            <a:r>
              <a:rPr lang="en-GB" sz="1300" dirty="0" err="1"/>
              <a:t>Balogun</a:t>
            </a:r>
            <a:r>
              <a:rPr lang="en-GB" sz="1300" dirty="0"/>
              <a:t> et al, Radiation Oncology, Aug 2016</a:t>
            </a:r>
          </a:p>
        </p:txBody>
      </p:sp>
      <p:sp>
        <p:nvSpPr>
          <p:cNvPr id="5" name="TextBox 4"/>
          <p:cNvSpPr txBox="1"/>
          <p:nvPr/>
        </p:nvSpPr>
        <p:spPr>
          <a:xfrm>
            <a:off x="263989" y="2996796"/>
            <a:ext cx="8660605" cy="369332"/>
          </a:xfrm>
          <a:prstGeom prst="rect">
            <a:avLst/>
          </a:prstGeom>
          <a:noFill/>
          <a:ln w="3175">
            <a:solidFill>
              <a:schemeClr val="tx1"/>
            </a:solidFill>
          </a:ln>
        </p:spPr>
        <p:txBody>
          <a:bodyPr wrap="square" rtlCol="0">
            <a:spAutoFit/>
          </a:bodyPr>
          <a:lstStyle/>
          <a:p>
            <a:r>
              <a:rPr lang="en-GB" dirty="0"/>
              <a:t>Taken from </a:t>
            </a:r>
            <a:r>
              <a:rPr lang="en-GB" dirty="0" err="1"/>
              <a:t>Surbhi</a:t>
            </a:r>
            <a:r>
              <a:rPr lang="en-GB" dirty="0"/>
              <a:t> Grover’s lecture at the CERN-ICEC-STFC workshop, CERN, October 2017 </a:t>
            </a:r>
          </a:p>
        </p:txBody>
      </p:sp>
      <p:sp>
        <p:nvSpPr>
          <p:cNvPr id="7" name="Rectangle 6"/>
          <p:cNvSpPr/>
          <p:nvPr/>
        </p:nvSpPr>
        <p:spPr>
          <a:xfrm>
            <a:off x="179512" y="3717032"/>
            <a:ext cx="8745082" cy="1569660"/>
          </a:xfrm>
          <a:prstGeom prst="rect">
            <a:avLst/>
          </a:prstGeom>
        </p:spPr>
        <p:txBody>
          <a:bodyPr wrap="square">
            <a:spAutoFit/>
          </a:bodyPr>
          <a:lstStyle/>
          <a:p>
            <a:r>
              <a:rPr lang="en-GB" sz="2400" dirty="0">
                <a:solidFill>
                  <a:srgbClr val="0070C0"/>
                </a:solidFill>
              </a:rPr>
              <a:t>Human resources</a:t>
            </a:r>
          </a:p>
          <a:p>
            <a:pPr marL="342900" indent="-342900">
              <a:buFont typeface="Arial" panose="020B0604020202020204" pitchFamily="34" charset="0"/>
              <a:buChar char="•"/>
            </a:pPr>
            <a:r>
              <a:rPr lang="en-GB" sz="2400" dirty="0"/>
              <a:t>a gap of 7,500 oncologists, 6,000 physicists and 20,000 technicians in LMICs (in Africa: 1600 medical oncologists, 1000 medical physicists and 4000 technicians)</a:t>
            </a:r>
          </a:p>
        </p:txBody>
      </p:sp>
      <p:sp>
        <p:nvSpPr>
          <p:cNvPr id="8" name="TextBox 7"/>
          <p:cNvSpPr txBox="1"/>
          <p:nvPr/>
        </p:nvSpPr>
        <p:spPr>
          <a:xfrm>
            <a:off x="251520" y="5733256"/>
            <a:ext cx="8668384" cy="369332"/>
          </a:xfrm>
          <a:prstGeom prst="rect">
            <a:avLst/>
          </a:prstGeom>
          <a:noFill/>
          <a:ln w="3175">
            <a:solidFill>
              <a:schemeClr val="tx1"/>
            </a:solidFill>
          </a:ln>
        </p:spPr>
        <p:txBody>
          <a:bodyPr wrap="square" rtlCol="0">
            <a:spAutoFit/>
          </a:bodyPr>
          <a:lstStyle/>
          <a:p>
            <a:r>
              <a:rPr lang="en-GB" dirty="0"/>
              <a:t>Taken from </a:t>
            </a:r>
            <a:r>
              <a:rPr lang="en-GB" dirty="0" err="1"/>
              <a:t>Andras</a:t>
            </a:r>
            <a:r>
              <a:rPr lang="en-GB" dirty="0"/>
              <a:t> </a:t>
            </a:r>
            <a:r>
              <a:rPr lang="en-GB" dirty="0" err="1"/>
              <a:t>Fehervary’s</a:t>
            </a:r>
            <a:r>
              <a:rPr lang="en-GB" dirty="0"/>
              <a:t> lecture at the CERN-ICEC workshop, CERN, November 2016 </a:t>
            </a:r>
          </a:p>
        </p:txBody>
      </p:sp>
    </p:spTree>
    <p:extLst>
      <p:ext uri="{BB962C8B-B14F-4D97-AF65-F5344CB8AC3E}">
        <p14:creationId xmlns:p14="http://schemas.microsoft.com/office/powerpoint/2010/main" val="3930893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71</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RT resources needed in 20 years from now</a:t>
            </a:r>
          </a:p>
        </p:txBody>
      </p:sp>
      <p:pic>
        <p:nvPicPr>
          <p:cNvPr id="3" name="Picture 2"/>
          <p:cNvPicPr>
            <a:picLocks noChangeAspect="1"/>
          </p:cNvPicPr>
          <p:nvPr/>
        </p:nvPicPr>
        <p:blipFill>
          <a:blip r:embed="rId3"/>
          <a:stretch>
            <a:fillRect/>
          </a:stretch>
        </p:blipFill>
        <p:spPr>
          <a:xfrm>
            <a:off x="262" y="827000"/>
            <a:ext cx="9143475" cy="5203999"/>
          </a:xfrm>
          <a:prstGeom prst="rect">
            <a:avLst/>
          </a:prstGeom>
        </p:spPr>
      </p:pic>
      <p:sp>
        <p:nvSpPr>
          <p:cNvPr id="4" name="TextBox 3"/>
          <p:cNvSpPr txBox="1"/>
          <p:nvPr/>
        </p:nvSpPr>
        <p:spPr>
          <a:xfrm>
            <a:off x="35496" y="4509120"/>
            <a:ext cx="9036233" cy="369332"/>
          </a:xfrm>
          <a:prstGeom prst="rect">
            <a:avLst/>
          </a:prstGeom>
          <a:noFill/>
          <a:ln w="3175">
            <a:solidFill>
              <a:schemeClr val="tx1"/>
            </a:solidFill>
          </a:ln>
        </p:spPr>
        <p:txBody>
          <a:bodyPr wrap="square" rtlCol="0">
            <a:spAutoFit/>
          </a:bodyPr>
          <a:lstStyle/>
          <a:p>
            <a:r>
              <a:rPr lang="en-GB" dirty="0"/>
              <a:t>Taken from Mary </a:t>
            </a:r>
            <a:r>
              <a:rPr lang="en-GB" dirty="0" err="1"/>
              <a:t>Gospodarowicz’s</a:t>
            </a:r>
            <a:r>
              <a:rPr lang="en-GB" dirty="0"/>
              <a:t> lecture at the CERN-ICEC workshop, CERN, November 2016 </a:t>
            </a:r>
          </a:p>
        </p:txBody>
      </p:sp>
      <p:sp>
        <p:nvSpPr>
          <p:cNvPr id="5" name="TextBox 4"/>
          <p:cNvSpPr txBox="1"/>
          <p:nvPr/>
        </p:nvSpPr>
        <p:spPr>
          <a:xfrm>
            <a:off x="361093" y="3633572"/>
            <a:ext cx="3960440" cy="369332"/>
          </a:xfrm>
          <a:prstGeom prst="rect">
            <a:avLst/>
          </a:prstGeom>
          <a:noFill/>
        </p:spPr>
        <p:txBody>
          <a:bodyPr wrap="square" rtlCol="0">
            <a:spAutoFit/>
          </a:bodyPr>
          <a:lstStyle/>
          <a:p>
            <a:r>
              <a:rPr lang="en-GB" dirty="0"/>
              <a:t>LMICS = Low Medium Income Countries</a:t>
            </a:r>
          </a:p>
        </p:txBody>
      </p:sp>
    </p:spTree>
    <p:extLst>
      <p:ext uri="{BB962C8B-B14F-4D97-AF65-F5344CB8AC3E}">
        <p14:creationId xmlns:p14="http://schemas.microsoft.com/office/powerpoint/2010/main" val="1219086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72</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Developing RT for challenging environments </a:t>
            </a:r>
          </a:p>
        </p:txBody>
      </p:sp>
      <p:sp>
        <p:nvSpPr>
          <p:cNvPr id="3" name="Rectangle 2"/>
          <p:cNvSpPr/>
          <p:nvPr/>
        </p:nvSpPr>
        <p:spPr>
          <a:xfrm>
            <a:off x="251520" y="836712"/>
            <a:ext cx="8568952" cy="5078313"/>
          </a:xfrm>
          <a:prstGeom prst="rect">
            <a:avLst/>
          </a:prstGeom>
        </p:spPr>
        <p:txBody>
          <a:bodyPr wrap="square">
            <a:spAutoFit/>
          </a:bodyPr>
          <a:lstStyle/>
          <a:p>
            <a:pPr>
              <a:buSzPct val="125000"/>
            </a:pPr>
            <a:r>
              <a:rPr lang="en-GB" b="1" dirty="0" err="1"/>
              <a:t>Linacs</a:t>
            </a:r>
            <a:endParaRPr lang="en-GB" b="1" dirty="0"/>
          </a:p>
          <a:p>
            <a:pPr marL="285750" indent="-285750">
              <a:buSzPct val="125000"/>
              <a:buFont typeface="Arial" panose="020B0604020202020204" pitchFamily="34" charset="0"/>
              <a:buChar char="•"/>
            </a:pPr>
            <a:r>
              <a:rPr lang="en-GB" dirty="0"/>
              <a:t>Ability to operate in a difficult environment </a:t>
            </a:r>
          </a:p>
          <a:p>
            <a:pPr marL="742950" lvl="1" indent="-285750">
              <a:buSzPct val="125000"/>
              <a:buFont typeface="Arial" panose="020B0604020202020204" pitchFamily="34" charset="0"/>
              <a:buChar char="•"/>
            </a:pPr>
            <a:r>
              <a:rPr lang="en-GB" dirty="0"/>
              <a:t>Interruptions in electricity / power supply </a:t>
            </a:r>
          </a:p>
          <a:p>
            <a:pPr marL="742950" lvl="1" indent="-285750">
              <a:buSzPct val="125000"/>
              <a:buFont typeface="Arial" panose="020B0604020202020204" pitchFamily="34" charset="0"/>
              <a:buChar char="•"/>
            </a:pPr>
            <a:r>
              <a:rPr lang="en-GB" dirty="0"/>
              <a:t>Heat / problem with temperature control</a:t>
            </a:r>
          </a:p>
          <a:p>
            <a:pPr marL="742950" lvl="1" indent="-285750">
              <a:buSzPct val="125000"/>
              <a:buFont typeface="Arial" panose="020B0604020202020204" pitchFamily="34" charset="0"/>
              <a:buChar char="•"/>
            </a:pPr>
            <a:r>
              <a:rPr lang="en-GB" dirty="0"/>
              <a:t>Dust and humidity</a:t>
            </a:r>
          </a:p>
          <a:p>
            <a:pPr marL="285750" indent="-285750">
              <a:buSzPct val="125000"/>
              <a:buFont typeface="Arial" panose="020B0604020202020204" pitchFamily="34" charset="0"/>
              <a:buChar char="•"/>
            </a:pPr>
            <a:r>
              <a:rPr lang="en-GB" dirty="0"/>
              <a:t>Highly modular, so that faulty parts can easily be replaced </a:t>
            </a:r>
          </a:p>
          <a:p>
            <a:pPr marL="285750" indent="-285750">
              <a:buSzPct val="125000"/>
              <a:buFont typeface="Arial" panose="020B0604020202020204" pitchFamily="34" charset="0"/>
              <a:buChar char="•"/>
            </a:pPr>
            <a:r>
              <a:rPr lang="en-GB" dirty="0"/>
              <a:t>Self-diagnosing, in case of accelerator malfunctioning</a:t>
            </a:r>
          </a:p>
          <a:p>
            <a:pPr marL="285750" indent="-285750">
              <a:buSzPct val="125000"/>
              <a:buFont typeface="Arial" panose="020B0604020202020204" pitchFamily="34" charset="0"/>
              <a:buChar char="•"/>
            </a:pPr>
            <a:r>
              <a:rPr lang="en-GB" dirty="0"/>
              <a:t>Low power consumption</a:t>
            </a:r>
          </a:p>
          <a:p>
            <a:pPr marL="285750" indent="-285750">
              <a:buSzPct val="125000"/>
              <a:buFont typeface="Arial" panose="020B0604020202020204" pitchFamily="34" charset="0"/>
              <a:buChar char="•"/>
            </a:pPr>
            <a:r>
              <a:rPr lang="en-GB" dirty="0"/>
              <a:t>…</a:t>
            </a:r>
          </a:p>
          <a:p>
            <a:pPr marL="285750" indent="-285750">
              <a:buSzPct val="125000"/>
              <a:buFont typeface="Arial" panose="020B0604020202020204" pitchFamily="34" charset="0"/>
              <a:buChar char="•"/>
            </a:pPr>
            <a:endParaRPr lang="en-GB" dirty="0"/>
          </a:p>
          <a:p>
            <a:pPr>
              <a:buSzPct val="125000"/>
            </a:pPr>
            <a:r>
              <a:rPr lang="en-GB" b="1" dirty="0"/>
              <a:t>Screening</a:t>
            </a:r>
          </a:p>
          <a:p>
            <a:pPr marL="285750" indent="-285750">
              <a:buSzPct val="125000"/>
              <a:buFont typeface="Arial" panose="020B0604020202020204" pitchFamily="34" charset="0"/>
              <a:buChar char="•"/>
            </a:pPr>
            <a:r>
              <a:rPr lang="en-GB" dirty="0"/>
              <a:t>Improve screening and early diagnosis to make RT more effective</a:t>
            </a:r>
          </a:p>
          <a:p>
            <a:pPr marL="285750" indent="-285750">
              <a:buSzPct val="125000"/>
              <a:buFont typeface="Arial" panose="020B0604020202020204" pitchFamily="34" charset="0"/>
              <a:buChar char="•"/>
            </a:pPr>
            <a:endParaRPr lang="en-GB" dirty="0"/>
          </a:p>
          <a:p>
            <a:r>
              <a:rPr lang="en-GB" b="1" dirty="0"/>
              <a:t>Need for </a:t>
            </a:r>
          </a:p>
          <a:p>
            <a:pPr marL="285750" indent="-285750">
              <a:buSzPct val="125000"/>
              <a:buFont typeface="Arial" panose="020B0604020202020204" pitchFamily="34" charset="0"/>
              <a:buChar char="•"/>
            </a:pPr>
            <a:r>
              <a:rPr lang="en-GB" dirty="0"/>
              <a:t>Qualified professionals: radiation oncologists, medical radiotherapy physicists, radiotherapy technicians, radiation protection officers, maintenance engineers, etc.</a:t>
            </a:r>
          </a:p>
          <a:p>
            <a:pPr marL="285750" indent="-285750">
              <a:buSzPct val="125000"/>
              <a:buFont typeface="Arial" panose="020B0604020202020204" pitchFamily="34" charset="0"/>
              <a:buChar char="•"/>
            </a:pPr>
            <a:r>
              <a:rPr lang="en-GB" dirty="0"/>
              <a:t>Related training programmes</a:t>
            </a:r>
          </a:p>
          <a:p>
            <a:pPr marL="285750" indent="-285750">
              <a:buSzPct val="125000"/>
              <a:buFont typeface="Arial" panose="020B0604020202020204" pitchFamily="34" charset="0"/>
              <a:buChar char="•"/>
            </a:pPr>
            <a:r>
              <a:rPr lang="en-GB" dirty="0"/>
              <a:t>Development of medical infrastructure</a:t>
            </a:r>
          </a:p>
        </p:txBody>
      </p:sp>
    </p:spTree>
    <p:extLst>
      <p:ext uri="{BB962C8B-B14F-4D97-AF65-F5344CB8AC3E}">
        <p14:creationId xmlns:p14="http://schemas.microsoft.com/office/powerpoint/2010/main" val="333860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73</a:t>
            </a:fld>
            <a:endParaRPr lang="en-GB" dirty="0"/>
          </a:p>
        </p:txBody>
      </p:sp>
      <p:sp>
        <p:nvSpPr>
          <p:cNvPr id="4"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Some textbooks</a:t>
            </a:r>
          </a:p>
        </p:txBody>
      </p:sp>
      <p:sp>
        <p:nvSpPr>
          <p:cNvPr id="5" name="Rectangle 4"/>
          <p:cNvSpPr/>
          <p:nvPr/>
        </p:nvSpPr>
        <p:spPr>
          <a:xfrm>
            <a:off x="287524" y="836712"/>
            <a:ext cx="8568952" cy="4862870"/>
          </a:xfrm>
          <a:prstGeom prst="rect">
            <a:avLst/>
          </a:prstGeom>
        </p:spPr>
        <p:txBody>
          <a:bodyPr wrap="square">
            <a:spAutoFit/>
          </a:bodyPr>
          <a:lstStyle/>
          <a:p>
            <a:r>
              <a:rPr lang="en-US" sz="2000" dirty="0"/>
              <a:t>On accelerators &amp; radiation therapy:</a:t>
            </a:r>
          </a:p>
          <a:p>
            <a:pPr marL="342900" indent="-342900">
              <a:buFont typeface="Arial" panose="020B0604020202020204" pitchFamily="34" charset="0"/>
              <a:buChar char="•"/>
            </a:pPr>
            <a:r>
              <a:rPr lang="en-US" sz="2000" dirty="0"/>
              <a:t>C.K. </a:t>
            </a:r>
            <a:r>
              <a:rPr lang="en-US" sz="2000" dirty="0" err="1"/>
              <a:t>Karzmark</a:t>
            </a:r>
            <a:r>
              <a:rPr lang="en-US" sz="2000" dirty="0"/>
              <a:t>, Advances in linear accelerator design for radiotherapy, Medical Physics 11, 105- 128 (1984) </a:t>
            </a:r>
          </a:p>
          <a:p>
            <a:pPr marL="342900" indent="-342900">
              <a:buFont typeface="Arial" panose="020B0604020202020204" pitchFamily="34" charset="0"/>
              <a:buChar char="•"/>
            </a:pPr>
            <a:r>
              <a:rPr lang="en-US" sz="2000" dirty="0"/>
              <a:t>S. Humphries, Principles of charged particle acceleration, John Wiley and Sons</a:t>
            </a:r>
          </a:p>
          <a:p>
            <a:pPr marL="342900" indent="-342900">
              <a:buFont typeface="Arial" panose="020B0604020202020204" pitchFamily="34" charset="0"/>
              <a:buChar char="•"/>
            </a:pPr>
            <a:r>
              <a:rPr lang="en-US" sz="2000" dirty="0"/>
              <a:t>H. </a:t>
            </a:r>
            <a:r>
              <a:rPr lang="en-US" sz="2000" dirty="0" err="1"/>
              <a:t>Wiedemann</a:t>
            </a:r>
            <a:r>
              <a:rPr lang="en-US" sz="2000" dirty="0"/>
              <a:t>, Particle accelerator physics, Springer- </a:t>
            </a:r>
            <a:r>
              <a:rPr lang="en-US" sz="2000" dirty="0" err="1"/>
              <a:t>Werlag</a:t>
            </a:r>
            <a:endParaRPr lang="en-US" sz="2000" dirty="0"/>
          </a:p>
          <a:p>
            <a:pPr marL="342900" indent="-342900">
              <a:buFont typeface="Arial" panose="020B0604020202020204" pitchFamily="34" charset="0"/>
              <a:buChar char="•"/>
            </a:pPr>
            <a:r>
              <a:rPr lang="en-US" sz="2000" dirty="0"/>
              <a:t>S. Baird, Accelerators for pedestrians, CERN AB-note-2007-014</a:t>
            </a:r>
          </a:p>
          <a:p>
            <a:pPr marL="342900" indent="-342900">
              <a:spcAft>
                <a:spcPts val="1200"/>
              </a:spcAft>
              <a:buFont typeface="Arial" panose="020B0604020202020204" pitchFamily="34" charset="0"/>
              <a:buChar char="•"/>
            </a:pPr>
            <a:r>
              <a:rPr lang="en-US" sz="2000" dirty="0"/>
              <a:t>PTCOG: Particle Therapy Co-Operative Group (</a:t>
            </a:r>
            <a:r>
              <a:rPr lang="en-US" sz="2000" dirty="0">
                <a:hlinkClick r:id="rId3"/>
              </a:rPr>
              <a:t>http://ptcog.web.psi.ch/</a:t>
            </a:r>
            <a:r>
              <a:rPr lang="en-US" sz="2000" dirty="0"/>
              <a:t>)</a:t>
            </a:r>
          </a:p>
          <a:p>
            <a:r>
              <a:rPr lang="en-US" sz="2000" dirty="0"/>
              <a:t>On radionuclide production:</a:t>
            </a:r>
          </a:p>
          <a:p>
            <a:pPr marL="342900" indent="-342900">
              <a:buFont typeface="Arial" panose="020B0604020202020204" pitchFamily="34" charset="0"/>
              <a:buChar char="•"/>
            </a:pPr>
            <a:r>
              <a:rPr lang="en-US" sz="2000" dirty="0"/>
              <a:t>Cyclotron Produced Radionuclides: Principles and Practice, IAEA Technical Reports Series No. 465 (2008)</a:t>
            </a:r>
          </a:p>
          <a:p>
            <a:pPr indent="365125"/>
            <a:r>
              <a:rPr lang="en-US" sz="2000" dirty="0"/>
              <a:t>(Downloadable from IAEA web site)</a:t>
            </a:r>
          </a:p>
          <a:p>
            <a:pPr marL="342900" indent="-342900">
              <a:buFont typeface="Arial" panose="020B0604020202020204" pitchFamily="34" charset="0"/>
              <a:buChar char="•"/>
            </a:pPr>
            <a:r>
              <a:rPr lang="en-US" sz="2000" dirty="0" err="1"/>
              <a:t>Targetry</a:t>
            </a:r>
            <a:r>
              <a:rPr lang="en-US" sz="2000" dirty="0"/>
              <a:t> and Target Chemistry, Proceedings Publications, TRIUMF, Vancouver</a:t>
            </a:r>
          </a:p>
          <a:p>
            <a:pPr indent="365125"/>
            <a:r>
              <a:rPr lang="en-US" sz="2000" dirty="0"/>
              <a:t>(http://trshare.triumf.ca/~buckley/wttc/proceedings.html )</a:t>
            </a:r>
          </a:p>
          <a:p>
            <a:pPr marL="342900" indent="-342900">
              <a:buFont typeface="Arial" panose="020B0604020202020204" pitchFamily="34" charset="0"/>
              <a:buChar char="•"/>
            </a:pPr>
            <a:r>
              <a:rPr lang="en-US" sz="2000" dirty="0"/>
              <a:t>CLARK, J.C., BUCKINGHAM, P.D., Short-Lived Radioactive Gases for Clinical Use, </a:t>
            </a:r>
            <a:r>
              <a:rPr lang="en-US" sz="2000" dirty="0" err="1"/>
              <a:t>Butterworths</a:t>
            </a:r>
            <a:r>
              <a:rPr lang="en-US" sz="2000" dirty="0"/>
              <a:t>, London (1975</a:t>
            </a:r>
          </a:p>
        </p:txBody>
      </p:sp>
    </p:spTree>
    <p:extLst>
      <p:ext uri="{BB962C8B-B14F-4D97-AF65-F5344CB8AC3E}">
        <p14:creationId xmlns:p14="http://schemas.microsoft.com/office/powerpoint/2010/main" val="4136716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74</a:t>
            </a:fld>
            <a:endParaRPr lang="en-GB" dirty="0"/>
          </a:p>
        </p:txBody>
      </p:sp>
      <p:sp>
        <p:nvSpPr>
          <p:cNvPr id="3" name="TextBox 2"/>
          <p:cNvSpPr txBox="1"/>
          <p:nvPr/>
        </p:nvSpPr>
        <p:spPr>
          <a:xfrm>
            <a:off x="1475656" y="2742018"/>
            <a:ext cx="6264696" cy="830997"/>
          </a:xfrm>
          <a:prstGeom prst="rect">
            <a:avLst/>
          </a:prstGeom>
          <a:noFill/>
        </p:spPr>
        <p:txBody>
          <a:bodyPr wrap="square" rtlCol="0">
            <a:spAutoFit/>
          </a:bodyPr>
          <a:lstStyle/>
          <a:p>
            <a:r>
              <a:rPr lang="en-US" sz="4800" dirty="0"/>
              <a:t>Supplementary material</a:t>
            </a:r>
            <a:endParaRPr lang="en-GB" sz="4800" dirty="0"/>
          </a:p>
        </p:txBody>
      </p:sp>
    </p:spTree>
    <p:extLst>
      <p:ext uri="{BB962C8B-B14F-4D97-AF65-F5344CB8AC3E}">
        <p14:creationId xmlns:p14="http://schemas.microsoft.com/office/powerpoint/2010/main" val="1007729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75</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US" sz="2000" i="1" dirty="0">
                <a:solidFill>
                  <a:srgbClr val="FF0000"/>
                </a:solidFill>
                <a:latin typeface="Verdana" pitchFamily="34" charset="0"/>
                <a:ea typeface="Verdana" pitchFamily="34" charset="0"/>
                <a:cs typeface="Verdana" pitchFamily="34" charset="0"/>
              </a:rPr>
              <a:t>Particle accelerators operational in the world</a:t>
            </a:r>
            <a:endParaRPr lang="en-GB" sz="2000" i="1" dirty="0">
              <a:solidFill>
                <a:srgbClr val="FF0000"/>
              </a:solidFill>
              <a:latin typeface="Verdana" pitchFamily="34" charset="0"/>
              <a:ea typeface="Verdana" pitchFamily="34" charset="0"/>
              <a:cs typeface="Verdana" pitchFamily="34" charset="0"/>
            </a:endParaRPr>
          </a:p>
        </p:txBody>
      </p:sp>
      <p:sp>
        <p:nvSpPr>
          <p:cNvPr id="10" name="TextBox 9"/>
          <p:cNvSpPr txBox="1"/>
          <p:nvPr/>
        </p:nvSpPr>
        <p:spPr>
          <a:xfrm>
            <a:off x="533400" y="5796553"/>
            <a:ext cx="7696200" cy="584775"/>
          </a:xfrm>
          <a:prstGeom prst="rect">
            <a:avLst/>
          </a:prstGeom>
          <a:noFill/>
        </p:spPr>
        <p:txBody>
          <a:bodyPr wrap="square" rtlCol="0">
            <a:spAutoFit/>
          </a:bodyPr>
          <a:lstStyle/>
          <a:p>
            <a:r>
              <a:rPr lang="en-GB" sz="1600" dirty="0"/>
              <a:t>A. P. </a:t>
            </a:r>
            <a:r>
              <a:rPr lang="en-GB" sz="1600" dirty="0" err="1"/>
              <a:t>Chernyaev</a:t>
            </a:r>
            <a:r>
              <a:rPr lang="en-GB" sz="1600" dirty="0"/>
              <a:t> and S. M. </a:t>
            </a:r>
            <a:r>
              <a:rPr lang="en-GB" sz="1600" dirty="0" err="1"/>
              <a:t>Varzar</a:t>
            </a:r>
            <a:r>
              <a:rPr lang="en-GB" sz="1600" dirty="0"/>
              <a:t>, Particle Accelerators in Modern World, Physics of Atomic Nuclei, 2014, Vol. 77, No. 10, pp. 1203–1215.</a:t>
            </a:r>
            <a:endParaRPr lang="en-US" sz="1600" dirty="0">
              <a:latin typeface="+mn-lt"/>
            </a:endParaRPr>
          </a:p>
        </p:txBody>
      </p:sp>
      <p:sp>
        <p:nvSpPr>
          <p:cNvPr id="15" name="TextBox 14"/>
          <p:cNvSpPr txBox="1"/>
          <p:nvPr/>
        </p:nvSpPr>
        <p:spPr>
          <a:xfrm>
            <a:off x="107072" y="659270"/>
            <a:ext cx="8888443" cy="384721"/>
          </a:xfrm>
          <a:prstGeom prst="rect">
            <a:avLst/>
          </a:prstGeom>
          <a:noFill/>
        </p:spPr>
        <p:txBody>
          <a:bodyPr wrap="square" rtlCol="0">
            <a:spAutoFit/>
          </a:bodyPr>
          <a:lstStyle/>
          <a:p>
            <a:r>
              <a:rPr lang="en-US" sz="1900" dirty="0"/>
              <a:t>Three main applications: 1) Scientific research, </a:t>
            </a:r>
            <a:r>
              <a:rPr lang="en-US" sz="1900" dirty="0">
                <a:solidFill>
                  <a:srgbClr val="FF4233"/>
                </a:solidFill>
              </a:rPr>
              <a:t>2) </a:t>
            </a:r>
            <a:r>
              <a:rPr lang="en-US" sz="1900" dirty="0"/>
              <a:t>Medical applications </a:t>
            </a:r>
            <a:r>
              <a:rPr lang="en-US" sz="1900" dirty="0">
                <a:solidFill>
                  <a:srgbClr val="0070C0"/>
                </a:solidFill>
              </a:rPr>
              <a:t>3) Industrial uses</a:t>
            </a:r>
          </a:p>
        </p:txBody>
      </p:sp>
      <p:sp>
        <p:nvSpPr>
          <p:cNvPr id="5" name="Rectangle 4"/>
          <p:cNvSpPr/>
          <p:nvPr/>
        </p:nvSpPr>
        <p:spPr>
          <a:xfrm>
            <a:off x="4958167" y="653992"/>
            <a:ext cx="2271840" cy="384721"/>
          </a:xfrm>
          <a:prstGeom prst="rect">
            <a:avLst/>
          </a:prstGeom>
        </p:spPr>
        <p:txBody>
          <a:bodyPr wrap="none">
            <a:spAutoFit/>
          </a:bodyPr>
          <a:lstStyle/>
          <a:p>
            <a:r>
              <a:rPr lang="en-US" sz="1900" dirty="0">
                <a:solidFill>
                  <a:srgbClr val="FF0000"/>
                </a:solidFill>
              </a:rPr>
              <a:t>Medical applications</a:t>
            </a:r>
            <a:r>
              <a:rPr lang="en-US" sz="1900" dirty="0"/>
              <a:t> </a:t>
            </a:r>
            <a:endParaRPr lang="en-GB" sz="1900" dirty="0"/>
          </a:p>
        </p:txBody>
      </p:sp>
      <p:graphicFrame>
        <p:nvGraphicFramePr>
          <p:cNvPr id="11" name="Chart 10"/>
          <p:cNvGraphicFramePr>
            <a:graphicFrameLocks noChangeAspect="1"/>
          </p:cNvGraphicFramePr>
          <p:nvPr/>
        </p:nvGraphicFramePr>
        <p:xfrm>
          <a:off x="1187624" y="1233135"/>
          <a:ext cx="6984776" cy="4259977"/>
        </p:xfrm>
        <a:graphic>
          <a:graphicData uri="http://schemas.openxmlformats.org/drawingml/2006/chart">
            <c:chart xmlns:c="http://schemas.openxmlformats.org/drawingml/2006/chart" xmlns:r="http://schemas.openxmlformats.org/officeDocument/2006/relationships" r:id="rId3"/>
          </a:graphicData>
        </a:graphic>
      </p:graphicFrame>
      <p:sp>
        <p:nvSpPr>
          <p:cNvPr id="3" name="Action Button: Go Back or Previous 2">
            <a:hlinkClick r:id="rId4" action="ppaction://hlinksldjump" highlightClick="1"/>
            <a:extLst>
              <a:ext uri="{FF2B5EF4-FFF2-40B4-BE49-F238E27FC236}">
                <a16:creationId xmlns:a16="http://schemas.microsoft.com/office/drawing/2014/main" id="{F32C10CF-7FF4-4348-A3C7-0EAF7A239653}"/>
              </a:ext>
            </a:extLst>
          </p:cNvPr>
          <p:cNvSpPr/>
          <p:nvPr/>
        </p:nvSpPr>
        <p:spPr>
          <a:xfrm>
            <a:off x="8388424" y="5796553"/>
            <a:ext cx="586408" cy="48474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9801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76</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US" sz="2000" i="1" dirty="0">
                <a:solidFill>
                  <a:srgbClr val="FF0000"/>
                </a:solidFill>
                <a:latin typeface="Verdana" pitchFamily="34" charset="0"/>
                <a:ea typeface="Verdana" pitchFamily="34" charset="0"/>
                <a:cs typeface="Verdana" pitchFamily="34" charset="0"/>
              </a:rPr>
              <a:t>Motion of a particle in a dipole magnetic field</a:t>
            </a:r>
            <a:endParaRPr lang="en-GB" sz="2000" i="1" dirty="0">
              <a:solidFill>
                <a:srgbClr val="FF0000"/>
              </a:solidFill>
              <a:latin typeface="Verdana" pitchFamily="34" charset="0"/>
              <a:ea typeface="Verdana" pitchFamily="34" charset="0"/>
              <a:cs typeface="Verdana" pitchFamily="34" charset="0"/>
            </a:endParaRPr>
          </a:p>
        </p:txBody>
      </p:sp>
      <p:pic>
        <p:nvPicPr>
          <p:cNvPr id="4" name="Picture 2"/>
          <p:cNvPicPr>
            <a:picLocks noChangeAspect="1" noChangeArrowheads="1"/>
          </p:cNvPicPr>
          <p:nvPr/>
        </p:nvPicPr>
        <p:blipFill>
          <a:blip r:embed="rId3" cstate="print"/>
          <a:srcRect/>
          <a:stretch>
            <a:fillRect/>
          </a:stretch>
        </p:blipFill>
        <p:spPr bwMode="auto">
          <a:xfrm>
            <a:off x="304800" y="1188149"/>
            <a:ext cx="3895725" cy="2819400"/>
          </a:xfrm>
          <a:prstGeom prst="rect">
            <a:avLst/>
          </a:prstGeom>
          <a:noFill/>
          <a:ln w="9525">
            <a:noFill/>
            <a:miter lim="800000"/>
            <a:headEnd/>
            <a:tailEnd/>
          </a:ln>
        </p:spPr>
      </p:pic>
      <p:sp>
        <p:nvSpPr>
          <p:cNvPr id="5" name="Rectangle 18"/>
          <p:cNvSpPr>
            <a:spLocks noChangeArrowheads="1"/>
          </p:cNvSpPr>
          <p:nvPr/>
        </p:nvSpPr>
        <p:spPr bwMode="auto">
          <a:xfrm>
            <a:off x="1386772" y="4942329"/>
            <a:ext cx="6597447" cy="430887"/>
          </a:xfrm>
          <a:prstGeom prst="rect">
            <a:avLst/>
          </a:prstGeom>
          <a:noFill/>
          <a:ln w="9525">
            <a:noFill/>
            <a:miter lim="800000"/>
            <a:headEnd/>
            <a:tailEnd/>
          </a:ln>
        </p:spPr>
        <p:txBody>
          <a:bodyPr wrap="none">
            <a:spAutoFit/>
          </a:bodyPr>
          <a:lstStyle/>
          <a:p>
            <a:pPr algn="ctr" eaLnBrk="0" hangingPunct="0"/>
            <a:r>
              <a:rPr lang="en-US" sz="2200" b="1" dirty="0">
                <a:solidFill>
                  <a:schemeClr val="accent1">
                    <a:lumMod val="75000"/>
                  </a:schemeClr>
                </a:solidFill>
              </a:rPr>
              <a:t>B</a:t>
            </a:r>
            <a:r>
              <a:rPr lang="el-GR" sz="2200" b="1" dirty="0">
                <a:solidFill>
                  <a:schemeClr val="accent1">
                    <a:lumMod val="75000"/>
                  </a:schemeClr>
                </a:solidFill>
                <a:sym typeface="Math1" pitchFamily="2" charset="2"/>
              </a:rPr>
              <a:t>ρ</a:t>
            </a:r>
            <a:r>
              <a:rPr lang="en-US" sz="2200" b="1" dirty="0">
                <a:solidFill>
                  <a:schemeClr val="accent1">
                    <a:lumMod val="75000"/>
                  </a:schemeClr>
                </a:solidFill>
                <a:sym typeface="Math1" pitchFamily="2" charset="2"/>
              </a:rPr>
              <a:t> </a:t>
            </a:r>
            <a:r>
              <a:rPr kumimoji="1" lang="en-US" sz="2200" b="1" dirty="0">
                <a:solidFill>
                  <a:schemeClr val="accent1">
                    <a:lumMod val="75000"/>
                  </a:schemeClr>
                </a:solidFill>
                <a:sym typeface="Math1" pitchFamily="2" charset="2"/>
              </a:rPr>
              <a:t>= 33.356·p [</a:t>
            </a:r>
            <a:r>
              <a:rPr kumimoji="1" lang="en-US" sz="2200" b="1" dirty="0" err="1">
                <a:solidFill>
                  <a:schemeClr val="accent1">
                    <a:lumMod val="75000"/>
                  </a:schemeClr>
                </a:solidFill>
                <a:sym typeface="Math1" pitchFamily="2" charset="2"/>
              </a:rPr>
              <a:t>kG·m</a:t>
            </a:r>
            <a:r>
              <a:rPr kumimoji="1" lang="en-US" sz="2200" b="1" dirty="0">
                <a:solidFill>
                  <a:schemeClr val="accent1">
                    <a:lumMod val="75000"/>
                  </a:schemeClr>
                </a:solidFill>
                <a:sym typeface="Math1" pitchFamily="2" charset="2"/>
              </a:rPr>
              <a:t>] = 3.3356·p [</a:t>
            </a:r>
            <a:r>
              <a:rPr kumimoji="1" lang="en-US" sz="2200" b="1" dirty="0" err="1">
                <a:solidFill>
                  <a:schemeClr val="accent1">
                    <a:lumMod val="75000"/>
                  </a:schemeClr>
                </a:solidFill>
                <a:sym typeface="Math1" pitchFamily="2" charset="2"/>
              </a:rPr>
              <a:t>T·m</a:t>
            </a:r>
            <a:r>
              <a:rPr kumimoji="1" lang="en-US" sz="2200" b="1" dirty="0">
                <a:solidFill>
                  <a:schemeClr val="accent1">
                    <a:lumMod val="75000"/>
                  </a:schemeClr>
                </a:solidFill>
                <a:sym typeface="Math1" pitchFamily="2" charset="2"/>
              </a:rPr>
              <a:t>]  (if p is in GeV/c)</a:t>
            </a:r>
          </a:p>
        </p:txBody>
      </p:sp>
      <p:graphicFrame>
        <p:nvGraphicFramePr>
          <p:cNvPr id="6" name="Object 11"/>
          <p:cNvGraphicFramePr>
            <a:graphicFrameLocks noChangeAspect="1"/>
          </p:cNvGraphicFramePr>
          <p:nvPr>
            <p:extLst>
              <p:ext uri="{D42A27DB-BD31-4B8C-83A1-F6EECF244321}">
                <p14:modId xmlns:p14="http://schemas.microsoft.com/office/powerpoint/2010/main" val="2313145363"/>
              </p:ext>
            </p:extLst>
          </p:nvPr>
        </p:nvGraphicFramePr>
        <p:xfrm>
          <a:off x="4419600" y="2407349"/>
          <a:ext cx="901700" cy="668338"/>
        </p:xfrm>
        <a:graphic>
          <a:graphicData uri="http://schemas.openxmlformats.org/presentationml/2006/ole">
            <mc:AlternateContent xmlns:mc="http://schemas.openxmlformats.org/markup-compatibility/2006">
              <mc:Choice xmlns:v="urn:schemas-microsoft-com:vml" Requires="v">
                <p:oleObj name="Equazione" r:id="rId4" imgW="596880" imgH="444240" progId="Equation.3">
                  <p:embed/>
                </p:oleObj>
              </mc:Choice>
              <mc:Fallback>
                <p:oleObj name="Equazione" r:id="rId4" imgW="596880" imgH="4442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9600" y="2407349"/>
                        <a:ext cx="901700" cy="6683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CasellaDiTesto 7"/>
          <p:cNvSpPr txBox="1"/>
          <p:nvPr/>
        </p:nvSpPr>
        <p:spPr>
          <a:xfrm>
            <a:off x="5235457" y="2503177"/>
            <a:ext cx="3696718" cy="338554"/>
          </a:xfrm>
          <a:prstGeom prst="rect">
            <a:avLst/>
          </a:prstGeom>
          <a:noFill/>
        </p:spPr>
        <p:txBody>
          <a:bodyPr wrap="none" rtlCol="0">
            <a:spAutoFit/>
          </a:bodyPr>
          <a:lstStyle/>
          <a:p>
            <a:r>
              <a:rPr lang="fr-CH" sz="1600" dirty="0"/>
              <a:t>  </a:t>
            </a:r>
            <a:r>
              <a:rPr lang="fr-CH" sz="1600" dirty="0" err="1"/>
              <a:t>where</a:t>
            </a:r>
            <a:r>
              <a:rPr lang="fr-CH" sz="1600" dirty="0"/>
              <a:t> </a:t>
            </a:r>
            <a:r>
              <a:rPr lang="el-GR" sz="1600" dirty="0"/>
              <a:t>ρ</a:t>
            </a:r>
            <a:r>
              <a:rPr lang="fr-CH" sz="1600" dirty="0"/>
              <a:t> = radius of </a:t>
            </a:r>
            <a:r>
              <a:rPr lang="fr-CH" sz="1600" dirty="0" err="1"/>
              <a:t>curvature</a:t>
            </a:r>
            <a:r>
              <a:rPr lang="fr-CH" sz="1600" dirty="0"/>
              <a:t> of the </a:t>
            </a:r>
            <a:r>
              <a:rPr lang="fr-CH" sz="1600" dirty="0" err="1"/>
              <a:t>path</a:t>
            </a:r>
            <a:endParaRPr lang="it-IT" sz="1600" dirty="0"/>
          </a:p>
        </p:txBody>
      </p:sp>
      <p:graphicFrame>
        <p:nvGraphicFramePr>
          <p:cNvPr id="8" name="Object 11"/>
          <p:cNvGraphicFramePr>
            <a:graphicFrameLocks noChangeAspect="1"/>
          </p:cNvGraphicFramePr>
          <p:nvPr>
            <p:extLst>
              <p:ext uri="{D42A27DB-BD31-4B8C-83A1-F6EECF244321}">
                <p14:modId xmlns:p14="http://schemas.microsoft.com/office/powerpoint/2010/main" val="1504698920"/>
              </p:ext>
            </p:extLst>
          </p:nvPr>
        </p:nvGraphicFramePr>
        <p:xfrm>
          <a:off x="4457700" y="3093149"/>
          <a:ext cx="1382713" cy="668338"/>
        </p:xfrm>
        <a:graphic>
          <a:graphicData uri="http://schemas.openxmlformats.org/presentationml/2006/ole">
            <mc:AlternateContent xmlns:mc="http://schemas.openxmlformats.org/markup-compatibility/2006">
              <mc:Choice xmlns:v="urn:schemas-microsoft-com:vml" Requires="v">
                <p:oleObj name="Equazione" r:id="rId6" imgW="914400" imgH="444240" progId="Equation.3">
                  <p:embed/>
                </p:oleObj>
              </mc:Choice>
              <mc:Fallback>
                <p:oleObj name="Equazione" r:id="rId6" imgW="914400" imgH="4442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57700" y="3093149"/>
                        <a:ext cx="1382713" cy="6683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 name="Object 11"/>
          <p:cNvGraphicFramePr>
            <a:graphicFrameLocks noChangeAspect="1"/>
          </p:cNvGraphicFramePr>
          <p:nvPr>
            <p:extLst>
              <p:ext uri="{D42A27DB-BD31-4B8C-83A1-F6EECF244321}">
                <p14:modId xmlns:p14="http://schemas.microsoft.com/office/powerpoint/2010/main" val="1042565117"/>
              </p:ext>
            </p:extLst>
          </p:nvPr>
        </p:nvGraphicFramePr>
        <p:xfrm>
          <a:off x="4419600" y="3778949"/>
          <a:ext cx="1363663" cy="630238"/>
        </p:xfrm>
        <a:graphic>
          <a:graphicData uri="http://schemas.openxmlformats.org/presentationml/2006/ole">
            <mc:AlternateContent xmlns:mc="http://schemas.openxmlformats.org/markup-compatibility/2006">
              <mc:Choice xmlns:v="urn:schemas-microsoft-com:vml" Requires="v">
                <p:oleObj name="Equazione" r:id="rId8" imgW="901440" imgH="419040" progId="Equation.3">
                  <p:embed/>
                </p:oleObj>
              </mc:Choice>
              <mc:Fallback>
                <p:oleObj name="Equazione" r:id="rId8" imgW="901440" imgH="4190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19600" y="3778949"/>
                        <a:ext cx="1363663" cy="6302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CasellaDiTesto 10"/>
          <p:cNvSpPr txBox="1"/>
          <p:nvPr/>
        </p:nvSpPr>
        <p:spPr>
          <a:xfrm>
            <a:off x="6417025" y="3550349"/>
            <a:ext cx="2117375" cy="338554"/>
          </a:xfrm>
          <a:prstGeom prst="rect">
            <a:avLst/>
          </a:prstGeom>
          <a:noFill/>
        </p:spPr>
        <p:txBody>
          <a:bodyPr wrap="none" rtlCol="0">
            <a:spAutoFit/>
          </a:bodyPr>
          <a:lstStyle/>
          <a:p>
            <a:r>
              <a:rPr lang="fr-CH" sz="1600" dirty="0"/>
              <a:t>(p = </a:t>
            </a:r>
            <a:r>
              <a:rPr lang="fr-CH" sz="1600" dirty="0" err="1"/>
              <a:t>momentum</a:t>
            </a:r>
            <a:r>
              <a:rPr lang="fr-CH" sz="1600" dirty="0"/>
              <a:t> = </a:t>
            </a:r>
            <a:r>
              <a:rPr lang="fr-CH" sz="1600" dirty="0" err="1"/>
              <a:t>mv</a:t>
            </a:r>
            <a:r>
              <a:rPr lang="fr-CH" sz="1600" dirty="0"/>
              <a:t>)</a:t>
            </a:r>
            <a:endParaRPr lang="it-IT" sz="1600" dirty="0"/>
          </a:p>
        </p:txBody>
      </p:sp>
      <p:sp>
        <p:nvSpPr>
          <p:cNvPr id="11" name="Rettangolo 11"/>
          <p:cNvSpPr/>
          <p:nvPr/>
        </p:nvSpPr>
        <p:spPr>
          <a:xfrm>
            <a:off x="4419600" y="2331149"/>
            <a:ext cx="4495800" cy="2362200"/>
          </a:xfrm>
          <a:prstGeom prst="rect">
            <a:avLst/>
          </a:prstGeom>
          <a:noFill/>
          <a:ln w="254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TextBox 11"/>
          <p:cNvSpPr txBox="1"/>
          <p:nvPr/>
        </p:nvSpPr>
        <p:spPr>
          <a:xfrm>
            <a:off x="376808" y="5467871"/>
            <a:ext cx="8443664" cy="769441"/>
          </a:xfrm>
          <a:prstGeom prst="rect">
            <a:avLst/>
          </a:prstGeom>
          <a:noFill/>
        </p:spPr>
        <p:txBody>
          <a:bodyPr wrap="square" rtlCol="0">
            <a:spAutoFit/>
          </a:bodyPr>
          <a:lstStyle/>
          <a:p>
            <a:r>
              <a:rPr lang="en-US" sz="2200" b="1" dirty="0"/>
              <a:t>B</a:t>
            </a:r>
            <a:r>
              <a:rPr lang="el-GR" sz="2200" b="1" dirty="0">
                <a:sym typeface="Math1" pitchFamily="2" charset="2"/>
              </a:rPr>
              <a:t>ρ</a:t>
            </a:r>
            <a:r>
              <a:rPr lang="en-US" sz="2200" b="1" dirty="0">
                <a:sym typeface="Math1" pitchFamily="2" charset="2"/>
              </a:rPr>
              <a:t> is called “magnetic rigidity” of the particle and is an index of how difficult is to bend the motion of a charged particle by a magnetic field</a:t>
            </a:r>
            <a:endParaRPr lang="en-US" sz="2200" b="1" dirty="0"/>
          </a:p>
        </p:txBody>
      </p:sp>
      <p:sp>
        <p:nvSpPr>
          <p:cNvPr id="13" name="TextBox 12"/>
          <p:cNvSpPr txBox="1"/>
          <p:nvPr/>
        </p:nvSpPr>
        <p:spPr>
          <a:xfrm>
            <a:off x="-36512" y="508610"/>
            <a:ext cx="8458200" cy="400110"/>
          </a:xfrm>
          <a:prstGeom prst="rect">
            <a:avLst/>
          </a:prstGeom>
          <a:noFill/>
        </p:spPr>
        <p:txBody>
          <a:bodyPr wrap="square" rtlCol="0">
            <a:spAutoFit/>
          </a:bodyPr>
          <a:lstStyle/>
          <a:p>
            <a:r>
              <a:rPr lang="en-US" sz="20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(the field is in/out of the plane of this slide)</a:t>
            </a:r>
          </a:p>
        </p:txBody>
      </p:sp>
    </p:spTree>
    <p:extLst>
      <p:ext uri="{BB962C8B-B14F-4D97-AF65-F5344CB8AC3E}">
        <p14:creationId xmlns:p14="http://schemas.microsoft.com/office/powerpoint/2010/main" val="2718684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4207184" y="448687"/>
            <a:ext cx="4695825" cy="3248025"/>
          </a:xfrm>
          <a:prstGeom prst="rect">
            <a:avLst/>
          </a:prstGeom>
          <a:noFill/>
          <a:ln w="9525">
            <a:noFill/>
            <a:miter lim="800000"/>
            <a:headEnd/>
            <a:tailEnd/>
          </a:ln>
        </p:spPr>
      </p:pic>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77</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The cyclotron</a:t>
            </a:r>
          </a:p>
        </p:txBody>
      </p:sp>
      <p:pic>
        <p:nvPicPr>
          <p:cNvPr id="6" name="Picture 3" descr="\\cern.ch\dfs\Users\s\silari\Desktop\cyclotron.gif"/>
          <p:cNvPicPr>
            <a:picLocks noChangeAspect="1" noChangeArrowheads="1"/>
          </p:cNvPicPr>
          <p:nvPr/>
        </p:nvPicPr>
        <p:blipFill>
          <a:blip r:embed="rId4" cstate="print"/>
          <a:srcRect/>
          <a:stretch>
            <a:fillRect/>
          </a:stretch>
        </p:blipFill>
        <p:spPr bwMode="auto">
          <a:xfrm>
            <a:off x="228600" y="3284984"/>
            <a:ext cx="4648200" cy="3061010"/>
          </a:xfrm>
          <a:prstGeom prst="rect">
            <a:avLst/>
          </a:prstGeom>
          <a:noFill/>
        </p:spPr>
      </p:pic>
      <p:graphicFrame>
        <p:nvGraphicFramePr>
          <p:cNvPr id="7" name="Object 6"/>
          <p:cNvGraphicFramePr>
            <a:graphicFrameLocks noChangeAspect="1"/>
          </p:cNvGraphicFramePr>
          <p:nvPr>
            <p:extLst>
              <p:ext uri="{D42A27DB-BD31-4B8C-83A1-F6EECF244321}">
                <p14:modId xmlns:p14="http://schemas.microsoft.com/office/powerpoint/2010/main" val="919028333"/>
              </p:ext>
            </p:extLst>
          </p:nvPr>
        </p:nvGraphicFramePr>
        <p:xfrm>
          <a:off x="4514850" y="3276898"/>
          <a:ext cx="114300" cy="215900"/>
        </p:xfrm>
        <a:graphic>
          <a:graphicData uri="http://schemas.openxmlformats.org/presentationml/2006/ole">
            <mc:AlternateContent xmlns:mc="http://schemas.openxmlformats.org/markup-compatibility/2006">
              <mc:Choice xmlns:v="urn:schemas-microsoft-com:vml" Requires="v">
                <p:oleObj name="Equation" r:id="rId5" imgW="114120" imgH="215640" progId="Equation.3">
                  <p:embed/>
                </p:oleObj>
              </mc:Choice>
              <mc:Fallback>
                <p:oleObj name="Equation" r:id="rId5" imgW="114120" imgH="2156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4850" y="3276898"/>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304800" y="870248"/>
            <a:ext cx="3733800" cy="1846659"/>
          </a:xfrm>
          <a:prstGeom prst="rect">
            <a:avLst/>
          </a:prstGeom>
          <a:noFill/>
        </p:spPr>
        <p:txBody>
          <a:bodyPr wrap="square" rtlCol="0">
            <a:spAutoFit/>
          </a:bodyPr>
          <a:lstStyle/>
          <a:p>
            <a:r>
              <a:rPr lang="en-US" dirty="0"/>
              <a:t>F = q(</a:t>
            </a:r>
            <a:r>
              <a:rPr lang="en-US" b="1" dirty="0"/>
              <a:t>E</a:t>
            </a:r>
            <a:r>
              <a:rPr lang="en-US" dirty="0"/>
              <a:t> + </a:t>
            </a:r>
            <a:r>
              <a:rPr lang="en-US" b="1" dirty="0"/>
              <a:t>v</a:t>
            </a:r>
            <a:r>
              <a:rPr lang="en-US" dirty="0"/>
              <a:t> x </a:t>
            </a:r>
            <a:r>
              <a:rPr lang="en-US" b="1" dirty="0"/>
              <a:t>B</a:t>
            </a:r>
            <a:r>
              <a:rPr lang="en-US" dirty="0"/>
              <a:t>)</a:t>
            </a:r>
          </a:p>
          <a:p>
            <a:endParaRPr lang="en-US" sz="600" dirty="0"/>
          </a:p>
          <a:p>
            <a:r>
              <a:rPr lang="en-US" dirty="0"/>
              <a:t>mv</a:t>
            </a:r>
            <a:r>
              <a:rPr lang="en-US" baseline="30000" dirty="0"/>
              <a:t>2</a:t>
            </a:r>
            <a:r>
              <a:rPr lang="en-US" dirty="0"/>
              <a:t> / </a:t>
            </a:r>
            <a:r>
              <a:rPr lang="el-GR" dirty="0"/>
              <a:t>ρ</a:t>
            </a:r>
            <a:r>
              <a:rPr lang="en-US" dirty="0"/>
              <a:t> = </a:t>
            </a:r>
            <a:r>
              <a:rPr lang="en-US" dirty="0" err="1"/>
              <a:t>qvB</a:t>
            </a:r>
            <a:r>
              <a:rPr lang="en-US" dirty="0"/>
              <a:t>	</a:t>
            </a:r>
            <a:r>
              <a:rPr lang="el-GR" dirty="0"/>
              <a:t>ω</a:t>
            </a:r>
            <a:r>
              <a:rPr lang="en-US" dirty="0"/>
              <a:t> = 2</a:t>
            </a:r>
            <a:r>
              <a:rPr lang="el-GR" dirty="0"/>
              <a:t>π</a:t>
            </a:r>
            <a:r>
              <a:rPr lang="en-US" dirty="0"/>
              <a:t>f = v / </a:t>
            </a:r>
            <a:r>
              <a:rPr lang="el-GR" dirty="0"/>
              <a:t>ρ</a:t>
            </a:r>
            <a:r>
              <a:rPr lang="en-US" dirty="0"/>
              <a:t> </a:t>
            </a:r>
          </a:p>
          <a:p>
            <a:endParaRPr lang="en-US" sz="600" dirty="0"/>
          </a:p>
          <a:p>
            <a:r>
              <a:rPr lang="en-US" dirty="0"/>
              <a:t>Rev. frequency f = </a:t>
            </a:r>
            <a:r>
              <a:rPr lang="en-US" dirty="0" err="1"/>
              <a:t>qB</a:t>
            </a:r>
            <a:r>
              <a:rPr lang="en-US" dirty="0"/>
              <a:t>/2</a:t>
            </a:r>
            <a:r>
              <a:rPr lang="el-GR" dirty="0"/>
              <a:t>π</a:t>
            </a:r>
            <a:r>
              <a:rPr lang="en-US" dirty="0"/>
              <a:t>m</a:t>
            </a:r>
          </a:p>
          <a:p>
            <a:endParaRPr lang="en-US" sz="600" dirty="0"/>
          </a:p>
          <a:p>
            <a:r>
              <a:rPr lang="en-US" dirty="0"/>
              <a:t>Rev. period </a:t>
            </a:r>
            <a:r>
              <a:rPr lang="el-GR" dirty="0"/>
              <a:t>τ</a:t>
            </a:r>
            <a:r>
              <a:rPr lang="en-US" dirty="0"/>
              <a:t> = 1/f is independent of v</a:t>
            </a:r>
          </a:p>
          <a:p>
            <a:endParaRPr lang="en-US" sz="600" dirty="0"/>
          </a:p>
          <a:p>
            <a:r>
              <a:rPr lang="en-US" dirty="0"/>
              <a:t>Resonant acceleration with </a:t>
            </a:r>
            <a:r>
              <a:rPr lang="en-US" dirty="0" err="1"/>
              <a:t>f</a:t>
            </a:r>
            <a:r>
              <a:rPr lang="en-US" baseline="-25000" dirty="0" err="1"/>
              <a:t>RF</a:t>
            </a:r>
            <a:r>
              <a:rPr lang="en-US" dirty="0"/>
              <a:t> = </a:t>
            </a:r>
            <a:r>
              <a:rPr lang="en-US" dirty="0" err="1"/>
              <a:t>h∙f</a:t>
            </a:r>
            <a:endParaRPr lang="en-US" dirty="0"/>
          </a:p>
        </p:txBody>
      </p:sp>
      <p:sp>
        <p:nvSpPr>
          <p:cNvPr id="9" name="Right Arrow 8"/>
          <p:cNvSpPr/>
          <p:nvPr/>
        </p:nvSpPr>
        <p:spPr>
          <a:xfrm>
            <a:off x="609600" y="2775248"/>
            <a:ext cx="826008" cy="3322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p:cNvSpPr txBox="1"/>
          <p:nvPr/>
        </p:nvSpPr>
        <p:spPr>
          <a:xfrm>
            <a:off x="1600200" y="2699048"/>
            <a:ext cx="1752600" cy="430887"/>
          </a:xfrm>
          <a:prstGeom prst="rect">
            <a:avLst/>
          </a:prstGeom>
          <a:noFill/>
        </p:spPr>
        <p:txBody>
          <a:bodyPr wrap="square" rtlCol="0">
            <a:spAutoFit/>
          </a:bodyPr>
          <a:lstStyle/>
          <a:p>
            <a:r>
              <a:rPr lang="en-US" sz="2200" dirty="0" err="1"/>
              <a:t>Isochronism</a:t>
            </a:r>
            <a:endParaRPr lang="en-US" sz="2200" dirty="0"/>
          </a:p>
        </p:txBody>
      </p:sp>
      <p:sp>
        <p:nvSpPr>
          <p:cNvPr id="11" name="TextBox 10"/>
          <p:cNvSpPr txBox="1"/>
          <p:nvPr/>
        </p:nvSpPr>
        <p:spPr>
          <a:xfrm>
            <a:off x="5257800" y="3765848"/>
            <a:ext cx="3657600" cy="2585323"/>
          </a:xfrm>
          <a:prstGeom prst="rect">
            <a:avLst/>
          </a:prstGeom>
          <a:noFill/>
        </p:spPr>
        <p:txBody>
          <a:bodyPr wrap="square" rtlCol="0">
            <a:spAutoFit/>
          </a:bodyPr>
          <a:lstStyle/>
          <a:p>
            <a:r>
              <a:rPr lang="en-US" dirty="0"/>
              <a:t>Maximum energy/nucleon:</a:t>
            </a:r>
          </a:p>
          <a:p>
            <a:endParaRPr lang="en-US" dirty="0"/>
          </a:p>
          <a:p>
            <a:r>
              <a:rPr lang="en-US" dirty="0"/>
              <a:t>T/A = k (B</a:t>
            </a:r>
            <a:r>
              <a:rPr lang="el-GR" dirty="0"/>
              <a:t>ρ</a:t>
            </a:r>
            <a:r>
              <a:rPr lang="en-US" dirty="0"/>
              <a:t>)</a:t>
            </a:r>
            <a:r>
              <a:rPr lang="en-US" baseline="30000" dirty="0"/>
              <a:t>2</a:t>
            </a:r>
            <a:r>
              <a:rPr lang="en-US" dirty="0"/>
              <a:t> (Z/A)</a:t>
            </a:r>
            <a:r>
              <a:rPr lang="en-US" baseline="30000" dirty="0"/>
              <a:t>2</a:t>
            </a:r>
          </a:p>
          <a:p>
            <a:endParaRPr lang="en-US" dirty="0"/>
          </a:p>
          <a:p>
            <a:r>
              <a:rPr lang="en-US" dirty="0"/>
              <a:t>with k = e</a:t>
            </a:r>
            <a:r>
              <a:rPr lang="en-US" baseline="30000" dirty="0"/>
              <a:t>2</a:t>
            </a:r>
            <a:r>
              <a:rPr lang="en-US" dirty="0"/>
              <a:t> / 2m</a:t>
            </a:r>
            <a:r>
              <a:rPr lang="en-US" baseline="-25000" dirty="0"/>
              <a:t>p</a:t>
            </a:r>
            <a:r>
              <a:rPr lang="en-US" dirty="0"/>
              <a:t> </a:t>
            </a:r>
          </a:p>
          <a:p>
            <a:endParaRPr lang="en-US" dirty="0"/>
          </a:p>
          <a:p>
            <a:r>
              <a:rPr lang="en-US" dirty="0"/>
              <a:t>K = k (B</a:t>
            </a:r>
            <a:r>
              <a:rPr lang="el-GR" dirty="0"/>
              <a:t>ρ</a:t>
            </a:r>
            <a:r>
              <a:rPr lang="en-US" dirty="0"/>
              <a:t>)</a:t>
            </a:r>
            <a:r>
              <a:rPr lang="en-US" baseline="30000" dirty="0"/>
              <a:t>2</a:t>
            </a:r>
            <a:r>
              <a:rPr lang="en-US" dirty="0"/>
              <a:t>   is called “bending limit”</a:t>
            </a:r>
          </a:p>
          <a:p>
            <a:r>
              <a:rPr lang="en-US" dirty="0"/>
              <a:t>K = 48 (B</a:t>
            </a:r>
            <a:r>
              <a:rPr lang="el-GR" dirty="0"/>
              <a:t>ρ</a:t>
            </a:r>
            <a:r>
              <a:rPr lang="en-US" dirty="0"/>
              <a:t>)</a:t>
            </a:r>
            <a:r>
              <a:rPr lang="en-US" baseline="30000" dirty="0"/>
              <a:t>2</a:t>
            </a:r>
            <a:r>
              <a:rPr lang="en-US" dirty="0"/>
              <a:t>     (MeV)</a:t>
            </a:r>
          </a:p>
          <a:p>
            <a:r>
              <a:rPr lang="en-US" dirty="0"/>
              <a:t>if B is in </a:t>
            </a:r>
            <a:r>
              <a:rPr lang="en-US" dirty="0" err="1"/>
              <a:t>teslas</a:t>
            </a:r>
            <a:r>
              <a:rPr lang="en-US" dirty="0"/>
              <a:t> and m in </a:t>
            </a:r>
            <a:r>
              <a:rPr lang="en-US" dirty="0" err="1"/>
              <a:t>metres</a:t>
            </a:r>
            <a:endParaRPr lang="en-US" dirty="0"/>
          </a:p>
        </p:txBody>
      </p:sp>
    </p:spTree>
    <p:extLst>
      <p:ext uri="{BB962C8B-B14F-4D97-AF65-F5344CB8AC3E}">
        <p14:creationId xmlns:p14="http://schemas.microsoft.com/office/powerpoint/2010/main" val="2718684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9" name="Picture 3"/>
          <p:cNvPicPr>
            <a:picLocks noChangeAspect="1" noChangeArrowheads="1"/>
          </p:cNvPicPr>
          <p:nvPr/>
        </p:nvPicPr>
        <p:blipFill>
          <a:blip r:embed="rId2" cstate="print"/>
          <a:srcRect/>
          <a:stretch>
            <a:fillRect/>
          </a:stretch>
        </p:blipFill>
        <p:spPr bwMode="auto">
          <a:xfrm>
            <a:off x="457200" y="1628800"/>
            <a:ext cx="3581400" cy="3376494"/>
          </a:xfrm>
          <a:prstGeom prst="rect">
            <a:avLst/>
          </a:prstGeom>
          <a:noFill/>
          <a:ln w="9525">
            <a:noFill/>
            <a:miter lim="800000"/>
            <a:headEnd/>
            <a:tailEnd/>
          </a:ln>
        </p:spPr>
      </p:pic>
      <p:sp>
        <p:nvSpPr>
          <p:cNvPr id="7" name="Slide Number Placeholder 6"/>
          <p:cNvSpPr>
            <a:spLocks noGrp="1"/>
          </p:cNvSpPr>
          <p:nvPr>
            <p:ph type="sldNum" sz="quarter" idx="4294967295"/>
          </p:nvPr>
        </p:nvSpPr>
        <p:spPr>
          <a:xfrm>
            <a:off x="8388424" y="6419429"/>
            <a:ext cx="586408" cy="393948"/>
          </a:xfrm>
        </p:spPr>
        <p:txBody>
          <a:bodyPr/>
          <a:lstStyle/>
          <a:p>
            <a:fld id="{E58AEE3C-5DB0-4806-8891-7D6B70D798A7}" type="slidenum">
              <a:rPr lang="en-US" smtClean="0"/>
              <a:pPr/>
              <a:t>78</a:t>
            </a:fld>
            <a:endParaRPr lang="en-US"/>
          </a:p>
        </p:txBody>
      </p:sp>
      <p:sp>
        <p:nvSpPr>
          <p:cNvPr id="9" name="CasellaDiTesto 8"/>
          <p:cNvSpPr txBox="1"/>
          <p:nvPr/>
        </p:nvSpPr>
        <p:spPr>
          <a:xfrm>
            <a:off x="4114800" y="3124200"/>
            <a:ext cx="4800600" cy="1477328"/>
          </a:xfrm>
          <a:prstGeom prst="rect">
            <a:avLst/>
          </a:prstGeom>
          <a:noFill/>
        </p:spPr>
        <p:txBody>
          <a:bodyPr wrap="square" rtlCol="0">
            <a:spAutoFit/>
          </a:bodyPr>
          <a:lstStyle/>
          <a:p>
            <a:r>
              <a:rPr lang="en-GB" dirty="0">
                <a:solidFill>
                  <a:srgbClr val="0070C0"/>
                </a:solidFill>
              </a:rPr>
              <a:t>Magnetic fields of uniform-field cyclotron:</a:t>
            </a:r>
          </a:p>
          <a:p>
            <a:pPr marL="342900" indent="-342900"/>
            <a:r>
              <a:rPr lang="en-GB" dirty="0">
                <a:solidFill>
                  <a:srgbClr val="0070C0"/>
                </a:solidFill>
              </a:rPr>
              <a:t>(top) Sectional view of cyclotron magnetic poles </a:t>
            </a:r>
          </a:p>
          <a:p>
            <a:pPr marL="342900" indent="-342900"/>
            <a:r>
              <a:rPr lang="en-GB" dirty="0">
                <a:solidFill>
                  <a:srgbClr val="0070C0"/>
                </a:solidFill>
              </a:rPr>
              <a:t>showing shims for optimizing field distribution.</a:t>
            </a:r>
          </a:p>
          <a:p>
            <a:pPr marL="342900" indent="-342900"/>
            <a:r>
              <a:rPr lang="en-GB" dirty="0">
                <a:solidFill>
                  <a:srgbClr val="0070C0"/>
                </a:solidFill>
              </a:rPr>
              <a:t>(left) Radial variation of vertical field magnitude </a:t>
            </a:r>
          </a:p>
          <a:p>
            <a:pPr marL="342900" indent="-342900"/>
            <a:r>
              <a:rPr lang="en-GB" dirty="0">
                <a:solidFill>
                  <a:srgbClr val="0070C0"/>
                </a:solidFill>
              </a:rPr>
              <a:t>and field index.</a:t>
            </a:r>
          </a:p>
        </p:txBody>
      </p:sp>
      <p:grpSp>
        <p:nvGrpSpPr>
          <p:cNvPr id="2" name="Group 1">
            <a:extLst>
              <a:ext uri="{FF2B5EF4-FFF2-40B4-BE49-F238E27FC236}">
                <a16:creationId xmlns:a16="http://schemas.microsoft.com/office/drawing/2014/main" id="{FCB0B075-BAF2-4F22-883C-AD1547670ACC}"/>
              </a:ext>
            </a:extLst>
          </p:cNvPr>
          <p:cNvGrpSpPr/>
          <p:nvPr/>
        </p:nvGrpSpPr>
        <p:grpSpPr>
          <a:xfrm>
            <a:off x="3497138" y="518319"/>
            <a:ext cx="5467350" cy="2562225"/>
            <a:chOff x="2895600" y="533400"/>
            <a:chExt cx="5467350" cy="2562225"/>
          </a:xfrm>
        </p:grpSpPr>
        <p:pic>
          <p:nvPicPr>
            <p:cNvPr id="86018" name="Picture 2"/>
            <p:cNvPicPr>
              <a:picLocks noChangeAspect="1" noChangeArrowheads="1"/>
            </p:cNvPicPr>
            <p:nvPr/>
          </p:nvPicPr>
          <p:blipFill>
            <a:blip r:embed="rId3" cstate="print"/>
            <a:srcRect/>
            <a:stretch>
              <a:fillRect/>
            </a:stretch>
          </p:blipFill>
          <p:spPr bwMode="auto">
            <a:xfrm>
              <a:off x="2895600" y="533400"/>
              <a:ext cx="5467350" cy="2562225"/>
            </a:xfrm>
            <a:prstGeom prst="rect">
              <a:avLst/>
            </a:prstGeom>
            <a:noFill/>
            <a:ln w="9525">
              <a:noFill/>
              <a:miter lim="800000"/>
              <a:headEnd/>
              <a:tailEnd/>
            </a:ln>
          </p:spPr>
        </p:pic>
        <p:grpSp>
          <p:nvGrpSpPr>
            <p:cNvPr id="18" name="Group 17"/>
            <p:cNvGrpSpPr/>
            <p:nvPr/>
          </p:nvGrpSpPr>
          <p:grpSpPr>
            <a:xfrm>
              <a:off x="7161452" y="1592108"/>
              <a:ext cx="922492" cy="656804"/>
              <a:chOff x="7161452" y="1592108"/>
              <a:chExt cx="922492" cy="656804"/>
            </a:xfrm>
          </p:grpSpPr>
          <p:cxnSp>
            <p:nvCxnSpPr>
              <p:cNvPr id="13" name="Straight Arrow Connector 12"/>
              <p:cNvCxnSpPr/>
              <p:nvPr/>
            </p:nvCxnSpPr>
            <p:spPr>
              <a:xfrm rot="16200000" flipH="1">
                <a:off x="7579540" y="1592108"/>
                <a:ext cx="228600" cy="2286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5400000">
                <a:off x="7247092" y="1600200"/>
                <a:ext cx="304800" cy="3048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779144" y="1617060"/>
                <a:ext cx="304800" cy="369332"/>
              </a:xfrm>
              <a:prstGeom prst="rect">
                <a:avLst/>
              </a:prstGeom>
              <a:noFill/>
            </p:spPr>
            <p:txBody>
              <a:bodyPr wrap="square" rtlCol="0">
                <a:spAutoFit/>
              </a:bodyPr>
              <a:lstStyle/>
              <a:p>
                <a:r>
                  <a:rPr lang="en-US" dirty="0">
                    <a:solidFill>
                      <a:srgbClr val="FF0000"/>
                    </a:solidFill>
                  </a:rPr>
                  <a:t>B</a:t>
                </a:r>
              </a:p>
            </p:txBody>
          </p:sp>
          <p:sp>
            <p:nvSpPr>
              <p:cNvPr id="17" name="TextBox 16"/>
              <p:cNvSpPr txBox="1"/>
              <p:nvPr/>
            </p:nvSpPr>
            <p:spPr>
              <a:xfrm>
                <a:off x="7161452" y="1867912"/>
                <a:ext cx="304800" cy="381000"/>
              </a:xfrm>
              <a:prstGeom prst="rect">
                <a:avLst/>
              </a:prstGeom>
              <a:noFill/>
            </p:spPr>
            <p:txBody>
              <a:bodyPr wrap="square" rtlCol="0">
                <a:spAutoFit/>
              </a:bodyPr>
              <a:lstStyle/>
              <a:p>
                <a:r>
                  <a:rPr lang="en-US" dirty="0">
                    <a:solidFill>
                      <a:srgbClr val="FF0000"/>
                    </a:solidFill>
                  </a:rPr>
                  <a:t>F</a:t>
                </a:r>
              </a:p>
            </p:txBody>
          </p:sp>
        </p:grpSp>
      </p:grpSp>
      <p:sp>
        <p:nvSpPr>
          <p:cNvPr id="10" name="TextBox 9"/>
          <p:cNvSpPr txBox="1"/>
          <p:nvPr/>
        </p:nvSpPr>
        <p:spPr>
          <a:xfrm>
            <a:off x="3903876" y="4624864"/>
            <a:ext cx="4800600" cy="1754326"/>
          </a:xfrm>
          <a:prstGeom prst="rect">
            <a:avLst/>
          </a:prstGeom>
          <a:noFill/>
        </p:spPr>
        <p:txBody>
          <a:bodyPr wrap="square" rtlCol="0">
            <a:spAutoFit/>
          </a:bodyPr>
          <a:lstStyle/>
          <a:p>
            <a:pPr>
              <a:buSzPct val="105000"/>
              <a:buFont typeface="Arial" pitchFamily="34" charset="0"/>
              <a:buChar char="•"/>
            </a:pPr>
            <a:r>
              <a:rPr lang="en-US" dirty="0"/>
              <a:t> Weak focusing</a:t>
            </a:r>
          </a:p>
          <a:p>
            <a:pPr>
              <a:buSzPct val="105000"/>
              <a:buFont typeface="Arial" pitchFamily="34" charset="0"/>
              <a:buChar char="•"/>
            </a:pPr>
            <a:r>
              <a:rPr lang="en-US" dirty="0"/>
              <a:t> Decrease of rev. frequency f with r</a:t>
            </a:r>
          </a:p>
          <a:p>
            <a:pPr>
              <a:buSzPct val="105000"/>
              <a:buFont typeface="Arial" pitchFamily="34" charset="0"/>
              <a:buChar char="•"/>
            </a:pPr>
            <a:r>
              <a:rPr lang="en-US" dirty="0"/>
              <a:t> Loss of </a:t>
            </a:r>
            <a:r>
              <a:rPr lang="en-US" dirty="0" err="1"/>
              <a:t>isochronism</a:t>
            </a:r>
            <a:endParaRPr lang="en-US" dirty="0"/>
          </a:p>
          <a:p>
            <a:pPr>
              <a:buClr>
                <a:srgbClr val="FF0000"/>
              </a:buClr>
              <a:buSzPct val="105000"/>
              <a:buFont typeface="Wingdings" pitchFamily="2" charset="2"/>
              <a:buChar char="Ø"/>
            </a:pPr>
            <a:r>
              <a:rPr lang="en-US" dirty="0"/>
              <a:t> </a:t>
            </a:r>
            <a:r>
              <a:rPr lang="en-US" dirty="0">
                <a:solidFill>
                  <a:srgbClr val="FF0000"/>
                </a:solidFill>
              </a:rPr>
              <a:t>Two solutions to achieve higher energies:	- synchrocyclotron</a:t>
            </a:r>
          </a:p>
          <a:p>
            <a:pPr lvl="1">
              <a:buSzPct val="105000"/>
            </a:pPr>
            <a:r>
              <a:rPr lang="en-US" dirty="0">
                <a:solidFill>
                  <a:srgbClr val="FF0000"/>
                </a:solidFill>
              </a:rPr>
              <a:t>	- AVF cyclotron</a:t>
            </a:r>
          </a:p>
        </p:txBody>
      </p:sp>
      <p:sp>
        <p:nvSpPr>
          <p:cNvPr id="19" name="TextBox 18">
            <a:extLst>
              <a:ext uri="{FF2B5EF4-FFF2-40B4-BE49-F238E27FC236}">
                <a16:creationId xmlns:a16="http://schemas.microsoft.com/office/drawing/2014/main" id="{73E4AB79-8DA5-47E4-9CF3-C5DA4E29E98F}"/>
              </a:ext>
            </a:extLst>
          </p:cNvPr>
          <p:cNvSpPr txBox="1"/>
          <p:nvPr/>
        </p:nvSpPr>
        <p:spPr>
          <a:xfrm>
            <a:off x="4036" y="29568"/>
            <a:ext cx="8024347"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The classical (non relativistic) cyclotron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p:cNvPicPr>
            <a:picLocks noChangeAspect="1" noChangeArrowheads="1"/>
          </p:cNvPicPr>
          <p:nvPr/>
        </p:nvPicPr>
        <p:blipFill>
          <a:blip r:embed="rId2" cstate="print"/>
          <a:srcRect/>
          <a:stretch>
            <a:fillRect/>
          </a:stretch>
        </p:blipFill>
        <p:spPr bwMode="auto">
          <a:xfrm>
            <a:off x="3563888" y="614680"/>
            <a:ext cx="4837706" cy="5562600"/>
          </a:xfrm>
          <a:prstGeom prst="rect">
            <a:avLst/>
          </a:prstGeom>
          <a:noFill/>
          <a:ln w="9525">
            <a:noFill/>
            <a:miter lim="800000"/>
            <a:headEnd/>
            <a:tailEnd/>
          </a:ln>
        </p:spPr>
      </p:pic>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79</a:t>
            </a:fld>
            <a:endParaRPr lang="en-US"/>
          </a:p>
        </p:txBody>
      </p:sp>
      <p:sp>
        <p:nvSpPr>
          <p:cNvPr id="6" name="TextBox 5"/>
          <p:cNvSpPr txBox="1"/>
          <p:nvPr/>
        </p:nvSpPr>
        <p:spPr>
          <a:xfrm>
            <a:off x="152400" y="970776"/>
            <a:ext cx="3505200" cy="5201424"/>
          </a:xfrm>
          <a:prstGeom prst="rect">
            <a:avLst/>
          </a:prstGeom>
          <a:noFill/>
        </p:spPr>
        <p:txBody>
          <a:bodyPr wrap="square" rtlCol="0">
            <a:spAutoFit/>
          </a:bodyPr>
          <a:lstStyle/>
          <a:p>
            <a:r>
              <a:rPr lang="en-US" sz="2000" dirty="0"/>
              <a:t>AVF = azimuthally varying field</a:t>
            </a:r>
          </a:p>
          <a:p>
            <a:endParaRPr lang="en-US" sz="800" dirty="0"/>
          </a:p>
          <a:p>
            <a:r>
              <a:rPr lang="en-US" sz="2000" dirty="0"/>
              <a:t>B(r,</a:t>
            </a:r>
            <a:r>
              <a:rPr lang="el-GR" sz="2000" dirty="0"/>
              <a:t>θ</a:t>
            </a:r>
            <a:r>
              <a:rPr lang="en-US" sz="2000" dirty="0"/>
              <a:t>) = &lt;B(r)&gt; + Mod(r,</a:t>
            </a:r>
            <a:r>
              <a:rPr lang="el-GR" sz="2000" dirty="0"/>
              <a:t> θ</a:t>
            </a:r>
            <a:r>
              <a:rPr lang="en-US" sz="2000" dirty="0"/>
              <a:t>)</a:t>
            </a:r>
          </a:p>
          <a:p>
            <a:endParaRPr lang="en-US" sz="800" dirty="0"/>
          </a:p>
          <a:p>
            <a:pPr>
              <a:buClr>
                <a:srgbClr val="FF0000"/>
              </a:buClr>
              <a:buFont typeface="Courier New" pitchFamily="49" charset="0"/>
              <a:buChar char="o"/>
            </a:pPr>
            <a:r>
              <a:rPr lang="en-US" sz="2000" dirty="0"/>
              <a:t> RF constant</a:t>
            </a:r>
          </a:p>
          <a:p>
            <a:pPr marL="227013" indent="-227013">
              <a:buClr>
                <a:srgbClr val="FF0000"/>
              </a:buClr>
              <a:buFont typeface="Courier New" pitchFamily="49" charset="0"/>
              <a:buChar char="o"/>
            </a:pPr>
            <a:r>
              <a:rPr lang="en-US" sz="2000" dirty="0"/>
              <a:t>&lt;B&gt; rises with radius r to compensate for the relativistic increase of the particle mass</a:t>
            </a:r>
          </a:p>
          <a:p>
            <a:endParaRPr lang="en-US" sz="800" dirty="0"/>
          </a:p>
          <a:p>
            <a:r>
              <a:rPr lang="en-US" sz="2000" dirty="0"/>
              <a:t>f = q&lt;B&gt;/2</a:t>
            </a:r>
            <a:r>
              <a:rPr lang="el-GR" sz="2000" dirty="0"/>
              <a:t>π</a:t>
            </a:r>
            <a:r>
              <a:rPr lang="en-US" sz="2000" dirty="0"/>
              <a:t>m</a:t>
            </a:r>
            <a:r>
              <a:rPr lang="el-GR" sz="2000" dirty="0"/>
              <a:t>γ</a:t>
            </a:r>
            <a:endParaRPr lang="en-US" sz="2000" dirty="0"/>
          </a:p>
          <a:p>
            <a:endParaRPr lang="en-US" sz="800" dirty="0"/>
          </a:p>
          <a:p>
            <a:r>
              <a:rPr lang="en-US" sz="2000" dirty="0"/>
              <a:t>Vertical focusing achieved by the azimuthal variation of B</a:t>
            </a:r>
          </a:p>
          <a:p>
            <a:endParaRPr lang="en-US" sz="800" dirty="0"/>
          </a:p>
          <a:p>
            <a:r>
              <a:rPr lang="en-US" sz="2000" dirty="0"/>
              <a:t>A further component of the axial focusing force is obtained by giving the sectors a spiral shape</a:t>
            </a:r>
          </a:p>
        </p:txBody>
      </p:sp>
      <p:sp>
        <p:nvSpPr>
          <p:cNvPr id="9" name="TextBox 8">
            <a:extLst>
              <a:ext uri="{FF2B5EF4-FFF2-40B4-BE49-F238E27FC236}">
                <a16:creationId xmlns:a16="http://schemas.microsoft.com/office/drawing/2014/main" id="{D15B2EB0-32B8-4F33-AE9C-4F7CC623AEC7}"/>
              </a:ext>
            </a:extLst>
          </p:cNvPr>
          <p:cNvSpPr txBox="1"/>
          <p:nvPr/>
        </p:nvSpPr>
        <p:spPr>
          <a:xfrm>
            <a:off x="4036" y="29568"/>
            <a:ext cx="8024347"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The AVF (isochronous) cyclotron</a:t>
            </a:r>
          </a:p>
        </p:txBody>
      </p:sp>
      <p:sp>
        <p:nvSpPr>
          <p:cNvPr id="7" name="Action Button: Go Back or Previous 6">
            <a:hlinkClick r:id="rId3" action="ppaction://hlinksldjump" highlightClick="1"/>
            <a:extLst>
              <a:ext uri="{FF2B5EF4-FFF2-40B4-BE49-F238E27FC236}">
                <a16:creationId xmlns:a16="http://schemas.microsoft.com/office/drawing/2014/main" id="{E25B8FA0-485C-40B2-9556-CBA6776BEA41}"/>
              </a:ext>
            </a:extLst>
          </p:cNvPr>
          <p:cNvSpPr/>
          <p:nvPr/>
        </p:nvSpPr>
        <p:spPr>
          <a:xfrm>
            <a:off x="8450088" y="5796553"/>
            <a:ext cx="586408" cy="48474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8</a:t>
            </a:fld>
            <a:endParaRPr lang="en-GB" dirty="0"/>
          </a:p>
        </p:txBody>
      </p:sp>
      <p:sp>
        <p:nvSpPr>
          <p:cNvPr id="11" name="TextBox 10"/>
          <p:cNvSpPr txBox="1"/>
          <p:nvPr/>
        </p:nvSpPr>
        <p:spPr>
          <a:xfrm>
            <a:off x="4036" y="29568"/>
            <a:ext cx="7880331"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Tools for (medical) physics: the synchrotron</a:t>
            </a:r>
          </a:p>
        </p:txBody>
      </p:sp>
      <p:pic>
        <p:nvPicPr>
          <p:cNvPr id="10" name="Picture 4" descr="Frascati_Sync">
            <a:extLst>
              <a:ext uri="{FF2B5EF4-FFF2-40B4-BE49-F238E27FC236}">
                <a16:creationId xmlns:a16="http://schemas.microsoft.com/office/drawing/2014/main" id="{DE2529D9-1D8B-4A42-9D84-D907FD7F3CBE}"/>
              </a:ext>
            </a:extLst>
          </p:cNvPr>
          <p:cNvPicPr>
            <a:picLocks noChangeAspect="1" noChangeArrowheads="1"/>
          </p:cNvPicPr>
          <p:nvPr/>
        </p:nvPicPr>
        <p:blipFill>
          <a:blip r:embed="rId3" cstate="print">
            <a:lum bright="6000" contrast="-18000"/>
          </a:blip>
          <a:srcRect l="3053" t="3484" r="601" b="3506"/>
          <a:stretch>
            <a:fillRect/>
          </a:stretch>
        </p:blipFill>
        <p:spPr bwMode="auto">
          <a:xfrm>
            <a:off x="5105400" y="1676400"/>
            <a:ext cx="3733800" cy="2681288"/>
          </a:xfrm>
          <a:prstGeom prst="rect">
            <a:avLst/>
          </a:prstGeom>
          <a:noFill/>
          <a:ln w="9525">
            <a:noFill/>
            <a:miter lim="800000"/>
            <a:headEnd/>
            <a:tailEnd/>
          </a:ln>
        </p:spPr>
      </p:pic>
      <p:sp>
        <p:nvSpPr>
          <p:cNvPr id="12" name="Rectangle 5">
            <a:extLst>
              <a:ext uri="{FF2B5EF4-FFF2-40B4-BE49-F238E27FC236}">
                <a16:creationId xmlns:a16="http://schemas.microsoft.com/office/drawing/2014/main" id="{CA041DAC-A400-4A9F-8583-ACD46F8CC376}"/>
              </a:ext>
            </a:extLst>
          </p:cNvPr>
          <p:cNvSpPr>
            <a:spLocks noChangeArrowheads="1"/>
          </p:cNvSpPr>
          <p:nvPr/>
        </p:nvSpPr>
        <p:spPr bwMode="auto">
          <a:xfrm>
            <a:off x="5410200" y="838200"/>
            <a:ext cx="2849754" cy="784830"/>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800" i="0" u="none" strike="noStrike" kern="0" cap="none" spc="0" normalizeH="0" baseline="0" noProof="0" dirty="0">
                <a:ln>
                  <a:noFill/>
                </a:ln>
                <a:solidFill>
                  <a:srgbClr val="00B0F0"/>
                </a:solidFill>
                <a:effectLst/>
                <a:uLnTx/>
                <a:uFillTx/>
              </a:rPr>
              <a:t>1 </a:t>
            </a:r>
            <a:r>
              <a:rPr kumimoji="0" lang="en-US" sz="1800" i="0" u="none" strike="noStrike" kern="0" cap="none" spc="0" normalizeH="0" baseline="0" noProof="0" dirty="0" err="1">
                <a:ln>
                  <a:noFill/>
                </a:ln>
                <a:solidFill>
                  <a:srgbClr val="00B0F0"/>
                </a:solidFill>
                <a:effectLst/>
                <a:uLnTx/>
                <a:uFillTx/>
              </a:rPr>
              <a:t>GeV</a:t>
            </a:r>
            <a:r>
              <a:rPr kumimoji="0" lang="en-US" sz="1800" i="0" u="none" strike="noStrike" kern="0" cap="none" spc="0" normalizeH="0" baseline="0" noProof="0" dirty="0">
                <a:ln>
                  <a:noFill/>
                </a:ln>
                <a:solidFill>
                  <a:srgbClr val="00B0F0"/>
                </a:solidFill>
                <a:effectLst/>
                <a:uLnTx/>
                <a:uFillTx/>
              </a:rPr>
              <a:t>  electron synchrotron</a:t>
            </a:r>
          </a:p>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800" i="0" u="none" strike="noStrike" kern="0" cap="none" spc="0" normalizeH="0" baseline="0" noProof="0" dirty="0" err="1">
                <a:ln>
                  <a:noFill/>
                </a:ln>
                <a:effectLst/>
                <a:uLnTx/>
                <a:uFillTx/>
              </a:rPr>
              <a:t>Frascati</a:t>
            </a:r>
            <a:r>
              <a:rPr kumimoji="0" lang="en-US" sz="1800" i="0" u="none" strike="noStrike" kern="0" cap="none" spc="0" normalizeH="0" baseline="0" noProof="0" dirty="0">
                <a:ln>
                  <a:noFill/>
                </a:ln>
                <a:effectLst/>
                <a:uLnTx/>
                <a:uFillTx/>
              </a:rPr>
              <a:t> - INFN - 1959 </a:t>
            </a:r>
          </a:p>
        </p:txBody>
      </p:sp>
      <p:pic>
        <p:nvPicPr>
          <p:cNvPr id="13" name="Picture 6" descr="Edwin McMillan and Edward Lofgren on the shielding of the Bevatron.">
            <a:hlinkClick r:id="rId4" tooltip="Edwin McMillan and Edward Lofgren on the shielding of the Bevatron."/>
            <a:extLst>
              <a:ext uri="{FF2B5EF4-FFF2-40B4-BE49-F238E27FC236}">
                <a16:creationId xmlns:a16="http://schemas.microsoft.com/office/drawing/2014/main" id="{23B7D288-989C-4069-9953-581076C4B812}"/>
              </a:ext>
            </a:extLst>
          </p:cNvPr>
          <p:cNvPicPr>
            <a:picLocks noChangeAspect="1" noChangeArrowheads="1"/>
          </p:cNvPicPr>
          <p:nvPr/>
        </p:nvPicPr>
        <p:blipFill>
          <a:blip r:embed="rId5" cstate="print"/>
          <a:srcRect/>
          <a:stretch>
            <a:fillRect/>
          </a:stretch>
        </p:blipFill>
        <p:spPr bwMode="auto">
          <a:xfrm>
            <a:off x="685800" y="3429000"/>
            <a:ext cx="3505200" cy="2703513"/>
          </a:xfrm>
          <a:prstGeom prst="rect">
            <a:avLst/>
          </a:prstGeom>
          <a:noFill/>
          <a:ln w="9525">
            <a:noFill/>
            <a:miter lim="800000"/>
            <a:headEnd/>
            <a:tailEnd/>
          </a:ln>
        </p:spPr>
      </p:pic>
      <p:pic>
        <p:nvPicPr>
          <p:cNvPr id="14" name="Picture 7" descr="figura2">
            <a:extLst>
              <a:ext uri="{FF2B5EF4-FFF2-40B4-BE49-F238E27FC236}">
                <a16:creationId xmlns:a16="http://schemas.microsoft.com/office/drawing/2014/main" id="{D18E2C61-0B53-4275-83A3-956D3514AA31}"/>
              </a:ext>
            </a:extLst>
          </p:cNvPr>
          <p:cNvPicPr>
            <a:picLocks noChangeAspect="1" noChangeArrowheads="1"/>
          </p:cNvPicPr>
          <p:nvPr/>
        </p:nvPicPr>
        <p:blipFill>
          <a:blip r:embed="rId6" cstate="print"/>
          <a:srcRect/>
          <a:stretch>
            <a:fillRect/>
          </a:stretch>
        </p:blipFill>
        <p:spPr bwMode="auto">
          <a:xfrm>
            <a:off x="457200" y="1600200"/>
            <a:ext cx="3962400" cy="1679575"/>
          </a:xfrm>
          <a:prstGeom prst="rect">
            <a:avLst/>
          </a:prstGeom>
          <a:noFill/>
          <a:ln w="9525">
            <a:noFill/>
            <a:miter lim="800000"/>
            <a:headEnd/>
            <a:tailEnd/>
          </a:ln>
        </p:spPr>
      </p:pic>
      <p:sp>
        <p:nvSpPr>
          <p:cNvPr id="15" name="Text Box 8">
            <a:extLst>
              <a:ext uri="{FF2B5EF4-FFF2-40B4-BE49-F238E27FC236}">
                <a16:creationId xmlns:a16="http://schemas.microsoft.com/office/drawing/2014/main" id="{464CAF20-AD68-48DB-8929-09D131A4AC9B}"/>
              </a:ext>
            </a:extLst>
          </p:cNvPr>
          <p:cNvSpPr txBox="1">
            <a:spLocks noChangeArrowheads="1"/>
          </p:cNvSpPr>
          <p:nvPr/>
        </p:nvSpPr>
        <p:spPr bwMode="auto">
          <a:xfrm>
            <a:off x="304800" y="609600"/>
            <a:ext cx="4648200" cy="784830"/>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800" i="0" u="none" strike="noStrike" kern="0" cap="none" spc="0" normalizeH="0" baseline="0" noProof="0" dirty="0">
                <a:ln>
                  <a:noFill/>
                </a:ln>
                <a:effectLst/>
                <a:uLnTx/>
                <a:uFillTx/>
              </a:rPr>
              <a:t>1945:   E. McMillan and  V.J. </a:t>
            </a:r>
            <a:r>
              <a:rPr kumimoji="0" lang="en-US" sz="1800" i="0" u="none" strike="noStrike" kern="0" cap="none" spc="0" normalizeH="0" baseline="0" noProof="0" dirty="0" err="1">
                <a:ln>
                  <a:noFill/>
                </a:ln>
                <a:effectLst/>
                <a:uLnTx/>
                <a:uFillTx/>
              </a:rPr>
              <a:t>Veksler</a:t>
            </a:r>
            <a:endParaRPr kumimoji="0" lang="en-US" sz="1800" i="0" u="none" strike="noStrike" kern="0" cap="none" spc="0" normalizeH="0" baseline="0" noProof="0" dirty="0">
              <a:ln>
                <a:noFill/>
              </a:ln>
              <a:effectLst/>
              <a:uLnTx/>
              <a:uFillTx/>
            </a:endParaRPr>
          </a:p>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800" i="0" u="none" strike="noStrike" kern="0" cap="none" spc="0" normalizeH="0" baseline="0" noProof="0" dirty="0">
                <a:ln>
                  <a:noFill/>
                </a:ln>
                <a:solidFill>
                  <a:srgbClr val="00B0F0"/>
                </a:solidFill>
                <a:effectLst/>
                <a:uLnTx/>
                <a:uFillTx/>
              </a:rPr>
              <a:t>discover the  principle of phase stability</a:t>
            </a:r>
            <a:endParaRPr kumimoji="0" lang="en-US" sz="1800" i="0" u="none" strike="noStrike" kern="0" cap="none" spc="0" normalizeH="0" baseline="0" noProof="0" dirty="0">
              <a:ln>
                <a:noFill/>
              </a:ln>
              <a:solidFill>
                <a:srgbClr val="00B0F0"/>
              </a:solidFill>
              <a:effectLst/>
              <a:uLnTx/>
              <a:uFillTx/>
              <a:cs typeface="Times New Roman" pitchFamily="18" charset="0"/>
            </a:endParaRPr>
          </a:p>
        </p:txBody>
      </p:sp>
      <p:sp>
        <p:nvSpPr>
          <p:cNvPr id="16" name="Rectangle 9">
            <a:extLst>
              <a:ext uri="{FF2B5EF4-FFF2-40B4-BE49-F238E27FC236}">
                <a16:creationId xmlns:a16="http://schemas.microsoft.com/office/drawing/2014/main" id="{9BD5C324-B208-4D6D-AB17-18C3954FFF70}"/>
              </a:ext>
            </a:extLst>
          </p:cNvPr>
          <p:cNvSpPr>
            <a:spLocks noChangeArrowheads="1"/>
          </p:cNvSpPr>
          <p:nvPr/>
        </p:nvSpPr>
        <p:spPr bwMode="auto">
          <a:xfrm>
            <a:off x="4267200" y="4953000"/>
            <a:ext cx="2750818" cy="784830"/>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800" i="0" u="none" strike="noStrike" kern="0" cap="none" spc="0" normalizeH="0" baseline="0" noProof="0" dirty="0">
                <a:ln>
                  <a:noFill/>
                </a:ln>
                <a:solidFill>
                  <a:srgbClr val="00B0F0"/>
                </a:solidFill>
                <a:effectLst/>
                <a:uLnTx/>
                <a:uFillTx/>
              </a:rPr>
              <a:t>6 GeV  proton synchrotron</a:t>
            </a:r>
          </a:p>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800" i="0" u="none" strike="noStrike" kern="0" cap="none" spc="0" normalizeH="0" baseline="0" noProof="0" dirty="0" err="1">
                <a:ln>
                  <a:noFill/>
                </a:ln>
                <a:effectLst/>
                <a:uLnTx/>
                <a:uFillTx/>
              </a:rPr>
              <a:t>Bevatron</a:t>
            </a:r>
            <a:r>
              <a:rPr kumimoji="0" lang="en-US" sz="1800" i="0" u="none" strike="noStrike" kern="0" cap="none" spc="0" normalizeH="0" baseline="0" noProof="0" dirty="0">
                <a:ln>
                  <a:noFill/>
                </a:ln>
                <a:effectLst/>
                <a:uLnTx/>
                <a:uFillTx/>
              </a:rPr>
              <a:t> - Berkeley - 1954 </a:t>
            </a:r>
          </a:p>
        </p:txBody>
      </p:sp>
      <p:sp>
        <p:nvSpPr>
          <p:cNvPr id="17" name="TextBox 16">
            <a:extLst>
              <a:ext uri="{FF2B5EF4-FFF2-40B4-BE49-F238E27FC236}">
                <a16:creationId xmlns:a16="http://schemas.microsoft.com/office/drawing/2014/main" id="{4EC8CBFD-4AE2-478E-9F6C-415072ABDD7F}"/>
              </a:ext>
            </a:extLst>
          </p:cNvPr>
          <p:cNvSpPr txBox="1"/>
          <p:nvPr/>
        </p:nvSpPr>
        <p:spPr>
          <a:xfrm>
            <a:off x="6466656" y="5949280"/>
            <a:ext cx="2497832" cy="338554"/>
          </a:xfrm>
          <a:prstGeom prst="rect">
            <a:avLst/>
          </a:prstGeom>
          <a:noFill/>
        </p:spPr>
        <p:txBody>
          <a:bodyPr wrap="square" rtlCol="0">
            <a:spAutoFit/>
          </a:bodyPr>
          <a:lstStyle/>
          <a:p>
            <a:r>
              <a:rPr lang="en-US" sz="1600" dirty="0">
                <a:latin typeface="+mj-lt"/>
              </a:rPr>
              <a:t>Courtesy Prof. Ugo Amaldi</a:t>
            </a:r>
          </a:p>
        </p:txBody>
      </p:sp>
    </p:spTree>
    <p:extLst>
      <p:ext uri="{BB962C8B-B14F-4D97-AF65-F5344CB8AC3E}">
        <p14:creationId xmlns:p14="http://schemas.microsoft.com/office/powerpoint/2010/main" val="2350761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 y="44624"/>
            <a:ext cx="89916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Experimental measurements of cross section </a:t>
            </a:r>
            <a:r>
              <a:rPr lang="el-GR" dirty="0"/>
              <a:t>σ</a:t>
            </a:r>
            <a:r>
              <a:rPr lang="en-US" dirty="0"/>
              <a:t> </a:t>
            </a:r>
          </a:p>
        </p:txBody>
      </p:sp>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80</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477059633"/>
              </p:ext>
            </p:extLst>
          </p:nvPr>
        </p:nvGraphicFramePr>
        <p:xfrm>
          <a:off x="2895600" y="764704"/>
          <a:ext cx="2468033" cy="838200"/>
        </p:xfrm>
        <a:graphic>
          <a:graphicData uri="http://schemas.openxmlformats.org/presentationml/2006/ole">
            <mc:AlternateContent xmlns:mc="http://schemas.openxmlformats.org/markup-compatibility/2006">
              <mc:Choice xmlns:v="urn:schemas-microsoft-com:vml" Requires="v">
                <p:oleObj name="Equation" r:id="rId3" imgW="672840" imgH="228600" progId="Equation.3">
                  <p:embed/>
                </p:oleObj>
              </mc:Choice>
              <mc:Fallback>
                <p:oleObj name="Equation" r:id="rId3" imgW="67284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764704"/>
                        <a:ext cx="2468033"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304800" y="1526704"/>
            <a:ext cx="8686800" cy="4493538"/>
          </a:xfrm>
          <a:prstGeom prst="rect">
            <a:avLst/>
          </a:prstGeom>
          <a:noFill/>
        </p:spPr>
        <p:txBody>
          <a:bodyPr wrap="square" rtlCol="0">
            <a:spAutoFit/>
          </a:bodyPr>
          <a:lstStyle/>
          <a:p>
            <a:r>
              <a:rPr lang="en-US" sz="2200" dirty="0"/>
              <a:t>where</a:t>
            </a:r>
          </a:p>
          <a:p>
            <a:endParaRPr lang="en-US" sz="2200" dirty="0"/>
          </a:p>
          <a:p>
            <a:r>
              <a:rPr lang="en-US" sz="2200" b="1" dirty="0" err="1">
                <a:solidFill>
                  <a:srgbClr val="FF0000"/>
                </a:solidFill>
              </a:rPr>
              <a:t>R</a:t>
            </a:r>
            <a:r>
              <a:rPr lang="en-US" sz="2200" b="1" baseline="-25000" dirty="0" err="1">
                <a:solidFill>
                  <a:srgbClr val="FF0000"/>
                </a:solidFill>
              </a:rPr>
              <a:t>i</a:t>
            </a:r>
            <a:r>
              <a:rPr lang="en-US" sz="2200" dirty="0"/>
              <a:t> = number of processes of type </a:t>
            </a:r>
            <a:r>
              <a:rPr lang="en-US" sz="2200" dirty="0" err="1"/>
              <a:t>i</a:t>
            </a:r>
            <a:r>
              <a:rPr lang="en-US" sz="2200" dirty="0"/>
              <a:t> in the target per unit time</a:t>
            </a:r>
          </a:p>
          <a:p>
            <a:r>
              <a:rPr lang="en-US" sz="2200" b="1" dirty="0">
                <a:solidFill>
                  <a:srgbClr val="FF0000"/>
                </a:solidFill>
              </a:rPr>
              <a:t>I</a:t>
            </a:r>
            <a:r>
              <a:rPr lang="en-US" sz="2200" dirty="0"/>
              <a:t> = number of incident particles per unit time</a:t>
            </a:r>
          </a:p>
          <a:p>
            <a:r>
              <a:rPr lang="en-US" sz="2200" b="1" dirty="0">
                <a:solidFill>
                  <a:srgbClr val="FF0000"/>
                </a:solidFill>
              </a:rPr>
              <a:t>n</a:t>
            </a:r>
            <a:r>
              <a:rPr lang="en-US" sz="2200" dirty="0"/>
              <a:t> = number of target nuclei per cm</a:t>
            </a:r>
            <a:r>
              <a:rPr lang="en-US" sz="2200" baseline="30000" dirty="0"/>
              <a:t>3 </a:t>
            </a:r>
            <a:r>
              <a:rPr lang="en-US" sz="2200" dirty="0"/>
              <a:t>of target = </a:t>
            </a:r>
            <a:r>
              <a:rPr lang="el-GR" sz="2200" b="1" dirty="0">
                <a:solidFill>
                  <a:srgbClr val="FF0000"/>
                </a:solidFill>
              </a:rPr>
              <a:t>ρ</a:t>
            </a:r>
            <a:r>
              <a:rPr lang="en-US" sz="2200" b="1" dirty="0">
                <a:solidFill>
                  <a:srgbClr val="FF0000"/>
                </a:solidFill>
              </a:rPr>
              <a:t>N</a:t>
            </a:r>
            <a:r>
              <a:rPr lang="en-US" sz="2200" b="1" baseline="-25000" dirty="0">
                <a:solidFill>
                  <a:srgbClr val="FF0000"/>
                </a:solidFill>
              </a:rPr>
              <a:t>A</a:t>
            </a:r>
            <a:r>
              <a:rPr lang="en-US" sz="2200" b="1" dirty="0">
                <a:solidFill>
                  <a:srgbClr val="FF0000"/>
                </a:solidFill>
              </a:rPr>
              <a:t>/A</a:t>
            </a:r>
          </a:p>
          <a:p>
            <a:r>
              <a:rPr lang="el-GR" sz="2200" b="1" dirty="0">
                <a:solidFill>
                  <a:srgbClr val="FF0000"/>
                </a:solidFill>
              </a:rPr>
              <a:t>σ</a:t>
            </a:r>
            <a:r>
              <a:rPr lang="en-US" sz="2200" b="1" baseline="-25000" dirty="0" err="1">
                <a:solidFill>
                  <a:srgbClr val="FF0000"/>
                </a:solidFill>
              </a:rPr>
              <a:t>i</a:t>
            </a:r>
            <a:r>
              <a:rPr lang="en-US" sz="2200" b="1" dirty="0">
                <a:solidFill>
                  <a:srgbClr val="FF0000"/>
                </a:solidFill>
              </a:rPr>
              <a:t> </a:t>
            </a:r>
            <a:r>
              <a:rPr lang="en-US" sz="2200" dirty="0"/>
              <a:t>= cross-section for the specified process in cm</a:t>
            </a:r>
            <a:r>
              <a:rPr lang="en-US" sz="2200" baseline="30000" dirty="0"/>
              <a:t>2</a:t>
            </a:r>
            <a:endParaRPr lang="en-US" sz="2200" dirty="0"/>
          </a:p>
          <a:p>
            <a:r>
              <a:rPr lang="en-US" sz="2200" b="1" dirty="0">
                <a:solidFill>
                  <a:srgbClr val="FF0000"/>
                </a:solidFill>
              </a:rPr>
              <a:t>x</a:t>
            </a:r>
            <a:r>
              <a:rPr lang="en-US" sz="2200" dirty="0"/>
              <a:t> = the target thickness in cm</a:t>
            </a:r>
          </a:p>
          <a:p>
            <a:endParaRPr lang="en-US" sz="2200" dirty="0"/>
          </a:p>
          <a:p>
            <a:r>
              <a:rPr lang="en-US" sz="2200" dirty="0"/>
              <a:t>and assuming that</a:t>
            </a:r>
          </a:p>
          <a:p>
            <a:endParaRPr lang="en-US" sz="2200" dirty="0"/>
          </a:p>
          <a:p>
            <a:pPr marL="344488" indent="-344488">
              <a:buFont typeface="+mj-lt"/>
              <a:buAutoNum type="arabicPeriod"/>
            </a:pPr>
            <a:r>
              <a:rPr lang="en-US" sz="2200" dirty="0"/>
              <a:t>The beam current is constant over the course of the irradiation</a:t>
            </a:r>
          </a:p>
          <a:p>
            <a:pPr marL="344488" indent="-344488">
              <a:buFont typeface="+mj-lt"/>
              <a:buAutoNum type="arabicPeriod"/>
            </a:pPr>
            <a:r>
              <a:rPr lang="en-US" sz="2200" dirty="0"/>
              <a:t>The target nuclei are uniformly distributed in the target material</a:t>
            </a:r>
          </a:p>
          <a:p>
            <a:pPr marL="344488" indent="-344488">
              <a:buFont typeface="+mj-lt"/>
              <a:buAutoNum type="arabicPeriod"/>
            </a:pPr>
            <a:r>
              <a:rPr lang="en-US" sz="2200" dirty="0"/>
              <a:t>The cross-section is independent of energy over the energy range used </a:t>
            </a:r>
          </a:p>
        </p:txBody>
      </p:sp>
    </p:spTree>
    <p:extLst>
      <p:ext uri="{BB962C8B-B14F-4D97-AF65-F5344CB8AC3E}">
        <p14:creationId xmlns:p14="http://schemas.microsoft.com/office/powerpoint/2010/main" val="2310195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 y="44624"/>
            <a:ext cx="89916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Saturation factor, SF = 1 – e</a:t>
            </a:r>
            <a:r>
              <a:rPr lang="en-US" baseline="30000" dirty="0"/>
              <a:t>-</a:t>
            </a:r>
            <a:r>
              <a:rPr lang="el-GR" baseline="30000" dirty="0"/>
              <a:t>λ</a:t>
            </a:r>
            <a:r>
              <a:rPr lang="en-US" baseline="30000" dirty="0"/>
              <a:t>t</a:t>
            </a:r>
            <a:r>
              <a:rPr lang="en-US" dirty="0"/>
              <a:t> </a:t>
            </a:r>
          </a:p>
        </p:txBody>
      </p:sp>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81</a:t>
            </a:fld>
            <a:endParaRPr lang="en-US"/>
          </a:p>
        </p:txBody>
      </p:sp>
      <p:sp>
        <p:nvSpPr>
          <p:cNvPr id="12" name="TextBox 11"/>
          <p:cNvSpPr txBox="1"/>
          <p:nvPr/>
        </p:nvSpPr>
        <p:spPr>
          <a:xfrm>
            <a:off x="323528" y="692696"/>
            <a:ext cx="8534400" cy="2954655"/>
          </a:xfrm>
          <a:prstGeom prst="rect">
            <a:avLst/>
          </a:prstGeom>
          <a:noFill/>
        </p:spPr>
        <p:txBody>
          <a:bodyPr wrap="square" rtlCol="0">
            <a:spAutoFit/>
          </a:bodyPr>
          <a:lstStyle/>
          <a:p>
            <a:pPr>
              <a:tabLst>
                <a:tab pos="569913" algn="l"/>
              </a:tabLst>
            </a:pPr>
            <a:r>
              <a:rPr lang="en-US" sz="2200" dirty="0" err="1"/>
              <a:t>T</a:t>
            </a:r>
            <a:r>
              <a:rPr lang="en-US" sz="2200" baseline="-25000" dirty="0" err="1"/>
              <a:t>irr</a:t>
            </a:r>
            <a:r>
              <a:rPr lang="en-US" sz="2200" dirty="0"/>
              <a:t> =	1 half-life results in an activity of 50% of the saturation (max) activity</a:t>
            </a:r>
          </a:p>
          <a:p>
            <a:pPr>
              <a:tabLst>
                <a:tab pos="569913" algn="l"/>
              </a:tabLst>
            </a:pPr>
            <a:r>
              <a:rPr lang="en-US" sz="2200" dirty="0"/>
              <a:t> 	2 half-lives </a:t>
            </a:r>
            <a:r>
              <a:rPr lang="en-US" sz="2200" dirty="0">
                <a:sym typeface="Wingdings" pitchFamily="2" charset="2"/>
              </a:rPr>
              <a:t> 75%</a:t>
            </a:r>
          </a:p>
          <a:p>
            <a:pPr>
              <a:spcAft>
                <a:spcPts val="1200"/>
              </a:spcAft>
              <a:tabLst>
                <a:tab pos="569913" algn="l"/>
              </a:tabLst>
            </a:pPr>
            <a:r>
              <a:rPr lang="en-US" sz="2200" dirty="0">
                <a:sym typeface="Wingdings" pitchFamily="2" charset="2"/>
              </a:rPr>
              <a:t>	3 half-lives  90%</a:t>
            </a:r>
            <a:endParaRPr lang="en-US" sz="2200" dirty="0"/>
          </a:p>
          <a:p>
            <a:r>
              <a:rPr lang="en-US" sz="2200" dirty="0"/>
              <a:t>The practical production limits of a given radionuclide are determined by the half-life of the isotope, e.g.</a:t>
            </a:r>
          </a:p>
          <a:p>
            <a:endParaRPr lang="en-US" sz="2200" dirty="0"/>
          </a:p>
          <a:p>
            <a:pPr>
              <a:tabLst>
                <a:tab pos="463550" algn="l"/>
              </a:tabLst>
            </a:pPr>
            <a:r>
              <a:rPr lang="en-US" sz="2200" baseline="30000" dirty="0">
                <a:solidFill>
                  <a:srgbClr val="FF0000"/>
                </a:solidFill>
              </a:rPr>
              <a:t>15</a:t>
            </a:r>
            <a:r>
              <a:rPr lang="en-US" sz="2200" dirty="0">
                <a:solidFill>
                  <a:srgbClr val="FF0000"/>
                </a:solidFill>
              </a:rPr>
              <a:t>O, T</a:t>
            </a:r>
            <a:r>
              <a:rPr lang="en-US" sz="2200" baseline="-25000" dirty="0">
                <a:solidFill>
                  <a:srgbClr val="FF0000"/>
                </a:solidFill>
              </a:rPr>
              <a:t>1/2</a:t>
            </a:r>
            <a:r>
              <a:rPr lang="en-US" sz="2200" dirty="0">
                <a:solidFill>
                  <a:srgbClr val="FF0000"/>
                </a:solidFill>
              </a:rPr>
              <a:t> = 2 minutes</a:t>
            </a:r>
          </a:p>
          <a:p>
            <a:pPr>
              <a:tabLst>
                <a:tab pos="463550" algn="l"/>
              </a:tabLst>
            </a:pPr>
            <a:r>
              <a:rPr lang="en-US" sz="2200" baseline="30000" dirty="0">
                <a:solidFill>
                  <a:srgbClr val="FF0000"/>
                </a:solidFill>
              </a:rPr>
              <a:t>18</a:t>
            </a:r>
            <a:r>
              <a:rPr lang="en-US" sz="2200" dirty="0">
                <a:solidFill>
                  <a:srgbClr val="FF0000"/>
                </a:solidFill>
              </a:rPr>
              <a:t>F,  T</a:t>
            </a:r>
            <a:r>
              <a:rPr lang="en-US" sz="2200" baseline="-25000" dirty="0">
                <a:solidFill>
                  <a:srgbClr val="FF0000"/>
                </a:solidFill>
              </a:rPr>
              <a:t>1/2</a:t>
            </a:r>
            <a:r>
              <a:rPr lang="en-US" sz="2200" dirty="0">
                <a:solidFill>
                  <a:srgbClr val="FF0000"/>
                </a:solidFill>
              </a:rPr>
              <a:t> = almost 2 hours</a:t>
            </a:r>
          </a:p>
        </p:txBody>
      </p:sp>
      <p:pic>
        <p:nvPicPr>
          <p:cNvPr id="185348" name="Picture 4"/>
          <p:cNvPicPr>
            <a:picLocks noChangeAspect="1" noChangeArrowheads="1"/>
          </p:cNvPicPr>
          <p:nvPr/>
        </p:nvPicPr>
        <p:blipFill>
          <a:blip r:embed="rId3" cstate="print"/>
          <a:srcRect/>
          <a:stretch>
            <a:fillRect/>
          </a:stretch>
        </p:blipFill>
        <p:spPr bwMode="auto">
          <a:xfrm>
            <a:off x="3733800" y="2780928"/>
            <a:ext cx="5181600" cy="2600325"/>
          </a:xfrm>
          <a:prstGeom prst="rect">
            <a:avLst/>
          </a:prstGeom>
          <a:noFill/>
          <a:ln w="9525">
            <a:noFill/>
            <a:miter lim="800000"/>
            <a:headEnd/>
            <a:tailEnd/>
          </a:ln>
        </p:spPr>
      </p:pic>
      <p:sp>
        <p:nvSpPr>
          <p:cNvPr id="13" name="TextBox 12"/>
          <p:cNvSpPr txBox="1"/>
          <p:nvPr/>
        </p:nvSpPr>
        <p:spPr>
          <a:xfrm>
            <a:off x="457200" y="5478959"/>
            <a:ext cx="8534400" cy="769441"/>
          </a:xfrm>
          <a:prstGeom prst="rect">
            <a:avLst/>
          </a:prstGeom>
          <a:noFill/>
        </p:spPr>
        <p:txBody>
          <a:bodyPr wrap="square" rtlCol="0">
            <a:spAutoFit/>
          </a:bodyPr>
          <a:lstStyle/>
          <a:p>
            <a:r>
              <a:rPr lang="en-US" sz="2200" dirty="0"/>
              <a:t>For </a:t>
            </a:r>
            <a:r>
              <a:rPr lang="en-US" sz="2200" b="1" i="1" dirty="0">
                <a:solidFill>
                  <a:srgbClr val="FF0000"/>
                </a:solidFill>
              </a:rPr>
              <a:t>long lived species</a:t>
            </a:r>
            <a:r>
              <a:rPr lang="en-US" sz="2200" dirty="0"/>
              <a:t>, the production rates are usually expressed in terms of integrated dose or total beam flux (</a:t>
            </a:r>
            <a:r>
              <a:rPr lang="en-US" sz="2200" i="1" dirty="0"/>
              <a:t>µ</a:t>
            </a:r>
            <a:r>
              <a:rPr lang="en-US" sz="2200" i="1" dirty="0" err="1"/>
              <a:t>A·h</a:t>
            </a:r>
            <a:r>
              <a:rPr lang="en-US" sz="2200" i="1" dirty="0"/>
              <a:t>)</a:t>
            </a:r>
            <a:endParaRPr lang="en-US" sz="2200" dirty="0"/>
          </a:p>
        </p:txBody>
      </p:sp>
      <p:sp>
        <p:nvSpPr>
          <p:cNvPr id="14" name="TextBox 13"/>
          <p:cNvSpPr txBox="1"/>
          <p:nvPr/>
        </p:nvSpPr>
        <p:spPr>
          <a:xfrm>
            <a:off x="6019800" y="3669829"/>
            <a:ext cx="1066800" cy="461665"/>
          </a:xfrm>
          <a:prstGeom prst="rect">
            <a:avLst/>
          </a:prstGeom>
          <a:solidFill>
            <a:schemeClr val="bg2"/>
          </a:solidFill>
          <a:ln>
            <a:solidFill>
              <a:srgbClr val="FF0000"/>
            </a:solidFill>
          </a:ln>
        </p:spPr>
        <p:txBody>
          <a:bodyPr wrap="square" rtlCol="0">
            <a:spAutoFit/>
          </a:bodyPr>
          <a:lstStyle/>
          <a:p>
            <a:r>
              <a:rPr lang="en-US" sz="2400" dirty="0">
                <a:solidFill>
                  <a:srgbClr val="FF0000"/>
                </a:solidFill>
              </a:rPr>
              <a:t>1 – e</a:t>
            </a:r>
            <a:r>
              <a:rPr lang="en-US" sz="2400" baseline="30000" dirty="0">
                <a:solidFill>
                  <a:srgbClr val="FF0000"/>
                </a:solidFill>
              </a:rPr>
              <a:t>-</a:t>
            </a:r>
            <a:r>
              <a:rPr lang="el-GR" sz="2400" baseline="30000" dirty="0">
                <a:solidFill>
                  <a:srgbClr val="FF0000"/>
                </a:solidFill>
                <a:cs typeface="Times New Roman" pitchFamily="18" charset="0"/>
              </a:rPr>
              <a:t>λ</a:t>
            </a:r>
            <a:r>
              <a:rPr lang="en-US" sz="2400" baseline="30000" dirty="0">
                <a:solidFill>
                  <a:srgbClr val="FF0000"/>
                </a:solidFill>
              </a:rPr>
              <a:t>t</a:t>
            </a:r>
            <a:endParaRPr lang="en-US" sz="2400" dirty="0"/>
          </a:p>
        </p:txBody>
      </p:sp>
      <p:sp>
        <p:nvSpPr>
          <p:cNvPr id="8" name="Action Button: Go Back or Previous 7">
            <a:hlinkClick r:id="rId4" action="ppaction://hlinksldjump" highlightClick="1"/>
            <a:extLst>
              <a:ext uri="{FF2B5EF4-FFF2-40B4-BE49-F238E27FC236}">
                <a16:creationId xmlns:a16="http://schemas.microsoft.com/office/drawing/2014/main" id="{5973792B-00E7-4FD3-9689-E4C068F5992D}"/>
              </a:ext>
            </a:extLst>
          </p:cNvPr>
          <p:cNvSpPr/>
          <p:nvPr/>
        </p:nvSpPr>
        <p:spPr>
          <a:xfrm>
            <a:off x="8450088" y="5796553"/>
            <a:ext cx="586408" cy="48474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13188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Radionuclide generators</a:t>
            </a:r>
          </a:p>
        </p:txBody>
      </p:sp>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82</a:t>
            </a:fld>
            <a:endParaRPr lang="en-US"/>
          </a:p>
        </p:txBody>
      </p:sp>
      <p:sp>
        <p:nvSpPr>
          <p:cNvPr id="7" name="Rectangle 3"/>
          <p:cNvSpPr txBox="1">
            <a:spLocks noChangeArrowheads="1"/>
          </p:cNvSpPr>
          <p:nvPr/>
        </p:nvSpPr>
        <p:spPr>
          <a:xfrm>
            <a:off x="685800" y="1295400"/>
            <a:ext cx="7772400" cy="4114800"/>
          </a:xfrm>
          <a:prstGeom prst="rect">
            <a:avLst/>
          </a:prstGeom>
        </p:spPr>
        <p:txBody>
          <a:bodyPr/>
          <a:lstStyle/>
          <a:p>
            <a:pPr marL="274320" marR="0" lvl="0" indent="-274320" algn="l" defTabSz="914400" rtl="0" eaLnBrk="1" fontAlgn="auto" latinLnBrk="0" hangingPunct="1">
              <a:lnSpc>
                <a:spcPct val="90000"/>
              </a:lnSpc>
              <a:spcBef>
                <a:spcPct val="20000"/>
              </a:spcBef>
              <a:spcAft>
                <a:spcPts val="0"/>
              </a:spcAft>
              <a:buClr>
                <a:schemeClr val="accent3"/>
              </a:buClr>
              <a:buSzPct val="95000"/>
              <a:buFont typeface="Wingdings 2"/>
              <a:buChar char=""/>
              <a:tabLst/>
              <a:defRPr/>
            </a:pPr>
            <a:r>
              <a:rPr kumimoji="0" lang="en-US" sz="2800" b="0" i="0" u="none" strike="noStrike" kern="1200" cap="none" spc="0" normalizeH="0" noProof="0" dirty="0">
                <a:ln>
                  <a:noFill/>
                </a:ln>
                <a:solidFill>
                  <a:schemeClr val="tx1"/>
                </a:solidFill>
                <a:effectLst/>
                <a:uLnTx/>
                <a:uFillTx/>
                <a:latin typeface="+mn-lt"/>
                <a:ea typeface="+mn-ea"/>
                <a:cs typeface="+mn-cs"/>
              </a:rPr>
              <a:t>Technetium-99m (</a:t>
            </a:r>
            <a:r>
              <a:rPr kumimoji="0" lang="en-US" sz="2800" b="0" i="0" u="none" strike="noStrike" kern="1200" cap="none" spc="0" normalizeH="0" baseline="30000" noProof="0" dirty="0">
                <a:ln>
                  <a:noFill/>
                </a:ln>
                <a:solidFill>
                  <a:schemeClr val="tx1"/>
                </a:solidFill>
                <a:effectLst/>
                <a:uLnTx/>
                <a:uFillTx/>
                <a:latin typeface="+mn-lt"/>
                <a:ea typeface="+mn-ea"/>
                <a:cs typeface="+mn-cs"/>
              </a:rPr>
              <a:t>99m</a:t>
            </a:r>
            <a:r>
              <a:rPr kumimoji="0" lang="en-US" sz="2800" b="0" i="0" u="none" strike="noStrike" kern="1200" cap="none" spc="0" normalizeH="0" baseline="0" noProof="0" dirty="0">
                <a:ln>
                  <a:noFill/>
                </a:ln>
                <a:solidFill>
                  <a:schemeClr val="tx1"/>
                </a:solidFill>
                <a:effectLst/>
                <a:uLnTx/>
                <a:uFillTx/>
                <a:latin typeface="+mn-lt"/>
                <a:ea typeface="+mn-ea"/>
                <a:cs typeface="+mn-cs"/>
              </a:rPr>
              <a:t>Tc) has been the most important radionuclide used in nuclear medicine</a:t>
            </a:r>
          </a:p>
          <a:p>
            <a:pPr marL="274320" marR="0" lvl="0" indent="-274320" algn="l" defTabSz="914400" rtl="0" eaLnBrk="1" fontAlgn="auto" latinLnBrk="0" hangingPunct="1">
              <a:lnSpc>
                <a:spcPct val="90000"/>
              </a:lnSpc>
              <a:spcBef>
                <a:spcPct val="20000"/>
              </a:spcBef>
              <a:spcAft>
                <a:spcPts val="0"/>
              </a:spcAft>
              <a:buClr>
                <a:schemeClr val="accent3"/>
              </a:buClr>
              <a:buSzPct val="95000"/>
              <a:buFont typeface="Wingdings 2"/>
              <a:buChar char=""/>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Short half-life (6 hours) makes it impractical to store even a weekly supply</a:t>
            </a:r>
          </a:p>
          <a:p>
            <a:pPr marL="274320" marR="0" lvl="0" indent="-274320" algn="l" defTabSz="914400" rtl="0" eaLnBrk="1" fontAlgn="auto" latinLnBrk="0" hangingPunct="1">
              <a:lnSpc>
                <a:spcPct val="90000"/>
              </a:lnSpc>
              <a:spcBef>
                <a:spcPct val="20000"/>
              </a:spcBef>
              <a:spcAft>
                <a:spcPts val="0"/>
              </a:spcAft>
              <a:buClr>
                <a:schemeClr val="accent3"/>
              </a:buClr>
              <a:buSzPct val="95000"/>
              <a:buFont typeface="Wingdings 2"/>
              <a:buChar char=""/>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Supply problem overcome by obtaining parent </a:t>
            </a:r>
            <a:r>
              <a:rPr kumimoji="0" lang="en-US" sz="2800" b="0" i="0" u="none" strike="noStrike" kern="1200" cap="none" spc="0" normalizeH="0" baseline="30000" noProof="0" dirty="0">
                <a:ln>
                  <a:noFill/>
                </a:ln>
                <a:solidFill>
                  <a:schemeClr val="tx1"/>
                </a:solidFill>
                <a:effectLst/>
                <a:uLnTx/>
                <a:uFillTx/>
                <a:latin typeface="+mn-lt"/>
                <a:ea typeface="+mn-ea"/>
                <a:cs typeface="+mn-cs"/>
              </a:rPr>
              <a:t>99</a:t>
            </a:r>
            <a:r>
              <a:rPr kumimoji="0" lang="en-US" sz="2800" b="0" i="0" u="none" strike="noStrike" kern="1200" cap="none" spc="0" normalizeH="0" baseline="0" noProof="0" dirty="0">
                <a:ln>
                  <a:noFill/>
                </a:ln>
                <a:solidFill>
                  <a:schemeClr val="tx1"/>
                </a:solidFill>
                <a:effectLst/>
                <a:uLnTx/>
                <a:uFillTx/>
                <a:latin typeface="+mn-lt"/>
                <a:ea typeface="+mn-ea"/>
                <a:cs typeface="+mn-cs"/>
              </a:rPr>
              <a:t>Mo, which has a longer half-life (67 hours) and continually produces </a:t>
            </a:r>
            <a:r>
              <a:rPr kumimoji="0" lang="en-US" sz="2800" b="0" i="0" u="none" strike="noStrike" kern="1200" cap="none" spc="0" normalizeH="0" baseline="30000" noProof="0" dirty="0">
                <a:ln>
                  <a:noFill/>
                </a:ln>
                <a:solidFill>
                  <a:schemeClr val="tx1"/>
                </a:solidFill>
                <a:effectLst/>
                <a:uLnTx/>
                <a:uFillTx/>
                <a:latin typeface="+mn-lt"/>
                <a:ea typeface="+mn-ea"/>
                <a:cs typeface="+mn-cs"/>
              </a:rPr>
              <a:t>99m</a:t>
            </a:r>
            <a:r>
              <a:rPr kumimoji="0" lang="en-US" sz="2800" b="0" i="0" u="none" strike="noStrike" kern="1200" cap="none" spc="0" normalizeH="0" baseline="0" noProof="0" dirty="0">
                <a:ln>
                  <a:noFill/>
                </a:ln>
                <a:solidFill>
                  <a:schemeClr val="tx1"/>
                </a:solidFill>
                <a:effectLst/>
                <a:uLnTx/>
                <a:uFillTx/>
                <a:latin typeface="+mn-lt"/>
                <a:ea typeface="+mn-ea"/>
                <a:cs typeface="+mn-cs"/>
              </a:rPr>
              <a:t>Tc</a:t>
            </a:r>
          </a:p>
          <a:p>
            <a:pPr marL="274320" marR="0" lvl="0" indent="-274320" algn="l" defTabSz="914400" rtl="0" eaLnBrk="1" fontAlgn="auto" latinLnBrk="0" hangingPunct="1">
              <a:lnSpc>
                <a:spcPct val="90000"/>
              </a:lnSpc>
              <a:spcBef>
                <a:spcPct val="20000"/>
              </a:spcBef>
              <a:spcAft>
                <a:spcPts val="0"/>
              </a:spcAft>
              <a:buClr>
                <a:schemeClr val="accent3"/>
              </a:buClr>
              <a:buSzPct val="95000"/>
              <a:buFont typeface="Wingdings 2"/>
              <a:buChar char=""/>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A system for holding the parent in such a way that the daughter can be easily separated for clinical use is called a </a:t>
            </a:r>
            <a:r>
              <a:rPr kumimoji="0" lang="en-US" sz="2800" b="0" i="1" u="none" strike="noStrike" kern="1200" cap="none" spc="0" normalizeH="0" baseline="0" noProof="0" dirty="0">
                <a:ln>
                  <a:noFill/>
                </a:ln>
                <a:solidFill>
                  <a:srgbClr val="FF0000"/>
                </a:solidFill>
                <a:effectLst/>
                <a:uLnTx/>
                <a:uFillTx/>
                <a:latin typeface="+mn-lt"/>
                <a:ea typeface="+mn-ea"/>
                <a:cs typeface="+mn-cs"/>
              </a:rPr>
              <a:t>radionuclide generator</a:t>
            </a:r>
            <a:endParaRPr kumimoji="0" lang="en-US" sz="2800" b="0" i="0" u="none" strike="noStrike" kern="1200" cap="none" spc="0" normalizeH="0" baseline="0" noProof="0" dirty="0">
              <a:ln>
                <a:noFill/>
              </a:ln>
              <a:solidFill>
                <a:srgbClr val="FF0000"/>
              </a:solidFill>
              <a:effectLst/>
              <a:uLnTx/>
              <a:uFillTx/>
              <a:latin typeface="+mn-lt"/>
              <a:ea typeface="+mn-ea"/>
              <a:cs typeface="+mn-cs"/>
            </a:endParaRPr>
          </a:p>
        </p:txBody>
      </p:sp>
    </p:spTree>
    <p:extLst>
      <p:ext uri="{BB962C8B-B14F-4D97-AF65-F5344CB8AC3E}">
        <p14:creationId xmlns:p14="http://schemas.microsoft.com/office/powerpoint/2010/main" val="1763623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Radionuclide generators</a:t>
            </a:r>
          </a:p>
        </p:txBody>
      </p:sp>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83</a:t>
            </a:fld>
            <a:endParaRPr lang="en-US"/>
          </a:p>
        </p:txBody>
      </p:sp>
      <p:pic>
        <p:nvPicPr>
          <p:cNvPr id="9" name="Picture 7" descr="C:\Dal Physics\Images\bush_19_07b.tif"/>
          <p:cNvPicPr>
            <a:picLocks noChangeAspect="1" noChangeArrowheads="1"/>
          </p:cNvPicPr>
          <p:nvPr/>
        </p:nvPicPr>
        <p:blipFill>
          <a:blip r:embed="rId3" cstate="print"/>
          <a:srcRect/>
          <a:stretch>
            <a:fillRect/>
          </a:stretch>
        </p:blipFill>
        <p:spPr>
          <a:xfrm>
            <a:off x="1614488" y="692696"/>
            <a:ext cx="5915025" cy="5486400"/>
          </a:xfrm>
          <a:prstGeom prst="rect">
            <a:avLst/>
          </a:prstGeom>
          <a:noFill/>
          <a:ln/>
        </p:spPr>
      </p:pic>
    </p:spTree>
    <p:extLst>
      <p:ext uri="{BB962C8B-B14F-4D97-AF65-F5344CB8AC3E}">
        <p14:creationId xmlns:p14="http://schemas.microsoft.com/office/powerpoint/2010/main" val="790259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Transient equilibrium</a:t>
            </a:r>
          </a:p>
        </p:txBody>
      </p:sp>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84</a:t>
            </a:fld>
            <a:endParaRPr lang="en-US"/>
          </a:p>
        </p:txBody>
      </p:sp>
      <p:sp>
        <p:nvSpPr>
          <p:cNvPr id="7" name="Rectangle 3"/>
          <p:cNvSpPr txBox="1">
            <a:spLocks noChangeArrowheads="1"/>
          </p:cNvSpPr>
          <p:nvPr/>
        </p:nvSpPr>
        <p:spPr>
          <a:xfrm>
            <a:off x="685800" y="990600"/>
            <a:ext cx="7924800" cy="5030688"/>
          </a:xfrm>
          <a:prstGeom prst="rect">
            <a:avLst/>
          </a:prstGeom>
        </p:spPr>
        <p:txBody>
          <a:bodyPr/>
          <a:lstStyle/>
          <a:p>
            <a:pPr marL="274320" marR="0" lvl="0" indent="-274320" algn="l" defTabSz="914400" rtl="0" eaLnBrk="1" fontAlgn="auto" latinLnBrk="0" hangingPunct="1">
              <a:lnSpc>
                <a:spcPct val="90000"/>
              </a:lnSpc>
              <a:spcBef>
                <a:spcPct val="20000"/>
              </a:spcBef>
              <a:spcAft>
                <a:spcPts val="0"/>
              </a:spcAft>
              <a:buClr>
                <a:schemeClr val="accent3"/>
              </a:buClr>
              <a:buSzPct val="95000"/>
              <a:buFont typeface="Wingdings 2"/>
              <a:buChar char=""/>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Between </a:t>
            </a:r>
            <a:r>
              <a:rPr kumimoji="0" lang="en-US" sz="2800" b="0" i="0" u="none" strike="noStrike" kern="1200" cap="none" spc="0" normalizeH="0" baseline="0" noProof="0" dirty="0" err="1">
                <a:ln>
                  <a:noFill/>
                </a:ln>
                <a:solidFill>
                  <a:schemeClr val="tx1"/>
                </a:solidFill>
                <a:effectLst/>
                <a:uLnTx/>
                <a:uFillTx/>
                <a:latin typeface="+mn-lt"/>
                <a:ea typeface="+mn-ea"/>
                <a:cs typeface="+mn-cs"/>
              </a:rPr>
              <a:t>elutions</a:t>
            </a:r>
            <a:r>
              <a:rPr kumimoji="0" lang="en-US" sz="2800" b="0" i="0" u="none" strike="noStrike" kern="1200" cap="none" spc="0" normalizeH="0" baseline="0" noProof="0" dirty="0">
                <a:ln>
                  <a:noFill/>
                </a:ln>
                <a:solidFill>
                  <a:schemeClr val="tx1"/>
                </a:solidFill>
                <a:effectLst/>
                <a:uLnTx/>
                <a:uFillTx/>
                <a:latin typeface="+mn-lt"/>
                <a:ea typeface="+mn-ea"/>
                <a:cs typeface="+mn-cs"/>
              </a:rPr>
              <a:t>, the daughter (</a:t>
            </a:r>
            <a:r>
              <a:rPr kumimoji="0" lang="en-US" sz="2800" b="0" i="0" u="none" strike="noStrike" kern="1200" cap="none" spc="0" normalizeH="0" baseline="30000" noProof="0" dirty="0">
                <a:ln>
                  <a:noFill/>
                </a:ln>
                <a:solidFill>
                  <a:schemeClr val="tx1"/>
                </a:solidFill>
                <a:effectLst/>
                <a:uLnTx/>
                <a:uFillTx/>
                <a:latin typeface="+mn-lt"/>
                <a:ea typeface="+mn-ea"/>
                <a:cs typeface="+mn-cs"/>
              </a:rPr>
              <a:t>99m</a:t>
            </a:r>
            <a:r>
              <a:rPr kumimoji="0" lang="en-US" sz="2800" b="0" i="0" u="none" strike="noStrike" kern="1200" cap="none" spc="0" normalizeH="0" baseline="0" noProof="0" dirty="0">
                <a:ln>
                  <a:noFill/>
                </a:ln>
                <a:solidFill>
                  <a:schemeClr val="tx1"/>
                </a:solidFill>
                <a:effectLst/>
                <a:uLnTx/>
                <a:uFillTx/>
                <a:latin typeface="+mn-lt"/>
                <a:ea typeface="+mn-ea"/>
                <a:cs typeface="+mn-cs"/>
              </a:rPr>
              <a:t>Tc) builds up as the parent (</a:t>
            </a:r>
            <a:r>
              <a:rPr kumimoji="0" lang="en-US" sz="2800" b="0" i="0" u="none" strike="noStrike" kern="1200" cap="none" spc="0" normalizeH="0" baseline="30000" noProof="0" dirty="0">
                <a:ln>
                  <a:noFill/>
                </a:ln>
                <a:solidFill>
                  <a:schemeClr val="tx1"/>
                </a:solidFill>
                <a:effectLst/>
                <a:uLnTx/>
                <a:uFillTx/>
                <a:latin typeface="+mn-lt"/>
                <a:ea typeface="+mn-ea"/>
                <a:cs typeface="+mn-cs"/>
              </a:rPr>
              <a:t>99</a:t>
            </a:r>
            <a:r>
              <a:rPr kumimoji="0" lang="en-US" sz="2800" b="0" i="0" u="none" strike="noStrike" kern="1200" cap="none" spc="0" normalizeH="0" baseline="0" noProof="0" dirty="0">
                <a:ln>
                  <a:noFill/>
                </a:ln>
                <a:solidFill>
                  <a:schemeClr val="tx1"/>
                </a:solidFill>
                <a:effectLst/>
                <a:uLnTx/>
                <a:uFillTx/>
                <a:latin typeface="+mn-lt"/>
                <a:ea typeface="+mn-ea"/>
                <a:cs typeface="+mn-cs"/>
              </a:rPr>
              <a:t>Mo) continues to decay</a:t>
            </a:r>
          </a:p>
          <a:p>
            <a:pPr marL="274320" lvl="0" indent="-274320">
              <a:lnSpc>
                <a:spcPct val="90000"/>
              </a:lnSpc>
              <a:spcBef>
                <a:spcPct val="20000"/>
              </a:spcBef>
              <a:buClr>
                <a:schemeClr val="accent3"/>
              </a:buClr>
              <a:buSzPct val="95000"/>
              <a:buFont typeface="Wingdings 2"/>
              <a:buChar char=""/>
            </a:pPr>
            <a:r>
              <a:rPr kumimoji="0" lang="en-US" sz="2800" b="0" i="0" u="none" strike="noStrike" kern="1200" cap="none" spc="0" normalizeH="0" baseline="0" noProof="0" dirty="0">
                <a:ln>
                  <a:noFill/>
                </a:ln>
                <a:solidFill>
                  <a:schemeClr val="tx1"/>
                </a:solidFill>
                <a:effectLst/>
                <a:uLnTx/>
                <a:uFillTx/>
                <a:latin typeface="+mn-lt"/>
                <a:ea typeface="+mn-ea"/>
                <a:cs typeface="+mn-cs"/>
              </a:rPr>
              <a:t>After approximately 23 hours the </a:t>
            </a:r>
            <a:r>
              <a:rPr lang="en-US" sz="2800" baseline="30000" dirty="0"/>
              <a:t>99m</a:t>
            </a:r>
            <a:r>
              <a:rPr lang="en-US" sz="2800" dirty="0"/>
              <a:t>Tc </a:t>
            </a:r>
            <a:r>
              <a:rPr kumimoji="0" lang="en-US" sz="2800" b="0" i="0" u="none" strike="noStrike" kern="1200" cap="none" spc="0" normalizeH="0" baseline="0" noProof="0" dirty="0">
                <a:ln>
                  <a:noFill/>
                </a:ln>
                <a:solidFill>
                  <a:schemeClr val="tx1"/>
                </a:solidFill>
                <a:effectLst/>
                <a:uLnTx/>
                <a:uFillTx/>
                <a:latin typeface="+mn-lt"/>
                <a:ea typeface="+mn-ea"/>
                <a:cs typeface="+mn-cs"/>
              </a:rPr>
              <a:t>activity reaches a maximum, at which time the production rate and the decay rate are equal and the parent and daughter are said to be in </a:t>
            </a:r>
            <a:r>
              <a:rPr kumimoji="0" lang="en-US" sz="2800" b="0" i="1" u="none" strike="noStrike" kern="1200" cap="none" spc="0" normalizeH="0" baseline="0" noProof="0" dirty="0">
                <a:ln>
                  <a:noFill/>
                </a:ln>
                <a:solidFill>
                  <a:srgbClr val="FF0000"/>
                </a:solidFill>
                <a:effectLst/>
                <a:uLnTx/>
                <a:uFillTx/>
                <a:latin typeface="+mn-lt"/>
                <a:ea typeface="+mn-ea"/>
                <a:cs typeface="+mn-cs"/>
              </a:rPr>
              <a:t>transient equilibrium</a:t>
            </a:r>
            <a:endParaRPr kumimoji="0" lang="en-US" sz="2800" b="0" i="0" u="none" strike="noStrike" kern="1200" cap="none" spc="0" normalizeH="0" baseline="0" noProof="0" dirty="0">
              <a:ln>
                <a:noFill/>
              </a:ln>
              <a:solidFill>
                <a:srgbClr val="FF0000"/>
              </a:solidFill>
              <a:effectLst/>
              <a:uLnTx/>
              <a:uFillTx/>
              <a:latin typeface="+mn-lt"/>
              <a:ea typeface="+mn-ea"/>
              <a:cs typeface="+mn-cs"/>
            </a:endParaRPr>
          </a:p>
          <a:p>
            <a:pPr marL="274320" marR="0" lvl="0" indent="-274320" algn="l" defTabSz="914400" rtl="0" eaLnBrk="1" fontAlgn="auto" latinLnBrk="0" hangingPunct="1">
              <a:lnSpc>
                <a:spcPct val="90000"/>
              </a:lnSpc>
              <a:spcBef>
                <a:spcPct val="20000"/>
              </a:spcBef>
              <a:spcAft>
                <a:spcPts val="0"/>
              </a:spcAft>
              <a:buClr>
                <a:schemeClr val="accent3"/>
              </a:buClr>
              <a:buSzPct val="95000"/>
              <a:buFont typeface="Wingdings 2"/>
              <a:buChar char=""/>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Once transient equilibrium has been reached, the daughter activity decreases, with an apparent half-life equal to the half-life of the parent</a:t>
            </a:r>
          </a:p>
          <a:p>
            <a:pPr marL="274320" marR="0" lvl="0" indent="-274320" algn="l" defTabSz="914400" rtl="0" eaLnBrk="1" fontAlgn="auto" latinLnBrk="0" hangingPunct="1">
              <a:lnSpc>
                <a:spcPct val="90000"/>
              </a:lnSpc>
              <a:spcBef>
                <a:spcPct val="20000"/>
              </a:spcBef>
              <a:spcAft>
                <a:spcPts val="0"/>
              </a:spcAft>
              <a:buClr>
                <a:schemeClr val="accent3"/>
              </a:buClr>
              <a:buSzPct val="95000"/>
              <a:buFont typeface="Wingdings 2"/>
              <a:buChar char=""/>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Transient equilibrium occurs when the half-life of the parent is greater than that of the daughter by a factor of about 10</a:t>
            </a:r>
          </a:p>
        </p:txBody>
      </p:sp>
    </p:spTree>
    <p:extLst>
      <p:ext uri="{BB962C8B-B14F-4D97-AF65-F5344CB8AC3E}">
        <p14:creationId xmlns:p14="http://schemas.microsoft.com/office/powerpoint/2010/main" val="3329068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Transient equilibrium</a:t>
            </a:r>
          </a:p>
        </p:txBody>
      </p:sp>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85</a:t>
            </a:fld>
            <a:endParaRPr lang="en-US"/>
          </a:p>
        </p:txBody>
      </p:sp>
      <p:pic>
        <p:nvPicPr>
          <p:cNvPr id="9" name="Picture 4" descr="C:\Dal Physics\Images\bush_19_08.tif"/>
          <p:cNvPicPr>
            <a:picLocks noChangeAspect="1" noChangeArrowheads="1"/>
          </p:cNvPicPr>
          <p:nvPr/>
        </p:nvPicPr>
        <p:blipFill>
          <a:blip r:embed="rId3" cstate="print"/>
          <a:srcRect/>
          <a:stretch>
            <a:fillRect/>
          </a:stretch>
        </p:blipFill>
        <p:spPr>
          <a:xfrm>
            <a:off x="809625" y="620688"/>
            <a:ext cx="7523163" cy="5486400"/>
          </a:xfrm>
          <a:prstGeom prst="rect">
            <a:avLst/>
          </a:prstGeom>
          <a:noFill/>
          <a:ln/>
        </p:spPr>
      </p:pic>
    </p:spTree>
    <p:extLst>
      <p:ext uri="{BB962C8B-B14F-4D97-AF65-F5344CB8AC3E}">
        <p14:creationId xmlns:p14="http://schemas.microsoft.com/office/powerpoint/2010/main" val="2745759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US" dirty="0"/>
              <a:t>Radionuclide generators</a:t>
            </a:r>
          </a:p>
        </p:txBody>
      </p:sp>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86</a:t>
            </a:fld>
            <a:endParaRPr lang="en-US"/>
          </a:p>
        </p:txBody>
      </p:sp>
      <p:pic>
        <p:nvPicPr>
          <p:cNvPr id="7" name="Picture 4" descr="C:\Dal Physics\Images\bush_19_02t.tif"/>
          <p:cNvPicPr>
            <a:picLocks noChangeAspect="1" noChangeArrowheads="1"/>
          </p:cNvPicPr>
          <p:nvPr/>
        </p:nvPicPr>
        <p:blipFill>
          <a:blip r:embed="rId3" cstate="print"/>
          <a:srcRect/>
          <a:stretch>
            <a:fillRect/>
          </a:stretch>
        </p:blipFill>
        <p:spPr>
          <a:xfrm>
            <a:off x="685800" y="1365250"/>
            <a:ext cx="7772400" cy="3975100"/>
          </a:xfrm>
          <a:prstGeom prst="rect">
            <a:avLst/>
          </a:prstGeom>
          <a:noFill/>
          <a:ln/>
        </p:spPr>
      </p:pic>
      <p:sp>
        <p:nvSpPr>
          <p:cNvPr id="5" name="Action Button: Go Back or Previous 4">
            <a:hlinkClick r:id="rId4" action="ppaction://hlinksldjump" highlightClick="1"/>
            <a:extLst>
              <a:ext uri="{FF2B5EF4-FFF2-40B4-BE49-F238E27FC236}">
                <a16:creationId xmlns:a16="http://schemas.microsoft.com/office/drawing/2014/main" id="{D1F613A5-71E1-4F0D-92E9-C73AF4D68A68}"/>
              </a:ext>
            </a:extLst>
          </p:cNvPr>
          <p:cNvSpPr/>
          <p:nvPr/>
        </p:nvSpPr>
        <p:spPr>
          <a:xfrm>
            <a:off x="8450088" y="5796553"/>
            <a:ext cx="586408" cy="48474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04783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87</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The </a:t>
            </a:r>
            <a:r>
              <a:rPr lang="en-GB" sz="2000" i="1" dirty="0" err="1">
                <a:solidFill>
                  <a:srgbClr val="FF0000"/>
                </a:solidFill>
                <a:latin typeface="Verdana" pitchFamily="34" charset="0"/>
                <a:ea typeface="Verdana" pitchFamily="34" charset="0"/>
                <a:cs typeface="Verdana" pitchFamily="34" charset="0"/>
              </a:rPr>
              <a:t>betatron</a:t>
            </a:r>
            <a:endParaRPr lang="en-GB" sz="2000" i="1" dirty="0">
              <a:solidFill>
                <a:srgbClr val="FF0000"/>
              </a:solidFill>
              <a:latin typeface="Verdana" pitchFamily="34" charset="0"/>
              <a:ea typeface="Verdana" pitchFamily="34" charset="0"/>
              <a:cs typeface="Verdana" pitchFamily="34" charset="0"/>
            </a:endParaRPr>
          </a:p>
        </p:txBody>
      </p:sp>
      <p:pic>
        <p:nvPicPr>
          <p:cNvPr id="4" name="Picture 2"/>
          <p:cNvPicPr>
            <a:picLocks noChangeAspect="1" noChangeArrowheads="1"/>
          </p:cNvPicPr>
          <p:nvPr/>
        </p:nvPicPr>
        <p:blipFill>
          <a:blip r:embed="rId3" cstate="print"/>
          <a:srcRect t="2128" b="8511"/>
          <a:stretch>
            <a:fillRect/>
          </a:stretch>
        </p:blipFill>
        <p:spPr bwMode="auto">
          <a:xfrm>
            <a:off x="685800" y="1295400"/>
            <a:ext cx="5715000" cy="3200400"/>
          </a:xfrm>
          <a:prstGeom prst="rect">
            <a:avLst/>
          </a:prstGeom>
          <a:noFill/>
          <a:ln w="9525">
            <a:noFill/>
            <a:miter lim="800000"/>
            <a:headEnd/>
            <a:tailEnd/>
          </a:ln>
        </p:spPr>
      </p:pic>
      <p:sp>
        <p:nvSpPr>
          <p:cNvPr id="5" name="TextBox 4"/>
          <p:cNvSpPr txBox="1"/>
          <p:nvPr/>
        </p:nvSpPr>
        <p:spPr>
          <a:xfrm>
            <a:off x="395536" y="4769857"/>
            <a:ext cx="8496944" cy="1323439"/>
          </a:xfrm>
          <a:prstGeom prst="rect">
            <a:avLst/>
          </a:prstGeom>
          <a:noFill/>
        </p:spPr>
        <p:txBody>
          <a:bodyPr wrap="square" rtlCol="0">
            <a:spAutoFit/>
          </a:bodyPr>
          <a:lstStyle/>
          <a:p>
            <a:pPr>
              <a:buClr>
                <a:schemeClr val="accent2"/>
              </a:buClr>
              <a:buFont typeface="Arial" pitchFamily="34" charset="0"/>
              <a:buChar char="•"/>
            </a:pPr>
            <a:r>
              <a:rPr lang="en-US" sz="2000" dirty="0">
                <a:solidFill>
                  <a:srgbClr val="002060"/>
                </a:solidFill>
              </a:rPr>
              <a:t>  Magnetic field produced by pulsed coils</a:t>
            </a:r>
          </a:p>
          <a:p>
            <a:pPr>
              <a:buClr>
                <a:schemeClr val="accent2"/>
              </a:buClr>
              <a:buFont typeface="Arial" pitchFamily="34" charset="0"/>
              <a:buChar char="•"/>
            </a:pPr>
            <a:r>
              <a:rPr lang="en-US" sz="2000" dirty="0">
                <a:solidFill>
                  <a:srgbClr val="002060"/>
                </a:solidFill>
              </a:rPr>
              <a:t>  The magnetic flux inside the radius of the vacuum chamber changes with time</a:t>
            </a:r>
          </a:p>
          <a:p>
            <a:pPr marL="231775" indent="-231775">
              <a:buClr>
                <a:schemeClr val="accent2"/>
              </a:buClr>
              <a:buFont typeface="Arial" pitchFamily="34" charset="0"/>
              <a:buChar char="•"/>
            </a:pPr>
            <a:r>
              <a:rPr lang="en-US" sz="2000" dirty="0">
                <a:solidFill>
                  <a:srgbClr val="002060"/>
                </a:solidFill>
              </a:rPr>
              <a:t>Increasing flux generates an azimuthal electric field which accelerates electrons in the chamber</a:t>
            </a:r>
          </a:p>
        </p:txBody>
      </p:sp>
      <p:graphicFrame>
        <p:nvGraphicFramePr>
          <p:cNvPr id="6" name="Object 5"/>
          <p:cNvGraphicFramePr>
            <a:graphicFrameLocks noChangeAspect="1"/>
          </p:cNvGraphicFramePr>
          <p:nvPr/>
        </p:nvGraphicFramePr>
        <p:xfrm>
          <a:off x="6629400" y="1371600"/>
          <a:ext cx="2054942" cy="838200"/>
        </p:xfrm>
        <a:graphic>
          <a:graphicData uri="http://schemas.openxmlformats.org/presentationml/2006/ole">
            <mc:AlternateContent xmlns:mc="http://schemas.openxmlformats.org/markup-compatibility/2006">
              <mc:Choice xmlns:v="urn:schemas-microsoft-com:vml" Requires="v">
                <p:oleObj name="Equation" r:id="rId4" imgW="965160" imgH="393480" progId="Equation.3">
                  <p:embed/>
                </p:oleObj>
              </mc:Choice>
              <mc:Fallback>
                <p:oleObj name="Equation" r:id="rId4" imgW="965160" imgH="3934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29400" y="1371600"/>
                        <a:ext cx="2054942"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7162800" y="2362200"/>
            <a:ext cx="1981200" cy="369332"/>
          </a:xfrm>
          <a:prstGeom prst="rect">
            <a:avLst/>
          </a:prstGeom>
          <a:noFill/>
        </p:spPr>
        <p:txBody>
          <a:bodyPr wrap="square" rtlCol="0">
            <a:spAutoFit/>
          </a:bodyPr>
          <a:lstStyle/>
          <a:p>
            <a:r>
              <a:rPr lang="en-US" dirty="0"/>
              <a:t>= field at the orbit</a:t>
            </a:r>
          </a:p>
        </p:txBody>
      </p:sp>
      <p:graphicFrame>
        <p:nvGraphicFramePr>
          <p:cNvPr id="8" name="Object 2"/>
          <p:cNvGraphicFramePr>
            <a:graphicFrameLocks noChangeAspect="1"/>
          </p:cNvGraphicFramePr>
          <p:nvPr/>
        </p:nvGraphicFramePr>
        <p:xfrm>
          <a:off x="6553200" y="2895600"/>
          <a:ext cx="674687" cy="405341"/>
        </p:xfrm>
        <a:graphic>
          <a:graphicData uri="http://schemas.openxmlformats.org/presentationml/2006/ole">
            <mc:AlternateContent xmlns:mc="http://schemas.openxmlformats.org/markup-compatibility/2006">
              <mc:Choice xmlns:v="urn:schemas-microsoft-com:vml" Requires="v">
                <p:oleObj name="Equation" r:id="rId6" imgW="380880" imgH="228600" progId="Equation.3">
                  <p:embed/>
                </p:oleObj>
              </mc:Choice>
              <mc:Fallback>
                <p:oleObj name="Equation" r:id="rId6" imgW="380880" imgH="228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53200" y="2895600"/>
                        <a:ext cx="674687" cy="40534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7162800" y="2895600"/>
            <a:ext cx="1676400" cy="923330"/>
          </a:xfrm>
          <a:prstGeom prst="rect">
            <a:avLst/>
          </a:prstGeom>
          <a:noFill/>
        </p:spPr>
        <p:txBody>
          <a:bodyPr wrap="square" rtlCol="0">
            <a:spAutoFit/>
          </a:bodyPr>
          <a:lstStyle/>
          <a:p>
            <a:r>
              <a:rPr lang="en-US" dirty="0"/>
              <a:t>= average flux density through the orbit</a:t>
            </a:r>
          </a:p>
        </p:txBody>
      </p:sp>
      <p:graphicFrame>
        <p:nvGraphicFramePr>
          <p:cNvPr id="10" name="Object 3"/>
          <p:cNvGraphicFramePr>
            <a:graphicFrameLocks noChangeAspect="1"/>
          </p:cNvGraphicFramePr>
          <p:nvPr/>
        </p:nvGraphicFramePr>
        <p:xfrm>
          <a:off x="6553200" y="2411413"/>
          <a:ext cx="600377" cy="331787"/>
        </p:xfrm>
        <a:graphic>
          <a:graphicData uri="http://schemas.openxmlformats.org/presentationml/2006/ole">
            <mc:AlternateContent xmlns:mc="http://schemas.openxmlformats.org/markup-compatibility/2006">
              <mc:Choice xmlns:v="urn:schemas-microsoft-com:vml" Requires="v">
                <p:oleObj name="Equation" r:id="rId8" imgW="368280" imgH="203040" progId="Equation.3">
                  <p:embed/>
                </p:oleObj>
              </mc:Choice>
              <mc:Fallback>
                <p:oleObj name="Equation" r:id="rId8" imgW="368280" imgH="2030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53200" y="2411413"/>
                        <a:ext cx="600377" cy="3317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688504" y="692696"/>
            <a:ext cx="5611688" cy="461665"/>
          </a:xfrm>
          <a:prstGeom prst="rect">
            <a:avLst/>
          </a:prstGeom>
          <a:noFill/>
        </p:spPr>
        <p:txBody>
          <a:bodyPr wrap="square" rtlCol="0">
            <a:spAutoFit/>
          </a:bodyPr>
          <a:lstStyle/>
          <a:p>
            <a:r>
              <a:rPr lang="en-US" sz="2400" dirty="0"/>
              <a:t>Schematic diagram of </a:t>
            </a:r>
            <a:r>
              <a:rPr lang="en-US" sz="2400" dirty="0" err="1"/>
              <a:t>betatron</a:t>
            </a:r>
            <a:r>
              <a:rPr lang="en-US" sz="2400" dirty="0"/>
              <a:t> with air gap</a:t>
            </a:r>
          </a:p>
        </p:txBody>
      </p:sp>
    </p:spTree>
    <p:extLst>
      <p:ext uri="{BB962C8B-B14F-4D97-AF65-F5344CB8AC3E}">
        <p14:creationId xmlns:p14="http://schemas.microsoft.com/office/powerpoint/2010/main" val="2718684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1143000"/>
            <a:ext cx="4648200" cy="369332"/>
          </a:xfrm>
          <a:prstGeom prst="rect">
            <a:avLst/>
          </a:prstGeom>
          <a:noFill/>
        </p:spPr>
        <p:txBody>
          <a:bodyPr wrap="square" rtlCol="0">
            <a:spAutoFit/>
          </a:bodyPr>
          <a:lstStyle/>
          <a:p>
            <a:r>
              <a:rPr lang="en-US" dirty="0"/>
              <a:t>MICROTRONE</a:t>
            </a:r>
          </a:p>
        </p:txBody>
      </p:sp>
      <p:pic>
        <p:nvPicPr>
          <p:cNvPr id="109569" name="Picture 1"/>
          <p:cNvPicPr>
            <a:picLocks noChangeAspect="1" noChangeArrowheads="1"/>
          </p:cNvPicPr>
          <p:nvPr/>
        </p:nvPicPr>
        <p:blipFill>
          <a:blip r:embed="rId3" cstate="print"/>
          <a:srcRect/>
          <a:stretch>
            <a:fillRect/>
          </a:stretch>
        </p:blipFill>
        <p:spPr bwMode="auto">
          <a:xfrm>
            <a:off x="533400" y="914400"/>
            <a:ext cx="3428072" cy="3247170"/>
          </a:xfrm>
          <a:prstGeom prst="rect">
            <a:avLst/>
          </a:prstGeom>
          <a:noFill/>
          <a:ln w="9525">
            <a:noFill/>
            <a:miter lim="800000"/>
            <a:headEnd/>
            <a:tailEnd/>
          </a:ln>
        </p:spPr>
      </p:pic>
      <p:pic>
        <p:nvPicPr>
          <p:cNvPr id="109570" name="Picture 2"/>
          <p:cNvPicPr>
            <a:picLocks noChangeAspect="1" noChangeArrowheads="1"/>
          </p:cNvPicPr>
          <p:nvPr/>
        </p:nvPicPr>
        <p:blipFill>
          <a:blip r:embed="rId4" cstate="print"/>
          <a:srcRect/>
          <a:stretch>
            <a:fillRect/>
          </a:stretch>
        </p:blipFill>
        <p:spPr bwMode="auto">
          <a:xfrm>
            <a:off x="4038600" y="3657600"/>
            <a:ext cx="4813300" cy="2194975"/>
          </a:xfrm>
          <a:prstGeom prst="rect">
            <a:avLst/>
          </a:prstGeom>
          <a:noFill/>
          <a:ln w="9525">
            <a:noFill/>
            <a:miter lim="800000"/>
            <a:headEnd/>
            <a:tailEnd/>
          </a:ln>
        </p:spPr>
      </p:pic>
      <p:sp>
        <p:nvSpPr>
          <p:cNvPr id="6" name="TextBox 5"/>
          <p:cNvSpPr txBox="1"/>
          <p:nvPr/>
        </p:nvSpPr>
        <p:spPr>
          <a:xfrm>
            <a:off x="6705600" y="3276600"/>
            <a:ext cx="2209800" cy="369332"/>
          </a:xfrm>
          <a:prstGeom prst="rect">
            <a:avLst/>
          </a:prstGeom>
          <a:noFill/>
        </p:spPr>
        <p:txBody>
          <a:bodyPr wrap="square" rtlCol="0">
            <a:spAutoFit/>
          </a:bodyPr>
          <a:lstStyle/>
          <a:p>
            <a:r>
              <a:rPr lang="en-US" b="1" dirty="0">
                <a:solidFill>
                  <a:srgbClr val="00B050"/>
                </a:solidFill>
              </a:rPr>
              <a:t>Racetrack </a:t>
            </a:r>
            <a:r>
              <a:rPr lang="en-US" b="1" dirty="0" err="1">
                <a:solidFill>
                  <a:srgbClr val="00B050"/>
                </a:solidFill>
              </a:rPr>
              <a:t>microtron</a:t>
            </a:r>
            <a:endParaRPr lang="en-US" b="1" dirty="0">
              <a:solidFill>
                <a:srgbClr val="00B050"/>
              </a:solidFill>
            </a:endParaRPr>
          </a:p>
        </p:txBody>
      </p:sp>
      <p:sp>
        <p:nvSpPr>
          <p:cNvPr id="8" name="TextBox 7"/>
          <p:cNvSpPr txBox="1"/>
          <p:nvPr/>
        </p:nvSpPr>
        <p:spPr>
          <a:xfrm>
            <a:off x="4572000" y="609600"/>
            <a:ext cx="3048000" cy="1200329"/>
          </a:xfrm>
          <a:prstGeom prst="rect">
            <a:avLst/>
          </a:prstGeom>
          <a:noFill/>
        </p:spPr>
        <p:txBody>
          <a:bodyPr wrap="square" rtlCol="0">
            <a:spAutoFit/>
          </a:bodyPr>
          <a:lstStyle/>
          <a:p>
            <a:r>
              <a:rPr lang="en-US" b="1" dirty="0">
                <a:solidFill>
                  <a:srgbClr val="00B050"/>
                </a:solidFill>
              </a:rPr>
              <a:t>An “electron cyclotron”</a:t>
            </a:r>
          </a:p>
          <a:p>
            <a:pPr>
              <a:buClr>
                <a:schemeClr val="accent2"/>
              </a:buClr>
              <a:buFont typeface="Arial" pitchFamily="34" charset="0"/>
              <a:buChar char="•"/>
            </a:pPr>
            <a:r>
              <a:rPr lang="en-US" b="1" dirty="0">
                <a:solidFill>
                  <a:srgbClr val="00B050"/>
                </a:solidFill>
              </a:rPr>
              <a:t> Uniform magnetic field</a:t>
            </a:r>
          </a:p>
          <a:p>
            <a:pPr>
              <a:buClr>
                <a:schemeClr val="accent2"/>
              </a:buClr>
              <a:buFont typeface="Arial" pitchFamily="34" charset="0"/>
              <a:buChar char="•"/>
            </a:pPr>
            <a:r>
              <a:rPr lang="en-US" b="1" dirty="0">
                <a:solidFill>
                  <a:srgbClr val="00B050"/>
                </a:solidFill>
              </a:rPr>
              <a:t> Fixed-frequency RF system</a:t>
            </a:r>
          </a:p>
          <a:p>
            <a:pPr>
              <a:buClr>
                <a:schemeClr val="accent2"/>
              </a:buClr>
              <a:buFont typeface="Arial" pitchFamily="34" charset="0"/>
              <a:buChar char="•"/>
            </a:pPr>
            <a:r>
              <a:rPr lang="en-US" b="1" dirty="0">
                <a:solidFill>
                  <a:srgbClr val="00B050"/>
                </a:solidFill>
              </a:rPr>
              <a:t> Well-separated orbits</a:t>
            </a:r>
          </a:p>
        </p:txBody>
      </p:sp>
      <p:sp>
        <p:nvSpPr>
          <p:cNvPr id="9" name="Slide Number Placeholder 8"/>
          <p:cNvSpPr>
            <a:spLocks noGrp="1"/>
          </p:cNvSpPr>
          <p:nvPr>
            <p:ph type="sldNum" sz="quarter" idx="4294967295"/>
          </p:nvPr>
        </p:nvSpPr>
        <p:spPr>
          <a:xfrm>
            <a:off x="8388424" y="6419429"/>
            <a:ext cx="586408" cy="393948"/>
          </a:xfrm>
        </p:spPr>
        <p:txBody>
          <a:bodyPr/>
          <a:lstStyle/>
          <a:p>
            <a:fld id="{E58AEE3C-5DB0-4806-8891-7D6B70D798A7}" type="slidenum">
              <a:rPr lang="en-US" smtClean="0"/>
              <a:pPr/>
              <a:t>88</a:t>
            </a:fld>
            <a:endParaRPr lang="en-US"/>
          </a:p>
        </p:txBody>
      </p:sp>
      <p:sp>
        <p:nvSpPr>
          <p:cNvPr id="10" name="TextBox 9"/>
          <p:cNvSpPr txBox="1"/>
          <p:nvPr/>
        </p:nvSpPr>
        <p:spPr>
          <a:xfrm>
            <a:off x="4343400" y="1981911"/>
            <a:ext cx="1752600" cy="369332"/>
          </a:xfrm>
          <a:prstGeom prst="rect">
            <a:avLst/>
          </a:prstGeom>
          <a:noFill/>
        </p:spPr>
        <p:txBody>
          <a:bodyPr wrap="square" rtlCol="0">
            <a:spAutoFit/>
          </a:bodyPr>
          <a:lstStyle/>
          <a:p>
            <a:r>
              <a:rPr lang="en-US" dirty="0"/>
              <a:t>Bending radius    </a:t>
            </a:r>
          </a:p>
        </p:txBody>
      </p:sp>
      <p:sp>
        <p:nvSpPr>
          <p:cNvPr id="109571"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 name="TextBox 13"/>
          <p:cNvSpPr txBox="1"/>
          <p:nvPr/>
        </p:nvSpPr>
        <p:spPr>
          <a:xfrm>
            <a:off x="4350150" y="2649293"/>
            <a:ext cx="1752600" cy="369332"/>
          </a:xfrm>
          <a:prstGeom prst="rect">
            <a:avLst/>
          </a:prstGeom>
          <a:noFill/>
        </p:spPr>
        <p:txBody>
          <a:bodyPr wrap="square" rtlCol="0">
            <a:spAutoFit/>
          </a:bodyPr>
          <a:lstStyle/>
          <a:p>
            <a:r>
              <a:rPr lang="en-US" dirty="0"/>
              <a:t>Revolution time</a:t>
            </a:r>
          </a:p>
        </p:txBody>
      </p:sp>
      <p:graphicFrame>
        <p:nvGraphicFramePr>
          <p:cNvPr id="16" name="Object 15"/>
          <p:cNvGraphicFramePr>
            <a:graphicFrameLocks noChangeAspect="1"/>
          </p:cNvGraphicFramePr>
          <p:nvPr/>
        </p:nvGraphicFramePr>
        <p:xfrm>
          <a:off x="6019800" y="1905000"/>
          <a:ext cx="1371600" cy="538843"/>
        </p:xfrm>
        <a:graphic>
          <a:graphicData uri="http://schemas.openxmlformats.org/presentationml/2006/ole">
            <mc:AlternateContent xmlns:mc="http://schemas.openxmlformats.org/markup-compatibility/2006">
              <mc:Choice xmlns:v="urn:schemas-microsoft-com:vml" Requires="v">
                <p:oleObj name="Equation" r:id="rId5" imgW="1066680" imgH="419040" progId="Equation.3">
                  <p:embed/>
                </p:oleObj>
              </mc:Choice>
              <mc:Fallback>
                <p:oleObj name="Equation" r:id="rId5" imgW="1066680" imgH="419040" progId="Equation.3">
                  <p:embed/>
                  <p:pic>
                    <p:nvPicPr>
                      <p:cNvPr id="16"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9800" y="1905000"/>
                        <a:ext cx="1371600" cy="53884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16"/>
          <p:cNvGraphicFramePr>
            <a:graphicFrameLocks noChangeAspect="1"/>
          </p:cNvGraphicFramePr>
          <p:nvPr/>
        </p:nvGraphicFramePr>
        <p:xfrm>
          <a:off x="6164263" y="2554506"/>
          <a:ext cx="1638300" cy="546100"/>
        </p:xfrm>
        <a:graphic>
          <a:graphicData uri="http://schemas.openxmlformats.org/presentationml/2006/ole">
            <mc:AlternateContent xmlns:mc="http://schemas.openxmlformats.org/markup-compatibility/2006">
              <mc:Choice xmlns:v="urn:schemas-microsoft-com:vml" Requires="v">
                <p:oleObj name="Equation" r:id="rId7" imgW="1180800" imgH="393480" progId="Equation.3">
                  <p:embed/>
                </p:oleObj>
              </mc:Choice>
              <mc:Fallback>
                <p:oleObj name="Equation" r:id="rId7" imgW="1180800" imgH="393480" progId="Equation.3">
                  <p:embed/>
                  <p:pic>
                    <p:nvPicPr>
                      <p:cNvPr id="17" name="Object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64263" y="2554506"/>
                        <a:ext cx="1638300" cy="546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TextBox 17"/>
          <p:cNvSpPr txBox="1"/>
          <p:nvPr/>
        </p:nvSpPr>
        <p:spPr>
          <a:xfrm>
            <a:off x="381000" y="4267200"/>
            <a:ext cx="3505200" cy="2031325"/>
          </a:xfrm>
          <a:prstGeom prst="rect">
            <a:avLst/>
          </a:prstGeom>
          <a:noFill/>
        </p:spPr>
        <p:txBody>
          <a:bodyPr wrap="square" rtlCol="0">
            <a:spAutoFit/>
          </a:bodyPr>
          <a:lstStyle/>
          <a:p>
            <a:pPr>
              <a:buFont typeface="Arial" pitchFamily="34" charset="0"/>
              <a:buChar char="•"/>
            </a:pPr>
            <a:r>
              <a:rPr lang="en-US" dirty="0">
                <a:solidFill>
                  <a:srgbClr val="0070C0"/>
                </a:solidFill>
              </a:rPr>
              <a:t> </a:t>
            </a:r>
            <a:r>
              <a:rPr lang="en-US" dirty="0"/>
              <a:t>Isocronism only if </a:t>
            </a:r>
            <a:r>
              <a:rPr lang="el-GR" dirty="0">
                <a:latin typeface="Times New Roman" panose="02020603050405020304" pitchFamily="18" charset="0"/>
                <a:cs typeface="Times New Roman" panose="02020603050405020304" pitchFamily="18" charset="0"/>
              </a:rPr>
              <a:t>γ</a:t>
            </a:r>
            <a:r>
              <a:rPr lang="en-US" dirty="0"/>
              <a:t> </a:t>
            </a:r>
            <a:r>
              <a:rPr lang="el-GR" dirty="0"/>
              <a:t>≈</a:t>
            </a:r>
            <a:r>
              <a:rPr lang="en-US" dirty="0"/>
              <a:t> 1</a:t>
            </a:r>
          </a:p>
          <a:p>
            <a:pPr marL="115888" indent="-115888">
              <a:buFont typeface="Arial" pitchFamily="34" charset="0"/>
              <a:buChar char="•"/>
            </a:pPr>
            <a:r>
              <a:rPr lang="en-US" dirty="0"/>
              <a:t>If </a:t>
            </a:r>
            <a:r>
              <a:rPr lang="el-GR" dirty="0">
                <a:latin typeface="Times New Roman" panose="02020603050405020304" pitchFamily="18" charset="0"/>
                <a:cs typeface="Times New Roman" panose="02020603050405020304" pitchFamily="18" charset="0"/>
              </a:rPr>
              <a:t>γ</a:t>
            </a:r>
            <a:r>
              <a:rPr lang="en-US" dirty="0"/>
              <a:t> &gt; 1, </a:t>
            </a:r>
            <a:r>
              <a:rPr lang="el-GR" dirty="0"/>
              <a:t>Δτ</a:t>
            </a:r>
            <a:r>
              <a:rPr lang="en-US" dirty="0"/>
              <a:t> per turn = </a:t>
            </a:r>
            <a:r>
              <a:rPr lang="el-GR" dirty="0"/>
              <a:t>Δ</a:t>
            </a:r>
            <a:r>
              <a:rPr lang="el-GR" dirty="0">
                <a:latin typeface="Times New Roman" panose="02020603050405020304" pitchFamily="18" charset="0"/>
                <a:cs typeface="Times New Roman" panose="02020603050405020304" pitchFamily="18" charset="0"/>
              </a:rPr>
              <a:t>γ</a:t>
            </a:r>
            <a:r>
              <a:rPr lang="en-US" dirty="0"/>
              <a:t> </a:t>
            </a:r>
          </a:p>
          <a:p>
            <a:pPr marL="115888" indent="-115888">
              <a:buFont typeface="Arial" pitchFamily="34" charset="0"/>
              <a:buChar char="•"/>
            </a:pPr>
            <a:r>
              <a:rPr lang="en-US" dirty="0"/>
              <a:t>To have </a:t>
            </a:r>
            <a:r>
              <a:rPr lang="en-US" dirty="0" err="1"/>
              <a:t>isochronism</a:t>
            </a:r>
            <a:r>
              <a:rPr lang="en-US" dirty="0"/>
              <a:t> it must be </a:t>
            </a:r>
            <a:r>
              <a:rPr lang="el-GR" dirty="0"/>
              <a:t>Δτ</a:t>
            </a:r>
            <a:r>
              <a:rPr lang="en-US" dirty="0"/>
              <a:t> per turn = h</a:t>
            </a:r>
            <a:r>
              <a:rPr lang="el-GR" dirty="0"/>
              <a:t>τ</a:t>
            </a:r>
            <a:r>
              <a:rPr lang="en-US" baseline="-25000" dirty="0"/>
              <a:t>RF</a:t>
            </a:r>
            <a:endParaRPr lang="en-US" dirty="0"/>
          </a:p>
          <a:p>
            <a:pPr>
              <a:buFont typeface="Arial" pitchFamily="34" charset="0"/>
              <a:buChar char="•"/>
            </a:pPr>
            <a:r>
              <a:rPr lang="en-US" dirty="0"/>
              <a:t> Required energy gain per passage</a:t>
            </a:r>
          </a:p>
          <a:p>
            <a:pPr lvl="1">
              <a:buFont typeface="Courier New" pitchFamily="49" charset="0"/>
              <a:buChar char="o"/>
            </a:pPr>
            <a:r>
              <a:rPr lang="en-US" dirty="0"/>
              <a:t> for electrons	  </a:t>
            </a:r>
            <a:r>
              <a:rPr lang="el-GR" dirty="0"/>
              <a:t>Δ</a:t>
            </a:r>
            <a:r>
              <a:rPr lang="en-US" dirty="0" err="1"/>
              <a:t>E</a:t>
            </a:r>
            <a:r>
              <a:rPr lang="en-US" baseline="-25000" dirty="0" err="1"/>
              <a:t>e</a:t>
            </a:r>
            <a:r>
              <a:rPr lang="en-US" dirty="0"/>
              <a:t>= 511 </a:t>
            </a:r>
            <a:r>
              <a:rPr lang="en-US" dirty="0" err="1"/>
              <a:t>keV</a:t>
            </a:r>
            <a:endParaRPr lang="en-US" dirty="0"/>
          </a:p>
          <a:p>
            <a:pPr lvl="1">
              <a:buFont typeface="Courier New" pitchFamily="49" charset="0"/>
              <a:buChar char="o"/>
            </a:pPr>
            <a:r>
              <a:rPr lang="en-US" dirty="0"/>
              <a:t> for protons	  </a:t>
            </a:r>
            <a:r>
              <a:rPr lang="el-GR" dirty="0"/>
              <a:t>Δ</a:t>
            </a:r>
            <a:r>
              <a:rPr lang="en-US" dirty="0" err="1"/>
              <a:t>E</a:t>
            </a:r>
            <a:r>
              <a:rPr lang="en-US" baseline="-25000" dirty="0" err="1"/>
              <a:t>p</a:t>
            </a:r>
            <a:r>
              <a:rPr lang="en-US" dirty="0"/>
              <a:t>= 938 MeV</a:t>
            </a:r>
          </a:p>
        </p:txBody>
      </p:sp>
      <p:sp>
        <p:nvSpPr>
          <p:cNvPr id="19" name="TextBox 18"/>
          <p:cNvSpPr txBox="1"/>
          <p:nvPr/>
        </p:nvSpPr>
        <p:spPr>
          <a:xfrm>
            <a:off x="4038600" y="6019800"/>
            <a:ext cx="4876800" cy="369332"/>
          </a:xfrm>
          <a:prstGeom prst="rect">
            <a:avLst/>
          </a:prstGeom>
          <a:noFill/>
        </p:spPr>
        <p:txBody>
          <a:bodyPr wrap="square" rtlCol="0">
            <a:spAutoFit/>
          </a:bodyPr>
          <a:lstStyle/>
          <a:p>
            <a:r>
              <a:rPr lang="en-US" dirty="0"/>
              <a:t>Magnet weight ≈ (energy)</a:t>
            </a:r>
            <a:r>
              <a:rPr lang="en-US" baseline="30000" dirty="0"/>
              <a:t>3</a:t>
            </a:r>
          </a:p>
        </p:txBody>
      </p:sp>
      <p:sp>
        <p:nvSpPr>
          <p:cNvPr id="21" name="TextBox 20">
            <a:extLst>
              <a:ext uri="{FF2B5EF4-FFF2-40B4-BE49-F238E27FC236}">
                <a16:creationId xmlns:a16="http://schemas.microsoft.com/office/drawing/2014/main" id="{14A35D15-FB56-4845-A444-553C13A4B9FF}"/>
              </a:ext>
            </a:extLst>
          </p:cNvPr>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The microtron</a:t>
            </a:r>
          </a:p>
        </p:txBody>
      </p:sp>
      <p:sp>
        <p:nvSpPr>
          <p:cNvPr id="20" name="Action Button: Go Back or Previous 19">
            <a:hlinkClick r:id="rId9" action="ppaction://hlinksldjump" highlightClick="1"/>
            <a:extLst>
              <a:ext uri="{FF2B5EF4-FFF2-40B4-BE49-F238E27FC236}">
                <a16:creationId xmlns:a16="http://schemas.microsoft.com/office/drawing/2014/main" id="{DD51316D-D0B8-4B29-A611-75D60050E522}"/>
              </a:ext>
            </a:extLst>
          </p:cNvPr>
          <p:cNvSpPr/>
          <p:nvPr/>
        </p:nvSpPr>
        <p:spPr>
          <a:xfrm>
            <a:off x="8450088" y="5796553"/>
            <a:ext cx="586408" cy="48474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388424" y="6419429"/>
            <a:ext cx="586408" cy="393948"/>
          </a:xfrm>
        </p:spPr>
        <p:txBody>
          <a:bodyPr/>
          <a:lstStyle/>
          <a:p>
            <a:fld id="{E58AEE3C-5DB0-4806-8891-7D6B70D798A7}" type="slidenum">
              <a:rPr lang="en-US" smtClean="0"/>
              <a:pPr/>
              <a:t>89</a:t>
            </a:fld>
            <a:endParaRPr lang="en-US"/>
          </a:p>
        </p:txBody>
      </p:sp>
      <p:sp>
        <p:nvSpPr>
          <p:cNvPr id="9" name="Rectangle 2"/>
          <p:cNvSpPr txBox="1">
            <a:spLocks noChangeArrowheads="1"/>
          </p:cNvSpPr>
          <p:nvPr/>
        </p:nvSpPr>
        <p:spPr>
          <a:xfrm>
            <a:off x="152400" y="44624"/>
            <a:ext cx="8839200" cy="400110"/>
          </a:xfrm>
          <a:prstGeom prst="rect">
            <a:avLst/>
          </a:prstGeom>
          <a:noFill/>
        </p:spPr>
        <p:txBody>
          <a:bodyPr wrap="square" rtlCol="0">
            <a:spAutoFit/>
          </a:bodyPr>
          <a:lstStyle>
            <a:defPPr>
              <a:defRPr lang="en-US"/>
            </a:defPPr>
            <a:lvl1pPr>
              <a:defRPr sz="2000" i="1">
                <a:solidFill>
                  <a:srgbClr val="FF0000"/>
                </a:solidFill>
                <a:latin typeface="Verdana" pitchFamily="34" charset="0"/>
                <a:ea typeface="Verdana" pitchFamily="34" charset="0"/>
                <a:cs typeface="Verdana" pitchFamily="34" charset="0"/>
              </a:defRPr>
            </a:lvl1pPr>
          </a:lstStyle>
          <a:p>
            <a:r>
              <a:rPr lang="en-GB" dirty="0"/>
              <a:t>Electron acceleration in a waveguide</a:t>
            </a:r>
          </a:p>
        </p:txBody>
      </p:sp>
      <p:pic>
        <p:nvPicPr>
          <p:cNvPr id="5" name="Picture 3"/>
          <p:cNvPicPr>
            <a:picLocks noChangeAspect="1" noChangeArrowheads="1"/>
          </p:cNvPicPr>
          <p:nvPr/>
        </p:nvPicPr>
        <p:blipFill>
          <a:blip r:embed="rId3" cstate="print"/>
          <a:srcRect/>
          <a:stretch>
            <a:fillRect/>
          </a:stretch>
        </p:blipFill>
        <p:spPr bwMode="auto">
          <a:xfrm>
            <a:off x="289983" y="908720"/>
            <a:ext cx="5882217" cy="4924647"/>
          </a:xfrm>
          <a:prstGeom prst="rect">
            <a:avLst/>
          </a:prstGeom>
          <a:noFill/>
          <a:ln w="9525">
            <a:noFill/>
            <a:miter lim="800000"/>
            <a:headEnd/>
            <a:tailEnd/>
          </a:ln>
        </p:spPr>
      </p:pic>
      <p:sp>
        <p:nvSpPr>
          <p:cNvPr id="7" name="CasellaDiTesto 5"/>
          <p:cNvSpPr txBox="1"/>
          <p:nvPr/>
        </p:nvSpPr>
        <p:spPr>
          <a:xfrm>
            <a:off x="6248400" y="2556767"/>
            <a:ext cx="2743198" cy="2246769"/>
          </a:xfrm>
          <a:prstGeom prst="rect">
            <a:avLst/>
          </a:prstGeom>
          <a:noFill/>
        </p:spPr>
        <p:txBody>
          <a:bodyPr wrap="square" rtlCol="0">
            <a:spAutoFit/>
          </a:bodyPr>
          <a:lstStyle/>
          <a:p>
            <a:r>
              <a:rPr lang="en-GB" sz="2000" b="1" dirty="0"/>
              <a:t>Particles initially in </a:t>
            </a:r>
          </a:p>
          <a:p>
            <a:r>
              <a:rPr lang="en-GB" sz="2000" b="1" dirty="0"/>
              <a:t>cell 1 arrive in cell 2 to get further accelerating</a:t>
            </a:r>
          </a:p>
          <a:p>
            <a:r>
              <a:rPr lang="en-GB" sz="2000" b="1" dirty="0"/>
              <a:t>kick. Frequency must match particles </a:t>
            </a:r>
          </a:p>
          <a:p>
            <a:r>
              <a:rPr lang="en-GB" sz="2000" b="1" dirty="0"/>
              <a:t>velocity and cell periodicity = ½ </a:t>
            </a:r>
            <a:r>
              <a:rPr lang="el-GR" sz="2000" b="1" dirty="0"/>
              <a:t>λ</a:t>
            </a:r>
            <a:r>
              <a:rPr lang="fr-CH" sz="2000" b="1" dirty="0"/>
              <a:t>:</a:t>
            </a:r>
            <a:endParaRPr lang="en-GB" sz="2000" b="1" dirty="0"/>
          </a:p>
        </p:txBody>
      </p:sp>
      <p:graphicFrame>
        <p:nvGraphicFramePr>
          <p:cNvPr id="8" name="Object 11"/>
          <p:cNvGraphicFramePr>
            <a:graphicFrameLocks noChangeAspect="1"/>
          </p:cNvGraphicFramePr>
          <p:nvPr>
            <p:extLst>
              <p:ext uri="{D42A27DB-BD31-4B8C-83A1-F6EECF244321}">
                <p14:modId xmlns:p14="http://schemas.microsoft.com/office/powerpoint/2010/main" val="4081598829"/>
              </p:ext>
            </p:extLst>
          </p:nvPr>
        </p:nvGraphicFramePr>
        <p:xfrm>
          <a:off x="6900863" y="4937223"/>
          <a:ext cx="755650" cy="685800"/>
        </p:xfrm>
        <a:graphic>
          <a:graphicData uri="http://schemas.openxmlformats.org/presentationml/2006/ole">
            <mc:AlternateContent xmlns:mc="http://schemas.openxmlformats.org/markup-compatibility/2006">
              <mc:Choice xmlns:v="urn:schemas-microsoft-com:vml" Requires="v">
                <p:oleObj name="Equation" r:id="rId4" imgW="431640" imgH="393480" progId="Equation.3">
                  <p:embed/>
                </p:oleObj>
              </mc:Choice>
              <mc:Fallback>
                <p:oleObj name="Equation" r:id="rId4" imgW="431640" imgH="3934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00863" y="4937223"/>
                        <a:ext cx="755650" cy="685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224845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9</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US" sz="2000" i="1" dirty="0">
                <a:solidFill>
                  <a:srgbClr val="FF0000"/>
                </a:solidFill>
                <a:latin typeface="Verdana" pitchFamily="34" charset="0"/>
                <a:ea typeface="Verdana" pitchFamily="34" charset="0"/>
                <a:cs typeface="Verdana" pitchFamily="34" charset="0"/>
              </a:rPr>
              <a:t>Particle accelerators operational in the world</a:t>
            </a:r>
            <a:endParaRPr lang="en-GB" sz="2000" i="1" dirty="0">
              <a:solidFill>
                <a:srgbClr val="FF0000"/>
              </a:solidFill>
              <a:latin typeface="Verdana" pitchFamily="34" charset="0"/>
              <a:ea typeface="Verdana" pitchFamily="34" charset="0"/>
              <a:cs typeface="Verdana" pitchFamily="34" charset="0"/>
            </a:endParaRPr>
          </a:p>
        </p:txBody>
      </p:sp>
      <p:sp>
        <p:nvSpPr>
          <p:cNvPr id="10" name="TextBox 9"/>
          <p:cNvSpPr txBox="1"/>
          <p:nvPr/>
        </p:nvSpPr>
        <p:spPr>
          <a:xfrm>
            <a:off x="533400" y="5796553"/>
            <a:ext cx="7696200" cy="584775"/>
          </a:xfrm>
          <a:prstGeom prst="rect">
            <a:avLst/>
          </a:prstGeom>
          <a:noFill/>
        </p:spPr>
        <p:txBody>
          <a:bodyPr wrap="square" rtlCol="0">
            <a:spAutoFit/>
          </a:bodyPr>
          <a:lstStyle/>
          <a:p>
            <a:r>
              <a:rPr lang="en-GB" sz="1600" dirty="0"/>
              <a:t>A. P. </a:t>
            </a:r>
            <a:r>
              <a:rPr lang="en-GB" sz="1600" dirty="0" err="1"/>
              <a:t>Chernyaev</a:t>
            </a:r>
            <a:r>
              <a:rPr lang="en-GB" sz="1600" dirty="0"/>
              <a:t> and S. M. </a:t>
            </a:r>
            <a:r>
              <a:rPr lang="en-GB" sz="1600" dirty="0" err="1"/>
              <a:t>Varzar</a:t>
            </a:r>
            <a:r>
              <a:rPr lang="en-GB" sz="1600" dirty="0"/>
              <a:t>, Particle Accelerators in Modern World, Physics of Atomic Nuclei, 2014, Vol. 77, No. 10, pp. 1203–1215.</a:t>
            </a:r>
            <a:endParaRPr lang="en-US" sz="1600" dirty="0">
              <a:latin typeface="+mn-lt"/>
            </a:endParaRPr>
          </a:p>
        </p:txBody>
      </p:sp>
      <p:sp>
        <p:nvSpPr>
          <p:cNvPr id="15" name="TextBox 14"/>
          <p:cNvSpPr txBox="1"/>
          <p:nvPr/>
        </p:nvSpPr>
        <p:spPr>
          <a:xfrm>
            <a:off x="107072" y="659270"/>
            <a:ext cx="8888443" cy="384721"/>
          </a:xfrm>
          <a:prstGeom prst="rect">
            <a:avLst/>
          </a:prstGeom>
          <a:noFill/>
        </p:spPr>
        <p:txBody>
          <a:bodyPr wrap="square" rtlCol="0">
            <a:spAutoFit/>
          </a:bodyPr>
          <a:lstStyle/>
          <a:p>
            <a:r>
              <a:rPr lang="en-US" sz="1900" dirty="0"/>
              <a:t>Three main applications: 1) Scientific research, </a:t>
            </a:r>
            <a:r>
              <a:rPr lang="en-US" sz="1900" dirty="0">
                <a:solidFill>
                  <a:srgbClr val="FF4233"/>
                </a:solidFill>
              </a:rPr>
              <a:t>2) </a:t>
            </a:r>
            <a:r>
              <a:rPr lang="en-US" sz="1900" dirty="0"/>
              <a:t>Medical applications </a:t>
            </a:r>
            <a:r>
              <a:rPr lang="en-US" sz="1900" dirty="0">
                <a:solidFill>
                  <a:srgbClr val="0070C0"/>
                </a:solidFill>
              </a:rPr>
              <a:t>3) Industrial uses</a:t>
            </a:r>
          </a:p>
        </p:txBody>
      </p:sp>
      <p:pic>
        <p:nvPicPr>
          <p:cNvPr id="4" name="Picture 3"/>
          <p:cNvPicPr>
            <a:picLocks noChangeAspect="1"/>
          </p:cNvPicPr>
          <p:nvPr/>
        </p:nvPicPr>
        <p:blipFill>
          <a:blip r:embed="rId3"/>
          <a:stretch>
            <a:fillRect/>
          </a:stretch>
        </p:blipFill>
        <p:spPr>
          <a:xfrm>
            <a:off x="352863" y="1138279"/>
            <a:ext cx="8219637" cy="4645050"/>
          </a:xfrm>
          <a:prstGeom prst="rect">
            <a:avLst/>
          </a:prstGeom>
        </p:spPr>
      </p:pic>
      <p:sp>
        <p:nvSpPr>
          <p:cNvPr id="3" name="Rectangle 2"/>
          <p:cNvSpPr/>
          <p:nvPr/>
        </p:nvSpPr>
        <p:spPr>
          <a:xfrm>
            <a:off x="7812360" y="3830392"/>
            <a:ext cx="607435" cy="1512168"/>
          </a:xfrm>
          <a:prstGeom prst="rect">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4958167" y="653992"/>
            <a:ext cx="2271840" cy="384721"/>
          </a:xfrm>
          <a:prstGeom prst="rect">
            <a:avLst/>
          </a:prstGeom>
        </p:spPr>
        <p:txBody>
          <a:bodyPr wrap="none">
            <a:spAutoFit/>
          </a:bodyPr>
          <a:lstStyle/>
          <a:p>
            <a:r>
              <a:rPr lang="en-US" sz="1900" dirty="0">
                <a:solidFill>
                  <a:srgbClr val="FF0000"/>
                </a:solidFill>
              </a:rPr>
              <a:t>Medical applications</a:t>
            </a:r>
            <a:r>
              <a:rPr lang="en-US" sz="1900" dirty="0"/>
              <a:t> </a:t>
            </a:r>
            <a:endParaRPr lang="en-GB" sz="1900" dirty="0"/>
          </a:p>
        </p:txBody>
      </p:sp>
      <p:sp>
        <p:nvSpPr>
          <p:cNvPr id="9" name="Rectangle 8"/>
          <p:cNvSpPr/>
          <p:nvPr/>
        </p:nvSpPr>
        <p:spPr>
          <a:xfrm>
            <a:off x="7812360" y="1700808"/>
            <a:ext cx="607435" cy="187220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Action Button: Go Forward or Next 5">
            <a:hlinkClick r:id="rId4" action="ppaction://hlinksldjump" highlightClick="1"/>
            <a:extLst>
              <a:ext uri="{FF2B5EF4-FFF2-40B4-BE49-F238E27FC236}">
                <a16:creationId xmlns:a16="http://schemas.microsoft.com/office/drawing/2014/main" id="{446D4BF2-DD83-4ECC-B4E8-EFDE0058D8A0}"/>
              </a:ext>
            </a:extLst>
          </p:cNvPr>
          <p:cNvSpPr/>
          <p:nvPr/>
        </p:nvSpPr>
        <p:spPr>
          <a:xfrm>
            <a:off x="8358068" y="5754324"/>
            <a:ext cx="667800" cy="48663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77640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nodePh="1">
                                  <p:stCondLst>
                                    <p:cond delay="0"/>
                                  </p:stCondLst>
                                  <p:endCondLst>
                                    <p:cond evt="begin" delay="0">
                                      <p:tn val="8"/>
                                    </p:cond>
                                  </p:end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9"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90</a:t>
            </a:fld>
            <a:endParaRPr lang="en-GB" dirty="0"/>
          </a:p>
        </p:txBody>
      </p:sp>
      <p:sp>
        <p:nvSpPr>
          <p:cNvPr id="14" name="TextBox 13"/>
          <p:cNvSpPr txBox="1"/>
          <p:nvPr/>
        </p:nvSpPr>
        <p:spPr>
          <a:xfrm>
            <a:off x="4036" y="29568"/>
            <a:ext cx="8600411"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Schematics of a treatment head of a medical electron </a:t>
            </a:r>
            <a:r>
              <a:rPr lang="en-GB" sz="2000" i="1" dirty="0" err="1">
                <a:solidFill>
                  <a:srgbClr val="FF0000"/>
                </a:solidFill>
                <a:latin typeface="Verdana" pitchFamily="34" charset="0"/>
                <a:ea typeface="Verdana" pitchFamily="34" charset="0"/>
                <a:cs typeface="Verdana" pitchFamily="34" charset="0"/>
              </a:rPr>
              <a:t>linac</a:t>
            </a:r>
            <a:endParaRPr lang="en-GB" sz="2000" i="1" dirty="0">
              <a:solidFill>
                <a:srgbClr val="FF0000"/>
              </a:solidFill>
              <a:latin typeface="Verdana" pitchFamily="34" charset="0"/>
              <a:ea typeface="Verdana" pitchFamily="34" charset="0"/>
              <a:cs typeface="Verdana" pitchFamily="34" charset="0"/>
            </a:endParaRPr>
          </a:p>
        </p:txBody>
      </p:sp>
      <p:pic>
        <p:nvPicPr>
          <p:cNvPr id="4" name="Picture 2"/>
          <p:cNvPicPr>
            <a:picLocks noChangeAspect="1" noChangeArrowheads="1"/>
          </p:cNvPicPr>
          <p:nvPr/>
        </p:nvPicPr>
        <p:blipFill>
          <a:blip r:embed="rId3" cstate="print"/>
          <a:srcRect/>
          <a:stretch>
            <a:fillRect/>
          </a:stretch>
        </p:blipFill>
        <p:spPr bwMode="auto">
          <a:xfrm>
            <a:off x="2295525" y="1052736"/>
            <a:ext cx="4181475" cy="4889812"/>
          </a:xfrm>
          <a:prstGeom prst="rect">
            <a:avLst/>
          </a:prstGeom>
          <a:noFill/>
          <a:ln w="9525">
            <a:noFill/>
            <a:miter lim="800000"/>
            <a:headEnd/>
            <a:tailEnd/>
          </a:ln>
        </p:spPr>
      </p:pic>
      <p:sp>
        <p:nvSpPr>
          <p:cNvPr id="5" name="Action Button: Go Back or Previous 4">
            <a:hlinkClick r:id="rId4" action="ppaction://hlinksldjump" highlightClick="1"/>
            <a:extLst>
              <a:ext uri="{FF2B5EF4-FFF2-40B4-BE49-F238E27FC236}">
                <a16:creationId xmlns:a16="http://schemas.microsoft.com/office/drawing/2014/main" id="{A297D3DB-18B1-497B-8498-6E8B9B49A330}"/>
              </a:ext>
            </a:extLst>
          </p:cNvPr>
          <p:cNvSpPr/>
          <p:nvPr/>
        </p:nvSpPr>
        <p:spPr>
          <a:xfrm>
            <a:off x="8450088" y="5796553"/>
            <a:ext cx="586408" cy="48474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30092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91</a:t>
            </a:fld>
            <a:endParaRPr lang="en-GB" dirty="0"/>
          </a:p>
        </p:txBody>
      </p:sp>
      <p:sp>
        <p:nvSpPr>
          <p:cNvPr id="14" name="TextBox 13"/>
          <p:cNvSpPr txBox="1"/>
          <p:nvPr/>
        </p:nvSpPr>
        <p:spPr>
          <a:xfrm>
            <a:off x="4036" y="29568"/>
            <a:ext cx="8816436" cy="400110"/>
          </a:xfrm>
          <a:prstGeom prst="rect">
            <a:avLst/>
          </a:prstGeom>
          <a:noFill/>
        </p:spPr>
        <p:txBody>
          <a:bodyPr wrap="square" rtlCol="0">
            <a:spAutoFit/>
          </a:bodyPr>
          <a:lstStyle/>
          <a:p>
            <a:r>
              <a:rPr lang="en-US" sz="2000" i="1" dirty="0">
                <a:solidFill>
                  <a:srgbClr val="FF0000"/>
                </a:solidFill>
                <a:latin typeface="Verdana" pitchFamily="34" charset="0"/>
                <a:ea typeface="Verdana" pitchFamily="34" charset="0"/>
                <a:cs typeface="Verdana" pitchFamily="34" charset="0"/>
              </a:rPr>
              <a:t>We have already seen the motion of a particle in a dipole field…</a:t>
            </a:r>
            <a:endParaRPr lang="en-GB" sz="2000" i="1" dirty="0">
              <a:solidFill>
                <a:srgbClr val="FF0000"/>
              </a:solidFill>
              <a:latin typeface="Verdana" pitchFamily="34" charset="0"/>
              <a:ea typeface="Verdana" pitchFamily="34" charset="0"/>
              <a:cs typeface="Verdana" pitchFamily="34" charset="0"/>
            </a:endParaRPr>
          </a:p>
        </p:txBody>
      </p:sp>
      <p:pic>
        <p:nvPicPr>
          <p:cNvPr id="4" name="Picture 2"/>
          <p:cNvPicPr>
            <a:picLocks noChangeAspect="1" noChangeArrowheads="1"/>
          </p:cNvPicPr>
          <p:nvPr/>
        </p:nvPicPr>
        <p:blipFill>
          <a:blip r:embed="rId3" cstate="print"/>
          <a:srcRect/>
          <a:stretch>
            <a:fillRect/>
          </a:stretch>
        </p:blipFill>
        <p:spPr bwMode="auto">
          <a:xfrm>
            <a:off x="304800" y="1188149"/>
            <a:ext cx="3895725" cy="2819400"/>
          </a:xfrm>
          <a:prstGeom prst="rect">
            <a:avLst/>
          </a:prstGeom>
          <a:noFill/>
          <a:ln w="9525">
            <a:noFill/>
            <a:miter lim="800000"/>
            <a:headEnd/>
            <a:tailEnd/>
          </a:ln>
        </p:spPr>
      </p:pic>
      <p:sp>
        <p:nvSpPr>
          <p:cNvPr id="5" name="Rectangle 18"/>
          <p:cNvSpPr>
            <a:spLocks noChangeArrowheads="1"/>
          </p:cNvSpPr>
          <p:nvPr/>
        </p:nvSpPr>
        <p:spPr bwMode="auto">
          <a:xfrm>
            <a:off x="1386772" y="4845749"/>
            <a:ext cx="6597447" cy="430887"/>
          </a:xfrm>
          <a:prstGeom prst="rect">
            <a:avLst/>
          </a:prstGeom>
          <a:noFill/>
          <a:ln w="9525">
            <a:noFill/>
            <a:miter lim="800000"/>
            <a:headEnd/>
            <a:tailEnd/>
          </a:ln>
        </p:spPr>
        <p:txBody>
          <a:bodyPr wrap="none">
            <a:spAutoFit/>
          </a:bodyPr>
          <a:lstStyle/>
          <a:p>
            <a:pPr algn="ctr" eaLnBrk="0" hangingPunct="0"/>
            <a:r>
              <a:rPr lang="en-US" sz="2200" b="1" dirty="0">
                <a:solidFill>
                  <a:schemeClr val="accent1">
                    <a:lumMod val="75000"/>
                  </a:schemeClr>
                </a:solidFill>
              </a:rPr>
              <a:t>B</a:t>
            </a:r>
            <a:r>
              <a:rPr lang="el-GR" sz="2200" b="1" dirty="0">
                <a:solidFill>
                  <a:schemeClr val="accent1">
                    <a:lumMod val="75000"/>
                  </a:schemeClr>
                </a:solidFill>
                <a:sym typeface="Math1" pitchFamily="2" charset="2"/>
              </a:rPr>
              <a:t>ρ</a:t>
            </a:r>
            <a:r>
              <a:rPr lang="en-US" sz="2200" b="1" dirty="0">
                <a:solidFill>
                  <a:schemeClr val="accent1">
                    <a:lumMod val="75000"/>
                  </a:schemeClr>
                </a:solidFill>
                <a:sym typeface="Math1" pitchFamily="2" charset="2"/>
              </a:rPr>
              <a:t> </a:t>
            </a:r>
            <a:r>
              <a:rPr kumimoji="1" lang="en-US" sz="2200" b="1" dirty="0">
                <a:solidFill>
                  <a:schemeClr val="accent1">
                    <a:lumMod val="75000"/>
                  </a:schemeClr>
                </a:solidFill>
                <a:sym typeface="Math1" pitchFamily="2" charset="2"/>
              </a:rPr>
              <a:t>= 33.356·p [</a:t>
            </a:r>
            <a:r>
              <a:rPr kumimoji="1" lang="en-US" sz="2200" b="1" dirty="0" err="1">
                <a:solidFill>
                  <a:schemeClr val="accent1">
                    <a:lumMod val="75000"/>
                  </a:schemeClr>
                </a:solidFill>
                <a:sym typeface="Math1" pitchFamily="2" charset="2"/>
              </a:rPr>
              <a:t>kG·m</a:t>
            </a:r>
            <a:r>
              <a:rPr kumimoji="1" lang="en-US" sz="2200" b="1" dirty="0">
                <a:solidFill>
                  <a:schemeClr val="accent1">
                    <a:lumMod val="75000"/>
                  </a:schemeClr>
                </a:solidFill>
                <a:sym typeface="Math1" pitchFamily="2" charset="2"/>
              </a:rPr>
              <a:t>] = 3.3356·p [</a:t>
            </a:r>
            <a:r>
              <a:rPr kumimoji="1" lang="en-US" sz="2200" b="1" dirty="0" err="1">
                <a:solidFill>
                  <a:schemeClr val="accent1">
                    <a:lumMod val="75000"/>
                  </a:schemeClr>
                </a:solidFill>
                <a:sym typeface="Math1" pitchFamily="2" charset="2"/>
              </a:rPr>
              <a:t>T·m</a:t>
            </a:r>
            <a:r>
              <a:rPr kumimoji="1" lang="en-US" sz="2200" b="1" dirty="0">
                <a:solidFill>
                  <a:schemeClr val="accent1">
                    <a:lumMod val="75000"/>
                  </a:schemeClr>
                </a:solidFill>
                <a:sym typeface="Math1" pitchFamily="2" charset="2"/>
              </a:rPr>
              <a:t>]  (if p is in GeV/c)</a:t>
            </a:r>
          </a:p>
        </p:txBody>
      </p:sp>
      <p:graphicFrame>
        <p:nvGraphicFramePr>
          <p:cNvPr id="6" name="Object 11"/>
          <p:cNvGraphicFramePr>
            <a:graphicFrameLocks noChangeAspect="1"/>
          </p:cNvGraphicFramePr>
          <p:nvPr>
            <p:extLst>
              <p:ext uri="{D42A27DB-BD31-4B8C-83A1-F6EECF244321}">
                <p14:modId xmlns:p14="http://schemas.microsoft.com/office/powerpoint/2010/main" val="864087258"/>
              </p:ext>
            </p:extLst>
          </p:nvPr>
        </p:nvGraphicFramePr>
        <p:xfrm>
          <a:off x="4419600" y="2407349"/>
          <a:ext cx="901700" cy="668338"/>
        </p:xfrm>
        <a:graphic>
          <a:graphicData uri="http://schemas.openxmlformats.org/presentationml/2006/ole">
            <mc:AlternateContent xmlns:mc="http://schemas.openxmlformats.org/markup-compatibility/2006">
              <mc:Choice xmlns:v="urn:schemas-microsoft-com:vml" Requires="v">
                <p:oleObj name="Equazione" r:id="rId4" imgW="596880" imgH="444240" progId="Equation.3">
                  <p:embed/>
                </p:oleObj>
              </mc:Choice>
              <mc:Fallback>
                <p:oleObj name="Equazione" r:id="rId4" imgW="596880" imgH="4442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9600" y="2407349"/>
                        <a:ext cx="901700" cy="6683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CasellaDiTesto 7"/>
          <p:cNvSpPr txBox="1"/>
          <p:nvPr/>
        </p:nvSpPr>
        <p:spPr>
          <a:xfrm>
            <a:off x="5235457" y="2503177"/>
            <a:ext cx="3696718" cy="338554"/>
          </a:xfrm>
          <a:prstGeom prst="rect">
            <a:avLst/>
          </a:prstGeom>
          <a:noFill/>
        </p:spPr>
        <p:txBody>
          <a:bodyPr wrap="none" rtlCol="0">
            <a:spAutoFit/>
          </a:bodyPr>
          <a:lstStyle/>
          <a:p>
            <a:r>
              <a:rPr lang="fr-CH" sz="1600" dirty="0"/>
              <a:t>  </a:t>
            </a:r>
            <a:r>
              <a:rPr lang="fr-CH" sz="1600" dirty="0" err="1"/>
              <a:t>where</a:t>
            </a:r>
            <a:r>
              <a:rPr lang="fr-CH" sz="1600" dirty="0"/>
              <a:t> </a:t>
            </a:r>
            <a:r>
              <a:rPr lang="el-GR" sz="1600" dirty="0"/>
              <a:t>ρ</a:t>
            </a:r>
            <a:r>
              <a:rPr lang="fr-CH" sz="1600" dirty="0"/>
              <a:t> = radius of </a:t>
            </a:r>
            <a:r>
              <a:rPr lang="fr-CH" sz="1600" dirty="0" err="1"/>
              <a:t>curvature</a:t>
            </a:r>
            <a:r>
              <a:rPr lang="fr-CH" sz="1600" dirty="0"/>
              <a:t> of the </a:t>
            </a:r>
            <a:r>
              <a:rPr lang="fr-CH" sz="1600" dirty="0" err="1"/>
              <a:t>path</a:t>
            </a:r>
            <a:endParaRPr lang="it-IT" sz="1600" dirty="0"/>
          </a:p>
        </p:txBody>
      </p:sp>
      <p:graphicFrame>
        <p:nvGraphicFramePr>
          <p:cNvPr id="8" name="Object 11"/>
          <p:cNvGraphicFramePr>
            <a:graphicFrameLocks noChangeAspect="1"/>
          </p:cNvGraphicFramePr>
          <p:nvPr>
            <p:extLst>
              <p:ext uri="{D42A27DB-BD31-4B8C-83A1-F6EECF244321}">
                <p14:modId xmlns:p14="http://schemas.microsoft.com/office/powerpoint/2010/main" val="1832429202"/>
              </p:ext>
            </p:extLst>
          </p:nvPr>
        </p:nvGraphicFramePr>
        <p:xfrm>
          <a:off x="4457700" y="3093149"/>
          <a:ext cx="1382713" cy="668338"/>
        </p:xfrm>
        <a:graphic>
          <a:graphicData uri="http://schemas.openxmlformats.org/presentationml/2006/ole">
            <mc:AlternateContent xmlns:mc="http://schemas.openxmlformats.org/markup-compatibility/2006">
              <mc:Choice xmlns:v="urn:schemas-microsoft-com:vml" Requires="v">
                <p:oleObj name="Equazione" r:id="rId6" imgW="914400" imgH="444240" progId="Equation.3">
                  <p:embed/>
                </p:oleObj>
              </mc:Choice>
              <mc:Fallback>
                <p:oleObj name="Equazione" r:id="rId6" imgW="914400" imgH="4442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57700" y="3093149"/>
                        <a:ext cx="1382713" cy="6683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 name="Object 11"/>
          <p:cNvGraphicFramePr>
            <a:graphicFrameLocks noChangeAspect="1"/>
          </p:cNvGraphicFramePr>
          <p:nvPr>
            <p:extLst>
              <p:ext uri="{D42A27DB-BD31-4B8C-83A1-F6EECF244321}">
                <p14:modId xmlns:p14="http://schemas.microsoft.com/office/powerpoint/2010/main" val="1155170592"/>
              </p:ext>
            </p:extLst>
          </p:nvPr>
        </p:nvGraphicFramePr>
        <p:xfrm>
          <a:off x="4419600" y="3778949"/>
          <a:ext cx="1363663" cy="630238"/>
        </p:xfrm>
        <a:graphic>
          <a:graphicData uri="http://schemas.openxmlformats.org/presentationml/2006/ole">
            <mc:AlternateContent xmlns:mc="http://schemas.openxmlformats.org/markup-compatibility/2006">
              <mc:Choice xmlns:v="urn:schemas-microsoft-com:vml" Requires="v">
                <p:oleObj name="Equazione" r:id="rId8" imgW="901440" imgH="419040" progId="Equation.3">
                  <p:embed/>
                </p:oleObj>
              </mc:Choice>
              <mc:Fallback>
                <p:oleObj name="Equazione" r:id="rId8" imgW="901440" imgH="4190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19600" y="3778949"/>
                        <a:ext cx="1363663" cy="6302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CasellaDiTesto 10"/>
          <p:cNvSpPr txBox="1"/>
          <p:nvPr/>
        </p:nvSpPr>
        <p:spPr>
          <a:xfrm>
            <a:off x="6417025" y="3550349"/>
            <a:ext cx="2117375" cy="338554"/>
          </a:xfrm>
          <a:prstGeom prst="rect">
            <a:avLst/>
          </a:prstGeom>
          <a:noFill/>
        </p:spPr>
        <p:txBody>
          <a:bodyPr wrap="none" rtlCol="0">
            <a:spAutoFit/>
          </a:bodyPr>
          <a:lstStyle/>
          <a:p>
            <a:r>
              <a:rPr lang="fr-CH" sz="1600" dirty="0"/>
              <a:t>(p = </a:t>
            </a:r>
            <a:r>
              <a:rPr lang="fr-CH" sz="1600" dirty="0" err="1"/>
              <a:t>momentum</a:t>
            </a:r>
            <a:r>
              <a:rPr lang="fr-CH" sz="1600" dirty="0"/>
              <a:t> = </a:t>
            </a:r>
            <a:r>
              <a:rPr lang="fr-CH" sz="1600" dirty="0" err="1"/>
              <a:t>mv</a:t>
            </a:r>
            <a:r>
              <a:rPr lang="fr-CH" sz="1600" dirty="0"/>
              <a:t>)</a:t>
            </a:r>
            <a:endParaRPr lang="it-IT" sz="1600" dirty="0"/>
          </a:p>
        </p:txBody>
      </p:sp>
      <p:sp>
        <p:nvSpPr>
          <p:cNvPr id="11" name="Rettangolo 11"/>
          <p:cNvSpPr/>
          <p:nvPr/>
        </p:nvSpPr>
        <p:spPr>
          <a:xfrm>
            <a:off x="4419600" y="2331149"/>
            <a:ext cx="4495800" cy="2362200"/>
          </a:xfrm>
          <a:prstGeom prst="rect">
            <a:avLst/>
          </a:prstGeom>
          <a:noFill/>
          <a:ln w="254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TextBox 11"/>
          <p:cNvSpPr txBox="1"/>
          <p:nvPr/>
        </p:nvSpPr>
        <p:spPr>
          <a:xfrm>
            <a:off x="376808" y="5467871"/>
            <a:ext cx="8443664" cy="769441"/>
          </a:xfrm>
          <a:prstGeom prst="rect">
            <a:avLst/>
          </a:prstGeom>
          <a:noFill/>
        </p:spPr>
        <p:txBody>
          <a:bodyPr wrap="square" rtlCol="0">
            <a:spAutoFit/>
          </a:bodyPr>
          <a:lstStyle/>
          <a:p>
            <a:r>
              <a:rPr lang="en-US" sz="2200" b="1" dirty="0"/>
              <a:t>B</a:t>
            </a:r>
            <a:r>
              <a:rPr lang="el-GR" sz="2200" b="1" dirty="0">
                <a:sym typeface="Math1" pitchFamily="2" charset="2"/>
              </a:rPr>
              <a:t>ρ</a:t>
            </a:r>
            <a:r>
              <a:rPr lang="en-US" sz="2200" b="1" dirty="0">
                <a:sym typeface="Math1" pitchFamily="2" charset="2"/>
              </a:rPr>
              <a:t> is called “magnetic rigidity” of the particle and is an index of how difficult is to bend the motion of a charged particle by a magnetic field</a:t>
            </a:r>
            <a:endParaRPr lang="en-US" sz="2200" b="1" dirty="0"/>
          </a:p>
        </p:txBody>
      </p:sp>
      <p:sp>
        <p:nvSpPr>
          <p:cNvPr id="13" name="TextBox 12"/>
          <p:cNvSpPr txBox="1"/>
          <p:nvPr/>
        </p:nvSpPr>
        <p:spPr>
          <a:xfrm>
            <a:off x="-36512" y="508610"/>
            <a:ext cx="8458200" cy="400110"/>
          </a:xfrm>
          <a:prstGeom prst="rect">
            <a:avLst/>
          </a:prstGeom>
          <a:noFill/>
        </p:spPr>
        <p:txBody>
          <a:bodyPr wrap="square" rtlCol="0">
            <a:spAutoFit/>
          </a:bodyPr>
          <a:lstStyle/>
          <a:p>
            <a:r>
              <a:rPr lang="en-US" sz="20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(the field is in/out of the plane of this slide)</a:t>
            </a:r>
          </a:p>
        </p:txBody>
      </p:sp>
    </p:spTree>
    <p:extLst>
      <p:ext uri="{BB962C8B-B14F-4D97-AF65-F5344CB8AC3E}">
        <p14:creationId xmlns:p14="http://schemas.microsoft.com/office/powerpoint/2010/main" val="1955049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92</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Trajectory of particles in a dipole field</a:t>
            </a:r>
          </a:p>
        </p:txBody>
      </p:sp>
      <p:pic>
        <p:nvPicPr>
          <p:cNvPr id="4" name="Picture 2"/>
          <p:cNvPicPr>
            <a:picLocks noChangeAspect="1" noChangeArrowheads="1"/>
          </p:cNvPicPr>
          <p:nvPr/>
        </p:nvPicPr>
        <p:blipFill>
          <a:blip r:embed="rId3" cstate="print"/>
          <a:srcRect/>
          <a:stretch>
            <a:fillRect/>
          </a:stretch>
        </p:blipFill>
        <p:spPr bwMode="auto">
          <a:xfrm>
            <a:off x="457200" y="773088"/>
            <a:ext cx="3603756" cy="2667000"/>
          </a:xfrm>
          <a:prstGeom prst="rect">
            <a:avLst/>
          </a:prstGeom>
          <a:noFill/>
          <a:ln w="9525">
            <a:noFill/>
            <a:miter lim="800000"/>
            <a:headEnd/>
            <a:tailEnd/>
          </a:ln>
        </p:spPr>
      </p:pic>
      <p:pic>
        <p:nvPicPr>
          <p:cNvPr id="5" name="Picture 3"/>
          <p:cNvPicPr>
            <a:picLocks noChangeAspect="1" noChangeArrowheads="1"/>
          </p:cNvPicPr>
          <p:nvPr/>
        </p:nvPicPr>
        <p:blipFill>
          <a:blip r:embed="rId4" cstate="print"/>
          <a:srcRect/>
          <a:stretch>
            <a:fillRect/>
          </a:stretch>
        </p:blipFill>
        <p:spPr bwMode="auto">
          <a:xfrm>
            <a:off x="4495800" y="3040038"/>
            <a:ext cx="3919578" cy="2533650"/>
          </a:xfrm>
          <a:prstGeom prst="rect">
            <a:avLst/>
          </a:prstGeom>
          <a:noFill/>
          <a:ln w="9525">
            <a:noFill/>
            <a:miter lim="800000"/>
            <a:headEnd/>
            <a:tailEnd/>
          </a:ln>
        </p:spPr>
      </p:pic>
      <p:sp>
        <p:nvSpPr>
          <p:cNvPr id="6" name="TextBox 5"/>
          <p:cNvSpPr txBox="1"/>
          <p:nvPr/>
        </p:nvSpPr>
        <p:spPr>
          <a:xfrm>
            <a:off x="4038600" y="620688"/>
            <a:ext cx="4876800" cy="400110"/>
          </a:xfrm>
          <a:prstGeom prst="rect">
            <a:avLst/>
          </a:prstGeom>
          <a:noFill/>
        </p:spPr>
        <p:txBody>
          <a:bodyPr wrap="square" rtlCol="0">
            <a:spAutoFit/>
          </a:bodyPr>
          <a:lstStyle/>
          <a:p>
            <a:r>
              <a:rPr lang="en-US" sz="2000" b="1" dirty="0">
                <a:solidFill>
                  <a:schemeClr val="accent1"/>
                </a:solidFill>
              </a:rPr>
              <a:t>Trajectory of a particle in a bending magnet</a:t>
            </a:r>
          </a:p>
        </p:txBody>
      </p:sp>
      <p:sp>
        <p:nvSpPr>
          <p:cNvPr id="7" name="TextBox 6"/>
          <p:cNvSpPr txBox="1"/>
          <p:nvPr/>
        </p:nvSpPr>
        <p:spPr>
          <a:xfrm>
            <a:off x="4419600" y="5536957"/>
            <a:ext cx="4616896" cy="707886"/>
          </a:xfrm>
          <a:prstGeom prst="rect">
            <a:avLst/>
          </a:prstGeom>
          <a:noFill/>
        </p:spPr>
        <p:txBody>
          <a:bodyPr wrap="square" rtlCol="0">
            <a:spAutoFit/>
          </a:bodyPr>
          <a:lstStyle/>
          <a:p>
            <a:r>
              <a:rPr lang="en-US" sz="2000" b="1" dirty="0">
                <a:solidFill>
                  <a:schemeClr val="accent1"/>
                </a:solidFill>
              </a:rPr>
              <a:t>Two particles in a dipole field, with same momentum but different initial angles </a:t>
            </a:r>
          </a:p>
        </p:txBody>
      </p:sp>
      <p:sp>
        <p:nvSpPr>
          <p:cNvPr id="8" name="TextBox 7"/>
          <p:cNvSpPr txBox="1"/>
          <p:nvPr/>
        </p:nvSpPr>
        <p:spPr>
          <a:xfrm>
            <a:off x="152400" y="3784357"/>
            <a:ext cx="3657600" cy="707886"/>
          </a:xfrm>
          <a:prstGeom prst="rect">
            <a:avLst/>
          </a:prstGeom>
          <a:noFill/>
        </p:spPr>
        <p:txBody>
          <a:bodyPr wrap="square" rtlCol="0">
            <a:spAutoFit/>
          </a:bodyPr>
          <a:lstStyle/>
          <a:p>
            <a:r>
              <a:rPr lang="en-US" sz="2000" b="1" dirty="0">
                <a:solidFill>
                  <a:srgbClr val="00B050"/>
                </a:solidFill>
              </a:rPr>
              <a:t>Unfortunately an accelerator contains more than one particle!</a:t>
            </a:r>
          </a:p>
        </p:txBody>
      </p:sp>
      <p:sp>
        <p:nvSpPr>
          <p:cNvPr id="9" name="Right Arrow 8"/>
          <p:cNvSpPr/>
          <p:nvPr/>
        </p:nvSpPr>
        <p:spPr>
          <a:xfrm>
            <a:off x="3810000" y="3860557"/>
            <a:ext cx="749808" cy="484632"/>
          </a:xfrm>
          <a:prstGeom prst="rightArrow">
            <a:avLst>
              <a:gd name="adj1" fmla="val 26116"/>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52400" y="4597494"/>
            <a:ext cx="4114800" cy="1015663"/>
          </a:xfrm>
          <a:prstGeom prst="rect">
            <a:avLst/>
          </a:prstGeom>
          <a:noFill/>
        </p:spPr>
        <p:txBody>
          <a:bodyPr wrap="square" rtlCol="0">
            <a:spAutoFit/>
          </a:bodyPr>
          <a:lstStyle/>
          <a:p>
            <a:r>
              <a:rPr lang="en-US" sz="2000" b="1" dirty="0">
                <a:solidFill>
                  <a:schemeClr val="accent1"/>
                </a:solidFill>
              </a:rPr>
              <a:t>Number of circulating  particles in a synchrotron is typically in the order of 10</a:t>
            </a:r>
            <a:r>
              <a:rPr lang="en-US" sz="2000" b="1" baseline="30000" dirty="0">
                <a:solidFill>
                  <a:schemeClr val="accent1"/>
                </a:solidFill>
              </a:rPr>
              <a:t>10 </a:t>
            </a:r>
            <a:r>
              <a:rPr lang="en-US" sz="2000" b="1" dirty="0">
                <a:solidFill>
                  <a:schemeClr val="accent1"/>
                </a:solidFill>
              </a:rPr>
              <a:t> - 10</a:t>
            </a:r>
            <a:r>
              <a:rPr lang="en-US" sz="2000" b="1" baseline="30000" dirty="0">
                <a:solidFill>
                  <a:schemeClr val="accent1"/>
                </a:solidFill>
              </a:rPr>
              <a:t>12</a:t>
            </a:r>
            <a:r>
              <a:rPr lang="en-US" sz="2000" b="1" dirty="0">
                <a:solidFill>
                  <a:schemeClr val="accent1"/>
                </a:solidFill>
              </a:rPr>
              <a:t> or more</a:t>
            </a:r>
          </a:p>
        </p:txBody>
      </p:sp>
      <p:pic>
        <p:nvPicPr>
          <p:cNvPr id="11" name="Picture 4" descr="http://www.aps.anl.gov/APS_Engineering_Support_Division/Mechanical_Operations_and_Maintenance/Subsystems/Magnets/HET/het_images/hetdipole.jpg"/>
          <p:cNvPicPr>
            <a:picLocks noChangeAspect="1" noChangeArrowheads="1"/>
          </p:cNvPicPr>
          <p:nvPr/>
        </p:nvPicPr>
        <p:blipFill>
          <a:blip r:embed="rId5" cstate="print"/>
          <a:srcRect/>
          <a:stretch>
            <a:fillRect/>
          </a:stretch>
        </p:blipFill>
        <p:spPr bwMode="auto">
          <a:xfrm>
            <a:off x="4495799" y="1001688"/>
            <a:ext cx="2824431" cy="1925320"/>
          </a:xfrm>
          <a:prstGeom prst="rect">
            <a:avLst/>
          </a:prstGeom>
          <a:noFill/>
        </p:spPr>
      </p:pic>
      <p:sp>
        <p:nvSpPr>
          <p:cNvPr id="12" name="Rectangle 11"/>
          <p:cNvSpPr/>
          <p:nvPr/>
        </p:nvSpPr>
        <p:spPr>
          <a:xfrm>
            <a:off x="7391400" y="2220888"/>
            <a:ext cx="1447800" cy="584775"/>
          </a:xfrm>
          <a:prstGeom prst="rect">
            <a:avLst/>
          </a:prstGeom>
        </p:spPr>
        <p:txBody>
          <a:bodyPr wrap="square">
            <a:spAutoFit/>
          </a:bodyPr>
          <a:lstStyle/>
          <a:p>
            <a:r>
              <a:rPr lang="es-ES" sz="1600" b="1" dirty="0" err="1"/>
              <a:t>Photo</a:t>
            </a:r>
            <a:r>
              <a:rPr lang="es-ES" sz="1600" b="1" dirty="0"/>
              <a:t>:  </a:t>
            </a:r>
            <a:r>
              <a:rPr lang="es-ES" sz="1600" b="1" dirty="0" err="1"/>
              <a:t>courtesy</a:t>
            </a:r>
            <a:r>
              <a:rPr lang="es-ES" sz="1600" b="1" dirty="0"/>
              <a:t> ANL</a:t>
            </a:r>
            <a:endParaRPr lang="en-US" sz="1600" dirty="0"/>
          </a:p>
        </p:txBody>
      </p:sp>
    </p:spTree>
    <p:extLst>
      <p:ext uri="{BB962C8B-B14F-4D97-AF65-F5344CB8AC3E}">
        <p14:creationId xmlns:p14="http://schemas.microsoft.com/office/powerpoint/2010/main" val="4255315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93</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Quadrupole magnets as thin lenses</a:t>
            </a:r>
          </a:p>
        </p:txBody>
      </p:sp>
      <p:pic>
        <p:nvPicPr>
          <p:cNvPr id="4" name="Picture 2"/>
          <p:cNvPicPr>
            <a:picLocks noChangeAspect="1" noChangeArrowheads="1"/>
          </p:cNvPicPr>
          <p:nvPr/>
        </p:nvPicPr>
        <p:blipFill>
          <a:blip r:embed="rId3" cstate="print"/>
          <a:srcRect/>
          <a:stretch>
            <a:fillRect/>
          </a:stretch>
        </p:blipFill>
        <p:spPr bwMode="auto">
          <a:xfrm>
            <a:off x="3659832" y="787945"/>
            <a:ext cx="4724400" cy="3744951"/>
          </a:xfrm>
          <a:prstGeom prst="rect">
            <a:avLst/>
          </a:prstGeom>
          <a:noFill/>
          <a:ln w="9525">
            <a:noFill/>
            <a:miter lim="800000"/>
            <a:headEnd/>
            <a:tailEnd/>
          </a:ln>
        </p:spPr>
      </p:pic>
      <p:sp>
        <p:nvSpPr>
          <p:cNvPr id="5" name="TextBox 4"/>
          <p:cNvSpPr txBox="1"/>
          <p:nvPr/>
        </p:nvSpPr>
        <p:spPr>
          <a:xfrm>
            <a:off x="535632" y="692696"/>
            <a:ext cx="2971800" cy="2246769"/>
          </a:xfrm>
          <a:prstGeom prst="rect">
            <a:avLst/>
          </a:prstGeom>
          <a:noFill/>
        </p:spPr>
        <p:txBody>
          <a:bodyPr wrap="square" rtlCol="0">
            <a:spAutoFit/>
          </a:bodyPr>
          <a:lstStyle/>
          <a:p>
            <a:r>
              <a:rPr lang="en-US" sz="2000" b="1" dirty="0"/>
              <a:t>Light rays passing through a series of focusing and defocusing lenses</a:t>
            </a:r>
          </a:p>
          <a:p>
            <a:endParaRPr lang="en-US" sz="2000" b="1" dirty="0"/>
          </a:p>
          <a:p>
            <a:r>
              <a:rPr lang="en-US" sz="2000" b="1" dirty="0">
                <a:solidFill>
                  <a:srgbClr val="00B050"/>
                </a:solidFill>
              </a:rPr>
              <a:t>The lenses, which are concave in one plane, are convex in the other</a:t>
            </a:r>
          </a:p>
        </p:txBody>
      </p:sp>
      <p:sp>
        <p:nvSpPr>
          <p:cNvPr id="6" name="TextBox 5"/>
          <p:cNvSpPr txBox="1"/>
          <p:nvPr/>
        </p:nvSpPr>
        <p:spPr>
          <a:xfrm>
            <a:off x="611832" y="5087233"/>
            <a:ext cx="7848600" cy="1015663"/>
          </a:xfrm>
          <a:prstGeom prst="rect">
            <a:avLst/>
          </a:prstGeom>
          <a:noFill/>
        </p:spPr>
        <p:txBody>
          <a:bodyPr wrap="square" rtlCol="0">
            <a:spAutoFit/>
          </a:bodyPr>
          <a:lstStyle/>
          <a:p>
            <a:pPr algn="just"/>
            <a:r>
              <a:rPr lang="en-US" sz="2000" b="1" dirty="0">
                <a:solidFill>
                  <a:srgbClr val="0070C0"/>
                </a:solidFill>
              </a:rPr>
              <a:t>In both cases the concave lenses will have little effect as the light passes very close to their centre, and the net result is that the light rays are focused in both planes</a:t>
            </a:r>
          </a:p>
        </p:txBody>
      </p:sp>
      <p:pic>
        <p:nvPicPr>
          <p:cNvPr id="7" name="Picture 1" descr="http://www.xente.mundo-r.com/rcid/images/image/magnetism11.png"/>
          <p:cNvPicPr>
            <a:picLocks noChangeAspect="1" noChangeArrowheads="1"/>
          </p:cNvPicPr>
          <p:nvPr/>
        </p:nvPicPr>
        <p:blipFill>
          <a:blip r:embed="rId4" cstate="print"/>
          <a:srcRect/>
          <a:stretch>
            <a:fillRect/>
          </a:stretch>
        </p:blipFill>
        <p:spPr bwMode="auto">
          <a:xfrm>
            <a:off x="611832" y="2979726"/>
            <a:ext cx="2341098" cy="2056370"/>
          </a:xfrm>
          <a:prstGeom prst="rect">
            <a:avLst/>
          </a:prstGeom>
          <a:noFill/>
        </p:spPr>
      </p:pic>
    </p:spTree>
    <p:extLst>
      <p:ext uri="{BB962C8B-B14F-4D97-AF65-F5344CB8AC3E}">
        <p14:creationId xmlns:p14="http://schemas.microsoft.com/office/powerpoint/2010/main" val="3129122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388424" y="6419429"/>
            <a:ext cx="586408" cy="393948"/>
          </a:xfrm>
        </p:spPr>
        <p:txBody>
          <a:bodyPr/>
          <a:lstStyle/>
          <a:p>
            <a:fld id="{97B5E8DF-58F0-4F1A-9C8E-35C36CDA2C44}" type="slidenum">
              <a:rPr lang="en-GB" smtClean="0"/>
              <a:pPr/>
              <a:t>94</a:t>
            </a:fld>
            <a:endParaRPr lang="en-GB" dirty="0"/>
          </a:p>
        </p:txBody>
      </p:sp>
      <p:sp>
        <p:nvSpPr>
          <p:cNvPr id="14" name="TextBox 1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The mechanical equivalent</a:t>
            </a:r>
          </a:p>
        </p:txBody>
      </p:sp>
      <p:sp>
        <p:nvSpPr>
          <p:cNvPr id="4" name="Rectangle 3"/>
          <p:cNvSpPr>
            <a:spLocks noChangeArrowheads="1"/>
          </p:cNvSpPr>
          <p:nvPr/>
        </p:nvSpPr>
        <p:spPr bwMode="auto">
          <a:xfrm>
            <a:off x="5780088" y="4151412"/>
            <a:ext cx="1587" cy="1588"/>
          </a:xfrm>
          <a:prstGeom prst="rect">
            <a:avLst/>
          </a:prstGeom>
          <a:solidFill>
            <a:schemeClr val="tx1"/>
          </a:solidFill>
          <a:ln w="9525">
            <a:noFill/>
            <a:miter lim="800000"/>
            <a:headEnd/>
            <a:tailEnd/>
          </a:ln>
        </p:spPr>
        <p:txBody>
          <a:bodyPr/>
          <a:lstStyle/>
          <a:p>
            <a:endParaRPr lang="en-US"/>
          </a:p>
        </p:txBody>
      </p:sp>
      <p:sp>
        <p:nvSpPr>
          <p:cNvPr id="5" name="Rectangle 4"/>
          <p:cNvSpPr>
            <a:spLocks noChangeArrowheads="1"/>
          </p:cNvSpPr>
          <p:nvPr/>
        </p:nvSpPr>
        <p:spPr bwMode="auto">
          <a:xfrm>
            <a:off x="977900" y="836712"/>
            <a:ext cx="7605713" cy="688975"/>
          </a:xfrm>
          <a:prstGeom prst="rect">
            <a:avLst/>
          </a:prstGeom>
          <a:noFill/>
          <a:ln w="9525">
            <a:noFill/>
            <a:miter lim="800000"/>
            <a:headEnd/>
            <a:tailEnd/>
          </a:ln>
        </p:spPr>
        <p:txBody>
          <a:bodyPr/>
          <a:lstStyle/>
          <a:p>
            <a:pPr marL="342900" indent="-342900">
              <a:lnSpc>
                <a:spcPct val="90000"/>
              </a:lnSpc>
              <a:spcBef>
                <a:spcPct val="20000"/>
              </a:spcBef>
              <a:buFont typeface="Wingdings" pitchFamily="2" charset="2"/>
              <a:buChar char="ü"/>
            </a:pPr>
            <a:r>
              <a:rPr lang="en-US" sz="2000" b="1" dirty="0">
                <a:solidFill>
                  <a:srgbClr val="00B050"/>
                </a:solidFill>
              </a:rPr>
              <a:t>The gutter below illustrates how the particles in a synchrotron behave due to the quadrupole fields.</a:t>
            </a:r>
          </a:p>
        </p:txBody>
      </p:sp>
      <p:pic>
        <p:nvPicPr>
          <p:cNvPr id="6" name="Picture 30" descr="Graphic8"/>
          <p:cNvPicPr>
            <a:picLocks noChangeAspect="1" noChangeArrowheads="1"/>
          </p:cNvPicPr>
          <p:nvPr/>
        </p:nvPicPr>
        <p:blipFill>
          <a:blip r:embed="rId3" cstate="print"/>
          <a:srcRect/>
          <a:stretch>
            <a:fillRect/>
          </a:stretch>
        </p:blipFill>
        <p:spPr bwMode="auto">
          <a:xfrm>
            <a:off x="304800" y="1522513"/>
            <a:ext cx="3733800" cy="3390114"/>
          </a:xfrm>
          <a:prstGeom prst="rect">
            <a:avLst/>
          </a:prstGeom>
          <a:noFill/>
          <a:ln w="9525">
            <a:noFill/>
            <a:miter lim="800000"/>
            <a:headEnd/>
            <a:tailEnd/>
          </a:ln>
        </p:spPr>
      </p:pic>
      <p:sp>
        <p:nvSpPr>
          <p:cNvPr id="7" name="Rectangle 31"/>
          <p:cNvSpPr>
            <a:spLocks noChangeArrowheads="1"/>
          </p:cNvSpPr>
          <p:nvPr/>
        </p:nvSpPr>
        <p:spPr bwMode="auto">
          <a:xfrm>
            <a:off x="3733800" y="1674912"/>
            <a:ext cx="4894263" cy="1271587"/>
          </a:xfrm>
          <a:prstGeom prst="rect">
            <a:avLst/>
          </a:prstGeom>
          <a:noFill/>
          <a:ln w="9525">
            <a:noFill/>
            <a:miter lim="800000"/>
            <a:headEnd/>
            <a:tailEnd/>
          </a:ln>
        </p:spPr>
        <p:txBody>
          <a:bodyPr/>
          <a:lstStyle/>
          <a:p>
            <a:pPr marL="342900" indent="-342900">
              <a:lnSpc>
                <a:spcPct val="90000"/>
              </a:lnSpc>
              <a:spcBef>
                <a:spcPct val="20000"/>
              </a:spcBef>
              <a:buFont typeface="Wingdings" pitchFamily="2" charset="2"/>
              <a:buChar char="ü"/>
            </a:pPr>
            <a:r>
              <a:rPr lang="en-US" sz="2000" b="1" dirty="0">
                <a:solidFill>
                  <a:srgbClr val="0070C0"/>
                </a:solidFill>
              </a:rPr>
              <a:t>Whenever a particle beam diverges too far away from the central orbit the quadrupoles focus them back towards the central orbit.</a:t>
            </a:r>
          </a:p>
        </p:txBody>
      </p:sp>
      <p:pic>
        <p:nvPicPr>
          <p:cNvPr id="8" name="Picture 2" descr="http://agni.phys.iit.edu/~vpa/images/90-1537-06.jpg"/>
          <p:cNvPicPr>
            <a:picLocks noChangeAspect="1" noChangeArrowheads="1"/>
          </p:cNvPicPr>
          <p:nvPr/>
        </p:nvPicPr>
        <p:blipFill>
          <a:blip r:embed="rId4" cstate="print"/>
          <a:srcRect/>
          <a:stretch>
            <a:fillRect/>
          </a:stretch>
        </p:blipFill>
        <p:spPr bwMode="auto">
          <a:xfrm>
            <a:off x="4191000" y="3275112"/>
            <a:ext cx="2441408" cy="2473960"/>
          </a:xfrm>
          <a:prstGeom prst="rect">
            <a:avLst/>
          </a:prstGeom>
          <a:noFill/>
        </p:spPr>
      </p:pic>
      <p:sp>
        <p:nvSpPr>
          <p:cNvPr id="9" name="Rectangle 8"/>
          <p:cNvSpPr/>
          <p:nvPr/>
        </p:nvSpPr>
        <p:spPr>
          <a:xfrm>
            <a:off x="4093763" y="5755958"/>
            <a:ext cx="4059637" cy="338554"/>
          </a:xfrm>
          <a:prstGeom prst="rect">
            <a:avLst/>
          </a:prstGeom>
        </p:spPr>
        <p:txBody>
          <a:bodyPr wrap="none">
            <a:spAutoFit/>
          </a:bodyPr>
          <a:lstStyle/>
          <a:p>
            <a:r>
              <a:rPr lang="es-ES" sz="1600" dirty="0" err="1"/>
              <a:t>Photo</a:t>
            </a:r>
            <a:r>
              <a:rPr lang="es-ES" sz="1600" dirty="0"/>
              <a:t> </a:t>
            </a:r>
            <a:r>
              <a:rPr lang="es-ES" sz="1600" dirty="0" err="1"/>
              <a:t>courtesy</a:t>
            </a:r>
            <a:r>
              <a:rPr lang="es-ES" sz="1600" dirty="0"/>
              <a:t> </a:t>
            </a:r>
            <a:r>
              <a:rPr lang="es-ES" sz="1600" dirty="0" err="1"/>
              <a:t>Fermilab</a:t>
            </a:r>
            <a:r>
              <a:rPr lang="es-ES" sz="1600" dirty="0"/>
              <a:t> Visual Media </a:t>
            </a:r>
            <a:r>
              <a:rPr lang="es-ES" sz="1600" dirty="0" err="1"/>
              <a:t>Services</a:t>
            </a:r>
            <a:endParaRPr lang="en-US" sz="1600" dirty="0"/>
          </a:p>
        </p:txBody>
      </p:sp>
      <p:sp>
        <p:nvSpPr>
          <p:cNvPr id="3" name="TextBox 2"/>
          <p:cNvSpPr txBox="1"/>
          <p:nvPr/>
        </p:nvSpPr>
        <p:spPr>
          <a:xfrm>
            <a:off x="323528" y="5301208"/>
            <a:ext cx="3168352" cy="707886"/>
          </a:xfrm>
          <a:prstGeom prst="rect">
            <a:avLst/>
          </a:prstGeom>
          <a:noFill/>
        </p:spPr>
        <p:txBody>
          <a:bodyPr wrap="square" rtlCol="0">
            <a:spAutoFit/>
          </a:bodyPr>
          <a:lstStyle/>
          <a:p>
            <a:r>
              <a:rPr lang="en-US" sz="2000" b="1" dirty="0"/>
              <a:t>Beam “envelope” defined by the </a:t>
            </a:r>
            <a:r>
              <a:rPr lang="en-US" sz="2000" b="1" dirty="0">
                <a:latin typeface="Symbol" panose="05050102010706020507" pitchFamily="18" charset="2"/>
              </a:rPr>
              <a:t>b</a:t>
            </a:r>
            <a:r>
              <a:rPr lang="en-US" sz="2000" b="1" dirty="0"/>
              <a:t> function</a:t>
            </a:r>
            <a:endParaRPr lang="en-GB" sz="2000" b="1" dirty="0"/>
          </a:p>
        </p:txBody>
      </p:sp>
      <p:sp>
        <p:nvSpPr>
          <p:cNvPr id="11" name="Action Button: Go Back or Previous 10">
            <a:hlinkClick r:id="rId5" action="ppaction://hlinksldjump" highlightClick="1"/>
            <a:extLst>
              <a:ext uri="{FF2B5EF4-FFF2-40B4-BE49-F238E27FC236}">
                <a16:creationId xmlns:a16="http://schemas.microsoft.com/office/drawing/2014/main" id="{5FA44A75-52A1-47EF-AF41-F9A4F868C07D}"/>
              </a:ext>
            </a:extLst>
          </p:cNvPr>
          <p:cNvSpPr/>
          <p:nvPr/>
        </p:nvSpPr>
        <p:spPr>
          <a:xfrm>
            <a:off x="8450088" y="5796553"/>
            <a:ext cx="586408" cy="48474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29122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5616</TotalTime>
  <Words>5079</Words>
  <Application>Microsoft Office PowerPoint</Application>
  <PresentationFormat>On-screen Show (4:3)</PresentationFormat>
  <Paragraphs>853</Paragraphs>
  <Slides>94</Slides>
  <Notes>92</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4</vt:i4>
      </vt:variant>
      <vt:variant>
        <vt:lpstr>Slide Titles</vt:lpstr>
      </vt:variant>
      <vt:variant>
        <vt:i4>94</vt:i4>
      </vt:variant>
    </vt:vector>
  </HeadingPairs>
  <TitlesOfParts>
    <vt:vector size="109" baseType="lpstr">
      <vt:lpstr>Arial</vt:lpstr>
      <vt:lpstr>Calibri</vt:lpstr>
      <vt:lpstr>Century Gothic</vt:lpstr>
      <vt:lpstr>Courier New</vt:lpstr>
      <vt:lpstr>Math1</vt:lpstr>
      <vt:lpstr>Symbol</vt:lpstr>
      <vt:lpstr>Times New Roman</vt:lpstr>
      <vt:lpstr>Verdana</vt:lpstr>
      <vt:lpstr>Wingdings</vt:lpstr>
      <vt:lpstr>Wingdings 2</vt:lpstr>
      <vt:lpstr>Office Theme</vt:lpstr>
      <vt:lpstr>Acrobat Document</vt:lpstr>
      <vt:lpstr>Equation</vt:lpstr>
      <vt:lpstr>Photo Editor Photo</vt:lpstr>
      <vt:lpstr>Equazione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silari</dc:creator>
  <cp:lastModifiedBy>Marco Silari</cp:lastModifiedBy>
  <cp:revision>634</cp:revision>
  <dcterms:created xsi:type="dcterms:W3CDTF">2012-09-29T09:08:00Z</dcterms:created>
  <dcterms:modified xsi:type="dcterms:W3CDTF">2024-07-17T16:18:27Z</dcterms:modified>
</cp:coreProperties>
</file>