
<file path=[Content_Types].xml><?xml version="1.0" encoding="utf-8"?>
<Types xmlns="http://schemas.openxmlformats.org/package/2006/content-types">
  <Default Extension="bin" ContentType="application/vnd.openxmlformats-officedocument.oleObject"/>
  <Default Extension="emf" ContentType="image/x-emf"/>
  <Default Extension="gif" ContentType="image/gif"/>
  <Default Extension="jpeg" ContentType="image/jpeg"/>
  <Default Extension="png" ContentType="image/png"/>
  <Default Extension="rels" ContentType="application/vnd.openxmlformats-package.relationships+xml"/>
  <Default Extension="wdp" ContentType="image/vnd.ms-photo"/>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charts/chart1.xml" ContentType="application/vnd.openxmlformats-officedocument.drawingml.chart+xml"/>
  <Override PartName="/ppt/drawings/drawing1.xml" ContentType="application/vnd.openxmlformats-officedocument.drawingml.chartshapes+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74.xml" ContentType="application/vnd.openxmlformats-officedocument.presentationml.notesSlide+xml"/>
  <Override PartName="/ppt/notesSlides/notesSlide75.xml" ContentType="application/vnd.openxmlformats-officedocument.presentationml.notesSlide+xml"/>
  <Override PartName="/ppt/notesSlides/notesSlide7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93"/>
  </p:notesMasterIdLst>
  <p:sldIdLst>
    <p:sldId id="260" r:id="rId2"/>
    <p:sldId id="344" r:id="rId3"/>
    <p:sldId id="612" r:id="rId4"/>
    <p:sldId id="338" r:id="rId5"/>
    <p:sldId id="339" r:id="rId6"/>
    <p:sldId id="423" r:id="rId7"/>
    <p:sldId id="410" r:id="rId8"/>
    <p:sldId id="348" r:id="rId9"/>
    <p:sldId id="453" r:id="rId10"/>
    <p:sldId id="340" r:id="rId11"/>
    <p:sldId id="345" r:id="rId12"/>
    <p:sldId id="432" r:id="rId13"/>
    <p:sldId id="433" r:id="rId14"/>
    <p:sldId id="406" r:id="rId15"/>
    <p:sldId id="430" r:id="rId16"/>
    <p:sldId id="438" r:id="rId17"/>
    <p:sldId id="434" r:id="rId18"/>
    <p:sldId id="407" r:id="rId19"/>
    <p:sldId id="429" r:id="rId20"/>
    <p:sldId id="416" r:id="rId21"/>
    <p:sldId id="261" r:id="rId22"/>
    <p:sldId id="346" r:id="rId23"/>
    <p:sldId id="350" r:id="rId24"/>
    <p:sldId id="374" r:id="rId25"/>
    <p:sldId id="290" r:id="rId26"/>
    <p:sldId id="424" r:id="rId27"/>
    <p:sldId id="341" r:id="rId28"/>
    <p:sldId id="408" r:id="rId29"/>
    <p:sldId id="409" r:id="rId30"/>
    <p:sldId id="414" r:id="rId31"/>
    <p:sldId id="352" r:id="rId32"/>
    <p:sldId id="304" r:id="rId33"/>
    <p:sldId id="359" r:id="rId34"/>
    <p:sldId id="439" r:id="rId35"/>
    <p:sldId id="425" r:id="rId36"/>
    <p:sldId id="355" r:id="rId37"/>
    <p:sldId id="322" r:id="rId38"/>
    <p:sldId id="402" r:id="rId39"/>
    <p:sldId id="405" r:id="rId40"/>
    <p:sldId id="437" r:id="rId41"/>
    <p:sldId id="367" r:id="rId42"/>
    <p:sldId id="354" r:id="rId43"/>
    <p:sldId id="336" r:id="rId44"/>
    <p:sldId id="321" r:id="rId45"/>
    <p:sldId id="415" r:id="rId46"/>
    <p:sldId id="292" r:id="rId47"/>
    <p:sldId id="384" r:id="rId48"/>
    <p:sldId id="330" r:id="rId49"/>
    <p:sldId id="386" r:id="rId50"/>
    <p:sldId id="277" r:id="rId51"/>
    <p:sldId id="388" r:id="rId52"/>
    <p:sldId id="389" r:id="rId53"/>
    <p:sldId id="286" r:id="rId54"/>
    <p:sldId id="327" r:id="rId55"/>
    <p:sldId id="387" r:id="rId56"/>
    <p:sldId id="309" r:id="rId57"/>
    <p:sldId id="426" r:id="rId58"/>
    <p:sldId id="311" r:id="rId59"/>
    <p:sldId id="373" r:id="rId60"/>
    <p:sldId id="443" r:id="rId61"/>
    <p:sldId id="271" r:id="rId62"/>
    <p:sldId id="334" r:id="rId63"/>
    <p:sldId id="614" r:id="rId64"/>
    <p:sldId id="392" r:id="rId65"/>
    <p:sldId id="381" r:id="rId66"/>
    <p:sldId id="380" r:id="rId67"/>
    <p:sldId id="442" r:id="rId68"/>
    <p:sldId id="370" r:id="rId69"/>
    <p:sldId id="365" r:id="rId70"/>
    <p:sldId id="377" r:id="rId71"/>
    <p:sldId id="396" r:id="rId72"/>
    <p:sldId id="428" r:id="rId73"/>
    <p:sldId id="398" r:id="rId74"/>
    <p:sldId id="399" r:id="rId75"/>
    <p:sldId id="401" r:id="rId76"/>
    <p:sldId id="378" r:id="rId77"/>
    <p:sldId id="611" r:id="rId78"/>
    <p:sldId id="412" r:id="rId79"/>
    <p:sldId id="411" r:id="rId80"/>
    <p:sldId id="382" r:id="rId81"/>
    <p:sldId id="368" r:id="rId82"/>
    <p:sldId id="383" r:id="rId83"/>
    <p:sldId id="613" r:id="rId84"/>
    <p:sldId id="385" r:id="rId85"/>
    <p:sldId id="375" r:id="rId86"/>
    <p:sldId id="393" r:id="rId87"/>
    <p:sldId id="394" r:id="rId88"/>
    <p:sldId id="395" r:id="rId89"/>
    <p:sldId id="310" r:id="rId90"/>
    <p:sldId id="390" r:id="rId91"/>
    <p:sldId id="391" r:id="rId9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3300"/>
    <a:srgbClr val="FF4233"/>
    <a:srgbClr val="FF5447"/>
    <a:srgbClr val="FF706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690" autoAdjust="0"/>
    <p:restoredTop sz="77993" autoAdjust="0"/>
  </p:normalViewPr>
  <p:slideViewPr>
    <p:cSldViewPr>
      <p:cViewPr varScale="1">
        <p:scale>
          <a:sx n="60" d="100"/>
          <a:sy n="60" d="100"/>
        </p:scale>
        <p:origin x="1196" y="40"/>
      </p:cViewPr>
      <p:guideLst>
        <p:guide orient="horz" pos="2160"/>
        <p:guide pos="2880"/>
      </p:guideLst>
    </p:cSldViewPr>
  </p:slideViewPr>
  <p:outlineViewPr>
    <p:cViewPr>
      <p:scale>
        <a:sx n="33" d="100"/>
        <a:sy n="33" d="100"/>
      </p:scale>
      <p:origin x="0" y="228"/>
    </p:cViewPr>
  </p:outlineViewPr>
  <p:notesTextViewPr>
    <p:cViewPr>
      <p:scale>
        <a:sx n="1" d="1"/>
        <a:sy n="1" d="1"/>
      </p:scale>
      <p:origin x="0" y="0"/>
    </p:cViewPr>
  </p:notesTextViewPr>
  <p:sorterViewPr>
    <p:cViewPr varScale="1">
      <p:scale>
        <a:sx n="100" d="100"/>
        <a:sy n="100" d="100"/>
      </p:scale>
      <p:origin x="0" y="-16284"/>
    </p:cViewPr>
  </p:sorterViewPr>
  <p:notesViewPr>
    <p:cSldViewPr>
      <p:cViewPr varScale="1">
        <p:scale>
          <a:sx n="56" d="100"/>
          <a:sy n="56" d="100"/>
        </p:scale>
        <p:origin x="-2496" y="-96"/>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6" Type="http://schemas.openxmlformats.org/officeDocument/2006/relationships/slide" Target="slides/slide15.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5" Type="http://schemas.openxmlformats.org/officeDocument/2006/relationships/slide" Target="slides/slide4.xml"/><Relationship Id="rId90" Type="http://schemas.openxmlformats.org/officeDocument/2006/relationships/slide" Target="slides/slide89.xml"/><Relationship Id="rId95" Type="http://schemas.openxmlformats.org/officeDocument/2006/relationships/viewProps" Target="viewProps.xml"/><Relationship Id="rId22" Type="http://schemas.openxmlformats.org/officeDocument/2006/relationships/slide" Target="slides/slide21.xml"/><Relationship Id="rId27" Type="http://schemas.openxmlformats.org/officeDocument/2006/relationships/slide" Target="slides/slide26.xml"/><Relationship Id="rId43" Type="http://schemas.openxmlformats.org/officeDocument/2006/relationships/slide" Target="slides/slide42.xml"/><Relationship Id="rId48" Type="http://schemas.openxmlformats.org/officeDocument/2006/relationships/slide" Target="slides/slide47.xml"/><Relationship Id="rId64" Type="http://schemas.openxmlformats.org/officeDocument/2006/relationships/slide" Target="slides/slide63.xml"/><Relationship Id="rId69" Type="http://schemas.openxmlformats.org/officeDocument/2006/relationships/slide" Target="slides/slide68.xml"/><Relationship Id="rId80" Type="http://schemas.openxmlformats.org/officeDocument/2006/relationships/slide" Target="slides/slide79.xml"/><Relationship Id="rId85" Type="http://schemas.openxmlformats.org/officeDocument/2006/relationships/slide" Target="slides/slide84.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tableStyles" Target="tableStyles.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61" Type="http://schemas.openxmlformats.org/officeDocument/2006/relationships/slide" Target="slides/slide60.xml"/><Relationship Id="rId82" Type="http://schemas.openxmlformats.org/officeDocument/2006/relationships/slide" Target="slides/slide81.xml"/><Relationship Id="rId19" Type="http://schemas.openxmlformats.org/officeDocument/2006/relationships/slide" Target="slides/slide18.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93" Type="http://schemas.openxmlformats.org/officeDocument/2006/relationships/notesMaster" Target="notesMasters/notesMaster1.xml"/></Relationships>
</file>

<file path=ppt/charts/_rels/chart1.xml.rels><?xml version="1.0" encoding="UTF-8" standalone="yes"?>
<Relationships xmlns="http://schemas.openxmlformats.org/package/2006/relationships"><Relationship Id="rId2" Type="http://schemas.openxmlformats.org/officeDocument/2006/relationships/chartUserShapes" Target="../drawings/drawing1.xml"/><Relationship Id="rId1" Type="http://schemas.openxmlformats.org/officeDocument/2006/relationships/oleObject" Target="file:///C:\Doris%20Workplace\Tis\Conferences,%20courses,%20meetings\RP-course\2008\RP%20course%20operators\operators_lecture.xlsx" TargetMode="Externa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14725177794332936"/>
          <c:y val="3.6371564938246476E-2"/>
          <c:w val="0.81628356126074697"/>
          <c:h val="0.81459023738460989"/>
        </c:manualLayout>
      </c:layout>
      <c:scatterChart>
        <c:scatterStyle val="lineMarker"/>
        <c:varyColors val="0"/>
        <c:ser>
          <c:idx val="1"/>
          <c:order val="0"/>
          <c:marker>
            <c:symbol val="none"/>
          </c:marker>
          <c:xVal>
            <c:numRef>
              <c:f>Sheet1!$A$2:$A$73</c:f>
              <c:numCache>
                <c:formatCode>General</c:formatCode>
                <c:ptCount val="72"/>
                <c:pt idx="0">
                  <c:v>1890</c:v>
                </c:pt>
                <c:pt idx="1">
                  <c:v>1892</c:v>
                </c:pt>
                <c:pt idx="2">
                  <c:v>1894</c:v>
                </c:pt>
                <c:pt idx="3">
                  <c:v>1896</c:v>
                </c:pt>
                <c:pt idx="4">
                  <c:v>1898</c:v>
                </c:pt>
                <c:pt idx="5">
                  <c:v>1900</c:v>
                </c:pt>
                <c:pt idx="6">
                  <c:v>1902</c:v>
                </c:pt>
                <c:pt idx="7">
                  <c:v>1904</c:v>
                </c:pt>
                <c:pt idx="8">
                  <c:v>1906</c:v>
                </c:pt>
                <c:pt idx="9">
                  <c:v>1908</c:v>
                </c:pt>
                <c:pt idx="10">
                  <c:v>1910</c:v>
                </c:pt>
                <c:pt idx="11">
                  <c:v>1912</c:v>
                </c:pt>
                <c:pt idx="12">
                  <c:v>1914</c:v>
                </c:pt>
                <c:pt idx="13">
                  <c:v>1916</c:v>
                </c:pt>
                <c:pt idx="14">
                  <c:v>1918</c:v>
                </c:pt>
                <c:pt idx="15">
                  <c:v>1920</c:v>
                </c:pt>
                <c:pt idx="16">
                  <c:v>1922</c:v>
                </c:pt>
                <c:pt idx="17">
                  <c:v>1924</c:v>
                </c:pt>
                <c:pt idx="18">
                  <c:v>1924</c:v>
                </c:pt>
                <c:pt idx="19">
                  <c:v>1926</c:v>
                </c:pt>
                <c:pt idx="20">
                  <c:v>1928</c:v>
                </c:pt>
                <c:pt idx="21">
                  <c:v>1930</c:v>
                </c:pt>
                <c:pt idx="22">
                  <c:v>1932</c:v>
                </c:pt>
                <c:pt idx="23">
                  <c:v>1934</c:v>
                </c:pt>
                <c:pt idx="24">
                  <c:v>1934</c:v>
                </c:pt>
                <c:pt idx="25">
                  <c:v>1936</c:v>
                </c:pt>
                <c:pt idx="26">
                  <c:v>1938</c:v>
                </c:pt>
                <c:pt idx="27">
                  <c:v>1940</c:v>
                </c:pt>
                <c:pt idx="28">
                  <c:v>1942</c:v>
                </c:pt>
                <c:pt idx="29">
                  <c:v>1944</c:v>
                </c:pt>
                <c:pt idx="30">
                  <c:v>1946</c:v>
                </c:pt>
                <c:pt idx="31">
                  <c:v>1948</c:v>
                </c:pt>
                <c:pt idx="32">
                  <c:v>1950</c:v>
                </c:pt>
                <c:pt idx="33">
                  <c:v>1950</c:v>
                </c:pt>
                <c:pt idx="34">
                  <c:v>1952</c:v>
                </c:pt>
                <c:pt idx="35">
                  <c:v>1954</c:v>
                </c:pt>
                <c:pt idx="36">
                  <c:v>1956</c:v>
                </c:pt>
                <c:pt idx="37">
                  <c:v>1958</c:v>
                </c:pt>
                <c:pt idx="38">
                  <c:v>1958</c:v>
                </c:pt>
                <c:pt idx="39">
                  <c:v>1960</c:v>
                </c:pt>
                <c:pt idx="40">
                  <c:v>1962</c:v>
                </c:pt>
                <c:pt idx="41">
                  <c:v>1964</c:v>
                </c:pt>
                <c:pt idx="42">
                  <c:v>1966</c:v>
                </c:pt>
                <c:pt idx="43">
                  <c:v>1968</c:v>
                </c:pt>
                <c:pt idx="44">
                  <c:v>1970</c:v>
                </c:pt>
                <c:pt idx="45">
                  <c:v>1972</c:v>
                </c:pt>
                <c:pt idx="46">
                  <c:v>1974</c:v>
                </c:pt>
                <c:pt idx="47">
                  <c:v>1976</c:v>
                </c:pt>
                <c:pt idx="48">
                  <c:v>1978</c:v>
                </c:pt>
                <c:pt idx="49">
                  <c:v>1980</c:v>
                </c:pt>
                <c:pt idx="50">
                  <c:v>1982</c:v>
                </c:pt>
                <c:pt idx="51">
                  <c:v>1984</c:v>
                </c:pt>
                <c:pt idx="52">
                  <c:v>1986</c:v>
                </c:pt>
                <c:pt idx="53">
                  <c:v>1988</c:v>
                </c:pt>
                <c:pt idx="54">
                  <c:v>1990</c:v>
                </c:pt>
                <c:pt idx="55">
                  <c:v>1990</c:v>
                </c:pt>
                <c:pt idx="56">
                  <c:v>1992</c:v>
                </c:pt>
                <c:pt idx="57">
                  <c:v>1992</c:v>
                </c:pt>
                <c:pt idx="58">
                  <c:v>1994</c:v>
                </c:pt>
                <c:pt idx="59">
                  <c:v>1996</c:v>
                </c:pt>
                <c:pt idx="60">
                  <c:v>1998</c:v>
                </c:pt>
                <c:pt idx="61">
                  <c:v>2000</c:v>
                </c:pt>
                <c:pt idx="62">
                  <c:v>2001</c:v>
                </c:pt>
                <c:pt idx="63">
                  <c:v>2002</c:v>
                </c:pt>
                <c:pt idx="64">
                  <c:v>2003</c:v>
                </c:pt>
                <c:pt idx="65">
                  <c:v>2004</c:v>
                </c:pt>
                <c:pt idx="66">
                  <c:v>2005</c:v>
                </c:pt>
                <c:pt idx="67">
                  <c:v>2006</c:v>
                </c:pt>
                <c:pt idx="68">
                  <c:v>2007</c:v>
                </c:pt>
                <c:pt idx="69">
                  <c:v>2008</c:v>
                </c:pt>
                <c:pt idx="70">
                  <c:v>2009</c:v>
                </c:pt>
                <c:pt idx="71">
                  <c:v>2010</c:v>
                </c:pt>
              </c:numCache>
            </c:numRef>
          </c:xVal>
          <c:yVal>
            <c:numRef>
              <c:f>Sheet1!$B$2:$B$73</c:f>
              <c:numCache>
                <c:formatCode>General</c:formatCode>
                <c:ptCount val="72"/>
                <c:pt idx="0">
                  <c:v>30000</c:v>
                </c:pt>
                <c:pt idx="1">
                  <c:v>30000</c:v>
                </c:pt>
                <c:pt idx="2">
                  <c:v>30000</c:v>
                </c:pt>
                <c:pt idx="3">
                  <c:v>30000</c:v>
                </c:pt>
                <c:pt idx="4">
                  <c:v>30000</c:v>
                </c:pt>
                <c:pt idx="5">
                  <c:v>30000</c:v>
                </c:pt>
                <c:pt idx="6">
                  <c:v>30000</c:v>
                </c:pt>
                <c:pt idx="7">
                  <c:v>30000</c:v>
                </c:pt>
                <c:pt idx="8">
                  <c:v>30000</c:v>
                </c:pt>
                <c:pt idx="9">
                  <c:v>30000</c:v>
                </c:pt>
                <c:pt idx="10">
                  <c:v>30000</c:v>
                </c:pt>
                <c:pt idx="11">
                  <c:v>30000</c:v>
                </c:pt>
                <c:pt idx="12">
                  <c:v>30000</c:v>
                </c:pt>
                <c:pt idx="13">
                  <c:v>30000</c:v>
                </c:pt>
                <c:pt idx="14">
                  <c:v>30000</c:v>
                </c:pt>
                <c:pt idx="15">
                  <c:v>30000</c:v>
                </c:pt>
                <c:pt idx="16">
                  <c:v>30000</c:v>
                </c:pt>
                <c:pt idx="17">
                  <c:v>30000</c:v>
                </c:pt>
                <c:pt idx="18">
                  <c:v>700</c:v>
                </c:pt>
                <c:pt idx="19">
                  <c:v>700</c:v>
                </c:pt>
                <c:pt idx="20">
                  <c:v>700</c:v>
                </c:pt>
                <c:pt idx="21">
                  <c:v>700</c:v>
                </c:pt>
                <c:pt idx="22">
                  <c:v>700</c:v>
                </c:pt>
                <c:pt idx="23">
                  <c:v>700</c:v>
                </c:pt>
                <c:pt idx="24">
                  <c:v>300</c:v>
                </c:pt>
                <c:pt idx="25">
                  <c:v>300</c:v>
                </c:pt>
                <c:pt idx="26">
                  <c:v>300</c:v>
                </c:pt>
                <c:pt idx="27">
                  <c:v>300</c:v>
                </c:pt>
                <c:pt idx="28">
                  <c:v>300</c:v>
                </c:pt>
                <c:pt idx="29">
                  <c:v>300</c:v>
                </c:pt>
                <c:pt idx="30">
                  <c:v>300</c:v>
                </c:pt>
                <c:pt idx="31">
                  <c:v>300</c:v>
                </c:pt>
                <c:pt idx="32">
                  <c:v>300</c:v>
                </c:pt>
                <c:pt idx="33">
                  <c:v>150</c:v>
                </c:pt>
                <c:pt idx="34">
                  <c:v>150</c:v>
                </c:pt>
                <c:pt idx="35">
                  <c:v>150</c:v>
                </c:pt>
                <c:pt idx="36">
                  <c:v>150</c:v>
                </c:pt>
                <c:pt idx="37">
                  <c:v>150</c:v>
                </c:pt>
                <c:pt idx="38">
                  <c:v>50</c:v>
                </c:pt>
                <c:pt idx="39">
                  <c:v>50</c:v>
                </c:pt>
                <c:pt idx="40">
                  <c:v>50</c:v>
                </c:pt>
                <c:pt idx="41">
                  <c:v>50</c:v>
                </c:pt>
                <c:pt idx="42">
                  <c:v>50</c:v>
                </c:pt>
                <c:pt idx="43">
                  <c:v>50</c:v>
                </c:pt>
                <c:pt idx="44">
                  <c:v>50</c:v>
                </c:pt>
                <c:pt idx="45">
                  <c:v>50</c:v>
                </c:pt>
                <c:pt idx="46">
                  <c:v>50</c:v>
                </c:pt>
                <c:pt idx="47">
                  <c:v>50</c:v>
                </c:pt>
                <c:pt idx="48">
                  <c:v>50</c:v>
                </c:pt>
                <c:pt idx="49">
                  <c:v>50</c:v>
                </c:pt>
                <c:pt idx="50">
                  <c:v>50</c:v>
                </c:pt>
                <c:pt idx="51">
                  <c:v>50</c:v>
                </c:pt>
                <c:pt idx="52">
                  <c:v>50</c:v>
                </c:pt>
                <c:pt idx="53">
                  <c:v>50</c:v>
                </c:pt>
                <c:pt idx="54">
                  <c:v>50</c:v>
                </c:pt>
                <c:pt idx="55">
                  <c:v>20</c:v>
                </c:pt>
                <c:pt idx="56">
                  <c:v>20</c:v>
                </c:pt>
                <c:pt idx="57">
                  <c:v>20</c:v>
                </c:pt>
                <c:pt idx="58">
                  <c:v>20</c:v>
                </c:pt>
                <c:pt idx="59">
                  <c:v>20</c:v>
                </c:pt>
                <c:pt idx="60">
                  <c:v>20</c:v>
                </c:pt>
                <c:pt idx="61">
                  <c:v>20</c:v>
                </c:pt>
                <c:pt idx="62">
                  <c:v>20</c:v>
                </c:pt>
                <c:pt idx="63">
                  <c:v>20</c:v>
                </c:pt>
                <c:pt idx="64">
                  <c:v>20</c:v>
                </c:pt>
                <c:pt idx="65">
                  <c:v>20</c:v>
                </c:pt>
                <c:pt idx="66">
                  <c:v>20</c:v>
                </c:pt>
                <c:pt idx="67">
                  <c:v>20</c:v>
                </c:pt>
                <c:pt idx="68">
                  <c:v>20</c:v>
                </c:pt>
                <c:pt idx="69">
                  <c:v>20</c:v>
                </c:pt>
                <c:pt idx="70">
                  <c:v>20</c:v>
                </c:pt>
                <c:pt idx="71">
                  <c:v>20</c:v>
                </c:pt>
              </c:numCache>
            </c:numRef>
          </c:yVal>
          <c:smooth val="0"/>
          <c:extLst>
            <c:ext xmlns:c16="http://schemas.microsoft.com/office/drawing/2014/chart" uri="{C3380CC4-5D6E-409C-BE32-E72D297353CC}">
              <c16:uniqueId val="{00000000-D8ED-4023-BB62-6B9B9B8D355B}"/>
            </c:ext>
          </c:extLst>
        </c:ser>
        <c:dLbls>
          <c:showLegendKey val="0"/>
          <c:showVal val="0"/>
          <c:showCatName val="0"/>
          <c:showSerName val="0"/>
          <c:showPercent val="0"/>
          <c:showBubbleSize val="0"/>
        </c:dLbls>
        <c:axId val="57872384"/>
        <c:axId val="57874304"/>
      </c:scatterChart>
      <c:valAx>
        <c:axId val="57872384"/>
        <c:scaling>
          <c:orientation val="minMax"/>
          <c:max val="2010"/>
        </c:scaling>
        <c:delete val="0"/>
        <c:axPos val="b"/>
        <c:title>
          <c:tx>
            <c:rich>
              <a:bodyPr/>
              <a:lstStyle/>
              <a:p>
                <a:pPr>
                  <a:defRPr lang="en-GB" sz="1800"/>
                </a:pPr>
                <a:r>
                  <a:rPr lang="en-US" sz="1800"/>
                  <a:t>Year</a:t>
                </a:r>
              </a:p>
            </c:rich>
          </c:tx>
          <c:overlay val="0"/>
        </c:title>
        <c:numFmt formatCode="General" sourceLinked="0"/>
        <c:majorTickMark val="out"/>
        <c:minorTickMark val="in"/>
        <c:tickLblPos val="nextTo"/>
        <c:txPr>
          <a:bodyPr/>
          <a:lstStyle/>
          <a:p>
            <a:pPr>
              <a:defRPr lang="en-GB" sz="1200"/>
            </a:pPr>
            <a:endParaRPr lang="en-US"/>
          </a:p>
        </c:txPr>
        <c:crossAx val="57874304"/>
        <c:crossesAt val="0"/>
        <c:crossBetween val="midCat"/>
        <c:majorUnit val="10"/>
        <c:minorUnit val="2"/>
      </c:valAx>
      <c:valAx>
        <c:axId val="57874304"/>
        <c:scaling>
          <c:logBase val="10"/>
          <c:orientation val="minMax"/>
          <c:min val="0.1"/>
        </c:scaling>
        <c:delete val="0"/>
        <c:axPos val="l"/>
        <c:majorGridlines>
          <c:spPr>
            <a:ln w="0"/>
          </c:spPr>
        </c:majorGridlines>
        <c:title>
          <c:tx>
            <c:rich>
              <a:bodyPr rot="-5400000" vert="horz"/>
              <a:lstStyle/>
              <a:p>
                <a:pPr>
                  <a:defRPr lang="en-GB" sz="1800"/>
                </a:pPr>
                <a:r>
                  <a:rPr lang="en-US" sz="1800" dirty="0"/>
                  <a:t>Dose</a:t>
                </a:r>
                <a:r>
                  <a:rPr lang="en-US" sz="1800" baseline="0" dirty="0"/>
                  <a:t> </a:t>
                </a:r>
                <a:r>
                  <a:rPr lang="en-US" sz="1800" dirty="0"/>
                  <a:t>equivalent (</a:t>
                </a:r>
                <a:r>
                  <a:rPr lang="en-US" sz="1800" dirty="0" err="1"/>
                  <a:t>mSv</a:t>
                </a:r>
                <a:r>
                  <a:rPr lang="en-US" sz="1800" dirty="0"/>
                  <a:t>)</a:t>
                </a:r>
              </a:p>
            </c:rich>
          </c:tx>
          <c:overlay val="0"/>
        </c:title>
        <c:numFmt formatCode="General" sourceLinked="1"/>
        <c:majorTickMark val="out"/>
        <c:minorTickMark val="in"/>
        <c:tickLblPos val="nextTo"/>
        <c:txPr>
          <a:bodyPr/>
          <a:lstStyle/>
          <a:p>
            <a:pPr>
              <a:defRPr lang="en-GB" sz="1200"/>
            </a:pPr>
            <a:endParaRPr lang="en-US"/>
          </a:p>
        </c:txPr>
        <c:crossAx val="57872384"/>
        <c:crossesAt val="1"/>
        <c:crossBetween val="midCat"/>
      </c:valAx>
    </c:plotArea>
    <c:plotVisOnly val="1"/>
    <c:dispBlanksAs val="zero"/>
    <c:showDLblsOverMax val="0"/>
  </c:chart>
  <c:externalData r:id="rId1">
    <c:autoUpdate val="0"/>
  </c:externalData>
  <c:userShapes r:id="rId2"/>
</c:chartSpac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F85B81A-BBB7-4633-9B34-EFBD982BD603}" type="doc">
      <dgm:prSet loTypeId="urn:microsoft.com/office/officeart/2005/8/layout/cycle1" loCatId="cycle" qsTypeId="urn:microsoft.com/office/officeart/2005/8/quickstyle/simple4" qsCatId="simple" csTypeId="urn:microsoft.com/office/officeart/2005/8/colors/accent1_2" csCatId="accent1" phldr="1"/>
      <dgm:spPr/>
      <dgm:t>
        <a:bodyPr/>
        <a:lstStyle/>
        <a:p>
          <a:endParaRPr lang="fr-FR"/>
        </a:p>
      </dgm:t>
    </dgm:pt>
    <dgm:pt modelId="{109EF4E5-38B1-4074-8ECA-C1FEF876D9E6}">
      <dgm:prSet phldrT="[Text]"/>
      <dgm:spPr/>
      <dgm:t>
        <a:bodyPr/>
        <a:lstStyle/>
        <a:p>
          <a:pPr algn="ctr"/>
          <a:r>
            <a:rPr lang="fr-FR" b="1">
              <a:solidFill>
                <a:schemeClr val="tx2"/>
              </a:solidFill>
            </a:rPr>
            <a:t>Before Accessing</a:t>
          </a:r>
        </a:p>
      </dgm:t>
    </dgm:pt>
    <dgm:pt modelId="{F0561868-F5DB-4AD6-86A1-A05F89F41346}" type="parTrans" cxnId="{53380E4A-9C53-4287-8A4E-5E9E4D0D3E74}">
      <dgm:prSet/>
      <dgm:spPr/>
      <dgm:t>
        <a:bodyPr/>
        <a:lstStyle/>
        <a:p>
          <a:pPr algn="ctr"/>
          <a:endParaRPr lang="fr-FR"/>
        </a:p>
      </dgm:t>
    </dgm:pt>
    <dgm:pt modelId="{3B283C6B-8C16-436E-9828-B9B18DC28C90}" type="sibTrans" cxnId="{53380E4A-9C53-4287-8A4E-5E9E4D0D3E74}">
      <dgm:prSet/>
      <dgm:spPr/>
      <dgm:t>
        <a:bodyPr/>
        <a:lstStyle/>
        <a:p>
          <a:pPr algn="ctr"/>
          <a:endParaRPr lang="fr-FR" b="1">
            <a:solidFill>
              <a:schemeClr val="bg1"/>
            </a:solidFill>
          </a:endParaRPr>
        </a:p>
      </dgm:t>
    </dgm:pt>
    <dgm:pt modelId="{095BE1A5-A96E-4C1C-953A-9BD03524C8B1}">
      <dgm:prSet phldrT="[Text]"/>
      <dgm:spPr/>
      <dgm:t>
        <a:bodyPr/>
        <a:lstStyle/>
        <a:p>
          <a:pPr algn="ctr"/>
          <a:r>
            <a:rPr lang="fr-FR" b="1">
              <a:solidFill>
                <a:schemeClr val="tx2"/>
              </a:solidFill>
            </a:rPr>
            <a:t>Start your DMC</a:t>
          </a:r>
        </a:p>
      </dgm:t>
    </dgm:pt>
    <dgm:pt modelId="{EE8151EB-C556-463E-8E37-013D727D3C81}" type="parTrans" cxnId="{03038A25-0F62-44F5-A94F-87E50B23266C}">
      <dgm:prSet/>
      <dgm:spPr/>
      <dgm:t>
        <a:bodyPr/>
        <a:lstStyle/>
        <a:p>
          <a:pPr algn="ctr"/>
          <a:endParaRPr lang="fr-FR"/>
        </a:p>
      </dgm:t>
    </dgm:pt>
    <dgm:pt modelId="{22271D3D-E413-4134-81F0-96349A375238}" type="sibTrans" cxnId="{03038A25-0F62-44F5-A94F-87E50B23266C}">
      <dgm:prSet/>
      <dgm:spPr/>
      <dgm:t>
        <a:bodyPr/>
        <a:lstStyle/>
        <a:p>
          <a:pPr algn="ctr"/>
          <a:endParaRPr lang="fr-FR" b="1">
            <a:solidFill>
              <a:schemeClr val="tx2"/>
            </a:solidFill>
          </a:endParaRPr>
        </a:p>
      </dgm:t>
    </dgm:pt>
    <dgm:pt modelId="{4161C461-DB63-49E4-BCAD-C8498AD5B00E}">
      <dgm:prSet phldrT="[Text]"/>
      <dgm:spPr/>
      <dgm:t>
        <a:bodyPr/>
        <a:lstStyle/>
        <a:p>
          <a:pPr algn="ctr"/>
          <a:r>
            <a:rPr lang="fr-FR" b="1">
              <a:solidFill>
                <a:schemeClr val="tx2"/>
              </a:solidFill>
            </a:rPr>
            <a:t>Access</a:t>
          </a:r>
        </a:p>
      </dgm:t>
    </dgm:pt>
    <dgm:pt modelId="{95326236-12C3-4B12-9336-A98662A28CE2}" type="parTrans" cxnId="{307A4497-97FB-4ECB-9698-E2ABDC5D7D1D}">
      <dgm:prSet/>
      <dgm:spPr/>
      <dgm:t>
        <a:bodyPr/>
        <a:lstStyle/>
        <a:p>
          <a:pPr algn="ctr"/>
          <a:endParaRPr lang="fr-FR"/>
        </a:p>
      </dgm:t>
    </dgm:pt>
    <dgm:pt modelId="{36D96C65-5FCB-4E47-B7D5-3DCA9F63C080}" type="sibTrans" cxnId="{307A4497-97FB-4ECB-9698-E2ABDC5D7D1D}">
      <dgm:prSet/>
      <dgm:spPr/>
      <dgm:t>
        <a:bodyPr/>
        <a:lstStyle/>
        <a:p>
          <a:pPr algn="ctr"/>
          <a:endParaRPr lang="fr-FR" b="1">
            <a:solidFill>
              <a:schemeClr val="tx2"/>
            </a:solidFill>
          </a:endParaRPr>
        </a:p>
      </dgm:t>
    </dgm:pt>
    <dgm:pt modelId="{2C2A6C3E-6025-4973-86A4-5DDEF573F06B}">
      <dgm:prSet phldrT="[Text]"/>
      <dgm:spPr/>
      <dgm:t>
        <a:bodyPr/>
        <a:lstStyle/>
        <a:p>
          <a:pPr algn="ctr"/>
          <a:r>
            <a:rPr lang="fr-FR" b="1">
              <a:solidFill>
                <a:schemeClr val="tx2"/>
              </a:solidFill>
            </a:rPr>
            <a:t>Exit</a:t>
          </a:r>
        </a:p>
      </dgm:t>
    </dgm:pt>
    <dgm:pt modelId="{569012F1-61FB-4D63-A089-006F3EA5A07F}" type="parTrans" cxnId="{67DDD7C1-AD50-40A5-8507-522B178814FC}">
      <dgm:prSet/>
      <dgm:spPr/>
      <dgm:t>
        <a:bodyPr/>
        <a:lstStyle/>
        <a:p>
          <a:pPr algn="ctr"/>
          <a:endParaRPr lang="fr-FR"/>
        </a:p>
      </dgm:t>
    </dgm:pt>
    <dgm:pt modelId="{2527B02F-1495-4D95-AFCB-FC75FD378279}" type="sibTrans" cxnId="{67DDD7C1-AD50-40A5-8507-522B178814FC}">
      <dgm:prSet/>
      <dgm:spPr/>
      <dgm:t>
        <a:bodyPr/>
        <a:lstStyle/>
        <a:p>
          <a:pPr algn="ctr"/>
          <a:endParaRPr lang="fr-FR" b="1">
            <a:solidFill>
              <a:schemeClr val="tx2"/>
            </a:solidFill>
          </a:endParaRPr>
        </a:p>
      </dgm:t>
    </dgm:pt>
    <dgm:pt modelId="{9547D930-2041-4A65-B0B0-EF0C8BFE2FBD}">
      <dgm:prSet phldrT="[Text]"/>
      <dgm:spPr/>
      <dgm:t>
        <a:bodyPr/>
        <a:lstStyle/>
        <a:p>
          <a:pPr algn="ctr"/>
          <a:r>
            <a:rPr lang="fr-FR" b="1">
              <a:solidFill>
                <a:schemeClr val="tx2"/>
              </a:solidFill>
            </a:rPr>
            <a:t>Reading</a:t>
          </a:r>
        </a:p>
      </dgm:t>
    </dgm:pt>
    <dgm:pt modelId="{D976A148-34AC-497B-92FF-5C4E9931E8B7}" type="parTrans" cxnId="{E3F3AA7E-969D-49AC-A8D6-95D18DEB96DE}">
      <dgm:prSet/>
      <dgm:spPr/>
      <dgm:t>
        <a:bodyPr/>
        <a:lstStyle/>
        <a:p>
          <a:pPr algn="ctr"/>
          <a:endParaRPr lang="fr-FR"/>
        </a:p>
      </dgm:t>
    </dgm:pt>
    <dgm:pt modelId="{942021DC-D742-4420-8F66-D94BACA1602E}" type="sibTrans" cxnId="{E3F3AA7E-969D-49AC-A8D6-95D18DEB96DE}">
      <dgm:prSet/>
      <dgm:spPr/>
      <dgm:t>
        <a:bodyPr/>
        <a:lstStyle/>
        <a:p>
          <a:pPr algn="ctr"/>
          <a:endParaRPr lang="fr-FR" b="1">
            <a:solidFill>
              <a:schemeClr val="tx2"/>
            </a:solidFill>
          </a:endParaRPr>
        </a:p>
      </dgm:t>
    </dgm:pt>
    <dgm:pt modelId="{D113ACCF-5B5B-45AD-BDEC-6F4A41CA892E}">
      <dgm:prSet/>
      <dgm:spPr/>
      <dgm:t>
        <a:bodyPr/>
        <a:lstStyle/>
        <a:p>
          <a:pPr algn="ctr"/>
          <a:r>
            <a:rPr lang="fr-FR" b="1">
              <a:solidFill>
                <a:srgbClr val="00B050"/>
              </a:solidFill>
            </a:rPr>
            <a:t>PAUSE</a:t>
          </a:r>
        </a:p>
      </dgm:t>
    </dgm:pt>
    <dgm:pt modelId="{A469349F-988E-4FBA-8BA9-AC8EAE638392}" type="parTrans" cxnId="{0FAF16B9-05E5-461F-AC85-2F4798D9FA35}">
      <dgm:prSet/>
      <dgm:spPr/>
      <dgm:t>
        <a:bodyPr/>
        <a:lstStyle/>
        <a:p>
          <a:pPr algn="ctr"/>
          <a:endParaRPr lang="fr-FR"/>
        </a:p>
      </dgm:t>
    </dgm:pt>
    <dgm:pt modelId="{941ED90C-1019-4A35-B0F3-A5C7815B240F}" type="sibTrans" cxnId="{0FAF16B9-05E5-461F-AC85-2F4798D9FA35}">
      <dgm:prSet/>
      <dgm:spPr/>
      <dgm:t>
        <a:bodyPr/>
        <a:lstStyle/>
        <a:p>
          <a:pPr algn="ctr"/>
          <a:endParaRPr lang="fr-FR" b="1">
            <a:solidFill>
              <a:schemeClr val="tx2"/>
            </a:solidFill>
          </a:endParaRPr>
        </a:p>
      </dgm:t>
    </dgm:pt>
    <dgm:pt modelId="{0283FC38-2D1F-41B6-88E6-F6BC56539E8C}">
      <dgm:prSet/>
      <dgm:spPr/>
      <dgm:t>
        <a:bodyPr/>
        <a:lstStyle/>
        <a:p>
          <a:pPr algn="ctr"/>
          <a:r>
            <a:rPr lang="fr-FR" b="1">
              <a:solidFill>
                <a:srgbClr val="00B050"/>
              </a:solidFill>
            </a:rPr>
            <a:t>DOSE</a:t>
          </a:r>
        </a:p>
      </dgm:t>
    </dgm:pt>
    <dgm:pt modelId="{B9CA0616-C07E-4E56-B8B9-0A46618B3230}" type="parTrans" cxnId="{A32D5D15-A53F-48FD-8079-CA8DFF494289}">
      <dgm:prSet/>
      <dgm:spPr/>
      <dgm:t>
        <a:bodyPr/>
        <a:lstStyle/>
        <a:p>
          <a:pPr algn="ctr"/>
          <a:endParaRPr lang="fr-FR"/>
        </a:p>
      </dgm:t>
    </dgm:pt>
    <dgm:pt modelId="{8A7587C1-DBEC-439D-9995-24DC10C60E90}" type="sibTrans" cxnId="{A32D5D15-A53F-48FD-8079-CA8DFF494289}">
      <dgm:prSet/>
      <dgm:spPr/>
      <dgm:t>
        <a:bodyPr/>
        <a:lstStyle/>
        <a:p>
          <a:pPr algn="ctr"/>
          <a:endParaRPr lang="fr-FR" b="1">
            <a:solidFill>
              <a:schemeClr val="tx2"/>
            </a:solidFill>
          </a:endParaRPr>
        </a:p>
      </dgm:t>
    </dgm:pt>
    <dgm:pt modelId="{190F752A-43FA-49C8-A09B-44BE72A49470}">
      <dgm:prSet/>
      <dgm:spPr/>
      <dgm:t>
        <a:bodyPr/>
        <a:lstStyle/>
        <a:p>
          <a:r>
            <a:rPr lang="fr-FR" b="1">
              <a:solidFill>
                <a:srgbClr val="C00000"/>
              </a:solidFill>
            </a:rPr>
            <a:t>Type your # IMPACT</a:t>
          </a:r>
        </a:p>
      </dgm:t>
    </dgm:pt>
    <dgm:pt modelId="{07C19267-2FFA-415D-8BE5-E6D47FA4A3CB}" type="parTrans" cxnId="{23639B01-C35C-4099-AE86-9259BAB5B65C}">
      <dgm:prSet/>
      <dgm:spPr/>
      <dgm:t>
        <a:bodyPr/>
        <a:lstStyle/>
        <a:p>
          <a:endParaRPr lang="fr-FR"/>
        </a:p>
      </dgm:t>
    </dgm:pt>
    <dgm:pt modelId="{0C601790-19F8-4424-ADF0-C2FEBC84145E}" type="sibTrans" cxnId="{23639B01-C35C-4099-AE86-9259BAB5B65C}">
      <dgm:prSet/>
      <dgm:spPr/>
      <dgm:t>
        <a:bodyPr/>
        <a:lstStyle/>
        <a:p>
          <a:endParaRPr lang="fr-FR"/>
        </a:p>
      </dgm:t>
    </dgm:pt>
    <dgm:pt modelId="{FCE8E19C-76FE-40EA-9818-364DD2FCEE22}" type="pres">
      <dgm:prSet presAssocID="{CF85B81A-BBB7-4633-9B34-EFBD982BD603}" presName="cycle" presStyleCnt="0">
        <dgm:presLayoutVars>
          <dgm:dir/>
          <dgm:resizeHandles val="exact"/>
        </dgm:presLayoutVars>
      </dgm:prSet>
      <dgm:spPr/>
    </dgm:pt>
    <dgm:pt modelId="{27F4285B-4A79-4BF8-A2C8-FF15889E9624}" type="pres">
      <dgm:prSet presAssocID="{109EF4E5-38B1-4074-8ECA-C1FEF876D9E6}" presName="dummy" presStyleCnt="0"/>
      <dgm:spPr/>
    </dgm:pt>
    <dgm:pt modelId="{BBCD1F3B-AD5B-4575-A526-CDFFFFFB316E}" type="pres">
      <dgm:prSet presAssocID="{109EF4E5-38B1-4074-8ECA-C1FEF876D9E6}" presName="node" presStyleLbl="revTx" presStyleIdx="0" presStyleCnt="8" custScaleX="144222">
        <dgm:presLayoutVars>
          <dgm:bulletEnabled val="1"/>
        </dgm:presLayoutVars>
      </dgm:prSet>
      <dgm:spPr/>
    </dgm:pt>
    <dgm:pt modelId="{4FFDC8E4-E5E9-47AC-A107-05301318EE54}" type="pres">
      <dgm:prSet presAssocID="{3B283C6B-8C16-436E-9828-B9B18DC28C90}" presName="sibTrans" presStyleLbl="node1" presStyleIdx="0" presStyleCnt="8"/>
      <dgm:spPr/>
    </dgm:pt>
    <dgm:pt modelId="{EF7E2B06-B2DD-4D68-A451-646F155AF6F7}" type="pres">
      <dgm:prSet presAssocID="{095BE1A5-A96E-4C1C-953A-9BD03524C8B1}" presName="dummy" presStyleCnt="0"/>
      <dgm:spPr/>
    </dgm:pt>
    <dgm:pt modelId="{BC9918A6-2806-431A-9480-EC5C6EC7C933}" type="pres">
      <dgm:prSet presAssocID="{095BE1A5-A96E-4C1C-953A-9BD03524C8B1}" presName="node" presStyleLbl="revTx" presStyleIdx="1" presStyleCnt="8" custScaleX="144222">
        <dgm:presLayoutVars>
          <dgm:bulletEnabled val="1"/>
        </dgm:presLayoutVars>
      </dgm:prSet>
      <dgm:spPr/>
    </dgm:pt>
    <dgm:pt modelId="{09D99D5C-3169-4A5B-995E-F35D86B09188}" type="pres">
      <dgm:prSet presAssocID="{22271D3D-E413-4134-81F0-96349A375238}" presName="sibTrans" presStyleLbl="node1" presStyleIdx="1" presStyleCnt="8"/>
      <dgm:spPr/>
    </dgm:pt>
    <dgm:pt modelId="{010E64FA-4209-4268-9CDF-0D770B74DD5A}" type="pres">
      <dgm:prSet presAssocID="{190F752A-43FA-49C8-A09B-44BE72A49470}" presName="dummy" presStyleCnt="0"/>
      <dgm:spPr/>
    </dgm:pt>
    <dgm:pt modelId="{EDA59321-B5A5-4993-9DC2-E992D687B5A8}" type="pres">
      <dgm:prSet presAssocID="{190F752A-43FA-49C8-A09B-44BE72A49470}" presName="node" presStyleLbl="revTx" presStyleIdx="2" presStyleCnt="8" custScaleX="144222">
        <dgm:presLayoutVars>
          <dgm:bulletEnabled val="1"/>
        </dgm:presLayoutVars>
      </dgm:prSet>
      <dgm:spPr/>
    </dgm:pt>
    <dgm:pt modelId="{6A2E4B53-AB26-468B-9BBA-C245332C2AE7}" type="pres">
      <dgm:prSet presAssocID="{0C601790-19F8-4424-ADF0-C2FEBC84145E}" presName="sibTrans" presStyleLbl="node1" presStyleIdx="2" presStyleCnt="8"/>
      <dgm:spPr/>
    </dgm:pt>
    <dgm:pt modelId="{68B6DFD5-B6ED-44B0-91CD-837BE068B4B8}" type="pres">
      <dgm:prSet presAssocID="{0283FC38-2D1F-41B6-88E6-F6BC56539E8C}" presName="dummy" presStyleCnt="0"/>
      <dgm:spPr/>
    </dgm:pt>
    <dgm:pt modelId="{9DA5A4FC-CD9A-4C29-A496-7C6E095942A7}" type="pres">
      <dgm:prSet presAssocID="{0283FC38-2D1F-41B6-88E6-F6BC56539E8C}" presName="node" presStyleLbl="revTx" presStyleIdx="3" presStyleCnt="8" custScaleX="144222" custScaleY="82244">
        <dgm:presLayoutVars>
          <dgm:bulletEnabled val="1"/>
        </dgm:presLayoutVars>
      </dgm:prSet>
      <dgm:spPr/>
    </dgm:pt>
    <dgm:pt modelId="{E5B5F1F6-3C6F-4814-BC65-B51930160B19}" type="pres">
      <dgm:prSet presAssocID="{8A7587C1-DBEC-439D-9995-24DC10C60E90}" presName="sibTrans" presStyleLbl="node1" presStyleIdx="3" presStyleCnt="8"/>
      <dgm:spPr/>
    </dgm:pt>
    <dgm:pt modelId="{91263FAD-3FF7-4C58-8CCF-B398AF528646}" type="pres">
      <dgm:prSet presAssocID="{4161C461-DB63-49E4-BCAD-C8498AD5B00E}" presName="dummy" presStyleCnt="0"/>
      <dgm:spPr/>
    </dgm:pt>
    <dgm:pt modelId="{A2070816-0078-4AA9-8CD9-3125F1B44872}" type="pres">
      <dgm:prSet presAssocID="{4161C461-DB63-49E4-BCAD-C8498AD5B00E}" presName="node" presStyleLbl="revTx" presStyleIdx="4" presStyleCnt="8" custScaleX="144222">
        <dgm:presLayoutVars>
          <dgm:bulletEnabled val="1"/>
        </dgm:presLayoutVars>
      </dgm:prSet>
      <dgm:spPr/>
    </dgm:pt>
    <dgm:pt modelId="{0CB0C411-F4B6-4A3E-94E3-FE541B52392A}" type="pres">
      <dgm:prSet presAssocID="{36D96C65-5FCB-4E47-B7D5-3DCA9F63C080}" presName="sibTrans" presStyleLbl="node1" presStyleIdx="4" presStyleCnt="8"/>
      <dgm:spPr/>
    </dgm:pt>
    <dgm:pt modelId="{7378AD7E-6780-4C0A-944F-EB708E07073C}" type="pres">
      <dgm:prSet presAssocID="{2C2A6C3E-6025-4973-86A4-5DDEF573F06B}" presName="dummy" presStyleCnt="0"/>
      <dgm:spPr/>
    </dgm:pt>
    <dgm:pt modelId="{AA1A7BF5-DFE9-496C-8F70-5E855F47A285}" type="pres">
      <dgm:prSet presAssocID="{2C2A6C3E-6025-4973-86A4-5DDEF573F06B}" presName="node" presStyleLbl="revTx" presStyleIdx="5" presStyleCnt="8" custScaleX="144222">
        <dgm:presLayoutVars>
          <dgm:bulletEnabled val="1"/>
        </dgm:presLayoutVars>
      </dgm:prSet>
      <dgm:spPr/>
    </dgm:pt>
    <dgm:pt modelId="{1343E22B-5DF5-45AC-AC37-2E513809CF68}" type="pres">
      <dgm:prSet presAssocID="{2527B02F-1495-4D95-AFCB-FC75FD378279}" presName="sibTrans" presStyleLbl="node1" presStyleIdx="5" presStyleCnt="8"/>
      <dgm:spPr/>
    </dgm:pt>
    <dgm:pt modelId="{ADB70228-935E-46E8-8057-E7366D92E1A8}" type="pres">
      <dgm:prSet presAssocID="{9547D930-2041-4A65-B0B0-EF0C8BFE2FBD}" presName="dummy" presStyleCnt="0"/>
      <dgm:spPr/>
    </dgm:pt>
    <dgm:pt modelId="{EE3AB664-0B12-49F6-BF2B-76ADA0AD1F13}" type="pres">
      <dgm:prSet presAssocID="{9547D930-2041-4A65-B0B0-EF0C8BFE2FBD}" presName="node" presStyleLbl="revTx" presStyleIdx="6" presStyleCnt="8" custScaleX="144222">
        <dgm:presLayoutVars>
          <dgm:bulletEnabled val="1"/>
        </dgm:presLayoutVars>
      </dgm:prSet>
      <dgm:spPr/>
    </dgm:pt>
    <dgm:pt modelId="{0318EA43-8F33-4115-8340-ADD16F7E1AAE}" type="pres">
      <dgm:prSet presAssocID="{942021DC-D742-4420-8F66-D94BACA1602E}" presName="sibTrans" presStyleLbl="node1" presStyleIdx="6" presStyleCnt="8"/>
      <dgm:spPr/>
    </dgm:pt>
    <dgm:pt modelId="{8C29827C-DAB5-43AE-85E2-3FF009474344}" type="pres">
      <dgm:prSet presAssocID="{D113ACCF-5B5B-45AD-BDEC-6F4A41CA892E}" presName="dummy" presStyleCnt="0"/>
      <dgm:spPr/>
    </dgm:pt>
    <dgm:pt modelId="{D6F04939-5C67-44F0-9B3D-851F01349045}" type="pres">
      <dgm:prSet presAssocID="{D113ACCF-5B5B-45AD-BDEC-6F4A41CA892E}" presName="node" presStyleLbl="revTx" presStyleIdx="7" presStyleCnt="8" custScaleX="144222">
        <dgm:presLayoutVars>
          <dgm:bulletEnabled val="1"/>
        </dgm:presLayoutVars>
      </dgm:prSet>
      <dgm:spPr/>
    </dgm:pt>
    <dgm:pt modelId="{D2F5961E-7C71-497F-A227-A39CE0E5A77B}" type="pres">
      <dgm:prSet presAssocID="{941ED90C-1019-4A35-B0F3-A5C7815B240F}" presName="sibTrans" presStyleLbl="node1" presStyleIdx="7" presStyleCnt="8" custScaleY="97632"/>
      <dgm:spPr/>
    </dgm:pt>
  </dgm:ptLst>
  <dgm:cxnLst>
    <dgm:cxn modelId="{23639B01-C35C-4099-AE86-9259BAB5B65C}" srcId="{CF85B81A-BBB7-4633-9B34-EFBD982BD603}" destId="{190F752A-43FA-49C8-A09B-44BE72A49470}" srcOrd="2" destOrd="0" parTransId="{07C19267-2FFA-415D-8BE5-E6D47FA4A3CB}" sibTransId="{0C601790-19F8-4424-ADF0-C2FEBC84145E}"/>
    <dgm:cxn modelId="{1894DC0B-8558-4DD1-9862-2A5E4D278D9E}" type="presOf" srcId="{941ED90C-1019-4A35-B0F3-A5C7815B240F}" destId="{D2F5961E-7C71-497F-A227-A39CE0E5A77B}" srcOrd="0" destOrd="0" presId="urn:microsoft.com/office/officeart/2005/8/layout/cycle1"/>
    <dgm:cxn modelId="{A32D5D15-A53F-48FD-8079-CA8DFF494289}" srcId="{CF85B81A-BBB7-4633-9B34-EFBD982BD603}" destId="{0283FC38-2D1F-41B6-88E6-F6BC56539E8C}" srcOrd="3" destOrd="0" parTransId="{B9CA0616-C07E-4E56-B8B9-0A46618B3230}" sibTransId="{8A7587C1-DBEC-439D-9995-24DC10C60E90}"/>
    <dgm:cxn modelId="{03038A25-0F62-44F5-A94F-87E50B23266C}" srcId="{CF85B81A-BBB7-4633-9B34-EFBD982BD603}" destId="{095BE1A5-A96E-4C1C-953A-9BD03524C8B1}" srcOrd="1" destOrd="0" parTransId="{EE8151EB-C556-463E-8E37-013D727D3C81}" sibTransId="{22271D3D-E413-4134-81F0-96349A375238}"/>
    <dgm:cxn modelId="{467FD625-A933-4306-886A-B213D6BBCE23}" type="presOf" srcId="{095BE1A5-A96E-4C1C-953A-9BD03524C8B1}" destId="{BC9918A6-2806-431A-9480-EC5C6EC7C933}" srcOrd="0" destOrd="0" presId="urn:microsoft.com/office/officeart/2005/8/layout/cycle1"/>
    <dgm:cxn modelId="{6899D536-ABC6-4933-AB94-CC0EF4C98F18}" type="presOf" srcId="{0C601790-19F8-4424-ADF0-C2FEBC84145E}" destId="{6A2E4B53-AB26-468B-9BBA-C245332C2AE7}" srcOrd="0" destOrd="0" presId="urn:microsoft.com/office/officeart/2005/8/layout/cycle1"/>
    <dgm:cxn modelId="{23734C3F-6FE4-474C-97F2-4B2E48CC92E1}" type="presOf" srcId="{2C2A6C3E-6025-4973-86A4-5DDEF573F06B}" destId="{AA1A7BF5-DFE9-496C-8F70-5E855F47A285}" srcOrd="0" destOrd="0" presId="urn:microsoft.com/office/officeart/2005/8/layout/cycle1"/>
    <dgm:cxn modelId="{53380E4A-9C53-4287-8A4E-5E9E4D0D3E74}" srcId="{CF85B81A-BBB7-4633-9B34-EFBD982BD603}" destId="{109EF4E5-38B1-4074-8ECA-C1FEF876D9E6}" srcOrd="0" destOrd="0" parTransId="{F0561868-F5DB-4AD6-86A1-A05F89F41346}" sibTransId="{3B283C6B-8C16-436E-9828-B9B18DC28C90}"/>
    <dgm:cxn modelId="{D49DCB4F-D593-4D60-805A-83695081EF01}" type="presOf" srcId="{9547D930-2041-4A65-B0B0-EF0C8BFE2FBD}" destId="{EE3AB664-0B12-49F6-BF2B-76ADA0AD1F13}" srcOrd="0" destOrd="0" presId="urn:microsoft.com/office/officeart/2005/8/layout/cycle1"/>
    <dgm:cxn modelId="{7AB34475-E709-49C2-A756-40BF79722385}" type="presOf" srcId="{2527B02F-1495-4D95-AFCB-FC75FD378279}" destId="{1343E22B-5DF5-45AC-AC37-2E513809CF68}" srcOrd="0" destOrd="0" presId="urn:microsoft.com/office/officeart/2005/8/layout/cycle1"/>
    <dgm:cxn modelId="{D7472179-79CA-435F-A14B-0E957DDC0C1D}" type="presOf" srcId="{190F752A-43FA-49C8-A09B-44BE72A49470}" destId="{EDA59321-B5A5-4993-9DC2-E992D687B5A8}" srcOrd="0" destOrd="0" presId="urn:microsoft.com/office/officeart/2005/8/layout/cycle1"/>
    <dgm:cxn modelId="{92BF487A-F2BA-4D40-8EE1-44E63C2D113C}" type="presOf" srcId="{109EF4E5-38B1-4074-8ECA-C1FEF876D9E6}" destId="{BBCD1F3B-AD5B-4575-A526-CDFFFFFB316E}" srcOrd="0" destOrd="0" presId="urn:microsoft.com/office/officeart/2005/8/layout/cycle1"/>
    <dgm:cxn modelId="{02E0EB5A-9830-4E8D-9118-038A9D9B0B0D}" type="presOf" srcId="{22271D3D-E413-4134-81F0-96349A375238}" destId="{09D99D5C-3169-4A5B-995E-F35D86B09188}" srcOrd="0" destOrd="0" presId="urn:microsoft.com/office/officeart/2005/8/layout/cycle1"/>
    <dgm:cxn modelId="{E3F3AA7E-969D-49AC-A8D6-95D18DEB96DE}" srcId="{CF85B81A-BBB7-4633-9B34-EFBD982BD603}" destId="{9547D930-2041-4A65-B0B0-EF0C8BFE2FBD}" srcOrd="6" destOrd="0" parTransId="{D976A148-34AC-497B-92FF-5C4E9931E8B7}" sibTransId="{942021DC-D742-4420-8F66-D94BACA1602E}"/>
    <dgm:cxn modelId="{A40F1C82-7437-4E1C-882C-AD1E246A78CC}" type="presOf" srcId="{0283FC38-2D1F-41B6-88E6-F6BC56539E8C}" destId="{9DA5A4FC-CD9A-4C29-A496-7C6E095942A7}" srcOrd="0" destOrd="0" presId="urn:microsoft.com/office/officeart/2005/8/layout/cycle1"/>
    <dgm:cxn modelId="{307A4497-97FB-4ECB-9698-E2ABDC5D7D1D}" srcId="{CF85B81A-BBB7-4633-9B34-EFBD982BD603}" destId="{4161C461-DB63-49E4-BCAD-C8498AD5B00E}" srcOrd="4" destOrd="0" parTransId="{95326236-12C3-4B12-9336-A98662A28CE2}" sibTransId="{36D96C65-5FCB-4E47-B7D5-3DCA9F63C080}"/>
    <dgm:cxn modelId="{5FE4D19D-C9A4-45DE-ACA8-896FFBEEB3F0}" type="presOf" srcId="{4161C461-DB63-49E4-BCAD-C8498AD5B00E}" destId="{A2070816-0078-4AA9-8CD9-3125F1B44872}" srcOrd="0" destOrd="0" presId="urn:microsoft.com/office/officeart/2005/8/layout/cycle1"/>
    <dgm:cxn modelId="{E86A9DB1-E57A-4778-9B25-DD2E1068B555}" type="presOf" srcId="{3B283C6B-8C16-436E-9828-B9B18DC28C90}" destId="{4FFDC8E4-E5E9-47AC-A107-05301318EE54}" srcOrd="0" destOrd="0" presId="urn:microsoft.com/office/officeart/2005/8/layout/cycle1"/>
    <dgm:cxn modelId="{B8875EB7-FA34-40D3-AB86-4B4A1990390D}" type="presOf" srcId="{D113ACCF-5B5B-45AD-BDEC-6F4A41CA892E}" destId="{D6F04939-5C67-44F0-9B3D-851F01349045}" srcOrd="0" destOrd="0" presId="urn:microsoft.com/office/officeart/2005/8/layout/cycle1"/>
    <dgm:cxn modelId="{0FAF16B9-05E5-461F-AC85-2F4798D9FA35}" srcId="{CF85B81A-BBB7-4633-9B34-EFBD982BD603}" destId="{D113ACCF-5B5B-45AD-BDEC-6F4A41CA892E}" srcOrd="7" destOrd="0" parTransId="{A469349F-988E-4FBA-8BA9-AC8EAE638392}" sibTransId="{941ED90C-1019-4A35-B0F3-A5C7815B240F}"/>
    <dgm:cxn modelId="{67DDD7C1-AD50-40A5-8507-522B178814FC}" srcId="{CF85B81A-BBB7-4633-9B34-EFBD982BD603}" destId="{2C2A6C3E-6025-4973-86A4-5DDEF573F06B}" srcOrd="5" destOrd="0" parTransId="{569012F1-61FB-4D63-A089-006F3EA5A07F}" sibTransId="{2527B02F-1495-4D95-AFCB-FC75FD378279}"/>
    <dgm:cxn modelId="{A5B63ACC-0613-4A83-8C87-2DBD675F824E}" type="presOf" srcId="{942021DC-D742-4420-8F66-D94BACA1602E}" destId="{0318EA43-8F33-4115-8340-ADD16F7E1AAE}" srcOrd="0" destOrd="0" presId="urn:microsoft.com/office/officeart/2005/8/layout/cycle1"/>
    <dgm:cxn modelId="{13D794CF-C729-4F55-9757-7F748E142144}" type="presOf" srcId="{CF85B81A-BBB7-4633-9B34-EFBD982BD603}" destId="{FCE8E19C-76FE-40EA-9818-364DD2FCEE22}" srcOrd="0" destOrd="0" presId="urn:microsoft.com/office/officeart/2005/8/layout/cycle1"/>
    <dgm:cxn modelId="{C4C889D4-5AC4-4EB0-91DE-7E65F7B02BA2}" type="presOf" srcId="{8A7587C1-DBEC-439D-9995-24DC10C60E90}" destId="{E5B5F1F6-3C6F-4814-BC65-B51930160B19}" srcOrd="0" destOrd="0" presId="urn:microsoft.com/office/officeart/2005/8/layout/cycle1"/>
    <dgm:cxn modelId="{B1AA35DC-4BE7-4DF8-BCC6-16C8391807C6}" type="presOf" srcId="{36D96C65-5FCB-4E47-B7D5-3DCA9F63C080}" destId="{0CB0C411-F4B6-4A3E-94E3-FE541B52392A}" srcOrd="0" destOrd="0" presId="urn:microsoft.com/office/officeart/2005/8/layout/cycle1"/>
    <dgm:cxn modelId="{68A179AF-FFBA-4DA1-829C-BD84C9EA3BB1}" type="presParOf" srcId="{FCE8E19C-76FE-40EA-9818-364DD2FCEE22}" destId="{27F4285B-4A79-4BF8-A2C8-FF15889E9624}" srcOrd="0" destOrd="0" presId="urn:microsoft.com/office/officeart/2005/8/layout/cycle1"/>
    <dgm:cxn modelId="{1859BE88-A05A-4363-8B16-90E0D3EF16C5}" type="presParOf" srcId="{FCE8E19C-76FE-40EA-9818-364DD2FCEE22}" destId="{BBCD1F3B-AD5B-4575-A526-CDFFFFFB316E}" srcOrd="1" destOrd="0" presId="urn:microsoft.com/office/officeart/2005/8/layout/cycle1"/>
    <dgm:cxn modelId="{C1501DD3-A058-4355-818F-FE4288D15F0C}" type="presParOf" srcId="{FCE8E19C-76FE-40EA-9818-364DD2FCEE22}" destId="{4FFDC8E4-E5E9-47AC-A107-05301318EE54}" srcOrd="2" destOrd="0" presId="urn:microsoft.com/office/officeart/2005/8/layout/cycle1"/>
    <dgm:cxn modelId="{6AF1D89E-4AC4-4640-BD54-8994F081F967}" type="presParOf" srcId="{FCE8E19C-76FE-40EA-9818-364DD2FCEE22}" destId="{EF7E2B06-B2DD-4D68-A451-646F155AF6F7}" srcOrd="3" destOrd="0" presId="urn:microsoft.com/office/officeart/2005/8/layout/cycle1"/>
    <dgm:cxn modelId="{928B583B-6552-403A-B2D6-95393C2ADB7D}" type="presParOf" srcId="{FCE8E19C-76FE-40EA-9818-364DD2FCEE22}" destId="{BC9918A6-2806-431A-9480-EC5C6EC7C933}" srcOrd="4" destOrd="0" presId="urn:microsoft.com/office/officeart/2005/8/layout/cycle1"/>
    <dgm:cxn modelId="{0E325003-B973-4B34-8471-20F9C86AB77F}" type="presParOf" srcId="{FCE8E19C-76FE-40EA-9818-364DD2FCEE22}" destId="{09D99D5C-3169-4A5B-995E-F35D86B09188}" srcOrd="5" destOrd="0" presId="urn:microsoft.com/office/officeart/2005/8/layout/cycle1"/>
    <dgm:cxn modelId="{D2B0FCC5-3BE7-40C6-B0B4-4125C98A3571}" type="presParOf" srcId="{FCE8E19C-76FE-40EA-9818-364DD2FCEE22}" destId="{010E64FA-4209-4268-9CDF-0D770B74DD5A}" srcOrd="6" destOrd="0" presId="urn:microsoft.com/office/officeart/2005/8/layout/cycle1"/>
    <dgm:cxn modelId="{B398587F-4C84-4269-99B3-F14946112B69}" type="presParOf" srcId="{FCE8E19C-76FE-40EA-9818-364DD2FCEE22}" destId="{EDA59321-B5A5-4993-9DC2-E992D687B5A8}" srcOrd="7" destOrd="0" presId="urn:microsoft.com/office/officeart/2005/8/layout/cycle1"/>
    <dgm:cxn modelId="{48CCAC5D-807B-483D-8414-157699619F0C}" type="presParOf" srcId="{FCE8E19C-76FE-40EA-9818-364DD2FCEE22}" destId="{6A2E4B53-AB26-468B-9BBA-C245332C2AE7}" srcOrd="8" destOrd="0" presId="urn:microsoft.com/office/officeart/2005/8/layout/cycle1"/>
    <dgm:cxn modelId="{0E2A955E-5D48-47FE-941B-D852B57FF928}" type="presParOf" srcId="{FCE8E19C-76FE-40EA-9818-364DD2FCEE22}" destId="{68B6DFD5-B6ED-44B0-91CD-837BE068B4B8}" srcOrd="9" destOrd="0" presId="urn:microsoft.com/office/officeart/2005/8/layout/cycle1"/>
    <dgm:cxn modelId="{5C8EAC68-CE37-4A39-B7B5-1340EE06FE28}" type="presParOf" srcId="{FCE8E19C-76FE-40EA-9818-364DD2FCEE22}" destId="{9DA5A4FC-CD9A-4C29-A496-7C6E095942A7}" srcOrd="10" destOrd="0" presId="urn:microsoft.com/office/officeart/2005/8/layout/cycle1"/>
    <dgm:cxn modelId="{F8743A29-AB76-41A0-907D-7B4C3F0DADCB}" type="presParOf" srcId="{FCE8E19C-76FE-40EA-9818-364DD2FCEE22}" destId="{E5B5F1F6-3C6F-4814-BC65-B51930160B19}" srcOrd="11" destOrd="0" presId="urn:microsoft.com/office/officeart/2005/8/layout/cycle1"/>
    <dgm:cxn modelId="{48605513-E1F3-4A9A-BE3D-93B739E33DCA}" type="presParOf" srcId="{FCE8E19C-76FE-40EA-9818-364DD2FCEE22}" destId="{91263FAD-3FF7-4C58-8CCF-B398AF528646}" srcOrd="12" destOrd="0" presId="urn:microsoft.com/office/officeart/2005/8/layout/cycle1"/>
    <dgm:cxn modelId="{B18D34A8-6766-4EA8-BA8B-01D852B79CEA}" type="presParOf" srcId="{FCE8E19C-76FE-40EA-9818-364DD2FCEE22}" destId="{A2070816-0078-4AA9-8CD9-3125F1B44872}" srcOrd="13" destOrd="0" presId="urn:microsoft.com/office/officeart/2005/8/layout/cycle1"/>
    <dgm:cxn modelId="{2CC42ED2-8E29-49AB-AEA7-C44BE8B939DF}" type="presParOf" srcId="{FCE8E19C-76FE-40EA-9818-364DD2FCEE22}" destId="{0CB0C411-F4B6-4A3E-94E3-FE541B52392A}" srcOrd="14" destOrd="0" presId="urn:microsoft.com/office/officeart/2005/8/layout/cycle1"/>
    <dgm:cxn modelId="{8AB1A69A-474D-4D31-9616-D85BAE754A86}" type="presParOf" srcId="{FCE8E19C-76FE-40EA-9818-364DD2FCEE22}" destId="{7378AD7E-6780-4C0A-944F-EB708E07073C}" srcOrd="15" destOrd="0" presId="urn:microsoft.com/office/officeart/2005/8/layout/cycle1"/>
    <dgm:cxn modelId="{6B5EBBC0-CF61-48A7-8D1B-51D11BF843DE}" type="presParOf" srcId="{FCE8E19C-76FE-40EA-9818-364DD2FCEE22}" destId="{AA1A7BF5-DFE9-496C-8F70-5E855F47A285}" srcOrd="16" destOrd="0" presId="urn:microsoft.com/office/officeart/2005/8/layout/cycle1"/>
    <dgm:cxn modelId="{6073CAC9-F07D-441A-B701-9DAE2AAA24D9}" type="presParOf" srcId="{FCE8E19C-76FE-40EA-9818-364DD2FCEE22}" destId="{1343E22B-5DF5-45AC-AC37-2E513809CF68}" srcOrd="17" destOrd="0" presId="urn:microsoft.com/office/officeart/2005/8/layout/cycle1"/>
    <dgm:cxn modelId="{3D5BF0F9-E7D6-49C9-B955-2A21DD00276D}" type="presParOf" srcId="{FCE8E19C-76FE-40EA-9818-364DD2FCEE22}" destId="{ADB70228-935E-46E8-8057-E7366D92E1A8}" srcOrd="18" destOrd="0" presId="urn:microsoft.com/office/officeart/2005/8/layout/cycle1"/>
    <dgm:cxn modelId="{D3F305FA-0050-4E3C-8845-D0AF15A29C3F}" type="presParOf" srcId="{FCE8E19C-76FE-40EA-9818-364DD2FCEE22}" destId="{EE3AB664-0B12-49F6-BF2B-76ADA0AD1F13}" srcOrd="19" destOrd="0" presId="urn:microsoft.com/office/officeart/2005/8/layout/cycle1"/>
    <dgm:cxn modelId="{1C236136-01FC-4F48-B224-8555371F948C}" type="presParOf" srcId="{FCE8E19C-76FE-40EA-9818-364DD2FCEE22}" destId="{0318EA43-8F33-4115-8340-ADD16F7E1AAE}" srcOrd="20" destOrd="0" presId="urn:microsoft.com/office/officeart/2005/8/layout/cycle1"/>
    <dgm:cxn modelId="{E270B333-B14B-454F-938C-99F4F4EA9FD1}" type="presParOf" srcId="{FCE8E19C-76FE-40EA-9818-364DD2FCEE22}" destId="{8C29827C-DAB5-43AE-85E2-3FF009474344}" srcOrd="21" destOrd="0" presId="urn:microsoft.com/office/officeart/2005/8/layout/cycle1"/>
    <dgm:cxn modelId="{B09B229E-C4F6-4102-AC3D-4A13704F9BFF}" type="presParOf" srcId="{FCE8E19C-76FE-40EA-9818-364DD2FCEE22}" destId="{D6F04939-5C67-44F0-9B3D-851F01349045}" srcOrd="22" destOrd="0" presId="urn:microsoft.com/office/officeart/2005/8/layout/cycle1"/>
    <dgm:cxn modelId="{E43C7850-13BE-44E6-A62D-81503F314370}" type="presParOf" srcId="{FCE8E19C-76FE-40EA-9818-364DD2FCEE22}" destId="{D2F5961E-7C71-497F-A227-A39CE0E5A77B}" srcOrd="23" destOrd="0" presId="urn:microsoft.com/office/officeart/2005/8/layout/cycle1"/>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BCD1F3B-AD5B-4575-A526-CDFFFFFB316E}">
      <dsp:nvSpPr>
        <dsp:cNvPr id="0" name=""/>
        <dsp:cNvSpPr/>
      </dsp:nvSpPr>
      <dsp:spPr>
        <a:xfrm>
          <a:off x="3550229" y="1790"/>
          <a:ext cx="720935" cy="49987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6510" tIns="16510" rIns="16510" bIns="16510" numCol="1" spcCol="1270" anchor="ctr" anchorCtr="0">
          <a:noAutofit/>
        </a:bodyPr>
        <a:lstStyle/>
        <a:p>
          <a:pPr marL="0" lvl="0" indent="0" algn="ctr" defTabSz="577850">
            <a:lnSpc>
              <a:spcPct val="90000"/>
            </a:lnSpc>
            <a:spcBef>
              <a:spcPct val="0"/>
            </a:spcBef>
            <a:spcAft>
              <a:spcPct val="35000"/>
            </a:spcAft>
            <a:buNone/>
          </a:pPr>
          <a:r>
            <a:rPr lang="fr-FR" sz="1300" b="1" kern="1200">
              <a:solidFill>
                <a:schemeClr val="tx2"/>
              </a:solidFill>
            </a:rPr>
            <a:t>Before Accessing</a:t>
          </a:r>
        </a:p>
      </dsp:txBody>
      <dsp:txXfrm>
        <a:off x="3550229" y="1790"/>
        <a:ext cx="720935" cy="499879"/>
      </dsp:txXfrm>
    </dsp:sp>
    <dsp:sp modelId="{4FFDC8E4-E5E9-47AC-A107-05301318EE54}">
      <dsp:nvSpPr>
        <dsp:cNvPr id="0" name=""/>
        <dsp:cNvSpPr/>
      </dsp:nvSpPr>
      <dsp:spPr>
        <a:xfrm>
          <a:off x="2025661" y="48167"/>
          <a:ext cx="2785087" cy="2785087"/>
        </a:xfrm>
        <a:prstGeom prst="circularArrow">
          <a:avLst>
            <a:gd name="adj1" fmla="val 3500"/>
            <a:gd name="adj2" fmla="val 217022"/>
            <a:gd name="adj3" fmla="val 19269030"/>
            <a:gd name="adj4" fmla="val 18690731"/>
            <a:gd name="adj5" fmla="val 4083"/>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BC9918A6-2806-431A-9480-EC5C6EC7C933}">
      <dsp:nvSpPr>
        <dsp:cNvPr id="0" name=""/>
        <dsp:cNvSpPr/>
      </dsp:nvSpPr>
      <dsp:spPr>
        <a:xfrm>
          <a:off x="4246718" y="698279"/>
          <a:ext cx="720935" cy="49987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6510" tIns="16510" rIns="16510" bIns="16510" numCol="1" spcCol="1270" anchor="ctr" anchorCtr="0">
          <a:noAutofit/>
        </a:bodyPr>
        <a:lstStyle/>
        <a:p>
          <a:pPr marL="0" lvl="0" indent="0" algn="ctr" defTabSz="577850">
            <a:lnSpc>
              <a:spcPct val="90000"/>
            </a:lnSpc>
            <a:spcBef>
              <a:spcPct val="0"/>
            </a:spcBef>
            <a:spcAft>
              <a:spcPct val="35000"/>
            </a:spcAft>
            <a:buNone/>
          </a:pPr>
          <a:r>
            <a:rPr lang="fr-FR" sz="1300" b="1" kern="1200">
              <a:solidFill>
                <a:schemeClr val="tx2"/>
              </a:solidFill>
            </a:rPr>
            <a:t>Start your DMC</a:t>
          </a:r>
        </a:p>
      </dsp:txBody>
      <dsp:txXfrm>
        <a:off x="4246718" y="698279"/>
        <a:ext cx="720935" cy="499879"/>
      </dsp:txXfrm>
    </dsp:sp>
    <dsp:sp modelId="{09D99D5C-3169-4A5B-995E-F35D86B09188}">
      <dsp:nvSpPr>
        <dsp:cNvPr id="0" name=""/>
        <dsp:cNvSpPr/>
      </dsp:nvSpPr>
      <dsp:spPr>
        <a:xfrm>
          <a:off x="2025661" y="48167"/>
          <a:ext cx="2785087" cy="2785087"/>
        </a:xfrm>
        <a:prstGeom prst="circularArrow">
          <a:avLst>
            <a:gd name="adj1" fmla="val 3500"/>
            <a:gd name="adj2" fmla="val 217022"/>
            <a:gd name="adj3" fmla="val 434794"/>
            <a:gd name="adj4" fmla="val 20948183"/>
            <a:gd name="adj5" fmla="val 4083"/>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EDA59321-B5A5-4993-9DC2-E992D687B5A8}">
      <dsp:nvSpPr>
        <dsp:cNvPr id="0" name=""/>
        <dsp:cNvSpPr/>
      </dsp:nvSpPr>
      <dsp:spPr>
        <a:xfrm>
          <a:off x="4246718" y="1683264"/>
          <a:ext cx="720935" cy="49987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6510" tIns="16510" rIns="16510" bIns="16510" numCol="1" spcCol="1270" anchor="ctr" anchorCtr="0">
          <a:noAutofit/>
        </a:bodyPr>
        <a:lstStyle/>
        <a:p>
          <a:pPr marL="0" lvl="0" indent="0" algn="ctr" defTabSz="577850">
            <a:lnSpc>
              <a:spcPct val="90000"/>
            </a:lnSpc>
            <a:spcBef>
              <a:spcPct val="0"/>
            </a:spcBef>
            <a:spcAft>
              <a:spcPct val="35000"/>
            </a:spcAft>
            <a:buNone/>
          </a:pPr>
          <a:r>
            <a:rPr lang="fr-FR" sz="1300" b="1" kern="1200">
              <a:solidFill>
                <a:srgbClr val="C00000"/>
              </a:solidFill>
            </a:rPr>
            <a:t>Type your # IMPACT</a:t>
          </a:r>
        </a:p>
      </dsp:txBody>
      <dsp:txXfrm>
        <a:off x="4246718" y="1683264"/>
        <a:ext cx="720935" cy="499879"/>
      </dsp:txXfrm>
    </dsp:sp>
    <dsp:sp modelId="{6A2E4B53-AB26-468B-9BBA-C245332C2AE7}">
      <dsp:nvSpPr>
        <dsp:cNvPr id="0" name=""/>
        <dsp:cNvSpPr/>
      </dsp:nvSpPr>
      <dsp:spPr>
        <a:xfrm>
          <a:off x="2025661" y="48167"/>
          <a:ext cx="2785087" cy="2785087"/>
        </a:xfrm>
        <a:prstGeom prst="circularArrow">
          <a:avLst>
            <a:gd name="adj1" fmla="val 3500"/>
            <a:gd name="adj2" fmla="val 217022"/>
            <a:gd name="adj3" fmla="val 2772875"/>
            <a:gd name="adj4" fmla="val 2113947"/>
            <a:gd name="adj5" fmla="val 4083"/>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9DA5A4FC-CD9A-4C29-A496-7C6E095942A7}">
      <dsp:nvSpPr>
        <dsp:cNvPr id="0" name=""/>
        <dsp:cNvSpPr/>
      </dsp:nvSpPr>
      <dsp:spPr>
        <a:xfrm>
          <a:off x="3550229" y="2424132"/>
          <a:ext cx="720935" cy="41112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6510" tIns="16510" rIns="16510" bIns="16510" numCol="1" spcCol="1270" anchor="ctr" anchorCtr="0">
          <a:noAutofit/>
        </a:bodyPr>
        <a:lstStyle/>
        <a:p>
          <a:pPr marL="0" lvl="0" indent="0" algn="ctr" defTabSz="577850">
            <a:lnSpc>
              <a:spcPct val="90000"/>
            </a:lnSpc>
            <a:spcBef>
              <a:spcPct val="0"/>
            </a:spcBef>
            <a:spcAft>
              <a:spcPct val="35000"/>
            </a:spcAft>
            <a:buNone/>
          </a:pPr>
          <a:r>
            <a:rPr lang="fr-FR" sz="1300" b="1" kern="1200">
              <a:solidFill>
                <a:srgbClr val="00B050"/>
              </a:solidFill>
            </a:rPr>
            <a:t>DOSE</a:t>
          </a:r>
        </a:p>
      </dsp:txBody>
      <dsp:txXfrm>
        <a:off x="3550229" y="2424132"/>
        <a:ext cx="720935" cy="411120"/>
      </dsp:txXfrm>
    </dsp:sp>
    <dsp:sp modelId="{E5B5F1F6-3C6F-4814-BC65-B51930160B19}">
      <dsp:nvSpPr>
        <dsp:cNvPr id="0" name=""/>
        <dsp:cNvSpPr/>
      </dsp:nvSpPr>
      <dsp:spPr>
        <a:xfrm>
          <a:off x="2025661" y="48167"/>
          <a:ext cx="2785087" cy="2785087"/>
        </a:xfrm>
        <a:prstGeom prst="circularArrow">
          <a:avLst>
            <a:gd name="adj1" fmla="val 3500"/>
            <a:gd name="adj2" fmla="val 217022"/>
            <a:gd name="adj3" fmla="val 5536269"/>
            <a:gd name="adj4" fmla="val 5046709"/>
            <a:gd name="adj5" fmla="val 4083"/>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A2070816-0078-4AA9-8CD9-3125F1B44872}">
      <dsp:nvSpPr>
        <dsp:cNvPr id="0" name=""/>
        <dsp:cNvSpPr/>
      </dsp:nvSpPr>
      <dsp:spPr>
        <a:xfrm>
          <a:off x="2565244" y="2379753"/>
          <a:ext cx="720935" cy="49987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6510" tIns="16510" rIns="16510" bIns="16510" numCol="1" spcCol="1270" anchor="ctr" anchorCtr="0">
          <a:noAutofit/>
        </a:bodyPr>
        <a:lstStyle/>
        <a:p>
          <a:pPr marL="0" lvl="0" indent="0" algn="ctr" defTabSz="577850">
            <a:lnSpc>
              <a:spcPct val="90000"/>
            </a:lnSpc>
            <a:spcBef>
              <a:spcPct val="0"/>
            </a:spcBef>
            <a:spcAft>
              <a:spcPct val="35000"/>
            </a:spcAft>
            <a:buNone/>
          </a:pPr>
          <a:r>
            <a:rPr lang="fr-FR" sz="1300" b="1" kern="1200">
              <a:solidFill>
                <a:schemeClr val="tx2"/>
              </a:solidFill>
            </a:rPr>
            <a:t>Access</a:t>
          </a:r>
        </a:p>
      </dsp:txBody>
      <dsp:txXfrm>
        <a:off x="2565244" y="2379753"/>
        <a:ext cx="720935" cy="499879"/>
      </dsp:txXfrm>
    </dsp:sp>
    <dsp:sp modelId="{0CB0C411-F4B6-4A3E-94E3-FE541B52392A}">
      <dsp:nvSpPr>
        <dsp:cNvPr id="0" name=""/>
        <dsp:cNvSpPr/>
      </dsp:nvSpPr>
      <dsp:spPr>
        <a:xfrm>
          <a:off x="2025661" y="48167"/>
          <a:ext cx="2785087" cy="2785087"/>
        </a:xfrm>
        <a:prstGeom prst="circularArrow">
          <a:avLst>
            <a:gd name="adj1" fmla="val 3500"/>
            <a:gd name="adj2" fmla="val 217022"/>
            <a:gd name="adj3" fmla="val 8469030"/>
            <a:gd name="adj4" fmla="val 7890731"/>
            <a:gd name="adj5" fmla="val 4083"/>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AA1A7BF5-DFE9-496C-8F70-5E855F47A285}">
      <dsp:nvSpPr>
        <dsp:cNvPr id="0" name=""/>
        <dsp:cNvSpPr/>
      </dsp:nvSpPr>
      <dsp:spPr>
        <a:xfrm>
          <a:off x="1868755" y="1683264"/>
          <a:ext cx="720935" cy="49987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6510" tIns="16510" rIns="16510" bIns="16510" numCol="1" spcCol="1270" anchor="ctr" anchorCtr="0">
          <a:noAutofit/>
        </a:bodyPr>
        <a:lstStyle/>
        <a:p>
          <a:pPr marL="0" lvl="0" indent="0" algn="ctr" defTabSz="577850">
            <a:lnSpc>
              <a:spcPct val="90000"/>
            </a:lnSpc>
            <a:spcBef>
              <a:spcPct val="0"/>
            </a:spcBef>
            <a:spcAft>
              <a:spcPct val="35000"/>
            </a:spcAft>
            <a:buNone/>
          </a:pPr>
          <a:r>
            <a:rPr lang="fr-FR" sz="1300" b="1" kern="1200">
              <a:solidFill>
                <a:schemeClr val="tx2"/>
              </a:solidFill>
            </a:rPr>
            <a:t>Exit</a:t>
          </a:r>
        </a:p>
      </dsp:txBody>
      <dsp:txXfrm>
        <a:off x="1868755" y="1683264"/>
        <a:ext cx="720935" cy="499879"/>
      </dsp:txXfrm>
    </dsp:sp>
    <dsp:sp modelId="{1343E22B-5DF5-45AC-AC37-2E513809CF68}">
      <dsp:nvSpPr>
        <dsp:cNvPr id="0" name=""/>
        <dsp:cNvSpPr/>
      </dsp:nvSpPr>
      <dsp:spPr>
        <a:xfrm>
          <a:off x="2025661" y="48167"/>
          <a:ext cx="2785087" cy="2785087"/>
        </a:xfrm>
        <a:prstGeom prst="circularArrow">
          <a:avLst>
            <a:gd name="adj1" fmla="val 3500"/>
            <a:gd name="adj2" fmla="val 217022"/>
            <a:gd name="adj3" fmla="val 11234794"/>
            <a:gd name="adj4" fmla="val 10148183"/>
            <a:gd name="adj5" fmla="val 4083"/>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EE3AB664-0B12-49F6-BF2B-76ADA0AD1F13}">
      <dsp:nvSpPr>
        <dsp:cNvPr id="0" name=""/>
        <dsp:cNvSpPr/>
      </dsp:nvSpPr>
      <dsp:spPr>
        <a:xfrm>
          <a:off x="1868755" y="698279"/>
          <a:ext cx="720935" cy="49987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6510" tIns="16510" rIns="16510" bIns="16510" numCol="1" spcCol="1270" anchor="ctr" anchorCtr="0">
          <a:noAutofit/>
        </a:bodyPr>
        <a:lstStyle/>
        <a:p>
          <a:pPr marL="0" lvl="0" indent="0" algn="ctr" defTabSz="577850">
            <a:lnSpc>
              <a:spcPct val="90000"/>
            </a:lnSpc>
            <a:spcBef>
              <a:spcPct val="0"/>
            </a:spcBef>
            <a:spcAft>
              <a:spcPct val="35000"/>
            </a:spcAft>
            <a:buNone/>
          </a:pPr>
          <a:r>
            <a:rPr lang="fr-FR" sz="1300" b="1" kern="1200">
              <a:solidFill>
                <a:schemeClr val="tx2"/>
              </a:solidFill>
            </a:rPr>
            <a:t>Reading</a:t>
          </a:r>
        </a:p>
      </dsp:txBody>
      <dsp:txXfrm>
        <a:off x="1868755" y="698279"/>
        <a:ext cx="720935" cy="499879"/>
      </dsp:txXfrm>
    </dsp:sp>
    <dsp:sp modelId="{0318EA43-8F33-4115-8340-ADD16F7E1AAE}">
      <dsp:nvSpPr>
        <dsp:cNvPr id="0" name=""/>
        <dsp:cNvSpPr/>
      </dsp:nvSpPr>
      <dsp:spPr>
        <a:xfrm>
          <a:off x="2025661" y="48167"/>
          <a:ext cx="2785087" cy="2785087"/>
        </a:xfrm>
        <a:prstGeom prst="circularArrow">
          <a:avLst>
            <a:gd name="adj1" fmla="val 3500"/>
            <a:gd name="adj2" fmla="val 217022"/>
            <a:gd name="adj3" fmla="val 13492246"/>
            <a:gd name="adj4" fmla="val 12913947"/>
            <a:gd name="adj5" fmla="val 4083"/>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D6F04939-5C67-44F0-9B3D-851F01349045}">
      <dsp:nvSpPr>
        <dsp:cNvPr id="0" name=""/>
        <dsp:cNvSpPr/>
      </dsp:nvSpPr>
      <dsp:spPr>
        <a:xfrm>
          <a:off x="2565244" y="1790"/>
          <a:ext cx="720935" cy="49987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6510" tIns="16510" rIns="16510" bIns="16510" numCol="1" spcCol="1270" anchor="ctr" anchorCtr="0">
          <a:noAutofit/>
        </a:bodyPr>
        <a:lstStyle/>
        <a:p>
          <a:pPr marL="0" lvl="0" indent="0" algn="ctr" defTabSz="577850">
            <a:lnSpc>
              <a:spcPct val="90000"/>
            </a:lnSpc>
            <a:spcBef>
              <a:spcPct val="0"/>
            </a:spcBef>
            <a:spcAft>
              <a:spcPct val="35000"/>
            </a:spcAft>
            <a:buNone/>
          </a:pPr>
          <a:r>
            <a:rPr lang="fr-FR" sz="1300" b="1" kern="1200">
              <a:solidFill>
                <a:srgbClr val="00B050"/>
              </a:solidFill>
            </a:rPr>
            <a:t>PAUSE</a:t>
          </a:r>
        </a:p>
      </dsp:txBody>
      <dsp:txXfrm>
        <a:off x="2565244" y="1790"/>
        <a:ext cx="720935" cy="499879"/>
      </dsp:txXfrm>
    </dsp:sp>
    <dsp:sp modelId="{D2F5961E-7C71-497F-A227-A39CE0E5A77B}">
      <dsp:nvSpPr>
        <dsp:cNvPr id="0" name=""/>
        <dsp:cNvSpPr/>
      </dsp:nvSpPr>
      <dsp:spPr>
        <a:xfrm>
          <a:off x="2025661" y="81143"/>
          <a:ext cx="2785087" cy="2719136"/>
        </a:xfrm>
        <a:prstGeom prst="circularArrow">
          <a:avLst>
            <a:gd name="adj1" fmla="val 3500"/>
            <a:gd name="adj2" fmla="val 217022"/>
            <a:gd name="adj3" fmla="val 16336269"/>
            <a:gd name="adj4" fmla="val 15846709"/>
            <a:gd name="adj5" fmla="val 4083"/>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Tree>
</dsp:drawing>
</file>

<file path=ppt/diagrams/layout1.xml><?xml version="1.0" encoding="utf-8"?>
<dgm:layoutDef xmlns:dgm="http://schemas.openxmlformats.org/drawingml/2006/diagram" xmlns:a="http://schemas.openxmlformats.org/drawingml/2006/main" uniqueId="urn:microsoft.com/office/officeart/2005/8/layout/cycle1">
  <dgm:title val=""/>
  <dgm:desc val=""/>
  <dgm:catLst>
    <dgm:cat type="cycle" pri="2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alg type="cycle">
          <dgm:param type="stAng" val="0"/>
          <dgm:param type="spanAng" val="360"/>
        </dgm:alg>
      </dgm:if>
      <dgm:else name="Name2">
        <dgm:alg type="cycle">
          <dgm:param type="stAng" val="0"/>
          <dgm:param type="spanAng" val="-360"/>
        </dgm:alg>
      </dgm:else>
    </dgm:choose>
    <dgm:shape xmlns:r="http://schemas.openxmlformats.org/officeDocument/2006/relationships" r:blip="">
      <dgm:adjLst/>
    </dgm:shape>
    <dgm:presOf/>
    <dgm:choose name="Name3">
      <dgm:if name="Name4" func="var" arg="dir" op="equ" val="norm">
        <dgm:constrLst>
          <dgm:constr type="diam" val="1"/>
          <dgm:constr type="w" for="ch" forName="node" refType="w"/>
          <dgm:constr type="w" for="ch" ptType="sibTrans" refType="w" refFor="ch" refForName="node" fact="0.5"/>
          <dgm:constr type="h" for="ch" ptType="sibTrans" op="equ"/>
          <dgm:constr type="diam" for="ch" ptType="sibTrans" refType="diam" op="equ"/>
          <dgm:constr type="sibSp" refType="w" refFor="ch" refForName="node" fact="0.15"/>
          <dgm:constr type="w" for="ch" forName="dummy" refType="sibSp" fact="2.8"/>
          <dgm:constr type="primFontSz" for="ch" forName="node" op="equ" val="65"/>
        </dgm:constrLst>
      </dgm:if>
      <dgm:else name="Name5">
        <dgm:constrLst>
          <dgm:constr type="diam" val="1"/>
          <dgm:constr type="w" for="ch" forName="node" refType="w"/>
          <dgm:constr type="w" for="ch" ptType="sibTrans" refType="w" refFor="ch" refForName="node" fact="0.5"/>
          <dgm:constr type="h" for="ch" ptType="sibTrans" op="equ"/>
          <dgm:constr type="diam" for="ch" ptType="sibTrans" refType="diam" op="equ" fact="-1"/>
          <dgm:constr type="sibSp" refType="w" refFor="ch" refForName="node" fact="0.15"/>
          <dgm:constr type="w" for="ch" forName="dummy" refType="sibSp" fact="2.8"/>
          <dgm:constr type="primFontSz" for="ch" forName="node" op="equ" val="65"/>
        </dgm:constrLst>
      </dgm:else>
    </dgm:choose>
    <dgm:ruleLst>
      <dgm:rule type="diam" val="INF" fact="NaN" max="NaN"/>
    </dgm:ruleLst>
    <dgm:forEach name="nodesForEach" axis="ch" ptType="node">
      <dgm:choose name="Name6">
        <dgm:if name="Name7" axis="par ch" ptType="doc node" func="cnt" op="gt" val="1">
          <dgm:layoutNode name="dummy">
            <dgm:alg type="sp"/>
            <dgm:shape xmlns:r="http://schemas.openxmlformats.org/officeDocument/2006/relationships" r:blip="">
              <dgm:adjLst/>
            </dgm:shape>
            <dgm:presOf/>
            <dgm:constrLst>
              <dgm:constr type="h" refType="w"/>
            </dgm:constrLst>
            <dgm:ruleLst/>
          </dgm:layoutNode>
        </dgm:if>
        <dgm:else name="Name8"/>
      </dgm:choose>
      <dgm:layoutNode name="node" styleLbl="revTx">
        <dgm:varLst>
          <dgm:bulletEnabled val="1"/>
        </dgm:varLst>
        <dgm:alg type="tx">
          <dgm:param type="txAnchorVertCh" val="mid"/>
        </dgm:alg>
        <dgm:shape xmlns:r="http://schemas.openxmlformats.org/officeDocument/2006/relationships" type="rect"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Name11" axis="followSib" ptType="sibTrans" hideLastTrans="0" cnt="1">
            <dgm:layoutNode name="sibTrans" styleLbl="node1">
              <dgm:alg type="conn">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begPad"/>
                <dgm:constr type="endPad"/>
              </dgm:constrLst>
              <dgm:ruleLst/>
            </dgm:layoutNode>
          </dgm:forEach>
        </dgm:if>
        <dgm:else name="Name12"/>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drawing1.xml><?xml version="1.0" encoding="utf-8"?>
<c:userShapes xmlns:c="http://schemas.openxmlformats.org/drawingml/2006/chart">
  <cdr:relSizeAnchor xmlns:cdr="http://schemas.openxmlformats.org/drawingml/2006/chartDrawing">
    <cdr:from>
      <cdr:x>0.54588</cdr:x>
      <cdr:y>0.22656</cdr:y>
    </cdr:from>
    <cdr:to>
      <cdr:x>0.73197</cdr:x>
      <cdr:y>0.27445</cdr:y>
    </cdr:to>
    <cdr:sp macro="" textlink="">
      <cdr:nvSpPr>
        <cdr:cNvPr id="2" name="TextBox 1"/>
        <cdr:cNvSpPr txBox="1"/>
      </cdr:nvSpPr>
      <cdr:spPr>
        <a:xfrm xmlns:a="http://schemas.openxmlformats.org/drawingml/2006/main">
          <a:off x="4786314" y="1381116"/>
          <a:ext cx="1631636" cy="291938"/>
        </a:xfrm>
        <a:prstGeom xmlns:a="http://schemas.openxmlformats.org/drawingml/2006/main" prst="rect">
          <a:avLst/>
        </a:prstGeom>
      </cdr:spPr>
      <cdr:txBody>
        <a:bodyPr xmlns:a="http://schemas.openxmlformats.org/drawingml/2006/main" wrap="none" rtlCol="0"/>
        <a:lstStyle xmlns:a="http://schemas.openxmlformats.org/drawingml/2006/main"/>
        <a:p xmlns:a="http://schemas.openxmlformats.org/drawingml/2006/main">
          <a:r>
            <a:rPr lang="en-GB" sz="1600" dirty="0">
              <a:solidFill>
                <a:srgbClr val="C00000"/>
              </a:solidFill>
            </a:rPr>
            <a:t>Annual</a:t>
          </a:r>
          <a:r>
            <a:rPr lang="en-GB" sz="1600" baseline="0" dirty="0">
              <a:solidFill>
                <a:srgbClr val="C00000"/>
              </a:solidFill>
            </a:rPr>
            <a:t> occupational limit </a:t>
          </a:r>
          <a:endParaRPr lang="en-GB" sz="1600" dirty="0">
            <a:solidFill>
              <a:srgbClr val="C00000"/>
            </a:solidFill>
          </a:endParaRPr>
        </a:p>
      </cdr:txBody>
    </cdr:sp>
  </cdr:relSizeAnchor>
  <cdr:relSizeAnchor xmlns:cdr="http://schemas.openxmlformats.org/drawingml/2006/chartDrawing">
    <cdr:from>
      <cdr:x>0.62866</cdr:x>
      <cdr:y>0.62372</cdr:y>
    </cdr:from>
    <cdr:to>
      <cdr:x>0.81475</cdr:x>
      <cdr:y>0.67161</cdr:y>
    </cdr:to>
    <cdr:sp macro="" textlink="">
      <cdr:nvSpPr>
        <cdr:cNvPr id="3" name="TextBox 2"/>
        <cdr:cNvSpPr txBox="1"/>
      </cdr:nvSpPr>
      <cdr:spPr>
        <a:xfrm xmlns:a="http://schemas.openxmlformats.org/drawingml/2006/main">
          <a:off x="5850572" y="3793458"/>
          <a:ext cx="1731827" cy="291265"/>
        </a:xfrm>
        <a:prstGeom xmlns:a="http://schemas.openxmlformats.org/drawingml/2006/main" prst="rect">
          <a:avLst/>
        </a:prstGeom>
      </cdr:spPr>
      <cdr:txBody>
        <a:bodyPr xmlns:a="http://schemas.openxmlformats.org/drawingml/2006/main" wrap="none" rtlCol="0"/>
        <a:lstStyle xmlns:a="http://schemas.openxmlformats.org/drawingml/2006/main"/>
        <a:p xmlns:a="http://schemas.openxmlformats.org/drawingml/2006/main">
          <a:r>
            <a:rPr lang="en-GB" sz="1600" dirty="0">
              <a:solidFill>
                <a:srgbClr val="0070C0"/>
              </a:solidFill>
            </a:rPr>
            <a:t>Annual</a:t>
          </a:r>
          <a:r>
            <a:rPr lang="en-GB" sz="1600" baseline="0" dirty="0">
              <a:solidFill>
                <a:srgbClr val="0070C0"/>
              </a:solidFill>
            </a:rPr>
            <a:t> public limit</a:t>
          </a:r>
        </a:p>
      </cdr:txBody>
    </cdr:sp>
  </cdr:relSizeAnchor>
  <cdr:relSizeAnchor xmlns:cdr="http://schemas.openxmlformats.org/drawingml/2006/chartDrawing">
    <cdr:from>
      <cdr:x>0.78727</cdr:x>
      <cdr:y>0.73602</cdr:y>
    </cdr:from>
    <cdr:to>
      <cdr:x>0.97336</cdr:x>
      <cdr:y>0.78391</cdr:y>
    </cdr:to>
    <cdr:sp macro="" textlink="">
      <cdr:nvSpPr>
        <cdr:cNvPr id="4" name="TextBox 3"/>
        <cdr:cNvSpPr txBox="1"/>
      </cdr:nvSpPr>
      <cdr:spPr>
        <a:xfrm xmlns:a="http://schemas.openxmlformats.org/drawingml/2006/main">
          <a:off x="6902764" y="4486804"/>
          <a:ext cx="1631636" cy="291937"/>
        </a:xfrm>
        <a:prstGeom xmlns:a="http://schemas.openxmlformats.org/drawingml/2006/main" prst="rect">
          <a:avLst/>
        </a:prstGeom>
      </cdr:spPr>
      <cdr:txBody>
        <a:bodyPr xmlns:a="http://schemas.openxmlformats.org/drawingml/2006/main" wrap="none" rtlCol="0"/>
        <a:lstStyle xmlns:a="http://schemas.openxmlformats.org/drawingml/2006/main"/>
        <a:p xmlns:a="http://schemas.openxmlformats.org/drawingml/2006/main">
          <a:r>
            <a:rPr lang="en-GB" sz="1600" dirty="0">
              <a:solidFill>
                <a:srgbClr val="00B050"/>
              </a:solidFill>
            </a:rPr>
            <a:t>Annual</a:t>
          </a:r>
          <a:r>
            <a:rPr lang="en-GB" sz="1600" baseline="0" dirty="0">
              <a:solidFill>
                <a:srgbClr val="00B050"/>
              </a:solidFill>
            </a:rPr>
            <a:t> public limit</a:t>
          </a:r>
        </a:p>
        <a:p xmlns:a="http://schemas.openxmlformats.org/drawingml/2006/main">
          <a:endParaRPr lang="en-GB" sz="1600" dirty="0">
            <a:solidFill>
              <a:srgbClr val="00B050"/>
            </a:solidFill>
          </a:endParaRPr>
        </a:p>
      </cdr:txBody>
    </cdr:sp>
  </cdr:relSizeAnchor>
  <cdr:relSizeAnchor xmlns:cdr="http://schemas.openxmlformats.org/drawingml/2006/chartDrawing">
    <cdr:from>
      <cdr:x>0.35632</cdr:x>
      <cdr:y>0.0622</cdr:y>
    </cdr:from>
    <cdr:to>
      <cdr:x>0.43414</cdr:x>
      <cdr:y>0.11138</cdr:y>
    </cdr:to>
    <cdr:sp macro="" textlink="">
      <cdr:nvSpPr>
        <cdr:cNvPr id="29" name="TextBox 28"/>
        <cdr:cNvSpPr txBox="1"/>
      </cdr:nvSpPr>
      <cdr:spPr>
        <a:xfrm xmlns:a="http://schemas.openxmlformats.org/drawingml/2006/main">
          <a:off x="3124200" y="373974"/>
          <a:ext cx="682326" cy="295708"/>
        </a:xfrm>
        <a:prstGeom xmlns:a="http://schemas.openxmlformats.org/drawingml/2006/main" prst="rect">
          <a:avLst/>
        </a:prstGeom>
      </cdr:spPr>
      <cdr:txBody>
        <a:bodyPr xmlns:a="http://schemas.openxmlformats.org/drawingml/2006/main" wrap="none" rtlCol="0"/>
        <a:lstStyle xmlns:a="http://schemas.openxmlformats.org/drawingml/2006/main"/>
        <a:p xmlns:a="http://schemas.openxmlformats.org/drawingml/2006/main">
          <a:r>
            <a:rPr lang="en-GB" sz="1400" dirty="0"/>
            <a:t>30 </a:t>
          </a:r>
          <a:r>
            <a:rPr lang="en-GB" sz="1400" dirty="0" err="1"/>
            <a:t>Sv</a:t>
          </a:r>
          <a:endParaRPr lang="en-GB" sz="1400" dirty="0"/>
        </a:p>
      </cdr:txBody>
    </cdr:sp>
  </cdr:relSizeAnchor>
  <cdr:relSizeAnchor xmlns:cdr="http://schemas.openxmlformats.org/drawingml/2006/chartDrawing">
    <cdr:from>
      <cdr:x>0.41715</cdr:x>
      <cdr:y>0.26496</cdr:y>
    </cdr:from>
    <cdr:to>
      <cdr:x>0.49497</cdr:x>
      <cdr:y>0.32684</cdr:y>
    </cdr:to>
    <cdr:sp macro="" textlink="">
      <cdr:nvSpPr>
        <cdr:cNvPr id="30" name="TextBox 29"/>
        <cdr:cNvSpPr txBox="1"/>
      </cdr:nvSpPr>
      <cdr:spPr>
        <a:xfrm xmlns:a="http://schemas.openxmlformats.org/drawingml/2006/main">
          <a:off x="3657600" y="1593174"/>
          <a:ext cx="682325" cy="372041"/>
        </a:xfrm>
        <a:prstGeom xmlns:a="http://schemas.openxmlformats.org/drawingml/2006/main" prst="rect">
          <a:avLst/>
        </a:prstGeom>
      </cdr:spPr>
      <cdr:txBody>
        <a:bodyPr xmlns:a="http://schemas.openxmlformats.org/drawingml/2006/main" wrap="none" rtlCol="0"/>
        <a:lstStyle xmlns:a="http://schemas.openxmlformats.org/drawingml/2006/main"/>
        <a:p xmlns:a="http://schemas.openxmlformats.org/drawingml/2006/main">
          <a:r>
            <a:rPr lang="en-GB" sz="1400" dirty="0"/>
            <a:t>700 </a:t>
          </a:r>
          <a:r>
            <a:rPr lang="en-GB" sz="1400" dirty="0" err="1"/>
            <a:t>mSv</a:t>
          </a:r>
          <a:endParaRPr lang="en-GB" sz="1400" dirty="0"/>
        </a:p>
      </cdr:txBody>
    </cdr:sp>
  </cdr:relSizeAnchor>
  <cdr:relSizeAnchor xmlns:cdr="http://schemas.openxmlformats.org/drawingml/2006/chartDrawing">
    <cdr:from>
      <cdr:x>0.49537</cdr:x>
      <cdr:y>0.32833</cdr:y>
    </cdr:from>
    <cdr:to>
      <cdr:x>0.57319</cdr:x>
      <cdr:y>0.37096</cdr:y>
    </cdr:to>
    <cdr:sp macro="" textlink="">
      <cdr:nvSpPr>
        <cdr:cNvPr id="31" name="TextBox 30"/>
        <cdr:cNvSpPr txBox="1"/>
      </cdr:nvSpPr>
      <cdr:spPr>
        <a:xfrm xmlns:a="http://schemas.openxmlformats.org/drawingml/2006/main">
          <a:off x="4343400" y="1974174"/>
          <a:ext cx="682325" cy="256325"/>
        </a:xfrm>
        <a:prstGeom xmlns:a="http://schemas.openxmlformats.org/drawingml/2006/main" prst="rect">
          <a:avLst/>
        </a:prstGeom>
      </cdr:spPr>
      <cdr:txBody>
        <a:bodyPr xmlns:a="http://schemas.openxmlformats.org/drawingml/2006/main" wrap="none" rtlCol="0"/>
        <a:lstStyle xmlns:a="http://schemas.openxmlformats.org/drawingml/2006/main"/>
        <a:p xmlns:a="http://schemas.openxmlformats.org/drawingml/2006/main">
          <a:r>
            <a:rPr lang="en-GB" sz="1400" dirty="0"/>
            <a:t>300 </a:t>
          </a:r>
          <a:r>
            <a:rPr lang="en-GB" sz="1400" dirty="0" err="1"/>
            <a:t>mSv</a:t>
          </a:r>
          <a:endParaRPr lang="en-GB" sz="1400" dirty="0"/>
        </a:p>
      </cdr:txBody>
    </cdr:sp>
  </cdr:relSizeAnchor>
  <cdr:relSizeAnchor xmlns:cdr="http://schemas.openxmlformats.org/drawingml/2006/chartDrawing">
    <cdr:from>
      <cdr:x>0.58377</cdr:x>
      <cdr:y>0.37214</cdr:y>
    </cdr:from>
    <cdr:to>
      <cdr:x>0.66158</cdr:x>
      <cdr:y>0.42132</cdr:y>
    </cdr:to>
    <cdr:sp macro="" textlink="">
      <cdr:nvSpPr>
        <cdr:cNvPr id="32" name="TextBox 31"/>
        <cdr:cNvSpPr txBox="1"/>
      </cdr:nvSpPr>
      <cdr:spPr>
        <a:xfrm xmlns:a="http://schemas.openxmlformats.org/drawingml/2006/main">
          <a:off x="5432799" y="2263337"/>
          <a:ext cx="724130" cy="299111"/>
        </a:xfrm>
        <a:prstGeom xmlns:a="http://schemas.openxmlformats.org/drawingml/2006/main" prst="rect">
          <a:avLst/>
        </a:prstGeom>
      </cdr:spPr>
      <cdr:txBody>
        <a:bodyPr xmlns:a="http://schemas.openxmlformats.org/drawingml/2006/main" wrap="none" rtlCol="0"/>
        <a:lstStyle xmlns:a="http://schemas.openxmlformats.org/drawingml/2006/main"/>
        <a:p xmlns:a="http://schemas.openxmlformats.org/drawingml/2006/main">
          <a:r>
            <a:rPr lang="en-GB" sz="1400" dirty="0"/>
            <a:t>150 </a:t>
          </a:r>
          <a:r>
            <a:rPr lang="en-GB" sz="1400" dirty="0" err="1"/>
            <a:t>mSv</a:t>
          </a:r>
          <a:endParaRPr lang="en-GB" sz="1400" dirty="0"/>
        </a:p>
      </cdr:txBody>
    </cdr:sp>
  </cdr:relSizeAnchor>
  <cdr:relSizeAnchor xmlns:cdr="http://schemas.openxmlformats.org/drawingml/2006/chartDrawing">
    <cdr:from>
      <cdr:x>0.72133</cdr:x>
      <cdr:y>0.42971</cdr:y>
    </cdr:from>
    <cdr:to>
      <cdr:x>0.79915</cdr:x>
      <cdr:y>0.47889</cdr:y>
    </cdr:to>
    <cdr:sp macro="" textlink="">
      <cdr:nvSpPr>
        <cdr:cNvPr id="35" name="TextBox 34"/>
        <cdr:cNvSpPr txBox="1"/>
      </cdr:nvSpPr>
      <cdr:spPr>
        <a:xfrm xmlns:a="http://schemas.openxmlformats.org/drawingml/2006/main">
          <a:off x="6324600" y="2583774"/>
          <a:ext cx="682325" cy="295708"/>
        </a:xfrm>
        <a:prstGeom xmlns:a="http://schemas.openxmlformats.org/drawingml/2006/main" prst="rect">
          <a:avLst/>
        </a:prstGeom>
      </cdr:spPr>
      <cdr:txBody>
        <a:bodyPr xmlns:a="http://schemas.openxmlformats.org/drawingml/2006/main" wrap="none" rtlCol="0"/>
        <a:lstStyle xmlns:a="http://schemas.openxmlformats.org/drawingml/2006/main"/>
        <a:p xmlns:a="http://schemas.openxmlformats.org/drawingml/2006/main">
          <a:r>
            <a:rPr lang="en-GB" sz="1400" dirty="0"/>
            <a:t>50 </a:t>
          </a:r>
          <a:r>
            <a:rPr lang="en-GB" sz="1400" dirty="0" err="1"/>
            <a:t>mSv</a:t>
          </a:r>
          <a:endParaRPr lang="en-GB" sz="1400" dirty="0"/>
        </a:p>
      </cdr:txBody>
    </cdr:sp>
  </cdr:relSizeAnchor>
  <cdr:relSizeAnchor xmlns:cdr="http://schemas.openxmlformats.org/drawingml/2006/chartDrawing">
    <cdr:from>
      <cdr:x>0.86038</cdr:x>
      <cdr:y>0.4875</cdr:y>
    </cdr:from>
    <cdr:to>
      <cdr:x>0.9382</cdr:x>
      <cdr:y>0.53668</cdr:y>
    </cdr:to>
    <cdr:sp macro="" textlink="">
      <cdr:nvSpPr>
        <cdr:cNvPr id="36" name="TextBox 35"/>
        <cdr:cNvSpPr txBox="1"/>
      </cdr:nvSpPr>
      <cdr:spPr>
        <a:xfrm xmlns:a="http://schemas.openxmlformats.org/drawingml/2006/main">
          <a:off x="7543800" y="2971800"/>
          <a:ext cx="682326" cy="299801"/>
        </a:xfrm>
        <a:prstGeom xmlns:a="http://schemas.openxmlformats.org/drawingml/2006/main" prst="rect">
          <a:avLst/>
        </a:prstGeom>
      </cdr:spPr>
      <cdr:txBody>
        <a:bodyPr xmlns:a="http://schemas.openxmlformats.org/drawingml/2006/main" wrap="none" rtlCol="0"/>
        <a:lstStyle xmlns:a="http://schemas.openxmlformats.org/drawingml/2006/main"/>
        <a:p xmlns:a="http://schemas.openxmlformats.org/drawingml/2006/main">
          <a:r>
            <a:rPr lang="en-GB" sz="1400" dirty="0"/>
            <a:t>20 </a:t>
          </a:r>
          <a:r>
            <a:rPr lang="en-GB" sz="1400" dirty="0" err="1"/>
            <a:t>mSv</a:t>
          </a:r>
          <a:endParaRPr lang="en-GB" sz="1400" dirty="0"/>
        </a:p>
      </cdr:txBody>
    </cdr:sp>
  </cdr:relSizeAnchor>
  <cdr:relSizeAnchor xmlns:cdr="http://schemas.openxmlformats.org/drawingml/2006/chartDrawing">
    <cdr:from>
      <cdr:x>0.73871</cdr:x>
      <cdr:y>0.55644</cdr:y>
    </cdr:from>
    <cdr:to>
      <cdr:x>0.81653</cdr:x>
      <cdr:y>0.60563</cdr:y>
    </cdr:to>
    <cdr:sp macro="" textlink="">
      <cdr:nvSpPr>
        <cdr:cNvPr id="38" name="TextBox 37"/>
        <cdr:cNvSpPr txBox="1"/>
      </cdr:nvSpPr>
      <cdr:spPr>
        <a:xfrm xmlns:a="http://schemas.openxmlformats.org/drawingml/2006/main">
          <a:off x="6477000" y="3345774"/>
          <a:ext cx="682325" cy="295768"/>
        </a:xfrm>
        <a:prstGeom xmlns:a="http://schemas.openxmlformats.org/drawingml/2006/main" prst="rect">
          <a:avLst/>
        </a:prstGeom>
      </cdr:spPr>
      <cdr:txBody>
        <a:bodyPr xmlns:a="http://schemas.openxmlformats.org/drawingml/2006/main" wrap="none" rtlCol="0"/>
        <a:lstStyle xmlns:a="http://schemas.openxmlformats.org/drawingml/2006/main"/>
        <a:p xmlns:a="http://schemas.openxmlformats.org/drawingml/2006/main">
          <a:r>
            <a:rPr lang="en-GB" sz="1400" dirty="0"/>
            <a:t>5 </a:t>
          </a:r>
          <a:r>
            <a:rPr lang="en-GB" sz="1400" dirty="0" err="1"/>
            <a:t>mSv</a:t>
          </a:r>
          <a:endParaRPr lang="en-GB" sz="1400" dirty="0"/>
        </a:p>
      </cdr:txBody>
    </cdr:sp>
  </cdr:relSizeAnchor>
  <cdr:relSizeAnchor xmlns:cdr="http://schemas.openxmlformats.org/drawingml/2006/chartDrawing">
    <cdr:from>
      <cdr:x>0.89514</cdr:x>
      <cdr:y>0.6705</cdr:y>
    </cdr:from>
    <cdr:to>
      <cdr:x>0.97296</cdr:x>
      <cdr:y>0.71969</cdr:y>
    </cdr:to>
    <cdr:sp macro="" textlink="">
      <cdr:nvSpPr>
        <cdr:cNvPr id="39" name="TextBox 38"/>
        <cdr:cNvSpPr txBox="1"/>
      </cdr:nvSpPr>
      <cdr:spPr>
        <a:xfrm xmlns:a="http://schemas.openxmlformats.org/drawingml/2006/main">
          <a:off x="7848600" y="4031574"/>
          <a:ext cx="682325" cy="295768"/>
        </a:xfrm>
        <a:prstGeom xmlns:a="http://schemas.openxmlformats.org/drawingml/2006/main" prst="rect">
          <a:avLst/>
        </a:prstGeom>
      </cdr:spPr>
      <cdr:txBody>
        <a:bodyPr xmlns:a="http://schemas.openxmlformats.org/drawingml/2006/main" wrap="none" rtlCol="0"/>
        <a:lstStyle xmlns:a="http://schemas.openxmlformats.org/drawingml/2006/main"/>
        <a:p xmlns:a="http://schemas.openxmlformats.org/drawingml/2006/main">
          <a:r>
            <a:rPr lang="en-GB" sz="1400" dirty="0"/>
            <a:t>1 </a:t>
          </a:r>
          <a:r>
            <a:rPr lang="en-GB" sz="1400" dirty="0" err="1"/>
            <a:t>mSv</a:t>
          </a:r>
          <a:endParaRPr lang="en-GB" sz="1400" dirty="0"/>
        </a:p>
      </cdr:txBody>
    </cdr:sp>
  </cdr:relSizeAnchor>
  <cdr:relSizeAnchor xmlns:cdr="http://schemas.openxmlformats.org/drawingml/2006/chartDrawing">
    <cdr:from>
      <cdr:x>0.16512</cdr:x>
      <cdr:y>0.32833</cdr:y>
    </cdr:from>
    <cdr:to>
      <cdr:x>0.28679</cdr:x>
      <cdr:y>0.37902</cdr:y>
    </cdr:to>
    <cdr:sp macro="" textlink="">
      <cdr:nvSpPr>
        <cdr:cNvPr id="15" name="TextBox 14"/>
        <cdr:cNvSpPr txBox="1"/>
      </cdr:nvSpPr>
      <cdr:spPr>
        <a:xfrm xmlns:a="http://schemas.openxmlformats.org/drawingml/2006/main">
          <a:off x="1447800" y="1974174"/>
          <a:ext cx="1066800" cy="304800"/>
        </a:xfrm>
        <a:prstGeom xmlns:a="http://schemas.openxmlformats.org/drawingml/2006/main" prst="rect">
          <a:avLst/>
        </a:prstGeom>
      </cdr:spPr>
      <cdr:txBody>
        <a:bodyPr xmlns:a="http://schemas.openxmlformats.org/drawingml/2006/main" wrap="square" rtlCol="0"/>
        <a:lstStyle xmlns:a="http://schemas.openxmlformats.org/drawingml/2006/main"/>
        <a:p xmlns:a="http://schemas.openxmlformats.org/drawingml/2006/main">
          <a:r>
            <a:rPr lang="en-US" sz="1200" dirty="0"/>
            <a:t>Roentgen</a:t>
          </a:r>
        </a:p>
      </cdr:txBody>
    </cdr:sp>
  </cdr:relSizeAnchor>
  <cdr:relSizeAnchor xmlns:cdr="http://schemas.openxmlformats.org/drawingml/2006/chartDrawing">
    <cdr:from>
      <cdr:x>0.64311</cdr:x>
      <cdr:y>0.3125</cdr:y>
    </cdr:from>
    <cdr:to>
      <cdr:x>0.76478</cdr:x>
      <cdr:y>0.4625</cdr:y>
    </cdr:to>
    <cdr:sp macro="" textlink="">
      <cdr:nvSpPr>
        <cdr:cNvPr id="17" name="Straight Arrow Connector 16"/>
        <cdr:cNvSpPr/>
      </cdr:nvSpPr>
      <cdr:spPr>
        <a:xfrm xmlns:a="http://schemas.openxmlformats.org/drawingml/2006/main" rot="10800000" flipV="1">
          <a:off x="5638800" y="1904999"/>
          <a:ext cx="1066800" cy="914401"/>
        </a:xfrm>
        <a:prstGeom xmlns:a="http://schemas.openxmlformats.org/drawingml/2006/main" prst="straightConnector1">
          <a:avLst/>
        </a:prstGeom>
        <a:ln xmlns:a="http://schemas.openxmlformats.org/drawingml/2006/main">
          <a:solidFill>
            <a:schemeClr val="tx1"/>
          </a:solidFill>
          <a:tailEnd type="arrow"/>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a:lstStyle xmlns:a="http://schemas.openxmlformats.org/drawingml/2006/main"/>
        <a:p xmlns:a="http://schemas.openxmlformats.org/drawingml/2006/main">
          <a:endParaRPr lang="en-US"/>
        </a:p>
      </cdr:txBody>
    </cdr:sp>
  </cdr:relSizeAnchor>
  <cdr:relSizeAnchor xmlns:cdr="http://schemas.openxmlformats.org/drawingml/2006/chartDrawing">
    <cdr:from>
      <cdr:x>0.77347</cdr:x>
      <cdr:y>0.275</cdr:y>
    </cdr:from>
    <cdr:to>
      <cdr:x>0.843</cdr:x>
      <cdr:y>0.2875</cdr:y>
    </cdr:to>
    <cdr:sp macro="" textlink="">
      <cdr:nvSpPr>
        <cdr:cNvPr id="18" name="TextBox 17"/>
        <cdr:cNvSpPr txBox="1"/>
      </cdr:nvSpPr>
      <cdr:spPr>
        <a:xfrm xmlns:a="http://schemas.openxmlformats.org/drawingml/2006/main">
          <a:off x="6781800" y="1676400"/>
          <a:ext cx="609600" cy="76200"/>
        </a:xfrm>
        <a:prstGeom xmlns:a="http://schemas.openxmlformats.org/drawingml/2006/main" prst="rect">
          <a:avLst/>
        </a:prstGeom>
      </cdr:spPr>
      <cdr:txBody>
        <a:bodyPr xmlns:a="http://schemas.openxmlformats.org/drawingml/2006/main" wrap="square" rtlCol="0"/>
        <a:lstStyle xmlns:a="http://schemas.openxmlformats.org/drawingml/2006/main"/>
        <a:p xmlns:a="http://schemas.openxmlformats.org/drawingml/2006/main">
          <a:r>
            <a:rPr lang="en-US" sz="1400" dirty="0"/>
            <a:t>ICRP</a:t>
          </a:r>
        </a:p>
      </cdr:txBody>
    </cdr:sp>
  </cdr:relSizeAnchor>
  <cdr:relSizeAnchor xmlns:cdr="http://schemas.openxmlformats.org/drawingml/2006/chartDrawing">
    <cdr:from>
      <cdr:x>0.843</cdr:x>
      <cdr:y>0.3125</cdr:y>
    </cdr:from>
    <cdr:to>
      <cdr:x>0.94729</cdr:x>
      <cdr:y>0.35</cdr:y>
    </cdr:to>
    <cdr:sp macro="" textlink="">
      <cdr:nvSpPr>
        <cdr:cNvPr id="19" name="TextBox 18"/>
        <cdr:cNvSpPr txBox="1"/>
      </cdr:nvSpPr>
      <cdr:spPr>
        <a:xfrm xmlns:a="http://schemas.openxmlformats.org/drawingml/2006/main">
          <a:off x="7391400" y="1905000"/>
          <a:ext cx="914400" cy="228600"/>
        </a:xfrm>
        <a:prstGeom xmlns:a="http://schemas.openxmlformats.org/drawingml/2006/main" prst="rect">
          <a:avLst/>
        </a:prstGeom>
      </cdr:spPr>
      <cdr:txBody>
        <a:bodyPr xmlns:a="http://schemas.openxmlformats.org/drawingml/2006/main" wrap="square" rtlCol="0"/>
        <a:lstStyle xmlns:a="http://schemas.openxmlformats.org/drawingml/2006/main"/>
        <a:p xmlns:a="http://schemas.openxmlformats.org/drawingml/2006/main">
          <a:r>
            <a:rPr lang="en-US" sz="1400" dirty="0"/>
            <a:t>ICRP 60</a:t>
          </a:r>
        </a:p>
      </cdr:txBody>
    </cdr:sp>
  </cdr:relSizeAnchor>
  <cdr:relSizeAnchor xmlns:cdr="http://schemas.openxmlformats.org/drawingml/2006/chartDrawing">
    <cdr:from>
      <cdr:x>0.64311</cdr:x>
      <cdr:y>0.6125</cdr:y>
    </cdr:from>
    <cdr:to>
      <cdr:x>0.83431</cdr:x>
      <cdr:y>0.61276</cdr:y>
    </cdr:to>
    <cdr:sp macro="" textlink="">
      <cdr:nvSpPr>
        <cdr:cNvPr id="21" name="Straight Connector 20"/>
        <cdr:cNvSpPr/>
      </cdr:nvSpPr>
      <cdr:spPr>
        <a:xfrm xmlns:a="http://schemas.openxmlformats.org/drawingml/2006/main">
          <a:off x="5638800" y="3733800"/>
          <a:ext cx="1676400" cy="1588"/>
        </a:xfrm>
        <a:prstGeom xmlns:a="http://schemas.openxmlformats.org/drawingml/2006/main" prst="line">
          <a:avLst/>
        </a:prstGeom>
        <a:ln xmlns:a="http://schemas.openxmlformats.org/drawingml/2006/main" w="28575"/>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a:lstStyle xmlns:a="http://schemas.openxmlformats.org/drawingml/2006/main"/>
        <a:p xmlns:a="http://schemas.openxmlformats.org/drawingml/2006/main">
          <a:endParaRPr lang="en-US">
            <a:ln>
              <a:solidFill>
                <a:schemeClr val="bg2">
                  <a:lumMod val="50000"/>
                </a:schemeClr>
              </a:solidFill>
            </a:ln>
          </a:endParaRPr>
        </a:p>
      </cdr:txBody>
    </cdr:sp>
  </cdr:relSizeAnchor>
  <cdr:relSizeAnchor xmlns:cdr="http://schemas.openxmlformats.org/drawingml/2006/chartDrawing">
    <cdr:from>
      <cdr:x>0.83431</cdr:x>
      <cdr:y>0.7125</cdr:y>
    </cdr:from>
    <cdr:to>
      <cdr:x>0.96467</cdr:x>
      <cdr:y>0.71276</cdr:y>
    </cdr:to>
    <cdr:sp macro="" textlink="">
      <cdr:nvSpPr>
        <cdr:cNvPr id="23" name="Straight Connector 22"/>
        <cdr:cNvSpPr/>
      </cdr:nvSpPr>
      <cdr:spPr>
        <a:xfrm xmlns:a="http://schemas.openxmlformats.org/drawingml/2006/main">
          <a:off x="7315200" y="4343400"/>
          <a:ext cx="1143000" cy="1588"/>
        </a:xfrm>
        <a:prstGeom xmlns:a="http://schemas.openxmlformats.org/drawingml/2006/main" prst="line">
          <a:avLst/>
        </a:prstGeom>
        <a:ln xmlns:a="http://schemas.openxmlformats.org/drawingml/2006/main" w="28575">
          <a:solidFill>
            <a:srgbClr val="00B050"/>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a:lstStyle xmlns:a="http://schemas.openxmlformats.org/drawingml/2006/main"/>
        <a:p xmlns:a="http://schemas.openxmlformats.org/drawingml/2006/main">
          <a:endParaRPr lang="en-US"/>
        </a:p>
      </cdr:txBody>
    </cdr:sp>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7B36A8A-93FA-48FF-B243-7E8CD3EBC80B}" type="datetimeFigureOut">
              <a:rPr lang="en-GB" smtClean="0"/>
              <a:t>17/07/2024</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A925E9A-8420-421C-AC4A-432A50F0DFD5}" type="slidenum">
              <a:rPr lang="en-GB" smtClean="0"/>
              <a:t>‹#›</a:t>
            </a:fld>
            <a:endParaRPr lang="en-GB"/>
          </a:p>
        </p:txBody>
      </p:sp>
    </p:spTree>
    <p:extLst>
      <p:ext uri="{BB962C8B-B14F-4D97-AF65-F5344CB8AC3E}">
        <p14:creationId xmlns:p14="http://schemas.microsoft.com/office/powerpoint/2010/main" val="167401010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85.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86.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87.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88.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89.xml"/><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2" Type="http://schemas.openxmlformats.org/officeDocument/2006/relationships/slide" Target="../slides/slide90.xml"/><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2" Type="http://schemas.openxmlformats.org/officeDocument/2006/relationships/slide" Target="../slides/slide9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0A925E9A-8420-421C-AC4A-432A50F0DFD5}" type="slidenum">
              <a:rPr lang="en-GB" smtClean="0"/>
              <a:t>1</a:t>
            </a:fld>
            <a:endParaRPr lang="en-GB" dirty="0"/>
          </a:p>
        </p:txBody>
      </p:sp>
    </p:spTree>
    <p:extLst>
      <p:ext uri="{BB962C8B-B14F-4D97-AF65-F5344CB8AC3E}">
        <p14:creationId xmlns:p14="http://schemas.microsoft.com/office/powerpoint/2010/main" val="313253043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0A925E9A-8420-421C-AC4A-432A50F0DFD5}" type="slidenum">
              <a:rPr lang="en-GB" smtClean="0"/>
              <a:t>11</a:t>
            </a:fld>
            <a:endParaRPr lang="en-GB"/>
          </a:p>
        </p:txBody>
      </p:sp>
    </p:spTree>
    <p:extLst>
      <p:ext uri="{BB962C8B-B14F-4D97-AF65-F5344CB8AC3E}">
        <p14:creationId xmlns:p14="http://schemas.microsoft.com/office/powerpoint/2010/main" val="232640451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0A925E9A-8420-421C-AC4A-432A50F0DFD5}" type="slidenum">
              <a:rPr lang="en-GB" smtClean="0"/>
              <a:t>14</a:t>
            </a:fld>
            <a:endParaRPr lang="en-GB"/>
          </a:p>
        </p:txBody>
      </p:sp>
    </p:spTree>
    <p:extLst>
      <p:ext uri="{BB962C8B-B14F-4D97-AF65-F5344CB8AC3E}">
        <p14:creationId xmlns:p14="http://schemas.microsoft.com/office/powerpoint/2010/main" val="352630801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0A925E9A-8420-421C-AC4A-432A50F0DFD5}" type="slidenum">
              <a:rPr lang="en-GB" smtClean="0"/>
              <a:t>15</a:t>
            </a:fld>
            <a:endParaRPr lang="en-GB"/>
          </a:p>
        </p:txBody>
      </p:sp>
    </p:spTree>
    <p:extLst>
      <p:ext uri="{BB962C8B-B14F-4D97-AF65-F5344CB8AC3E}">
        <p14:creationId xmlns:p14="http://schemas.microsoft.com/office/powerpoint/2010/main" val="182006933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0A925E9A-8420-421C-AC4A-432A50F0DFD5}" type="slidenum">
              <a:rPr lang="en-GB" smtClean="0"/>
              <a:t>16</a:t>
            </a:fld>
            <a:endParaRPr lang="en-GB"/>
          </a:p>
        </p:txBody>
      </p:sp>
    </p:spTree>
    <p:extLst>
      <p:ext uri="{BB962C8B-B14F-4D97-AF65-F5344CB8AC3E}">
        <p14:creationId xmlns:p14="http://schemas.microsoft.com/office/powerpoint/2010/main" val="219043768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0A925E9A-8420-421C-AC4A-432A50F0DFD5}" type="slidenum">
              <a:rPr lang="en-GB" smtClean="0"/>
              <a:t>17</a:t>
            </a:fld>
            <a:endParaRPr lang="en-GB"/>
          </a:p>
        </p:txBody>
      </p:sp>
    </p:spTree>
    <p:extLst>
      <p:ext uri="{BB962C8B-B14F-4D97-AF65-F5344CB8AC3E}">
        <p14:creationId xmlns:p14="http://schemas.microsoft.com/office/powerpoint/2010/main" val="76305027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0A925E9A-8420-421C-AC4A-432A50F0DFD5}" type="slidenum">
              <a:rPr lang="en-GB" smtClean="0"/>
              <a:t>18</a:t>
            </a:fld>
            <a:endParaRPr lang="en-GB"/>
          </a:p>
        </p:txBody>
      </p:sp>
    </p:spTree>
    <p:extLst>
      <p:ext uri="{BB962C8B-B14F-4D97-AF65-F5344CB8AC3E}">
        <p14:creationId xmlns:p14="http://schemas.microsoft.com/office/powerpoint/2010/main" val="68703899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Ionizing</a:t>
            </a:r>
            <a:r>
              <a:rPr lang="en-US" baseline="0" dirty="0"/>
              <a:t> radiation can also produce gross changes, either desirable or deleterious, in organic compounds by breaking molecular bonds, or in crystalline materials by causing defects in the lattice structure. Even steel can be damaged by large fluxes of fast neutrons, suffering </a:t>
            </a:r>
            <a:r>
              <a:rPr lang="en-US" baseline="0" dirty="0" err="1"/>
              <a:t>embrittlement</a:t>
            </a:r>
            <a:r>
              <a:rPr lang="en-US" baseline="0" dirty="0"/>
              <a:t> and possible fracture under mechanical stress (e.g., ITER)</a:t>
            </a:r>
            <a:endParaRPr lang="en-GB" dirty="0"/>
          </a:p>
        </p:txBody>
      </p:sp>
      <p:sp>
        <p:nvSpPr>
          <p:cNvPr id="4" name="Slide Number Placeholder 3"/>
          <p:cNvSpPr>
            <a:spLocks noGrp="1"/>
          </p:cNvSpPr>
          <p:nvPr>
            <p:ph type="sldNum" sz="quarter" idx="10"/>
          </p:nvPr>
        </p:nvSpPr>
        <p:spPr/>
        <p:txBody>
          <a:bodyPr/>
          <a:lstStyle/>
          <a:p>
            <a:fld id="{0A925E9A-8420-421C-AC4A-432A50F0DFD5}" type="slidenum">
              <a:rPr lang="en-GB" smtClean="0"/>
              <a:t>19</a:t>
            </a:fld>
            <a:endParaRPr lang="en-GB"/>
          </a:p>
        </p:txBody>
      </p:sp>
    </p:spTree>
    <p:extLst>
      <p:ext uri="{BB962C8B-B14F-4D97-AF65-F5344CB8AC3E}">
        <p14:creationId xmlns:p14="http://schemas.microsoft.com/office/powerpoint/2010/main" val="273035980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0A925E9A-8420-421C-AC4A-432A50F0DFD5}" type="slidenum">
              <a:rPr lang="en-GB" smtClean="0"/>
              <a:t>20</a:t>
            </a:fld>
            <a:endParaRPr lang="en-GB"/>
          </a:p>
        </p:txBody>
      </p:sp>
    </p:spTree>
    <p:extLst>
      <p:ext uri="{BB962C8B-B14F-4D97-AF65-F5344CB8AC3E}">
        <p14:creationId xmlns:p14="http://schemas.microsoft.com/office/powerpoint/2010/main" val="363051465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0A925E9A-8420-421C-AC4A-432A50F0DFD5}" type="slidenum">
              <a:rPr lang="en-GB" smtClean="0"/>
              <a:t>21</a:t>
            </a:fld>
            <a:endParaRPr lang="en-GB"/>
          </a:p>
        </p:txBody>
      </p:sp>
    </p:spTree>
    <p:extLst>
      <p:ext uri="{BB962C8B-B14F-4D97-AF65-F5344CB8AC3E}">
        <p14:creationId xmlns:p14="http://schemas.microsoft.com/office/powerpoint/2010/main" val="313253043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0A925E9A-8420-421C-AC4A-432A50F0DFD5}" type="slidenum">
              <a:rPr lang="en-GB" smtClean="0"/>
              <a:t>22</a:t>
            </a:fld>
            <a:endParaRPr lang="en-GB"/>
          </a:p>
        </p:txBody>
      </p:sp>
    </p:spTree>
    <p:extLst>
      <p:ext uri="{BB962C8B-B14F-4D97-AF65-F5344CB8AC3E}">
        <p14:creationId xmlns:p14="http://schemas.microsoft.com/office/powerpoint/2010/main" val="268437275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0A925E9A-8420-421C-AC4A-432A50F0DFD5}" type="slidenum">
              <a:rPr lang="en-GB" smtClean="0"/>
              <a:t>2</a:t>
            </a:fld>
            <a:endParaRPr lang="en-GB"/>
          </a:p>
        </p:txBody>
      </p:sp>
    </p:spTree>
    <p:extLst>
      <p:ext uri="{BB962C8B-B14F-4D97-AF65-F5344CB8AC3E}">
        <p14:creationId xmlns:p14="http://schemas.microsoft.com/office/powerpoint/2010/main" val="280698361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0A925E9A-8420-421C-AC4A-432A50F0DFD5}" type="slidenum">
              <a:rPr lang="en-GB" smtClean="0"/>
              <a:t>23</a:t>
            </a:fld>
            <a:endParaRPr lang="en-GB"/>
          </a:p>
        </p:txBody>
      </p:sp>
    </p:spTree>
    <p:extLst>
      <p:ext uri="{BB962C8B-B14F-4D97-AF65-F5344CB8AC3E}">
        <p14:creationId xmlns:p14="http://schemas.microsoft.com/office/powerpoint/2010/main" val="5797734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0A925E9A-8420-421C-AC4A-432A50F0DFD5}" type="slidenum">
              <a:rPr lang="en-GB" smtClean="0"/>
              <a:t>24</a:t>
            </a:fld>
            <a:endParaRPr lang="en-GB"/>
          </a:p>
        </p:txBody>
      </p:sp>
    </p:spTree>
    <p:extLst>
      <p:ext uri="{BB962C8B-B14F-4D97-AF65-F5344CB8AC3E}">
        <p14:creationId xmlns:p14="http://schemas.microsoft.com/office/powerpoint/2010/main" val="103242594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0A925E9A-8420-421C-AC4A-432A50F0DFD5}" type="slidenum">
              <a:rPr lang="en-GB" smtClean="0"/>
              <a:t>25</a:t>
            </a:fld>
            <a:endParaRPr lang="en-GB"/>
          </a:p>
        </p:txBody>
      </p:sp>
    </p:spTree>
    <p:extLst>
      <p:ext uri="{BB962C8B-B14F-4D97-AF65-F5344CB8AC3E}">
        <p14:creationId xmlns:p14="http://schemas.microsoft.com/office/powerpoint/2010/main" val="313253043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0A925E9A-8420-421C-AC4A-432A50F0DFD5}" type="slidenum">
              <a:rPr lang="en-GB" smtClean="0"/>
              <a:t>26</a:t>
            </a:fld>
            <a:endParaRPr lang="en-GB"/>
          </a:p>
        </p:txBody>
      </p:sp>
    </p:spTree>
    <p:extLst>
      <p:ext uri="{BB962C8B-B14F-4D97-AF65-F5344CB8AC3E}">
        <p14:creationId xmlns:p14="http://schemas.microsoft.com/office/powerpoint/2010/main" val="75297964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Ionizing</a:t>
            </a:r>
            <a:r>
              <a:rPr lang="en-US" baseline="0" dirty="0"/>
              <a:t> radiation can also produce gross changes, either desirable or deleterious, in organic compounds by breaking molecular bonds, or in crystalline materials by causing defects in the lattice structure. Even steel can be damaged by large fluxes of fast neutrons, suffering </a:t>
            </a:r>
            <a:r>
              <a:rPr lang="en-US" baseline="0" dirty="0" err="1"/>
              <a:t>embrittlement</a:t>
            </a:r>
            <a:r>
              <a:rPr lang="en-US" baseline="0" dirty="0"/>
              <a:t> and possible fracture under mechanical stress (e.g., ITER)</a:t>
            </a:r>
            <a:endParaRPr lang="en-GB" dirty="0"/>
          </a:p>
        </p:txBody>
      </p:sp>
      <p:sp>
        <p:nvSpPr>
          <p:cNvPr id="4" name="Slide Number Placeholder 3"/>
          <p:cNvSpPr>
            <a:spLocks noGrp="1"/>
          </p:cNvSpPr>
          <p:nvPr>
            <p:ph type="sldNum" sz="quarter" idx="10"/>
          </p:nvPr>
        </p:nvSpPr>
        <p:spPr/>
        <p:txBody>
          <a:bodyPr/>
          <a:lstStyle/>
          <a:p>
            <a:fld id="{0A925E9A-8420-421C-AC4A-432A50F0DFD5}" type="slidenum">
              <a:rPr lang="en-GB" smtClean="0"/>
              <a:t>27</a:t>
            </a:fld>
            <a:endParaRPr lang="en-GB"/>
          </a:p>
        </p:txBody>
      </p:sp>
    </p:spTree>
    <p:extLst>
      <p:ext uri="{BB962C8B-B14F-4D97-AF65-F5344CB8AC3E}">
        <p14:creationId xmlns:p14="http://schemas.microsoft.com/office/powerpoint/2010/main" val="273596898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0A925E9A-8420-421C-AC4A-432A50F0DFD5}" type="slidenum">
              <a:rPr lang="en-GB" smtClean="0"/>
              <a:t>32</a:t>
            </a:fld>
            <a:endParaRPr lang="en-GB"/>
          </a:p>
        </p:txBody>
      </p:sp>
    </p:spTree>
    <p:extLst>
      <p:ext uri="{BB962C8B-B14F-4D97-AF65-F5344CB8AC3E}">
        <p14:creationId xmlns:p14="http://schemas.microsoft.com/office/powerpoint/2010/main" val="3132530434"/>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0A925E9A-8420-421C-AC4A-432A50F0DFD5}" type="slidenum">
              <a:rPr lang="en-GB" smtClean="0"/>
              <a:t>35</a:t>
            </a:fld>
            <a:endParaRPr lang="en-GB"/>
          </a:p>
        </p:txBody>
      </p:sp>
    </p:spTree>
    <p:extLst>
      <p:ext uri="{BB962C8B-B14F-4D97-AF65-F5344CB8AC3E}">
        <p14:creationId xmlns:p14="http://schemas.microsoft.com/office/powerpoint/2010/main" val="3985136817"/>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0A925E9A-8420-421C-AC4A-432A50F0DFD5}" type="slidenum">
              <a:rPr lang="en-GB" smtClean="0"/>
              <a:t>37</a:t>
            </a:fld>
            <a:endParaRPr lang="en-GB"/>
          </a:p>
        </p:txBody>
      </p:sp>
    </p:spTree>
    <p:extLst>
      <p:ext uri="{BB962C8B-B14F-4D97-AF65-F5344CB8AC3E}">
        <p14:creationId xmlns:p14="http://schemas.microsoft.com/office/powerpoint/2010/main" val="3132530434"/>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0A925E9A-8420-421C-AC4A-432A50F0DFD5}" type="slidenum">
              <a:rPr lang="en-GB" smtClean="0"/>
              <a:t>41</a:t>
            </a:fld>
            <a:endParaRPr lang="en-GB"/>
          </a:p>
        </p:txBody>
      </p:sp>
    </p:spTree>
    <p:extLst>
      <p:ext uri="{BB962C8B-B14F-4D97-AF65-F5344CB8AC3E}">
        <p14:creationId xmlns:p14="http://schemas.microsoft.com/office/powerpoint/2010/main" val="3132530434"/>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0A925E9A-8420-421C-AC4A-432A50F0DFD5}" type="slidenum">
              <a:rPr lang="en-GB" smtClean="0"/>
              <a:t>43</a:t>
            </a:fld>
            <a:endParaRPr lang="en-GB"/>
          </a:p>
        </p:txBody>
      </p:sp>
    </p:spTree>
    <p:extLst>
      <p:ext uri="{BB962C8B-B14F-4D97-AF65-F5344CB8AC3E}">
        <p14:creationId xmlns:p14="http://schemas.microsoft.com/office/powerpoint/2010/main" val="313253043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0A925E9A-8420-421C-AC4A-432A50F0DFD5}" type="slidenum">
              <a:rPr lang="en-GB" smtClean="0"/>
              <a:t>3</a:t>
            </a:fld>
            <a:endParaRPr lang="en-GB"/>
          </a:p>
        </p:txBody>
      </p:sp>
    </p:spTree>
    <p:extLst>
      <p:ext uri="{BB962C8B-B14F-4D97-AF65-F5344CB8AC3E}">
        <p14:creationId xmlns:p14="http://schemas.microsoft.com/office/powerpoint/2010/main" val="3066544296"/>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0A925E9A-8420-421C-AC4A-432A50F0DFD5}" type="slidenum">
              <a:rPr lang="en-GB" smtClean="0"/>
              <a:t>44</a:t>
            </a:fld>
            <a:endParaRPr lang="en-GB"/>
          </a:p>
        </p:txBody>
      </p:sp>
    </p:spTree>
    <p:extLst>
      <p:ext uri="{BB962C8B-B14F-4D97-AF65-F5344CB8AC3E}">
        <p14:creationId xmlns:p14="http://schemas.microsoft.com/office/powerpoint/2010/main" val="3132530434"/>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0A925E9A-8420-421C-AC4A-432A50F0DFD5}" type="slidenum">
              <a:rPr lang="en-GB" smtClean="0"/>
              <a:t>45</a:t>
            </a:fld>
            <a:endParaRPr lang="en-GB"/>
          </a:p>
        </p:txBody>
      </p:sp>
    </p:spTree>
    <p:extLst>
      <p:ext uri="{BB962C8B-B14F-4D97-AF65-F5344CB8AC3E}">
        <p14:creationId xmlns:p14="http://schemas.microsoft.com/office/powerpoint/2010/main" val="3798508285"/>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0A925E9A-8420-421C-AC4A-432A50F0DFD5}" type="slidenum">
              <a:rPr lang="en-GB" smtClean="0"/>
              <a:t>46</a:t>
            </a:fld>
            <a:endParaRPr lang="en-GB"/>
          </a:p>
        </p:txBody>
      </p:sp>
    </p:spTree>
    <p:extLst>
      <p:ext uri="{BB962C8B-B14F-4D97-AF65-F5344CB8AC3E}">
        <p14:creationId xmlns:p14="http://schemas.microsoft.com/office/powerpoint/2010/main" val="3132530434"/>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0A925E9A-8420-421C-AC4A-432A50F0DFD5}" type="slidenum">
              <a:rPr lang="en-GB" smtClean="0"/>
              <a:t>47</a:t>
            </a:fld>
            <a:endParaRPr lang="en-GB"/>
          </a:p>
        </p:txBody>
      </p:sp>
    </p:spTree>
    <p:extLst>
      <p:ext uri="{BB962C8B-B14F-4D97-AF65-F5344CB8AC3E}">
        <p14:creationId xmlns:p14="http://schemas.microsoft.com/office/powerpoint/2010/main" val="756843543"/>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0A925E9A-8420-421C-AC4A-432A50F0DFD5}" type="slidenum">
              <a:rPr lang="en-GB" smtClean="0"/>
              <a:t>48</a:t>
            </a:fld>
            <a:endParaRPr lang="en-GB"/>
          </a:p>
        </p:txBody>
      </p:sp>
    </p:spTree>
    <p:extLst>
      <p:ext uri="{BB962C8B-B14F-4D97-AF65-F5344CB8AC3E}">
        <p14:creationId xmlns:p14="http://schemas.microsoft.com/office/powerpoint/2010/main" val="3132530434"/>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0A925E9A-8420-421C-AC4A-432A50F0DFD5}" type="slidenum">
              <a:rPr lang="en-GB" smtClean="0"/>
              <a:t>49</a:t>
            </a:fld>
            <a:endParaRPr lang="en-GB"/>
          </a:p>
        </p:txBody>
      </p:sp>
    </p:spTree>
    <p:extLst>
      <p:ext uri="{BB962C8B-B14F-4D97-AF65-F5344CB8AC3E}">
        <p14:creationId xmlns:p14="http://schemas.microsoft.com/office/powerpoint/2010/main" val="750605279"/>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0A925E9A-8420-421C-AC4A-432A50F0DFD5}" type="slidenum">
              <a:rPr lang="en-GB" smtClean="0"/>
              <a:t>50</a:t>
            </a:fld>
            <a:endParaRPr lang="en-GB"/>
          </a:p>
        </p:txBody>
      </p:sp>
    </p:spTree>
    <p:extLst>
      <p:ext uri="{BB962C8B-B14F-4D97-AF65-F5344CB8AC3E}">
        <p14:creationId xmlns:p14="http://schemas.microsoft.com/office/powerpoint/2010/main" val="3132530434"/>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0A925E9A-8420-421C-AC4A-432A50F0DFD5}" type="slidenum">
              <a:rPr lang="en-GB" smtClean="0"/>
              <a:t>51</a:t>
            </a:fld>
            <a:endParaRPr lang="en-GB"/>
          </a:p>
        </p:txBody>
      </p:sp>
    </p:spTree>
    <p:extLst>
      <p:ext uri="{BB962C8B-B14F-4D97-AF65-F5344CB8AC3E}">
        <p14:creationId xmlns:p14="http://schemas.microsoft.com/office/powerpoint/2010/main" val="2982417647"/>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0A925E9A-8420-421C-AC4A-432A50F0DFD5}" type="slidenum">
              <a:rPr lang="en-GB" smtClean="0"/>
              <a:t>52</a:t>
            </a:fld>
            <a:endParaRPr lang="en-GB"/>
          </a:p>
        </p:txBody>
      </p:sp>
    </p:spTree>
    <p:extLst>
      <p:ext uri="{BB962C8B-B14F-4D97-AF65-F5344CB8AC3E}">
        <p14:creationId xmlns:p14="http://schemas.microsoft.com/office/powerpoint/2010/main" val="771806386"/>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0A925E9A-8420-421C-AC4A-432A50F0DFD5}" type="slidenum">
              <a:rPr lang="en-GB" smtClean="0"/>
              <a:t>53</a:t>
            </a:fld>
            <a:endParaRPr lang="en-GB"/>
          </a:p>
        </p:txBody>
      </p:sp>
    </p:spTree>
    <p:extLst>
      <p:ext uri="{BB962C8B-B14F-4D97-AF65-F5344CB8AC3E}">
        <p14:creationId xmlns:p14="http://schemas.microsoft.com/office/powerpoint/2010/main" val="313253043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0A925E9A-8420-421C-AC4A-432A50F0DFD5}" type="slidenum">
              <a:rPr lang="en-GB" smtClean="0"/>
              <a:t>4</a:t>
            </a:fld>
            <a:endParaRPr lang="en-GB"/>
          </a:p>
        </p:txBody>
      </p:sp>
    </p:spTree>
    <p:extLst>
      <p:ext uri="{BB962C8B-B14F-4D97-AF65-F5344CB8AC3E}">
        <p14:creationId xmlns:p14="http://schemas.microsoft.com/office/powerpoint/2010/main" val="3132530434"/>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0A925E9A-8420-421C-AC4A-432A50F0DFD5}" type="slidenum">
              <a:rPr lang="en-GB" smtClean="0"/>
              <a:t>54</a:t>
            </a:fld>
            <a:endParaRPr lang="en-GB"/>
          </a:p>
        </p:txBody>
      </p:sp>
    </p:spTree>
    <p:extLst>
      <p:ext uri="{BB962C8B-B14F-4D97-AF65-F5344CB8AC3E}">
        <p14:creationId xmlns:p14="http://schemas.microsoft.com/office/powerpoint/2010/main" val="3132530434"/>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0A925E9A-8420-421C-AC4A-432A50F0DFD5}" type="slidenum">
              <a:rPr lang="en-GB" smtClean="0"/>
              <a:t>55</a:t>
            </a:fld>
            <a:endParaRPr lang="en-GB"/>
          </a:p>
        </p:txBody>
      </p:sp>
    </p:spTree>
    <p:extLst>
      <p:ext uri="{BB962C8B-B14F-4D97-AF65-F5344CB8AC3E}">
        <p14:creationId xmlns:p14="http://schemas.microsoft.com/office/powerpoint/2010/main" val="1003922127"/>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0A925E9A-8420-421C-AC4A-432A50F0DFD5}" type="slidenum">
              <a:rPr lang="en-GB" smtClean="0"/>
              <a:t>56</a:t>
            </a:fld>
            <a:endParaRPr lang="en-GB"/>
          </a:p>
        </p:txBody>
      </p:sp>
    </p:spTree>
    <p:extLst>
      <p:ext uri="{BB962C8B-B14F-4D97-AF65-F5344CB8AC3E}">
        <p14:creationId xmlns:p14="http://schemas.microsoft.com/office/powerpoint/2010/main" val="3132530434"/>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0A925E9A-8420-421C-AC4A-432A50F0DFD5}" type="slidenum">
              <a:rPr lang="en-GB" smtClean="0"/>
              <a:t>57</a:t>
            </a:fld>
            <a:endParaRPr lang="en-GB"/>
          </a:p>
        </p:txBody>
      </p:sp>
    </p:spTree>
    <p:extLst>
      <p:ext uri="{BB962C8B-B14F-4D97-AF65-F5344CB8AC3E}">
        <p14:creationId xmlns:p14="http://schemas.microsoft.com/office/powerpoint/2010/main" val="3329371769"/>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0A925E9A-8420-421C-AC4A-432A50F0DFD5}" type="slidenum">
              <a:rPr lang="en-GB" smtClean="0"/>
              <a:t>58</a:t>
            </a:fld>
            <a:endParaRPr lang="en-GB"/>
          </a:p>
        </p:txBody>
      </p:sp>
    </p:spTree>
    <p:extLst>
      <p:ext uri="{BB962C8B-B14F-4D97-AF65-F5344CB8AC3E}">
        <p14:creationId xmlns:p14="http://schemas.microsoft.com/office/powerpoint/2010/main" val="3132530434"/>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0A925E9A-8420-421C-AC4A-432A50F0DFD5}" type="slidenum">
              <a:rPr lang="en-GB" smtClean="0"/>
              <a:t>59</a:t>
            </a:fld>
            <a:endParaRPr lang="en-GB"/>
          </a:p>
        </p:txBody>
      </p:sp>
    </p:spTree>
    <p:extLst>
      <p:ext uri="{BB962C8B-B14F-4D97-AF65-F5344CB8AC3E}">
        <p14:creationId xmlns:p14="http://schemas.microsoft.com/office/powerpoint/2010/main" val="3132530434"/>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0A925E9A-8420-421C-AC4A-432A50F0DFD5}" type="slidenum">
              <a:rPr lang="en-GB" smtClean="0"/>
              <a:t>60</a:t>
            </a:fld>
            <a:endParaRPr lang="en-GB"/>
          </a:p>
        </p:txBody>
      </p:sp>
    </p:spTree>
    <p:extLst>
      <p:ext uri="{BB962C8B-B14F-4D97-AF65-F5344CB8AC3E}">
        <p14:creationId xmlns:p14="http://schemas.microsoft.com/office/powerpoint/2010/main" val="3449408765"/>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0A925E9A-8420-421C-AC4A-432A50F0DFD5}" type="slidenum">
              <a:rPr lang="en-GB" smtClean="0"/>
              <a:t>61</a:t>
            </a:fld>
            <a:endParaRPr lang="en-GB"/>
          </a:p>
        </p:txBody>
      </p:sp>
    </p:spTree>
    <p:extLst>
      <p:ext uri="{BB962C8B-B14F-4D97-AF65-F5344CB8AC3E}">
        <p14:creationId xmlns:p14="http://schemas.microsoft.com/office/powerpoint/2010/main" val="3132530434"/>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0A925E9A-8420-421C-AC4A-432A50F0DFD5}" type="slidenum">
              <a:rPr lang="en-GB" smtClean="0"/>
              <a:t>62</a:t>
            </a:fld>
            <a:endParaRPr lang="en-GB"/>
          </a:p>
        </p:txBody>
      </p:sp>
    </p:spTree>
    <p:extLst>
      <p:ext uri="{BB962C8B-B14F-4D97-AF65-F5344CB8AC3E}">
        <p14:creationId xmlns:p14="http://schemas.microsoft.com/office/powerpoint/2010/main" val="3132530434"/>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0A925E9A-8420-421C-AC4A-432A50F0DFD5}" type="slidenum">
              <a:rPr lang="en-GB" smtClean="0"/>
              <a:t>63</a:t>
            </a:fld>
            <a:endParaRPr lang="en-GB"/>
          </a:p>
        </p:txBody>
      </p:sp>
    </p:spTree>
    <p:extLst>
      <p:ext uri="{BB962C8B-B14F-4D97-AF65-F5344CB8AC3E}">
        <p14:creationId xmlns:p14="http://schemas.microsoft.com/office/powerpoint/2010/main" val="171096919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0A925E9A-8420-421C-AC4A-432A50F0DFD5}" type="slidenum">
              <a:rPr lang="en-GB" smtClean="0"/>
              <a:t>5</a:t>
            </a:fld>
            <a:endParaRPr lang="en-GB"/>
          </a:p>
        </p:txBody>
      </p:sp>
    </p:spTree>
    <p:extLst>
      <p:ext uri="{BB962C8B-B14F-4D97-AF65-F5344CB8AC3E}">
        <p14:creationId xmlns:p14="http://schemas.microsoft.com/office/powerpoint/2010/main" val="797964384"/>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0A925E9A-8420-421C-AC4A-432A50F0DFD5}" type="slidenum">
              <a:rPr lang="en-GB" smtClean="0"/>
              <a:t>64</a:t>
            </a:fld>
            <a:endParaRPr lang="en-GB"/>
          </a:p>
        </p:txBody>
      </p:sp>
    </p:spTree>
    <p:extLst>
      <p:ext uri="{BB962C8B-B14F-4D97-AF65-F5344CB8AC3E}">
        <p14:creationId xmlns:p14="http://schemas.microsoft.com/office/powerpoint/2010/main" val="1445759259"/>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0A925E9A-8420-421C-AC4A-432A50F0DFD5}" type="slidenum">
              <a:rPr lang="en-GB" smtClean="0"/>
              <a:t>65</a:t>
            </a:fld>
            <a:endParaRPr lang="en-GB"/>
          </a:p>
        </p:txBody>
      </p:sp>
    </p:spTree>
    <p:extLst>
      <p:ext uri="{BB962C8B-B14F-4D97-AF65-F5344CB8AC3E}">
        <p14:creationId xmlns:p14="http://schemas.microsoft.com/office/powerpoint/2010/main" val="3132530434"/>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0A925E9A-8420-421C-AC4A-432A50F0DFD5}" type="slidenum">
              <a:rPr lang="en-GB" smtClean="0"/>
              <a:t>66</a:t>
            </a:fld>
            <a:endParaRPr lang="en-GB"/>
          </a:p>
        </p:txBody>
      </p:sp>
    </p:spTree>
    <p:extLst>
      <p:ext uri="{BB962C8B-B14F-4D97-AF65-F5344CB8AC3E}">
        <p14:creationId xmlns:p14="http://schemas.microsoft.com/office/powerpoint/2010/main" val="3132530434"/>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0A925E9A-8420-421C-AC4A-432A50F0DFD5}" type="slidenum">
              <a:rPr lang="en-GB" smtClean="0"/>
              <a:t>67</a:t>
            </a:fld>
            <a:endParaRPr lang="en-GB"/>
          </a:p>
        </p:txBody>
      </p:sp>
    </p:spTree>
    <p:extLst>
      <p:ext uri="{BB962C8B-B14F-4D97-AF65-F5344CB8AC3E}">
        <p14:creationId xmlns:p14="http://schemas.microsoft.com/office/powerpoint/2010/main" val="3369758316"/>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0A925E9A-8420-421C-AC4A-432A50F0DFD5}" type="slidenum">
              <a:rPr lang="en-GB" smtClean="0"/>
              <a:t>68</a:t>
            </a:fld>
            <a:endParaRPr lang="en-GB"/>
          </a:p>
        </p:txBody>
      </p:sp>
    </p:spTree>
    <p:extLst>
      <p:ext uri="{BB962C8B-B14F-4D97-AF65-F5344CB8AC3E}">
        <p14:creationId xmlns:p14="http://schemas.microsoft.com/office/powerpoint/2010/main" val="3132530434"/>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0A925E9A-8420-421C-AC4A-432A50F0DFD5}" type="slidenum">
              <a:rPr lang="en-GB" smtClean="0"/>
              <a:t>69</a:t>
            </a:fld>
            <a:endParaRPr lang="en-GB"/>
          </a:p>
        </p:txBody>
      </p:sp>
    </p:spTree>
    <p:extLst>
      <p:ext uri="{BB962C8B-B14F-4D97-AF65-F5344CB8AC3E}">
        <p14:creationId xmlns:p14="http://schemas.microsoft.com/office/powerpoint/2010/main" val="3132530434"/>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0A925E9A-8420-421C-AC4A-432A50F0DFD5}" type="slidenum">
              <a:rPr lang="en-GB" smtClean="0"/>
              <a:t>70</a:t>
            </a:fld>
            <a:endParaRPr lang="en-GB"/>
          </a:p>
        </p:txBody>
      </p:sp>
    </p:spTree>
    <p:extLst>
      <p:ext uri="{BB962C8B-B14F-4D97-AF65-F5344CB8AC3E}">
        <p14:creationId xmlns:p14="http://schemas.microsoft.com/office/powerpoint/2010/main" val="3132530434"/>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0A925E9A-8420-421C-AC4A-432A50F0DFD5}" type="slidenum">
              <a:rPr lang="en-GB" smtClean="0"/>
              <a:t>71</a:t>
            </a:fld>
            <a:endParaRPr lang="en-GB"/>
          </a:p>
        </p:txBody>
      </p:sp>
    </p:spTree>
    <p:extLst>
      <p:ext uri="{BB962C8B-B14F-4D97-AF65-F5344CB8AC3E}">
        <p14:creationId xmlns:p14="http://schemas.microsoft.com/office/powerpoint/2010/main" val="2953199760"/>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0A925E9A-8420-421C-AC4A-432A50F0DFD5}" type="slidenum">
              <a:rPr lang="en-GB" smtClean="0"/>
              <a:t>72</a:t>
            </a:fld>
            <a:endParaRPr lang="en-GB"/>
          </a:p>
        </p:txBody>
      </p:sp>
    </p:spTree>
    <p:extLst>
      <p:ext uri="{BB962C8B-B14F-4D97-AF65-F5344CB8AC3E}">
        <p14:creationId xmlns:p14="http://schemas.microsoft.com/office/powerpoint/2010/main" val="304337236"/>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0A925E9A-8420-421C-AC4A-432A50F0DFD5}" type="slidenum">
              <a:rPr lang="en-GB" smtClean="0"/>
              <a:t>73</a:t>
            </a:fld>
            <a:endParaRPr lang="en-GB"/>
          </a:p>
        </p:txBody>
      </p:sp>
    </p:spTree>
    <p:extLst>
      <p:ext uri="{BB962C8B-B14F-4D97-AF65-F5344CB8AC3E}">
        <p14:creationId xmlns:p14="http://schemas.microsoft.com/office/powerpoint/2010/main" val="173227171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0A925E9A-8420-421C-AC4A-432A50F0DFD5}" type="slidenum">
              <a:rPr lang="en-GB" smtClean="0"/>
              <a:t>6</a:t>
            </a:fld>
            <a:endParaRPr lang="en-GB"/>
          </a:p>
        </p:txBody>
      </p:sp>
    </p:spTree>
    <p:extLst>
      <p:ext uri="{BB962C8B-B14F-4D97-AF65-F5344CB8AC3E}">
        <p14:creationId xmlns:p14="http://schemas.microsoft.com/office/powerpoint/2010/main" val="2299998856"/>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0A925E9A-8420-421C-AC4A-432A50F0DFD5}" type="slidenum">
              <a:rPr lang="en-GB" smtClean="0"/>
              <a:t>74</a:t>
            </a:fld>
            <a:endParaRPr lang="en-GB"/>
          </a:p>
        </p:txBody>
      </p:sp>
    </p:spTree>
    <p:extLst>
      <p:ext uri="{BB962C8B-B14F-4D97-AF65-F5344CB8AC3E}">
        <p14:creationId xmlns:p14="http://schemas.microsoft.com/office/powerpoint/2010/main" val="112993061"/>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0A925E9A-8420-421C-AC4A-432A50F0DFD5}" type="slidenum">
              <a:rPr lang="en-GB" smtClean="0"/>
              <a:t>75</a:t>
            </a:fld>
            <a:endParaRPr lang="en-GB"/>
          </a:p>
        </p:txBody>
      </p:sp>
    </p:spTree>
    <p:extLst>
      <p:ext uri="{BB962C8B-B14F-4D97-AF65-F5344CB8AC3E}">
        <p14:creationId xmlns:p14="http://schemas.microsoft.com/office/powerpoint/2010/main" val="2473012661"/>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0A925E9A-8420-421C-AC4A-432A50F0DFD5}" type="slidenum">
              <a:rPr lang="en-GB" smtClean="0"/>
              <a:t>76</a:t>
            </a:fld>
            <a:endParaRPr lang="en-GB"/>
          </a:p>
        </p:txBody>
      </p:sp>
    </p:spTree>
    <p:extLst>
      <p:ext uri="{BB962C8B-B14F-4D97-AF65-F5344CB8AC3E}">
        <p14:creationId xmlns:p14="http://schemas.microsoft.com/office/powerpoint/2010/main" val="3132530434"/>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0A925E9A-8420-421C-AC4A-432A50F0DFD5}" type="slidenum">
              <a:rPr lang="en-GB" smtClean="0"/>
              <a:t>77</a:t>
            </a:fld>
            <a:endParaRPr lang="en-GB"/>
          </a:p>
        </p:txBody>
      </p:sp>
    </p:spTree>
    <p:extLst>
      <p:ext uri="{BB962C8B-B14F-4D97-AF65-F5344CB8AC3E}">
        <p14:creationId xmlns:p14="http://schemas.microsoft.com/office/powerpoint/2010/main" val="3462496068"/>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0" i="0" u="none" strike="noStrike" kern="1200" baseline="0" dirty="0">
                <a:solidFill>
                  <a:schemeClr val="tx1"/>
                </a:solidFill>
                <a:latin typeface="+mn-lt"/>
                <a:ea typeface="+mn-ea"/>
                <a:cs typeface="+mn-cs"/>
              </a:rPr>
              <a:t>As a noble gas, radon is chemically and electrically inert, therefore after inhalation, it is immediately exhaled and it is weakly harmful in itself. However the radon daughter products attach to the ambient </a:t>
            </a:r>
            <a:r>
              <a:rPr lang="en-GB" sz="1200" b="0" i="0" u="none" strike="noStrike" kern="1200" baseline="0" dirty="0" err="1">
                <a:solidFill>
                  <a:schemeClr val="tx1"/>
                </a:solidFill>
                <a:latin typeface="+mn-lt"/>
                <a:ea typeface="+mn-ea"/>
                <a:cs typeface="+mn-cs"/>
              </a:rPr>
              <a:t>areosol</a:t>
            </a:r>
            <a:r>
              <a:rPr lang="en-GB" sz="1200" b="0" i="0" u="none" strike="noStrike" kern="1200" baseline="0" dirty="0">
                <a:solidFill>
                  <a:schemeClr val="tx1"/>
                </a:solidFill>
                <a:latin typeface="+mn-lt"/>
                <a:ea typeface="+mn-ea"/>
                <a:cs typeface="+mn-cs"/>
              </a:rPr>
              <a:t>, which may be inhaled and stick to the lung surface. Its importance in the exposure of human beings to terrestrial radiation is given by its transport from surface to atmosphere where its decay products may be inhaled. Radon tends to concentrate in enclosed spaces like underground mines or houses. Radon is the largest contributor to daily exposure of radiation.</a:t>
            </a:r>
            <a:endParaRPr lang="en-GB" dirty="0"/>
          </a:p>
        </p:txBody>
      </p:sp>
      <p:sp>
        <p:nvSpPr>
          <p:cNvPr id="4" name="Slide Number Placeholder 3"/>
          <p:cNvSpPr>
            <a:spLocks noGrp="1"/>
          </p:cNvSpPr>
          <p:nvPr>
            <p:ph type="sldNum" sz="quarter" idx="10"/>
          </p:nvPr>
        </p:nvSpPr>
        <p:spPr/>
        <p:txBody>
          <a:bodyPr/>
          <a:lstStyle/>
          <a:p>
            <a:fld id="{0A925E9A-8420-421C-AC4A-432A50F0DFD5}" type="slidenum">
              <a:rPr lang="en-GB" smtClean="0"/>
              <a:t>78</a:t>
            </a:fld>
            <a:endParaRPr lang="en-GB"/>
          </a:p>
        </p:txBody>
      </p:sp>
    </p:spTree>
    <p:extLst>
      <p:ext uri="{BB962C8B-B14F-4D97-AF65-F5344CB8AC3E}">
        <p14:creationId xmlns:p14="http://schemas.microsoft.com/office/powerpoint/2010/main" val="2622849642"/>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0A925E9A-8420-421C-AC4A-432A50F0DFD5}" type="slidenum">
              <a:rPr lang="en-GB" smtClean="0"/>
              <a:t>80</a:t>
            </a:fld>
            <a:endParaRPr lang="en-GB"/>
          </a:p>
        </p:txBody>
      </p:sp>
    </p:spTree>
    <p:extLst>
      <p:ext uri="{BB962C8B-B14F-4D97-AF65-F5344CB8AC3E}">
        <p14:creationId xmlns:p14="http://schemas.microsoft.com/office/powerpoint/2010/main" val="1725281209"/>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0A925E9A-8420-421C-AC4A-432A50F0DFD5}" type="slidenum">
              <a:rPr lang="en-GB" smtClean="0"/>
              <a:t>81</a:t>
            </a:fld>
            <a:endParaRPr lang="en-GB" dirty="0"/>
          </a:p>
        </p:txBody>
      </p:sp>
    </p:spTree>
    <p:extLst>
      <p:ext uri="{BB962C8B-B14F-4D97-AF65-F5344CB8AC3E}">
        <p14:creationId xmlns:p14="http://schemas.microsoft.com/office/powerpoint/2010/main" val="3132530434"/>
      </p:ext>
    </p:extLst>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0A925E9A-8420-421C-AC4A-432A50F0DFD5}" type="slidenum">
              <a:rPr lang="en-GB" smtClean="0"/>
              <a:t>82</a:t>
            </a:fld>
            <a:endParaRPr lang="en-GB"/>
          </a:p>
        </p:txBody>
      </p:sp>
    </p:spTree>
    <p:extLst>
      <p:ext uri="{BB962C8B-B14F-4D97-AF65-F5344CB8AC3E}">
        <p14:creationId xmlns:p14="http://schemas.microsoft.com/office/powerpoint/2010/main" val="2977300894"/>
      </p:ext>
    </p:extLst>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0A925E9A-8420-421C-AC4A-432A50F0DFD5}" type="slidenum">
              <a:rPr lang="en-GB" smtClean="0"/>
              <a:t>83</a:t>
            </a:fld>
            <a:endParaRPr lang="en-GB"/>
          </a:p>
        </p:txBody>
      </p:sp>
    </p:spTree>
    <p:extLst>
      <p:ext uri="{BB962C8B-B14F-4D97-AF65-F5344CB8AC3E}">
        <p14:creationId xmlns:p14="http://schemas.microsoft.com/office/powerpoint/2010/main" val="213180719"/>
      </p:ext>
    </p:extLst>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0A925E9A-8420-421C-AC4A-432A50F0DFD5}" type="slidenum">
              <a:rPr lang="en-GB" smtClean="0"/>
              <a:t>84</a:t>
            </a:fld>
            <a:endParaRPr lang="en-GB"/>
          </a:p>
        </p:txBody>
      </p:sp>
    </p:spTree>
    <p:extLst>
      <p:ext uri="{BB962C8B-B14F-4D97-AF65-F5344CB8AC3E}">
        <p14:creationId xmlns:p14="http://schemas.microsoft.com/office/powerpoint/2010/main" val="32252082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0" i="0" u="none" strike="noStrike" kern="1200" baseline="0" dirty="0">
                <a:solidFill>
                  <a:schemeClr val="tx1"/>
                </a:solidFill>
                <a:latin typeface="+mn-lt"/>
                <a:ea typeface="+mn-ea"/>
                <a:cs typeface="+mn-cs"/>
              </a:rPr>
              <a:t>As a noble gas, radon is chemically and electrically inert, therefore after inhalation, it is immediately exhaled and it is weakly harmful in itself. However the radon daughter products attach to the ambient </a:t>
            </a:r>
            <a:r>
              <a:rPr lang="en-GB" sz="1200" b="0" i="0" u="none" strike="noStrike" kern="1200" baseline="0" dirty="0" err="1">
                <a:solidFill>
                  <a:schemeClr val="tx1"/>
                </a:solidFill>
                <a:latin typeface="+mn-lt"/>
                <a:ea typeface="+mn-ea"/>
                <a:cs typeface="+mn-cs"/>
              </a:rPr>
              <a:t>areosol</a:t>
            </a:r>
            <a:r>
              <a:rPr lang="en-GB" sz="1200" b="0" i="0" u="none" strike="noStrike" kern="1200" baseline="0" dirty="0">
                <a:solidFill>
                  <a:schemeClr val="tx1"/>
                </a:solidFill>
                <a:latin typeface="+mn-lt"/>
                <a:ea typeface="+mn-ea"/>
                <a:cs typeface="+mn-cs"/>
              </a:rPr>
              <a:t>, which may be inhaled and stick to the lung surface. Its importance in the exposure of human beings to terrestrial radiation is given by its transport from surface to atmosphere where its decay products may be inhaled. Radon tends to concentrate in enclosed spaces like underground mines or houses. Radon is the largest contributor to daily exposure of radiation.</a:t>
            </a:r>
            <a:endParaRPr lang="en-GB" dirty="0"/>
          </a:p>
        </p:txBody>
      </p:sp>
      <p:sp>
        <p:nvSpPr>
          <p:cNvPr id="4" name="Slide Number Placeholder 3"/>
          <p:cNvSpPr>
            <a:spLocks noGrp="1"/>
          </p:cNvSpPr>
          <p:nvPr>
            <p:ph type="sldNum" sz="quarter" idx="10"/>
          </p:nvPr>
        </p:nvSpPr>
        <p:spPr/>
        <p:txBody>
          <a:bodyPr/>
          <a:lstStyle/>
          <a:p>
            <a:fld id="{0A925E9A-8420-421C-AC4A-432A50F0DFD5}" type="slidenum">
              <a:rPr lang="en-GB" smtClean="0"/>
              <a:t>7</a:t>
            </a:fld>
            <a:endParaRPr lang="en-GB"/>
          </a:p>
        </p:txBody>
      </p:sp>
    </p:spTree>
    <p:extLst>
      <p:ext uri="{BB962C8B-B14F-4D97-AF65-F5344CB8AC3E}">
        <p14:creationId xmlns:p14="http://schemas.microsoft.com/office/powerpoint/2010/main" val="1794952744"/>
      </p:ext>
    </p:extLst>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0A925E9A-8420-421C-AC4A-432A50F0DFD5}" type="slidenum">
              <a:rPr lang="en-GB" smtClean="0"/>
              <a:t>85</a:t>
            </a:fld>
            <a:endParaRPr lang="en-GB"/>
          </a:p>
        </p:txBody>
      </p:sp>
    </p:spTree>
    <p:extLst>
      <p:ext uri="{BB962C8B-B14F-4D97-AF65-F5344CB8AC3E}">
        <p14:creationId xmlns:p14="http://schemas.microsoft.com/office/powerpoint/2010/main" val="3132530434"/>
      </p:ext>
    </p:extLst>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0A925E9A-8420-421C-AC4A-432A50F0DFD5}" type="slidenum">
              <a:rPr lang="en-GB" smtClean="0"/>
              <a:t>86</a:t>
            </a:fld>
            <a:endParaRPr lang="en-GB"/>
          </a:p>
        </p:txBody>
      </p:sp>
    </p:spTree>
    <p:extLst>
      <p:ext uri="{BB962C8B-B14F-4D97-AF65-F5344CB8AC3E}">
        <p14:creationId xmlns:p14="http://schemas.microsoft.com/office/powerpoint/2010/main" val="1969344164"/>
      </p:ext>
    </p:extLst>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0A925E9A-8420-421C-AC4A-432A50F0DFD5}" type="slidenum">
              <a:rPr lang="en-GB" smtClean="0"/>
              <a:t>87</a:t>
            </a:fld>
            <a:endParaRPr lang="en-GB"/>
          </a:p>
        </p:txBody>
      </p:sp>
    </p:spTree>
    <p:extLst>
      <p:ext uri="{BB962C8B-B14F-4D97-AF65-F5344CB8AC3E}">
        <p14:creationId xmlns:p14="http://schemas.microsoft.com/office/powerpoint/2010/main" val="118115608"/>
      </p:ext>
    </p:extLst>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0A925E9A-8420-421C-AC4A-432A50F0DFD5}" type="slidenum">
              <a:rPr lang="en-GB" smtClean="0"/>
              <a:t>88</a:t>
            </a:fld>
            <a:endParaRPr lang="en-GB"/>
          </a:p>
        </p:txBody>
      </p:sp>
    </p:spTree>
    <p:extLst>
      <p:ext uri="{BB962C8B-B14F-4D97-AF65-F5344CB8AC3E}">
        <p14:creationId xmlns:p14="http://schemas.microsoft.com/office/powerpoint/2010/main" val="1758725183"/>
      </p:ext>
    </p:extLst>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0A925E9A-8420-421C-AC4A-432A50F0DFD5}" type="slidenum">
              <a:rPr lang="en-GB" smtClean="0"/>
              <a:t>89</a:t>
            </a:fld>
            <a:endParaRPr lang="en-GB"/>
          </a:p>
        </p:txBody>
      </p:sp>
    </p:spTree>
    <p:extLst>
      <p:ext uri="{BB962C8B-B14F-4D97-AF65-F5344CB8AC3E}">
        <p14:creationId xmlns:p14="http://schemas.microsoft.com/office/powerpoint/2010/main" val="3132530434"/>
      </p:ext>
    </p:extLst>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0A925E9A-8420-421C-AC4A-432A50F0DFD5}" type="slidenum">
              <a:rPr lang="en-GB" smtClean="0"/>
              <a:t>90</a:t>
            </a:fld>
            <a:endParaRPr lang="en-GB"/>
          </a:p>
        </p:txBody>
      </p:sp>
    </p:spTree>
    <p:extLst>
      <p:ext uri="{BB962C8B-B14F-4D97-AF65-F5344CB8AC3E}">
        <p14:creationId xmlns:p14="http://schemas.microsoft.com/office/powerpoint/2010/main" val="3441978668"/>
      </p:ext>
    </p:extLst>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0A925E9A-8420-421C-AC4A-432A50F0DFD5}" type="slidenum">
              <a:rPr lang="en-GB" smtClean="0"/>
              <a:t>91</a:t>
            </a:fld>
            <a:endParaRPr lang="en-GB"/>
          </a:p>
        </p:txBody>
      </p:sp>
    </p:spTree>
    <p:extLst>
      <p:ext uri="{BB962C8B-B14F-4D97-AF65-F5344CB8AC3E}">
        <p14:creationId xmlns:p14="http://schemas.microsoft.com/office/powerpoint/2010/main" val="413800830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0A925E9A-8420-421C-AC4A-432A50F0DFD5}" type="slidenum">
              <a:rPr lang="en-GB" smtClean="0"/>
              <a:t>8</a:t>
            </a:fld>
            <a:endParaRPr lang="en-GB"/>
          </a:p>
        </p:txBody>
      </p:sp>
    </p:spTree>
    <p:extLst>
      <p:ext uri="{BB962C8B-B14F-4D97-AF65-F5344CB8AC3E}">
        <p14:creationId xmlns:p14="http://schemas.microsoft.com/office/powerpoint/2010/main" val="209485288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0A925E9A-8420-421C-AC4A-432A50F0DFD5}" type="slidenum">
              <a:rPr lang="en-GB" smtClean="0"/>
              <a:t>10</a:t>
            </a:fld>
            <a:endParaRPr lang="en-GB"/>
          </a:p>
        </p:txBody>
      </p:sp>
    </p:spTree>
    <p:extLst>
      <p:ext uri="{BB962C8B-B14F-4D97-AF65-F5344CB8AC3E}">
        <p14:creationId xmlns:p14="http://schemas.microsoft.com/office/powerpoint/2010/main" val="3037398384"/>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8" name="Rectangle 7"/>
          <p:cNvSpPr/>
          <p:nvPr userDrawn="1"/>
        </p:nvSpPr>
        <p:spPr>
          <a:xfrm>
            <a:off x="0" y="6371088"/>
            <a:ext cx="9144000" cy="476672"/>
          </a:xfrm>
          <a:prstGeom prst="rect">
            <a:avLst/>
          </a:prstGeom>
          <a:solidFill>
            <a:srgbClr val="FF42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TextBox 10"/>
          <p:cNvSpPr txBox="1"/>
          <p:nvPr userDrawn="1"/>
        </p:nvSpPr>
        <p:spPr>
          <a:xfrm>
            <a:off x="72008" y="6444044"/>
            <a:ext cx="6372200" cy="369332"/>
          </a:xfrm>
          <a:prstGeom prst="rect">
            <a:avLst/>
          </a:prstGeom>
          <a:noFill/>
        </p:spPr>
        <p:txBody>
          <a:bodyPr wrap="square" rtlCol="0">
            <a:spAutoFit/>
          </a:bodyPr>
          <a:lstStyle/>
          <a:p>
            <a:r>
              <a:rPr lang="en-US" b="1" i="1" dirty="0">
                <a:solidFill>
                  <a:schemeClr val="bg1"/>
                </a:solidFill>
              </a:rPr>
              <a:t>M. Silari – Radiation</a:t>
            </a:r>
            <a:r>
              <a:rPr lang="en-US" b="1" i="1" baseline="0" dirty="0">
                <a:solidFill>
                  <a:schemeClr val="bg1"/>
                </a:solidFill>
              </a:rPr>
              <a:t> Measurements and Dosimetry</a:t>
            </a:r>
            <a:r>
              <a:rPr lang="en-US" b="1" i="1" dirty="0">
                <a:solidFill>
                  <a:schemeClr val="bg1"/>
                </a:solidFill>
              </a:rPr>
              <a:t> – ASP </a:t>
            </a:r>
            <a:r>
              <a:rPr lang="en-US" b="1" i="1" baseline="0" dirty="0">
                <a:solidFill>
                  <a:schemeClr val="bg1"/>
                </a:solidFill>
              </a:rPr>
              <a:t>2024</a:t>
            </a:r>
            <a:endParaRPr lang="en-GB" b="1" i="1" dirty="0">
              <a:solidFill>
                <a:schemeClr val="bg1"/>
              </a:solidFill>
            </a:endParaRPr>
          </a:p>
        </p:txBody>
      </p:sp>
      <p:sp>
        <p:nvSpPr>
          <p:cNvPr id="14" name="Slide Number Placeholder 13"/>
          <p:cNvSpPr>
            <a:spLocks noGrp="1"/>
          </p:cNvSpPr>
          <p:nvPr>
            <p:ph type="sldNum" sz="quarter" idx="12"/>
          </p:nvPr>
        </p:nvSpPr>
        <p:spPr>
          <a:xfrm>
            <a:off x="8388424" y="6419429"/>
            <a:ext cx="586408" cy="393948"/>
          </a:xfrm>
        </p:spPr>
        <p:txBody>
          <a:bodyPr/>
          <a:lstStyle>
            <a:lvl1pPr>
              <a:defRPr sz="1800" i="1">
                <a:solidFill>
                  <a:schemeClr val="bg1"/>
                </a:solidFill>
              </a:defRPr>
            </a:lvl1pPr>
          </a:lstStyle>
          <a:p>
            <a:fld id="{97B5E8DF-58F0-4F1A-9C8E-35C36CDA2C44}" type="slidenum">
              <a:rPr lang="en-GB" smtClean="0"/>
              <a:pPr/>
              <a:t>‹#›</a:t>
            </a:fld>
            <a:endParaRPr lang="en-GB" dirty="0"/>
          </a:p>
        </p:txBody>
      </p:sp>
      <p:cxnSp>
        <p:nvCxnSpPr>
          <p:cNvPr id="17" name="Straight Connector 16"/>
          <p:cNvCxnSpPr>
            <a:cxnSpLocks/>
          </p:cNvCxnSpPr>
          <p:nvPr userDrawn="1"/>
        </p:nvCxnSpPr>
        <p:spPr>
          <a:xfrm>
            <a:off x="0" y="404664"/>
            <a:ext cx="7596336" cy="0"/>
          </a:xfrm>
          <a:prstGeom prst="line">
            <a:avLst/>
          </a:prstGeom>
          <a:ln w="28575">
            <a:solidFill>
              <a:srgbClr val="FF3300"/>
            </a:solidFill>
          </a:ln>
        </p:spPr>
        <p:style>
          <a:lnRef idx="1">
            <a:schemeClr val="accent1"/>
          </a:lnRef>
          <a:fillRef idx="0">
            <a:schemeClr val="accent1"/>
          </a:fillRef>
          <a:effectRef idx="0">
            <a:schemeClr val="accent1"/>
          </a:effectRef>
          <a:fontRef idx="minor">
            <a:schemeClr val="tx1"/>
          </a:fontRef>
        </p:style>
      </p:cxnSp>
      <p:pic>
        <p:nvPicPr>
          <p:cNvPr id="3" name="Picture 2" descr="A logo with a person in a circle&#10;&#10;Description automatically generated with medium confidence">
            <a:extLst>
              <a:ext uri="{FF2B5EF4-FFF2-40B4-BE49-F238E27FC236}">
                <a16:creationId xmlns:a16="http://schemas.microsoft.com/office/drawing/2014/main" id="{D8A5B0CE-64A7-A38E-6C71-2935990D268B}"/>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740352" y="146846"/>
            <a:ext cx="1144936" cy="515635"/>
          </a:xfrm>
          <a:prstGeom prst="rect">
            <a:avLst/>
          </a:prstGeom>
        </p:spPr>
      </p:pic>
      <p:pic>
        <p:nvPicPr>
          <p:cNvPr id="2" name="Picture 1" descr="A map of africa with colorful rings around it&#10;&#10;Description automatically generated">
            <a:extLst>
              <a:ext uri="{FF2B5EF4-FFF2-40B4-BE49-F238E27FC236}">
                <a16:creationId xmlns:a16="http://schemas.microsoft.com/office/drawing/2014/main" id="{A03862E3-EB97-1C0A-8FF9-3EA471D6755A}"/>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6372200" y="6381328"/>
            <a:ext cx="432048" cy="427563"/>
          </a:xfrm>
          <a:prstGeom prst="rect">
            <a:avLst/>
          </a:prstGeom>
        </p:spPr>
      </p:pic>
    </p:spTree>
    <p:extLst>
      <p:ext uri="{BB962C8B-B14F-4D97-AF65-F5344CB8AC3E}">
        <p14:creationId xmlns:p14="http://schemas.microsoft.com/office/powerpoint/2010/main" val="12816410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a:t>13/10/2012</a:t>
            </a:r>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M. Silari - Radiation measurements - ASP2021</a:t>
            </a:r>
            <a:endParaRPr lang="en-GB"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7B5E8DF-58F0-4F1A-9C8E-35C36CDA2C44}" type="slidenum">
              <a:rPr lang="en-GB" smtClean="0"/>
              <a:t>‹#›</a:t>
            </a:fld>
            <a:endParaRPr lang="en-GB"/>
          </a:p>
        </p:txBody>
      </p:sp>
    </p:spTree>
    <p:extLst>
      <p:ext uri="{BB962C8B-B14F-4D97-AF65-F5344CB8AC3E}">
        <p14:creationId xmlns:p14="http://schemas.microsoft.com/office/powerpoint/2010/main" val="2341500098"/>
      </p:ext>
    </p:extLst>
  </p:cSld>
  <p:clrMap bg1="lt1" tx1="dk1" bg2="lt2" tx2="dk2" accent1="accent1" accent2="accent2" accent3="accent3" accent4="accent4" accent5="accent5" accent6="accent6" hlink="hlink" folHlink="folHlink"/>
  <p:sldLayoutIdLst>
    <p:sldLayoutId id="2147483655" r:id="rId1"/>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dt="0"/>
  <p:txStyles>
    <p:titleStyle>
      <a:lvl1pPr algn="ctr" defTabSz="914400" rtl="0" eaLnBrk="1" latinLnBrk="0" hangingPunct="1">
        <a:spcBef>
          <a:spcPct val="0"/>
        </a:spcBef>
        <a:buNone/>
        <a:defRPr sz="4400" kern="1200">
          <a:solidFill>
            <a:schemeClr val="tx1"/>
          </a:solidFill>
          <a:latin typeface="Verdana" pitchFamily="34" charset="0"/>
          <a:ea typeface="Verdana" pitchFamily="34" charset="0"/>
          <a:cs typeface="Verdana" pitchFamily="34" charset="0"/>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Verdana" pitchFamily="34" charset="0"/>
          <a:ea typeface="Verdana" pitchFamily="34" charset="0"/>
          <a:cs typeface="Verdana" pitchFamily="34" charset="0"/>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Verdana" pitchFamily="34" charset="0"/>
          <a:ea typeface="Verdana" pitchFamily="34" charset="0"/>
          <a:cs typeface="Verdana" pitchFamily="34" charset="0"/>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Verdana" pitchFamily="34" charset="0"/>
          <a:ea typeface="Verdana" pitchFamily="34" charset="0"/>
          <a:cs typeface="Verdana" pitchFamily="34" charset="0"/>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Verdana" pitchFamily="34" charset="0"/>
          <a:ea typeface="Verdana" pitchFamily="34" charset="0"/>
          <a:cs typeface="Verdana" pitchFamily="34" charset="0"/>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Verdana" pitchFamily="34" charset="0"/>
          <a:ea typeface="Verdana" pitchFamily="34" charset="0"/>
          <a:cs typeface="Verdana"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slideLayout" Target="../slideLayouts/slideLayout1.xml"/><Relationship Id="rId4" Type="http://schemas.openxmlformats.org/officeDocument/2006/relationships/image" Target="../media/image18.png"/></Relationships>
</file>

<file path=ppt/slides/_rels/slide13.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11.xml"/><Relationship Id="rId1" Type="http://schemas.openxmlformats.org/officeDocument/2006/relationships/slideLayout" Target="../slideLayouts/slideLayout1.xml"/><Relationship Id="rId6" Type="http://schemas.openxmlformats.org/officeDocument/2006/relationships/image" Target="../media/image23.jpeg"/><Relationship Id="rId5" Type="http://schemas.openxmlformats.org/officeDocument/2006/relationships/image" Target="../media/image22.jpeg"/><Relationship Id="rId4" Type="http://schemas.openxmlformats.org/officeDocument/2006/relationships/image" Target="../media/image21.png"/></Relationships>
</file>

<file path=ppt/slides/_rels/slide15.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notesSlide" Target="../notesSlides/notesSlide14.xml"/><Relationship Id="rId1" Type="http://schemas.openxmlformats.org/officeDocument/2006/relationships/slideLayout" Target="../slideLayouts/slideLayout1.xml"/><Relationship Id="rId4" Type="http://schemas.openxmlformats.org/officeDocument/2006/relationships/image" Target="../media/image25.wmf"/></Relationships>
</file>

<file path=ppt/slides/_rels/slide18.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notesSlide" Target="../notesSlides/notesSlide15.xml"/><Relationship Id="rId1" Type="http://schemas.openxmlformats.org/officeDocument/2006/relationships/slideLayout" Target="../slideLayouts/slideLayout1.xml"/><Relationship Id="rId6" Type="http://schemas.openxmlformats.org/officeDocument/2006/relationships/image" Target="../media/image27.wmf"/><Relationship Id="rId5" Type="http://schemas.openxmlformats.org/officeDocument/2006/relationships/oleObject" Target="../embeddings/oleObject3.bin"/><Relationship Id="rId4" Type="http://schemas.openxmlformats.org/officeDocument/2006/relationships/image" Target="../media/image26.wmf"/></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8.xml"/><Relationship Id="rId1" Type="http://schemas.openxmlformats.org/officeDocument/2006/relationships/slideLayout" Target="../slideLayouts/slideLayout1.xml"/><Relationship Id="rId4" Type="http://schemas.openxmlformats.org/officeDocument/2006/relationships/slide" Target="slide78.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2" Type="http://schemas.openxmlformats.org/officeDocument/2006/relationships/image" Target="../media/image30.wmf"/><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image" Target="../media/image31.gif"/><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3" Type="http://schemas.openxmlformats.org/officeDocument/2006/relationships/oleObject" Target="../embeddings/oleObject4.bin"/><Relationship Id="rId2" Type="http://schemas.openxmlformats.org/officeDocument/2006/relationships/notesSlide" Target="../notesSlides/notesSlide25.xml"/><Relationship Id="rId1" Type="http://schemas.openxmlformats.org/officeDocument/2006/relationships/slideLayout" Target="../slideLayouts/slideLayout1.xml"/><Relationship Id="rId5" Type="http://schemas.openxmlformats.org/officeDocument/2006/relationships/slide" Target="slide81.xml"/><Relationship Id="rId4" Type="http://schemas.openxmlformats.org/officeDocument/2006/relationships/image" Target="../media/image32.emf"/></Relationships>
</file>

<file path=ppt/slides/_rels/slide33.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notesSlide" Target="../notesSlides/notesSlide26.xml"/><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27.xml"/><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3" Type="http://schemas.openxmlformats.org/officeDocument/2006/relationships/image" Target="../media/image36.wmf"/><Relationship Id="rId7" Type="http://schemas.openxmlformats.org/officeDocument/2006/relationships/image" Target="../media/image310.png"/><Relationship Id="rId2" Type="http://schemas.openxmlformats.org/officeDocument/2006/relationships/oleObject" Target="../embeddings/oleObject5.bin"/><Relationship Id="rId1" Type="http://schemas.openxmlformats.org/officeDocument/2006/relationships/slideLayout" Target="../slideLayouts/slideLayout1.xml"/><Relationship Id="rId5" Type="http://schemas.openxmlformats.org/officeDocument/2006/relationships/image" Target="../media/image37.wmf"/><Relationship Id="rId4" Type="http://schemas.openxmlformats.org/officeDocument/2006/relationships/oleObject" Target="../embeddings/oleObject6.bin"/></Relationships>
</file>

<file path=ppt/slides/_rels/slide39.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38.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4.xml"/><Relationship Id="rId1" Type="http://schemas.openxmlformats.org/officeDocument/2006/relationships/slideLayout" Target="../slideLayouts/slideLayout1.xml"/><Relationship Id="rId6" Type="http://schemas.openxmlformats.org/officeDocument/2006/relationships/image" Target="../media/image7.jpeg"/><Relationship Id="rId5" Type="http://schemas.openxmlformats.org/officeDocument/2006/relationships/image" Target="../media/image6.jpeg"/><Relationship Id="rId4" Type="http://schemas.openxmlformats.org/officeDocument/2006/relationships/image" Target="../media/image5.jpeg"/></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29.xml"/><Relationship Id="rId1" Type="http://schemas.openxmlformats.org/officeDocument/2006/relationships/slideLayout" Target="../slideLayouts/slideLayout1.xml"/><Relationship Id="rId4" Type="http://schemas.openxmlformats.org/officeDocument/2006/relationships/image" Target="../media/image41.png"/></Relationships>
</file>

<file path=ppt/slides/_rels/slide44.xml.rels><?xml version="1.0" encoding="UTF-8" standalone="yes"?>
<Relationships xmlns="http://schemas.openxmlformats.org/package/2006/relationships"><Relationship Id="rId3" Type="http://schemas.openxmlformats.org/officeDocument/2006/relationships/slide" Target="slide82.xml"/><Relationship Id="rId2" Type="http://schemas.openxmlformats.org/officeDocument/2006/relationships/notesSlide" Target="../notesSlides/notesSlide30.xml"/><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3" Type="http://schemas.openxmlformats.org/officeDocument/2006/relationships/image" Target="../media/image42.jpeg"/><Relationship Id="rId2" Type="http://schemas.openxmlformats.org/officeDocument/2006/relationships/notesSlide" Target="../notesSlides/notesSlide31.xml"/><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3" Type="http://schemas.openxmlformats.org/officeDocument/2006/relationships/image" Target="../media/image43.jpeg"/><Relationship Id="rId2" Type="http://schemas.openxmlformats.org/officeDocument/2006/relationships/notesSlide" Target="../notesSlides/notesSlide32.xml"/><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3" Type="http://schemas.openxmlformats.org/officeDocument/2006/relationships/slide" Target="slide84.xml"/><Relationship Id="rId2" Type="http://schemas.openxmlformats.org/officeDocument/2006/relationships/notesSlide" Target="../notesSlides/notesSlide33.xml"/><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5.xml"/><Relationship Id="rId1" Type="http://schemas.openxmlformats.org/officeDocument/2006/relationships/slideLayout" Target="../slideLayouts/slideLayout1.xml"/><Relationship Id="rId5" Type="http://schemas.openxmlformats.org/officeDocument/2006/relationships/image" Target="../media/image10.jpeg"/><Relationship Id="rId4" Type="http://schemas.openxmlformats.org/officeDocument/2006/relationships/image" Target="../media/image9.jpeg"/></Relationships>
</file>

<file path=ppt/slides/_rels/slide50.xml.rels><?xml version="1.0" encoding="UTF-8" standalone="yes"?>
<Relationships xmlns="http://schemas.openxmlformats.org/package/2006/relationships"><Relationship Id="rId8" Type="http://schemas.openxmlformats.org/officeDocument/2006/relationships/image" Target="../media/image49.png"/><Relationship Id="rId3" Type="http://schemas.openxmlformats.org/officeDocument/2006/relationships/image" Target="../media/image44.jpeg"/><Relationship Id="rId7" Type="http://schemas.openxmlformats.org/officeDocument/2006/relationships/image" Target="../media/image48.png"/><Relationship Id="rId2" Type="http://schemas.openxmlformats.org/officeDocument/2006/relationships/notesSlide" Target="../notesSlides/notesSlide36.xml"/><Relationship Id="rId1" Type="http://schemas.openxmlformats.org/officeDocument/2006/relationships/slideLayout" Target="../slideLayouts/slideLayout1.xml"/><Relationship Id="rId6" Type="http://schemas.openxmlformats.org/officeDocument/2006/relationships/image" Target="../media/image47.wmf"/><Relationship Id="rId5" Type="http://schemas.openxmlformats.org/officeDocument/2006/relationships/image" Target="../media/image46.emf"/><Relationship Id="rId10" Type="http://schemas.openxmlformats.org/officeDocument/2006/relationships/slide" Target="slide86.xml"/><Relationship Id="rId4" Type="http://schemas.openxmlformats.org/officeDocument/2006/relationships/image" Target="../media/image45.png"/><Relationship Id="rId9" Type="http://schemas.openxmlformats.org/officeDocument/2006/relationships/image" Target="../media/image50.wmf"/></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1.xml"/></Relationships>
</file>

<file path=ppt/slides/_rels/slide52.xml.rels><?xml version="1.0" encoding="UTF-8" standalone="yes"?>
<Relationships xmlns="http://schemas.openxmlformats.org/package/2006/relationships"><Relationship Id="rId3" Type="http://schemas.openxmlformats.org/officeDocument/2006/relationships/image" Target="../media/image51.wmf"/><Relationship Id="rId2" Type="http://schemas.openxmlformats.org/officeDocument/2006/relationships/notesSlide" Target="../notesSlides/notesSlide38.xml"/><Relationship Id="rId1" Type="http://schemas.openxmlformats.org/officeDocument/2006/relationships/slideLayout" Target="../slideLayouts/slideLayout1.xml"/><Relationship Id="rId4" Type="http://schemas.openxmlformats.org/officeDocument/2006/relationships/image" Target="../media/image52.png"/></Relationships>
</file>

<file path=ppt/slides/_rels/slide53.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notesSlide" Target="../notesSlides/notesSlide39.xml"/><Relationship Id="rId1" Type="http://schemas.openxmlformats.org/officeDocument/2006/relationships/slideLayout" Target="../slideLayouts/slideLayout1.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1.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1.xml"/></Relationships>
</file>

<file path=ppt/slides/_rels/slide56.xml.rels><?xml version="1.0" encoding="UTF-8" standalone="yes"?>
<Relationships xmlns="http://schemas.openxmlformats.org/package/2006/relationships"><Relationship Id="rId3" Type="http://schemas.openxmlformats.org/officeDocument/2006/relationships/image" Target="../media/image54.jpeg"/><Relationship Id="rId2" Type="http://schemas.openxmlformats.org/officeDocument/2006/relationships/notesSlide" Target="../notesSlides/notesSlide42.xml"/><Relationship Id="rId1" Type="http://schemas.openxmlformats.org/officeDocument/2006/relationships/slideLayout" Target="../slideLayouts/slideLayout1.xml"/><Relationship Id="rId5" Type="http://schemas.openxmlformats.org/officeDocument/2006/relationships/slide" Target="slide89.xml"/><Relationship Id="rId4" Type="http://schemas.openxmlformats.org/officeDocument/2006/relationships/image" Target="../media/image55.jpeg"/></Relationships>
</file>

<file path=ppt/slides/_rels/slide57.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notesSlide" Target="../notesSlides/notesSlide43.xml"/><Relationship Id="rId1" Type="http://schemas.openxmlformats.org/officeDocument/2006/relationships/slideLayout" Target="../slideLayouts/slideLayout1.xml"/></Relationships>
</file>

<file path=ppt/slides/_rels/slide58.xml.rels><?xml version="1.0" encoding="UTF-8" standalone="yes"?>
<Relationships xmlns="http://schemas.openxmlformats.org/package/2006/relationships"><Relationship Id="rId3" Type="http://schemas.openxmlformats.org/officeDocument/2006/relationships/image" Target="../media/image57.wmf"/><Relationship Id="rId2" Type="http://schemas.openxmlformats.org/officeDocument/2006/relationships/notesSlide" Target="../notesSlides/notesSlide44.xml"/><Relationship Id="rId1" Type="http://schemas.openxmlformats.org/officeDocument/2006/relationships/slideLayout" Target="../slideLayouts/slideLayout1.xml"/></Relationships>
</file>

<file path=ppt/slides/_rels/slide59.xml.rels><?xml version="1.0" encoding="UTF-8" standalone="yes"?>
<Relationships xmlns="http://schemas.openxmlformats.org/package/2006/relationships"><Relationship Id="rId3" Type="http://schemas.openxmlformats.org/officeDocument/2006/relationships/image" Target="../media/image58.jpeg"/><Relationship Id="rId2" Type="http://schemas.openxmlformats.org/officeDocument/2006/relationships/notesSlide" Target="../notesSlides/notesSlide4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6.xml"/><Relationship Id="rId1" Type="http://schemas.openxmlformats.org/officeDocument/2006/relationships/slideLayout" Target="../slideLayouts/slideLayout1.xml"/><Relationship Id="rId5" Type="http://schemas.microsoft.com/office/2007/relationships/hdphoto" Target="../media/hdphoto1.wdp"/><Relationship Id="rId4" Type="http://schemas.openxmlformats.org/officeDocument/2006/relationships/image" Target="../media/image12.png"/></Relationships>
</file>

<file path=ppt/slides/_rels/slide60.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notesSlide" Target="../notesSlides/notesSlide46.xml"/><Relationship Id="rId1" Type="http://schemas.openxmlformats.org/officeDocument/2006/relationships/slideLayout" Target="../slideLayouts/slideLayout1.xml"/><Relationship Id="rId5" Type="http://schemas.openxmlformats.org/officeDocument/2006/relationships/image" Target="../media/image61.png"/><Relationship Id="rId4" Type="http://schemas.openxmlformats.org/officeDocument/2006/relationships/image" Target="../media/image60.png"/></Relationships>
</file>

<file path=ppt/slides/_rels/slide61.xml.rels><?xml version="1.0" encoding="UTF-8" standalone="yes"?>
<Relationships xmlns="http://schemas.openxmlformats.org/package/2006/relationships"><Relationship Id="rId3" Type="http://schemas.openxmlformats.org/officeDocument/2006/relationships/image" Target="../media/image62.jpeg"/><Relationship Id="rId2" Type="http://schemas.openxmlformats.org/officeDocument/2006/relationships/notesSlide" Target="../notesSlides/notesSlide47.xml"/><Relationship Id="rId1" Type="http://schemas.openxmlformats.org/officeDocument/2006/relationships/slideLayout" Target="../slideLayouts/slideLayout1.xml"/><Relationship Id="rId6" Type="http://schemas.openxmlformats.org/officeDocument/2006/relationships/image" Target="../media/image64.png"/><Relationship Id="rId5" Type="http://schemas.openxmlformats.org/officeDocument/2006/relationships/image" Target="../media/image56.png"/><Relationship Id="rId4" Type="http://schemas.openxmlformats.org/officeDocument/2006/relationships/image" Target="../media/image63.png"/></Relationships>
</file>

<file path=ppt/slides/_rels/slide62.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notesSlide" Target="../notesSlides/notesSlide48.xml"/><Relationship Id="rId1" Type="http://schemas.openxmlformats.org/officeDocument/2006/relationships/slideLayout" Target="../slideLayouts/slideLayout1.xml"/></Relationships>
</file>

<file path=ppt/slides/_rels/slide63.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notesSlide" Target="../notesSlides/notesSlide49.xml"/><Relationship Id="rId1" Type="http://schemas.openxmlformats.org/officeDocument/2006/relationships/slideLayout" Target="../slideLayouts/slideLayout1.xml"/><Relationship Id="rId6" Type="http://schemas.openxmlformats.org/officeDocument/2006/relationships/image" Target="../media/image69.png"/><Relationship Id="rId5" Type="http://schemas.openxmlformats.org/officeDocument/2006/relationships/image" Target="../media/image68.png"/><Relationship Id="rId4" Type="http://schemas.openxmlformats.org/officeDocument/2006/relationships/image" Target="../media/image67.png"/></Relationships>
</file>

<file path=ppt/slides/_rels/slide64.xml.rels><?xml version="1.0" encoding="UTF-8" standalone="yes"?>
<Relationships xmlns="http://schemas.openxmlformats.org/package/2006/relationships"><Relationship Id="rId3" Type="http://schemas.openxmlformats.org/officeDocument/2006/relationships/image" Target="../media/image70.png"/><Relationship Id="rId2" Type="http://schemas.openxmlformats.org/officeDocument/2006/relationships/notesSlide" Target="../notesSlides/notesSlide50.xml"/><Relationship Id="rId1" Type="http://schemas.openxmlformats.org/officeDocument/2006/relationships/slideLayout" Target="../slideLayouts/slideLayout1.xml"/><Relationship Id="rId5" Type="http://schemas.openxmlformats.org/officeDocument/2006/relationships/image" Target="../media/image72.png"/><Relationship Id="rId4" Type="http://schemas.openxmlformats.org/officeDocument/2006/relationships/image" Target="../media/image71.jpeg"/></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1.xml"/></Relationships>
</file>

<file path=ppt/slides/_rels/slide66.xml.rels><?xml version="1.0" encoding="UTF-8" standalone="yes"?>
<Relationships xmlns="http://schemas.openxmlformats.org/package/2006/relationships"><Relationship Id="rId3" Type="http://schemas.openxmlformats.org/officeDocument/2006/relationships/image" Target="../media/image73.png"/><Relationship Id="rId2" Type="http://schemas.openxmlformats.org/officeDocument/2006/relationships/notesSlide" Target="../notesSlides/notesSlide52.xml"/><Relationship Id="rId1" Type="http://schemas.openxmlformats.org/officeDocument/2006/relationships/slideLayout" Target="../slideLayouts/slideLayout1.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1.xml"/></Relationships>
</file>

<file path=ppt/slides/_rels/slide68.xml.rels><?xml version="1.0" encoding="UTF-8" standalone="yes"?>
<Relationships xmlns="http://schemas.openxmlformats.org/package/2006/relationships"><Relationship Id="rId3" Type="http://schemas.openxmlformats.org/officeDocument/2006/relationships/image" Target="../media/image74.png"/><Relationship Id="rId2" Type="http://schemas.openxmlformats.org/officeDocument/2006/relationships/notesSlide" Target="../notesSlides/notesSlide54.xml"/><Relationship Id="rId1" Type="http://schemas.openxmlformats.org/officeDocument/2006/relationships/slideLayout" Target="../slideLayouts/slideLayout1.xml"/></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70.xml.rels><?xml version="1.0" encoding="UTF-8" standalone="yes"?>
<Relationships xmlns="http://schemas.openxmlformats.org/package/2006/relationships"><Relationship Id="rId8" Type="http://schemas.openxmlformats.org/officeDocument/2006/relationships/oleObject" Target="../embeddings/oleObject8.bin"/><Relationship Id="rId3" Type="http://schemas.openxmlformats.org/officeDocument/2006/relationships/image" Target="../media/image75.emf"/><Relationship Id="rId7" Type="http://schemas.openxmlformats.org/officeDocument/2006/relationships/image" Target="../media/image78.emf"/><Relationship Id="rId2" Type="http://schemas.openxmlformats.org/officeDocument/2006/relationships/notesSlide" Target="../notesSlides/notesSlide56.xml"/><Relationship Id="rId1" Type="http://schemas.openxmlformats.org/officeDocument/2006/relationships/slideLayout" Target="../slideLayouts/slideLayout1.xml"/><Relationship Id="rId6" Type="http://schemas.openxmlformats.org/officeDocument/2006/relationships/image" Target="../media/image77.png"/><Relationship Id="rId11" Type="http://schemas.openxmlformats.org/officeDocument/2006/relationships/image" Target="../media/image81.jpeg"/><Relationship Id="rId5" Type="http://schemas.openxmlformats.org/officeDocument/2006/relationships/oleObject" Target="../embeddings/oleObject7.bin"/><Relationship Id="rId10" Type="http://schemas.openxmlformats.org/officeDocument/2006/relationships/image" Target="../media/image80.emf"/><Relationship Id="rId4" Type="http://schemas.openxmlformats.org/officeDocument/2006/relationships/image" Target="../media/image76.emf"/><Relationship Id="rId9" Type="http://schemas.openxmlformats.org/officeDocument/2006/relationships/image" Target="../media/image79.png"/></Relationships>
</file>

<file path=ppt/slides/_rels/slide71.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1.xml"/></Relationships>
</file>

<file path=ppt/slides/_rels/slide72.xml.rels><?xml version="1.0" encoding="UTF-8" standalone="yes"?>
<Relationships xmlns="http://schemas.openxmlformats.org/package/2006/relationships"><Relationship Id="rId8" Type="http://schemas.openxmlformats.org/officeDocument/2006/relationships/image" Target="../media/image87.jpeg"/><Relationship Id="rId13" Type="http://schemas.openxmlformats.org/officeDocument/2006/relationships/image" Target="../media/image92.png"/><Relationship Id="rId3" Type="http://schemas.openxmlformats.org/officeDocument/2006/relationships/image" Target="../media/image82.jpeg"/><Relationship Id="rId7" Type="http://schemas.openxmlformats.org/officeDocument/2006/relationships/image" Target="../media/image86.jpeg"/><Relationship Id="rId12" Type="http://schemas.openxmlformats.org/officeDocument/2006/relationships/image" Target="../media/image91.png"/><Relationship Id="rId17" Type="http://schemas.openxmlformats.org/officeDocument/2006/relationships/image" Target="../media/image96.jpeg"/><Relationship Id="rId2" Type="http://schemas.openxmlformats.org/officeDocument/2006/relationships/notesSlide" Target="../notesSlides/notesSlide58.xml"/><Relationship Id="rId16" Type="http://schemas.openxmlformats.org/officeDocument/2006/relationships/image" Target="../media/image95.png"/><Relationship Id="rId1" Type="http://schemas.openxmlformats.org/officeDocument/2006/relationships/slideLayout" Target="../slideLayouts/slideLayout1.xml"/><Relationship Id="rId6" Type="http://schemas.openxmlformats.org/officeDocument/2006/relationships/image" Target="../media/image85.jpeg"/><Relationship Id="rId11" Type="http://schemas.openxmlformats.org/officeDocument/2006/relationships/image" Target="../media/image90.png"/><Relationship Id="rId5" Type="http://schemas.openxmlformats.org/officeDocument/2006/relationships/image" Target="../media/image84.jpeg"/><Relationship Id="rId15" Type="http://schemas.openxmlformats.org/officeDocument/2006/relationships/image" Target="../media/image94.jpeg"/><Relationship Id="rId10" Type="http://schemas.openxmlformats.org/officeDocument/2006/relationships/image" Target="../media/image89.png"/><Relationship Id="rId4" Type="http://schemas.openxmlformats.org/officeDocument/2006/relationships/image" Target="../media/image83.jpeg"/><Relationship Id="rId9" Type="http://schemas.openxmlformats.org/officeDocument/2006/relationships/image" Target="../media/image88.png"/><Relationship Id="rId14" Type="http://schemas.openxmlformats.org/officeDocument/2006/relationships/image" Target="../media/image93.jpeg"/></Relationships>
</file>

<file path=ppt/slides/_rels/slide73.xml.rels><?xml version="1.0" encoding="UTF-8" standalone="yes"?>
<Relationships xmlns="http://schemas.openxmlformats.org/package/2006/relationships"><Relationship Id="rId3" Type="http://schemas.openxmlformats.org/officeDocument/2006/relationships/image" Target="../media/image97.jpeg"/><Relationship Id="rId2" Type="http://schemas.openxmlformats.org/officeDocument/2006/relationships/notesSlide" Target="../notesSlides/notesSlide59.xml"/><Relationship Id="rId1" Type="http://schemas.openxmlformats.org/officeDocument/2006/relationships/slideLayout" Target="../slideLayouts/slideLayout1.xml"/><Relationship Id="rId6" Type="http://schemas.openxmlformats.org/officeDocument/2006/relationships/image" Target="../media/image100.jpeg"/><Relationship Id="rId5" Type="http://schemas.openxmlformats.org/officeDocument/2006/relationships/image" Target="../media/image99.jpeg"/><Relationship Id="rId4" Type="http://schemas.openxmlformats.org/officeDocument/2006/relationships/image" Target="../media/image98.jpeg"/></Relationships>
</file>

<file path=ppt/slides/_rels/slide74.xml.rels><?xml version="1.0" encoding="UTF-8" standalone="yes"?>
<Relationships xmlns="http://schemas.openxmlformats.org/package/2006/relationships"><Relationship Id="rId3" Type="http://schemas.openxmlformats.org/officeDocument/2006/relationships/image" Target="../media/image101.png"/><Relationship Id="rId2" Type="http://schemas.openxmlformats.org/officeDocument/2006/relationships/notesSlide" Target="../notesSlides/notesSlide60.xml"/><Relationship Id="rId1" Type="http://schemas.openxmlformats.org/officeDocument/2006/relationships/slideLayout" Target="../slideLayouts/slideLayout1.xml"/><Relationship Id="rId6" Type="http://schemas.openxmlformats.org/officeDocument/2006/relationships/image" Target="../media/image104.jpeg"/><Relationship Id="rId5" Type="http://schemas.openxmlformats.org/officeDocument/2006/relationships/image" Target="../media/image103.jpeg"/><Relationship Id="rId4" Type="http://schemas.openxmlformats.org/officeDocument/2006/relationships/image" Target="../media/image102.jpeg"/></Relationships>
</file>

<file path=ppt/slides/_rels/slide75.xml.rels><?xml version="1.0" encoding="UTF-8" standalone="yes"?>
<Relationships xmlns="http://schemas.openxmlformats.org/package/2006/relationships"><Relationship Id="rId3" Type="http://schemas.openxmlformats.org/officeDocument/2006/relationships/image" Target="../media/image105.jpeg"/><Relationship Id="rId2" Type="http://schemas.openxmlformats.org/officeDocument/2006/relationships/notesSlide" Target="../notesSlides/notesSlide61.xml"/><Relationship Id="rId1" Type="http://schemas.openxmlformats.org/officeDocument/2006/relationships/slideLayout" Target="../slideLayouts/slideLayout1.xml"/><Relationship Id="rId4" Type="http://schemas.openxmlformats.org/officeDocument/2006/relationships/image" Target="../media/image106.png"/></Relationships>
</file>

<file path=ppt/slides/_rels/slide76.xml.rels><?xml version="1.0" encoding="UTF-8" standalone="yes"?>
<Relationships xmlns="http://schemas.openxmlformats.org/package/2006/relationships"><Relationship Id="rId3" Type="http://schemas.openxmlformats.org/officeDocument/2006/relationships/hyperlink" Target="http://www.icrp.org/publications.asp" TargetMode="External"/><Relationship Id="rId2" Type="http://schemas.openxmlformats.org/officeDocument/2006/relationships/notesSlide" Target="../notesSlides/notesSlide62.xml"/><Relationship Id="rId1" Type="http://schemas.openxmlformats.org/officeDocument/2006/relationships/slideLayout" Target="../slideLayouts/slideLayout1.xml"/><Relationship Id="rId4" Type="http://schemas.openxmlformats.org/officeDocument/2006/relationships/hyperlink" Target="http://www.icru.org/" TargetMode="External"/></Relationships>
</file>

<file path=ppt/slides/_rels/slide77.xml.rels><?xml version="1.0" encoding="UTF-8" standalone="yes"?>
<Relationships xmlns="http://schemas.openxmlformats.org/package/2006/relationships"><Relationship Id="rId2" Type="http://schemas.openxmlformats.org/officeDocument/2006/relationships/notesSlide" Target="../notesSlides/notesSlide63.xml"/><Relationship Id="rId1" Type="http://schemas.openxmlformats.org/officeDocument/2006/relationships/slideLayout" Target="../slideLayouts/slideLayout1.xml"/></Relationships>
</file>

<file path=ppt/slides/_rels/slide7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64.xml"/><Relationship Id="rId1" Type="http://schemas.openxmlformats.org/officeDocument/2006/relationships/slideLayout" Target="../slideLayouts/slideLayout1.xml"/></Relationships>
</file>

<file path=ppt/slides/_rels/slide79.xml.rels><?xml version="1.0" encoding="UTF-8" standalone="yes"?>
<Relationships xmlns="http://schemas.openxmlformats.org/package/2006/relationships"><Relationship Id="rId2" Type="http://schemas.openxmlformats.org/officeDocument/2006/relationships/image" Target="../media/image107.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80.xml.rels><?xml version="1.0" encoding="UTF-8" standalone="yes"?>
<Relationships xmlns="http://schemas.openxmlformats.org/package/2006/relationships"><Relationship Id="rId3" Type="http://schemas.openxmlformats.org/officeDocument/2006/relationships/hyperlink" Target="http://www.mclaughlincentre.ca/research/map_radon/Index.htm" TargetMode="External"/><Relationship Id="rId2" Type="http://schemas.openxmlformats.org/officeDocument/2006/relationships/notesSlide" Target="../notesSlides/notesSlide65.xml"/><Relationship Id="rId1" Type="http://schemas.openxmlformats.org/officeDocument/2006/relationships/slideLayout" Target="../slideLayouts/slideLayout1.xml"/><Relationship Id="rId5" Type="http://schemas.openxmlformats.org/officeDocument/2006/relationships/slide" Target="slide21.xml"/><Relationship Id="rId4" Type="http://schemas.openxmlformats.org/officeDocument/2006/relationships/image" Target="../media/image108.gif"/></Relationships>
</file>

<file path=ppt/slides/_rels/slide81.xml.rels><?xml version="1.0" encoding="UTF-8" standalone="yes"?>
<Relationships xmlns="http://schemas.openxmlformats.org/package/2006/relationships"><Relationship Id="rId3" Type="http://schemas.openxmlformats.org/officeDocument/2006/relationships/slide" Target="slide32.xml"/><Relationship Id="rId2" Type="http://schemas.openxmlformats.org/officeDocument/2006/relationships/notesSlide" Target="../notesSlides/notesSlide66.xml"/><Relationship Id="rId1" Type="http://schemas.openxmlformats.org/officeDocument/2006/relationships/slideLayout" Target="../slideLayouts/slideLayout1.xml"/></Relationships>
</file>

<file path=ppt/slides/_rels/slide82.xml.rels><?xml version="1.0" encoding="UTF-8" standalone="yes"?>
<Relationships xmlns="http://schemas.openxmlformats.org/package/2006/relationships"><Relationship Id="rId3" Type="http://schemas.openxmlformats.org/officeDocument/2006/relationships/image" Target="../media/image109.jpeg"/><Relationship Id="rId7" Type="http://schemas.openxmlformats.org/officeDocument/2006/relationships/image" Target="../media/image113.jpeg"/><Relationship Id="rId2" Type="http://schemas.openxmlformats.org/officeDocument/2006/relationships/notesSlide" Target="../notesSlides/notesSlide67.xml"/><Relationship Id="rId1" Type="http://schemas.openxmlformats.org/officeDocument/2006/relationships/slideLayout" Target="../slideLayouts/slideLayout1.xml"/><Relationship Id="rId6" Type="http://schemas.openxmlformats.org/officeDocument/2006/relationships/image" Target="../media/image112.jpeg"/><Relationship Id="rId5" Type="http://schemas.openxmlformats.org/officeDocument/2006/relationships/image" Target="../media/image111.jpeg"/><Relationship Id="rId4" Type="http://schemas.openxmlformats.org/officeDocument/2006/relationships/image" Target="../media/image110.jpeg"/></Relationships>
</file>

<file path=ppt/slides/_rels/slide83.xml.rels><?xml version="1.0" encoding="UTF-8" standalone="yes"?>
<Relationships xmlns="http://schemas.openxmlformats.org/package/2006/relationships"><Relationship Id="rId3" Type="http://schemas.openxmlformats.org/officeDocument/2006/relationships/slide" Target="slide44.xml"/><Relationship Id="rId2" Type="http://schemas.openxmlformats.org/officeDocument/2006/relationships/notesSlide" Target="../notesSlides/notesSlide68.xml"/><Relationship Id="rId1" Type="http://schemas.openxmlformats.org/officeDocument/2006/relationships/slideLayout" Target="../slideLayouts/slideLayout1.xml"/><Relationship Id="rId4" Type="http://schemas.openxmlformats.org/officeDocument/2006/relationships/image" Target="../media/image114.png"/></Relationships>
</file>

<file path=ppt/slides/_rels/slide84.xml.rels><?xml version="1.0" encoding="UTF-8" standalone="yes"?>
<Relationships xmlns="http://schemas.openxmlformats.org/package/2006/relationships"><Relationship Id="rId3" Type="http://schemas.openxmlformats.org/officeDocument/2006/relationships/image" Target="../media/image115.jpeg"/><Relationship Id="rId2" Type="http://schemas.openxmlformats.org/officeDocument/2006/relationships/notesSlide" Target="../notesSlides/notesSlide69.xml"/><Relationship Id="rId1" Type="http://schemas.openxmlformats.org/officeDocument/2006/relationships/slideLayout" Target="../slideLayouts/slideLayout1.xml"/></Relationships>
</file>

<file path=ppt/slides/_rels/slide85.xml.rels><?xml version="1.0" encoding="UTF-8" standalone="yes"?>
<Relationships xmlns="http://schemas.openxmlformats.org/package/2006/relationships"><Relationship Id="rId3" Type="http://schemas.openxmlformats.org/officeDocument/2006/relationships/image" Target="../media/image116.jpeg"/><Relationship Id="rId2" Type="http://schemas.openxmlformats.org/officeDocument/2006/relationships/notesSlide" Target="../notesSlides/notesSlide70.xml"/><Relationship Id="rId1" Type="http://schemas.openxmlformats.org/officeDocument/2006/relationships/slideLayout" Target="../slideLayouts/slideLayout1.xml"/><Relationship Id="rId5" Type="http://schemas.openxmlformats.org/officeDocument/2006/relationships/slide" Target="slide47.xml"/><Relationship Id="rId4" Type="http://schemas.openxmlformats.org/officeDocument/2006/relationships/image" Target="../media/image117.jpeg"/></Relationships>
</file>

<file path=ppt/slides/_rels/slide86.xml.rels><?xml version="1.0" encoding="UTF-8" standalone="yes"?>
<Relationships xmlns="http://schemas.openxmlformats.org/package/2006/relationships"><Relationship Id="rId3" Type="http://schemas.openxmlformats.org/officeDocument/2006/relationships/image" Target="../media/image118.png"/><Relationship Id="rId2" Type="http://schemas.openxmlformats.org/officeDocument/2006/relationships/notesSlide" Target="../notesSlides/notesSlide71.xml"/><Relationship Id="rId1" Type="http://schemas.openxmlformats.org/officeDocument/2006/relationships/slideLayout" Target="../slideLayouts/slideLayout1.xml"/><Relationship Id="rId4" Type="http://schemas.openxmlformats.org/officeDocument/2006/relationships/image" Target="../media/image47.wmf"/></Relationships>
</file>

<file path=ppt/slides/_rels/slide87.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72.xml"/><Relationship Id="rId1" Type="http://schemas.openxmlformats.org/officeDocument/2006/relationships/slideLayout" Target="../slideLayouts/slideLayout1.xml"/></Relationships>
</file>

<file path=ppt/slides/_rels/slide88.xml.rels><?xml version="1.0" encoding="UTF-8" standalone="yes"?>
<Relationships xmlns="http://schemas.openxmlformats.org/package/2006/relationships"><Relationship Id="rId8" Type="http://schemas.openxmlformats.org/officeDocument/2006/relationships/diagramColors" Target="../diagrams/colors1.xml"/><Relationship Id="rId13" Type="http://schemas.openxmlformats.org/officeDocument/2006/relationships/image" Target="../media/image124.png"/><Relationship Id="rId3" Type="http://schemas.openxmlformats.org/officeDocument/2006/relationships/image" Target="../media/image119.emf"/><Relationship Id="rId7" Type="http://schemas.openxmlformats.org/officeDocument/2006/relationships/diagramQuickStyle" Target="../diagrams/quickStyle1.xml"/><Relationship Id="rId12" Type="http://schemas.openxmlformats.org/officeDocument/2006/relationships/image" Target="../media/image123.png"/><Relationship Id="rId2" Type="http://schemas.openxmlformats.org/officeDocument/2006/relationships/notesSlide" Target="../notesSlides/notesSlide73.xml"/><Relationship Id="rId1" Type="http://schemas.openxmlformats.org/officeDocument/2006/relationships/slideLayout" Target="../slideLayouts/slideLayout1.xml"/><Relationship Id="rId6" Type="http://schemas.openxmlformats.org/officeDocument/2006/relationships/diagramLayout" Target="../diagrams/layout1.xml"/><Relationship Id="rId11" Type="http://schemas.openxmlformats.org/officeDocument/2006/relationships/image" Target="../media/image122.png"/><Relationship Id="rId5" Type="http://schemas.openxmlformats.org/officeDocument/2006/relationships/diagramData" Target="../diagrams/data1.xml"/><Relationship Id="rId10" Type="http://schemas.openxmlformats.org/officeDocument/2006/relationships/image" Target="../media/image121.jpeg"/><Relationship Id="rId4" Type="http://schemas.openxmlformats.org/officeDocument/2006/relationships/image" Target="../media/image120.png"/><Relationship Id="rId9" Type="http://schemas.microsoft.com/office/2007/relationships/diagramDrawing" Target="../diagrams/drawing1.xml"/><Relationship Id="rId14" Type="http://schemas.openxmlformats.org/officeDocument/2006/relationships/slide" Target="slide50.xml"/></Relationships>
</file>

<file path=ppt/slides/_rels/slide89.xml.rels><?xml version="1.0" encoding="UTF-8" standalone="yes"?>
<Relationships xmlns="http://schemas.openxmlformats.org/package/2006/relationships"><Relationship Id="rId3" Type="http://schemas.openxmlformats.org/officeDocument/2006/relationships/image" Target="../media/image125.jpeg"/><Relationship Id="rId2" Type="http://schemas.openxmlformats.org/officeDocument/2006/relationships/notesSlide" Target="../notesSlides/notesSlide74.xml"/><Relationship Id="rId1" Type="http://schemas.openxmlformats.org/officeDocument/2006/relationships/slideLayout" Target="../slideLayouts/slideLayout1.xml"/><Relationship Id="rId4" Type="http://schemas.openxmlformats.org/officeDocument/2006/relationships/image" Target="../media/image126.jpeg"/></Relationships>
</file>

<file path=ppt/slides/_rels/slide9.xml.rels><?xml version="1.0" encoding="UTF-8" standalone="yes"?>
<Relationships xmlns="http://schemas.openxmlformats.org/package/2006/relationships"><Relationship Id="rId3" Type="http://schemas.openxmlformats.org/officeDocument/2006/relationships/image" Target="../media/image140.png"/><Relationship Id="rId2" Type="http://schemas.openxmlformats.org/officeDocument/2006/relationships/image" Target="../media/image133.png"/><Relationship Id="rId1" Type="http://schemas.openxmlformats.org/officeDocument/2006/relationships/slideLayout" Target="../slideLayouts/slideLayout1.xml"/><Relationship Id="rId4" Type="http://schemas.openxmlformats.org/officeDocument/2006/relationships/image" Target="../media/image15.gif"/></Relationships>
</file>

<file path=ppt/slides/_rels/slide90.xml.rels><?xml version="1.0" encoding="UTF-8" standalone="yes"?>
<Relationships xmlns="http://schemas.openxmlformats.org/package/2006/relationships"><Relationship Id="rId8" Type="http://schemas.openxmlformats.org/officeDocument/2006/relationships/image" Target="../media/image132.png"/><Relationship Id="rId3" Type="http://schemas.openxmlformats.org/officeDocument/2006/relationships/image" Target="../media/image127.png"/><Relationship Id="rId7" Type="http://schemas.openxmlformats.org/officeDocument/2006/relationships/image" Target="../media/image131.png"/><Relationship Id="rId2" Type="http://schemas.openxmlformats.org/officeDocument/2006/relationships/notesSlide" Target="../notesSlides/notesSlide75.xml"/><Relationship Id="rId1" Type="http://schemas.openxmlformats.org/officeDocument/2006/relationships/slideLayout" Target="../slideLayouts/slideLayout1.xml"/><Relationship Id="rId6" Type="http://schemas.openxmlformats.org/officeDocument/2006/relationships/image" Target="../media/image130.png"/><Relationship Id="rId5" Type="http://schemas.openxmlformats.org/officeDocument/2006/relationships/image" Target="../media/image129.png"/><Relationship Id="rId10" Type="http://schemas.openxmlformats.org/officeDocument/2006/relationships/image" Target="../media/image135.png"/><Relationship Id="rId4" Type="http://schemas.openxmlformats.org/officeDocument/2006/relationships/image" Target="../media/image128.png"/><Relationship Id="rId9" Type="http://schemas.openxmlformats.org/officeDocument/2006/relationships/image" Target="../media/image134.png"/></Relationships>
</file>

<file path=ppt/slides/_rels/slide91.xml.rels><?xml version="1.0" encoding="UTF-8" standalone="yes"?>
<Relationships xmlns="http://schemas.openxmlformats.org/package/2006/relationships"><Relationship Id="rId3" Type="http://schemas.openxmlformats.org/officeDocument/2006/relationships/image" Target="../media/image136.jpeg"/><Relationship Id="rId2" Type="http://schemas.openxmlformats.org/officeDocument/2006/relationships/notesSlide" Target="../notesSlides/notesSlide76.xml"/><Relationship Id="rId1" Type="http://schemas.openxmlformats.org/officeDocument/2006/relationships/slideLayout" Target="../slideLayouts/slideLayout1.xml"/><Relationship Id="rId5" Type="http://schemas.openxmlformats.org/officeDocument/2006/relationships/slide" Target="slide56.xml"/><Relationship Id="rId4" Type="http://schemas.openxmlformats.org/officeDocument/2006/relationships/image" Target="../media/image137.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Slide Number Placeholder 18"/>
          <p:cNvSpPr>
            <a:spLocks noGrp="1"/>
          </p:cNvSpPr>
          <p:nvPr>
            <p:ph type="sldNum" sz="quarter" idx="12"/>
          </p:nvPr>
        </p:nvSpPr>
        <p:spPr/>
        <p:txBody>
          <a:bodyPr/>
          <a:lstStyle/>
          <a:p>
            <a:fld id="{97B5E8DF-58F0-4F1A-9C8E-35C36CDA2C44}" type="slidenum">
              <a:rPr lang="en-GB" smtClean="0"/>
              <a:pPr/>
              <a:t>1</a:t>
            </a:fld>
            <a:endParaRPr lang="en-GB" dirty="0"/>
          </a:p>
        </p:txBody>
      </p:sp>
      <p:sp>
        <p:nvSpPr>
          <p:cNvPr id="2" name="TextBox 1"/>
          <p:cNvSpPr txBox="1"/>
          <p:nvPr/>
        </p:nvSpPr>
        <p:spPr>
          <a:xfrm>
            <a:off x="323528" y="2420888"/>
            <a:ext cx="8496944" cy="3139321"/>
          </a:xfrm>
          <a:prstGeom prst="rect">
            <a:avLst/>
          </a:prstGeom>
          <a:noFill/>
        </p:spPr>
        <p:txBody>
          <a:bodyPr wrap="square" rtlCol="0">
            <a:spAutoFit/>
          </a:bodyPr>
          <a:lstStyle/>
          <a:p>
            <a:pPr algn="ctr"/>
            <a:r>
              <a:rPr lang="en-US" sz="4000" dirty="0"/>
              <a:t>Radiation measurements and dosimetry</a:t>
            </a:r>
          </a:p>
          <a:p>
            <a:pPr algn="ctr"/>
            <a:endParaRPr lang="en-US" dirty="0"/>
          </a:p>
          <a:p>
            <a:pPr algn="ctr"/>
            <a:r>
              <a:rPr lang="en-US" sz="2400" dirty="0"/>
              <a:t>Marco Silari</a:t>
            </a:r>
          </a:p>
          <a:p>
            <a:pPr algn="ctr"/>
            <a:r>
              <a:rPr lang="en-US" sz="2000" dirty="0"/>
              <a:t>(retired from CERN, Geneva, Switzerland)</a:t>
            </a:r>
          </a:p>
          <a:p>
            <a:pPr algn="ctr"/>
            <a:endParaRPr lang="en-US" sz="2400" dirty="0"/>
          </a:p>
          <a:p>
            <a:pPr algn="ctr"/>
            <a:r>
              <a:rPr lang="en-US" sz="2400" dirty="0"/>
              <a:t>Research Associate with Polytechnic of Milano, Italy</a:t>
            </a:r>
          </a:p>
          <a:p>
            <a:pPr algn="ctr"/>
            <a:endParaRPr lang="en-US" sz="2400" dirty="0"/>
          </a:p>
          <a:p>
            <a:pPr algn="ctr"/>
            <a:r>
              <a:rPr lang="en-US" sz="2400" dirty="0"/>
              <a:t>marco.silari@cern.ch</a:t>
            </a:r>
            <a:endParaRPr lang="en-GB" sz="2400" dirty="0"/>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9512" y="620688"/>
            <a:ext cx="3746032" cy="634921"/>
          </a:xfrm>
          <a:prstGeom prst="rect">
            <a:avLst/>
          </a:prstGeom>
        </p:spPr>
      </p:pic>
    </p:spTree>
    <p:extLst>
      <p:ext uri="{BB962C8B-B14F-4D97-AF65-F5344CB8AC3E}">
        <p14:creationId xmlns:p14="http://schemas.microsoft.com/office/powerpoint/2010/main" val="26800191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67544" y="701690"/>
            <a:ext cx="8136904" cy="5247590"/>
          </a:xfrm>
          <a:prstGeom prst="rect">
            <a:avLst/>
          </a:prstGeom>
          <a:noFill/>
        </p:spPr>
        <p:txBody>
          <a:bodyPr wrap="square" rtlCol="0">
            <a:spAutoFit/>
          </a:bodyPr>
          <a:lstStyle/>
          <a:p>
            <a:r>
              <a:rPr lang="en-GB" sz="2000" b="1" dirty="0">
                <a:solidFill>
                  <a:srgbClr val="0070C0"/>
                </a:solidFill>
                <a:ea typeface="Verdana" pitchFamily="34" charset="0"/>
                <a:cs typeface="Verdana" pitchFamily="34" charset="0"/>
              </a:rPr>
              <a:t>Directly ionizing radiation: </a:t>
            </a:r>
          </a:p>
          <a:p>
            <a:pPr marL="285750" indent="-285750">
              <a:buFont typeface="Arial" pitchFamily="34" charset="0"/>
              <a:buChar char="•"/>
            </a:pPr>
            <a:r>
              <a:rPr lang="en-GB" sz="2000" b="1" dirty="0">
                <a:solidFill>
                  <a:srgbClr val="00B050"/>
                </a:solidFill>
                <a:ea typeface="Verdana" pitchFamily="34" charset="0"/>
                <a:cs typeface="Verdana" pitchFamily="34" charset="0"/>
              </a:rPr>
              <a:t>fast charged particles </a:t>
            </a:r>
            <a:r>
              <a:rPr lang="en-GB" sz="2000" dirty="0">
                <a:ea typeface="Verdana" pitchFamily="34" charset="0"/>
                <a:cs typeface="Verdana" pitchFamily="34" charset="0"/>
              </a:rPr>
              <a:t>(e.g., electrons, protons, alpha particles), which deliver their energy to matter directly, through many small </a:t>
            </a:r>
            <a:r>
              <a:rPr lang="en-GB" sz="2000" b="1" i="1" dirty="0">
                <a:solidFill>
                  <a:srgbClr val="00B050"/>
                </a:solidFill>
                <a:ea typeface="Verdana" pitchFamily="34" charset="0"/>
                <a:cs typeface="Verdana" pitchFamily="34" charset="0"/>
              </a:rPr>
              <a:t>Coulomb-force interactions </a:t>
            </a:r>
            <a:r>
              <a:rPr lang="en-GB" sz="2000" dirty="0">
                <a:ea typeface="Verdana" pitchFamily="34" charset="0"/>
                <a:cs typeface="Verdana" pitchFamily="34" charset="0"/>
              </a:rPr>
              <a:t>along the particle’s track</a:t>
            </a:r>
          </a:p>
          <a:p>
            <a:endParaRPr lang="en-GB" sz="2000" dirty="0">
              <a:ea typeface="Verdana" pitchFamily="34" charset="0"/>
              <a:cs typeface="Verdana" pitchFamily="34" charset="0"/>
            </a:endParaRPr>
          </a:p>
          <a:p>
            <a:r>
              <a:rPr lang="en-GB" sz="2000" b="1" dirty="0">
                <a:solidFill>
                  <a:srgbClr val="0070C0"/>
                </a:solidFill>
                <a:ea typeface="Verdana" pitchFamily="34" charset="0"/>
                <a:cs typeface="Verdana" pitchFamily="34" charset="0"/>
              </a:rPr>
              <a:t>Indirectly ionizing radiation: </a:t>
            </a:r>
          </a:p>
          <a:p>
            <a:pPr marL="285750" indent="-285750">
              <a:spcAft>
                <a:spcPts val="600"/>
              </a:spcAft>
              <a:buFont typeface="Arial" pitchFamily="34" charset="0"/>
              <a:buChar char="•"/>
            </a:pPr>
            <a:r>
              <a:rPr lang="en-GB" sz="2000" dirty="0">
                <a:ea typeface="Verdana" pitchFamily="34" charset="0"/>
                <a:cs typeface="Verdana" pitchFamily="34" charset="0"/>
              </a:rPr>
              <a:t>X- or </a:t>
            </a:r>
            <a:r>
              <a:rPr lang="en-GB" sz="2000" dirty="0">
                <a:latin typeface="Symbol" panose="05050102010706020507" pitchFamily="18" charset="2"/>
                <a:ea typeface="Verdana" pitchFamily="34" charset="0"/>
                <a:cs typeface="Verdana" pitchFamily="34" charset="0"/>
              </a:rPr>
              <a:t>g</a:t>
            </a:r>
            <a:r>
              <a:rPr lang="en-GB" sz="2000" dirty="0">
                <a:ea typeface="Verdana" pitchFamily="34" charset="0"/>
                <a:cs typeface="Verdana" pitchFamily="34" charset="0"/>
              </a:rPr>
              <a:t>-ray photons or neutrons (i.e., </a:t>
            </a:r>
            <a:r>
              <a:rPr lang="en-GB" sz="2000" b="1" dirty="0">
                <a:solidFill>
                  <a:srgbClr val="00B050"/>
                </a:solidFill>
                <a:ea typeface="Verdana" pitchFamily="34" charset="0"/>
                <a:cs typeface="Verdana" pitchFamily="34" charset="0"/>
              </a:rPr>
              <a:t>uncharged particles</a:t>
            </a:r>
            <a:r>
              <a:rPr lang="en-GB" sz="2000" dirty="0">
                <a:ea typeface="Verdana" pitchFamily="34" charset="0"/>
                <a:cs typeface="Verdana" pitchFamily="34" charset="0"/>
              </a:rPr>
              <a:t>), which first transfer their energy to charged particles in the matter through which they pass in a relatively few large interactions, or cause nuclear reactions</a:t>
            </a:r>
          </a:p>
          <a:p>
            <a:pPr marL="285750" indent="-285750">
              <a:buFont typeface="Arial" pitchFamily="34" charset="0"/>
              <a:buChar char="•"/>
            </a:pPr>
            <a:r>
              <a:rPr lang="en-GB" sz="2000" dirty="0">
                <a:ea typeface="Verdana" pitchFamily="34" charset="0"/>
                <a:cs typeface="Verdana" pitchFamily="34" charset="0"/>
              </a:rPr>
              <a:t>The </a:t>
            </a:r>
            <a:r>
              <a:rPr lang="en-GB" sz="2000" b="1" i="1" dirty="0">
                <a:solidFill>
                  <a:srgbClr val="00B050"/>
                </a:solidFill>
                <a:ea typeface="Verdana" pitchFamily="34" charset="0"/>
                <a:cs typeface="Verdana" pitchFamily="34" charset="0"/>
              </a:rPr>
              <a:t>resulting fast charged particles</a:t>
            </a:r>
            <a:r>
              <a:rPr lang="en-GB" sz="2000" i="1" dirty="0">
                <a:solidFill>
                  <a:srgbClr val="00B050"/>
                </a:solidFill>
                <a:ea typeface="Verdana" pitchFamily="34" charset="0"/>
                <a:cs typeface="Verdana" pitchFamily="34" charset="0"/>
              </a:rPr>
              <a:t> </a:t>
            </a:r>
            <a:r>
              <a:rPr lang="en-GB" sz="2000" dirty="0">
                <a:ea typeface="Verdana" pitchFamily="34" charset="0"/>
                <a:cs typeface="Verdana" pitchFamily="34" charset="0"/>
              </a:rPr>
              <a:t>then in turn deliver the energy in matter</a:t>
            </a:r>
          </a:p>
          <a:p>
            <a:pPr marL="285750" indent="-285750">
              <a:buFont typeface="Arial" pitchFamily="34" charset="0"/>
              <a:buChar char="•"/>
            </a:pPr>
            <a:endParaRPr lang="en-GB" sz="2000" dirty="0">
              <a:ea typeface="Verdana" pitchFamily="34" charset="0"/>
              <a:cs typeface="Verdana" pitchFamily="34" charset="0"/>
            </a:endParaRPr>
          </a:p>
          <a:p>
            <a:pPr>
              <a:spcAft>
                <a:spcPts val="1200"/>
              </a:spcAft>
            </a:pPr>
            <a:r>
              <a:rPr lang="en-GB" sz="2000" dirty="0">
                <a:ea typeface="Verdana" pitchFamily="34" charset="0"/>
                <a:cs typeface="Verdana" pitchFamily="34" charset="0"/>
              </a:rPr>
              <a:t>The deposition of energy in matter by indirectly ionising radiation is a </a:t>
            </a:r>
            <a:r>
              <a:rPr lang="en-GB" sz="2000" b="1" dirty="0">
                <a:solidFill>
                  <a:srgbClr val="00B050"/>
                </a:solidFill>
                <a:ea typeface="Verdana" pitchFamily="34" charset="0"/>
                <a:cs typeface="Verdana" pitchFamily="34" charset="0"/>
              </a:rPr>
              <a:t>two-step process</a:t>
            </a:r>
          </a:p>
          <a:p>
            <a:pPr defTabSz="1065213"/>
            <a:r>
              <a:rPr lang="en-GB" sz="2000" dirty="0">
                <a:ea typeface="Verdana" pitchFamily="34" charset="0"/>
                <a:cs typeface="Verdana" pitchFamily="34" charset="0"/>
              </a:rPr>
              <a:t>	photon 	</a:t>
            </a:r>
            <a:r>
              <a:rPr lang="en-GB" sz="2000" dirty="0">
                <a:ea typeface="Verdana" pitchFamily="34" charset="0"/>
                <a:cs typeface="Verdana" pitchFamily="34" charset="0"/>
                <a:sym typeface="Wingdings" pitchFamily="2" charset="2"/>
              </a:rPr>
              <a:t>  electron</a:t>
            </a:r>
          </a:p>
          <a:p>
            <a:pPr defTabSz="1065213"/>
            <a:r>
              <a:rPr lang="en-GB" sz="2000" dirty="0">
                <a:ea typeface="Verdana" pitchFamily="34" charset="0"/>
                <a:cs typeface="Verdana" pitchFamily="34" charset="0"/>
                <a:sym typeface="Wingdings" pitchFamily="2" charset="2"/>
              </a:rPr>
              <a:t>	neutron 	  proton or recoiling nuclei</a:t>
            </a:r>
            <a:endParaRPr lang="en-GB" sz="2000" dirty="0">
              <a:ea typeface="Verdana" pitchFamily="34" charset="0"/>
              <a:cs typeface="Verdana" pitchFamily="34" charset="0"/>
            </a:endParaRPr>
          </a:p>
        </p:txBody>
      </p:sp>
      <p:sp>
        <p:nvSpPr>
          <p:cNvPr id="3" name="TextBox 2"/>
          <p:cNvSpPr txBox="1"/>
          <p:nvPr/>
        </p:nvSpPr>
        <p:spPr>
          <a:xfrm>
            <a:off x="-1680" y="27208"/>
            <a:ext cx="5832648" cy="400110"/>
          </a:xfrm>
          <a:prstGeom prst="rect">
            <a:avLst/>
          </a:prstGeom>
          <a:noFill/>
        </p:spPr>
        <p:txBody>
          <a:bodyPr wrap="square" rtlCol="0">
            <a:spAutoFit/>
          </a:bodyPr>
          <a:lstStyle/>
          <a:p>
            <a:r>
              <a:rPr lang="en-GB" sz="2000" i="1" dirty="0">
                <a:solidFill>
                  <a:srgbClr val="FF0000"/>
                </a:solidFill>
                <a:latin typeface="Verdana" pitchFamily="34" charset="0"/>
                <a:ea typeface="Verdana" pitchFamily="34" charset="0"/>
                <a:cs typeface="Verdana" pitchFamily="34" charset="0"/>
              </a:rPr>
              <a:t>Directly and indirectly ionising radiation</a:t>
            </a:r>
            <a:endParaRPr lang="en-GB" sz="2000" i="1" dirty="0">
              <a:solidFill>
                <a:srgbClr val="FF0000"/>
              </a:solidFill>
            </a:endParaRPr>
          </a:p>
        </p:txBody>
      </p:sp>
      <p:sp>
        <p:nvSpPr>
          <p:cNvPr id="9" name="Slide Number Placeholder 8"/>
          <p:cNvSpPr>
            <a:spLocks noGrp="1"/>
          </p:cNvSpPr>
          <p:nvPr>
            <p:ph type="sldNum" sz="quarter" idx="12"/>
          </p:nvPr>
        </p:nvSpPr>
        <p:spPr/>
        <p:txBody>
          <a:bodyPr/>
          <a:lstStyle/>
          <a:p>
            <a:fld id="{97B5E8DF-58F0-4F1A-9C8E-35C36CDA2C44}" type="slidenum">
              <a:rPr lang="en-GB" smtClean="0"/>
              <a:pPr/>
              <a:t>10</a:t>
            </a:fld>
            <a:endParaRPr lang="en-GB"/>
          </a:p>
        </p:txBody>
      </p:sp>
    </p:spTree>
    <p:extLst>
      <p:ext uri="{BB962C8B-B14F-4D97-AF65-F5344CB8AC3E}">
        <p14:creationId xmlns:p14="http://schemas.microsoft.com/office/powerpoint/2010/main" val="24231175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500"/>
                                        <p:tgtEl>
                                          <p:spTgt spid="2">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2">
                                            <p:txEl>
                                              <p:pRg st="1" end="1"/>
                                            </p:txEl>
                                          </p:spTgt>
                                        </p:tgtEl>
                                        <p:attrNameLst>
                                          <p:attrName>style.visibility</p:attrName>
                                        </p:attrNameLst>
                                      </p:cBhvr>
                                      <p:to>
                                        <p:strVal val="visible"/>
                                      </p:to>
                                    </p:set>
                                    <p:animEffect transition="in" filter="fade">
                                      <p:cBhvr>
                                        <p:cTn id="10" dur="500"/>
                                        <p:tgtEl>
                                          <p:spTgt spid="2">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2">
                                            <p:txEl>
                                              <p:pRg st="3" end="3"/>
                                            </p:txEl>
                                          </p:spTgt>
                                        </p:tgtEl>
                                        <p:attrNameLst>
                                          <p:attrName>style.visibility</p:attrName>
                                        </p:attrNameLst>
                                      </p:cBhvr>
                                      <p:to>
                                        <p:strVal val="visible"/>
                                      </p:to>
                                    </p:set>
                                    <p:animEffect transition="in" filter="fade">
                                      <p:cBhvr>
                                        <p:cTn id="15" dur="500"/>
                                        <p:tgtEl>
                                          <p:spTgt spid="2">
                                            <p:txEl>
                                              <p:pRg st="3" end="3"/>
                                            </p:txEl>
                                          </p:spTgt>
                                        </p:tgtEl>
                                      </p:cBhvr>
                                    </p:animEffect>
                                  </p:childTnLst>
                                </p:cTn>
                              </p:par>
                              <p:par>
                                <p:cTn id="16" presetID="10" presetClass="entr" presetSubtype="0" fill="hold" nodeType="withEffect">
                                  <p:stCondLst>
                                    <p:cond delay="0"/>
                                  </p:stCondLst>
                                  <p:childTnLst>
                                    <p:set>
                                      <p:cBhvr>
                                        <p:cTn id="17" dur="1" fill="hold">
                                          <p:stCondLst>
                                            <p:cond delay="0"/>
                                          </p:stCondLst>
                                        </p:cTn>
                                        <p:tgtEl>
                                          <p:spTgt spid="2">
                                            <p:txEl>
                                              <p:pRg st="4" end="4"/>
                                            </p:txEl>
                                          </p:spTgt>
                                        </p:tgtEl>
                                        <p:attrNameLst>
                                          <p:attrName>style.visibility</p:attrName>
                                        </p:attrNameLst>
                                      </p:cBhvr>
                                      <p:to>
                                        <p:strVal val="visible"/>
                                      </p:to>
                                    </p:set>
                                    <p:animEffect transition="in" filter="fade">
                                      <p:cBhvr>
                                        <p:cTn id="18" dur="500"/>
                                        <p:tgtEl>
                                          <p:spTgt spid="2">
                                            <p:txEl>
                                              <p:pRg st="4" end="4"/>
                                            </p:txEl>
                                          </p:spTgt>
                                        </p:tgtEl>
                                      </p:cBhvr>
                                    </p:animEffect>
                                  </p:childTnLst>
                                </p:cTn>
                              </p:par>
                              <p:par>
                                <p:cTn id="19" presetID="10" presetClass="entr" presetSubtype="0" fill="hold" nodeType="withEffect">
                                  <p:stCondLst>
                                    <p:cond delay="0"/>
                                  </p:stCondLst>
                                  <p:childTnLst>
                                    <p:set>
                                      <p:cBhvr>
                                        <p:cTn id="20" dur="1" fill="hold">
                                          <p:stCondLst>
                                            <p:cond delay="0"/>
                                          </p:stCondLst>
                                        </p:cTn>
                                        <p:tgtEl>
                                          <p:spTgt spid="2">
                                            <p:txEl>
                                              <p:pRg st="5" end="5"/>
                                            </p:txEl>
                                          </p:spTgt>
                                        </p:tgtEl>
                                        <p:attrNameLst>
                                          <p:attrName>style.visibility</p:attrName>
                                        </p:attrNameLst>
                                      </p:cBhvr>
                                      <p:to>
                                        <p:strVal val="visible"/>
                                      </p:to>
                                    </p:set>
                                    <p:animEffect transition="in" filter="fade">
                                      <p:cBhvr>
                                        <p:cTn id="21" dur="500"/>
                                        <p:tgtEl>
                                          <p:spTgt spid="2">
                                            <p:txEl>
                                              <p:pRg st="5" end="5"/>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nodeType="clickEffect">
                                  <p:stCondLst>
                                    <p:cond delay="0"/>
                                  </p:stCondLst>
                                  <p:childTnLst>
                                    <p:set>
                                      <p:cBhvr>
                                        <p:cTn id="25" dur="1" fill="hold">
                                          <p:stCondLst>
                                            <p:cond delay="0"/>
                                          </p:stCondLst>
                                        </p:cTn>
                                        <p:tgtEl>
                                          <p:spTgt spid="2">
                                            <p:txEl>
                                              <p:pRg st="7" end="7"/>
                                            </p:txEl>
                                          </p:spTgt>
                                        </p:tgtEl>
                                        <p:attrNameLst>
                                          <p:attrName>style.visibility</p:attrName>
                                        </p:attrNameLst>
                                      </p:cBhvr>
                                      <p:to>
                                        <p:strVal val="visible"/>
                                      </p:to>
                                    </p:set>
                                    <p:animEffect transition="in" filter="fade">
                                      <p:cBhvr>
                                        <p:cTn id="26" dur="500"/>
                                        <p:tgtEl>
                                          <p:spTgt spid="2">
                                            <p:txEl>
                                              <p:pRg st="7" end="7"/>
                                            </p:txEl>
                                          </p:spTgt>
                                        </p:tgtEl>
                                      </p:cBhvr>
                                    </p:animEffect>
                                  </p:childTnLst>
                                </p:cTn>
                              </p:par>
                              <p:par>
                                <p:cTn id="27" presetID="10" presetClass="entr" presetSubtype="0" fill="hold" nodeType="withEffect">
                                  <p:stCondLst>
                                    <p:cond delay="0"/>
                                  </p:stCondLst>
                                  <p:childTnLst>
                                    <p:set>
                                      <p:cBhvr>
                                        <p:cTn id="28" dur="1" fill="hold">
                                          <p:stCondLst>
                                            <p:cond delay="0"/>
                                          </p:stCondLst>
                                        </p:cTn>
                                        <p:tgtEl>
                                          <p:spTgt spid="2">
                                            <p:txEl>
                                              <p:pRg st="8" end="8"/>
                                            </p:txEl>
                                          </p:spTgt>
                                        </p:tgtEl>
                                        <p:attrNameLst>
                                          <p:attrName>style.visibility</p:attrName>
                                        </p:attrNameLst>
                                      </p:cBhvr>
                                      <p:to>
                                        <p:strVal val="visible"/>
                                      </p:to>
                                    </p:set>
                                    <p:animEffect transition="in" filter="fade">
                                      <p:cBhvr>
                                        <p:cTn id="29" dur="500"/>
                                        <p:tgtEl>
                                          <p:spTgt spid="2">
                                            <p:txEl>
                                              <p:pRg st="8" end="8"/>
                                            </p:txEl>
                                          </p:spTgt>
                                        </p:tgtEl>
                                      </p:cBhvr>
                                    </p:animEffect>
                                  </p:childTnLst>
                                </p:cTn>
                              </p:par>
                              <p:par>
                                <p:cTn id="30" presetID="10" presetClass="entr" presetSubtype="0" fill="hold" nodeType="withEffect">
                                  <p:stCondLst>
                                    <p:cond delay="0"/>
                                  </p:stCondLst>
                                  <p:childTnLst>
                                    <p:set>
                                      <p:cBhvr>
                                        <p:cTn id="31" dur="1" fill="hold">
                                          <p:stCondLst>
                                            <p:cond delay="0"/>
                                          </p:stCondLst>
                                        </p:cTn>
                                        <p:tgtEl>
                                          <p:spTgt spid="2">
                                            <p:txEl>
                                              <p:pRg st="9" end="9"/>
                                            </p:txEl>
                                          </p:spTgt>
                                        </p:tgtEl>
                                        <p:attrNameLst>
                                          <p:attrName>style.visibility</p:attrName>
                                        </p:attrNameLst>
                                      </p:cBhvr>
                                      <p:to>
                                        <p:strVal val="visible"/>
                                      </p:to>
                                    </p:set>
                                    <p:animEffect transition="in" filter="fade">
                                      <p:cBhvr>
                                        <p:cTn id="32" dur="500"/>
                                        <p:tgtEl>
                                          <p:spTgt spid="2">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 name="Slide Number Placeholder 295"/>
          <p:cNvSpPr>
            <a:spLocks noGrp="1"/>
          </p:cNvSpPr>
          <p:nvPr>
            <p:ph type="sldNum" sz="quarter" idx="12"/>
          </p:nvPr>
        </p:nvSpPr>
        <p:spPr/>
        <p:txBody>
          <a:bodyPr/>
          <a:lstStyle/>
          <a:p>
            <a:fld id="{97B5E8DF-58F0-4F1A-9C8E-35C36CDA2C44}" type="slidenum">
              <a:rPr lang="en-GB" smtClean="0"/>
              <a:pPr/>
              <a:t>11</a:t>
            </a:fld>
            <a:endParaRPr lang="en-GB"/>
          </a:p>
        </p:txBody>
      </p:sp>
      <p:sp>
        <p:nvSpPr>
          <p:cNvPr id="292" name="TextBox 291"/>
          <p:cNvSpPr txBox="1"/>
          <p:nvPr/>
        </p:nvSpPr>
        <p:spPr>
          <a:xfrm>
            <a:off x="4037" y="29568"/>
            <a:ext cx="6912768" cy="400110"/>
          </a:xfrm>
          <a:prstGeom prst="rect">
            <a:avLst/>
          </a:prstGeom>
          <a:noFill/>
        </p:spPr>
        <p:txBody>
          <a:bodyPr wrap="square" rtlCol="0">
            <a:spAutoFit/>
          </a:bodyPr>
          <a:lstStyle/>
          <a:p>
            <a:r>
              <a:rPr lang="en-GB" sz="2000" i="1" dirty="0">
                <a:solidFill>
                  <a:srgbClr val="FF0000"/>
                </a:solidFill>
                <a:latin typeface="Verdana" pitchFamily="34" charset="0"/>
                <a:ea typeface="Verdana" pitchFamily="34" charset="0"/>
                <a:cs typeface="Verdana" pitchFamily="34" charset="0"/>
              </a:rPr>
              <a:t>Radioactivity and ionising radiation</a:t>
            </a:r>
          </a:p>
        </p:txBody>
      </p:sp>
      <p:sp>
        <p:nvSpPr>
          <p:cNvPr id="5" name="Content Placeholder 2"/>
          <p:cNvSpPr txBox="1">
            <a:spLocks/>
          </p:cNvSpPr>
          <p:nvPr/>
        </p:nvSpPr>
        <p:spPr>
          <a:xfrm>
            <a:off x="230801" y="817657"/>
            <a:ext cx="8429625" cy="2329011"/>
          </a:xfrm>
          <a:prstGeom prst="rect">
            <a:avLst/>
          </a:prstGeom>
        </p:spPr>
        <p:txBody>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Verdana" pitchFamily="34" charset="0"/>
                <a:ea typeface="Verdana" pitchFamily="34" charset="0"/>
                <a:cs typeface="Verdana" pitchFamily="34" charset="0"/>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Verdana" pitchFamily="34" charset="0"/>
                <a:ea typeface="Verdana" pitchFamily="34" charset="0"/>
                <a:cs typeface="Verdana" pitchFamily="34" charset="0"/>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Verdana" pitchFamily="34" charset="0"/>
                <a:ea typeface="Verdana" pitchFamily="34" charset="0"/>
                <a:cs typeface="Verdana" pitchFamily="34" charset="0"/>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Verdana" pitchFamily="34" charset="0"/>
                <a:ea typeface="Verdana" pitchFamily="34" charset="0"/>
                <a:cs typeface="Verdana" pitchFamily="34" charset="0"/>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Verdana" pitchFamily="34" charset="0"/>
                <a:ea typeface="Verdana" pitchFamily="34" charset="0"/>
                <a:cs typeface="Verdana"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just">
              <a:spcBef>
                <a:spcPts val="0"/>
              </a:spcBef>
              <a:spcAft>
                <a:spcPts val="600"/>
              </a:spcAft>
              <a:buFont typeface="Georgia" pitchFamily="18" charset="0"/>
              <a:buNone/>
              <a:defRPr/>
            </a:pPr>
            <a:r>
              <a:rPr lang="en-GB" sz="2000" b="1" dirty="0">
                <a:solidFill>
                  <a:srgbClr val="FF0000"/>
                </a:solidFill>
                <a:latin typeface="Calibri" pitchFamily="34" charset="0"/>
              </a:rPr>
              <a:t>Radioactivity</a:t>
            </a:r>
            <a:r>
              <a:rPr lang="en-GB" sz="2000" dirty="0">
                <a:solidFill>
                  <a:schemeClr val="accent2"/>
                </a:solidFill>
                <a:latin typeface="Calibri" pitchFamily="34" charset="0"/>
              </a:rPr>
              <a:t>:</a:t>
            </a:r>
            <a:r>
              <a:rPr lang="en-GB" sz="2000" dirty="0">
                <a:latin typeface="Calibri" pitchFamily="34" charset="0"/>
              </a:rPr>
              <a:t> the phenomenon whereby atoms undergo spontaneous random disintegration, usually accompanied by the emission of ionising radiation</a:t>
            </a:r>
            <a:r>
              <a:rPr lang="en-GB" sz="2000" i="1" dirty="0">
                <a:latin typeface="Calibri" pitchFamily="34" charset="0"/>
              </a:rPr>
              <a:t>. </a:t>
            </a:r>
          </a:p>
          <a:p>
            <a:pPr marL="0" indent="0" algn="just">
              <a:buFont typeface="Georgia" pitchFamily="18" charset="0"/>
              <a:buNone/>
              <a:defRPr/>
            </a:pPr>
            <a:r>
              <a:rPr lang="en-GB" sz="2000" dirty="0">
                <a:latin typeface="Calibri" pitchFamily="34" charset="0"/>
              </a:rPr>
              <a:t>The rate at which this nuclear transformations occurs in matter containing radionuclides is called </a:t>
            </a:r>
            <a:r>
              <a:rPr lang="en-GB" sz="2000" b="1" dirty="0">
                <a:solidFill>
                  <a:srgbClr val="FF0000"/>
                </a:solidFill>
                <a:latin typeface="Calibri" pitchFamily="34" charset="0"/>
              </a:rPr>
              <a:t>activity </a:t>
            </a:r>
            <a:r>
              <a:rPr lang="en-GB" sz="2000" dirty="0">
                <a:latin typeface="Calibri" pitchFamily="34" charset="0"/>
              </a:rPr>
              <a:t>and it is expressed in </a:t>
            </a:r>
            <a:r>
              <a:rPr lang="en-GB" sz="2000" b="1" dirty="0" err="1">
                <a:solidFill>
                  <a:srgbClr val="FF0000"/>
                </a:solidFill>
                <a:latin typeface="Calibri" pitchFamily="34" charset="0"/>
              </a:rPr>
              <a:t>Bequerels</a:t>
            </a:r>
            <a:r>
              <a:rPr lang="en-GB" sz="2000" dirty="0">
                <a:latin typeface="Calibri" pitchFamily="34" charset="0"/>
              </a:rPr>
              <a:t>:</a:t>
            </a:r>
          </a:p>
          <a:p>
            <a:pPr>
              <a:defRPr/>
            </a:pPr>
            <a:endParaRPr lang="en-GB" sz="2000" i="1" dirty="0">
              <a:latin typeface="Calibri" pitchFamily="34" charset="0"/>
            </a:endParaRPr>
          </a:p>
          <a:p>
            <a:pPr>
              <a:buFont typeface="Georgia" pitchFamily="18" charset="0"/>
              <a:buNone/>
              <a:defRPr/>
            </a:pPr>
            <a:r>
              <a:rPr lang="en-GB" sz="2000" i="1" dirty="0">
                <a:latin typeface="Calibri" pitchFamily="34" charset="0"/>
              </a:rPr>
              <a:t>		A(t) = -</a:t>
            </a:r>
            <a:r>
              <a:rPr lang="en-GB" sz="2000" i="1" dirty="0" err="1">
                <a:latin typeface="Calibri" pitchFamily="34" charset="0"/>
              </a:rPr>
              <a:t>dN</a:t>
            </a:r>
            <a:r>
              <a:rPr lang="en-GB" sz="2000" i="1" dirty="0">
                <a:latin typeface="Calibri" pitchFamily="34" charset="0"/>
              </a:rPr>
              <a:t>/</a:t>
            </a:r>
            <a:r>
              <a:rPr lang="en-GB" sz="2000" i="1" dirty="0" err="1">
                <a:latin typeface="Calibri" pitchFamily="34" charset="0"/>
              </a:rPr>
              <a:t>dt</a:t>
            </a:r>
            <a:r>
              <a:rPr lang="en-GB" sz="2000" i="1" dirty="0">
                <a:latin typeface="Calibri" pitchFamily="34" charset="0"/>
              </a:rPr>
              <a:t> [</a:t>
            </a:r>
            <a:r>
              <a:rPr lang="en-GB" sz="2000" i="1" dirty="0" err="1">
                <a:latin typeface="Calibri" pitchFamily="34" charset="0"/>
              </a:rPr>
              <a:t>Bq</a:t>
            </a:r>
            <a:r>
              <a:rPr lang="en-GB" sz="2000" i="1" dirty="0">
                <a:latin typeface="Calibri" pitchFamily="34" charset="0"/>
              </a:rPr>
              <a:t>]		1 </a:t>
            </a:r>
            <a:r>
              <a:rPr lang="en-GB" sz="2000" i="1" dirty="0" err="1">
                <a:latin typeface="Calibri" pitchFamily="34" charset="0"/>
              </a:rPr>
              <a:t>Bq</a:t>
            </a:r>
            <a:r>
              <a:rPr lang="en-GB" sz="2000" i="1" dirty="0">
                <a:latin typeface="Calibri" pitchFamily="34" charset="0"/>
              </a:rPr>
              <a:t> = s</a:t>
            </a:r>
            <a:r>
              <a:rPr lang="en-GB" sz="2000" i="1" baseline="30000" dirty="0">
                <a:latin typeface="Calibri" pitchFamily="34" charset="0"/>
              </a:rPr>
              <a:t>-1</a:t>
            </a:r>
          </a:p>
          <a:p>
            <a:pPr>
              <a:buFont typeface="Georgia" pitchFamily="18" charset="0"/>
              <a:buNone/>
              <a:defRPr/>
            </a:pPr>
            <a:endParaRPr lang="en-GB" sz="2000" i="1" dirty="0">
              <a:latin typeface="Calibri" pitchFamily="34" charset="0"/>
            </a:endParaRPr>
          </a:p>
        </p:txBody>
      </p:sp>
      <p:sp>
        <p:nvSpPr>
          <p:cNvPr id="8" name="Content Placeholder 2"/>
          <p:cNvSpPr txBox="1">
            <a:spLocks/>
          </p:cNvSpPr>
          <p:nvPr/>
        </p:nvSpPr>
        <p:spPr>
          <a:xfrm>
            <a:off x="233030" y="3728768"/>
            <a:ext cx="8427396" cy="777099"/>
          </a:xfrm>
          <a:prstGeom prst="rect">
            <a:avLst/>
          </a:prstGeom>
        </p:spPr>
        <p:txBody>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Verdana" pitchFamily="34" charset="0"/>
                <a:ea typeface="Verdana" pitchFamily="34" charset="0"/>
                <a:cs typeface="Verdana" pitchFamily="34" charset="0"/>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Verdana" pitchFamily="34" charset="0"/>
                <a:ea typeface="Verdana" pitchFamily="34" charset="0"/>
                <a:cs typeface="Verdana" pitchFamily="34" charset="0"/>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Verdana" pitchFamily="34" charset="0"/>
                <a:ea typeface="Verdana" pitchFamily="34" charset="0"/>
                <a:cs typeface="Verdana" pitchFamily="34" charset="0"/>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Verdana" pitchFamily="34" charset="0"/>
                <a:ea typeface="Verdana" pitchFamily="34" charset="0"/>
                <a:cs typeface="Verdana" pitchFamily="34" charset="0"/>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Verdana" pitchFamily="34" charset="0"/>
                <a:ea typeface="Verdana" pitchFamily="34" charset="0"/>
                <a:cs typeface="Verdana"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Georgia" pitchFamily="18" charset="0"/>
              <a:buNone/>
              <a:defRPr/>
            </a:pPr>
            <a:r>
              <a:rPr lang="en-GB" sz="2000" dirty="0">
                <a:latin typeface="Calibri" pitchFamily="34" charset="0"/>
              </a:rPr>
              <a:t>where N</a:t>
            </a:r>
            <a:r>
              <a:rPr lang="en-GB" sz="2000" i="1" dirty="0">
                <a:latin typeface="Calibri" pitchFamily="34" charset="0"/>
              </a:rPr>
              <a:t> </a:t>
            </a:r>
            <a:r>
              <a:rPr lang="en-GB" sz="2000" dirty="0">
                <a:latin typeface="Calibri" pitchFamily="34" charset="0"/>
              </a:rPr>
              <a:t>is the number of nuclei of the radionuclide, and hence the rate of change of N with time is negative</a:t>
            </a:r>
            <a:endParaRPr lang="en-GB" sz="2000" i="1" dirty="0">
              <a:latin typeface="Calibri" pitchFamily="34" charset="0"/>
            </a:endParaRPr>
          </a:p>
        </p:txBody>
      </p:sp>
      <p:sp>
        <p:nvSpPr>
          <p:cNvPr id="9" name="Content Placeholder 2"/>
          <p:cNvSpPr txBox="1">
            <a:spLocks/>
          </p:cNvSpPr>
          <p:nvPr/>
        </p:nvSpPr>
        <p:spPr>
          <a:xfrm>
            <a:off x="233030" y="4721891"/>
            <a:ext cx="8427396" cy="1515421"/>
          </a:xfrm>
          <a:prstGeom prst="rect">
            <a:avLst/>
          </a:prstGeom>
        </p:spPr>
        <p:txBody>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Verdana" pitchFamily="34" charset="0"/>
                <a:ea typeface="Verdana" pitchFamily="34" charset="0"/>
                <a:cs typeface="Verdana" pitchFamily="34" charset="0"/>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Verdana" pitchFamily="34" charset="0"/>
                <a:ea typeface="Verdana" pitchFamily="34" charset="0"/>
                <a:cs typeface="Verdana" pitchFamily="34" charset="0"/>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Verdana" pitchFamily="34" charset="0"/>
                <a:ea typeface="Verdana" pitchFamily="34" charset="0"/>
                <a:cs typeface="Verdana" pitchFamily="34" charset="0"/>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Verdana" pitchFamily="34" charset="0"/>
                <a:ea typeface="Verdana" pitchFamily="34" charset="0"/>
                <a:cs typeface="Verdana" pitchFamily="34" charset="0"/>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Verdana" pitchFamily="34" charset="0"/>
                <a:ea typeface="Verdana" pitchFamily="34" charset="0"/>
                <a:cs typeface="Verdana"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spcBef>
                <a:spcPts val="0"/>
              </a:spcBef>
              <a:spcAft>
                <a:spcPts val="600"/>
              </a:spcAft>
              <a:buFont typeface="Arial" pitchFamily="34" charset="0"/>
              <a:buNone/>
              <a:defRPr/>
            </a:pPr>
            <a:r>
              <a:rPr lang="en-GB" sz="2000" dirty="0">
                <a:latin typeface="Calibri" pitchFamily="34" charset="0"/>
              </a:rPr>
              <a:t>The radioactive </a:t>
            </a:r>
            <a:r>
              <a:rPr lang="en-GB" sz="2000" b="1" dirty="0">
                <a:solidFill>
                  <a:srgbClr val="FF0000"/>
                </a:solidFill>
                <a:latin typeface="Calibri" pitchFamily="34" charset="0"/>
              </a:rPr>
              <a:t>half-life</a:t>
            </a:r>
            <a:r>
              <a:rPr lang="en-GB" sz="2000" dirty="0">
                <a:latin typeface="Calibri" pitchFamily="34" charset="0"/>
              </a:rPr>
              <a:t> (</a:t>
            </a:r>
            <a:r>
              <a:rPr lang="en-GB" sz="2000" dirty="0">
                <a:solidFill>
                  <a:srgbClr val="FF0000"/>
                </a:solidFill>
                <a:latin typeface="Calibri" pitchFamily="34" charset="0"/>
              </a:rPr>
              <a:t>T</a:t>
            </a:r>
            <a:r>
              <a:rPr lang="en-GB" sz="2000" baseline="-25000" dirty="0">
                <a:solidFill>
                  <a:srgbClr val="FF0000"/>
                </a:solidFill>
                <a:latin typeface="Calibri" pitchFamily="34" charset="0"/>
              </a:rPr>
              <a:t>1/2</a:t>
            </a:r>
            <a:r>
              <a:rPr lang="en-GB" sz="2000" dirty="0">
                <a:latin typeface="Calibri" pitchFamily="34" charset="0"/>
              </a:rPr>
              <a:t>) of a radionuclide is the time necessary for half of the nuclei present in the sample to decay</a:t>
            </a:r>
          </a:p>
          <a:p>
            <a:pPr marL="0" indent="0">
              <a:buFont typeface="Arial" pitchFamily="34" charset="0"/>
              <a:buNone/>
              <a:tabLst>
                <a:tab pos="2154238" algn="l"/>
              </a:tabLst>
              <a:defRPr/>
            </a:pPr>
            <a:r>
              <a:rPr lang="en-GB" sz="2000" dirty="0">
                <a:latin typeface="Calibri" pitchFamily="34" charset="0"/>
              </a:rPr>
              <a:t>Radionuclides are either of </a:t>
            </a:r>
            <a:r>
              <a:rPr lang="en-GB" sz="2000" b="1" i="1" dirty="0">
                <a:solidFill>
                  <a:srgbClr val="00B050"/>
                </a:solidFill>
                <a:latin typeface="Calibri" pitchFamily="34" charset="0"/>
              </a:rPr>
              <a:t>natural origin </a:t>
            </a:r>
            <a:r>
              <a:rPr lang="en-GB" sz="2000" dirty="0">
                <a:latin typeface="Calibri" pitchFamily="34" charset="0"/>
              </a:rPr>
              <a:t>or produced by </a:t>
            </a:r>
            <a:r>
              <a:rPr lang="en-GB" sz="2000" b="1" i="1" dirty="0">
                <a:solidFill>
                  <a:srgbClr val="00B050"/>
                </a:solidFill>
                <a:latin typeface="Calibri" pitchFamily="34" charset="0"/>
              </a:rPr>
              <a:t>nuclear reactions </a:t>
            </a:r>
            <a:r>
              <a:rPr lang="en-GB" sz="2000" dirty="0">
                <a:latin typeface="Calibri" pitchFamily="34" charset="0"/>
              </a:rPr>
              <a:t>(</a:t>
            </a:r>
            <a:r>
              <a:rPr lang="en-GB" sz="2000" b="1" dirty="0">
                <a:solidFill>
                  <a:srgbClr val="00B050"/>
                </a:solidFill>
                <a:latin typeface="Calibri" pitchFamily="34" charset="0"/>
              </a:rPr>
              <a:t>artificial</a:t>
            </a:r>
            <a:r>
              <a:rPr lang="en-GB" sz="2000" dirty="0">
                <a:latin typeface="Calibri" pitchFamily="34" charset="0"/>
              </a:rPr>
              <a:t> radionuclides)</a:t>
            </a:r>
          </a:p>
        </p:txBody>
      </p:sp>
      <p:sp>
        <p:nvSpPr>
          <p:cNvPr id="2" name="TextBox 1"/>
          <p:cNvSpPr txBox="1"/>
          <p:nvPr/>
        </p:nvSpPr>
        <p:spPr>
          <a:xfrm>
            <a:off x="755576" y="3143412"/>
            <a:ext cx="4608512" cy="369332"/>
          </a:xfrm>
          <a:prstGeom prst="rect">
            <a:avLst/>
          </a:prstGeom>
          <a:noFill/>
        </p:spPr>
        <p:txBody>
          <a:bodyPr wrap="square" rtlCol="0">
            <a:spAutoFit/>
          </a:bodyPr>
          <a:lstStyle/>
          <a:p>
            <a:r>
              <a:rPr lang="en-GB" dirty="0"/>
              <a:t>(the old unit is the Curie: 1 Ci = 3.7 x 10</a:t>
            </a:r>
            <a:r>
              <a:rPr lang="en-GB" baseline="30000" dirty="0"/>
              <a:t>10</a:t>
            </a:r>
            <a:r>
              <a:rPr lang="en-GB" dirty="0"/>
              <a:t> </a:t>
            </a:r>
            <a:r>
              <a:rPr lang="en-GB" dirty="0" err="1"/>
              <a:t>Bq</a:t>
            </a:r>
            <a:r>
              <a:rPr lang="en-GB" dirty="0"/>
              <a:t>)</a:t>
            </a:r>
          </a:p>
        </p:txBody>
      </p:sp>
    </p:spTree>
    <p:extLst>
      <p:ext uri="{BB962C8B-B14F-4D97-AF65-F5344CB8AC3E}">
        <p14:creationId xmlns:p14="http://schemas.microsoft.com/office/powerpoint/2010/main" val="16872432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500"/>
                                        <p:tgtEl>
                                          <p:spTgt spid="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5">
                                            <p:txEl>
                                              <p:pRg st="1" end="1"/>
                                            </p:txEl>
                                          </p:spTgt>
                                        </p:tgtEl>
                                        <p:attrNameLst>
                                          <p:attrName>style.visibility</p:attrName>
                                        </p:attrNameLst>
                                      </p:cBhvr>
                                      <p:to>
                                        <p:strVal val="visible"/>
                                      </p:to>
                                    </p:set>
                                    <p:animEffect transition="in" filter="fade">
                                      <p:cBhvr>
                                        <p:cTn id="12" dur="500"/>
                                        <p:tgtEl>
                                          <p:spTgt spid="5">
                                            <p:txEl>
                                              <p:pRg st="1" end="1"/>
                                            </p:txEl>
                                          </p:spTgt>
                                        </p:tgtEl>
                                      </p:cBhvr>
                                    </p:animEffect>
                                  </p:childTnLst>
                                </p:cTn>
                              </p:par>
                              <p:par>
                                <p:cTn id="13" presetID="10" presetClass="entr" presetSubtype="0" fill="hold" nodeType="withEffect">
                                  <p:stCondLst>
                                    <p:cond delay="0"/>
                                  </p:stCondLst>
                                  <p:childTnLst>
                                    <p:set>
                                      <p:cBhvr>
                                        <p:cTn id="14" dur="1" fill="hold">
                                          <p:stCondLst>
                                            <p:cond delay="0"/>
                                          </p:stCondLst>
                                        </p:cTn>
                                        <p:tgtEl>
                                          <p:spTgt spid="5">
                                            <p:txEl>
                                              <p:pRg st="3" end="3"/>
                                            </p:txEl>
                                          </p:spTgt>
                                        </p:tgtEl>
                                        <p:attrNameLst>
                                          <p:attrName>style.visibility</p:attrName>
                                        </p:attrNameLst>
                                      </p:cBhvr>
                                      <p:to>
                                        <p:strVal val="visible"/>
                                      </p:to>
                                    </p:set>
                                    <p:animEffect transition="in" filter="fade">
                                      <p:cBhvr>
                                        <p:cTn id="15" dur="500"/>
                                        <p:tgtEl>
                                          <p:spTgt spid="5">
                                            <p:txEl>
                                              <p:pRg st="3" end="3"/>
                                            </p:txEl>
                                          </p:spTgt>
                                        </p:tgtEl>
                                      </p:cBhvr>
                                    </p:animEffect>
                                  </p:childTnLst>
                                </p:cTn>
                              </p:par>
                              <p:par>
                                <p:cTn id="16" presetID="10" presetClass="entr" presetSubtype="0" fill="hold" nodeType="withEffect">
                                  <p:stCondLst>
                                    <p:cond delay="0"/>
                                  </p:stCondLst>
                                  <p:childTnLst>
                                    <p:set>
                                      <p:cBhvr>
                                        <p:cTn id="17" dur="1" fill="hold">
                                          <p:stCondLst>
                                            <p:cond delay="0"/>
                                          </p:stCondLst>
                                        </p:cTn>
                                        <p:tgtEl>
                                          <p:spTgt spid="2">
                                            <p:txEl>
                                              <p:pRg st="0" end="0"/>
                                            </p:txEl>
                                          </p:spTgt>
                                        </p:tgtEl>
                                        <p:attrNameLst>
                                          <p:attrName>style.visibility</p:attrName>
                                        </p:attrNameLst>
                                      </p:cBhvr>
                                      <p:to>
                                        <p:strVal val="visible"/>
                                      </p:to>
                                    </p:set>
                                    <p:animEffect transition="in" filter="fade">
                                      <p:cBhvr>
                                        <p:cTn id="18" dur="500"/>
                                        <p:tgtEl>
                                          <p:spTgt spid="2">
                                            <p:txEl>
                                              <p:pRg st="0" end="0"/>
                                            </p:txEl>
                                          </p:spTgt>
                                        </p:tgtEl>
                                      </p:cBhvr>
                                    </p:animEffect>
                                  </p:childTnLst>
                                </p:cTn>
                              </p:par>
                              <p:par>
                                <p:cTn id="19" presetID="10" presetClass="entr" presetSubtype="0" fill="hold" nodeType="withEffect">
                                  <p:stCondLst>
                                    <p:cond delay="0"/>
                                  </p:stCondLst>
                                  <p:childTnLst>
                                    <p:set>
                                      <p:cBhvr>
                                        <p:cTn id="20" dur="1" fill="hold">
                                          <p:stCondLst>
                                            <p:cond delay="0"/>
                                          </p:stCondLst>
                                        </p:cTn>
                                        <p:tgtEl>
                                          <p:spTgt spid="8">
                                            <p:txEl>
                                              <p:pRg st="0" end="0"/>
                                            </p:txEl>
                                          </p:spTgt>
                                        </p:tgtEl>
                                        <p:attrNameLst>
                                          <p:attrName>style.visibility</p:attrName>
                                        </p:attrNameLst>
                                      </p:cBhvr>
                                      <p:to>
                                        <p:strVal val="visible"/>
                                      </p:to>
                                    </p:set>
                                    <p:animEffect transition="in" filter="fade">
                                      <p:cBhvr>
                                        <p:cTn id="21" dur="500"/>
                                        <p:tgtEl>
                                          <p:spTgt spid="8">
                                            <p:txEl>
                                              <p:pRg st="0" end="0"/>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nodeType="clickEffect">
                                  <p:stCondLst>
                                    <p:cond delay="0"/>
                                  </p:stCondLst>
                                  <p:childTnLst>
                                    <p:set>
                                      <p:cBhvr>
                                        <p:cTn id="25" dur="1" fill="hold">
                                          <p:stCondLst>
                                            <p:cond delay="0"/>
                                          </p:stCondLst>
                                        </p:cTn>
                                        <p:tgtEl>
                                          <p:spTgt spid="9">
                                            <p:txEl>
                                              <p:pRg st="0" end="0"/>
                                            </p:txEl>
                                          </p:spTgt>
                                        </p:tgtEl>
                                        <p:attrNameLst>
                                          <p:attrName>style.visibility</p:attrName>
                                        </p:attrNameLst>
                                      </p:cBhvr>
                                      <p:to>
                                        <p:strVal val="visible"/>
                                      </p:to>
                                    </p:set>
                                    <p:animEffect transition="in" filter="fade">
                                      <p:cBhvr>
                                        <p:cTn id="26" dur="500"/>
                                        <p:tgtEl>
                                          <p:spTgt spid="9">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nodeType="clickEffect">
                                  <p:stCondLst>
                                    <p:cond delay="0"/>
                                  </p:stCondLst>
                                  <p:childTnLst>
                                    <p:set>
                                      <p:cBhvr>
                                        <p:cTn id="30" dur="1" fill="hold">
                                          <p:stCondLst>
                                            <p:cond delay="0"/>
                                          </p:stCondLst>
                                        </p:cTn>
                                        <p:tgtEl>
                                          <p:spTgt spid="9">
                                            <p:txEl>
                                              <p:pRg st="1" end="1"/>
                                            </p:txEl>
                                          </p:spTgt>
                                        </p:tgtEl>
                                        <p:attrNameLst>
                                          <p:attrName>style.visibility</p:attrName>
                                        </p:attrNameLst>
                                      </p:cBhvr>
                                      <p:to>
                                        <p:strVal val="visible"/>
                                      </p:to>
                                    </p:set>
                                    <p:animEffect transition="in" filter="fade">
                                      <p:cBhvr>
                                        <p:cTn id="31" dur="500"/>
                                        <p:tgtEl>
                                          <p:spTgt spid="9">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60" name="Rectangle 44"/>
          <p:cNvSpPr>
            <a:spLocks noChangeArrowheads="1"/>
          </p:cNvSpPr>
          <p:nvPr/>
        </p:nvSpPr>
        <p:spPr bwMode="auto">
          <a:xfrm>
            <a:off x="152400" y="3578696"/>
            <a:ext cx="6764405" cy="2514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lstStyle>
            <a:lvl1pPr marL="342900" indent="-342900">
              <a:lnSpc>
                <a:spcPct val="90000"/>
              </a:lnSpc>
              <a:spcBef>
                <a:spcPct val="30000"/>
              </a:spcBef>
              <a:buClr>
                <a:schemeClr val="hlink"/>
              </a:buClr>
              <a:buSzPct val="70000"/>
              <a:buFont typeface="Wingdings" panose="05000000000000000000" pitchFamily="2" charset="2"/>
              <a:buChar char="u"/>
              <a:defRPr sz="2000" b="1">
                <a:solidFill>
                  <a:srgbClr val="0000FF"/>
                </a:solidFill>
                <a:effectLst>
                  <a:outerShdw blurRad="38100" dist="38100" dir="2700000" algn="tl">
                    <a:srgbClr val="C0C0C0"/>
                  </a:outerShdw>
                </a:effectLst>
                <a:latin typeface="Arial" panose="020B0604020202020204" pitchFamily="34" charset="0"/>
              </a:defRPr>
            </a:lvl1pPr>
            <a:lvl2pPr marL="742950" indent="-285750">
              <a:lnSpc>
                <a:spcPct val="90000"/>
              </a:lnSpc>
              <a:spcBef>
                <a:spcPct val="30000"/>
              </a:spcBef>
              <a:buClr>
                <a:schemeClr val="hlink"/>
              </a:buClr>
              <a:buSzPct val="70000"/>
              <a:buFont typeface="Wingdings" panose="05000000000000000000" pitchFamily="2" charset="2"/>
              <a:buChar char="n"/>
              <a:defRPr sz="1600" b="1">
                <a:solidFill>
                  <a:schemeClr val="tx1"/>
                </a:solidFill>
                <a:latin typeface="Arial" panose="020B0604020202020204" pitchFamily="34" charset="0"/>
              </a:defRPr>
            </a:lvl2pPr>
            <a:lvl3pPr marL="1143000" indent="-228600">
              <a:lnSpc>
                <a:spcPct val="90000"/>
              </a:lnSpc>
              <a:spcBef>
                <a:spcPct val="30000"/>
              </a:spcBef>
              <a:buClr>
                <a:schemeClr val="tx1"/>
              </a:buClr>
              <a:buSzPct val="80000"/>
              <a:buFont typeface="Wingdings" panose="05000000000000000000" pitchFamily="2" charset="2"/>
              <a:buChar char="l"/>
              <a:defRPr sz="1400" b="1">
                <a:solidFill>
                  <a:schemeClr val="tx1"/>
                </a:solidFill>
                <a:latin typeface="Arial" panose="020B0604020202020204" pitchFamily="34" charset="0"/>
              </a:defRPr>
            </a:lvl3pPr>
            <a:lvl4pPr marL="1562100" indent="-228600">
              <a:lnSpc>
                <a:spcPct val="90000"/>
              </a:lnSpc>
              <a:spcBef>
                <a:spcPct val="30000"/>
              </a:spcBef>
              <a:buClr>
                <a:schemeClr val="hlink"/>
              </a:buClr>
              <a:buSzPct val="100000"/>
              <a:buFont typeface="Wingdings" panose="05000000000000000000" pitchFamily="2" charset="2"/>
              <a:buChar char="u"/>
              <a:defRPr sz="1200" b="1">
                <a:solidFill>
                  <a:srgbClr val="0000FF"/>
                </a:solidFill>
                <a:latin typeface="Arial" panose="020B0604020202020204" pitchFamily="34" charset="0"/>
              </a:defRPr>
            </a:lvl4pPr>
            <a:lvl5pPr marL="1981200" indent="-228600">
              <a:lnSpc>
                <a:spcPct val="90000"/>
              </a:lnSpc>
              <a:spcBef>
                <a:spcPct val="30000"/>
              </a:spcBef>
              <a:defRPr sz="1200" b="1">
                <a:solidFill>
                  <a:srgbClr val="0000FF"/>
                </a:solidFill>
                <a:latin typeface="Arial" panose="020B0604020202020204" pitchFamily="34" charset="0"/>
              </a:defRPr>
            </a:lvl5pPr>
            <a:lvl6pPr marL="2438400" indent="-228600" eaLnBrk="0" fontAlgn="base" hangingPunct="0">
              <a:lnSpc>
                <a:spcPct val="90000"/>
              </a:lnSpc>
              <a:spcBef>
                <a:spcPct val="30000"/>
              </a:spcBef>
              <a:spcAft>
                <a:spcPct val="0"/>
              </a:spcAft>
              <a:defRPr sz="1200" b="1">
                <a:solidFill>
                  <a:srgbClr val="0000FF"/>
                </a:solidFill>
                <a:latin typeface="Arial" panose="020B0604020202020204" pitchFamily="34" charset="0"/>
              </a:defRPr>
            </a:lvl6pPr>
            <a:lvl7pPr marL="2895600" indent="-228600" eaLnBrk="0" fontAlgn="base" hangingPunct="0">
              <a:lnSpc>
                <a:spcPct val="90000"/>
              </a:lnSpc>
              <a:spcBef>
                <a:spcPct val="30000"/>
              </a:spcBef>
              <a:spcAft>
                <a:spcPct val="0"/>
              </a:spcAft>
              <a:defRPr sz="1200" b="1">
                <a:solidFill>
                  <a:srgbClr val="0000FF"/>
                </a:solidFill>
                <a:latin typeface="Arial" panose="020B0604020202020204" pitchFamily="34" charset="0"/>
              </a:defRPr>
            </a:lvl7pPr>
            <a:lvl8pPr marL="3352800" indent="-228600" eaLnBrk="0" fontAlgn="base" hangingPunct="0">
              <a:lnSpc>
                <a:spcPct val="90000"/>
              </a:lnSpc>
              <a:spcBef>
                <a:spcPct val="30000"/>
              </a:spcBef>
              <a:spcAft>
                <a:spcPct val="0"/>
              </a:spcAft>
              <a:defRPr sz="1200" b="1">
                <a:solidFill>
                  <a:srgbClr val="0000FF"/>
                </a:solidFill>
                <a:latin typeface="Arial" panose="020B0604020202020204" pitchFamily="34" charset="0"/>
              </a:defRPr>
            </a:lvl8pPr>
            <a:lvl9pPr marL="3810000" indent="-228600" eaLnBrk="0" fontAlgn="base" hangingPunct="0">
              <a:lnSpc>
                <a:spcPct val="90000"/>
              </a:lnSpc>
              <a:spcBef>
                <a:spcPct val="30000"/>
              </a:spcBef>
              <a:spcAft>
                <a:spcPct val="0"/>
              </a:spcAft>
              <a:defRPr sz="1200" b="1">
                <a:solidFill>
                  <a:srgbClr val="0000FF"/>
                </a:solidFill>
                <a:latin typeface="Arial" panose="020B0604020202020204" pitchFamily="34" charset="0"/>
              </a:defRPr>
            </a:lvl9pPr>
          </a:lstStyle>
          <a:p>
            <a:pPr>
              <a:lnSpc>
                <a:spcPct val="110000"/>
              </a:lnSpc>
            </a:pPr>
            <a:r>
              <a:rPr lang="en-GB" altLang="en-US" dirty="0">
                <a:solidFill>
                  <a:schemeClr val="tx1"/>
                </a:solidFill>
                <a:effectLst/>
                <a:latin typeface="+mn-lt"/>
              </a:rPr>
              <a:t>BETA</a:t>
            </a:r>
          </a:p>
          <a:p>
            <a:pPr lvl="1">
              <a:lnSpc>
                <a:spcPct val="110000"/>
              </a:lnSpc>
            </a:pPr>
            <a:r>
              <a:rPr lang="en-GB" altLang="en-US" sz="1800" b="0" dirty="0">
                <a:latin typeface="+mn-lt"/>
              </a:rPr>
              <a:t>Electrons or positrons</a:t>
            </a:r>
          </a:p>
          <a:p>
            <a:pPr lvl="1">
              <a:lnSpc>
                <a:spcPct val="110000"/>
              </a:lnSpc>
            </a:pPr>
            <a:r>
              <a:rPr lang="en-GB" altLang="en-US" sz="1800" b="0" dirty="0">
                <a:latin typeface="+mn-lt"/>
              </a:rPr>
              <a:t>Energy: a few </a:t>
            </a:r>
            <a:r>
              <a:rPr lang="en-GB" altLang="en-US" sz="1800" b="0" dirty="0" err="1">
                <a:latin typeface="+mn-lt"/>
              </a:rPr>
              <a:t>keV</a:t>
            </a:r>
            <a:r>
              <a:rPr lang="en-GB" altLang="en-US" sz="1800" b="0" dirty="0">
                <a:latin typeface="+mn-lt"/>
              </a:rPr>
              <a:t> to a few MeV</a:t>
            </a:r>
          </a:p>
          <a:p>
            <a:pPr lvl="1">
              <a:lnSpc>
                <a:spcPct val="110000"/>
              </a:lnSpc>
            </a:pPr>
            <a:r>
              <a:rPr lang="en-GB" altLang="en-US" sz="1800" b="0" dirty="0">
                <a:latin typeface="+mn-lt"/>
              </a:rPr>
              <a:t>Limited penetration</a:t>
            </a:r>
          </a:p>
          <a:p>
            <a:pPr lvl="1">
              <a:lnSpc>
                <a:spcPct val="110000"/>
              </a:lnSpc>
            </a:pPr>
            <a:r>
              <a:rPr lang="en-GB" altLang="en-US" sz="1800" b="0" dirty="0">
                <a:latin typeface="+mn-lt"/>
              </a:rPr>
              <a:t>Dangerous for skin and eyes in case of external irradiation</a:t>
            </a:r>
          </a:p>
          <a:p>
            <a:pPr lvl="1">
              <a:lnSpc>
                <a:spcPct val="110000"/>
              </a:lnSpc>
            </a:pPr>
            <a:r>
              <a:rPr lang="en-GB" altLang="en-US" sz="1800" b="0" dirty="0">
                <a:latin typeface="+mn-lt"/>
              </a:rPr>
              <a:t>Increased radiological hazard if inhaled, ingested or absorbed through a wound (internal irradiation)</a:t>
            </a:r>
          </a:p>
        </p:txBody>
      </p:sp>
      <p:grpSp>
        <p:nvGrpSpPr>
          <p:cNvPr id="9267" name="Group 51"/>
          <p:cNvGrpSpPr>
            <a:grpSpLocks/>
          </p:cNvGrpSpPr>
          <p:nvPr/>
        </p:nvGrpSpPr>
        <p:grpSpPr bwMode="auto">
          <a:xfrm>
            <a:off x="152400" y="1213842"/>
            <a:ext cx="6291263" cy="2364853"/>
            <a:chOff x="96" y="1056"/>
            <a:chExt cx="3963" cy="1344"/>
          </a:xfrm>
        </p:grpSpPr>
        <p:sp>
          <p:nvSpPr>
            <p:cNvPr id="9219" name="Rectangle 3"/>
            <p:cNvSpPr>
              <a:spLocks noChangeArrowheads="1"/>
            </p:cNvSpPr>
            <p:nvPr/>
          </p:nvSpPr>
          <p:spPr bwMode="auto">
            <a:xfrm>
              <a:off x="96" y="1056"/>
              <a:ext cx="3963" cy="13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lstStyle>
              <a:lvl1pPr marL="342900" indent="-342900">
                <a:lnSpc>
                  <a:spcPct val="90000"/>
                </a:lnSpc>
                <a:spcBef>
                  <a:spcPct val="30000"/>
                </a:spcBef>
                <a:buClr>
                  <a:schemeClr val="hlink"/>
                </a:buClr>
                <a:buSzPct val="70000"/>
                <a:buFont typeface="Wingdings" panose="05000000000000000000" pitchFamily="2" charset="2"/>
                <a:buChar char="u"/>
                <a:defRPr sz="2000" b="1">
                  <a:solidFill>
                    <a:srgbClr val="0000FF"/>
                  </a:solidFill>
                  <a:effectLst>
                    <a:outerShdw blurRad="38100" dist="38100" dir="2700000" algn="tl">
                      <a:srgbClr val="C0C0C0"/>
                    </a:outerShdw>
                  </a:effectLst>
                  <a:latin typeface="Arial" panose="020B0604020202020204" pitchFamily="34" charset="0"/>
                </a:defRPr>
              </a:lvl1pPr>
              <a:lvl2pPr marL="742950" indent="-285750">
                <a:lnSpc>
                  <a:spcPct val="90000"/>
                </a:lnSpc>
                <a:spcBef>
                  <a:spcPct val="30000"/>
                </a:spcBef>
                <a:buClr>
                  <a:schemeClr val="hlink"/>
                </a:buClr>
                <a:buSzPct val="70000"/>
                <a:buFont typeface="Wingdings" panose="05000000000000000000" pitchFamily="2" charset="2"/>
                <a:buChar char="n"/>
                <a:defRPr sz="1600" b="1">
                  <a:solidFill>
                    <a:schemeClr val="tx1"/>
                  </a:solidFill>
                  <a:latin typeface="Arial" panose="020B0604020202020204" pitchFamily="34" charset="0"/>
                </a:defRPr>
              </a:lvl2pPr>
              <a:lvl3pPr marL="1143000" indent="-228600">
                <a:lnSpc>
                  <a:spcPct val="90000"/>
                </a:lnSpc>
                <a:spcBef>
                  <a:spcPct val="30000"/>
                </a:spcBef>
                <a:buClr>
                  <a:schemeClr val="tx1"/>
                </a:buClr>
                <a:buSzPct val="80000"/>
                <a:buFont typeface="Wingdings" panose="05000000000000000000" pitchFamily="2" charset="2"/>
                <a:buChar char="l"/>
                <a:defRPr sz="1400" b="1">
                  <a:solidFill>
                    <a:schemeClr val="tx1"/>
                  </a:solidFill>
                  <a:latin typeface="Arial" panose="020B0604020202020204" pitchFamily="34" charset="0"/>
                </a:defRPr>
              </a:lvl3pPr>
              <a:lvl4pPr marL="1562100" indent="-228600">
                <a:lnSpc>
                  <a:spcPct val="90000"/>
                </a:lnSpc>
                <a:spcBef>
                  <a:spcPct val="30000"/>
                </a:spcBef>
                <a:buClr>
                  <a:schemeClr val="hlink"/>
                </a:buClr>
                <a:buSzPct val="100000"/>
                <a:buFont typeface="Wingdings" panose="05000000000000000000" pitchFamily="2" charset="2"/>
                <a:buChar char="u"/>
                <a:defRPr sz="1200" b="1">
                  <a:solidFill>
                    <a:srgbClr val="0000FF"/>
                  </a:solidFill>
                  <a:latin typeface="Arial" panose="020B0604020202020204" pitchFamily="34" charset="0"/>
                </a:defRPr>
              </a:lvl4pPr>
              <a:lvl5pPr marL="1981200" indent="-228600">
                <a:lnSpc>
                  <a:spcPct val="90000"/>
                </a:lnSpc>
                <a:spcBef>
                  <a:spcPct val="30000"/>
                </a:spcBef>
                <a:defRPr sz="1200" b="1">
                  <a:solidFill>
                    <a:srgbClr val="0000FF"/>
                  </a:solidFill>
                  <a:latin typeface="Arial" panose="020B0604020202020204" pitchFamily="34" charset="0"/>
                </a:defRPr>
              </a:lvl5pPr>
              <a:lvl6pPr marL="2438400" indent="-228600" eaLnBrk="0" fontAlgn="base" hangingPunct="0">
                <a:lnSpc>
                  <a:spcPct val="90000"/>
                </a:lnSpc>
                <a:spcBef>
                  <a:spcPct val="30000"/>
                </a:spcBef>
                <a:spcAft>
                  <a:spcPct val="0"/>
                </a:spcAft>
                <a:defRPr sz="1200" b="1">
                  <a:solidFill>
                    <a:srgbClr val="0000FF"/>
                  </a:solidFill>
                  <a:latin typeface="Arial" panose="020B0604020202020204" pitchFamily="34" charset="0"/>
                </a:defRPr>
              </a:lvl6pPr>
              <a:lvl7pPr marL="2895600" indent="-228600" eaLnBrk="0" fontAlgn="base" hangingPunct="0">
                <a:lnSpc>
                  <a:spcPct val="90000"/>
                </a:lnSpc>
                <a:spcBef>
                  <a:spcPct val="30000"/>
                </a:spcBef>
                <a:spcAft>
                  <a:spcPct val="0"/>
                </a:spcAft>
                <a:defRPr sz="1200" b="1">
                  <a:solidFill>
                    <a:srgbClr val="0000FF"/>
                  </a:solidFill>
                  <a:latin typeface="Arial" panose="020B0604020202020204" pitchFamily="34" charset="0"/>
                </a:defRPr>
              </a:lvl7pPr>
              <a:lvl8pPr marL="3352800" indent="-228600" eaLnBrk="0" fontAlgn="base" hangingPunct="0">
                <a:lnSpc>
                  <a:spcPct val="90000"/>
                </a:lnSpc>
                <a:spcBef>
                  <a:spcPct val="30000"/>
                </a:spcBef>
                <a:spcAft>
                  <a:spcPct val="0"/>
                </a:spcAft>
                <a:defRPr sz="1200" b="1">
                  <a:solidFill>
                    <a:srgbClr val="0000FF"/>
                  </a:solidFill>
                  <a:latin typeface="Arial" panose="020B0604020202020204" pitchFamily="34" charset="0"/>
                </a:defRPr>
              </a:lvl8pPr>
              <a:lvl9pPr marL="3810000" indent="-228600" eaLnBrk="0" fontAlgn="base" hangingPunct="0">
                <a:lnSpc>
                  <a:spcPct val="90000"/>
                </a:lnSpc>
                <a:spcBef>
                  <a:spcPct val="30000"/>
                </a:spcBef>
                <a:spcAft>
                  <a:spcPct val="0"/>
                </a:spcAft>
                <a:defRPr sz="1200" b="1">
                  <a:solidFill>
                    <a:srgbClr val="0000FF"/>
                  </a:solidFill>
                  <a:latin typeface="Arial" panose="020B0604020202020204" pitchFamily="34" charset="0"/>
                </a:defRPr>
              </a:lvl9pPr>
            </a:lstStyle>
            <a:p>
              <a:pPr>
                <a:lnSpc>
                  <a:spcPct val="110000"/>
                </a:lnSpc>
              </a:pPr>
              <a:r>
                <a:rPr lang="en-GB" altLang="en-US" dirty="0">
                  <a:solidFill>
                    <a:schemeClr val="tx1"/>
                  </a:solidFill>
                  <a:effectLst/>
                  <a:latin typeface="+mn-lt"/>
                </a:rPr>
                <a:t>ALPHA</a:t>
              </a:r>
            </a:p>
            <a:p>
              <a:pPr lvl="1">
                <a:lnSpc>
                  <a:spcPct val="110000"/>
                </a:lnSpc>
              </a:pPr>
              <a:r>
                <a:rPr lang="en-GB" altLang="en-US" sz="1800" b="0" dirty="0">
                  <a:latin typeface="+mn-lt"/>
                </a:rPr>
                <a:t>Helium nuclei (2 protons + 2 neutrons)</a:t>
              </a:r>
            </a:p>
            <a:p>
              <a:pPr lvl="1">
                <a:lnSpc>
                  <a:spcPct val="110000"/>
                </a:lnSpc>
              </a:pPr>
              <a:r>
                <a:rPr lang="en-GB" altLang="en-US" sz="1800" b="0" dirty="0">
                  <a:latin typeface="+mn-lt"/>
                </a:rPr>
                <a:t>Energy: a few MeV</a:t>
              </a:r>
            </a:p>
            <a:p>
              <a:pPr lvl="1">
                <a:lnSpc>
                  <a:spcPct val="110000"/>
                </a:lnSpc>
              </a:pPr>
              <a:r>
                <a:rPr lang="en-GB" altLang="en-US" sz="1800" b="0" dirty="0">
                  <a:latin typeface="+mn-lt"/>
                </a:rPr>
                <a:t>Non-penetrating</a:t>
              </a:r>
            </a:p>
            <a:p>
              <a:pPr lvl="1">
                <a:lnSpc>
                  <a:spcPct val="110000"/>
                </a:lnSpc>
              </a:pPr>
              <a:r>
                <a:rPr lang="en-GB" altLang="en-US" sz="1800" b="0" dirty="0">
                  <a:latin typeface="+mn-lt"/>
                </a:rPr>
                <a:t>Radiological hazard only if inhaled, ingested or absorbed through a wound (internal irradiation)</a:t>
              </a:r>
            </a:p>
          </p:txBody>
        </p:sp>
        <p:grpSp>
          <p:nvGrpSpPr>
            <p:cNvPr id="9249" name="Group 33"/>
            <p:cNvGrpSpPr>
              <a:grpSpLocks/>
            </p:cNvGrpSpPr>
            <p:nvPr/>
          </p:nvGrpSpPr>
          <p:grpSpPr bwMode="auto">
            <a:xfrm>
              <a:off x="1056" y="1056"/>
              <a:ext cx="240" cy="240"/>
              <a:chOff x="4128" y="864"/>
              <a:chExt cx="336" cy="336"/>
            </a:xfrm>
          </p:grpSpPr>
          <p:sp>
            <p:nvSpPr>
              <p:cNvPr id="9250" name="Oval 34"/>
              <p:cNvSpPr>
                <a:spLocks noChangeArrowheads="1"/>
              </p:cNvSpPr>
              <p:nvPr/>
            </p:nvSpPr>
            <p:spPr bwMode="auto">
              <a:xfrm>
                <a:off x="4272" y="912"/>
                <a:ext cx="192" cy="192"/>
              </a:xfrm>
              <a:prstGeom prst="ellipse">
                <a:avLst/>
              </a:prstGeom>
              <a:solidFill>
                <a:srgbClr val="FFFFFF"/>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nchor="ctr"/>
              <a:lstStyle/>
              <a:p>
                <a:endParaRPr lang="en-US"/>
              </a:p>
            </p:txBody>
          </p:sp>
          <p:sp>
            <p:nvSpPr>
              <p:cNvPr id="9251" name="Oval 35"/>
              <p:cNvSpPr>
                <a:spLocks noChangeArrowheads="1"/>
              </p:cNvSpPr>
              <p:nvPr/>
            </p:nvSpPr>
            <p:spPr bwMode="auto">
              <a:xfrm>
                <a:off x="4128" y="864"/>
                <a:ext cx="192" cy="192"/>
              </a:xfrm>
              <a:prstGeom prst="ellipse">
                <a:avLst/>
              </a:prstGeom>
              <a:solidFill>
                <a:srgbClr val="FF0000"/>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nchor="ctr"/>
              <a:lstStyle/>
              <a:p>
                <a:endParaRPr lang="en-US"/>
              </a:p>
            </p:txBody>
          </p:sp>
          <p:sp>
            <p:nvSpPr>
              <p:cNvPr id="9252" name="Oval 36"/>
              <p:cNvSpPr>
                <a:spLocks noChangeArrowheads="1"/>
              </p:cNvSpPr>
              <p:nvPr/>
            </p:nvSpPr>
            <p:spPr bwMode="auto">
              <a:xfrm>
                <a:off x="4176" y="1008"/>
                <a:ext cx="192" cy="192"/>
              </a:xfrm>
              <a:prstGeom prst="ellipse">
                <a:avLst/>
              </a:prstGeom>
              <a:solidFill>
                <a:srgbClr val="FF0000"/>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nchor="ctr"/>
              <a:lstStyle/>
              <a:p>
                <a:endParaRPr lang="en-US"/>
              </a:p>
            </p:txBody>
          </p:sp>
          <p:sp>
            <p:nvSpPr>
              <p:cNvPr id="9253" name="Oval 37"/>
              <p:cNvSpPr>
                <a:spLocks noChangeArrowheads="1"/>
              </p:cNvSpPr>
              <p:nvPr/>
            </p:nvSpPr>
            <p:spPr bwMode="auto">
              <a:xfrm>
                <a:off x="4224" y="960"/>
                <a:ext cx="192" cy="192"/>
              </a:xfrm>
              <a:prstGeom prst="ellipse">
                <a:avLst/>
              </a:prstGeom>
              <a:solidFill>
                <a:srgbClr val="FFFFFF"/>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nchor="ctr"/>
              <a:lstStyle/>
              <a:p>
                <a:endParaRPr lang="en-US"/>
              </a:p>
            </p:txBody>
          </p:sp>
        </p:grpSp>
      </p:grpSp>
      <p:pic>
        <p:nvPicPr>
          <p:cNvPr id="9269" name="Picture 53" descr="C:\Temp\alpha.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746900" y="1274170"/>
            <a:ext cx="2200275" cy="2362200"/>
          </a:xfrm>
          <a:prstGeom prst="rect">
            <a:avLst/>
          </a:prstGeom>
          <a:noFill/>
          <a:extLst>
            <a:ext uri="{909E8E84-426E-40DD-AFC4-6F175D3DCCD1}">
              <a14:hiddenFill xmlns:a14="http://schemas.microsoft.com/office/drawing/2010/main">
                <a:solidFill>
                  <a:srgbClr val="FFFFFF"/>
                </a:solidFill>
              </a14:hiddenFill>
            </a:ext>
          </a:extLst>
        </p:spPr>
      </p:pic>
      <p:pic>
        <p:nvPicPr>
          <p:cNvPr id="9270" name="Picture 54" descr="C:\Temp\ingestion.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380312" y="3908430"/>
            <a:ext cx="1566863" cy="2057400"/>
          </a:xfrm>
          <a:prstGeom prst="rect">
            <a:avLst/>
          </a:prstGeom>
          <a:noFill/>
          <a:extLst>
            <a:ext uri="{909E8E84-426E-40DD-AFC4-6F175D3DCCD1}">
              <a14:hiddenFill xmlns:a14="http://schemas.microsoft.com/office/drawing/2010/main">
                <a:solidFill>
                  <a:srgbClr val="FFFFFF"/>
                </a:solidFill>
              </a14:hiddenFill>
            </a:ext>
          </a:extLst>
        </p:spPr>
      </p:pic>
      <p:sp>
        <p:nvSpPr>
          <p:cNvPr id="17" name="TextBox 16"/>
          <p:cNvSpPr txBox="1"/>
          <p:nvPr/>
        </p:nvSpPr>
        <p:spPr>
          <a:xfrm>
            <a:off x="4037" y="29568"/>
            <a:ext cx="6912768" cy="400110"/>
          </a:xfrm>
          <a:prstGeom prst="rect">
            <a:avLst/>
          </a:prstGeom>
          <a:noFill/>
        </p:spPr>
        <p:txBody>
          <a:bodyPr wrap="square" rtlCol="0">
            <a:spAutoFit/>
          </a:bodyPr>
          <a:lstStyle/>
          <a:p>
            <a:r>
              <a:rPr lang="en-GB" sz="2000" i="1" dirty="0">
                <a:solidFill>
                  <a:srgbClr val="FF0000"/>
                </a:solidFill>
                <a:latin typeface="Verdana" pitchFamily="34" charset="0"/>
                <a:ea typeface="Verdana" pitchFamily="34" charset="0"/>
                <a:cs typeface="Verdana" pitchFamily="34" charset="0"/>
              </a:rPr>
              <a:t>Radioactivity and ionising radiation / hazard</a:t>
            </a:r>
          </a:p>
        </p:txBody>
      </p:sp>
      <p:sp>
        <p:nvSpPr>
          <p:cNvPr id="18" name="Text Box 45"/>
          <p:cNvSpPr txBox="1">
            <a:spLocks noChangeArrowheads="1"/>
          </p:cNvSpPr>
          <p:nvPr/>
        </p:nvSpPr>
        <p:spPr bwMode="auto">
          <a:xfrm>
            <a:off x="1863725" y="611188"/>
            <a:ext cx="5145088" cy="400050"/>
          </a:xfrm>
          <a:prstGeom prst="rect">
            <a:avLst/>
          </a:prstGeom>
          <a:noFill/>
          <a:ln>
            <a:noFill/>
          </a:ln>
          <a:effectLst/>
          <a:extLst>
            <a:ext uri="{909E8E84-426E-40DD-AFC4-6F175D3DCCD1}">
              <a14:hiddenFill xmlns:a14="http://schemas.microsoft.com/office/drawing/2010/main">
                <a:solidFill>
                  <a:schemeClr val="hlink"/>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nchor="ctr">
            <a:spAutoFit/>
          </a:bodyPr>
          <a:lstStyle>
            <a:lvl1pPr defTabSz="762000">
              <a:defRPr sz="2400">
                <a:solidFill>
                  <a:schemeClr val="tx1"/>
                </a:solidFill>
                <a:latin typeface="Times New Roman" panose="02020603050405020304" pitchFamily="18" charset="0"/>
              </a:defRPr>
            </a:lvl1pPr>
            <a:lvl2pPr marL="571500" defTabSz="762000">
              <a:defRPr sz="2400">
                <a:solidFill>
                  <a:schemeClr val="tx1"/>
                </a:solidFill>
                <a:latin typeface="Times New Roman" panose="02020603050405020304" pitchFamily="18" charset="0"/>
              </a:defRPr>
            </a:lvl2pPr>
            <a:lvl3pPr marL="1143000" defTabSz="762000">
              <a:defRPr sz="2400">
                <a:solidFill>
                  <a:schemeClr val="tx1"/>
                </a:solidFill>
                <a:latin typeface="Times New Roman" panose="02020603050405020304" pitchFamily="18" charset="0"/>
              </a:defRPr>
            </a:lvl3pPr>
            <a:lvl4pPr marL="1714500" defTabSz="762000">
              <a:defRPr sz="2400">
                <a:solidFill>
                  <a:schemeClr val="tx1"/>
                </a:solidFill>
                <a:latin typeface="Times New Roman" panose="02020603050405020304" pitchFamily="18" charset="0"/>
              </a:defRPr>
            </a:lvl4pPr>
            <a:lvl5pPr marL="2286000" defTabSz="762000">
              <a:defRPr sz="2400">
                <a:solidFill>
                  <a:schemeClr val="tx1"/>
                </a:solidFill>
                <a:latin typeface="Times New Roman" panose="02020603050405020304" pitchFamily="18" charset="0"/>
              </a:defRPr>
            </a:lvl5pPr>
            <a:lvl6pPr marL="2743200" defTabSz="762000" eaLnBrk="0" fontAlgn="base" hangingPunct="0">
              <a:spcBef>
                <a:spcPct val="0"/>
              </a:spcBef>
              <a:spcAft>
                <a:spcPct val="0"/>
              </a:spcAft>
              <a:defRPr sz="2400">
                <a:solidFill>
                  <a:schemeClr val="tx1"/>
                </a:solidFill>
                <a:latin typeface="Times New Roman" panose="02020603050405020304" pitchFamily="18" charset="0"/>
              </a:defRPr>
            </a:lvl6pPr>
            <a:lvl7pPr marL="3200400" defTabSz="762000" eaLnBrk="0" fontAlgn="base" hangingPunct="0">
              <a:spcBef>
                <a:spcPct val="0"/>
              </a:spcBef>
              <a:spcAft>
                <a:spcPct val="0"/>
              </a:spcAft>
              <a:defRPr sz="2400">
                <a:solidFill>
                  <a:schemeClr val="tx1"/>
                </a:solidFill>
                <a:latin typeface="Times New Roman" panose="02020603050405020304" pitchFamily="18" charset="0"/>
              </a:defRPr>
            </a:lvl7pPr>
            <a:lvl8pPr marL="3657600" defTabSz="762000" eaLnBrk="0" fontAlgn="base" hangingPunct="0">
              <a:spcBef>
                <a:spcPct val="0"/>
              </a:spcBef>
              <a:spcAft>
                <a:spcPct val="0"/>
              </a:spcAft>
              <a:defRPr sz="2400">
                <a:solidFill>
                  <a:schemeClr val="tx1"/>
                </a:solidFill>
                <a:latin typeface="Times New Roman" panose="02020603050405020304" pitchFamily="18" charset="0"/>
              </a:defRPr>
            </a:lvl8pPr>
            <a:lvl9pPr marL="4114800" defTabSz="762000" eaLnBrk="0" fontAlgn="base" hangingPunct="0">
              <a:spcBef>
                <a:spcPct val="0"/>
              </a:spcBef>
              <a:spcAft>
                <a:spcPct val="0"/>
              </a:spcAft>
              <a:defRPr sz="2400">
                <a:solidFill>
                  <a:schemeClr val="tx1"/>
                </a:solidFill>
                <a:latin typeface="Times New Roman" panose="02020603050405020304" pitchFamily="18" charset="0"/>
              </a:defRPr>
            </a:lvl9pPr>
          </a:lstStyle>
          <a:p>
            <a:pPr algn="ctr">
              <a:spcBef>
                <a:spcPct val="50000"/>
              </a:spcBef>
            </a:pPr>
            <a:r>
              <a:rPr lang="en-US" altLang="en-US" sz="2000" b="0" dirty="0">
                <a:latin typeface="+mn-lt"/>
              </a:rPr>
              <a:t>(Emitted in the de-excitation of unstable nuclei)</a:t>
            </a:r>
          </a:p>
        </p:txBody>
      </p:sp>
      <p:sp>
        <p:nvSpPr>
          <p:cNvPr id="19" name="Oval 38"/>
          <p:cNvSpPr>
            <a:spLocks noChangeArrowheads="1"/>
          </p:cNvSpPr>
          <p:nvPr/>
        </p:nvSpPr>
        <p:spPr bwMode="auto">
          <a:xfrm>
            <a:off x="1726474" y="3748608"/>
            <a:ext cx="76200" cy="76200"/>
          </a:xfrm>
          <a:prstGeom prst="ellipse">
            <a:avLst/>
          </a:prstGeom>
          <a:solidFill>
            <a:schemeClr val="accent2"/>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nchor="ctr"/>
          <a:lstStyle/>
          <a:p>
            <a:endParaRPr lang="en-US"/>
          </a:p>
        </p:txBody>
      </p:sp>
      <p:pic>
        <p:nvPicPr>
          <p:cNvPr id="20" name="Picture 19" descr="beta"/>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192264" y="3565140"/>
            <a:ext cx="2238375" cy="15954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2" name="Slide Number Placeholder 1"/>
          <p:cNvSpPr>
            <a:spLocks noGrp="1"/>
          </p:cNvSpPr>
          <p:nvPr>
            <p:ph type="sldNum" sz="quarter" idx="12"/>
          </p:nvPr>
        </p:nvSpPr>
        <p:spPr/>
        <p:txBody>
          <a:bodyPr/>
          <a:lstStyle/>
          <a:p>
            <a:fld id="{97B5E8DF-58F0-4F1A-9C8E-35C36CDA2C44}" type="slidenum">
              <a:rPr lang="en-GB" smtClean="0"/>
              <a:pPr/>
              <a:t>12</a:t>
            </a:fld>
            <a:endParaRPr lang="en-GB" dirty="0"/>
          </a:p>
        </p:txBody>
      </p:sp>
    </p:spTree>
    <p:extLst>
      <p:ext uri="{BB962C8B-B14F-4D97-AF65-F5344CB8AC3E}">
        <p14:creationId xmlns:p14="http://schemas.microsoft.com/office/powerpoint/2010/main" val="18985983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500"/>
                                        <p:tgtEl>
                                          <p:spTgt spid="18"/>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9267"/>
                                        </p:tgtEl>
                                        <p:attrNameLst>
                                          <p:attrName>style.visibility</p:attrName>
                                        </p:attrNameLst>
                                      </p:cBhvr>
                                      <p:to>
                                        <p:strVal val="visible"/>
                                      </p:to>
                                    </p:set>
                                    <p:animEffect transition="in" filter="fade">
                                      <p:cBhvr>
                                        <p:cTn id="12" dur="500"/>
                                        <p:tgtEl>
                                          <p:spTgt spid="9267"/>
                                        </p:tgtEl>
                                      </p:cBhvr>
                                    </p:animEffect>
                                  </p:childTnLst>
                                </p:cTn>
                              </p:par>
                              <p:par>
                                <p:cTn id="13" presetID="10" presetClass="entr" presetSubtype="0" fill="hold" nodeType="withEffect">
                                  <p:stCondLst>
                                    <p:cond delay="0"/>
                                  </p:stCondLst>
                                  <p:childTnLst>
                                    <p:set>
                                      <p:cBhvr>
                                        <p:cTn id="14" dur="1" fill="hold">
                                          <p:stCondLst>
                                            <p:cond delay="0"/>
                                          </p:stCondLst>
                                        </p:cTn>
                                        <p:tgtEl>
                                          <p:spTgt spid="9269"/>
                                        </p:tgtEl>
                                        <p:attrNameLst>
                                          <p:attrName>style.visibility</p:attrName>
                                        </p:attrNameLst>
                                      </p:cBhvr>
                                      <p:to>
                                        <p:strVal val="visible"/>
                                      </p:to>
                                    </p:set>
                                    <p:animEffect transition="in" filter="fade">
                                      <p:cBhvr>
                                        <p:cTn id="15" dur="500"/>
                                        <p:tgtEl>
                                          <p:spTgt spid="9269"/>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9260"/>
                                        </p:tgtEl>
                                        <p:attrNameLst>
                                          <p:attrName>style.visibility</p:attrName>
                                        </p:attrNameLst>
                                      </p:cBhvr>
                                      <p:to>
                                        <p:strVal val="visible"/>
                                      </p:to>
                                    </p:set>
                                    <p:animEffect transition="in" filter="fade">
                                      <p:cBhvr>
                                        <p:cTn id="20" dur="500"/>
                                        <p:tgtEl>
                                          <p:spTgt spid="9260"/>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19"/>
                                        </p:tgtEl>
                                        <p:attrNameLst>
                                          <p:attrName>style.visibility</p:attrName>
                                        </p:attrNameLst>
                                      </p:cBhvr>
                                      <p:to>
                                        <p:strVal val="visible"/>
                                      </p:to>
                                    </p:set>
                                    <p:animEffect transition="in" filter="fade">
                                      <p:cBhvr>
                                        <p:cTn id="23" dur="500"/>
                                        <p:tgtEl>
                                          <p:spTgt spid="19"/>
                                        </p:tgtEl>
                                      </p:cBhvr>
                                    </p:animEffect>
                                  </p:childTnLst>
                                </p:cTn>
                              </p:par>
                              <p:par>
                                <p:cTn id="24" presetID="10" presetClass="entr" presetSubtype="0" fill="hold" nodeType="withEffect">
                                  <p:stCondLst>
                                    <p:cond delay="0"/>
                                  </p:stCondLst>
                                  <p:childTnLst>
                                    <p:set>
                                      <p:cBhvr>
                                        <p:cTn id="25" dur="1" fill="hold">
                                          <p:stCondLst>
                                            <p:cond delay="0"/>
                                          </p:stCondLst>
                                        </p:cTn>
                                        <p:tgtEl>
                                          <p:spTgt spid="20"/>
                                        </p:tgtEl>
                                        <p:attrNameLst>
                                          <p:attrName>style.visibility</p:attrName>
                                        </p:attrNameLst>
                                      </p:cBhvr>
                                      <p:to>
                                        <p:strVal val="visible"/>
                                      </p:to>
                                    </p:set>
                                    <p:animEffect transition="in" filter="fade">
                                      <p:cBhvr>
                                        <p:cTn id="26" dur="500"/>
                                        <p:tgtEl>
                                          <p:spTgt spid="20"/>
                                        </p:tgtEl>
                                      </p:cBhvr>
                                    </p:animEffect>
                                  </p:childTnLst>
                                </p:cTn>
                              </p:par>
                              <p:par>
                                <p:cTn id="27" presetID="10" presetClass="entr" presetSubtype="0" fill="hold" nodeType="withEffect">
                                  <p:stCondLst>
                                    <p:cond delay="0"/>
                                  </p:stCondLst>
                                  <p:childTnLst>
                                    <p:set>
                                      <p:cBhvr>
                                        <p:cTn id="28" dur="1" fill="hold">
                                          <p:stCondLst>
                                            <p:cond delay="0"/>
                                          </p:stCondLst>
                                        </p:cTn>
                                        <p:tgtEl>
                                          <p:spTgt spid="9270"/>
                                        </p:tgtEl>
                                        <p:attrNameLst>
                                          <p:attrName>style.visibility</p:attrName>
                                        </p:attrNameLst>
                                      </p:cBhvr>
                                      <p:to>
                                        <p:strVal val="visible"/>
                                      </p:to>
                                    </p:set>
                                    <p:animEffect transition="in" filter="fade">
                                      <p:cBhvr>
                                        <p:cTn id="29" dur="500"/>
                                        <p:tgtEl>
                                          <p:spTgt spid="927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60" grpId="0"/>
      <p:bldP spid="18" grpId="0"/>
      <p:bldP spid="19"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Rectangle 3"/>
          <p:cNvSpPr>
            <a:spLocks noChangeArrowheads="1"/>
          </p:cNvSpPr>
          <p:nvPr/>
        </p:nvSpPr>
        <p:spPr bwMode="auto">
          <a:xfrm>
            <a:off x="251520" y="476672"/>
            <a:ext cx="8305800" cy="58707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lstStyle>
            <a:lvl1pPr marL="342900" indent="-342900">
              <a:lnSpc>
                <a:spcPct val="90000"/>
              </a:lnSpc>
              <a:spcBef>
                <a:spcPct val="30000"/>
              </a:spcBef>
              <a:buClr>
                <a:schemeClr val="hlink"/>
              </a:buClr>
              <a:buSzPct val="70000"/>
              <a:buFont typeface="Wingdings" panose="05000000000000000000" pitchFamily="2" charset="2"/>
              <a:buChar char="u"/>
              <a:defRPr sz="2400" b="1">
                <a:solidFill>
                  <a:srgbClr val="0000FF"/>
                </a:solidFill>
                <a:effectLst>
                  <a:outerShdw blurRad="38100" dist="38100" dir="2700000" algn="tl">
                    <a:srgbClr val="C0C0C0"/>
                  </a:outerShdw>
                </a:effectLst>
                <a:latin typeface="Arial" panose="020B0604020202020204" pitchFamily="34" charset="0"/>
              </a:defRPr>
            </a:lvl1pPr>
            <a:lvl2pPr marL="742950" indent="-285750">
              <a:lnSpc>
                <a:spcPct val="90000"/>
              </a:lnSpc>
              <a:spcBef>
                <a:spcPct val="30000"/>
              </a:spcBef>
              <a:buClr>
                <a:schemeClr val="hlink"/>
              </a:buClr>
              <a:buSzPct val="70000"/>
              <a:buFont typeface="Wingdings" panose="05000000000000000000" pitchFamily="2" charset="2"/>
              <a:buChar char="n"/>
              <a:defRPr b="1">
                <a:solidFill>
                  <a:schemeClr val="tx1"/>
                </a:solidFill>
                <a:latin typeface="Arial" panose="020B0604020202020204" pitchFamily="34" charset="0"/>
              </a:defRPr>
            </a:lvl2pPr>
            <a:lvl3pPr marL="1143000" indent="-228600">
              <a:lnSpc>
                <a:spcPct val="90000"/>
              </a:lnSpc>
              <a:spcBef>
                <a:spcPct val="30000"/>
              </a:spcBef>
              <a:buClr>
                <a:schemeClr val="tx1"/>
              </a:buClr>
              <a:buSzPct val="80000"/>
              <a:buFont typeface="Wingdings" panose="05000000000000000000" pitchFamily="2" charset="2"/>
              <a:buChar char="l"/>
              <a:defRPr sz="1600" b="1">
                <a:solidFill>
                  <a:schemeClr val="tx1"/>
                </a:solidFill>
                <a:latin typeface="Arial" panose="020B0604020202020204" pitchFamily="34" charset="0"/>
              </a:defRPr>
            </a:lvl3pPr>
            <a:lvl4pPr marL="1562100" indent="-228600">
              <a:lnSpc>
                <a:spcPct val="90000"/>
              </a:lnSpc>
              <a:spcBef>
                <a:spcPct val="30000"/>
              </a:spcBef>
              <a:buClr>
                <a:schemeClr val="hlink"/>
              </a:buClr>
              <a:buSzPct val="100000"/>
              <a:buFont typeface="Wingdings" panose="05000000000000000000" pitchFamily="2" charset="2"/>
              <a:buChar char="u"/>
              <a:defRPr sz="1400" b="1">
                <a:solidFill>
                  <a:srgbClr val="0000FF"/>
                </a:solidFill>
                <a:latin typeface="Arial" panose="020B0604020202020204" pitchFamily="34" charset="0"/>
              </a:defRPr>
            </a:lvl4pPr>
            <a:lvl5pPr marL="1981200" indent="-228600">
              <a:lnSpc>
                <a:spcPct val="90000"/>
              </a:lnSpc>
              <a:spcBef>
                <a:spcPct val="30000"/>
              </a:spcBef>
              <a:defRPr sz="1400" b="1">
                <a:solidFill>
                  <a:srgbClr val="0000FF"/>
                </a:solidFill>
                <a:latin typeface="Arial" panose="020B0604020202020204" pitchFamily="34" charset="0"/>
              </a:defRPr>
            </a:lvl5pPr>
            <a:lvl6pPr marL="2438400" indent="-228600" eaLnBrk="0" fontAlgn="base" hangingPunct="0">
              <a:lnSpc>
                <a:spcPct val="90000"/>
              </a:lnSpc>
              <a:spcBef>
                <a:spcPct val="30000"/>
              </a:spcBef>
              <a:spcAft>
                <a:spcPct val="0"/>
              </a:spcAft>
              <a:defRPr sz="1400" b="1">
                <a:solidFill>
                  <a:srgbClr val="0000FF"/>
                </a:solidFill>
                <a:latin typeface="Arial" panose="020B0604020202020204" pitchFamily="34" charset="0"/>
              </a:defRPr>
            </a:lvl6pPr>
            <a:lvl7pPr marL="2895600" indent="-228600" eaLnBrk="0" fontAlgn="base" hangingPunct="0">
              <a:lnSpc>
                <a:spcPct val="90000"/>
              </a:lnSpc>
              <a:spcBef>
                <a:spcPct val="30000"/>
              </a:spcBef>
              <a:spcAft>
                <a:spcPct val="0"/>
              </a:spcAft>
              <a:defRPr sz="1400" b="1">
                <a:solidFill>
                  <a:srgbClr val="0000FF"/>
                </a:solidFill>
                <a:latin typeface="Arial" panose="020B0604020202020204" pitchFamily="34" charset="0"/>
              </a:defRPr>
            </a:lvl7pPr>
            <a:lvl8pPr marL="3352800" indent="-228600" eaLnBrk="0" fontAlgn="base" hangingPunct="0">
              <a:lnSpc>
                <a:spcPct val="90000"/>
              </a:lnSpc>
              <a:spcBef>
                <a:spcPct val="30000"/>
              </a:spcBef>
              <a:spcAft>
                <a:spcPct val="0"/>
              </a:spcAft>
              <a:defRPr sz="1400" b="1">
                <a:solidFill>
                  <a:srgbClr val="0000FF"/>
                </a:solidFill>
                <a:latin typeface="Arial" panose="020B0604020202020204" pitchFamily="34" charset="0"/>
              </a:defRPr>
            </a:lvl8pPr>
            <a:lvl9pPr marL="3810000" indent="-228600" eaLnBrk="0" fontAlgn="base" hangingPunct="0">
              <a:lnSpc>
                <a:spcPct val="90000"/>
              </a:lnSpc>
              <a:spcBef>
                <a:spcPct val="30000"/>
              </a:spcBef>
              <a:spcAft>
                <a:spcPct val="0"/>
              </a:spcAft>
              <a:defRPr sz="1400" b="1">
                <a:solidFill>
                  <a:srgbClr val="0000FF"/>
                </a:solidFill>
                <a:latin typeface="Arial" panose="020B0604020202020204" pitchFamily="34" charset="0"/>
              </a:defRPr>
            </a:lvl9pPr>
          </a:lstStyle>
          <a:p>
            <a:pPr>
              <a:lnSpc>
                <a:spcPct val="120000"/>
              </a:lnSpc>
            </a:pPr>
            <a:r>
              <a:rPr lang="en-GB" altLang="en-US" sz="2000" dirty="0">
                <a:solidFill>
                  <a:schemeClr val="tx1"/>
                </a:solidFill>
                <a:effectLst/>
                <a:latin typeface="+mn-lt"/>
              </a:rPr>
              <a:t>PHOTONS</a:t>
            </a:r>
            <a:endParaRPr lang="en-GB" altLang="en-US" sz="1800" b="0" dirty="0">
              <a:solidFill>
                <a:schemeClr val="tx1"/>
              </a:solidFill>
              <a:effectLst/>
              <a:latin typeface="+mn-lt"/>
            </a:endParaRPr>
          </a:p>
          <a:p>
            <a:pPr lvl="1">
              <a:lnSpc>
                <a:spcPct val="120000"/>
              </a:lnSpc>
            </a:pPr>
            <a:r>
              <a:rPr lang="en-GB" altLang="en-US" b="0" dirty="0">
                <a:latin typeface="+mn-lt"/>
              </a:rPr>
              <a:t>Electromagnetic radiation</a:t>
            </a:r>
          </a:p>
          <a:p>
            <a:pPr lvl="1">
              <a:lnSpc>
                <a:spcPct val="120000"/>
              </a:lnSpc>
            </a:pPr>
            <a:r>
              <a:rPr lang="en-GB" altLang="en-US" b="0" dirty="0">
                <a:latin typeface="+mn-lt"/>
              </a:rPr>
              <a:t>Energy: a few </a:t>
            </a:r>
            <a:r>
              <a:rPr lang="en-GB" altLang="en-US" b="0" dirty="0" err="1">
                <a:latin typeface="+mn-lt"/>
              </a:rPr>
              <a:t>keV</a:t>
            </a:r>
            <a:r>
              <a:rPr lang="en-GB" altLang="en-US" b="0" dirty="0">
                <a:latin typeface="+mn-lt"/>
              </a:rPr>
              <a:t> to a few MeV</a:t>
            </a:r>
          </a:p>
          <a:p>
            <a:pPr lvl="1">
              <a:lnSpc>
                <a:spcPct val="120000"/>
              </a:lnSpc>
            </a:pPr>
            <a:r>
              <a:rPr lang="en-GB" altLang="en-US" b="0" dirty="0">
                <a:latin typeface="+mn-lt"/>
              </a:rPr>
              <a:t>Very penetrating</a:t>
            </a:r>
          </a:p>
          <a:p>
            <a:pPr lvl="1">
              <a:lnSpc>
                <a:spcPct val="120000"/>
              </a:lnSpc>
            </a:pPr>
            <a:r>
              <a:rPr lang="en-GB" altLang="en-US" b="0" dirty="0">
                <a:latin typeface="+mn-lt"/>
              </a:rPr>
              <a:t>Radiological hazard only by external irradiation</a:t>
            </a:r>
          </a:p>
          <a:p>
            <a:pPr>
              <a:lnSpc>
                <a:spcPct val="120000"/>
              </a:lnSpc>
            </a:pPr>
            <a:r>
              <a:rPr lang="en-GB" altLang="en-US" sz="2000" dirty="0">
                <a:solidFill>
                  <a:schemeClr val="tx1"/>
                </a:solidFill>
                <a:effectLst/>
                <a:latin typeface="+mn-lt"/>
              </a:rPr>
              <a:t>NEUTRONS</a:t>
            </a:r>
          </a:p>
          <a:p>
            <a:pPr lvl="1">
              <a:lnSpc>
                <a:spcPct val="120000"/>
              </a:lnSpc>
            </a:pPr>
            <a:r>
              <a:rPr lang="en-GB" altLang="en-US" b="0" dirty="0">
                <a:latin typeface="+mn-lt"/>
              </a:rPr>
              <a:t>Neutral particles (constituents of the atomic nucleus together with protons) </a:t>
            </a:r>
          </a:p>
          <a:p>
            <a:pPr lvl="1">
              <a:lnSpc>
                <a:spcPct val="120000"/>
              </a:lnSpc>
            </a:pPr>
            <a:r>
              <a:rPr lang="en-GB" altLang="en-US" b="0" dirty="0">
                <a:latin typeface="+mn-lt"/>
              </a:rPr>
              <a:t>Very penetrating</a:t>
            </a:r>
          </a:p>
          <a:p>
            <a:pPr lvl="1">
              <a:lnSpc>
                <a:spcPct val="120000"/>
              </a:lnSpc>
            </a:pPr>
            <a:r>
              <a:rPr lang="en-GB" altLang="en-US" b="0" dirty="0">
                <a:latin typeface="+mn-lt"/>
              </a:rPr>
              <a:t>External irradiation</a:t>
            </a:r>
          </a:p>
          <a:p>
            <a:pPr lvl="1">
              <a:lnSpc>
                <a:spcPct val="120000"/>
              </a:lnSpc>
            </a:pPr>
            <a:r>
              <a:rPr lang="en-GB" altLang="en-US" b="0" dirty="0">
                <a:solidFill>
                  <a:srgbClr val="FF0000"/>
                </a:solidFill>
                <a:latin typeface="+mn-lt"/>
              </a:rPr>
              <a:t>Enhanced biological effect </a:t>
            </a:r>
            <a:r>
              <a:rPr lang="en-GB" altLang="en-US" b="0" dirty="0">
                <a:latin typeface="+mn-lt"/>
              </a:rPr>
              <a:t>(high </a:t>
            </a:r>
            <a:r>
              <a:rPr lang="en-GB" altLang="en-US" b="0" dirty="0">
                <a:solidFill>
                  <a:srgbClr val="FF0000"/>
                </a:solidFill>
                <a:latin typeface="+mn-lt"/>
              </a:rPr>
              <a:t>LET – Linear Energy Transfer</a:t>
            </a:r>
            <a:r>
              <a:rPr lang="en-GB" altLang="en-US" b="0" dirty="0">
                <a:solidFill>
                  <a:schemeClr val="hlink"/>
                </a:solidFill>
                <a:latin typeface="+mn-lt"/>
              </a:rPr>
              <a:t> </a:t>
            </a:r>
            <a:r>
              <a:rPr lang="en-GB" altLang="en-US" b="0" dirty="0">
                <a:latin typeface="+mn-lt"/>
              </a:rPr>
              <a:t>radiation), which depends on their energy</a:t>
            </a:r>
          </a:p>
          <a:p>
            <a:pPr>
              <a:lnSpc>
                <a:spcPct val="120000"/>
              </a:lnSpc>
            </a:pPr>
            <a:r>
              <a:rPr lang="en-GB" altLang="en-US" sz="2000" dirty="0">
                <a:solidFill>
                  <a:schemeClr val="tx1"/>
                </a:solidFill>
                <a:effectLst/>
                <a:latin typeface="+mn-lt"/>
              </a:rPr>
              <a:t>HEAVY CHARGED PARTICLES (protons, ions)</a:t>
            </a:r>
          </a:p>
          <a:p>
            <a:pPr lvl="1">
              <a:lnSpc>
                <a:spcPct val="120000"/>
              </a:lnSpc>
            </a:pPr>
            <a:r>
              <a:rPr lang="en-GB" altLang="en-US" b="0" dirty="0">
                <a:latin typeface="+mn-lt"/>
              </a:rPr>
              <a:t>External irradiation</a:t>
            </a:r>
          </a:p>
          <a:p>
            <a:pPr lvl="1">
              <a:lnSpc>
                <a:spcPct val="120000"/>
              </a:lnSpc>
            </a:pPr>
            <a:r>
              <a:rPr lang="en-GB" altLang="en-US" b="0" dirty="0">
                <a:solidFill>
                  <a:srgbClr val="FF0000"/>
                </a:solidFill>
                <a:latin typeface="+mn-lt"/>
              </a:rPr>
              <a:t>Enhanced biological effect </a:t>
            </a:r>
            <a:r>
              <a:rPr lang="en-GB" altLang="en-US" b="0" dirty="0">
                <a:latin typeface="+mn-lt"/>
              </a:rPr>
              <a:t>(high </a:t>
            </a:r>
            <a:r>
              <a:rPr lang="en-GB" altLang="en-US" b="0" dirty="0">
                <a:solidFill>
                  <a:srgbClr val="FF0000"/>
                </a:solidFill>
                <a:latin typeface="+mn-lt"/>
              </a:rPr>
              <a:t>LET – Linear Energy Transfer</a:t>
            </a:r>
            <a:r>
              <a:rPr lang="en-GB" altLang="en-US" b="0" dirty="0">
                <a:solidFill>
                  <a:schemeClr val="hlink"/>
                </a:solidFill>
                <a:latin typeface="+mn-lt"/>
              </a:rPr>
              <a:t> </a:t>
            </a:r>
            <a:r>
              <a:rPr lang="en-GB" altLang="en-US" b="0" dirty="0">
                <a:latin typeface="+mn-lt"/>
              </a:rPr>
              <a:t>radiation)</a:t>
            </a:r>
          </a:p>
        </p:txBody>
      </p:sp>
      <p:sp>
        <p:nvSpPr>
          <p:cNvPr id="5" name="TextBox 4"/>
          <p:cNvSpPr txBox="1"/>
          <p:nvPr/>
        </p:nvSpPr>
        <p:spPr>
          <a:xfrm>
            <a:off x="4037" y="29568"/>
            <a:ext cx="6912768" cy="400110"/>
          </a:xfrm>
          <a:prstGeom prst="rect">
            <a:avLst/>
          </a:prstGeom>
          <a:noFill/>
        </p:spPr>
        <p:txBody>
          <a:bodyPr wrap="square" rtlCol="0">
            <a:spAutoFit/>
          </a:bodyPr>
          <a:lstStyle/>
          <a:p>
            <a:r>
              <a:rPr lang="en-GB" sz="2000" i="1" dirty="0">
                <a:solidFill>
                  <a:srgbClr val="FF0000"/>
                </a:solidFill>
                <a:latin typeface="Verdana" pitchFamily="34" charset="0"/>
                <a:ea typeface="Verdana" pitchFamily="34" charset="0"/>
                <a:cs typeface="Verdana" pitchFamily="34" charset="0"/>
              </a:rPr>
              <a:t>Radioactivity and ionising radiation / hazard</a:t>
            </a:r>
          </a:p>
        </p:txBody>
      </p:sp>
      <p:pic>
        <p:nvPicPr>
          <p:cNvPr id="6" name="Picture 5" descr="gamm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56176" y="980728"/>
            <a:ext cx="1804988" cy="1622425"/>
          </a:xfrm>
          <a:prstGeom prst="rect">
            <a:avLst/>
          </a:prstGeom>
          <a:noFill/>
          <a:extLst>
            <a:ext uri="{909E8E84-426E-40DD-AFC4-6F175D3DCCD1}">
              <a14:hiddenFill xmlns:a14="http://schemas.microsoft.com/office/drawing/2010/main">
                <a:solidFill>
                  <a:srgbClr val="FFFFFF"/>
                </a:solidFill>
              </a14:hiddenFill>
            </a:ext>
          </a:extLst>
        </p:spPr>
      </p:pic>
      <p:sp>
        <p:nvSpPr>
          <p:cNvPr id="2" name="Slide Number Placeholder 1"/>
          <p:cNvSpPr>
            <a:spLocks noGrp="1"/>
          </p:cNvSpPr>
          <p:nvPr>
            <p:ph type="sldNum" sz="quarter" idx="12"/>
          </p:nvPr>
        </p:nvSpPr>
        <p:spPr/>
        <p:txBody>
          <a:bodyPr/>
          <a:lstStyle/>
          <a:p>
            <a:fld id="{97B5E8DF-58F0-4F1A-9C8E-35C36CDA2C44}" type="slidenum">
              <a:rPr lang="en-GB" smtClean="0"/>
              <a:pPr/>
              <a:t>13</a:t>
            </a:fld>
            <a:endParaRPr lang="en-GB" dirty="0"/>
          </a:p>
        </p:txBody>
      </p:sp>
    </p:spTree>
    <p:extLst>
      <p:ext uri="{BB962C8B-B14F-4D97-AF65-F5344CB8AC3E}">
        <p14:creationId xmlns:p14="http://schemas.microsoft.com/office/powerpoint/2010/main" val="16148704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0243">
                                            <p:txEl>
                                              <p:pRg st="0" end="0"/>
                                            </p:txEl>
                                          </p:spTgt>
                                        </p:tgtEl>
                                        <p:attrNameLst>
                                          <p:attrName>style.visibility</p:attrName>
                                        </p:attrNameLst>
                                      </p:cBhvr>
                                      <p:to>
                                        <p:strVal val="visible"/>
                                      </p:to>
                                    </p:set>
                                    <p:animEffect transition="in" filter="fade">
                                      <p:cBhvr>
                                        <p:cTn id="7" dur="500"/>
                                        <p:tgtEl>
                                          <p:spTgt spid="10243">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10243">
                                            <p:txEl>
                                              <p:pRg st="1" end="1"/>
                                            </p:txEl>
                                          </p:spTgt>
                                        </p:tgtEl>
                                        <p:attrNameLst>
                                          <p:attrName>style.visibility</p:attrName>
                                        </p:attrNameLst>
                                      </p:cBhvr>
                                      <p:to>
                                        <p:strVal val="visible"/>
                                      </p:to>
                                    </p:set>
                                    <p:animEffect transition="in" filter="fade">
                                      <p:cBhvr>
                                        <p:cTn id="10" dur="500"/>
                                        <p:tgtEl>
                                          <p:spTgt spid="10243">
                                            <p:txEl>
                                              <p:pRg st="1" end="1"/>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10243">
                                            <p:txEl>
                                              <p:pRg st="2" end="2"/>
                                            </p:txEl>
                                          </p:spTgt>
                                        </p:tgtEl>
                                        <p:attrNameLst>
                                          <p:attrName>style.visibility</p:attrName>
                                        </p:attrNameLst>
                                      </p:cBhvr>
                                      <p:to>
                                        <p:strVal val="visible"/>
                                      </p:to>
                                    </p:set>
                                    <p:animEffect transition="in" filter="fade">
                                      <p:cBhvr>
                                        <p:cTn id="13" dur="500"/>
                                        <p:tgtEl>
                                          <p:spTgt spid="10243">
                                            <p:txEl>
                                              <p:pRg st="2" end="2"/>
                                            </p:txEl>
                                          </p:spTgt>
                                        </p:tgtEl>
                                      </p:cBhvr>
                                    </p:animEffect>
                                  </p:childTnLst>
                                </p:cTn>
                              </p:par>
                              <p:par>
                                <p:cTn id="14" presetID="10" presetClass="entr" presetSubtype="0" fill="hold" nodeType="withEffect">
                                  <p:stCondLst>
                                    <p:cond delay="0"/>
                                  </p:stCondLst>
                                  <p:childTnLst>
                                    <p:set>
                                      <p:cBhvr>
                                        <p:cTn id="15" dur="1" fill="hold">
                                          <p:stCondLst>
                                            <p:cond delay="0"/>
                                          </p:stCondLst>
                                        </p:cTn>
                                        <p:tgtEl>
                                          <p:spTgt spid="10243">
                                            <p:txEl>
                                              <p:pRg st="3" end="3"/>
                                            </p:txEl>
                                          </p:spTgt>
                                        </p:tgtEl>
                                        <p:attrNameLst>
                                          <p:attrName>style.visibility</p:attrName>
                                        </p:attrNameLst>
                                      </p:cBhvr>
                                      <p:to>
                                        <p:strVal val="visible"/>
                                      </p:to>
                                    </p:set>
                                    <p:animEffect transition="in" filter="fade">
                                      <p:cBhvr>
                                        <p:cTn id="16" dur="500"/>
                                        <p:tgtEl>
                                          <p:spTgt spid="10243">
                                            <p:txEl>
                                              <p:pRg st="3" end="3"/>
                                            </p:txEl>
                                          </p:spTgt>
                                        </p:tgtEl>
                                      </p:cBhvr>
                                    </p:animEffect>
                                  </p:childTnLst>
                                </p:cTn>
                              </p:par>
                              <p:par>
                                <p:cTn id="17" presetID="10" presetClass="entr" presetSubtype="0" fill="hold" nodeType="withEffect">
                                  <p:stCondLst>
                                    <p:cond delay="0"/>
                                  </p:stCondLst>
                                  <p:childTnLst>
                                    <p:set>
                                      <p:cBhvr>
                                        <p:cTn id="18" dur="1" fill="hold">
                                          <p:stCondLst>
                                            <p:cond delay="0"/>
                                          </p:stCondLst>
                                        </p:cTn>
                                        <p:tgtEl>
                                          <p:spTgt spid="10243">
                                            <p:txEl>
                                              <p:pRg st="4" end="4"/>
                                            </p:txEl>
                                          </p:spTgt>
                                        </p:tgtEl>
                                        <p:attrNameLst>
                                          <p:attrName>style.visibility</p:attrName>
                                        </p:attrNameLst>
                                      </p:cBhvr>
                                      <p:to>
                                        <p:strVal val="visible"/>
                                      </p:to>
                                    </p:set>
                                    <p:animEffect transition="in" filter="fade">
                                      <p:cBhvr>
                                        <p:cTn id="19" dur="500"/>
                                        <p:tgtEl>
                                          <p:spTgt spid="10243">
                                            <p:txEl>
                                              <p:pRg st="4" end="4"/>
                                            </p:txEl>
                                          </p:spTgt>
                                        </p:tgtEl>
                                      </p:cBhvr>
                                    </p:animEffect>
                                  </p:childTnLst>
                                </p:cTn>
                              </p:par>
                              <p:par>
                                <p:cTn id="20" presetID="10" presetClass="entr" presetSubtype="0" fill="hold" nodeType="with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fade">
                                      <p:cBhvr>
                                        <p:cTn id="22" dur="500"/>
                                        <p:tgtEl>
                                          <p:spTgt spid="6"/>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10243">
                                            <p:txEl>
                                              <p:pRg st="5" end="5"/>
                                            </p:txEl>
                                          </p:spTgt>
                                        </p:tgtEl>
                                        <p:attrNameLst>
                                          <p:attrName>style.visibility</p:attrName>
                                        </p:attrNameLst>
                                      </p:cBhvr>
                                      <p:to>
                                        <p:strVal val="visible"/>
                                      </p:to>
                                    </p:set>
                                    <p:animEffect transition="in" filter="fade">
                                      <p:cBhvr>
                                        <p:cTn id="27" dur="500"/>
                                        <p:tgtEl>
                                          <p:spTgt spid="10243">
                                            <p:txEl>
                                              <p:pRg st="5" end="5"/>
                                            </p:txEl>
                                          </p:spTgt>
                                        </p:tgtEl>
                                      </p:cBhvr>
                                    </p:animEffect>
                                  </p:childTnLst>
                                </p:cTn>
                              </p:par>
                              <p:par>
                                <p:cTn id="28" presetID="10" presetClass="entr" presetSubtype="0" fill="hold" nodeType="withEffect">
                                  <p:stCondLst>
                                    <p:cond delay="0"/>
                                  </p:stCondLst>
                                  <p:childTnLst>
                                    <p:set>
                                      <p:cBhvr>
                                        <p:cTn id="29" dur="1" fill="hold">
                                          <p:stCondLst>
                                            <p:cond delay="0"/>
                                          </p:stCondLst>
                                        </p:cTn>
                                        <p:tgtEl>
                                          <p:spTgt spid="10243">
                                            <p:txEl>
                                              <p:pRg st="6" end="6"/>
                                            </p:txEl>
                                          </p:spTgt>
                                        </p:tgtEl>
                                        <p:attrNameLst>
                                          <p:attrName>style.visibility</p:attrName>
                                        </p:attrNameLst>
                                      </p:cBhvr>
                                      <p:to>
                                        <p:strVal val="visible"/>
                                      </p:to>
                                    </p:set>
                                    <p:animEffect transition="in" filter="fade">
                                      <p:cBhvr>
                                        <p:cTn id="30" dur="500"/>
                                        <p:tgtEl>
                                          <p:spTgt spid="10243">
                                            <p:txEl>
                                              <p:pRg st="6" end="6"/>
                                            </p:txEl>
                                          </p:spTgt>
                                        </p:tgtEl>
                                      </p:cBhvr>
                                    </p:animEffect>
                                  </p:childTnLst>
                                </p:cTn>
                              </p:par>
                              <p:par>
                                <p:cTn id="31" presetID="10" presetClass="entr" presetSubtype="0" fill="hold" nodeType="withEffect">
                                  <p:stCondLst>
                                    <p:cond delay="0"/>
                                  </p:stCondLst>
                                  <p:childTnLst>
                                    <p:set>
                                      <p:cBhvr>
                                        <p:cTn id="32" dur="1" fill="hold">
                                          <p:stCondLst>
                                            <p:cond delay="0"/>
                                          </p:stCondLst>
                                        </p:cTn>
                                        <p:tgtEl>
                                          <p:spTgt spid="10243">
                                            <p:txEl>
                                              <p:pRg st="7" end="7"/>
                                            </p:txEl>
                                          </p:spTgt>
                                        </p:tgtEl>
                                        <p:attrNameLst>
                                          <p:attrName>style.visibility</p:attrName>
                                        </p:attrNameLst>
                                      </p:cBhvr>
                                      <p:to>
                                        <p:strVal val="visible"/>
                                      </p:to>
                                    </p:set>
                                    <p:animEffect transition="in" filter="fade">
                                      <p:cBhvr>
                                        <p:cTn id="33" dur="500"/>
                                        <p:tgtEl>
                                          <p:spTgt spid="10243">
                                            <p:txEl>
                                              <p:pRg st="7" end="7"/>
                                            </p:txEl>
                                          </p:spTgt>
                                        </p:tgtEl>
                                      </p:cBhvr>
                                    </p:animEffect>
                                  </p:childTnLst>
                                </p:cTn>
                              </p:par>
                              <p:par>
                                <p:cTn id="34" presetID="10" presetClass="entr" presetSubtype="0" fill="hold" nodeType="withEffect">
                                  <p:stCondLst>
                                    <p:cond delay="0"/>
                                  </p:stCondLst>
                                  <p:childTnLst>
                                    <p:set>
                                      <p:cBhvr>
                                        <p:cTn id="35" dur="1" fill="hold">
                                          <p:stCondLst>
                                            <p:cond delay="0"/>
                                          </p:stCondLst>
                                        </p:cTn>
                                        <p:tgtEl>
                                          <p:spTgt spid="10243">
                                            <p:txEl>
                                              <p:pRg st="8" end="8"/>
                                            </p:txEl>
                                          </p:spTgt>
                                        </p:tgtEl>
                                        <p:attrNameLst>
                                          <p:attrName>style.visibility</p:attrName>
                                        </p:attrNameLst>
                                      </p:cBhvr>
                                      <p:to>
                                        <p:strVal val="visible"/>
                                      </p:to>
                                    </p:set>
                                    <p:animEffect transition="in" filter="fade">
                                      <p:cBhvr>
                                        <p:cTn id="36" dur="500"/>
                                        <p:tgtEl>
                                          <p:spTgt spid="10243">
                                            <p:txEl>
                                              <p:pRg st="8" end="8"/>
                                            </p:txEl>
                                          </p:spTgt>
                                        </p:tgtEl>
                                      </p:cBhvr>
                                    </p:animEffect>
                                  </p:childTnLst>
                                </p:cTn>
                              </p:par>
                              <p:par>
                                <p:cTn id="37" presetID="10" presetClass="entr" presetSubtype="0" fill="hold" nodeType="withEffect">
                                  <p:stCondLst>
                                    <p:cond delay="0"/>
                                  </p:stCondLst>
                                  <p:childTnLst>
                                    <p:set>
                                      <p:cBhvr>
                                        <p:cTn id="38" dur="1" fill="hold">
                                          <p:stCondLst>
                                            <p:cond delay="0"/>
                                          </p:stCondLst>
                                        </p:cTn>
                                        <p:tgtEl>
                                          <p:spTgt spid="10243">
                                            <p:txEl>
                                              <p:pRg st="9" end="9"/>
                                            </p:txEl>
                                          </p:spTgt>
                                        </p:tgtEl>
                                        <p:attrNameLst>
                                          <p:attrName>style.visibility</p:attrName>
                                        </p:attrNameLst>
                                      </p:cBhvr>
                                      <p:to>
                                        <p:strVal val="visible"/>
                                      </p:to>
                                    </p:set>
                                    <p:animEffect transition="in" filter="fade">
                                      <p:cBhvr>
                                        <p:cTn id="39" dur="500"/>
                                        <p:tgtEl>
                                          <p:spTgt spid="10243">
                                            <p:txEl>
                                              <p:pRg st="9" end="9"/>
                                            </p:txEl>
                                          </p:spTgt>
                                        </p:tgtEl>
                                      </p:cBhvr>
                                    </p:animEffect>
                                  </p:childTnLst>
                                </p:cTn>
                              </p:par>
                            </p:childTnLst>
                          </p:cTn>
                        </p:par>
                      </p:childTnLst>
                    </p:cTn>
                  </p:par>
                  <p:par>
                    <p:cTn id="40" fill="hold">
                      <p:stCondLst>
                        <p:cond delay="indefinite"/>
                      </p:stCondLst>
                      <p:childTnLst>
                        <p:par>
                          <p:cTn id="41" fill="hold">
                            <p:stCondLst>
                              <p:cond delay="0"/>
                            </p:stCondLst>
                            <p:childTnLst>
                              <p:par>
                                <p:cTn id="42" presetID="10" presetClass="entr" presetSubtype="0" fill="hold" nodeType="clickEffect">
                                  <p:stCondLst>
                                    <p:cond delay="0"/>
                                  </p:stCondLst>
                                  <p:childTnLst>
                                    <p:set>
                                      <p:cBhvr>
                                        <p:cTn id="43" dur="1" fill="hold">
                                          <p:stCondLst>
                                            <p:cond delay="0"/>
                                          </p:stCondLst>
                                        </p:cTn>
                                        <p:tgtEl>
                                          <p:spTgt spid="10243">
                                            <p:txEl>
                                              <p:pRg st="10" end="10"/>
                                            </p:txEl>
                                          </p:spTgt>
                                        </p:tgtEl>
                                        <p:attrNameLst>
                                          <p:attrName>style.visibility</p:attrName>
                                        </p:attrNameLst>
                                      </p:cBhvr>
                                      <p:to>
                                        <p:strVal val="visible"/>
                                      </p:to>
                                    </p:set>
                                    <p:animEffect transition="in" filter="fade">
                                      <p:cBhvr>
                                        <p:cTn id="44" dur="500"/>
                                        <p:tgtEl>
                                          <p:spTgt spid="10243">
                                            <p:txEl>
                                              <p:pRg st="10" end="10"/>
                                            </p:txEl>
                                          </p:spTgt>
                                        </p:tgtEl>
                                      </p:cBhvr>
                                    </p:animEffect>
                                  </p:childTnLst>
                                </p:cTn>
                              </p:par>
                              <p:par>
                                <p:cTn id="45" presetID="10" presetClass="entr" presetSubtype="0" fill="hold" nodeType="withEffect">
                                  <p:stCondLst>
                                    <p:cond delay="0"/>
                                  </p:stCondLst>
                                  <p:childTnLst>
                                    <p:set>
                                      <p:cBhvr>
                                        <p:cTn id="46" dur="1" fill="hold">
                                          <p:stCondLst>
                                            <p:cond delay="0"/>
                                          </p:stCondLst>
                                        </p:cTn>
                                        <p:tgtEl>
                                          <p:spTgt spid="10243">
                                            <p:txEl>
                                              <p:pRg st="11" end="11"/>
                                            </p:txEl>
                                          </p:spTgt>
                                        </p:tgtEl>
                                        <p:attrNameLst>
                                          <p:attrName>style.visibility</p:attrName>
                                        </p:attrNameLst>
                                      </p:cBhvr>
                                      <p:to>
                                        <p:strVal val="visible"/>
                                      </p:to>
                                    </p:set>
                                    <p:animEffect transition="in" filter="fade">
                                      <p:cBhvr>
                                        <p:cTn id="47" dur="500"/>
                                        <p:tgtEl>
                                          <p:spTgt spid="10243">
                                            <p:txEl>
                                              <p:pRg st="11" end="11"/>
                                            </p:txEl>
                                          </p:spTgt>
                                        </p:tgtEl>
                                      </p:cBhvr>
                                    </p:animEffect>
                                  </p:childTnLst>
                                </p:cTn>
                              </p:par>
                              <p:par>
                                <p:cTn id="48" presetID="10" presetClass="entr" presetSubtype="0" fill="hold" nodeType="withEffect">
                                  <p:stCondLst>
                                    <p:cond delay="0"/>
                                  </p:stCondLst>
                                  <p:childTnLst>
                                    <p:set>
                                      <p:cBhvr>
                                        <p:cTn id="49" dur="1" fill="hold">
                                          <p:stCondLst>
                                            <p:cond delay="0"/>
                                          </p:stCondLst>
                                        </p:cTn>
                                        <p:tgtEl>
                                          <p:spTgt spid="10243">
                                            <p:txEl>
                                              <p:pRg st="12" end="12"/>
                                            </p:txEl>
                                          </p:spTgt>
                                        </p:tgtEl>
                                        <p:attrNameLst>
                                          <p:attrName>style.visibility</p:attrName>
                                        </p:attrNameLst>
                                      </p:cBhvr>
                                      <p:to>
                                        <p:strVal val="visible"/>
                                      </p:to>
                                    </p:set>
                                    <p:animEffect transition="in" filter="fade">
                                      <p:cBhvr>
                                        <p:cTn id="50" dur="500"/>
                                        <p:tgtEl>
                                          <p:spTgt spid="10243">
                                            <p:txEl>
                                              <p:pRg st="12" end="1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 name="Slide Number Placeholder 295"/>
          <p:cNvSpPr>
            <a:spLocks noGrp="1"/>
          </p:cNvSpPr>
          <p:nvPr>
            <p:ph type="sldNum" sz="quarter" idx="12"/>
          </p:nvPr>
        </p:nvSpPr>
        <p:spPr/>
        <p:txBody>
          <a:bodyPr/>
          <a:lstStyle/>
          <a:p>
            <a:fld id="{97B5E8DF-58F0-4F1A-9C8E-35C36CDA2C44}" type="slidenum">
              <a:rPr lang="en-GB" smtClean="0"/>
              <a:pPr/>
              <a:t>14</a:t>
            </a:fld>
            <a:endParaRPr lang="en-GB"/>
          </a:p>
        </p:txBody>
      </p:sp>
      <p:sp>
        <p:nvSpPr>
          <p:cNvPr id="292" name="TextBox 291"/>
          <p:cNvSpPr txBox="1"/>
          <p:nvPr/>
        </p:nvSpPr>
        <p:spPr>
          <a:xfrm>
            <a:off x="4037" y="29568"/>
            <a:ext cx="6912768" cy="400110"/>
          </a:xfrm>
          <a:prstGeom prst="rect">
            <a:avLst/>
          </a:prstGeom>
          <a:noFill/>
        </p:spPr>
        <p:txBody>
          <a:bodyPr wrap="square" rtlCol="0">
            <a:spAutoFit/>
          </a:bodyPr>
          <a:lstStyle/>
          <a:p>
            <a:r>
              <a:rPr lang="en-GB" sz="2000" i="1" dirty="0">
                <a:solidFill>
                  <a:srgbClr val="FF0000"/>
                </a:solidFill>
                <a:latin typeface="Verdana" pitchFamily="34" charset="0"/>
                <a:ea typeface="Verdana" pitchFamily="34" charset="0"/>
                <a:cs typeface="Verdana" pitchFamily="34" charset="0"/>
              </a:rPr>
              <a:t>Radioactivity and ionising radiation</a:t>
            </a:r>
          </a:p>
        </p:txBody>
      </p:sp>
      <p:pic>
        <p:nvPicPr>
          <p:cNvPr id="23" name="Picture 4"/>
          <p:cNvPicPr>
            <a:picLocks noChangeAspect="1" noChangeArrowheads="1"/>
          </p:cNvPicPr>
          <p:nvPr/>
        </p:nvPicPr>
        <p:blipFill>
          <a:blip r:embed="rId3"/>
          <a:srcRect/>
          <a:stretch>
            <a:fillRect/>
          </a:stretch>
        </p:blipFill>
        <p:spPr bwMode="auto">
          <a:xfrm>
            <a:off x="436241" y="764704"/>
            <a:ext cx="1587" cy="1587"/>
          </a:xfrm>
          <a:prstGeom prst="rect">
            <a:avLst/>
          </a:prstGeom>
          <a:noFill/>
          <a:ln w="9525" algn="ctr">
            <a:noFill/>
            <a:miter lim="800000"/>
            <a:headEnd/>
            <a:tailEnd/>
          </a:ln>
        </p:spPr>
      </p:pic>
      <p:sp>
        <p:nvSpPr>
          <p:cNvPr id="37" name="Text Box 7"/>
          <p:cNvSpPr txBox="1">
            <a:spLocks noChangeArrowheads="1"/>
          </p:cNvSpPr>
          <p:nvPr/>
        </p:nvSpPr>
        <p:spPr bwMode="auto">
          <a:xfrm>
            <a:off x="350572" y="619142"/>
            <a:ext cx="2130541" cy="461665"/>
          </a:xfrm>
          <a:prstGeom prst="rect">
            <a:avLst/>
          </a:prstGeom>
          <a:noFill/>
          <a:ln w="9525" algn="ctr">
            <a:noFill/>
            <a:miter lim="800000"/>
            <a:headEnd/>
            <a:tailEnd/>
          </a:ln>
        </p:spPr>
        <p:txBody>
          <a:bodyPr wrap="square">
            <a:spAutoFit/>
          </a:bodyPr>
          <a:lstStyle/>
          <a:p>
            <a:pPr eaLnBrk="0" hangingPunct="0"/>
            <a:r>
              <a:rPr lang="de-DE" sz="2400" dirty="0">
                <a:latin typeface="Symbol" pitchFamily="18" charset="2"/>
              </a:rPr>
              <a:t>b</a:t>
            </a:r>
            <a:r>
              <a:rPr lang="de-DE" sz="2400" dirty="0">
                <a:latin typeface="Calibri" pitchFamily="34" charset="0"/>
              </a:rPr>
              <a:t>-, </a:t>
            </a:r>
            <a:r>
              <a:rPr lang="de-DE" sz="2400" dirty="0">
                <a:latin typeface="Symbol" pitchFamily="18" charset="2"/>
              </a:rPr>
              <a:t>g</a:t>
            </a:r>
            <a:r>
              <a:rPr lang="de-DE" sz="2400" dirty="0">
                <a:latin typeface="Calibri" pitchFamily="34" charset="0"/>
              </a:rPr>
              <a:t>-emitter</a:t>
            </a:r>
          </a:p>
        </p:txBody>
      </p:sp>
      <p:sp>
        <p:nvSpPr>
          <p:cNvPr id="38" name="Text Box 8"/>
          <p:cNvSpPr txBox="1">
            <a:spLocks noChangeArrowheads="1"/>
          </p:cNvSpPr>
          <p:nvPr/>
        </p:nvSpPr>
        <p:spPr bwMode="auto">
          <a:xfrm>
            <a:off x="2092003" y="2349029"/>
            <a:ext cx="576263" cy="457200"/>
          </a:xfrm>
          <a:prstGeom prst="rect">
            <a:avLst/>
          </a:prstGeom>
          <a:noFill/>
          <a:ln w="9525" algn="ctr">
            <a:noFill/>
            <a:miter lim="800000"/>
            <a:headEnd/>
            <a:tailEnd/>
          </a:ln>
        </p:spPr>
        <p:txBody>
          <a:bodyPr>
            <a:spAutoFit/>
          </a:bodyPr>
          <a:lstStyle/>
          <a:p>
            <a:pPr eaLnBrk="0" hangingPunct="0"/>
            <a:r>
              <a:rPr lang="de-DE" dirty="0">
                <a:latin typeface="Symbol" pitchFamily="18" charset="2"/>
              </a:rPr>
              <a:t>b</a:t>
            </a:r>
            <a:r>
              <a:rPr lang="de-DE" baseline="30000" dirty="0">
                <a:latin typeface="Symbol" pitchFamily="18" charset="2"/>
              </a:rPr>
              <a:t>+</a:t>
            </a:r>
          </a:p>
        </p:txBody>
      </p:sp>
      <p:sp>
        <p:nvSpPr>
          <p:cNvPr id="39" name="Text Box 9"/>
          <p:cNvSpPr txBox="1">
            <a:spLocks noChangeArrowheads="1"/>
          </p:cNvSpPr>
          <p:nvPr/>
        </p:nvSpPr>
        <p:spPr bwMode="auto">
          <a:xfrm>
            <a:off x="4755828" y="2060104"/>
            <a:ext cx="936625" cy="457200"/>
          </a:xfrm>
          <a:prstGeom prst="rect">
            <a:avLst/>
          </a:prstGeom>
          <a:noFill/>
          <a:ln w="9525" algn="ctr">
            <a:noFill/>
            <a:miter lim="800000"/>
            <a:headEnd/>
            <a:tailEnd/>
          </a:ln>
        </p:spPr>
        <p:txBody>
          <a:bodyPr>
            <a:spAutoFit/>
          </a:bodyPr>
          <a:lstStyle/>
          <a:p>
            <a:pPr eaLnBrk="0" hangingPunct="0"/>
            <a:r>
              <a:rPr lang="de-DE">
                <a:latin typeface="Symbol" pitchFamily="18" charset="2"/>
              </a:rPr>
              <a:t>b</a:t>
            </a:r>
            <a:r>
              <a:rPr lang="de-DE" baseline="30000">
                <a:latin typeface="Symbol" pitchFamily="18" charset="2"/>
              </a:rPr>
              <a:t>-</a:t>
            </a:r>
          </a:p>
        </p:txBody>
      </p:sp>
      <p:grpSp>
        <p:nvGrpSpPr>
          <p:cNvPr id="40" name="Group 23"/>
          <p:cNvGrpSpPr>
            <a:grpSpLocks noChangeAspect="1"/>
          </p:cNvGrpSpPr>
          <p:nvPr/>
        </p:nvGrpSpPr>
        <p:grpSpPr bwMode="auto">
          <a:xfrm>
            <a:off x="323527" y="3993678"/>
            <a:ext cx="3909697" cy="2099617"/>
            <a:chOff x="360" y="3015"/>
            <a:chExt cx="2093" cy="1124"/>
          </a:xfrm>
        </p:grpSpPr>
        <p:sp>
          <p:nvSpPr>
            <p:cNvPr id="41" name="Text Box 12"/>
            <p:cNvSpPr txBox="1">
              <a:spLocks noChangeArrowheads="1"/>
            </p:cNvSpPr>
            <p:nvPr/>
          </p:nvSpPr>
          <p:spPr bwMode="auto">
            <a:xfrm>
              <a:off x="360" y="3015"/>
              <a:ext cx="1370" cy="247"/>
            </a:xfrm>
            <a:prstGeom prst="rect">
              <a:avLst/>
            </a:prstGeom>
            <a:noFill/>
            <a:ln w="9525" algn="ctr">
              <a:noFill/>
              <a:miter lim="800000"/>
              <a:headEnd/>
              <a:tailEnd/>
            </a:ln>
          </p:spPr>
          <p:txBody>
            <a:bodyPr>
              <a:spAutoFit/>
            </a:bodyPr>
            <a:lstStyle/>
            <a:p>
              <a:pPr eaLnBrk="0" hangingPunct="0"/>
              <a:r>
                <a:rPr lang="de-DE" sz="2400" dirty="0">
                  <a:latin typeface="Calibri" pitchFamily="34" charset="0"/>
                </a:rPr>
                <a:t>Pure  </a:t>
              </a:r>
              <a:r>
                <a:rPr lang="de-DE" sz="2400" dirty="0">
                  <a:latin typeface="Symbol" pitchFamily="18" charset="2"/>
                </a:rPr>
                <a:t>b</a:t>
              </a:r>
              <a:r>
                <a:rPr lang="de-DE" sz="2400" dirty="0">
                  <a:latin typeface="Calibri" pitchFamily="34" charset="0"/>
                </a:rPr>
                <a:t>-emitter</a:t>
              </a:r>
            </a:p>
          </p:txBody>
        </p:sp>
        <p:pic>
          <p:nvPicPr>
            <p:cNvPr id="42" name="Picture 13"/>
            <p:cNvPicPr>
              <a:picLocks noChangeAspect="1" noChangeArrowheads="1"/>
            </p:cNvPicPr>
            <p:nvPr/>
          </p:nvPicPr>
          <p:blipFill>
            <a:blip r:embed="rId4"/>
            <a:srcRect l="24623" t="17497" r="8060" b="33777"/>
            <a:stretch>
              <a:fillRect/>
            </a:stretch>
          </p:blipFill>
          <p:spPr bwMode="auto">
            <a:xfrm>
              <a:off x="900" y="3240"/>
              <a:ext cx="1553" cy="899"/>
            </a:xfrm>
            <a:prstGeom prst="rect">
              <a:avLst/>
            </a:prstGeom>
            <a:noFill/>
            <a:ln w="9525" algn="ctr">
              <a:noFill/>
              <a:miter lim="800000"/>
              <a:headEnd/>
              <a:tailEnd/>
            </a:ln>
          </p:spPr>
        </p:pic>
      </p:grpSp>
      <p:grpSp>
        <p:nvGrpSpPr>
          <p:cNvPr id="3" name="Group 2"/>
          <p:cNvGrpSpPr>
            <a:grpSpLocks noChangeAspect="1"/>
          </p:cNvGrpSpPr>
          <p:nvPr/>
        </p:nvGrpSpPr>
        <p:grpSpPr>
          <a:xfrm>
            <a:off x="323527" y="1331996"/>
            <a:ext cx="8498587" cy="2781622"/>
            <a:chOff x="466403" y="1493366"/>
            <a:chExt cx="7372350" cy="2413000"/>
          </a:xfrm>
        </p:grpSpPr>
        <p:grpSp>
          <p:nvGrpSpPr>
            <p:cNvPr id="24" name="Group 25"/>
            <p:cNvGrpSpPr>
              <a:grpSpLocks/>
            </p:cNvGrpSpPr>
            <p:nvPr/>
          </p:nvGrpSpPr>
          <p:grpSpPr bwMode="auto">
            <a:xfrm>
              <a:off x="466403" y="1493366"/>
              <a:ext cx="7372350" cy="2413000"/>
              <a:chOff x="827088" y="2492375"/>
              <a:chExt cx="7372350" cy="2413000"/>
            </a:xfrm>
          </p:grpSpPr>
          <p:grpSp>
            <p:nvGrpSpPr>
              <p:cNvPr id="31" name="Group 24"/>
              <p:cNvGrpSpPr>
                <a:grpSpLocks/>
              </p:cNvGrpSpPr>
              <p:nvPr/>
            </p:nvGrpSpPr>
            <p:grpSpPr bwMode="auto">
              <a:xfrm>
                <a:off x="827088" y="2492375"/>
                <a:ext cx="4602162" cy="2362200"/>
                <a:chOff x="827088" y="2492375"/>
                <a:chExt cx="4602162" cy="2362200"/>
              </a:xfrm>
            </p:grpSpPr>
            <p:pic>
              <p:nvPicPr>
                <p:cNvPr id="35" name="Picture 3"/>
                <p:cNvPicPr preferRelativeResize="0">
                  <a:picLocks noChangeAspect="1" noChangeArrowheads="1"/>
                </p:cNvPicPr>
                <p:nvPr/>
              </p:nvPicPr>
              <p:blipFill>
                <a:blip r:embed="rId3"/>
                <a:srcRect/>
                <a:stretch>
                  <a:fillRect/>
                </a:stretch>
              </p:blipFill>
              <p:spPr bwMode="auto">
                <a:xfrm>
                  <a:off x="827088" y="2492375"/>
                  <a:ext cx="1871662" cy="2244725"/>
                </a:xfrm>
                <a:prstGeom prst="rect">
                  <a:avLst/>
                </a:prstGeom>
                <a:noFill/>
                <a:ln w="9525" algn="ctr">
                  <a:noFill/>
                  <a:miter lim="800000"/>
                  <a:headEnd/>
                  <a:tailEnd/>
                </a:ln>
              </p:spPr>
            </p:pic>
            <p:pic>
              <p:nvPicPr>
                <p:cNvPr id="36" name="Picture 5"/>
                <p:cNvPicPr preferRelativeResize="0">
                  <a:picLocks noChangeAspect="1" noChangeArrowheads="1"/>
                </p:cNvPicPr>
                <p:nvPr/>
              </p:nvPicPr>
              <p:blipFill>
                <a:blip r:embed="rId5"/>
                <a:srcRect/>
                <a:stretch>
                  <a:fillRect/>
                </a:stretch>
              </p:blipFill>
              <p:spPr bwMode="auto">
                <a:xfrm>
                  <a:off x="3276600" y="2492375"/>
                  <a:ext cx="2152650" cy="2362200"/>
                </a:xfrm>
                <a:prstGeom prst="rect">
                  <a:avLst/>
                </a:prstGeom>
                <a:noFill/>
                <a:ln w="9525" algn="ctr">
                  <a:noFill/>
                  <a:miter lim="800000"/>
                  <a:headEnd/>
                  <a:tailEnd/>
                </a:ln>
              </p:spPr>
            </p:pic>
          </p:grpSp>
          <p:pic>
            <p:nvPicPr>
              <p:cNvPr id="34" name="Picture 6"/>
              <p:cNvPicPr preferRelativeResize="0">
                <a:picLocks noChangeAspect="1" noChangeArrowheads="1"/>
              </p:cNvPicPr>
              <p:nvPr/>
            </p:nvPicPr>
            <p:blipFill>
              <a:blip r:embed="rId6"/>
              <a:srcRect/>
              <a:stretch>
                <a:fillRect/>
              </a:stretch>
            </p:blipFill>
            <p:spPr bwMode="auto">
              <a:xfrm>
                <a:off x="6443663" y="2492375"/>
                <a:ext cx="1755775" cy="2413000"/>
              </a:xfrm>
              <a:prstGeom prst="rect">
                <a:avLst/>
              </a:prstGeom>
              <a:noFill/>
              <a:ln w="9525" algn="ctr">
                <a:noFill/>
                <a:miter lim="800000"/>
                <a:headEnd/>
                <a:tailEnd/>
              </a:ln>
            </p:spPr>
          </p:pic>
        </p:grpSp>
        <p:grpSp>
          <p:nvGrpSpPr>
            <p:cNvPr id="43" name="Group 16"/>
            <p:cNvGrpSpPr>
              <a:grpSpLocks/>
            </p:cNvGrpSpPr>
            <p:nvPr/>
          </p:nvGrpSpPr>
          <p:grpSpPr bwMode="auto">
            <a:xfrm>
              <a:off x="900013" y="2420888"/>
              <a:ext cx="6264275" cy="1150938"/>
              <a:chOff x="794" y="2160"/>
              <a:chExt cx="3946" cy="725"/>
            </a:xfrm>
          </p:grpSpPr>
          <p:sp>
            <p:nvSpPr>
              <p:cNvPr id="44" name="Oval 17"/>
              <p:cNvSpPr>
                <a:spLocks noChangeArrowheads="1"/>
              </p:cNvSpPr>
              <p:nvPr/>
            </p:nvSpPr>
            <p:spPr bwMode="auto">
              <a:xfrm>
                <a:off x="794" y="2387"/>
                <a:ext cx="387" cy="317"/>
              </a:xfrm>
              <a:prstGeom prst="ellipse">
                <a:avLst/>
              </a:prstGeom>
              <a:noFill/>
              <a:ln w="9525" algn="ctr">
                <a:solidFill>
                  <a:schemeClr val="hlink"/>
                </a:solidFill>
                <a:round/>
                <a:headEnd/>
                <a:tailEnd/>
              </a:ln>
            </p:spPr>
            <p:txBody>
              <a:bodyPr wrap="square" anchor="ctr">
                <a:spAutoFit/>
              </a:bodyPr>
              <a:lstStyle/>
              <a:p>
                <a:endParaRPr lang="de-DE"/>
              </a:p>
            </p:txBody>
          </p:sp>
          <p:sp>
            <p:nvSpPr>
              <p:cNvPr id="45" name="Oval 18"/>
              <p:cNvSpPr>
                <a:spLocks noChangeArrowheads="1"/>
              </p:cNvSpPr>
              <p:nvPr/>
            </p:nvSpPr>
            <p:spPr bwMode="auto">
              <a:xfrm>
                <a:off x="2633" y="2160"/>
                <a:ext cx="344" cy="317"/>
              </a:xfrm>
              <a:prstGeom prst="ellipse">
                <a:avLst/>
              </a:prstGeom>
              <a:noFill/>
              <a:ln w="9525" algn="ctr">
                <a:solidFill>
                  <a:schemeClr val="hlink"/>
                </a:solidFill>
                <a:round/>
                <a:headEnd/>
                <a:tailEnd/>
              </a:ln>
            </p:spPr>
            <p:txBody>
              <a:bodyPr wrap="square" anchor="ctr">
                <a:spAutoFit/>
              </a:bodyPr>
              <a:lstStyle/>
              <a:p>
                <a:endParaRPr lang="de-DE"/>
              </a:p>
            </p:txBody>
          </p:sp>
          <p:sp>
            <p:nvSpPr>
              <p:cNvPr id="46" name="Oval 19"/>
              <p:cNvSpPr>
                <a:spLocks noChangeArrowheads="1"/>
              </p:cNvSpPr>
              <p:nvPr/>
            </p:nvSpPr>
            <p:spPr bwMode="auto">
              <a:xfrm>
                <a:off x="2700" y="2478"/>
                <a:ext cx="407" cy="317"/>
              </a:xfrm>
              <a:prstGeom prst="ellipse">
                <a:avLst/>
              </a:prstGeom>
              <a:noFill/>
              <a:ln w="9525" algn="ctr">
                <a:solidFill>
                  <a:schemeClr val="hlink"/>
                </a:solidFill>
                <a:round/>
                <a:headEnd/>
                <a:tailEnd/>
              </a:ln>
            </p:spPr>
            <p:txBody>
              <a:bodyPr wrap="square" anchor="ctr">
                <a:spAutoFit/>
              </a:bodyPr>
              <a:lstStyle/>
              <a:p>
                <a:endParaRPr lang="de-DE"/>
              </a:p>
            </p:txBody>
          </p:sp>
          <p:sp>
            <p:nvSpPr>
              <p:cNvPr id="47" name="Oval 20"/>
              <p:cNvSpPr>
                <a:spLocks noChangeArrowheads="1"/>
              </p:cNvSpPr>
              <p:nvPr/>
            </p:nvSpPr>
            <p:spPr bwMode="auto">
              <a:xfrm>
                <a:off x="4242" y="2432"/>
                <a:ext cx="498" cy="453"/>
              </a:xfrm>
              <a:prstGeom prst="ellipse">
                <a:avLst/>
              </a:prstGeom>
              <a:noFill/>
              <a:ln w="9525" algn="ctr">
                <a:solidFill>
                  <a:schemeClr val="hlink"/>
                </a:solidFill>
                <a:round/>
                <a:headEnd/>
                <a:tailEnd/>
              </a:ln>
            </p:spPr>
            <p:txBody>
              <a:bodyPr anchor="ctr">
                <a:spAutoFit/>
              </a:bodyPr>
              <a:lstStyle/>
              <a:p>
                <a:endParaRPr lang="de-DE"/>
              </a:p>
            </p:txBody>
          </p:sp>
        </p:grpSp>
      </p:grpSp>
      <p:sp>
        <p:nvSpPr>
          <p:cNvPr id="48" name="Text Box 21"/>
          <p:cNvSpPr txBox="1">
            <a:spLocks noChangeArrowheads="1"/>
          </p:cNvSpPr>
          <p:nvPr/>
        </p:nvSpPr>
        <p:spPr bwMode="auto">
          <a:xfrm>
            <a:off x="7564116" y="2276004"/>
            <a:ext cx="1331912" cy="457200"/>
          </a:xfrm>
          <a:prstGeom prst="rect">
            <a:avLst/>
          </a:prstGeom>
          <a:noFill/>
          <a:ln w="12700" cap="sq" algn="ctr">
            <a:noFill/>
            <a:miter lim="800000"/>
            <a:headEnd type="none" w="sm" len="sm"/>
            <a:tailEnd type="none" w="sm" len="sm"/>
          </a:ln>
        </p:spPr>
        <p:txBody>
          <a:bodyPr>
            <a:spAutoFit/>
          </a:bodyPr>
          <a:lstStyle/>
          <a:p>
            <a:r>
              <a:rPr lang="de-DE"/>
              <a:t>e</a:t>
            </a:r>
            <a:endParaRPr lang="de-DE" sz="1800"/>
          </a:p>
        </p:txBody>
      </p:sp>
      <p:sp>
        <p:nvSpPr>
          <p:cNvPr id="49" name="TextBox 21"/>
          <p:cNvSpPr txBox="1">
            <a:spLocks noChangeArrowheads="1"/>
          </p:cNvSpPr>
          <p:nvPr/>
        </p:nvSpPr>
        <p:spPr bwMode="auto">
          <a:xfrm>
            <a:off x="5004048" y="4868154"/>
            <a:ext cx="3500438" cy="707886"/>
          </a:xfrm>
          <a:prstGeom prst="rect">
            <a:avLst/>
          </a:prstGeom>
          <a:solidFill>
            <a:srgbClr val="FFFFCC"/>
          </a:solidFill>
          <a:ln w="9525">
            <a:noFill/>
            <a:miter lim="800000"/>
            <a:headEnd/>
            <a:tailEnd/>
          </a:ln>
        </p:spPr>
        <p:txBody>
          <a:bodyPr>
            <a:spAutoFit/>
          </a:bodyPr>
          <a:lstStyle/>
          <a:p>
            <a:r>
              <a:rPr lang="en-GB" sz="2000" dirty="0">
                <a:latin typeface="Symbol" pitchFamily="18" charset="2"/>
              </a:rPr>
              <a:t>a</a:t>
            </a:r>
            <a:r>
              <a:rPr lang="en-GB" sz="2000" dirty="0">
                <a:latin typeface="Calibri" pitchFamily="34" charset="0"/>
              </a:rPr>
              <a:t>-, </a:t>
            </a:r>
            <a:r>
              <a:rPr lang="en-GB" sz="2000" dirty="0">
                <a:latin typeface="Symbol" pitchFamily="18" charset="2"/>
              </a:rPr>
              <a:t>b</a:t>
            </a:r>
            <a:r>
              <a:rPr lang="en-GB" sz="2000" dirty="0">
                <a:latin typeface="Calibri" pitchFamily="34" charset="0"/>
              </a:rPr>
              <a:t>- and </a:t>
            </a:r>
            <a:r>
              <a:rPr lang="en-GB" sz="2000" dirty="0">
                <a:latin typeface="Symbol" pitchFamily="18" charset="2"/>
              </a:rPr>
              <a:t>g</a:t>
            </a:r>
            <a:r>
              <a:rPr lang="en-GB" sz="2000" dirty="0">
                <a:latin typeface="Calibri" pitchFamily="34" charset="0"/>
              </a:rPr>
              <a:t> are emitted with end energies  up to few MeV</a:t>
            </a:r>
          </a:p>
        </p:txBody>
      </p:sp>
    </p:spTree>
    <p:extLst>
      <p:ext uri="{BB962C8B-B14F-4D97-AF65-F5344CB8AC3E}">
        <p14:creationId xmlns:p14="http://schemas.microsoft.com/office/powerpoint/2010/main" val="34163943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 name="Slide Number Placeholder 295"/>
          <p:cNvSpPr>
            <a:spLocks noGrp="1"/>
          </p:cNvSpPr>
          <p:nvPr>
            <p:ph type="sldNum" sz="quarter" idx="12"/>
          </p:nvPr>
        </p:nvSpPr>
        <p:spPr/>
        <p:txBody>
          <a:bodyPr/>
          <a:lstStyle/>
          <a:p>
            <a:fld id="{97B5E8DF-58F0-4F1A-9C8E-35C36CDA2C44}" type="slidenum">
              <a:rPr lang="en-GB" smtClean="0"/>
              <a:pPr/>
              <a:t>15</a:t>
            </a:fld>
            <a:endParaRPr lang="en-GB"/>
          </a:p>
        </p:txBody>
      </p:sp>
      <p:sp>
        <p:nvSpPr>
          <p:cNvPr id="292" name="TextBox 291"/>
          <p:cNvSpPr txBox="1"/>
          <p:nvPr/>
        </p:nvSpPr>
        <p:spPr>
          <a:xfrm>
            <a:off x="4037" y="29568"/>
            <a:ext cx="6912768" cy="400110"/>
          </a:xfrm>
          <a:prstGeom prst="rect">
            <a:avLst/>
          </a:prstGeom>
          <a:noFill/>
        </p:spPr>
        <p:txBody>
          <a:bodyPr wrap="square" rtlCol="0">
            <a:spAutoFit/>
          </a:bodyPr>
          <a:lstStyle/>
          <a:p>
            <a:r>
              <a:rPr lang="en-GB" sz="2000" i="1" dirty="0">
                <a:solidFill>
                  <a:srgbClr val="FF0000"/>
                </a:solidFill>
                <a:latin typeface="Verdana" pitchFamily="34" charset="0"/>
                <a:ea typeface="Verdana" pitchFamily="34" charset="0"/>
                <a:cs typeface="Verdana" pitchFamily="34" charset="0"/>
              </a:rPr>
              <a:t>Absorption / attenuation of radiation</a:t>
            </a:r>
          </a:p>
        </p:txBody>
      </p:sp>
      <p:pic>
        <p:nvPicPr>
          <p:cNvPr id="11" name="Picture 10" descr="C:\Temp\penetre.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355976" y="1561306"/>
            <a:ext cx="4724400" cy="3735388"/>
          </a:xfrm>
          <a:prstGeom prst="rect">
            <a:avLst/>
          </a:prstGeom>
          <a:noFill/>
          <a:extLst>
            <a:ext uri="{909E8E84-426E-40DD-AFC4-6F175D3DCCD1}">
              <a14:hiddenFill xmlns:a14="http://schemas.microsoft.com/office/drawing/2010/main">
                <a:solidFill>
                  <a:srgbClr val="FFFFFF"/>
                </a:solidFill>
              </a14:hiddenFill>
            </a:ext>
          </a:extLst>
        </p:spPr>
      </p:pic>
      <p:sp>
        <p:nvSpPr>
          <p:cNvPr id="12" name="Text Box 6"/>
          <p:cNvSpPr txBox="1">
            <a:spLocks noChangeArrowheads="1"/>
          </p:cNvSpPr>
          <p:nvPr/>
        </p:nvSpPr>
        <p:spPr bwMode="auto">
          <a:xfrm>
            <a:off x="251520" y="1561306"/>
            <a:ext cx="4104456" cy="341632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defPPr>
              <a:defRPr lang="en-US"/>
            </a:defPPr>
            <a:lvl1pPr algn="l" rtl="0" eaLnBrk="0" fontAlgn="base" hangingPunct="0">
              <a:spcBef>
                <a:spcPct val="0"/>
              </a:spcBef>
              <a:spcAft>
                <a:spcPct val="0"/>
              </a:spcAft>
              <a:defRPr sz="1600" b="1" kern="1200">
                <a:solidFill>
                  <a:schemeClr val="tx1"/>
                </a:solidFill>
                <a:latin typeface="Comic Sans MS" panose="030F0702030302020204" pitchFamily="66" charset="0"/>
                <a:ea typeface="+mn-ea"/>
                <a:cs typeface="+mn-cs"/>
              </a:defRPr>
            </a:lvl1pPr>
            <a:lvl2pPr marL="457200" algn="l" rtl="0" eaLnBrk="0" fontAlgn="base" hangingPunct="0">
              <a:spcBef>
                <a:spcPct val="0"/>
              </a:spcBef>
              <a:spcAft>
                <a:spcPct val="0"/>
              </a:spcAft>
              <a:defRPr sz="1600" b="1" kern="1200">
                <a:solidFill>
                  <a:schemeClr val="tx1"/>
                </a:solidFill>
                <a:latin typeface="Comic Sans MS" panose="030F0702030302020204" pitchFamily="66" charset="0"/>
                <a:ea typeface="+mn-ea"/>
                <a:cs typeface="+mn-cs"/>
              </a:defRPr>
            </a:lvl2pPr>
            <a:lvl3pPr marL="914400" algn="l" rtl="0" eaLnBrk="0" fontAlgn="base" hangingPunct="0">
              <a:spcBef>
                <a:spcPct val="0"/>
              </a:spcBef>
              <a:spcAft>
                <a:spcPct val="0"/>
              </a:spcAft>
              <a:defRPr sz="1600" b="1" kern="1200">
                <a:solidFill>
                  <a:schemeClr val="tx1"/>
                </a:solidFill>
                <a:latin typeface="Comic Sans MS" panose="030F0702030302020204" pitchFamily="66" charset="0"/>
                <a:ea typeface="+mn-ea"/>
                <a:cs typeface="+mn-cs"/>
              </a:defRPr>
            </a:lvl3pPr>
            <a:lvl4pPr marL="1371600" algn="l" rtl="0" eaLnBrk="0" fontAlgn="base" hangingPunct="0">
              <a:spcBef>
                <a:spcPct val="0"/>
              </a:spcBef>
              <a:spcAft>
                <a:spcPct val="0"/>
              </a:spcAft>
              <a:defRPr sz="1600" b="1" kern="1200">
                <a:solidFill>
                  <a:schemeClr val="tx1"/>
                </a:solidFill>
                <a:latin typeface="Comic Sans MS" panose="030F0702030302020204" pitchFamily="66" charset="0"/>
                <a:ea typeface="+mn-ea"/>
                <a:cs typeface="+mn-cs"/>
              </a:defRPr>
            </a:lvl4pPr>
            <a:lvl5pPr marL="1828800" algn="l" rtl="0" eaLnBrk="0" fontAlgn="base" hangingPunct="0">
              <a:spcBef>
                <a:spcPct val="0"/>
              </a:spcBef>
              <a:spcAft>
                <a:spcPct val="0"/>
              </a:spcAft>
              <a:defRPr sz="1600" b="1" kern="1200">
                <a:solidFill>
                  <a:schemeClr val="tx1"/>
                </a:solidFill>
                <a:latin typeface="Comic Sans MS" panose="030F0702030302020204" pitchFamily="66" charset="0"/>
                <a:ea typeface="+mn-ea"/>
                <a:cs typeface="+mn-cs"/>
              </a:defRPr>
            </a:lvl5pPr>
            <a:lvl6pPr marL="2286000" algn="l" defTabSz="914400" rtl="0" eaLnBrk="1" latinLnBrk="0" hangingPunct="1">
              <a:defRPr sz="1600" b="1" kern="1200">
                <a:solidFill>
                  <a:schemeClr val="tx1"/>
                </a:solidFill>
                <a:latin typeface="Comic Sans MS" panose="030F0702030302020204" pitchFamily="66" charset="0"/>
                <a:ea typeface="+mn-ea"/>
                <a:cs typeface="+mn-cs"/>
              </a:defRPr>
            </a:lvl6pPr>
            <a:lvl7pPr marL="2743200" algn="l" defTabSz="914400" rtl="0" eaLnBrk="1" latinLnBrk="0" hangingPunct="1">
              <a:defRPr sz="1600" b="1" kern="1200">
                <a:solidFill>
                  <a:schemeClr val="tx1"/>
                </a:solidFill>
                <a:latin typeface="Comic Sans MS" panose="030F0702030302020204" pitchFamily="66" charset="0"/>
                <a:ea typeface="+mn-ea"/>
                <a:cs typeface="+mn-cs"/>
              </a:defRPr>
            </a:lvl7pPr>
            <a:lvl8pPr marL="3200400" algn="l" defTabSz="914400" rtl="0" eaLnBrk="1" latinLnBrk="0" hangingPunct="1">
              <a:defRPr sz="1600" b="1" kern="1200">
                <a:solidFill>
                  <a:schemeClr val="tx1"/>
                </a:solidFill>
                <a:latin typeface="Comic Sans MS" panose="030F0702030302020204" pitchFamily="66" charset="0"/>
                <a:ea typeface="+mn-ea"/>
                <a:cs typeface="+mn-cs"/>
              </a:defRPr>
            </a:lvl8pPr>
            <a:lvl9pPr marL="3657600" algn="l" defTabSz="914400" rtl="0" eaLnBrk="1" latinLnBrk="0" hangingPunct="1">
              <a:defRPr sz="1600" b="1" kern="1200">
                <a:solidFill>
                  <a:schemeClr val="tx1"/>
                </a:solidFill>
                <a:latin typeface="Comic Sans MS" panose="030F0702030302020204" pitchFamily="66" charset="0"/>
                <a:ea typeface="+mn-ea"/>
                <a:cs typeface="+mn-cs"/>
              </a:defRPr>
            </a:lvl9pPr>
          </a:lstStyle>
          <a:p>
            <a:pPr>
              <a:lnSpc>
                <a:spcPct val="120000"/>
              </a:lnSpc>
              <a:buClr>
                <a:schemeClr val="hlink"/>
              </a:buClr>
            </a:pPr>
            <a:r>
              <a:rPr lang="en-US" altLang="en-US" sz="2000" b="0" dirty="0">
                <a:solidFill>
                  <a:srgbClr val="FF0000"/>
                </a:solidFill>
                <a:latin typeface="Verdana" panose="020B0604030504040204" pitchFamily="34" charset="0"/>
                <a:ea typeface="Verdana" panose="020B0604030504040204" pitchFamily="34" charset="0"/>
                <a:cs typeface="Verdana" panose="020B0604030504040204" pitchFamily="34" charset="0"/>
                <a:sym typeface="Symbol" panose="05050102010706020507" pitchFamily="18" charset="2"/>
              </a:rPr>
              <a:t>- and -</a:t>
            </a:r>
            <a:r>
              <a:rPr lang="en-US" altLang="en-US" sz="2000" b="0" dirty="0">
                <a:latin typeface="Verdana" panose="020B0604030504040204" pitchFamily="34" charset="0"/>
                <a:ea typeface="Verdana" panose="020B0604030504040204" pitchFamily="34" charset="0"/>
                <a:cs typeface="Verdana" panose="020B0604030504040204" pitchFamily="34" charset="0"/>
                <a:sym typeface="Symbol" panose="05050102010706020507" pitchFamily="18" charset="2"/>
              </a:rPr>
              <a:t>particles are </a:t>
            </a:r>
            <a:r>
              <a:rPr lang="en-US" altLang="en-US" sz="2000" b="0" dirty="0">
                <a:solidFill>
                  <a:schemeClr val="hlink"/>
                </a:solidFill>
                <a:latin typeface="Verdana" panose="020B0604030504040204" pitchFamily="34" charset="0"/>
                <a:ea typeface="Verdana" panose="020B0604030504040204" pitchFamily="34" charset="0"/>
                <a:cs typeface="Verdana" panose="020B0604030504040204" pitchFamily="34" charset="0"/>
                <a:sym typeface="Symbol" panose="05050102010706020507" pitchFamily="18" charset="2"/>
              </a:rPr>
              <a:t>degraded in energy</a:t>
            </a:r>
            <a:r>
              <a:rPr lang="en-US" altLang="en-US" sz="2000" b="0" dirty="0">
                <a:latin typeface="Verdana" panose="020B0604030504040204" pitchFamily="34" charset="0"/>
                <a:ea typeface="Verdana" panose="020B0604030504040204" pitchFamily="34" charset="0"/>
                <a:cs typeface="Verdana" panose="020B0604030504040204" pitchFamily="34" charset="0"/>
                <a:sym typeface="Symbol" panose="05050102010706020507" pitchFamily="18" charset="2"/>
              </a:rPr>
              <a:t> while    traversing a material, until they are completely brought to rest</a:t>
            </a:r>
          </a:p>
          <a:p>
            <a:pPr>
              <a:lnSpc>
                <a:spcPct val="120000"/>
              </a:lnSpc>
              <a:buClr>
                <a:schemeClr val="hlink"/>
              </a:buClr>
              <a:buFont typeface="Symbol" panose="05050102010706020507" pitchFamily="18" charset="2"/>
              <a:buNone/>
            </a:pPr>
            <a:endParaRPr lang="en-US" altLang="en-US" sz="2000" b="0" dirty="0">
              <a:latin typeface="Verdana" panose="020B0604030504040204" pitchFamily="34" charset="0"/>
              <a:ea typeface="Verdana" panose="020B0604030504040204" pitchFamily="34" charset="0"/>
              <a:cs typeface="Verdana" panose="020B0604030504040204" pitchFamily="34" charset="0"/>
              <a:sym typeface="Symbol" panose="05050102010706020507" pitchFamily="18" charset="2"/>
            </a:endParaRPr>
          </a:p>
          <a:p>
            <a:pPr>
              <a:lnSpc>
                <a:spcPct val="120000"/>
              </a:lnSpc>
              <a:buClr>
                <a:schemeClr val="hlink"/>
              </a:buClr>
              <a:buFont typeface="Symbol" panose="05050102010706020507" pitchFamily="18" charset="2"/>
              <a:buChar char="¨"/>
            </a:pPr>
            <a:endParaRPr lang="en-US" altLang="en-US" sz="2000" b="0" dirty="0">
              <a:latin typeface="Verdana" panose="020B0604030504040204" pitchFamily="34" charset="0"/>
              <a:ea typeface="Verdana" panose="020B0604030504040204" pitchFamily="34" charset="0"/>
              <a:cs typeface="Verdana" panose="020B0604030504040204" pitchFamily="34" charset="0"/>
              <a:sym typeface="Symbol" panose="05050102010706020507" pitchFamily="18" charset="2"/>
            </a:endParaRPr>
          </a:p>
          <a:p>
            <a:pPr>
              <a:lnSpc>
                <a:spcPct val="120000"/>
              </a:lnSpc>
              <a:buClr>
                <a:schemeClr val="hlink"/>
              </a:buClr>
            </a:pPr>
            <a:r>
              <a:rPr lang="en-US" altLang="en-US" sz="2000" b="0" dirty="0">
                <a:solidFill>
                  <a:srgbClr val="FF0000"/>
                </a:solidFill>
                <a:latin typeface="Verdana" panose="020B0604030504040204" pitchFamily="34" charset="0"/>
                <a:ea typeface="Verdana" panose="020B0604030504040204" pitchFamily="34" charset="0"/>
                <a:cs typeface="Verdana" panose="020B0604030504040204" pitchFamily="34" charset="0"/>
                <a:sym typeface="Symbol" panose="05050102010706020507" pitchFamily="18" charset="2"/>
              </a:rPr>
              <a:t>-rays </a:t>
            </a:r>
            <a:r>
              <a:rPr lang="en-US" altLang="en-US" sz="2000" b="0" dirty="0">
                <a:latin typeface="Verdana" panose="020B0604030504040204" pitchFamily="34" charset="0"/>
                <a:ea typeface="Verdana" panose="020B0604030504040204" pitchFamily="34" charset="0"/>
                <a:cs typeface="Verdana" panose="020B0604030504040204" pitchFamily="34" charset="0"/>
                <a:sym typeface="Symbol" panose="05050102010706020507" pitchFamily="18" charset="2"/>
              </a:rPr>
              <a:t>are </a:t>
            </a:r>
            <a:r>
              <a:rPr lang="en-US" altLang="en-US" sz="2000" b="0" dirty="0">
                <a:solidFill>
                  <a:schemeClr val="hlink"/>
                </a:solidFill>
                <a:latin typeface="Verdana" panose="020B0604030504040204" pitchFamily="34" charset="0"/>
                <a:ea typeface="Verdana" panose="020B0604030504040204" pitchFamily="34" charset="0"/>
                <a:cs typeface="Verdana" panose="020B0604030504040204" pitchFamily="34" charset="0"/>
                <a:sym typeface="Symbol" panose="05050102010706020507" pitchFamily="18" charset="2"/>
              </a:rPr>
              <a:t>attenuated </a:t>
            </a:r>
            <a:r>
              <a:rPr lang="en-US" altLang="en-US" sz="2000" b="0" dirty="0">
                <a:latin typeface="Verdana" panose="020B0604030504040204" pitchFamily="34" charset="0"/>
                <a:ea typeface="Verdana" panose="020B0604030504040204" pitchFamily="34" charset="0"/>
                <a:cs typeface="Verdana" panose="020B0604030504040204" pitchFamily="34" charset="0"/>
                <a:sym typeface="Symbol" panose="05050102010706020507" pitchFamily="18" charset="2"/>
              </a:rPr>
              <a:t>in intensity by the material</a:t>
            </a:r>
            <a:endParaRPr lang="en-US" altLang="en-US" sz="2000" b="0" dirty="0">
              <a:solidFill>
                <a:schemeClr val="hlink"/>
              </a:solidFill>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36839954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 name="Slide Number Placeholder 295"/>
          <p:cNvSpPr>
            <a:spLocks noGrp="1"/>
          </p:cNvSpPr>
          <p:nvPr>
            <p:ph type="sldNum" sz="quarter" idx="12"/>
          </p:nvPr>
        </p:nvSpPr>
        <p:spPr/>
        <p:txBody>
          <a:bodyPr/>
          <a:lstStyle/>
          <a:p>
            <a:fld id="{97B5E8DF-58F0-4F1A-9C8E-35C36CDA2C44}" type="slidenum">
              <a:rPr lang="en-GB" smtClean="0"/>
              <a:pPr/>
              <a:t>16</a:t>
            </a:fld>
            <a:endParaRPr lang="en-GB"/>
          </a:p>
        </p:txBody>
      </p:sp>
      <p:sp>
        <p:nvSpPr>
          <p:cNvPr id="292" name="TextBox 291"/>
          <p:cNvSpPr txBox="1"/>
          <p:nvPr/>
        </p:nvSpPr>
        <p:spPr>
          <a:xfrm>
            <a:off x="4037" y="29568"/>
            <a:ext cx="6912768" cy="400110"/>
          </a:xfrm>
          <a:prstGeom prst="rect">
            <a:avLst/>
          </a:prstGeom>
          <a:noFill/>
        </p:spPr>
        <p:txBody>
          <a:bodyPr wrap="square" rtlCol="0">
            <a:spAutoFit/>
          </a:bodyPr>
          <a:lstStyle/>
          <a:p>
            <a:r>
              <a:rPr lang="en-GB" sz="2000" i="1" dirty="0">
                <a:solidFill>
                  <a:srgbClr val="FF0000"/>
                </a:solidFill>
                <a:latin typeface="Verdana" pitchFamily="34" charset="0"/>
                <a:ea typeface="Verdana" pitchFamily="34" charset="0"/>
                <a:cs typeface="Verdana" pitchFamily="34" charset="0"/>
              </a:rPr>
              <a:t>Absorption / attenuation of radiation</a:t>
            </a:r>
          </a:p>
        </p:txBody>
      </p:sp>
      <p:sp>
        <p:nvSpPr>
          <p:cNvPr id="20" name="Line 2"/>
          <p:cNvSpPr>
            <a:spLocks noChangeShapeType="1"/>
          </p:cNvSpPr>
          <p:nvPr/>
        </p:nvSpPr>
        <p:spPr bwMode="auto">
          <a:xfrm>
            <a:off x="4991100" y="2514600"/>
            <a:ext cx="0" cy="266700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fontAlgn="base">
              <a:spcBef>
                <a:spcPct val="0"/>
              </a:spcBef>
              <a:spcAft>
                <a:spcPct val="0"/>
              </a:spcAft>
              <a:defRPr kern="1200">
                <a:solidFill>
                  <a:schemeClr val="tx1"/>
                </a:solidFill>
                <a:latin typeface="Verdana" panose="020B0604030504040204" pitchFamily="34" charset="0"/>
                <a:ea typeface="+mn-ea"/>
                <a:cs typeface="+mn-cs"/>
              </a:defRPr>
            </a:lvl1pPr>
            <a:lvl2pPr marL="457200" algn="l" rtl="0" fontAlgn="base">
              <a:spcBef>
                <a:spcPct val="0"/>
              </a:spcBef>
              <a:spcAft>
                <a:spcPct val="0"/>
              </a:spcAft>
              <a:defRPr kern="1200">
                <a:solidFill>
                  <a:schemeClr val="tx1"/>
                </a:solidFill>
                <a:latin typeface="Verdana" panose="020B0604030504040204" pitchFamily="34" charset="0"/>
                <a:ea typeface="+mn-ea"/>
                <a:cs typeface="+mn-cs"/>
              </a:defRPr>
            </a:lvl2pPr>
            <a:lvl3pPr marL="914400" algn="l" rtl="0" fontAlgn="base">
              <a:spcBef>
                <a:spcPct val="0"/>
              </a:spcBef>
              <a:spcAft>
                <a:spcPct val="0"/>
              </a:spcAft>
              <a:defRPr kern="1200">
                <a:solidFill>
                  <a:schemeClr val="tx1"/>
                </a:solidFill>
                <a:latin typeface="Verdana" panose="020B0604030504040204" pitchFamily="34" charset="0"/>
                <a:ea typeface="+mn-ea"/>
                <a:cs typeface="+mn-cs"/>
              </a:defRPr>
            </a:lvl3pPr>
            <a:lvl4pPr marL="1371600" algn="l" rtl="0" fontAlgn="base">
              <a:spcBef>
                <a:spcPct val="0"/>
              </a:spcBef>
              <a:spcAft>
                <a:spcPct val="0"/>
              </a:spcAft>
              <a:defRPr kern="1200">
                <a:solidFill>
                  <a:schemeClr val="tx1"/>
                </a:solidFill>
                <a:latin typeface="Verdana" panose="020B0604030504040204" pitchFamily="34" charset="0"/>
                <a:ea typeface="+mn-ea"/>
                <a:cs typeface="+mn-cs"/>
              </a:defRPr>
            </a:lvl4pPr>
            <a:lvl5pPr marL="1828800" algn="l" rtl="0" fontAlgn="base">
              <a:spcBef>
                <a:spcPct val="0"/>
              </a:spcBef>
              <a:spcAft>
                <a:spcPct val="0"/>
              </a:spcAft>
              <a:defRPr kern="1200">
                <a:solidFill>
                  <a:schemeClr val="tx1"/>
                </a:solidFill>
                <a:latin typeface="Verdana" panose="020B0604030504040204" pitchFamily="34" charset="0"/>
                <a:ea typeface="+mn-ea"/>
                <a:cs typeface="+mn-cs"/>
              </a:defRPr>
            </a:lvl5pPr>
            <a:lvl6pPr marL="2286000" algn="l" defTabSz="914400" rtl="0" eaLnBrk="1" latinLnBrk="0" hangingPunct="1">
              <a:defRPr kern="1200">
                <a:solidFill>
                  <a:schemeClr val="tx1"/>
                </a:solidFill>
                <a:latin typeface="Verdana" panose="020B0604030504040204" pitchFamily="34" charset="0"/>
                <a:ea typeface="+mn-ea"/>
                <a:cs typeface="+mn-cs"/>
              </a:defRPr>
            </a:lvl6pPr>
            <a:lvl7pPr marL="2743200" algn="l" defTabSz="914400" rtl="0" eaLnBrk="1" latinLnBrk="0" hangingPunct="1">
              <a:defRPr kern="1200">
                <a:solidFill>
                  <a:schemeClr val="tx1"/>
                </a:solidFill>
                <a:latin typeface="Verdana" panose="020B0604030504040204" pitchFamily="34" charset="0"/>
                <a:ea typeface="+mn-ea"/>
                <a:cs typeface="+mn-cs"/>
              </a:defRPr>
            </a:lvl7pPr>
            <a:lvl8pPr marL="3200400" algn="l" defTabSz="914400" rtl="0" eaLnBrk="1" latinLnBrk="0" hangingPunct="1">
              <a:defRPr kern="1200">
                <a:solidFill>
                  <a:schemeClr val="tx1"/>
                </a:solidFill>
                <a:latin typeface="Verdana" panose="020B0604030504040204" pitchFamily="34" charset="0"/>
                <a:ea typeface="+mn-ea"/>
                <a:cs typeface="+mn-cs"/>
              </a:defRPr>
            </a:lvl8pPr>
            <a:lvl9pPr marL="3657600" algn="l" defTabSz="914400" rtl="0" eaLnBrk="1" latinLnBrk="0" hangingPunct="1">
              <a:defRPr kern="1200">
                <a:solidFill>
                  <a:schemeClr val="tx1"/>
                </a:solidFill>
                <a:latin typeface="Verdana" panose="020B0604030504040204" pitchFamily="34" charset="0"/>
                <a:ea typeface="+mn-ea"/>
                <a:cs typeface="+mn-cs"/>
              </a:defRPr>
            </a:lvl9pPr>
          </a:lstStyle>
          <a:p>
            <a:endParaRPr lang="en-US"/>
          </a:p>
        </p:txBody>
      </p:sp>
      <p:sp>
        <p:nvSpPr>
          <p:cNvPr id="21" name="Line 3"/>
          <p:cNvSpPr>
            <a:spLocks noChangeShapeType="1"/>
          </p:cNvSpPr>
          <p:nvPr/>
        </p:nvSpPr>
        <p:spPr bwMode="auto">
          <a:xfrm>
            <a:off x="5829300" y="2514600"/>
            <a:ext cx="0" cy="2667000"/>
          </a:xfrm>
          <a:prstGeom prst="line">
            <a:avLst/>
          </a:prstGeom>
          <a:noFill/>
          <a:ln w="57150">
            <a:solidFill>
              <a:schemeClr val="accent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fontAlgn="base">
              <a:spcBef>
                <a:spcPct val="0"/>
              </a:spcBef>
              <a:spcAft>
                <a:spcPct val="0"/>
              </a:spcAft>
              <a:defRPr kern="1200">
                <a:solidFill>
                  <a:schemeClr val="tx1"/>
                </a:solidFill>
                <a:latin typeface="Verdana" panose="020B0604030504040204" pitchFamily="34" charset="0"/>
                <a:ea typeface="+mn-ea"/>
                <a:cs typeface="+mn-cs"/>
              </a:defRPr>
            </a:lvl1pPr>
            <a:lvl2pPr marL="457200" algn="l" rtl="0" fontAlgn="base">
              <a:spcBef>
                <a:spcPct val="0"/>
              </a:spcBef>
              <a:spcAft>
                <a:spcPct val="0"/>
              </a:spcAft>
              <a:defRPr kern="1200">
                <a:solidFill>
                  <a:schemeClr val="tx1"/>
                </a:solidFill>
                <a:latin typeface="Verdana" panose="020B0604030504040204" pitchFamily="34" charset="0"/>
                <a:ea typeface="+mn-ea"/>
                <a:cs typeface="+mn-cs"/>
              </a:defRPr>
            </a:lvl2pPr>
            <a:lvl3pPr marL="914400" algn="l" rtl="0" fontAlgn="base">
              <a:spcBef>
                <a:spcPct val="0"/>
              </a:spcBef>
              <a:spcAft>
                <a:spcPct val="0"/>
              </a:spcAft>
              <a:defRPr kern="1200">
                <a:solidFill>
                  <a:schemeClr val="tx1"/>
                </a:solidFill>
                <a:latin typeface="Verdana" panose="020B0604030504040204" pitchFamily="34" charset="0"/>
                <a:ea typeface="+mn-ea"/>
                <a:cs typeface="+mn-cs"/>
              </a:defRPr>
            </a:lvl3pPr>
            <a:lvl4pPr marL="1371600" algn="l" rtl="0" fontAlgn="base">
              <a:spcBef>
                <a:spcPct val="0"/>
              </a:spcBef>
              <a:spcAft>
                <a:spcPct val="0"/>
              </a:spcAft>
              <a:defRPr kern="1200">
                <a:solidFill>
                  <a:schemeClr val="tx1"/>
                </a:solidFill>
                <a:latin typeface="Verdana" panose="020B0604030504040204" pitchFamily="34" charset="0"/>
                <a:ea typeface="+mn-ea"/>
                <a:cs typeface="+mn-cs"/>
              </a:defRPr>
            </a:lvl4pPr>
            <a:lvl5pPr marL="1828800" algn="l" rtl="0" fontAlgn="base">
              <a:spcBef>
                <a:spcPct val="0"/>
              </a:spcBef>
              <a:spcAft>
                <a:spcPct val="0"/>
              </a:spcAft>
              <a:defRPr kern="1200">
                <a:solidFill>
                  <a:schemeClr val="tx1"/>
                </a:solidFill>
                <a:latin typeface="Verdana" panose="020B0604030504040204" pitchFamily="34" charset="0"/>
                <a:ea typeface="+mn-ea"/>
                <a:cs typeface="+mn-cs"/>
              </a:defRPr>
            </a:lvl5pPr>
            <a:lvl6pPr marL="2286000" algn="l" defTabSz="914400" rtl="0" eaLnBrk="1" latinLnBrk="0" hangingPunct="1">
              <a:defRPr kern="1200">
                <a:solidFill>
                  <a:schemeClr val="tx1"/>
                </a:solidFill>
                <a:latin typeface="Verdana" panose="020B0604030504040204" pitchFamily="34" charset="0"/>
                <a:ea typeface="+mn-ea"/>
                <a:cs typeface="+mn-cs"/>
              </a:defRPr>
            </a:lvl6pPr>
            <a:lvl7pPr marL="2743200" algn="l" defTabSz="914400" rtl="0" eaLnBrk="1" latinLnBrk="0" hangingPunct="1">
              <a:defRPr kern="1200">
                <a:solidFill>
                  <a:schemeClr val="tx1"/>
                </a:solidFill>
                <a:latin typeface="Verdana" panose="020B0604030504040204" pitchFamily="34" charset="0"/>
                <a:ea typeface="+mn-ea"/>
                <a:cs typeface="+mn-cs"/>
              </a:defRPr>
            </a:lvl7pPr>
            <a:lvl8pPr marL="3200400" algn="l" defTabSz="914400" rtl="0" eaLnBrk="1" latinLnBrk="0" hangingPunct="1">
              <a:defRPr kern="1200">
                <a:solidFill>
                  <a:schemeClr val="tx1"/>
                </a:solidFill>
                <a:latin typeface="Verdana" panose="020B0604030504040204" pitchFamily="34" charset="0"/>
                <a:ea typeface="+mn-ea"/>
                <a:cs typeface="+mn-cs"/>
              </a:defRPr>
            </a:lvl8pPr>
            <a:lvl9pPr marL="3657600" algn="l" defTabSz="914400" rtl="0" eaLnBrk="1" latinLnBrk="0" hangingPunct="1">
              <a:defRPr kern="1200">
                <a:solidFill>
                  <a:schemeClr val="tx1"/>
                </a:solidFill>
                <a:latin typeface="Verdana" panose="020B0604030504040204" pitchFamily="34" charset="0"/>
                <a:ea typeface="+mn-ea"/>
                <a:cs typeface="+mn-cs"/>
              </a:defRPr>
            </a:lvl9pPr>
          </a:lstStyle>
          <a:p>
            <a:endParaRPr lang="en-US"/>
          </a:p>
        </p:txBody>
      </p:sp>
      <p:sp>
        <p:nvSpPr>
          <p:cNvPr id="22" name="Line 4"/>
          <p:cNvSpPr>
            <a:spLocks noChangeShapeType="1"/>
          </p:cNvSpPr>
          <p:nvPr/>
        </p:nvSpPr>
        <p:spPr bwMode="auto">
          <a:xfrm>
            <a:off x="6819900" y="2514600"/>
            <a:ext cx="0" cy="2667000"/>
          </a:xfrm>
          <a:prstGeom prst="line">
            <a:avLst/>
          </a:prstGeom>
          <a:noFill/>
          <a:ln w="155575">
            <a:solidFill>
              <a:srgbClr val="FF99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fontAlgn="base">
              <a:spcBef>
                <a:spcPct val="0"/>
              </a:spcBef>
              <a:spcAft>
                <a:spcPct val="0"/>
              </a:spcAft>
              <a:defRPr kern="1200">
                <a:solidFill>
                  <a:schemeClr val="tx1"/>
                </a:solidFill>
                <a:latin typeface="Verdana" panose="020B0604030504040204" pitchFamily="34" charset="0"/>
                <a:ea typeface="+mn-ea"/>
                <a:cs typeface="+mn-cs"/>
              </a:defRPr>
            </a:lvl1pPr>
            <a:lvl2pPr marL="457200" algn="l" rtl="0" fontAlgn="base">
              <a:spcBef>
                <a:spcPct val="0"/>
              </a:spcBef>
              <a:spcAft>
                <a:spcPct val="0"/>
              </a:spcAft>
              <a:defRPr kern="1200">
                <a:solidFill>
                  <a:schemeClr val="tx1"/>
                </a:solidFill>
                <a:latin typeface="Verdana" panose="020B0604030504040204" pitchFamily="34" charset="0"/>
                <a:ea typeface="+mn-ea"/>
                <a:cs typeface="+mn-cs"/>
              </a:defRPr>
            </a:lvl2pPr>
            <a:lvl3pPr marL="914400" algn="l" rtl="0" fontAlgn="base">
              <a:spcBef>
                <a:spcPct val="0"/>
              </a:spcBef>
              <a:spcAft>
                <a:spcPct val="0"/>
              </a:spcAft>
              <a:defRPr kern="1200">
                <a:solidFill>
                  <a:schemeClr val="tx1"/>
                </a:solidFill>
                <a:latin typeface="Verdana" panose="020B0604030504040204" pitchFamily="34" charset="0"/>
                <a:ea typeface="+mn-ea"/>
                <a:cs typeface="+mn-cs"/>
              </a:defRPr>
            </a:lvl3pPr>
            <a:lvl4pPr marL="1371600" algn="l" rtl="0" fontAlgn="base">
              <a:spcBef>
                <a:spcPct val="0"/>
              </a:spcBef>
              <a:spcAft>
                <a:spcPct val="0"/>
              </a:spcAft>
              <a:defRPr kern="1200">
                <a:solidFill>
                  <a:schemeClr val="tx1"/>
                </a:solidFill>
                <a:latin typeface="Verdana" panose="020B0604030504040204" pitchFamily="34" charset="0"/>
                <a:ea typeface="+mn-ea"/>
                <a:cs typeface="+mn-cs"/>
              </a:defRPr>
            </a:lvl4pPr>
            <a:lvl5pPr marL="1828800" algn="l" rtl="0" fontAlgn="base">
              <a:spcBef>
                <a:spcPct val="0"/>
              </a:spcBef>
              <a:spcAft>
                <a:spcPct val="0"/>
              </a:spcAft>
              <a:defRPr kern="1200">
                <a:solidFill>
                  <a:schemeClr val="tx1"/>
                </a:solidFill>
                <a:latin typeface="Verdana" panose="020B0604030504040204" pitchFamily="34" charset="0"/>
                <a:ea typeface="+mn-ea"/>
                <a:cs typeface="+mn-cs"/>
              </a:defRPr>
            </a:lvl5pPr>
            <a:lvl6pPr marL="2286000" algn="l" defTabSz="914400" rtl="0" eaLnBrk="1" latinLnBrk="0" hangingPunct="1">
              <a:defRPr kern="1200">
                <a:solidFill>
                  <a:schemeClr val="tx1"/>
                </a:solidFill>
                <a:latin typeface="Verdana" panose="020B0604030504040204" pitchFamily="34" charset="0"/>
                <a:ea typeface="+mn-ea"/>
                <a:cs typeface="+mn-cs"/>
              </a:defRPr>
            </a:lvl6pPr>
            <a:lvl7pPr marL="2743200" algn="l" defTabSz="914400" rtl="0" eaLnBrk="1" latinLnBrk="0" hangingPunct="1">
              <a:defRPr kern="1200">
                <a:solidFill>
                  <a:schemeClr val="tx1"/>
                </a:solidFill>
                <a:latin typeface="Verdana" panose="020B0604030504040204" pitchFamily="34" charset="0"/>
                <a:ea typeface="+mn-ea"/>
                <a:cs typeface="+mn-cs"/>
              </a:defRPr>
            </a:lvl7pPr>
            <a:lvl8pPr marL="3200400" algn="l" defTabSz="914400" rtl="0" eaLnBrk="1" latinLnBrk="0" hangingPunct="1">
              <a:defRPr kern="1200">
                <a:solidFill>
                  <a:schemeClr val="tx1"/>
                </a:solidFill>
                <a:latin typeface="Verdana" panose="020B0604030504040204" pitchFamily="34" charset="0"/>
                <a:ea typeface="+mn-ea"/>
                <a:cs typeface="+mn-cs"/>
              </a:defRPr>
            </a:lvl8pPr>
            <a:lvl9pPr marL="3657600" algn="l" defTabSz="914400" rtl="0" eaLnBrk="1" latinLnBrk="0" hangingPunct="1">
              <a:defRPr kern="1200">
                <a:solidFill>
                  <a:schemeClr val="tx1"/>
                </a:solidFill>
                <a:latin typeface="Verdana" panose="020B0604030504040204" pitchFamily="34" charset="0"/>
                <a:ea typeface="+mn-ea"/>
                <a:cs typeface="+mn-cs"/>
              </a:defRPr>
            </a:lvl9pPr>
          </a:lstStyle>
          <a:p>
            <a:endParaRPr lang="en-US"/>
          </a:p>
        </p:txBody>
      </p:sp>
      <p:sp>
        <p:nvSpPr>
          <p:cNvPr id="23" name="Line 5"/>
          <p:cNvSpPr>
            <a:spLocks noChangeShapeType="1"/>
          </p:cNvSpPr>
          <p:nvPr/>
        </p:nvSpPr>
        <p:spPr bwMode="auto">
          <a:xfrm>
            <a:off x="7962900" y="2514600"/>
            <a:ext cx="0" cy="2743200"/>
          </a:xfrm>
          <a:prstGeom prst="line">
            <a:avLst/>
          </a:prstGeom>
          <a:noFill/>
          <a:ln w="330200">
            <a:solidFill>
              <a:schemeClr val="accent2"/>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fontAlgn="base">
              <a:spcBef>
                <a:spcPct val="0"/>
              </a:spcBef>
              <a:spcAft>
                <a:spcPct val="0"/>
              </a:spcAft>
              <a:defRPr kern="1200">
                <a:solidFill>
                  <a:schemeClr val="tx1"/>
                </a:solidFill>
                <a:latin typeface="Verdana" panose="020B0604030504040204" pitchFamily="34" charset="0"/>
                <a:ea typeface="+mn-ea"/>
                <a:cs typeface="+mn-cs"/>
              </a:defRPr>
            </a:lvl1pPr>
            <a:lvl2pPr marL="457200" algn="l" rtl="0" fontAlgn="base">
              <a:spcBef>
                <a:spcPct val="0"/>
              </a:spcBef>
              <a:spcAft>
                <a:spcPct val="0"/>
              </a:spcAft>
              <a:defRPr kern="1200">
                <a:solidFill>
                  <a:schemeClr val="tx1"/>
                </a:solidFill>
                <a:latin typeface="Verdana" panose="020B0604030504040204" pitchFamily="34" charset="0"/>
                <a:ea typeface="+mn-ea"/>
                <a:cs typeface="+mn-cs"/>
              </a:defRPr>
            </a:lvl2pPr>
            <a:lvl3pPr marL="914400" algn="l" rtl="0" fontAlgn="base">
              <a:spcBef>
                <a:spcPct val="0"/>
              </a:spcBef>
              <a:spcAft>
                <a:spcPct val="0"/>
              </a:spcAft>
              <a:defRPr kern="1200">
                <a:solidFill>
                  <a:schemeClr val="tx1"/>
                </a:solidFill>
                <a:latin typeface="Verdana" panose="020B0604030504040204" pitchFamily="34" charset="0"/>
                <a:ea typeface="+mn-ea"/>
                <a:cs typeface="+mn-cs"/>
              </a:defRPr>
            </a:lvl3pPr>
            <a:lvl4pPr marL="1371600" algn="l" rtl="0" fontAlgn="base">
              <a:spcBef>
                <a:spcPct val="0"/>
              </a:spcBef>
              <a:spcAft>
                <a:spcPct val="0"/>
              </a:spcAft>
              <a:defRPr kern="1200">
                <a:solidFill>
                  <a:schemeClr val="tx1"/>
                </a:solidFill>
                <a:latin typeface="Verdana" panose="020B0604030504040204" pitchFamily="34" charset="0"/>
                <a:ea typeface="+mn-ea"/>
                <a:cs typeface="+mn-cs"/>
              </a:defRPr>
            </a:lvl4pPr>
            <a:lvl5pPr marL="1828800" algn="l" rtl="0" fontAlgn="base">
              <a:spcBef>
                <a:spcPct val="0"/>
              </a:spcBef>
              <a:spcAft>
                <a:spcPct val="0"/>
              </a:spcAft>
              <a:defRPr kern="1200">
                <a:solidFill>
                  <a:schemeClr val="tx1"/>
                </a:solidFill>
                <a:latin typeface="Verdana" panose="020B0604030504040204" pitchFamily="34" charset="0"/>
                <a:ea typeface="+mn-ea"/>
                <a:cs typeface="+mn-cs"/>
              </a:defRPr>
            </a:lvl5pPr>
            <a:lvl6pPr marL="2286000" algn="l" defTabSz="914400" rtl="0" eaLnBrk="1" latinLnBrk="0" hangingPunct="1">
              <a:defRPr kern="1200">
                <a:solidFill>
                  <a:schemeClr val="tx1"/>
                </a:solidFill>
                <a:latin typeface="Verdana" panose="020B0604030504040204" pitchFamily="34" charset="0"/>
                <a:ea typeface="+mn-ea"/>
                <a:cs typeface="+mn-cs"/>
              </a:defRPr>
            </a:lvl6pPr>
            <a:lvl7pPr marL="2743200" algn="l" defTabSz="914400" rtl="0" eaLnBrk="1" latinLnBrk="0" hangingPunct="1">
              <a:defRPr kern="1200">
                <a:solidFill>
                  <a:schemeClr val="tx1"/>
                </a:solidFill>
                <a:latin typeface="Verdana" panose="020B0604030504040204" pitchFamily="34" charset="0"/>
                <a:ea typeface="+mn-ea"/>
                <a:cs typeface="+mn-cs"/>
              </a:defRPr>
            </a:lvl7pPr>
            <a:lvl8pPr marL="3200400" algn="l" defTabSz="914400" rtl="0" eaLnBrk="1" latinLnBrk="0" hangingPunct="1">
              <a:defRPr kern="1200">
                <a:solidFill>
                  <a:schemeClr val="tx1"/>
                </a:solidFill>
                <a:latin typeface="Verdana" panose="020B0604030504040204" pitchFamily="34" charset="0"/>
                <a:ea typeface="+mn-ea"/>
                <a:cs typeface="+mn-cs"/>
              </a:defRPr>
            </a:lvl8pPr>
            <a:lvl9pPr marL="3657600" algn="l" defTabSz="914400" rtl="0" eaLnBrk="1" latinLnBrk="0" hangingPunct="1">
              <a:defRPr kern="1200">
                <a:solidFill>
                  <a:schemeClr val="tx1"/>
                </a:solidFill>
                <a:latin typeface="Verdana" panose="020B0604030504040204" pitchFamily="34" charset="0"/>
                <a:ea typeface="+mn-ea"/>
                <a:cs typeface="+mn-cs"/>
              </a:defRPr>
            </a:lvl9pPr>
          </a:lstStyle>
          <a:p>
            <a:endParaRPr lang="en-US"/>
          </a:p>
        </p:txBody>
      </p:sp>
      <p:sp>
        <p:nvSpPr>
          <p:cNvPr id="24" name="Rectangle 23"/>
          <p:cNvSpPr>
            <a:spLocks noGrp="1" noChangeArrowheads="1"/>
          </p:cNvSpPr>
          <p:nvPr/>
        </p:nvSpPr>
        <p:spPr bwMode="auto">
          <a:xfrm>
            <a:off x="342900" y="1676400"/>
            <a:ext cx="3998913" cy="4495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fontAlgn="base">
              <a:spcBef>
                <a:spcPct val="20000"/>
              </a:spcBef>
              <a:spcAft>
                <a:spcPct val="0"/>
              </a:spcAft>
              <a:buChar char="•"/>
              <a:defRPr sz="3200" kern="1200">
                <a:solidFill>
                  <a:schemeClr val="tx1"/>
                </a:solidFill>
                <a:latin typeface="+mn-lt"/>
                <a:ea typeface="+mn-ea"/>
                <a:cs typeface="+mn-cs"/>
              </a:defRPr>
            </a:lvl1pPr>
            <a:lvl2pPr marL="742950" indent="-285750" algn="l" rtl="0" fontAlgn="base">
              <a:spcBef>
                <a:spcPct val="20000"/>
              </a:spcBef>
              <a:spcAft>
                <a:spcPct val="0"/>
              </a:spcAft>
              <a:buChar char="–"/>
              <a:defRPr sz="2800" kern="1200">
                <a:solidFill>
                  <a:schemeClr val="tx1"/>
                </a:solidFill>
                <a:latin typeface="+mn-lt"/>
                <a:ea typeface="+mn-ea"/>
                <a:cs typeface="+mn-cs"/>
              </a:defRPr>
            </a:lvl2pPr>
            <a:lvl3pPr marL="1143000" indent="-228600" algn="l" rtl="0" fontAlgn="base">
              <a:spcBef>
                <a:spcPct val="20000"/>
              </a:spcBef>
              <a:spcAft>
                <a:spcPct val="0"/>
              </a:spcAft>
              <a:buChar char="•"/>
              <a:defRPr sz="2400" kern="1200">
                <a:solidFill>
                  <a:schemeClr val="tx1"/>
                </a:solidFill>
                <a:latin typeface="+mn-lt"/>
                <a:ea typeface="+mn-ea"/>
                <a:cs typeface="+mn-cs"/>
              </a:defRPr>
            </a:lvl3pPr>
            <a:lvl4pPr marL="1600200" indent="-228600" algn="l" rtl="0" fontAlgn="base">
              <a:spcBef>
                <a:spcPct val="20000"/>
              </a:spcBef>
              <a:spcAft>
                <a:spcPct val="0"/>
              </a:spcAft>
              <a:buChar char="–"/>
              <a:defRPr sz="2000" kern="1200">
                <a:solidFill>
                  <a:schemeClr val="tx1"/>
                </a:solidFill>
                <a:latin typeface="+mn-lt"/>
                <a:ea typeface="+mn-ea"/>
                <a:cs typeface="+mn-cs"/>
              </a:defRPr>
            </a:lvl4pPr>
            <a:lvl5pPr marL="2057400" indent="-228600" algn="l" rtl="0" fontAlgn="base">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buFontTx/>
              <a:buNone/>
            </a:pPr>
            <a:endParaRPr lang="en-US" altLang="en-US" sz="2000"/>
          </a:p>
          <a:p>
            <a:pPr>
              <a:buFontTx/>
              <a:buNone/>
            </a:pPr>
            <a:endParaRPr lang="en-US" altLang="en-US" sz="2000"/>
          </a:p>
          <a:p>
            <a:pPr>
              <a:buFontTx/>
              <a:buNone/>
            </a:pPr>
            <a:r>
              <a:rPr lang="en-US" altLang="en-US" sz="2000" b="1">
                <a:latin typeface="Verdana" panose="020B0604030504040204" pitchFamily="34" charset="0"/>
              </a:rPr>
              <a:t>Alpha</a:t>
            </a:r>
          </a:p>
          <a:p>
            <a:pPr>
              <a:buFontTx/>
              <a:buNone/>
            </a:pPr>
            <a:endParaRPr lang="en-US" altLang="en-US" sz="2000" b="1">
              <a:latin typeface="Verdana" panose="020B0604030504040204" pitchFamily="34" charset="0"/>
            </a:endParaRPr>
          </a:p>
          <a:p>
            <a:pPr>
              <a:buFontTx/>
              <a:buNone/>
            </a:pPr>
            <a:r>
              <a:rPr lang="en-US" altLang="en-US" sz="2000" b="1">
                <a:latin typeface="Verdana" panose="020B0604030504040204" pitchFamily="34" charset="0"/>
              </a:rPr>
              <a:t>Beta</a:t>
            </a:r>
          </a:p>
          <a:p>
            <a:pPr>
              <a:buFontTx/>
              <a:buNone/>
            </a:pPr>
            <a:endParaRPr lang="en-US" altLang="en-US" sz="2000" b="1">
              <a:latin typeface="Verdana" panose="020B0604030504040204" pitchFamily="34" charset="0"/>
            </a:endParaRPr>
          </a:p>
          <a:p>
            <a:pPr>
              <a:buFontTx/>
              <a:buNone/>
            </a:pPr>
            <a:r>
              <a:rPr lang="en-US" altLang="en-US" sz="2000" b="1">
                <a:latin typeface="Verdana" panose="020B0604030504040204" pitchFamily="34" charset="0"/>
              </a:rPr>
              <a:t>Gamma</a:t>
            </a:r>
          </a:p>
          <a:p>
            <a:pPr>
              <a:buFontTx/>
              <a:buNone/>
            </a:pPr>
            <a:endParaRPr lang="en-US" altLang="en-US" sz="2000" b="1">
              <a:latin typeface="Verdana" panose="020B0604030504040204" pitchFamily="34" charset="0"/>
            </a:endParaRPr>
          </a:p>
          <a:p>
            <a:pPr>
              <a:buFontTx/>
              <a:buNone/>
            </a:pPr>
            <a:r>
              <a:rPr lang="en-US" altLang="en-US" sz="2000" b="1">
                <a:latin typeface="Verdana" panose="020B0604030504040204" pitchFamily="34" charset="0"/>
              </a:rPr>
              <a:t>Neutron</a:t>
            </a:r>
            <a:r>
              <a:rPr lang="en-US" altLang="en-US" sz="2800" b="1"/>
              <a:t>	</a:t>
            </a:r>
          </a:p>
        </p:txBody>
      </p:sp>
      <p:sp>
        <p:nvSpPr>
          <p:cNvPr id="25" name="Rectangle 24"/>
          <p:cNvSpPr>
            <a:spLocks noGrp="1" noChangeArrowheads="1"/>
          </p:cNvSpPr>
          <p:nvPr/>
        </p:nvSpPr>
        <p:spPr bwMode="auto">
          <a:xfrm>
            <a:off x="4152900" y="1066800"/>
            <a:ext cx="4648200" cy="46021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fontAlgn="base">
              <a:spcBef>
                <a:spcPct val="20000"/>
              </a:spcBef>
              <a:spcAft>
                <a:spcPct val="0"/>
              </a:spcAft>
              <a:buChar char="•"/>
              <a:defRPr sz="3200" kern="1200">
                <a:solidFill>
                  <a:schemeClr val="tx1"/>
                </a:solidFill>
                <a:latin typeface="+mn-lt"/>
                <a:ea typeface="+mn-ea"/>
                <a:cs typeface="+mn-cs"/>
              </a:defRPr>
            </a:lvl1pPr>
            <a:lvl2pPr marL="742950" indent="-285750" algn="l" rtl="0" fontAlgn="base">
              <a:spcBef>
                <a:spcPct val="20000"/>
              </a:spcBef>
              <a:spcAft>
                <a:spcPct val="0"/>
              </a:spcAft>
              <a:buChar char="–"/>
              <a:defRPr sz="2800" kern="1200">
                <a:solidFill>
                  <a:schemeClr val="tx1"/>
                </a:solidFill>
                <a:latin typeface="+mn-lt"/>
                <a:ea typeface="+mn-ea"/>
                <a:cs typeface="+mn-cs"/>
              </a:defRPr>
            </a:lvl2pPr>
            <a:lvl3pPr marL="1143000" indent="-228600" algn="l" rtl="0" fontAlgn="base">
              <a:spcBef>
                <a:spcPct val="20000"/>
              </a:spcBef>
              <a:spcAft>
                <a:spcPct val="0"/>
              </a:spcAft>
              <a:buChar char="•"/>
              <a:defRPr sz="2400" kern="1200">
                <a:solidFill>
                  <a:schemeClr val="tx1"/>
                </a:solidFill>
                <a:latin typeface="+mn-lt"/>
                <a:ea typeface="+mn-ea"/>
                <a:cs typeface="+mn-cs"/>
              </a:defRPr>
            </a:lvl3pPr>
            <a:lvl4pPr marL="1600200" indent="-228600" algn="l" rtl="0" fontAlgn="base">
              <a:spcBef>
                <a:spcPct val="20000"/>
              </a:spcBef>
              <a:spcAft>
                <a:spcPct val="0"/>
              </a:spcAft>
              <a:buChar char="–"/>
              <a:defRPr sz="2000" kern="1200">
                <a:solidFill>
                  <a:schemeClr val="tx1"/>
                </a:solidFill>
                <a:latin typeface="+mn-lt"/>
                <a:ea typeface="+mn-ea"/>
                <a:cs typeface="+mn-cs"/>
              </a:defRPr>
            </a:lvl4pPr>
            <a:lvl5pPr marL="2057400" indent="-228600" algn="l" rtl="0" fontAlgn="base">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buFontTx/>
              <a:buNone/>
            </a:pPr>
            <a:r>
              <a:rPr lang="en-US" altLang="en-US" sz="1900" b="1">
                <a:latin typeface="Verdana" panose="020B0604030504040204" pitchFamily="34" charset="0"/>
              </a:rPr>
              <a:t>  </a:t>
            </a:r>
          </a:p>
          <a:p>
            <a:pPr>
              <a:buFontTx/>
              <a:buNone/>
            </a:pPr>
            <a:r>
              <a:rPr lang="en-US" altLang="en-US" sz="1900" b="1">
                <a:latin typeface="Verdana" panose="020B0604030504040204" pitchFamily="34" charset="0"/>
              </a:rPr>
              <a:t>  Paper  Plastic  Lead   Concrete </a:t>
            </a:r>
          </a:p>
        </p:txBody>
      </p:sp>
      <p:sp>
        <p:nvSpPr>
          <p:cNvPr id="26" name="Line 8"/>
          <p:cNvSpPr>
            <a:spLocks noChangeShapeType="1"/>
          </p:cNvSpPr>
          <p:nvPr/>
        </p:nvSpPr>
        <p:spPr bwMode="auto">
          <a:xfrm>
            <a:off x="1562100" y="2743200"/>
            <a:ext cx="3276600" cy="0"/>
          </a:xfrm>
          <a:prstGeom prst="line">
            <a:avLst/>
          </a:prstGeom>
          <a:noFill/>
          <a:ln w="19050">
            <a:solidFill>
              <a:schemeClr val="tx1"/>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fontAlgn="base">
              <a:spcBef>
                <a:spcPct val="0"/>
              </a:spcBef>
              <a:spcAft>
                <a:spcPct val="0"/>
              </a:spcAft>
              <a:defRPr kern="1200">
                <a:solidFill>
                  <a:schemeClr val="tx1"/>
                </a:solidFill>
                <a:latin typeface="Verdana" panose="020B0604030504040204" pitchFamily="34" charset="0"/>
                <a:ea typeface="+mn-ea"/>
                <a:cs typeface="+mn-cs"/>
              </a:defRPr>
            </a:lvl1pPr>
            <a:lvl2pPr marL="457200" algn="l" rtl="0" fontAlgn="base">
              <a:spcBef>
                <a:spcPct val="0"/>
              </a:spcBef>
              <a:spcAft>
                <a:spcPct val="0"/>
              </a:spcAft>
              <a:defRPr kern="1200">
                <a:solidFill>
                  <a:schemeClr val="tx1"/>
                </a:solidFill>
                <a:latin typeface="Verdana" panose="020B0604030504040204" pitchFamily="34" charset="0"/>
                <a:ea typeface="+mn-ea"/>
                <a:cs typeface="+mn-cs"/>
              </a:defRPr>
            </a:lvl2pPr>
            <a:lvl3pPr marL="914400" algn="l" rtl="0" fontAlgn="base">
              <a:spcBef>
                <a:spcPct val="0"/>
              </a:spcBef>
              <a:spcAft>
                <a:spcPct val="0"/>
              </a:spcAft>
              <a:defRPr kern="1200">
                <a:solidFill>
                  <a:schemeClr val="tx1"/>
                </a:solidFill>
                <a:latin typeface="Verdana" panose="020B0604030504040204" pitchFamily="34" charset="0"/>
                <a:ea typeface="+mn-ea"/>
                <a:cs typeface="+mn-cs"/>
              </a:defRPr>
            </a:lvl3pPr>
            <a:lvl4pPr marL="1371600" algn="l" rtl="0" fontAlgn="base">
              <a:spcBef>
                <a:spcPct val="0"/>
              </a:spcBef>
              <a:spcAft>
                <a:spcPct val="0"/>
              </a:spcAft>
              <a:defRPr kern="1200">
                <a:solidFill>
                  <a:schemeClr val="tx1"/>
                </a:solidFill>
                <a:latin typeface="Verdana" panose="020B0604030504040204" pitchFamily="34" charset="0"/>
                <a:ea typeface="+mn-ea"/>
                <a:cs typeface="+mn-cs"/>
              </a:defRPr>
            </a:lvl4pPr>
            <a:lvl5pPr marL="1828800" algn="l" rtl="0" fontAlgn="base">
              <a:spcBef>
                <a:spcPct val="0"/>
              </a:spcBef>
              <a:spcAft>
                <a:spcPct val="0"/>
              </a:spcAft>
              <a:defRPr kern="1200">
                <a:solidFill>
                  <a:schemeClr val="tx1"/>
                </a:solidFill>
                <a:latin typeface="Verdana" panose="020B0604030504040204" pitchFamily="34" charset="0"/>
                <a:ea typeface="+mn-ea"/>
                <a:cs typeface="+mn-cs"/>
              </a:defRPr>
            </a:lvl5pPr>
            <a:lvl6pPr marL="2286000" algn="l" defTabSz="914400" rtl="0" eaLnBrk="1" latinLnBrk="0" hangingPunct="1">
              <a:defRPr kern="1200">
                <a:solidFill>
                  <a:schemeClr val="tx1"/>
                </a:solidFill>
                <a:latin typeface="Verdana" panose="020B0604030504040204" pitchFamily="34" charset="0"/>
                <a:ea typeface="+mn-ea"/>
                <a:cs typeface="+mn-cs"/>
              </a:defRPr>
            </a:lvl6pPr>
            <a:lvl7pPr marL="2743200" algn="l" defTabSz="914400" rtl="0" eaLnBrk="1" latinLnBrk="0" hangingPunct="1">
              <a:defRPr kern="1200">
                <a:solidFill>
                  <a:schemeClr val="tx1"/>
                </a:solidFill>
                <a:latin typeface="Verdana" panose="020B0604030504040204" pitchFamily="34" charset="0"/>
                <a:ea typeface="+mn-ea"/>
                <a:cs typeface="+mn-cs"/>
              </a:defRPr>
            </a:lvl7pPr>
            <a:lvl8pPr marL="3200400" algn="l" defTabSz="914400" rtl="0" eaLnBrk="1" latinLnBrk="0" hangingPunct="1">
              <a:defRPr kern="1200">
                <a:solidFill>
                  <a:schemeClr val="tx1"/>
                </a:solidFill>
                <a:latin typeface="Verdana" panose="020B0604030504040204" pitchFamily="34" charset="0"/>
                <a:ea typeface="+mn-ea"/>
                <a:cs typeface="+mn-cs"/>
              </a:defRPr>
            </a:lvl8pPr>
            <a:lvl9pPr marL="3657600" algn="l" defTabSz="914400" rtl="0" eaLnBrk="1" latinLnBrk="0" hangingPunct="1">
              <a:defRPr kern="1200">
                <a:solidFill>
                  <a:schemeClr val="tx1"/>
                </a:solidFill>
                <a:latin typeface="Verdana" panose="020B0604030504040204" pitchFamily="34" charset="0"/>
                <a:ea typeface="+mn-ea"/>
                <a:cs typeface="+mn-cs"/>
              </a:defRPr>
            </a:lvl9pPr>
          </a:lstStyle>
          <a:p>
            <a:endParaRPr lang="en-US"/>
          </a:p>
        </p:txBody>
      </p:sp>
      <p:sp>
        <p:nvSpPr>
          <p:cNvPr id="27" name="Line 9"/>
          <p:cNvSpPr>
            <a:spLocks noChangeShapeType="1"/>
          </p:cNvSpPr>
          <p:nvPr/>
        </p:nvSpPr>
        <p:spPr bwMode="auto">
          <a:xfrm>
            <a:off x="1562100" y="3429000"/>
            <a:ext cx="4191000" cy="0"/>
          </a:xfrm>
          <a:prstGeom prst="line">
            <a:avLst/>
          </a:prstGeom>
          <a:noFill/>
          <a:ln w="19050">
            <a:solidFill>
              <a:schemeClr val="tx1"/>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fontAlgn="base">
              <a:spcBef>
                <a:spcPct val="0"/>
              </a:spcBef>
              <a:spcAft>
                <a:spcPct val="0"/>
              </a:spcAft>
              <a:defRPr kern="1200">
                <a:solidFill>
                  <a:schemeClr val="tx1"/>
                </a:solidFill>
                <a:latin typeface="Verdana" panose="020B0604030504040204" pitchFamily="34" charset="0"/>
                <a:ea typeface="+mn-ea"/>
                <a:cs typeface="+mn-cs"/>
              </a:defRPr>
            </a:lvl1pPr>
            <a:lvl2pPr marL="457200" algn="l" rtl="0" fontAlgn="base">
              <a:spcBef>
                <a:spcPct val="0"/>
              </a:spcBef>
              <a:spcAft>
                <a:spcPct val="0"/>
              </a:spcAft>
              <a:defRPr kern="1200">
                <a:solidFill>
                  <a:schemeClr val="tx1"/>
                </a:solidFill>
                <a:latin typeface="Verdana" panose="020B0604030504040204" pitchFamily="34" charset="0"/>
                <a:ea typeface="+mn-ea"/>
                <a:cs typeface="+mn-cs"/>
              </a:defRPr>
            </a:lvl2pPr>
            <a:lvl3pPr marL="914400" algn="l" rtl="0" fontAlgn="base">
              <a:spcBef>
                <a:spcPct val="0"/>
              </a:spcBef>
              <a:spcAft>
                <a:spcPct val="0"/>
              </a:spcAft>
              <a:defRPr kern="1200">
                <a:solidFill>
                  <a:schemeClr val="tx1"/>
                </a:solidFill>
                <a:latin typeface="Verdana" panose="020B0604030504040204" pitchFamily="34" charset="0"/>
                <a:ea typeface="+mn-ea"/>
                <a:cs typeface="+mn-cs"/>
              </a:defRPr>
            </a:lvl3pPr>
            <a:lvl4pPr marL="1371600" algn="l" rtl="0" fontAlgn="base">
              <a:spcBef>
                <a:spcPct val="0"/>
              </a:spcBef>
              <a:spcAft>
                <a:spcPct val="0"/>
              </a:spcAft>
              <a:defRPr kern="1200">
                <a:solidFill>
                  <a:schemeClr val="tx1"/>
                </a:solidFill>
                <a:latin typeface="Verdana" panose="020B0604030504040204" pitchFamily="34" charset="0"/>
                <a:ea typeface="+mn-ea"/>
                <a:cs typeface="+mn-cs"/>
              </a:defRPr>
            </a:lvl4pPr>
            <a:lvl5pPr marL="1828800" algn="l" rtl="0" fontAlgn="base">
              <a:spcBef>
                <a:spcPct val="0"/>
              </a:spcBef>
              <a:spcAft>
                <a:spcPct val="0"/>
              </a:spcAft>
              <a:defRPr kern="1200">
                <a:solidFill>
                  <a:schemeClr val="tx1"/>
                </a:solidFill>
                <a:latin typeface="Verdana" panose="020B0604030504040204" pitchFamily="34" charset="0"/>
                <a:ea typeface="+mn-ea"/>
                <a:cs typeface="+mn-cs"/>
              </a:defRPr>
            </a:lvl5pPr>
            <a:lvl6pPr marL="2286000" algn="l" defTabSz="914400" rtl="0" eaLnBrk="1" latinLnBrk="0" hangingPunct="1">
              <a:defRPr kern="1200">
                <a:solidFill>
                  <a:schemeClr val="tx1"/>
                </a:solidFill>
                <a:latin typeface="Verdana" panose="020B0604030504040204" pitchFamily="34" charset="0"/>
                <a:ea typeface="+mn-ea"/>
                <a:cs typeface="+mn-cs"/>
              </a:defRPr>
            </a:lvl6pPr>
            <a:lvl7pPr marL="2743200" algn="l" defTabSz="914400" rtl="0" eaLnBrk="1" latinLnBrk="0" hangingPunct="1">
              <a:defRPr kern="1200">
                <a:solidFill>
                  <a:schemeClr val="tx1"/>
                </a:solidFill>
                <a:latin typeface="Verdana" panose="020B0604030504040204" pitchFamily="34" charset="0"/>
                <a:ea typeface="+mn-ea"/>
                <a:cs typeface="+mn-cs"/>
              </a:defRPr>
            </a:lvl7pPr>
            <a:lvl8pPr marL="3200400" algn="l" defTabSz="914400" rtl="0" eaLnBrk="1" latinLnBrk="0" hangingPunct="1">
              <a:defRPr kern="1200">
                <a:solidFill>
                  <a:schemeClr val="tx1"/>
                </a:solidFill>
                <a:latin typeface="Verdana" panose="020B0604030504040204" pitchFamily="34" charset="0"/>
                <a:ea typeface="+mn-ea"/>
                <a:cs typeface="+mn-cs"/>
              </a:defRPr>
            </a:lvl8pPr>
            <a:lvl9pPr marL="3657600" algn="l" defTabSz="914400" rtl="0" eaLnBrk="1" latinLnBrk="0" hangingPunct="1">
              <a:defRPr kern="1200">
                <a:solidFill>
                  <a:schemeClr val="tx1"/>
                </a:solidFill>
                <a:latin typeface="Verdana" panose="020B0604030504040204" pitchFamily="34" charset="0"/>
                <a:ea typeface="+mn-ea"/>
                <a:cs typeface="+mn-cs"/>
              </a:defRPr>
            </a:lvl9pPr>
          </a:lstStyle>
          <a:p>
            <a:endParaRPr lang="en-US"/>
          </a:p>
        </p:txBody>
      </p:sp>
      <p:sp>
        <p:nvSpPr>
          <p:cNvPr id="28" name="Line 10"/>
          <p:cNvSpPr>
            <a:spLocks noChangeShapeType="1"/>
          </p:cNvSpPr>
          <p:nvPr/>
        </p:nvSpPr>
        <p:spPr bwMode="auto">
          <a:xfrm>
            <a:off x="1638300" y="4114800"/>
            <a:ext cx="5029200" cy="0"/>
          </a:xfrm>
          <a:prstGeom prst="line">
            <a:avLst/>
          </a:prstGeom>
          <a:noFill/>
          <a:ln w="19050">
            <a:solidFill>
              <a:schemeClr val="tx1"/>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fontAlgn="base">
              <a:spcBef>
                <a:spcPct val="0"/>
              </a:spcBef>
              <a:spcAft>
                <a:spcPct val="0"/>
              </a:spcAft>
              <a:defRPr kern="1200">
                <a:solidFill>
                  <a:schemeClr val="tx1"/>
                </a:solidFill>
                <a:latin typeface="Verdana" panose="020B0604030504040204" pitchFamily="34" charset="0"/>
                <a:ea typeface="+mn-ea"/>
                <a:cs typeface="+mn-cs"/>
              </a:defRPr>
            </a:lvl1pPr>
            <a:lvl2pPr marL="457200" algn="l" rtl="0" fontAlgn="base">
              <a:spcBef>
                <a:spcPct val="0"/>
              </a:spcBef>
              <a:spcAft>
                <a:spcPct val="0"/>
              </a:spcAft>
              <a:defRPr kern="1200">
                <a:solidFill>
                  <a:schemeClr val="tx1"/>
                </a:solidFill>
                <a:latin typeface="Verdana" panose="020B0604030504040204" pitchFamily="34" charset="0"/>
                <a:ea typeface="+mn-ea"/>
                <a:cs typeface="+mn-cs"/>
              </a:defRPr>
            </a:lvl2pPr>
            <a:lvl3pPr marL="914400" algn="l" rtl="0" fontAlgn="base">
              <a:spcBef>
                <a:spcPct val="0"/>
              </a:spcBef>
              <a:spcAft>
                <a:spcPct val="0"/>
              </a:spcAft>
              <a:defRPr kern="1200">
                <a:solidFill>
                  <a:schemeClr val="tx1"/>
                </a:solidFill>
                <a:latin typeface="Verdana" panose="020B0604030504040204" pitchFamily="34" charset="0"/>
                <a:ea typeface="+mn-ea"/>
                <a:cs typeface="+mn-cs"/>
              </a:defRPr>
            </a:lvl3pPr>
            <a:lvl4pPr marL="1371600" algn="l" rtl="0" fontAlgn="base">
              <a:spcBef>
                <a:spcPct val="0"/>
              </a:spcBef>
              <a:spcAft>
                <a:spcPct val="0"/>
              </a:spcAft>
              <a:defRPr kern="1200">
                <a:solidFill>
                  <a:schemeClr val="tx1"/>
                </a:solidFill>
                <a:latin typeface="Verdana" panose="020B0604030504040204" pitchFamily="34" charset="0"/>
                <a:ea typeface="+mn-ea"/>
                <a:cs typeface="+mn-cs"/>
              </a:defRPr>
            </a:lvl4pPr>
            <a:lvl5pPr marL="1828800" algn="l" rtl="0" fontAlgn="base">
              <a:spcBef>
                <a:spcPct val="0"/>
              </a:spcBef>
              <a:spcAft>
                <a:spcPct val="0"/>
              </a:spcAft>
              <a:defRPr kern="1200">
                <a:solidFill>
                  <a:schemeClr val="tx1"/>
                </a:solidFill>
                <a:latin typeface="Verdana" panose="020B0604030504040204" pitchFamily="34" charset="0"/>
                <a:ea typeface="+mn-ea"/>
                <a:cs typeface="+mn-cs"/>
              </a:defRPr>
            </a:lvl5pPr>
            <a:lvl6pPr marL="2286000" algn="l" defTabSz="914400" rtl="0" eaLnBrk="1" latinLnBrk="0" hangingPunct="1">
              <a:defRPr kern="1200">
                <a:solidFill>
                  <a:schemeClr val="tx1"/>
                </a:solidFill>
                <a:latin typeface="Verdana" panose="020B0604030504040204" pitchFamily="34" charset="0"/>
                <a:ea typeface="+mn-ea"/>
                <a:cs typeface="+mn-cs"/>
              </a:defRPr>
            </a:lvl6pPr>
            <a:lvl7pPr marL="2743200" algn="l" defTabSz="914400" rtl="0" eaLnBrk="1" latinLnBrk="0" hangingPunct="1">
              <a:defRPr kern="1200">
                <a:solidFill>
                  <a:schemeClr val="tx1"/>
                </a:solidFill>
                <a:latin typeface="Verdana" panose="020B0604030504040204" pitchFamily="34" charset="0"/>
                <a:ea typeface="+mn-ea"/>
                <a:cs typeface="+mn-cs"/>
              </a:defRPr>
            </a:lvl7pPr>
            <a:lvl8pPr marL="3200400" algn="l" defTabSz="914400" rtl="0" eaLnBrk="1" latinLnBrk="0" hangingPunct="1">
              <a:defRPr kern="1200">
                <a:solidFill>
                  <a:schemeClr val="tx1"/>
                </a:solidFill>
                <a:latin typeface="Verdana" panose="020B0604030504040204" pitchFamily="34" charset="0"/>
                <a:ea typeface="+mn-ea"/>
                <a:cs typeface="+mn-cs"/>
              </a:defRPr>
            </a:lvl8pPr>
            <a:lvl9pPr marL="3657600" algn="l" defTabSz="914400" rtl="0" eaLnBrk="1" latinLnBrk="0" hangingPunct="1">
              <a:defRPr kern="1200">
                <a:solidFill>
                  <a:schemeClr val="tx1"/>
                </a:solidFill>
                <a:latin typeface="Verdana" panose="020B0604030504040204" pitchFamily="34" charset="0"/>
                <a:ea typeface="+mn-ea"/>
                <a:cs typeface="+mn-cs"/>
              </a:defRPr>
            </a:lvl9pPr>
          </a:lstStyle>
          <a:p>
            <a:endParaRPr lang="en-US"/>
          </a:p>
        </p:txBody>
      </p:sp>
      <p:sp>
        <p:nvSpPr>
          <p:cNvPr id="29" name="Line 11"/>
          <p:cNvSpPr>
            <a:spLocks noChangeShapeType="1"/>
          </p:cNvSpPr>
          <p:nvPr/>
        </p:nvSpPr>
        <p:spPr bwMode="auto">
          <a:xfrm>
            <a:off x="1714500" y="4876800"/>
            <a:ext cx="6019800" cy="0"/>
          </a:xfrm>
          <a:prstGeom prst="line">
            <a:avLst/>
          </a:prstGeom>
          <a:noFill/>
          <a:ln w="19050">
            <a:solidFill>
              <a:schemeClr val="tx1"/>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fontAlgn="base">
              <a:spcBef>
                <a:spcPct val="0"/>
              </a:spcBef>
              <a:spcAft>
                <a:spcPct val="0"/>
              </a:spcAft>
              <a:defRPr kern="1200">
                <a:solidFill>
                  <a:schemeClr val="tx1"/>
                </a:solidFill>
                <a:latin typeface="Verdana" panose="020B0604030504040204" pitchFamily="34" charset="0"/>
                <a:ea typeface="+mn-ea"/>
                <a:cs typeface="+mn-cs"/>
              </a:defRPr>
            </a:lvl1pPr>
            <a:lvl2pPr marL="457200" algn="l" rtl="0" fontAlgn="base">
              <a:spcBef>
                <a:spcPct val="0"/>
              </a:spcBef>
              <a:spcAft>
                <a:spcPct val="0"/>
              </a:spcAft>
              <a:defRPr kern="1200">
                <a:solidFill>
                  <a:schemeClr val="tx1"/>
                </a:solidFill>
                <a:latin typeface="Verdana" panose="020B0604030504040204" pitchFamily="34" charset="0"/>
                <a:ea typeface="+mn-ea"/>
                <a:cs typeface="+mn-cs"/>
              </a:defRPr>
            </a:lvl2pPr>
            <a:lvl3pPr marL="914400" algn="l" rtl="0" fontAlgn="base">
              <a:spcBef>
                <a:spcPct val="0"/>
              </a:spcBef>
              <a:spcAft>
                <a:spcPct val="0"/>
              </a:spcAft>
              <a:defRPr kern="1200">
                <a:solidFill>
                  <a:schemeClr val="tx1"/>
                </a:solidFill>
                <a:latin typeface="Verdana" panose="020B0604030504040204" pitchFamily="34" charset="0"/>
                <a:ea typeface="+mn-ea"/>
                <a:cs typeface="+mn-cs"/>
              </a:defRPr>
            </a:lvl3pPr>
            <a:lvl4pPr marL="1371600" algn="l" rtl="0" fontAlgn="base">
              <a:spcBef>
                <a:spcPct val="0"/>
              </a:spcBef>
              <a:spcAft>
                <a:spcPct val="0"/>
              </a:spcAft>
              <a:defRPr kern="1200">
                <a:solidFill>
                  <a:schemeClr val="tx1"/>
                </a:solidFill>
                <a:latin typeface="Verdana" panose="020B0604030504040204" pitchFamily="34" charset="0"/>
                <a:ea typeface="+mn-ea"/>
                <a:cs typeface="+mn-cs"/>
              </a:defRPr>
            </a:lvl4pPr>
            <a:lvl5pPr marL="1828800" algn="l" rtl="0" fontAlgn="base">
              <a:spcBef>
                <a:spcPct val="0"/>
              </a:spcBef>
              <a:spcAft>
                <a:spcPct val="0"/>
              </a:spcAft>
              <a:defRPr kern="1200">
                <a:solidFill>
                  <a:schemeClr val="tx1"/>
                </a:solidFill>
                <a:latin typeface="Verdana" panose="020B0604030504040204" pitchFamily="34" charset="0"/>
                <a:ea typeface="+mn-ea"/>
                <a:cs typeface="+mn-cs"/>
              </a:defRPr>
            </a:lvl5pPr>
            <a:lvl6pPr marL="2286000" algn="l" defTabSz="914400" rtl="0" eaLnBrk="1" latinLnBrk="0" hangingPunct="1">
              <a:defRPr kern="1200">
                <a:solidFill>
                  <a:schemeClr val="tx1"/>
                </a:solidFill>
                <a:latin typeface="Verdana" panose="020B0604030504040204" pitchFamily="34" charset="0"/>
                <a:ea typeface="+mn-ea"/>
                <a:cs typeface="+mn-cs"/>
              </a:defRPr>
            </a:lvl6pPr>
            <a:lvl7pPr marL="2743200" algn="l" defTabSz="914400" rtl="0" eaLnBrk="1" latinLnBrk="0" hangingPunct="1">
              <a:defRPr kern="1200">
                <a:solidFill>
                  <a:schemeClr val="tx1"/>
                </a:solidFill>
                <a:latin typeface="Verdana" panose="020B0604030504040204" pitchFamily="34" charset="0"/>
                <a:ea typeface="+mn-ea"/>
                <a:cs typeface="+mn-cs"/>
              </a:defRPr>
            </a:lvl7pPr>
            <a:lvl8pPr marL="3200400" algn="l" defTabSz="914400" rtl="0" eaLnBrk="1" latinLnBrk="0" hangingPunct="1">
              <a:defRPr kern="1200">
                <a:solidFill>
                  <a:schemeClr val="tx1"/>
                </a:solidFill>
                <a:latin typeface="Verdana" panose="020B0604030504040204" pitchFamily="34" charset="0"/>
                <a:ea typeface="+mn-ea"/>
                <a:cs typeface="+mn-cs"/>
              </a:defRPr>
            </a:lvl8pPr>
            <a:lvl9pPr marL="3657600" algn="l" defTabSz="914400" rtl="0" eaLnBrk="1" latinLnBrk="0" hangingPunct="1">
              <a:defRPr kern="1200">
                <a:solidFill>
                  <a:schemeClr val="tx1"/>
                </a:solidFill>
                <a:latin typeface="Verdana" panose="020B0604030504040204" pitchFamily="34" charset="0"/>
                <a:ea typeface="+mn-ea"/>
                <a:cs typeface="+mn-cs"/>
              </a:defRPr>
            </a:lvl9pPr>
          </a:lstStyle>
          <a:p>
            <a:endParaRPr lang="en-US"/>
          </a:p>
        </p:txBody>
      </p:sp>
      <p:sp>
        <p:nvSpPr>
          <p:cNvPr id="30" name="Text Box 14"/>
          <p:cNvSpPr txBox="1">
            <a:spLocks noChangeArrowheads="1"/>
          </p:cNvSpPr>
          <p:nvPr/>
        </p:nvSpPr>
        <p:spPr bwMode="auto">
          <a:xfrm>
            <a:off x="4457700" y="1905000"/>
            <a:ext cx="4267200" cy="474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defPPr>
              <a:defRPr lang="en-US"/>
            </a:defPPr>
            <a:lvl1pPr algn="l" rtl="0" fontAlgn="base">
              <a:spcBef>
                <a:spcPct val="0"/>
              </a:spcBef>
              <a:spcAft>
                <a:spcPct val="0"/>
              </a:spcAft>
              <a:defRPr kern="1200">
                <a:solidFill>
                  <a:schemeClr val="tx1"/>
                </a:solidFill>
                <a:latin typeface="Verdana" panose="020B0604030504040204" pitchFamily="34" charset="0"/>
                <a:ea typeface="+mn-ea"/>
                <a:cs typeface="+mn-cs"/>
              </a:defRPr>
            </a:lvl1pPr>
            <a:lvl2pPr marL="457200" algn="l" rtl="0" fontAlgn="base">
              <a:spcBef>
                <a:spcPct val="0"/>
              </a:spcBef>
              <a:spcAft>
                <a:spcPct val="0"/>
              </a:spcAft>
              <a:defRPr kern="1200">
                <a:solidFill>
                  <a:schemeClr val="tx1"/>
                </a:solidFill>
                <a:latin typeface="Verdana" panose="020B0604030504040204" pitchFamily="34" charset="0"/>
                <a:ea typeface="+mn-ea"/>
                <a:cs typeface="+mn-cs"/>
              </a:defRPr>
            </a:lvl2pPr>
            <a:lvl3pPr marL="914400" algn="l" rtl="0" fontAlgn="base">
              <a:spcBef>
                <a:spcPct val="0"/>
              </a:spcBef>
              <a:spcAft>
                <a:spcPct val="0"/>
              </a:spcAft>
              <a:defRPr kern="1200">
                <a:solidFill>
                  <a:schemeClr val="tx1"/>
                </a:solidFill>
                <a:latin typeface="Verdana" panose="020B0604030504040204" pitchFamily="34" charset="0"/>
                <a:ea typeface="+mn-ea"/>
                <a:cs typeface="+mn-cs"/>
              </a:defRPr>
            </a:lvl3pPr>
            <a:lvl4pPr marL="1371600" algn="l" rtl="0" fontAlgn="base">
              <a:spcBef>
                <a:spcPct val="0"/>
              </a:spcBef>
              <a:spcAft>
                <a:spcPct val="0"/>
              </a:spcAft>
              <a:defRPr kern="1200">
                <a:solidFill>
                  <a:schemeClr val="tx1"/>
                </a:solidFill>
                <a:latin typeface="Verdana" panose="020B0604030504040204" pitchFamily="34" charset="0"/>
                <a:ea typeface="+mn-ea"/>
                <a:cs typeface="+mn-cs"/>
              </a:defRPr>
            </a:lvl4pPr>
            <a:lvl5pPr marL="1828800" algn="l" rtl="0" fontAlgn="base">
              <a:spcBef>
                <a:spcPct val="0"/>
              </a:spcBef>
              <a:spcAft>
                <a:spcPct val="0"/>
              </a:spcAft>
              <a:defRPr kern="1200">
                <a:solidFill>
                  <a:schemeClr val="tx1"/>
                </a:solidFill>
                <a:latin typeface="Verdana" panose="020B0604030504040204" pitchFamily="34" charset="0"/>
                <a:ea typeface="+mn-ea"/>
                <a:cs typeface="+mn-cs"/>
              </a:defRPr>
            </a:lvl5pPr>
            <a:lvl6pPr marL="2286000" algn="l" defTabSz="914400" rtl="0" eaLnBrk="1" latinLnBrk="0" hangingPunct="1">
              <a:defRPr kern="1200">
                <a:solidFill>
                  <a:schemeClr val="tx1"/>
                </a:solidFill>
                <a:latin typeface="Verdana" panose="020B0604030504040204" pitchFamily="34" charset="0"/>
                <a:ea typeface="+mn-ea"/>
                <a:cs typeface="+mn-cs"/>
              </a:defRPr>
            </a:lvl6pPr>
            <a:lvl7pPr marL="2743200" algn="l" defTabSz="914400" rtl="0" eaLnBrk="1" latinLnBrk="0" hangingPunct="1">
              <a:defRPr kern="1200">
                <a:solidFill>
                  <a:schemeClr val="tx1"/>
                </a:solidFill>
                <a:latin typeface="Verdana" panose="020B0604030504040204" pitchFamily="34" charset="0"/>
                <a:ea typeface="+mn-ea"/>
                <a:cs typeface="+mn-cs"/>
              </a:defRPr>
            </a:lvl7pPr>
            <a:lvl8pPr marL="3200400" algn="l" defTabSz="914400" rtl="0" eaLnBrk="1" latinLnBrk="0" hangingPunct="1">
              <a:defRPr kern="1200">
                <a:solidFill>
                  <a:schemeClr val="tx1"/>
                </a:solidFill>
                <a:latin typeface="Verdana" panose="020B0604030504040204" pitchFamily="34" charset="0"/>
                <a:ea typeface="+mn-ea"/>
                <a:cs typeface="+mn-cs"/>
              </a:defRPr>
            </a:lvl8pPr>
            <a:lvl9pPr marL="3657600" algn="l" defTabSz="914400" rtl="0" eaLnBrk="1" latinLnBrk="0" hangingPunct="1">
              <a:defRPr kern="1200">
                <a:solidFill>
                  <a:schemeClr val="tx1"/>
                </a:solidFill>
                <a:latin typeface="Verdana" panose="020B0604030504040204" pitchFamily="34" charset="0"/>
                <a:ea typeface="+mn-ea"/>
                <a:cs typeface="+mn-cs"/>
              </a:defRPr>
            </a:lvl9pPr>
          </a:lstStyle>
          <a:p>
            <a:pPr>
              <a:lnSpc>
                <a:spcPct val="50000"/>
              </a:lnSpc>
              <a:spcBef>
                <a:spcPct val="50000"/>
              </a:spcBef>
            </a:pPr>
            <a:r>
              <a:rPr lang="en-US" altLang="en-US" sz="1600">
                <a:latin typeface="Arial" panose="020B0604020202020204" pitchFamily="34" charset="0"/>
              </a:rPr>
              <a:t>mm        mm – cm</a:t>
            </a:r>
            <a:r>
              <a:rPr lang="en-US" altLang="en-US">
                <a:latin typeface="Arial" panose="020B0604020202020204" pitchFamily="34" charset="0"/>
              </a:rPr>
              <a:t>   </a:t>
            </a:r>
            <a:r>
              <a:rPr lang="en-US" altLang="en-US" sz="1600">
                <a:latin typeface="Arial" panose="020B0604020202020204" pitchFamily="34" charset="0"/>
              </a:rPr>
              <a:t>cm – tens   tens of cm –</a:t>
            </a:r>
          </a:p>
          <a:p>
            <a:pPr>
              <a:lnSpc>
                <a:spcPct val="50000"/>
              </a:lnSpc>
              <a:spcBef>
                <a:spcPct val="50000"/>
              </a:spcBef>
            </a:pPr>
            <a:r>
              <a:rPr lang="en-US" altLang="en-US" sz="1600">
                <a:latin typeface="Arial" panose="020B0604020202020204" pitchFamily="34" charset="0"/>
              </a:rPr>
              <a:t>                                   of cm          metres </a:t>
            </a:r>
          </a:p>
        </p:txBody>
      </p:sp>
      <p:sp>
        <p:nvSpPr>
          <p:cNvPr id="31" name="Text Box 16"/>
          <p:cNvSpPr txBox="1">
            <a:spLocks noChangeArrowheads="1"/>
          </p:cNvSpPr>
          <p:nvPr/>
        </p:nvSpPr>
        <p:spPr bwMode="auto">
          <a:xfrm>
            <a:off x="457200" y="908720"/>
            <a:ext cx="2026568" cy="4572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defPPr>
              <a:defRPr lang="en-US"/>
            </a:defPPr>
            <a:lvl1pPr algn="l" rtl="0" fontAlgn="base">
              <a:spcBef>
                <a:spcPct val="0"/>
              </a:spcBef>
              <a:spcAft>
                <a:spcPct val="0"/>
              </a:spcAft>
              <a:defRPr kern="1200">
                <a:solidFill>
                  <a:schemeClr val="tx1"/>
                </a:solidFill>
                <a:latin typeface="Verdana" panose="020B0604030504040204" pitchFamily="34" charset="0"/>
                <a:ea typeface="+mn-ea"/>
                <a:cs typeface="+mn-cs"/>
              </a:defRPr>
            </a:lvl1pPr>
            <a:lvl2pPr marL="457200" algn="l" rtl="0" fontAlgn="base">
              <a:spcBef>
                <a:spcPct val="0"/>
              </a:spcBef>
              <a:spcAft>
                <a:spcPct val="0"/>
              </a:spcAft>
              <a:defRPr kern="1200">
                <a:solidFill>
                  <a:schemeClr val="tx1"/>
                </a:solidFill>
                <a:latin typeface="Verdana" panose="020B0604030504040204" pitchFamily="34" charset="0"/>
                <a:ea typeface="+mn-ea"/>
                <a:cs typeface="+mn-cs"/>
              </a:defRPr>
            </a:lvl2pPr>
            <a:lvl3pPr marL="914400" algn="l" rtl="0" fontAlgn="base">
              <a:spcBef>
                <a:spcPct val="0"/>
              </a:spcBef>
              <a:spcAft>
                <a:spcPct val="0"/>
              </a:spcAft>
              <a:defRPr kern="1200">
                <a:solidFill>
                  <a:schemeClr val="tx1"/>
                </a:solidFill>
                <a:latin typeface="Verdana" panose="020B0604030504040204" pitchFamily="34" charset="0"/>
                <a:ea typeface="+mn-ea"/>
                <a:cs typeface="+mn-cs"/>
              </a:defRPr>
            </a:lvl3pPr>
            <a:lvl4pPr marL="1371600" algn="l" rtl="0" fontAlgn="base">
              <a:spcBef>
                <a:spcPct val="0"/>
              </a:spcBef>
              <a:spcAft>
                <a:spcPct val="0"/>
              </a:spcAft>
              <a:defRPr kern="1200">
                <a:solidFill>
                  <a:schemeClr val="tx1"/>
                </a:solidFill>
                <a:latin typeface="Verdana" panose="020B0604030504040204" pitchFamily="34" charset="0"/>
                <a:ea typeface="+mn-ea"/>
                <a:cs typeface="+mn-cs"/>
              </a:defRPr>
            </a:lvl4pPr>
            <a:lvl5pPr marL="1828800" algn="l" rtl="0" fontAlgn="base">
              <a:spcBef>
                <a:spcPct val="0"/>
              </a:spcBef>
              <a:spcAft>
                <a:spcPct val="0"/>
              </a:spcAft>
              <a:defRPr kern="1200">
                <a:solidFill>
                  <a:schemeClr val="tx1"/>
                </a:solidFill>
                <a:latin typeface="Verdana" panose="020B0604030504040204" pitchFamily="34" charset="0"/>
                <a:ea typeface="+mn-ea"/>
                <a:cs typeface="+mn-cs"/>
              </a:defRPr>
            </a:lvl5pPr>
            <a:lvl6pPr marL="2286000" algn="l" defTabSz="914400" rtl="0" eaLnBrk="1" latinLnBrk="0" hangingPunct="1">
              <a:defRPr kern="1200">
                <a:solidFill>
                  <a:schemeClr val="tx1"/>
                </a:solidFill>
                <a:latin typeface="Verdana" panose="020B0604030504040204" pitchFamily="34" charset="0"/>
                <a:ea typeface="+mn-ea"/>
                <a:cs typeface="+mn-cs"/>
              </a:defRPr>
            </a:lvl6pPr>
            <a:lvl7pPr marL="2743200" algn="l" defTabSz="914400" rtl="0" eaLnBrk="1" latinLnBrk="0" hangingPunct="1">
              <a:defRPr kern="1200">
                <a:solidFill>
                  <a:schemeClr val="tx1"/>
                </a:solidFill>
                <a:latin typeface="Verdana" panose="020B0604030504040204" pitchFamily="34" charset="0"/>
                <a:ea typeface="+mn-ea"/>
                <a:cs typeface="+mn-cs"/>
              </a:defRPr>
            </a:lvl7pPr>
            <a:lvl8pPr marL="3200400" algn="l" defTabSz="914400" rtl="0" eaLnBrk="1" latinLnBrk="0" hangingPunct="1">
              <a:defRPr kern="1200">
                <a:solidFill>
                  <a:schemeClr val="tx1"/>
                </a:solidFill>
                <a:latin typeface="Verdana" panose="020B0604030504040204" pitchFamily="34" charset="0"/>
                <a:ea typeface="+mn-ea"/>
                <a:cs typeface="+mn-cs"/>
              </a:defRPr>
            </a:lvl8pPr>
            <a:lvl9pPr marL="3657600" algn="l" defTabSz="914400" rtl="0" eaLnBrk="1" latinLnBrk="0" hangingPunct="1">
              <a:defRPr kern="1200">
                <a:solidFill>
                  <a:schemeClr val="tx1"/>
                </a:solidFill>
                <a:latin typeface="Verdana" panose="020B0604030504040204" pitchFamily="34" charset="0"/>
                <a:ea typeface="+mn-ea"/>
                <a:cs typeface="+mn-cs"/>
              </a:defRPr>
            </a:lvl9pPr>
          </a:lstStyle>
          <a:p>
            <a:pPr>
              <a:spcBef>
                <a:spcPct val="50000"/>
              </a:spcBef>
            </a:pPr>
            <a:r>
              <a:rPr lang="en-US" altLang="en-US" sz="2400" dirty="0"/>
              <a:t>Qualitative!</a:t>
            </a:r>
          </a:p>
        </p:txBody>
      </p:sp>
      <p:sp>
        <p:nvSpPr>
          <p:cNvPr id="32" name="Text Box 17"/>
          <p:cNvSpPr txBox="1">
            <a:spLocks noChangeArrowheads="1"/>
          </p:cNvSpPr>
          <p:nvPr/>
        </p:nvSpPr>
        <p:spPr bwMode="auto">
          <a:xfrm>
            <a:off x="114300" y="5576888"/>
            <a:ext cx="891540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defPPr>
              <a:defRPr lang="en-US"/>
            </a:defPPr>
            <a:lvl1pPr algn="l" rtl="0" fontAlgn="base">
              <a:spcBef>
                <a:spcPct val="0"/>
              </a:spcBef>
              <a:spcAft>
                <a:spcPct val="0"/>
              </a:spcAft>
              <a:defRPr kern="1200">
                <a:solidFill>
                  <a:schemeClr val="tx1"/>
                </a:solidFill>
                <a:latin typeface="Verdana" panose="020B0604030504040204" pitchFamily="34" charset="0"/>
                <a:ea typeface="+mn-ea"/>
                <a:cs typeface="+mn-cs"/>
              </a:defRPr>
            </a:lvl1pPr>
            <a:lvl2pPr marL="457200" algn="l" rtl="0" fontAlgn="base">
              <a:spcBef>
                <a:spcPct val="0"/>
              </a:spcBef>
              <a:spcAft>
                <a:spcPct val="0"/>
              </a:spcAft>
              <a:defRPr kern="1200">
                <a:solidFill>
                  <a:schemeClr val="tx1"/>
                </a:solidFill>
                <a:latin typeface="Verdana" panose="020B0604030504040204" pitchFamily="34" charset="0"/>
                <a:ea typeface="+mn-ea"/>
                <a:cs typeface="+mn-cs"/>
              </a:defRPr>
            </a:lvl2pPr>
            <a:lvl3pPr marL="914400" algn="l" rtl="0" fontAlgn="base">
              <a:spcBef>
                <a:spcPct val="0"/>
              </a:spcBef>
              <a:spcAft>
                <a:spcPct val="0"/>
              </a:spcAft>
              <a:defRPr kern="1200">
                <a:solidFill>
                  <a:schemeClr val="tx1"/>
                </a:solidFill>
                <a:latin typeface="Verdana" panose="020B0604030504040204" pitchFamily="34" charset="0"/>
                <a:ea typeface="+mn-ea"/>
                <a:cs typeface="+mn-cs"/>
              </a:defRPr>
            </a:lvl3pPr>
            <a:lvl4pPr marL="1371600" algn="l" rtl="0" fontAlgn="base">
              <a:spcBef>
                <a:spcPct val="0"/>
              </a:spcBef>
              <a:spcAft>
                <a:spcPct val="0"/>
              </a:spcAft>
              <a:defRPr kern="1200">
                <a:solidFill>
                  <a:schemeClr val="tx1"/>
                </a:solidFill>
                <a:latin typeface="Verdana" panose="020B0604030504040204" pitchFamily="34" charset="0"/>
                <a:ea typeface="+mn-ea"/>
                <a:cs typeface="+mn-cs"/>
              </a:defRPr>
            </a:lvl4pPr>
            <a:lvl5pPr marL="1828800" algn="l" rtl="0" fontAlgn="base">
              <a:spcBef>
                <a:spcPct val="0"/>
              </a:spcBef>
              <a:spcAft>
                <a:spcPct val="0"/>
              </a:spcAft>
              <a:defRPr kern="1200">
                <a:solidFill>
                  <a:schemeClr val="tx1"/>
                </a:solidFill>
                <a:latin typeface="Verdana" panose="020B0604030504040204" pitchFamily="34" charset="0"/>
                <a:ea typeface="+mn-ea"/>
                <a:cs typeface="+mn-cs"/>
              </a:defRPr>
            </a:lvl5pPr>
            <a:lvl6pPr marL="2286000" algn="l" defTabSz="914400" rtl="0" eaLnBrk="1" latinLnBrk="0" hangingPunct="1">
              <a:defRPr kern="1200">
                <a:solidFill>
                  <a:schemeClr val="tx1"/>
                </a:solidFill>
                <a:latin typeface="Verdana" panose="020B0604030504040204" pitchFamily="34" charset="0"/>
                <a:ea typeface="+mn-ea"/>
                <a:cs typeface="+mn-cs"/>
              </a:defRPr>
            </a:lvl6pPr>
            <a:lvl7pPr marL="2743200" algn="l" defTabSz="914400" rtl="0" eaLnBrk="1" latinLnBrk="0" hangingPunct="1">
              <a:defRPr kern="1200">
                <a:solidFill>
                  <a:schemeClr val="tx1"/>
                </a:solidFill>
                <a:latin typeface="Verdana" panose="020B0604030504040204" pitchFamily="34" charset="0"/>
                <a:ea typeface="+mn-ea"/>
                <a:cs typeface="+mn-cs"/>
              </a:defRPr>
            </a:lvl7pPr>
            <a:lvl8pPr marL="3200400" algn="l" defTabSz="914400" rtl="0" eaLnBrk="1" latinLnBrk="0" hangingPunct="1">
              <a:defRPr kern="1200">
                <a:solidFill>
                  <a:schemeClr val="tx1"/>
                </a:solidFill>
                <a:latin typeface="Verdana" panose="020B0604030504040204" pitchFamily="34" charset="0"/>
                <a:ea typeface="+mn-ea"/>
                <a:cs typeface="+mn-cs"/>
              </a:defRPr>
            </a:lvl8pPr>
            <a:lvl9pPr marL="3657600" algn="l" defTabSz="914400" rtl="0" eaLnBrk="1" latinLnBrk="0" hangingPunct="1">
              <a:defRPr kern="1200">
                <a:solidFill>
                  <a:schemeClr val="tx1"/>
                </a:solidFill>
                <a:latin typeface="Verdana" panose="020B0604030504040204" pitchFamily="34" charset="0"/>
                <a:ea typeface="+mn-ea"/>
                <a:cs typeface="+mn-cs"/>
              </a:defRPr>
            </a:lvl9pPr>
          </a:lstStyle>
          <a:p>
            <a:pPr>
              <a:spcBef>
                <a:spcPct val="50000"/>
              </a:spcBef>
            </a:pPr>
            <a:r>
              <a:rPr lang="en-US" altLang="en-US" dirty="0"/>
              <a:t>Beta sources are usually shielded with Plexiglas, gamma sources with lead</a:t>
            </a:r>
          </a:p>
        </p:txBody>
      </p:sp>
    </p:spTree>
    <p:extLst>
      <p:ext uri="{BB962C8B-B14F-4D97-AF65-F5344CB8AC3E}">
        <p14:creationId xmlns:p14="http://schemas.microsoft.com/office/powerpoint/2010/main" val="20253141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 name="Slide Number Placeholder 295"/>
          <p:cNvSpPr>
            <a:spLocks noGrp="1"/>
          </p:cNvSpPr>
          <p:nvPr>
            <p:ph type="sldNum" sz="quarter" idx="12"/>
          </p:nvPr>
        </p:nvSpPr>
        <p:spPr/>
        <p:txBody>
          <a:bodyPr/>
          <a:lstStyle/>
          <a:p>
            <a:fld id="{97B5E8DF-58F0-4F1A-9C8E-35C36CDA2C44}" type="slidenum">
              <a:rPr lang="en-GB" smtClean="0"/>
              <a:pPr/>
              <a:t>17</a:t>
            </a:fld>
            <a:endParaRPr lang="en-GB"/>
          </a:p>
        </p:txBody>
      </p:sp>
      <p:sp>
        <p:nvSpPr>
          <p:cNvPr id="292" name="TextBox 291"/>
          <p:cNvSpPr txBox="1"/>
          <p:nvPr/>
        </p:nvSpPr>
        <p:spPr>
          <a:xfrm>
            <a:off x="4037" y="29568"/>
            <a:ext cx="6912768" cy="400110"/>
          </a:xfrm>
          <a:prstGeom prst="rect">
            <a:avLst/>
          </a:prstGeom>
          <a:noFill/>
        </p:spPr>
        <p:txBody>
          <a:bodyPr wrap="square" rtlCol="0">
            <a:spAutoFit/>
          </a:bodyPr>
          <a:lstStyle/>
          <a:p>
            <a:r>
              <a:rPr lang="en-GB" sz="2000" i="1" dirty="0">
                <a:solidFill>
                  <a:srgbClr val="FF0000"/>
                </a:solidFill>
                <a:latin typeface="Verdana" pitchFamily="34" charset="0"/>
                <a:ea typeface="Verdana" pitchFamily="34" charset="0"/>
                <a:cs typeface="Verdana" pitchFamily="34" charset="0"/>
              </a:rPr>
              <a:t>Production and decay of radionuclides</a:t>
            </a:r>
          </a:p>
        </p:txBody>
      </p:sp>
      <p:sp>
        <p:nvSpPr>
          <p:cNvPr id="9" name="Content Placeholder 2"/>
          <p:cNvSpPr txBox="1">
            <a:spLocks/>
          </p:cNvSpPr>
          <p:nvPr/>
        </p:nvSpPr>
        <p:spPr>
          <a:xfrm>
            <a:off x="467544" y="908720"/>
            <a:ext cx="8229600" cy="4893568"/>
          </a:xfrm>
          <a:prstGeom prst="rect">
            <a:avLst/>
          </a:prstGeom>
        </p:spPr>
        <p:txBody>
          <a:bodyPr/>
          <a:lstStyle/>
          <a:p>
            <a:pPr marL="273050" marR="0" lvl="0" indent="-273050" algn="l" defTabSz="914400" rtl="0" eaLnBrk="1" fontAlgn="base" latinLnBrk="0" hangingPunct="1">
              <a:lnSpc>
                <a:spcPct val="100000"/>
              </a:lnSpc>
              <a:spcBef>
                <a:spcPct val="20000"/>
              </a:spcBef>
              <a:spcAft>
                <a:spcPct val="0"/>
              </a:spcAft>
              <a:buClr>
                <a:srgbClr val="0BD0D9"/>
              </a:buClr>
              <a:buSzPct val="95000"/>
              <a:buFont typeface="Arial" charset="0"/>
              <a:buNone/>
              <a:tabLst/>
              <a:defRPr/>
            </a:pPr>
            <a:r>
              <a:rPr kumimoji="0" lang="en-US" sz="3200" b="0" i="0" u="none" strike="noStrike" kern="1200" cap="none" spc="0" normalizeH="0" baseline="0" noProof="0" dirty="0">
                <a:ln>
                  <a:noFill/>
                </a:ln>
                <a:solidFill>
                  <a:schemeClr val="tx1"/>
                </a:solidFill>
                <a:effectLst/>
                <a:uLnTx/>
                <a:uFillTx/>
                <a:latin typeface="Calibri" pitchFamily="34" charset="0"/>
                <a:cs typeface="Calibri" pitchFamily="34" charset="0"/>
              </a:rPr>
              <a:t>For a given particle, target element and nuclide</a:t>
            </a:r>
          </a:p>
          <a:p>
            <a:pPr marL="273050" marR="0" lvl="0" indent="-273050" algn="l" defTabSz="914400" rtl="0" eaLnBrk="1" fontAlgn="base" latinLnBrk="0" hangingPunct="1">
              <a:lnSpc>
                <a:spcPct val="100000"/>
              </a:lnSpc>
              <a:spcBef>
                <a:spcPct val="20000"/>
              </a:spcBef>
              <a:spcAft>
                <a:spcPct val="0"/>
              </a:spcAft>
              <a:buClr>
                <a:srgbClr val="0BD0D9"/>
              </a:buClr>
              <a:buSzPct val="95000"/>
              <a:buFont typeface="Wingdings 2" pitchFamily="18" charset="2"/>
              <a:buChar char=""/>
              <a:tabLst/>
              <a:defRPr/>
            </a:pPr>
            <a:r>
              <a:rPr kumimoji="0" lang="en-US" sz="3200" b="0" i="0" u="none" strike="noStrike" kern="1200" cap="none" spc="0" normalizeH="0" baseline="0" noProof="0" dirty="0">
                <a:ln>
                  <a:noFill/>
                </a:ln>
                <a:solidFill>
                  <a:schemeClr val="tx1"/>
                </a:solidFill>
                <a:effectLst/>
                <a:uLnTx/>
                <a:uFillTx/>
                <a:latin typeface="Calibri" pitchFamily="34" charset="0"/>
                <a:cs typeface="Calibri" pitchFamily="34" charset="0"/>
              </a:rPr>
              <a:t>Interaction probability, </a:t>
            </a:r>
            <a:r>
              <a:rPr kumimoji="0" lang="el-GR" sz="3200" b="0" i="0" u="none" strike="noStrike" kern="1200" cap="none" spc="0" normalizeH="0" baseline="0" noProof="0" dirty="0">
                <a:ln>
                  <a:noFill/>
                </a:ln>
                <a:solidFill>
                  <a:schemeClr val="tx1"/>
                </a:solidFill>
                <a:effectLst/>
                <a:uLnTx/>
                <a:uFillTx/>
                <a:latin typeface="Calibri" pitchFamily="34" charset="0"/>
                <a:cs typeface="Calibri" pitchFamily="34" charset="0"/>
              </a:rPr>
              <a:t>σ</a:t>
            </a:r>
            <a:r>
              <a:rPr kumimoji="0" lang="en-GB" sz="3200" b="0" i="0" u="none" strike="noStrike" kern="1200" cap="none" spc="0" normalizeH="0" baseline="0" noProof="0" dirty="0">
                <a:ln>
                  <a:noFill/>
                </a:ln>
                <a:solidFill>
                  <a:schemeClr val="tx1"/>
                </a:solidFill>
                <a:effectLst/>
                <a:uLnTx/>
                <a:uFillTx/>
                <a:latin typeface="Calibri" pitchFamily="34" charset="0"/>
                <a:cs typeface="Calibri" pitchFamily="34" charset="0"/>
              </a:rPr>
              <a:t> (</a:t>
            </a:r>
            <a:r>
              <a:rPr kumimoji="0" lang="en-GB" sz="3200" b="0" i="1" u="none" strike="noStrike" kern="1200" cap="none" spc="0" normalizeH="0" baseline="0" noProof="0" dirty="0">
                <a:ln>
                  <a:noFill/>
                </a:ln>
                <a:solidFill>
                  <a:schemeClr val="tx1"/>
                </a:solidFill>
                <a:effectLst/>
                <a:uLnTx/>
                <a:uFillTx/>
                <a:latin typeface="Calibri" pitchFamily="34" charset="0"/>
                <a:cs typeface="Calibri" pitchFamily="34" charset="0"/>
              </a:rPr>
              <a:t>cross</a:t>
            </a:r>
            <a:r>
              <a:rPr kumimoji="0" lang="en-GB" sz="3200" b="0" i="1" u="none" strike="noStrike" kern="1200" cap="none" spc="0" normalizeH="0" noProof="0" dirty="0">
                <a:ln>
                  <a:noFill/>
                </a:ln>
                <a:solidFill>
                  <a:schemeClr val="tx1"/>
                </a:solidFill>
                <a:effectLst/>
                <a:uLnTx/>
                <a:uFillTx/>
                <a:latin typeface="Calibri" pitchFamily="34" charset="0"/>
                <a:cs typeface="Calibri" pitchFamily="34" charset="0"/>
              </a:rPr>
              <a:t> section</a:t>
            </a:r>
            <a:r>
              <a:rPr kumimoji="0" lang="en-GB" sz="3200" b="0" i="0" u="none" strike="noStrike" kern="1200" cap="none" spc="0" normalizeH="0" noProof="0" dirty="0">
                <a:ln>
                  <a:noFill/>
                </a:ln>
                <a:solidFill>
                  <a:schemeClr val="tx1"/>
                </a:solidFill>
                <a:effectLst/>
                <a:uLnTx/>
                <a:uFillTx/>
                <a:latin typeface="Calibri" pitchFamily="34" charset="0"/>
                <a:cs typeface="Calibri" pitchFamily="34" charset="0"/>
              </a:rPr>
              <a:t>)</a:t>
            </a:r>
            <a:endParaRPr kumimoji="0" lang="en-US" sz="3200" b="0" i="0" u="none" strike="noStrike" kern="1200" cap="none" spc="0" normalizeH="0" baseline="0" noProof="0" dirty="0">
              <a:ln>
                <a:noFill/>
              </a:ln>
              <a:solidFill>
                <a:schemeClr val="tx1"/>
              </a:solidFill>
              <a:effectLst/>
              <a:uLnTx/>
              <a:uFillTx/>
              <a:latin typeface="Calibri" pitchFamily="34" charset="0"/>
              <a:cs typeface="Calibri" pitchFamily="34" charset="0"/>
            </a:endParaRPr>
          </a:p>
          <a:p>
            <a:pPr marL="273050" lvl="0" indent="-273050">
              <a:spcBef>
                <a:spcPct val="20000"/>
              </a:spcBef>
              <a:buClr>
                <a:srgbClr val="0BD0D9"/>
              </a:buClr>
              <a:buSzPct val="95000"/>
              <a:buFont typeface="Wingdings 2" pitchFamily="18" charset="2"/>
              <a:buChar char=""/>
              <a:defRPr/>
            </a:pPr>
            <a:r>
              <a:rPr kumimoji="0" lang="en-US" sz="3200" b="0" i="0" u="none" strike="noStrike" kern="1200" cap="none" spc="0" normalizeH="0" baseline="0" noProof="0" dirty="0">
                <a:ln>
                  <a:noFill/>
                </a:ln>
                <a:solidFill>
                  <a:schemeClr val="tx1"/>
                </a:solidFill>
                <a:effectLst/>
                <a:uLnTx/>
                <a:uFillTx/>
                <a:latin typeface="Calibri" pitchFamily="34" charset="0"/>
                <a:cs typeface="Calibri" pitchFamily="34" charset="0"/>
              </a:rPr>
              <a:t>Flux (spectrum), </a:t>
            </a:r>
            <a:r>
              <a:rPr lang="en-US" sz="3200" dirty="0">
                <a:latin typeface="Symbol" pitchFamily="18" charset="2"/>
              </a:rPr>
              <a:t>F</a:t>
            </a:r>
            <a:endParaRPr kumimoji="0" lang="en-US" sz="3200" b="0" i="0" u="none" strike="noStrike" kern="1200" cap="none" spc="0" normalizeH="0" baseline="0" noProof="0" dirty="0">
              <a:ln>
                <a:noFill/>
              </a:ln>
              <a:solidFill>
                <a:schemeClr val="tx1"/>
              </a:solidFill>
              <a:effectLst/>
              <a:uLnTx/>
              <a:uFillTx/>
              <a:latin typeface="Calibri" pitchFamily="34" charset="0"/>
              <a:cs typeface="Calibri" pitchFamily="34" charset="0"/>
            </a:endParaRPr>
          </a:p>
          <a:p>
            <a:pPr marL="273050" marR="0" lvl="0" indent="-273050" algn="l" defTabSz="914400" rtl="0" eaLnBrk="1" fontAlgn="base" latinLnBrk="0" hangingPunct="1">
              <a:lnSpc>
                <a:spcPct val="100000"/>
              </a:lnSpc>
              <a:spcBef>
                <a:spcPct val="20000"/>
              </a:spcBef>
              <a:spcAft>
                <a:spcPct val="0"/>
              </a:spcAft>
              <a:buClr>
                <a:srgbClr val="0BD0D9"/>
              </a:buClr>
              <a:buSzPct val="95000"/>
              <a:buFont typeface="Wingdings 2" pitchFamily="18" charset="2"/>
              <a:buChar char=""/>
              <a:tabLst/>
              <a:defRPr/>
            </a:pPr>
            <a:r>
              <a:rPr kumimoji="0" lang="en-US" sz="3200" b="0" i="0" u="none" strike="noStrike" kern="1200" cap="none" spc="0" normalizeH="0" baseline="0" noProof="0" dirty="0">
                <a:ln>
                  <a:noFill/>
                </a:ln>
                <a:solidFill>
                  <a:schemeClr val="tx1"/>
                </a:solidFill>
                <a:effectLst/>
                <a:uLnTx/>
                <a:uFillTx/>
                <a:latin typeface="Calibri" pitchFamily="34" charset="0"/>
                <a:cs typeface="Calibri" pitchFamily="34" charset="0"/>
              </a:rPr>
              <a:t>Beam intensity, </a:t>
            </a:r>
            <a:r>
              <a:rPr kumimoji="0" lang="en-US" sz="3200" b="0" i="0" u="none" strike="noStrike" kern="1200" cap="none" spc="0" normalizeH="0" baseline="0" noProof="0" dirty="0" err="1">
                <a:ln>
                  <a:noFill/>
                </a:ln>
                <a:solidFill>
                  <a:schemeClr val="tx1"/>
                </a:solidFill>
                <a:effectLst/>
                <a:uLnTx/>
                <a:uFillTx/>
                <a:latin typeface="Calibri" pitchFamily="34" charset="0"/>
                <a:cs typeface="Calibri" pitchFamily="34" charset="0"/>
              </a:rPr>
              <a:t>I</a:t>
            </a:r>
            <a:r>
              <a:rPr kumimoji="0" lang="en-US" sz="3200" b="0" i="0" u="none" strike="noStrike" kern="1200" cap="none" spc="0" normalizeH="0" baseline="-25000" noProof="0" dirty="0" err="1">
                <a:ln>
                  <a:noFill/>
                </a:ln>
                <a:solidFill>
                  <a:schemeClr val="tx1"/>
                </a:solidFill>
                <a:effectLst/>
                <a:uLnTx/>
                <a:uFillTx/>
                <a:latin typeface="Calibri" pitchFamily="34" charset="0"/>
                <a:cs typeface="Calibri" pitchFamily="34" charset="0"/>
              </a:rPr>
              <a:t>p</a:t>
            </a:r>
            <a:endParaRPr kumimoji="0" lang="en-US" sz="3200" b="0" i="0" u="none" strike="noStrike" kern="1200" cap="none" spc="0" normalizeH="0" baseline="0" noProof="0" dirty="0">
              <a:ln>
                <a:noFill/>
              </a:ln>
              <a:solidFill>
                <a:schemeClr val="tx1"/>
              </a:solidFill>
              <a:effectLst/>
              <a:uLnTx/>
              <a:uFillTx/>
              <a:latin typeface="Calibri" pitchFamily="34" charset="0"/>
              <a:cs typeface="Calibri" pitchFamily="34" charset="0"/>
            </a:endParaRPr>
          </a:p>
          <a:p>
            <a:pPr marL="273050" marR="0" lvl="0" indent="-273050" algn="l" defTabSz="914400" rtl="0" eaLnBrk="1" fontAlgn="base" latinLnBrk="0" hangingPunct="1">
              <a:lnSpc>
                <a:spcPct val="100000"/>
              </a:lnSpc>
              <a:spcBef>
                <a:spcPct val="20000"/>
              </a:spcBef>
              <a:spcAft>
                <a:spcPct val="0"/>
              </a:spcAft>
              <a:buClr>
                <a:srgbClr val="0BD0D9"/>
              </a:buClr>
              <a:buSzPct val="95000"/>
              <a:buFont typeface="Wingdings 2" pitchFamily="18" charset="2"/>
              <a:buChar char=""/>
              <a:tabLst/>
              <a:defRPr/>
            </a:pPr>
            <a:endParaRPr kumimoji="0" lang="en-US" sz="3200" b="0" i="0" u="none" strike="noStrike" kern="1200" cap="none" spc="0" normalizeH="0" baseline="0" noProof="0" dirty="0">
              <a:ln>
                <a:noFill/>
              </a:ln>
              <a:solidFill>
                <a:schemeClr val="tx1"/>
              </a:solidFill>
              <a:effectLst/>
              <a:uLnTx/>
              <a:uFillTx/>
              <a:latin typeface="Calibri" pitchFamily="34" charset="0"/>
              <a:cs typeface="Calibri" pitchFamily="34" charset="0"/>
            </a:endParaRPr>
          </a:p>
          <a:p>
            <a:pPr marL="273050" marR="0" lvl="0" indent="-273050" algn="l" defTabSz="914400" rtl="0" eaLnBrk="1" fontAlgn="base" latinLnBrk="0" hangingPunct="1">
              <a:lnSpc>
                <a:spcPct val="100000"/>
              </a:lnSpc>
              <a:spcBef>
                <a:spcPct val="20000"/>
              </a:spcBef>
              <a:spcAft>
                <a:spcPct val="0"/>
              </a:spcAft>
              <a:buClr>
                <a:srgbClr val="0BD0D9"/>
              </a:buClr>
              <a:buSzPct val="95000"/>
              <a:buFont typeface="Wingdings 2" pitchFamily="18" charset="2"/>
              <a:buChar char=""/>
              <a:tabLst/>
              <a:defRPr/>
            </a:pPr>
            <a:endParaRPr kumimoji="0" lang="en-US" sz="3200" b="0" i="0" u="none" strike="noStrike" kern="1200" cap="none" spc="0" normalizeH="0" baseline="0" noProof="0" dirty="0">
              <a:ln>
                <a:noFill/>
              </a:ln>
              <a:solidFill>
                <a:schemeClr val="tx1"/>
              </a:solidFill>
              <a:effectLst/>
              <a:uLnTx/>
              <a:uFillTx/>
              <a:latin typeface="Calibri" pitchFamily="34" charset="0"/>
              <a:cs typeface="Calibri" pitchFamily="34" charset="0"/>
            </a:endParaRPr>
          </a:p>
          <a:p>
            <a:pPr marL="273050" marR="0" lvl="0" indent="-273050" algn="ctr" defTabSz="914400" rtl="0" eaLnBrk="1" fontAlgn="base" latinLnBrk="0" hangingPunct="1">
              <a:lnSpc>
                <a:spcPct val="100000"/>
              </a:lnSpc>
              <a:spcBef>
                <a:spcPct val="20000"/>
              </a:spcBef>
              <a:spcAft>
                <a:spcPct val="0"/>
              </a:spcAft>
              <a:buClr>
                <a:srgbClr val="0BD0D9"/>
              </a:buClr>
              <a:buSzPct val="95000"/>
              <a:buFont typeface="Arial" charset="0"/>
              <a:buNone/>
              <a:tabLst/>
              <a:defRPr/>
            </a:pPr>
            <a:endParaRPr lang="en-US" sz="3200" dirty="0">
              <a:solidFill>
                <a:srgbClr val="FF0000"/>
              </a:solidFill>
              <a:latin typeface="Calibri" pitchFamily="34" charset="0"/>
              <a:cs typeface="Calibri" pitchFamily="34" charset="0"/>
            </a:endParaRPr>
          </a:p>
          <a:p>
            <a:pPr marL="273050" marR="0" lvl="0" indent="-273050" algn="ctr" defTabSz="914400" rtl="0" eaLnBrk="1" fontAlgn="base" latinLnBrk="0" hangingPunct="1">
              <a:lnSpc>
                <a:spcPct val="100000"/>
              </a:lnSpc>
              <a:spcBef>
                <a:spcPts val="0"/>
              </a:spcBef>
              <a:spcAft>
                <a:spcPct val="0"/>
              </a:spcAft>
              <a:buClr>
                <a:srgbClr val="0BD0D9"/>
              </a:buClr>
              <a:buSzPct val="95000"/>
              <a:buFont typeface="Arial" charset="0"/>
              <a:buNone/>
              <a:tabLst/>
              <a:defRPr/>
            </a:pPr>
            <a:endParaRPr kumimoji="0" lang="en-US" sz="1200" b="0" i="0" u="none" strike="noStrike" kern="1200" cap="none" spc="0" normalizeH="0" baseline="0" noProof="0" dirty="0">
              <a:ln>
                <a:noFill/>
              </a:ln>
              <a:solidFill>
                <a:srgbClr val="FF0000"/>
              </a:solidFill>
              <a:effectLst/>
              <a:uLnTx/>
              <a:uFillTx/>
              <a:latin typeface="Calibri" pitchFamily="34" charset="0"/>
              <a:cs typeface="Calibri" pitchFamily="34" charset="0"/>
            </a:endParaRPr>
          </a:p>
          <a:p>
            <a:pPr marL="273050" marR="0" lvl="0" indent="-273050" algn="ctr" defTabSz="914400" rtl="0" eaLnBrk="1" fontAlgn="base" latinLnBrk="0" hangingPunct="1">
              <a:lnSpc>
                <a:spcPct val="100000"/>
              </a:lnSpc>
              <a:spcBef>
                <a:spcPts val="1200"/>
              </a:spcBef>
              <a:spcAft>
                <a:spcPct val="0"/>
              </a:spcAft>
              <a:buClr>
                <a:srgbClr val="0BD0D9"/>
              </a:buClr>
              <a:buSzPct val="95000"/>
              <a:buFont typeface="Arial" charset="0"/>
              <a:buNone/>
              <a:tabLst/>
              <a:defRPr/>
            </a:pPr>
            <a:r>
              <a:rPr kumimoji="0" lang="en-US" sz="3200" b="0" i="0" u="none" strike="noStrike" kern="1200" cap="none" spc="0" normalizeH="0" baseline="0" noProof="0" dirty="0">
                <a:ln>
                  <a:noFill/>
                </a:ln>
                <a:solidFill>
                  <a:srgbClr val="FF0000"/>
                </a:solidFill>
                <a:effectLst/>
                <a:uLnTx/>
                <a:uFillTx/>
                <a:latin typeface="Calibri" pitchFamily="34" charset="0"/>
                <a:cs typeface="Calibri" pitchFamily="34" charset="0"/>
              </a:rPr>
              <a:t>Nuclide production rate</a:t>
            </a:r>
          </a:p>
        </p:txBody>
      </p:sp>
      <p:graphicFrame>
        <p:nvGraphicFramePr>
          <p:cNvPr id="10" name="Object 2"/>
          <p:cNvGraphicFramePr>
            <a:graphicFrameLocks noChangeAspect="1"/>
          </p:cNvGraphicFramePr>
          <p:nvPr>
            <p:extLst>
              <p:ext uri="{D42A27DB-BD31-4B8C-83A1-F6EECF244321}">
                <p14:modId xmlns:p14="http://schemas.microsoft.com/office/powerpoint/2010/main" val="4053409933"/>
              </p:ext>
            </p:extLst>
          </p:nvPr>
        </p:nvGraphicFramePr>
        <p:xfrm>
          <a:off x="1007294" y="3544367"/>
          <a:ext cx="6848475" cy="1393825"/>
        </p:xfrm>
        <a:graphic>
          <a:graphicData uri="http://schemas.openxmlformats.org/presentationml/2006/ole">
            <mc:AlternateContent xmlns:mc="http://schemas.openxmlformats.org/markup-compatibility/2006">
              <mc:Choice xmlns:v="urn:schemas-microsoft-com:vml" Requires="v">
                <p:oleObj name="Equation" r:id="rId3" imgW="2133360" imgH="431640" progId="Equation.3">
                  <p:embed/>
                </p:oleObj>
              </mc:Choice>
              <mc:Fallback>
                <p:oleObj name="Equation" r:id="rId3" imgW="2133360" imgH="431640" progId="Equation.3">
                  <p:embed/>
                  <p:pic>
                    <p:nvPicPr>
                      <p:cNvPr id="10" name="Object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07294" y="3544367"/>
                        <a:ext cx="6848475" cy="13938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30173567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 name="Slide Number Placeholder 295"/>
          <p:cNvSpPr>
            <a:spLocks noGrp="1"/>
          </p:cNvSpPr>
          <p:nvPr>
            <p:ph type="sldNum" sz="quarter" idx="12"/>
          </p:nvPr>
        </p:nvSpPr>
        <p:spPr/>
        <p:txBody>
          <a:bodyPr/>
          <a:lstStyle/>
          <a:p>
            <a:fld id="{97B5E8DF-58F0-4F1A-9C8E-35C36CDA2C44}" type="slidenum">
              <a:rPr lang="en-GB" smtClean="0"/>
              <a:pPr/>
              <a:t>18</a:t>
            </a:fld>
            <a:endParaRPr lang="en-GB"/>
          </a:p>
        </p:txBody>
      </p:sp>
      <p:sp>
        <p:nvSpPr>
          <p:cNvPr id="292" name="TextBox 291"/>
          <p:cNvSpPr txBox="1"/>
          <p:nvPr/>
        </p:nvSpPr>
        <p:spPr>
          <a:xfrm>
            <a:off x="4037" y="29568"/>
            <a:ext cx="6912768" cy="400110"/>
          </a:xfrm>
          <a:prstGeom prst="rect">
            <a:avLst/>
          </a:prstGeom>
          <a:noFill/>
        </p:spPr>
        <p:txBody>
          <a:bodyPr wrap="square" rtlCol="0">
            <a:spAutoFit/>
          </a:bodyPr>
          <a:lstStyle/>
          <a:p>
            <a:r>
              <a:rPr lang="en-GB" sz="2000" i="1" dirty="0">
                <a:solidFill>
                  <a:srgbClr val="FF0000"/>
                </a:solidFill>
                <a:latin typeface="Verdana" pitchFamily="34" charset="0"/>
                <a:ea typeface="Verdana" pitchFamily="34" charset="0"/>
                <a:cs typeface="Verdana" pitchFamily="34" charset="0"/>
              </a:rPr>
              <a:t>Production and decay of radionuclides</a:t>
            </a:r>
          </a:p>
        </p:txBody>
      </p:sp>
      <p:sp>
        <p:nvSpPr>
          <p:cNvPr id="23" name="Text Box 3"/>
          <p:cNvSpPr txBox="1">
            <a:spLocks noChangeArrowheads="1"/>
          </p:cNvSpPr>
          <p:nvPr/>
        </p:nvSpPr>
        <p:spPr bwMode="auto">
          <a:xfrm>
            <a:off x="4037" y="825074"/>
            <a:ext cx="8970795" cy="977191"/>
          </a:xfrm>
          <a:prstGeom prst="rect">
            <a:avLst/>
          </a:prstGeom>
          <a:noFill/>
          <a:ln w="9525" algn="ctr">
            <a:noFill/>
            <a:miter lim="800000"/>
            <a:headEnd/>
            <a:tailEnd/>
          </a:ln>
        </p:spPr>
        <p:txBody>
          <a:bodyPr wrap="square">
            <a:spAutoFit/>
          </a:bodyPr>
          <a:lstStyle/>
          <a:p>
            <a:pPr marL="342900" indent="-342900">
              <a:spcBef>
                <a:spcPct val="50000"/>
              </a:spcBef>
            </a:pPr>
            <a:r>
              <a:rPr lang="en-GB" sz="2300" dirty="0"/>
              <a:t>  </a:t>
            </a:r>
            <a:r>
              <a:rPr lang="en-GB" sz="2300" dirty="0">
                <a:latin typeface="Calibri" pitchFamily="34" charset="0"/>
              </a:rPr>
              <a:t>Rule-of-thumb (probably very obvious):</a:t>
            </a:r>
          </a:p>
          <a:p>
            <a:pPr marL="342900" indent="-342900">
              <a:spcBef>
                <a:spcPct val="50000"/>
              </a:spcBef>
            </a:pPr>
            <a:r>
              <a:rPr lang="en-GB" sz="2300" dirty="0">
                <a:latin typeface="Calibri" pitchFamily="34" charset="0"/>
              </a:rPr>
              <a:t>  </a:t>
            </a:r>
            <a:r>
              <a:rPr lang="en-US" sz="2300" dirty="0">
                <a:latin typeface="Calibri" pitchFamily="34" charset="0"/>
              </a:rPr>
              <a:t>The shorter the half-life, the fastest the build-up, the fastest the decay</a:t>
            </a:r>
          </a:p>
        </p:txBody>
      </p:sp>
      <p:graphicFrame>
        <p:nvGraphicFramePr>
          <p:cNvPr id="24" name="Object 4"/>
          <p:cNvGraphicFramePr>
            <a:graphicFrameLocks noChangeAspect="1"/>
          </p:cNvGraphicFramePr>
          <p:nvPr>
            <p:extLst>
              <p:ext uri="{D42A27DB-BD31-4B8C-83A1-F6EECF244321}">
                <p14:modId xmlns:p14="http://schemas.microsoft.com/office/powerpoint/2010/main" val="1643018978"/>
              </p:ext>
            </p:extLst>
          </p:nvPr>
        </p:nvGraphicFramePr>
        <p:xfrm>
          <a:off x="825304" y="2123736"/>
          <a:ext cx="4698840" cy="3357713"/>
        </p:xfrm>
        <a:graphic>
          <a:graphicData uri="http://schemas.openxmlformats.org/presentationml/2006/ole">
            <mc:AlternateContent xmlns:mc="http://schemas.openxmlformats.org/markup-compatibility/2006">
              <mc:Choice xmlns:v="urn:schemas-microsoft-com:vml" Requires="v">
                <p:oleObj name="Graph" r:id="rId3" imgW="4044960" imgH="2890080" progId="Origin50.Graph">
                  <p:embed/>
                </p:oleObj>
              </mc:Choice>
              <mc:Fallback>
                <p:oleObj name="Graph" r:id="rId3" imgW="4044960" imgH="2890080" progId="Origin50.Graph">
                  <p:embed/>
                  <p:pic>
                    <p:nvPicPr>
                      <p:cNvPr id="2050"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25304" y="2123736"/>
                        <a:ext cx="4698840" cy="3357713"/>
                      </a:xfrm>
                      <a:prstGeom prst="rect">
                        <a:avLst/>
                      </a:prstGeom>
                      <a:noFill/>
                      <a:ln>
                        <a:noFill/>
                      </a:ln>
                    </p:spPr>
                  </p:pic>
                </p:oleObj>
              </mc:Fallback>
            </mc:AlternateContent>
          </a:graphicData>
        </a:graphic>
      </p:graphicFrame>
      <p:graphicFrame>
        <p:nvGraphicFramePr>
          <p:cNvPr id="31" name="Object 5"/>
          <p:cNvGraphicFramePr>
            <a:graphicFrameLocks noChangeAspect="1"/>
          </p:cNvGraphicFramePr>
          <p:nvPr>
            <p:extLst>
              <p:ext uri="{D42A27DB-BD31-4B8C-83A1-F6EECF244321}">
                <p14:modId xmlns:p14="http://schemas.microsoft.com/office/powerpoint/2010/main" val="3803327347"/>
              </p:ext>
            </p:extLst>
          </p:nvPr>
        </p:nvGraphicFramePr>
        <p:xfrm>
          <a:off x="4682956" y="2766678"/>
          <a:ext cx="3505200" cy="590550"/>
        </p:xfrm>
        <a:graphic>
          <a:graphicData uri="http://schemas.openxmlformats.org/presentationml/2006/ole">
            <mc:AlternateContent xmlns:mc="http://schemas.openxmlformats.org/markup-compatibility/2006">
              <mc:Choice xmlns:v="urn:schemas-microsoft-com:vml" Requires="v">
                <p:oleObj name="Equation" r:id="rId5" imgW="1434960" imgH="241200" progId="Equation.3">
                  <p:embed/>
                </p:oleObj>
              </mc:Choice>
              <mc:Fallback>
                <p:oleObj name="Equation" r:id="rId5" imgW="1434960" imgH="241200" progId="Equation.3">
                  <p:embed/>
                  <p:pic>
                    <p:nvPicPr>
                      <p:cNvPr id="2051" name="Object 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682956" y="2766678"/>
                        <a:ext cx="3505200" cy="5905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34" name="Text Box 7"/>
          <p:cNvSpPr txBox="1">
            <a:spLocks noChangeArrowheads="1"/>
          </p:cNvSpPr>
          <p:nvPr/>
        </p:nvSpPr>
        <p:spPr bwMode="auto">
          <a:xfrm>
            <a:off x="179512" y="5481449"/>
            <a:ext cx="7543800" cy="461665"/>
          </a:xfrm>
          <a:prstGeom prst="rect">
            <a:avLst/>
          </a:prstGeom>
          <a:noFill/>
          <a:ln w="9525" algn="ctr">
            <a:noFill/>
            <a:miter lim="800000"/>
            <a:headEnd/>
            <a:tailEnd/>
          </a:ln>
        </p:spPr>
        <p:txBody>
          <a:bodyPr>
            <a:spAutoFit/>
          </a:bodyPr>
          <a:lstStyle/>
          <a:p>
            <a:pPr marL="342900" indent="-342900">
              <a:spcBef>
                <a:spcPct val="50000"/>
              </a:spcBef>
            </a:pPr>
            <a:r>
              <a:rPr lang="en-US" sz="2400" dirty="0">
                <a:solidFill>
                  <a:srgbClr val="FF0000"/>
                </a:solidFill>
              </a:rPr>
              <a:t>It takes about 5 half-lives to reach saturation of activity</a:t>
            </a:r>
          </a:p>
        </p:txBody>
      </p:sp>
    </p:spTree>
    <p:extLst>
      <p:ext uri="{BB962C8B-B14F-4D97-AF65-F5344CB8AC3E}">
        <p14:creationId xmlns:p14="http://schemas.microsoft.com/office/powerpoint/2010/main" val="42527530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036" y="29568"/>
            <a:ext cx="7520291" cy="400110"/>
          </a:xfrm>
          <a:prstGeom prst="rect">
            <a:avLst/>
          </a:prstGeom>
          <a:noFill/>
        </p:spPr>
        <p:txBody>
          <a:bodyPr wrap="square" rtlCol="0">
            <a:spAutoFit/>
          </a:bodyPr>
          <a:lstStyle/>
          <a:p>
            <a:r>
              <a:rPr lang="en-GB" sz="2000" i="1" dirty="0">
                <a:solidFill>
                  <a:srgbClr val="FF0000"/>
                </a:solidFill>
                <a:latin typeface="Verdana" pitchFamily="34" charset="0"/>
                <a:ea typeface="Verdana" pitchFamily="34" charset="0"/>
                <a:cs typeface="Verdana" pitchFamily="34" charset="0"/>
              </a:rPr>
              <a:t>Unit</a:t>
            </a:r>
          </a:p>
        </p:txBody>
      </p:sp>
      <p:sp>
        <p:nvSpPr>
          <p:cNvPr id="10" name="Slide Number Placeholder 9"/>
          <p:cNvSpPr>
            <a:spLocks noGrp="1"/>
          </p:cNvSpPr>
          <p:nvPr>
            <p:ph type="sldNum" sz="quarter" idx="12"/>
          </p:nvPr>
        </p:nvSpPr>
        <p:spPr/>
        <p:txBody>
          <a:bodyPr/>
          <a:lstStyle/>
          <a:p>
            <a:fld id="{97B5E8DF-58F0-4F1A-9C8E-35C36CDA2C44}" type="slidenum">
              <a:rPr lang="en-GB" smtClean="0"/>
              <a:pPr/>
              <a:t>19</a:t>
            </a:fld>
            <a:endParaRPr lang="en-GB"/>
          </a:p>
        </p:txBody>
      </p:sp>
      <p:sp>
        <p:nvSpPr>
          <p:cNvPr id="7" name="Rectangle 2"/>
          <p:cNvSpPr>
            <a:spLocks noChangeArrowheads="1"/>
          </p:cNvSpPr>
          <p:nvPr/>
        </p:nvSpPr>
        <p:spPr bwMode="auto">
          <a:xfrm>
            <a:off x="323528" y="528634"/>
            <a:ext cx="8229600" cy="5780686"/>
          </a:xfrm>
          <a:prstGeom prst="rect">
            <a:avLst/>
          </a:prstGeom>
          <a:noFill/>
          <a:ln>
            <a:noFill/>
          </a:ln>
          <a:effectLst/>
          <a:extLst>
            <a:ext uri="{909E8E84-426E-40DD-AFC4-6F175D3DCCD1}">
              <a14:hiddenFill xmlns:a14="http://schemas.microsoft.com/office/drawing/2010/main">
                <a:solidFill>
                  <a:schemeClr val="hlink"/>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nchor="ctr">
            <a:spAutoFit/>
          </a:bodyPr>
          <a:lstStyle>
            <a:lvl1pPr defTabSz="762000">
              <a:defRPr sz="2400">
                <a:solidFill>
                  <a:schemeClr val="tx1"/>
                </a:solidFill>
                <a:latin typeface="Times New Roman" pitchFamily="18" charset="0"/>
              </a:defRPr>
            </a:lvl1pPr>
            <a:lvl2pPr marL="571500" defTabSz="762000">
              <a:defRPr sz="2400">
                <a:solidFill>
                  <a:schemeClr val="tx1"/>
                </a:solidFill>
                <a:latin typeface="Times New Roman" pitchFamily="18" charset="0"/>
              </a:defRPr>
            </a:lvl2pPr>
            <a:lvl3pPr marL="1143000" defTabSz="762000">
              <a:defRPr sz="2400">
                <a:solidFill>
                  <a:schemeClr val="tx1"/>
                </a:solidFill>
                <a:latin typeface="Times New Roman" pitchFamily="18" charset="0"/>
              </a:defRPr>
            </a:lvl3pPr>
            <a:lvl4pPr marL="1714500" defTabSz="762000">
              <a:defRPr sz="2400">
                <a:solidFill>
                  <a:schemeClr val="tx1"/>
                </a:solidFill>
                <a:latin typeface="Times New Roman" pitchFamily="18" charset="0"/>
              </a:defRPr>
            </a:lvl4pPr>
            <a:lvl5pPr marL="2286000" defTabSz="762000">
              <a:defRPr sz="2400">
                <a:solidFill>
                  <a:schemeClr val="tx1"/>
                </a:solidFill>
                <a:latin typeface="Times New Roman" pitchFamily="18" charset="0"/>
              </a:defRPr>
            </a:lvl5pPr>
            <a:lvl6pPr marL="2743200" defTabSz="762000" eaLnBrk="0" fontAlgn="base" hangingPunct="0">
              <a:spcBef>
                <a:spcPct val="0"/>
              </a:spcBef>
              <a:spcAft>
                <a:spcPct val="0"/>
              </a:spcAft>
              <a:defRPr sz="2400">
                <a:solidFill>
                  <a:schemeClr val="tx1"/>
                </a:solidFill>
                <a:latin typeface="Times New Roman" pitchFamily="18" charset="0"/>
              </a:defRPr>
            </a:lvl6pPr>
            <a:lvl7pPr marL="3200400" defTabSz="762000" eaLnBrk="0" fontAlgn="base" hangingPunct="0">
              <a:spcBef>
                <a:spcPct val="0"/>
              </a:spcBef>
              <a:spcAft>
                <a:spcPct val="0"/>
              </a:spcAft>
              <a:defRPr sz="2400">
                <a:solidFill>
                  <a:schemeClr val="tx1"/>
                </a:solidFill>
                <a:latin typeface="Times New Roman" pitchFamily="18" charset="0"/>
              </a:defRPr>
            </a:lvl7pPr>
            <a:lvl8pPr marL="3657600" defTabSz="762000" eaLnBrk="0" fontAlgn="base" hangingPunct="0">
              <a:spcBef>
                <a:spcPct val="0"/>
              </a:spcBef>
              <a:spcAft>
                <a:spcPct val="0"/>
              </a:spcAft>
              <a:defRPr sz="2400">
                <a:solidFill>
                  <a:schemeClr val="tx1"/>
                </a:solidFill>
                <a:latin typeface="Times New Roman" pitchFamily="18" charset="0"/>
              </a:defRPr>
            </a:lvl8pPr>
            <a:lvl9pPr marL="4114800" defTabSz="762000" eaLnBrk="0" fontAlgn="base" hangingPunct="0">
              <a:spcBef>
                <a:spcPct val="0"/>
              </a:spcBef>
              <a:spcAft>
                <a:spcPct val="0"/>
              </a:spcAft>
              <a:defRPr sz="2400">
                <a:solidFill>
                  <a:schemeClr val="tx1"/>
                </a:solidFill>
                <a:latin typeface="Times New Roman" pitchFamily="18" charset="0"/>
              </a:defRPr>
            </a:lvl9pPr>
          </a:lstStyle>
          <a:p>
            <a:pPr algn="ctr">
              <a:lnSpc>
                <a:spcPct val="110000"/>
              </a:lnSpc>
            </a:pPr>
            <a:r>
              <a:rPr lang="en-GB" altLang="en-US" dirty="0">
                <a:latin typeface="Verdana" panose="020B0604030504040204" pitchFamily="34" charset="0"/>
                <a:ea typeface="Verdana" panose="020B0604030504040204" pitchFamily="34" charset="0"/>
                <a:cs typeface="Verdana" panose="020B0604030504040204" pitchFamily="34" charset="0"/>
              </a:rPr>
              <a:t>The </a:t>
            </a:r>
            <a:r>
              <a:rPr lang="en-GB" altLang="en-US" dirty="0">
                <a:solidFill>
                  <a:schemeClr val="hlink"/>
                </a:solidFill>
                <a:latin typeface="Verdana" panose="020B0604030504040204" pitchFamily="34" charset="0"/>
                <a:ea typeface="Verdana" panose="020B0604030504040204" pitchFamily="34" charset="0"/>
                <a:cs typeface="Verdana" panose="020B0604030504040204" pitchFamily="34" charset="0"/>
              </a:rPr>
              <a:t>absorbed dose</a:t>
            </a:r>
            <a:r>
              <a:rPr lang="en-GB" altLang="en-US" dirty="0">
                <a:latin typeface="Verdana" panose="020B0604030504040204" pitchFamily="34" charset="0"/>
                <a:ea typeface="Verdana" panose="020B0604030504040204" pitchFamily="34" charset="0"/>
                <a:cs typeface="Verdana" panose="020B0604030504040204" pitchFamily="34" charset="0"/>
              </a:rPr>
              <a:t> is the energy deposited by a given radiation in a unit mass of matter </a:t>
            </a:r>
          </a:p>
          <a:p>
            <a:pPr algn="ctr">
              <a:lnSpc>
                <a:spcPct val="110000"/>
              </a:lnSpc>
            </a:pPr>
            <a:endParaRPr lang="en-GB" altLang="en-US" dirty="0">
              <a:latin typeface="Verdana" panose="020B0604030504040204" pitchFamily="34" charset="0"/>
              <a:ea typeface="Verdana" panose="020B0604030504040204" pitchFamily="34" charset="0"/>
              <a:cs typeface="Verdana" panose="020B0604030504040204" pitchFamily="34" charset="0"/>
            </a:endParaRPr>
          </a:p>
          <a:p>
            <a:pPr algn="ctr">
              <a:lnSpc>
                <a:spcPct val="110000"/>
              </a:lnSpc>
            </a:pPr>
            <a:r>
              <a:rPr lang="en-GB" altLang="en-US" dirty="0">
                <a:latin typeface="Verdana" panose="020B0604030504040204" pitchFamily="34" charset="0"/>
                <a:ea typeface="Verdana" panose="020B0604030504040204" pitchFamily="34" charset="0"/>
                <a:cs typeface="Verdana" panose="020B0604030504040204" pitchFamily="34" charset="0"/>
              </a:rPr>
              <a:t>The unit of absorbed dose is the </a:t>
            </a:r>
            <a:r>
              <a:rPr lang="en-GB" altLang="en-US" dirty="0" err="1">
                <a:solidFill>
                  <a:schemeClr val="hlink"/>
                </a:solidFill>
                <a:latin typeface="Verdana" panose="020B0604030504040204" pitchFamily="34" charset="0"/>
                <a:ea typeface="Verdana" panose="020B0604030504040204" pitchFamily="34" charset="0"/>
                <a:cs typeface="Verdana" panose="020B0604030504040204" pitchFamily="34" charset="0"/>
              </a:rPr>
              <a:t>Gray</a:t>
            </a:r>
            <a:r>
              <a:rPr lang="en-GB" altLang="en-US" dirty="0">
                <a:solidFill>
                  <a:schemeClr val="hlink"/>
                </a:solidFill>
                <a:latin typeface="Verdana" panose="020B0604030504040204" pitchFamily="34" charset="0"/>
                <a:ea typeface="Verdana" panose="020B0604030504040204" pitchFamily="34" charset="0"/>
                <a:cs typeface="Verdana" panose="020B0604030504040204" pitchFamily="34" charset="0"/>
              </a:rPr>
              <a:t> </a:t>
            </a:r>
            <a:r>
              <a:rPr lang="en-GB" altLang="en-US" dirty="0">
                <a:latin typeface="Verdana" panose="020B0604030504040204" pitchFamily="34" charset="0"/>
                <a:ea typeface="Verdana" panose="020B0604030504040204" pitchFamily="34" charset="0"/>
                <a:cs typeface="Verdana" panose="020B0604030504040204" pitchFamily="34" charset="0"/>
              </a:rPr>
              <a:t>(</a:t>
            </a:r>
            <a:r>
              <a:rPr lang="en-GB" altLang="en-US" dirty="0" err="1">
                <a:latin typeface="Verdana" panose="020B0604030504040204" pitchFamily="34" charset="0"/>
                <a:ea typeface="Verdana" panose="020B0604030504040204" pitchFamily="34" charset="0"/>
                <a:cs typeface="Verdana" panose="020B0604030504040204" pitchFamily="34" charset="0"/>
              </a:rPr>
              <a:t>mGy</a:t>
            </a:r>
            <a:r>
              <a:rPr lang="en-GB" altLang="en-US" dirty="0">
                <a:latin typeface="Verdana" panose="020B0604030504040204" pitchFamily="34" charset="0"/>
                <a:ea typeface="Verdana" panose="020B0604030504040204" pitchFamily="34" charset="0"/>
                <a:cs typeface="Verdana" panose="020B0604030504040204" pitchFamily="34" charset="0"/>
              </a:rPr>
              <a:t>, µ</a:t>
            </a:r>
            <a:r>
              <a:rPr lang="en-GB" altLang="en-US" dirty="0" err="1">
                <a:latin typeface="Verdana" panose="020B0604030504040204" pitchFamily="34" charset="0"/>
                <a:ea typeface="Verdana" panose="020B0604030504040204" pitchFamily="34" charset="0"/>
                <a:cs typeface="Verdana" panose="020B0604030504040204" pitchFamily="34" charset="0"/>
              </a:rPr>
              <a:t>Gy</a:t>
            </a:r>
            <a:r>
              <a:rPr lang="en-GB" altLang="en-US" dirty="0">
                <a:latin typeface="Verdana" panose="020B0604030504040204" pitchFamily="34" charset="0"/>
                <a:ea typeface="Verdana" panose="020B0604030504040204" pitchFamily="34" charset="0"/>
                <a:cs typeface="Verdana" panose="020B0604030504040204" pitchFamily="34" charset="0"/>
              </a:rPr>
              <a:t>):</a:t>
            </a:r>
          </a:p>
          <a:p>
            <a:pPr algn="ctr">
              <a:lnSpc>
                <a:spcPct val="110000"/>
              </a:lnSpc>
            </a:pPr>
            <a:r>
              <a:rPr lang="en-GB" altLang="en-US" dirty="0">
                <a:latin typeface="Verdana" panose="020B0604030504040204" pitchFamily="34" charset="0"/>
                <a:ea typeface="Verdana" panose="020B0604030504040204" pitchFamily="34" charset="0"/>
                <a:cs typeface="Verdana" panose="020B0604030504040204" pitchFamily="34" charset="0"/>
              </a:rPr>
              <a:t>1 Gy = 1 J/kg</a:t>
            </a:r>
          </a:p>
          <a:p>
            <a:pPr algn="ctr">
              <a:lnSpc>
                <a:spcPct val="110000"/>
              </a:lnSpc>
            </a:pPr>
            <a:r>
              <a:rPr lang="en-GB" altLang="en-US" dirty="0">
                <a:latin typeface="Verdana" panose="020B0604030504040204" pitchFamily="34" charset="0"/>
                <a:ea typeface="Verdana" panose="020B0604030504040204" pitchFamily="34" charset="0"/>
                <a:cs typeface="Verdana" panose="020B0604030504040204" pitchFamily="34" charset="0"/>
              </a:rPr>
              <a:t>(the old unit is the </a:t>
            </a:r>
            <a:r>
              <a:rPr lang="en-GB" altLang="en-US" dirty="0">
                <a:solidFill>
                  <a:schemeClr val="hlink"/>
                </a:solidFill>
                <a:latin typeface="Verdana" panose="020B0604030504040204" pitchFamily="34" charset="0"/>
                <a:ea typeface="Verdana" panose="020B0604030504040204" pitchFamily="34" charset="0"/>
                <a:cs typeface="Verdana" panose="020B0604030504040204" pitchFamily="34" charset="0"/>
              </a:rPr>
              <a:t>rad</a:t>
            </a:r>
            <a:r>
              <a:rPr lang="en-GB" altLang="en-US" dirty="0">
                <a:latin typeface="Verdana" panose="020B0604030504040204" pitchFamily="34" charset="0"/>
                <a:ea typeface="Verdana" panose="020B0604030504040204" pitchFamily="34" charset="0"/>
                <a:cs typeface="Verdana" panose="020B0604030504040204" pitchFamily="34" charset="0"/>
              </a:rPr>
              <a:t>: 1 rad = 10</a:t>
            </a:r>
            <a:r>
              <a:rPr lang="en-GB" altLang="en-US" baseline="30000" dirty="0">
                <a:latin typeface="Verdana" panose="020B0604030504040204" pitchFamily="34" charset="0"/>
                <a:ea typeface="Verdana" panose="020B0604030504040204" pitchFamily="34" charset="0"/>
                <a:cs typeface="Verdana" panose="020B0604030504040204" pitchFamily="34" charset="0"/>
              </a:rPr>
              <a:t>-2</a:t>
            </a:r>
            <a:r>
              <a:rPr lang="en-GB" altLang="en-US" dirty="0">
                <a:latin typeface="Verdana" panose="020B0604030504040204" pitchFamily="34" charset="0"/>
                <a:ea typeface="Verdana" panose="020B0604030504040204" pitchFamily="34" charset="0"/>
                <a:cs typeface="Verdana" panose="020B0604030504040204" pitchFamily="34" charset="0"/>
              </a:rPr>
              <a:t> </a:t>
            </a:r>
            <a:r>
              <a:rPr lang="en-GB" altLang="en-US" dirty="0" err="1">
                <a:latin typeface="Verdana" panose="020B0604030504040204" pitchFamily="34" charset="0"/>
                <a:ea typeface="Verdana" panose="020B0604030504040204" pitchFamily="34" charset="0"/>
                <a:cs typeface="Verdana" panose="020B0604030504040204" pitchFamily="34" charset="0"/>
              </a:rPr>
              <a:t>Gy</a:t>
            </a:r>
            <a:r>
              <a:rPr lang="en-GB" altLang="en-US" dirty="0">
                <a:latin typeface="Verdana" panose="020B0604030504040204" pitchFamily="34" charset="0"/>
                <a:ea typeface="Verdana" panose="020B0604030504040204" pitchFamily="34" charset="0"/>
                <a:cs typeface="Verdana" panose="020B0604030504040204" pitchFamily="34" charset="0"/>
              </a:rPr>
              <a:t>)</a:t>
            </a:r>
          </a:p>
          <a:p>
            <a:pPr algn="ctr">
              <a:lnSpc>
                <a:spcPct val="110000"/>
              </a:lnSpc>
            </a:pPr>
            <a:endParaRPr lang="en-GB" altLang="en-US" dirty="0">
              <a:latin typeface="Verdana" panose="020B0604030504040204" pitchFamily="34" charset="0"/>
              <a:ea typeface="Verdana" panose="020B0604030504040204" pitchFamily="34" charset="0"/>
              <a:cs typeface="Verdana" panose="020B0604030504040204" pitchFamily="34" charset="0"/>
            </a:endParaRPr>
          </a:p>
          <a:p>
            <a:pPr algn="ctr">
              <a:lnSpc>
                <a:spcPct val="110000"/>
              </a:lnSpc>
            </a:pPr>
            <a:r>
              <a:rPr lang="en-GB" altLang="en-US" dirty="0">
                <a:latin typeface="Verdana" panose="020B0604030504040204" pitchFamily="34" charset="0"/>
                <a:ea typeface="Verdana" panose="020B0604030504040204" pitchFamily="34" charset="0"/>
                <a:cs typeface="Verdana" panose="020B0604030504040204" pitchFamily="34" charset="0"/>
              </a:rPr>
              <a:t>Radiation protection uses the operational quantity “</a:t>
            </a:r>
            <a:r>
              <a:rPr lang="en-GB" altLang="en-US" dirty="0">
                <a:solidFill>
                  <a:schemeClr val="hlink"/>
                </a:solidFill>
                <a:latin typeface="Verdana" panose="020B0604030504040204" pitchFamily="34" charset="0"/>
                <a:ea typeface="Verdana" panose="020B0604030504040204" pitchFamily="34" charset="0"/>
                <a:cs typeface="Verdana" panose="020B0604030504040204" pitchFamily="34" charset="0"/>
              </a:rPr>
              <a:t>dose equivalent H</a:t>
            </a:r>
            <a:r>
              <a:rPr lang="en-GB" altLang="en-US" dirty="0">
                <a:latin typeface="Verdana" panose="020B0604030504040204" pitchFamily="34" charset="0"/>
                <a:ea typeface="Verdana" panose="020B0604030504040204" pitchFamily="34" charset="0"/>
                <a:cs typeface="Verdana" panose="020B0604030504040204" pitchFamily="34" charset="0"/>
              </a:rPr>
              <a:t>” in Sievert (</a:t>
            </a:r>
            <a:r>
              <a:rPr lang="en-GB" altLang="en-US" dirty="0" err="1">
                <a:latin typeface="Verdana" panose="020B0604030504040204" pitchFamily="34" charset="0"/>
                <a:ea typeface="Verdana" panose="020B0604030504040204" pitchFamily="34" charset="0"/>
                <a:cs typeface="Verdana" panose="020B0604030504040204" pitchFamily="34" charset="0"/>
              </a:rPr>
              <a:t>mSv</a:t>
            </a:r>
            <a:r>
              <a:rPr lang="en-GB" altLang="en-US" dirty="0">
                <a:latin typeface="Verdana" panose="020B0604030504040204" pitchFamily="34" charset="0"/>
                <a:ea typeface="Verdana" panose="020B0604030504040204" pitchFamily="34" charset="0"/>
                <a:cs typeface="Verdana" panose="020B0604030504040204" pitchFamily="34" charset="0"/>
              </a:rPr>
              <a:t>, µ</a:t>
            </a:r>
            <a:r>
              <a:rPr lang="en-GB" altLang="en-US" dirty="0" err="1">
                <a:latin typeface="Verdana" panose="020B0604030504040204" pitchFamily="34" charset="0"/>
                <a:ea typeface="Verdana" panose="020B0604030504040204" pitchFamily="34" charset="0"/>
                <a:cs typeface="Verdana" panose="020B0604030504040204" pitchFamily="34" charset="0"/>
              </a:rPr>
              <a:t>Sv</a:t>
            </a:r>
            <a:r>
              <a:rPr lang="en-GB" altLang="en-US" dirty="0">
                <a:latin typeface="Verdana" panose="020B0604030504040204" pitchFamily="34" charset="0"/>
                <a:ea typeface="Verdana" panose="020B0604030504040204" pitchFamily="34" charset="0"/>
                <a:cs typeface="Verdana" panose="020B0604030504040204" pitchFamily="34" charset="0"/>
              </a:rPr>
              <a:t>)</a:t>
            </a:r>
          </a:p>
          <a:p>
            <a:pPr algn="ctr">
              <a:lnSpc>
                <a:spcPct val="110000"/>
              </a:lnSpc>
            </a:pPr>
            <a:endParaRPr lang="en-GB" altLang="en-US" dirty="0">
              <a:latin typeface="Verdana" panose="020B0604030504040204" pitchFamily="34" charset="0"/>
              <a:ea typeface="Verdana" panose="020B0604030504040204" pitchFamily="34" charset="0"/>
              <a:cs typeface="Verdana" panose="020B0604030504040204" pitchFamily="34" charset="0"/>
            </a:endParaRPr>
          </a:p>
          <a:p>
            <a:pPr algn="ctr">
              <a:lnSpc>
                <a:spcPct val="110000"/>
              </a:lnSpc>
            </a:pPr>
            <a:r>
              <a:rPr lang="en-GB" altLang="en-US" dirty="0">
                <a:latin typeface="Verdana" panose="020B0604030504040204" pitchFamily="34" charset="0"/>
                <a:ea typeface="Verdana" panose="020B0604030504040204" pitchFamily="34" charset="0"/>
                <a:cs typeface="Verdana" panose="020B0604030504040204" pitchFamily="34" charset="0"/>
              </a:rPr>
              <a:t>H=Q∙D</a:t>
            </a:r>
          </a:p>
          <a:p>
            <a:pPr algn="ctr">
              <a:lnSpc>
                <a:spcPct val="110000"/>
              </a:lnSpc>
            </a:pPr>
            <a:r>
              <a:rPr lang="en-GB" altLang="en-US" dirty="0">
                <a:latin typeface="Verdana" panose="020B0604030504040204" pitchFamily="34" charset="0"/>
                <a:ea typeface="Verdana" panose="020B0604030504040204" pitchFamily="34" charset="0"/>
                <a:cs typeface="Verdana" panose="020B0604030504040204" pitchFamily="34" charset="0"/>
              </a:rPr>
              <a:t>1 </a:t>
            </a:r>
            <a:r>
              <a:rPr lang="en-GB" altLang="en-US" dirty="0" err="1">
                <a:latin typeface="Verdana" panose="020B0604030504040204" pitchFamily="34" charset="0"/>
                <a:ea typeface="Verdana" panose="020B0604030504040204" pitchFamily="34" charset="0"/>
                <a:cs typeface="Verdana" panose="020B0604030504040204" pitchFamily="34" charset="0"/>
              </a:rPr>
              <a:t>Sv</a:t>
            </a:r>
            <a:r>
              <a:rPr lang="en-GB" altLang="en-US" dirty="0">
                <a:latin typeface="Verdana" panose="020B0604030504040204" pitchFamily="34" charset="0"/>
                <a:ea typeface="Verdana" panose="020B0604030504040204" pitchFamily="34" charset="0"/>
                <a:cs typeface="Verdana" panose="020B0604030504040204" pitchFamily="34" charset="0"/>
              </a:rPr>
              <a:t> = 1 J/kg</a:t>
            </a:r>
          </a:p>
          <a:p>
            <a:pPr algn="ctr">
              <a:lnSpc>
                <a:spcPct val="110000"/>
              </a:lnSpc>
            </a:pPr>
            <a:endParaRPr lang="en-GB" altLang="en-US" dirty="0">
              <a:latin typeface="Verdana" panose="020B0604030504040204" pitchFamily="34" charset="0"/>
              <a:ea typeface="Verdana" panose="020B0604030504040204" pitchFamily="34" charset="0"/>
              <a:cs typeface="Verdana" panose="020B0604030504040204" pitchFamily="34" charset="0"/>
            </a:endParaRPr>
          </a:p>
          <a:p>
            <a:pPr algn="ctr">
              <a:lnSpc>
                <a:spcPct val="110000"/>
              </a:lnSpc>
            </a:pPr>
            <a:r>
              <a:rPr lang="en-GB" altLang="en-US" dirty="0">
                <a:latin typeface="Verdana" panose="020B0604030504040204" pitchFamily="34" charset="0"/>
                <a:ea typeface="Verdana" panose="020B0604030504040204" pitchFamily="34" charset="0"/>
                <a:cs typeface="Verdana" panose="020B0604030504040204" pitchFamily="34" charset="0"/>
              </a:rPr>
              <a:t>Q = quality factor of the radiation</a:t>
            </a:r>
          </a:p>
        </p:txBody>
      </p:sp>
    </p:spTree>
    <p:extLst>
      <p:ext uri="{BB962C8B-B14F-4D97-AF65-F5344CB8AC3E}">
        <p14:creationId xmlns:p14="http://schemas.microsoft.com/office/powerpoint/2010/main" val="31244853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Effect transition="in" filter="fade">
                                      <p:cBhvr>
                                        <p:cTn id="7" dur="500"/>
                                        <p:tgtEl>
                                          <p:spTgt spid="7">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7">
                                            <p:txEl>
                                              <p:pRg st="2" end="2"/>
                                            </p:txEl>
                                          </p:spTgt>
                                        </p:tgtEl>
                                        <p:attrNameLst>
                                          <p:attrName>style.visibility</p:attrName>
                                        </p:attrNameLst>
                                      </p:cBhvr>
                                      <p:to>
                                        <p:strVal val="visible"/>
                                      </p:to>
                                    </p:set>
                                    <p:animEffect transition="in" filter="fade">
                                      <p:cBhvr>
                                        <p:cTn id="10" dur="500"/>
                                        <p:tgtEl>
                                          <p:spTgt spid="7">
                                            <p:txEl>
                                              <p:pRg st="2" end="2"/>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7">
                                            <p:txEl>
                                              <p:pRg st="3" end="3"/>
                                            </p:txEl>
                                          </p:spTgt>
                                        </p:tgtEl>
                                        <p:attrNameLst>
                                          <p:attrName>style.visibility</p:attrName>
                                        </p:attrNameLst>
                                      </p:cBhvr>
                                      <p:to>
                                        <p:strVal val="visible"/>
                                      </p:to>
                                    </p:set>
                                    <p:animEffect transition="in" filter="fade">
                                      <p:cBhvr>
                                        <p:cTn id="13" dur="500"/>
                                        <p:tgtEl>
                                          <p:spTgt spid="7">
                                            <p:txEl>
                                              <p:pRg st="3" end="3"/>
                                            </p:txEl>
                                          </p:spTgt>
                                        </p:tgtEl>
                                      </p:cBhvr>
                                    </p:animEffect>
                                  </p:childTnLst>
                                </p:cTn>
                              </p:par>
                              <p:par>
                                <p:cTn id="14" presetID="10" presetClass="entr" presetSubtype="0" fill="hold" nodeType="withEffect">
                                  <p:stCondLst>
                                    <p:cond delay="0"/>
                                  </p:stCondLst>
                                  <p:childTnLst>
                                    <p:set>
                                      <p:cBhvr>
                                        <p:cTn id="15" dur="1" fill="hold">
                                          <p:stCondLst>
                                            <p:cond delay="0"/>
                                          </p:stCondLst>
                                        </p:cTn>
                                        <p:tgtEl>
                                          <p:spTgt spid="7">
                                            <p:txEl>
                                              <p:pRg st="4" end="4"/>
                                            </p:txEl>
                                          </p:spTgt>
                                        </p:tgtEl>
                                        <p:attrNameLst>
                                          <p:attrName>style.visibility</p:attrName>
                                        </p:attrNameLst>
                                      </p:cBhvr>
                                      <p:to>
                                        <p:strVal val="visible"/>
                                      </p:to>
                                    </p:set>
                                    <p:animEffect transition="in" filter="fade">
                                      <p:cBhvr>
                                        <p:cTn id="16" dur="500"/>
                                        <p:tgtEl>
                                          <p:spTgt spid="7">
                                            <p:txEl>
                                              <p:pRg st="4" end="4"/>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nodeType="clickEffect">
                                  <p:stCondLst>
                                    <p:cond delay="0"/>
                                  </p:stCondLst>
                                  <p:childTnLst>
                                    <p:set>
                                      <p:cBhvr>
                                        <p:cTn id="20" dur="1" fill="hold">
                                          <p:stCondLst>
                                            <p:cond delay="0"/>
                                          </p:stCondLst>
                                        </p:cTn>
                                        <p:tgtEl>
                                          <p:spTgt spid="7">
                                            <p:txEl>
                                              <p:pRg st="6" end="6"/>
                                            </p:txEl>
                                          </p:spTgt>
                                        </p:tgtEl>
                                        <p:attrNameLst>
                                          <p:attrName>style.visibility</p:attrName>
                                        </p:attrNameLst>
                                      </p:cBhvr>
                                      <p:to>
                                        <p:strVal val="visible"/>
                                      </p:to>
                                    </p:set>
                                    <p:animEffect transition="in" filter="fade">
                                      <p:cBhvr>
                                        <p:cTn id="21" dur="500"/>
                                        <p:tgtEl>
                                          <p:spTgt spid="7">
                                            <p:txEl>
                                              <p:pRg st="6" end="6"/>
                                            </p:txEl>
                                          </p:spTgt>
                                        </p:tgtEl>
                                      </p:cBhvr>
                                    </p:animEffect>
                                  </p:childTnLst>
                                </p:cTn>
                              </p:par>
                              <p:par>
                                <p:cTn id="22" presetID="10" presetClass="entr" presetSubtype="0" fill="hold" nodeType="withEffect">
                                  <p:stCondLst>
                                    <p:cond delay="0"/>
                                  </p:stCondLst>
                                  <p:childTnLst>
                                    <p:set>
                                      <p:cBhvr>
                                        <p:cTn id="23" dur="1" fill="hold">
                                          <p:stCondLst>
                                            <p:cond delay="0"/>
                                          </p:stCondLst>
                                        </p:cTn>
                                        <p:tgtEl>
                                          <p:spTgt spid="7">
                                            <p:txEl>
                                              <p:pRg st="8" end="8"/>
                                            </p:txEl>
                                          </p:spTgt>
                                        </p:tgtEl>
                                        <p:attrNameLst>
                                          <p:attrName>style.visibility</p:attrName>
                                        </p:attrNameLst>
                                      </p:cBhvr>
                                      <p:to>
                                        <p:strVal val="visible"/>
                                      </p:to>
                                    </p:set>
                                    <p:animEffect transition="in" filter="fade">
                                      <p:cBhvr>
                                        <p:cTn id="24" dur="500"/>
                                        <p:tgtEl>
                                          <p:spTgt spid="7">
                                            <p:txEl>
                                              <p:pRg st="8" end="8"/>
                                            </p:txEl>
                                          </p:spTgt>
                                        </p:tgtEl>
                                      </p:cBhvr>
                                    </p:animEffect>
                                  </p:childTnLst>
                                </p:cTn>
                              </p:par>
                              <p:par>
                                <p:cTn id="25" presetID="10" presetClass="entr" presetSubtype="0" fill="hold" nodeType="withEffect">
                                  <p:stCondLst>
                                    <p:cond delay="0"/>
                                  </p:stCondLst>
                                  <p:childTnLst>
                                    <p:set>
                                      <p:cBhvr>
                                        <p:cTn id="26" dur="1" fill="hold">
                                          <p:stCondLst>
                                            <p:cond delay="0"/>
                                          </p:stCondLst>
                                        </p:cTn>
                                        <p:tgtEl>
                                          <p:spTgt spid="7">
                                            <p:txEl>
                                              <p:pRg st="9" end="9"/>
                                            </p:txEl>
                                          </p:spTgt>
                                        </p:tgtEl>
                                        <p:attrNameLst>
                                          <p:attrName>style.visibility</p:attrName>
                                        </p:attrNameLst>
                                      </p:cBhvr>
                                      <p:to>
                                        <p:strVal val="visible"/>
                                      </p:to>
                                    </p:set>
                                    <p:animEffect transition="in" filter="fade">
                                      <p:cBhvr>
                                        <p:cTn id="27" dur="500"/>
                                        <p:tgtEl>
                                          <p:spTgt spid="7">
                                            <p:txEl>
                                              <p:pRg st="9" end="9"/>
                                            </p:txEl>
                                          </p:spTgt>
                                        </p:tgtEl>
                                      </p:cBhvr>
                                    </p:animEffect>
                                  </p:childTnLst>
                                </p:cTn>
                              </p:par>
                              <p:par>
                                <p:cTn id="28" presetID="10" presetClass="entr" presetSubtype="0" fill="hold" nodeType="withEffect">
                                  <p:stCondLst>
                                    <p:cond delay="0"/>
                                  </p:stCondLst>
                                  <p:childTnLst>
                                    <p:set>
                                      <p:cBhvr>
                                        <p:cTn id="29" dur="1" fill="hold">
                                          <p:stCondLst>
                                            <p:cond delay="0"/>
                                          </p:stCondLst>
                                        </p:cTn>
                                        <p:tgtEl>
                                          <p:spTgt spid="7">
                                            <p:txEl>
                                              <p:pRg st="11" end="11"/>
                                            </p:txEl>
                                          </p:spTgt>
                                        </p:tgtEl>
                                        <p:attrNameLst>
                                          <p:attrName>style.visibility</p:attrName>
                                        </p:attrNameLst>
                                      </p:cBhvr>
                                      <p:to>
                                        <p:strVal val="visible"/>
                                      </p:to>
                                    </p:set>
                                    <p:animEffect transition="in" filter="fade">
                                      <p:cBhvr>
                                        <p:cTn id="30" dur="500"/>
                                        <p:tgtEl>
                                          <p:spTgt spid="7">
                                            <p:txEl>
                                              <p:pRg st="11" end="1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 name="Slide Number Placeholder 295"/>
          <p:cNvSpPr>
            <a:spLocks noGrp="1"/>
          </p:cNvSpPr>
          <p:nvPr>
            <p:ph type="sldNum" sz="quarter" idx="12"/>
          </p:nvPr>
        </p:nvSpPr>
        <p:spPr/>
        <p:txBody>
          <a:bodyPr/>
          <a:lstStyle/>
          <a:p>
            <a:fld id="{97B5E8DF-58F0-4F1A-9C8E-35C36CDA2C44}" type="slidenum">
              <a:rPr lang="en-GB" smtClean="0"/>
              <a:pPr/>
              <a:t>2</a:t>
            </a:fld>
            <a:endParaRPr lang="en-GB" dirty="0"/>
          </a:p>
        </p:txBody>
      </p:sp>
      <p:sp>
        <p:nvSpPr>
          <p:cNvPr id="292" name="TextBox 291"/>
          <p:cNvSpPr txBox="1"/>
          <p:nvPr/>
        </p:nvSpPr>
        <p:spPr>
          <a:xfrm>
            <a:off x="4037" y="29568"/>
            <a:ext cx="6912768" cy="400110"/>
          </a:xfrm>
          <a:prstGeom prst="rect">
            <a:avLst/>
          </a:prstGeom>
          <a:noFill/>
        </p:spPr>
        <p:txBody>
          <a:bodyPr wrap="square" rtlCol="0">
            <a:spAutoFit/>
          </a:bodyPr>
          <a:lstStyle/>
          <a:p>
            <a:r>
              <a:rPr lang="en-GB" sz="2000" i="1" dirty="0">
                <a:solidFill>
                  <a:srgbClr val="FF0000"/>
                </a:solidFill>
                <a:latin typeface="Verdana" pitchFamily="34" charset="0"/>
                <a:ea typeface="Verdana" pitchFamily="34" charset="0"/>
                <a:cs typeface="Verdana" pitchFamily="34" charset="0"/>
              </a:rPr>
              <a:t>Outline of the lecture</a:t>
            </a:r>
          </a:p>
        </p:txBody>
      </p:sp>
      <p:sp>
        <p:nvSpPr>
          <p:cNvPr id="291" name="Rectangle 290"/>
          <p:cNvSpPr/>
          <p:nvPr/>
        </p:nvSpPr>
        <p:spPr>
          <a:xfrm>
            <a:off x="467544" y="570770"/>
            <a:ext cx="8280920" cy="5693866"/>
          </a:xfrm>
          <a:prstGeom prst="rect">
            <a:avLst/>
          </a:prstGeom>
        </p:spPr>
        <p:txBody>
          <a:bodyPr wrap="square">
            <a:spAutoFit/>
          </a:bodyPr>
          <a:lstStyle/>
          <a:p>
            <a:pPr marL="285750" lvl="0" indent="-285750">
              <a:buFont typeface="Calibri" panose="020F0502020204030204" pitchFamily="34" charset="0"/>
              <a:buChar char="─"/>
            </a:pPr>
            <a:r>
              <a:rPr lang="en-US" sz="2800" dirty="0"/>
              <a:t>A very brief historical introduction</a:t>
            </a:r>
          </a:p>
          <a:p>
            <a:pPr marL="285750" lvl="0" indent="-285750">
              <a:buFont typeface="Calibri" panose="020F0502020204030204" pitchFamily="34" charset="0"/>
              <a:buChar char="─"/>
            </a:pPr>
            <a:r>
              <a:rPr lang="en-US" sz="2800" dirty="0"/>
              <a:t>Directly and indirectly ionizing radiation</a:t>
            </a:r>
          </a:p>
          <a:p>
            <a:pPr marL="742950" lvl="1" indent="-285750">
              <a:buFont typeface="Calibri" panose="020F0502020204030204" pitchFamily="34" charset="0"/>
              <a:buChar char="─"/>
            </a:pPr>
            <a:r>
              <a:rPr lang="en-US" sz="2800" dirty="0"/>
              <a:t>Radioactivity</a:t>
            </a:r>
          </a:p>
          <a:p>
            <a:pPr marL="742950" lvl="1" indent="-285750">
              <a:buFont typeface="Calibri" panose="020F0502020204030204" pitchFamily="34" charset="0"/>
              <a:buChar char="─"/>
            </a:pPr>
            <a:r>
              <a:rPr lang="en-US" sz="2800" dirty="0"/>
              <a:t>Natural exposures</a:t>
            </a:r>
          </a:p>
          <a:p>
            <a:pPr marL="285750" lvl="0" indent="-285750">
              <a:buFont typeface="Calibri" panose="020F0502020204030204" pitchFamily="34" charset="0"/>
              <a:buChar char="─"/>
            </a:pPr>
            <a:r>
              <a:rPr lang="en-US" sz="2800" dirty="0"/>
              <a:t>The effects of ionizing radiation</a:t>
            </a:r>
          </a:p>
          <a:p>
            <a:pPr marL="742950" lvl="1" indent="-285750">
              <a:buFont typeface="Calibri" panose="020F0502020204030204" pitchFamily="34" charset="0"/>
              <a:buChar char="─"/>
            </a:pPr>
            <a:r>
              <a:rPr lang="en-US" sz="2800" dirty="0"/>
              <a:t>Deterministic and stochastic effects</a:t>
            </a:r>
          </a:p>
          <a:p>
            <a:pPr marL="285750" lvl="0" indent="-285750">
              <a:buFont typeface="Calibri" panose="020F0502020204030204" pitchFamily="34" charset="0"/>
              <a:buChar char="─"/>
            </a:pPr>
            <a:r>
              <a:rPr lang="en-US" sz="2800" dirty="0"/>
              <a:t>Radiological quantities and units</a:t>
            </a:r>
          </a:p>
          <a:p>
            <a:pPr marL="742950" lvl="1" indent="-285750">
              <a:buFont typeface="Calibri" panose="020F0502020204030204" pitchFamily="34" charset="0"/>
              <a:buChar char="─"/>
            </a:pPr>
            <a:r>
              <a:rPr lang="en-US" sz="2800" dirty="0"/>
              <a:t>physical, protection and operational quantities</a:t>
            </a:r>
            <a:endParaRPr lang="en-GB" sz="2800" dirty="0"/>
          </a:p>
          <a:p>
            <a:pPr marL="285750" lvl="0" indent="-285750">
              <a:buFont typeface="Calibri" panose="020F0502020204030204" pitchFamily="34" charset="0"/>
              <a:buChar char="─"/>
            </a:pPr>
            <a:r>
              <a:rPr lang="en-US" sz="2800" dirty="0"/>
              <a:t>Principles of radiation protection</a:t>
            </a:r>
          </a:p>
          <a:p>
            <a:pPr marL="742950" lvl="1" indent="-285750">
              <a:buFont typeface="Calibri" panose="020F0502020204030204" pitchFamily="34" charset="0"/>
              <a:buChar char="─"/>
            </a:pPr>
            <a:r>
              <a:rPr lang="en-US" sz="2800" dirty="0"/>
              <a:t>Justification, optimization and dose limitation</a:t>
            </a:r>
          </a:p>
          <a:p>
            <a:pPr marL="742950" lvl="1" indent="-285750">
              <a:buFont typeface="Calibri" panose="020F0502020204030204" pitchFamily="34" charset="0"/>
              <a:buChar char="─"/>
            </a:pPr>
            <a:r>
              <a:rPr lang="en-US" sz="2800" dirty="0"/>
              <a:t>The ALARA principle</a:t>
            </a:r>
            <a:endParaRPr lang="en-GB" sz="2800" dirty="0"/>
          </a:p>
          <a:p>
            <a:pPr marL="285750" indent="-285750">
              <a:buFont typeface="Calibri" panose="020F0502020204030204" pitchFamily="34" charset="0"/>
              <a:buChar char="─"/>
            </a:pPr>
            <a:r>
              <a:rPr lang="en-US" sz="2800" dirty="0"/>
              <a:t>Protection means</a:t>
            </a:r>
          </a:p>
          <a:p>
            <a:pPr marL="285750" indent="-285750">
              <a:buFont typeface="Calibri" panose="020F0502020204030204" pitchFamily="34" charset="0"/>
              <a:buChar char="─"/>
            </a:pPr>
            <a:r>
              <a:rPr lang="en-US" sz="2800" dirty="0"/>
              <a:t>Instrumentation for measuring ionizing radiation</a:t>
            </a:r>
            <a:endParaRPr lang="en-GB" sz="2800" dirty="0"/>
          </a:p>
        </p:txBody>
      </p:sp>
    </p:spTree>
    <p:extLst>
      <p:ext uri="{BB962C8B-B14F-4D97-AF65-F5344CB8AC3E}">
        <p14:creationId xmlns:p14="http://schemas.microsoft.com/office/powerpoint/2010/main" val="29587710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 name="Slide Number Placeholder 295"/>
          <p:cNvSpPr>
            <a:spLocks noGrp="1"/>
          </p:cNvSpPr>
          <p:nvPr>
            <p:ph type="sldNum" sz="quarter" idx="12"/>
          </p:nvPr>
        </p:nvSpPr>
        <p:spPr/>
        <p:txBody>
          <a:bodyPr/>
          <a:lstStyle/>
          <a:p>
            <a:fld id="{97B5E8DF-58F0-4F1A-9C8E-35C36CDA2C44}" type="slidenum">
              <a:rPr lang="en-GB" smtClean="0"/>
              <a:pPr/>
              <a:t>20</a:t>
            </a:fld>
            <a:endParaRPr lang="en-GB" dirty="0"/>
          </a:p>
        </p:txBody>
      </p:sp>
      <p:sp>
        <p:nvSpPr>
          <p:cNvPr id="2" name="Rectangle 1"/>
          <p:cNvSpPr/>
          <p:nvPr/>
        </p:nvSpPr>
        <p:spPr>
          <a:xfrm>
            <a:off x="381033" y="1124744"/>
            <a:ext cx="8358100" cy="3970318"/>
          </a:xfrm>
          <a:prstGeom prst="rect">
            <a:avLst/>
          </a:prstGeom>
        </p:spPr>
        <p:txBody>
          <a:bodyPr wrap="square">
            <a:spAutoFit/>
          </a:bodyPr>
          <a:lstStyle/>
          <a:p>
            <a:pPr algn="ctr"/>
            <a:r>
              <a:rPr lang="en-GB" sz="3600" dirty="0">
                <a:latin typeface="Calibri" panose="020F0502020204030204" pitchFamily="34" charset="0"/>
                <a:ea typeface="MS Mincho" panose="02020609040205080304" pitchFamily="49" charset="-128"/>
                <a:cs typeface="Arial" panose="020B0604020202020204" pitchFamily="34" charset="0"/>
              </a:rPr>
              <a:t>Are we all exposed (voluntarily or not) to some radiation sources?</a:t>
            </a:r>
          </a:p>
          <a:p>
            <a:pPr algn="ctr"/>
            <a:endParaRPr lang="en-GB" sz="3600" dirty="0">
              <a:latin typeface="Calibri" panose="020F0502020204030204" pitchFamily="34" charset="0"/>
              <a:ea typeface="MS Mincho" panose="02020609040205080304" pitchFamily="49" charset="-128"/>
              <a:cs typeface="Arial" panose="020B0604020202020204" pitchFamily="34" charset="0"/>
            </a:endParaRPr>
          </a:p>
          <a:p>
            <a:pPr algn="ctr"/>
            <a:r>
              <a:rPr lang="en-GB" sz="3600" dirty="0">
                <a:latin typeface="Calibri" panose="020F0502020204030204" pitchFamily="34" charset="0"/>
                <a:ea typeface="MS Mincho" panose="02020609040205080304" pitchFamily="49" charset="-128"/>
                <a:cs typeface="Arial" panose="020B0604020202020204" pitchFamily="34" charset="0"/>
              </a:rPr>
              <a:t>Yes/No?</a:t>
            </a:r>
            <a:endParaRPr lang="en-GB" sz="3600" dirty="0">
              <a:latin typeface="Calibri" panose="020F0502020204030204" pitchFamily="34" charset="0"/>
              <a:ea typeface="MS Mincho" panose="02020609040205080304" pitchFamily="49" charset="-128"/>
              <a:cs typeface="Times New Roman" panose="02020603050405020304" pitchFamily="18" charset="0"/>
            </a:endParaRPr>
          </a:p>
          <a:p>
            <a:pPr lvl="0" algn="ctr">
              <a:spcAft>
                <a:spcPts val="0"/>
              </a:spcAft>
            </a:pPr>
            <a:endParaRPr lang="en-GB" sz="3600" dirty="0">
              <a:latin typeface="Calibri" panose="020F0502020204030204" pitchFamily="34" charset="0"/>
              <a:ea typeface="MS Mincho" panose="02020609040205080304" pitchFamily="49" charset="-128"/>
              <a:cs typeface="Arial" panose="020B0604020202020204" pitchFamily="34" charset="0"/>
            </a:endParaRPr>
          </a:p>
          <a:p>
            <a:pPr lvl="0" algn="ctr">
              <a:spcAft>
                <a:spcPts val="0"/>
              </a:spcAft>
            </a:pPr>
            <a:r>
              <a:rPr lang="en-GB" sz="3600" dirty="0">
                <a:latin typeface="Calibri" panose="020F0502020204030204" pitchFamily="34" charset="0"/>
                <a:ea typeface="MS Mincho" panose="02020609040205080304" pitchFamily="49" charset="-128"/>
                <a:cs typeface="Arial" panose="020B0604020202020204" pitchFamily="34" charset="0"/>
              </a:rPr>
              <a:t>If the answer is yes, </a:t>
            </a:r>
          </a:p>
          <a:p>
            <a:pPr lvl="0" algn="ctr">
              <a:spcAft>
                <a:spcPts val="0"/>
              </a:spcAft>
            </a:pPr>
            <a:r>
              <a:rPr lang="en-GB" sz="3600" dirty="0">
                <a:latin typeface="Calibri" panose="020F0502020204030204" pitchFamily="34" charset="0"/>
                <a:ea typeface="MS Mincho" panose="02020609040205080304" pitchFamily="49" charset="-128"/>
                <a:cs typeface="Arial" panose="020B0604020202020204" pitchFamily="34" charset="0"/>
              </a:rPr>
              <a:t>what are the natural radiation levels?</a:t>
            </a:r>
          </a:p>
        </p:txBody>
      </p:sp>
      <p:sp>
        <p:nvSpPr>
          <p:cNvPr id="4" name="TextBox 3"/>
          <p:cNvSpPr txBox="1"/>
          <p:nvPr/>
        </p:nvSpPr>
        <p:spPr>
          <a:xfrm>
            <a:off x="4037" y="29568"/>
            <a:ext cx="6912768" cy="400110"/>
          </a:xfrm>
          <a:prstGeom prst="rect">
            <a:avLst/>
          </a:prstGeom>
          <a:noFill/>
        </p:spPr>
        <p:txBody>
          <a:bodyPr wrap="square" rtlCol="0">
            <a:spAutoFit/>
          </a:bodyPr>
          <a:lstStyle/>
          <a:p>
            <a:r>
              <a:rPr lang="en-GB" sz="2000" i="1" dirty="0">
                <a:solidFill>
                  <a:srgbClr val="FF0000"/>
                </a:solidFill>
                <a:latin typeface="Verdana" pitchFamily="34" charset="0"/>
                <a:ea typeface="Verdana" pitchFamily="34" charset="0"/>
                <a:cs typeface="Verdana" pitchFamily="34" charset="0"/>
              </a:rPr>
              <a:t>QUESTION 1</a:t>
            </a:r>
          </a:p>
        </p:txBody>
      </p:sp>
    </p:spTree>
    <p:extLst>
      <p:ext uri="{BB962C8B-B14F-4D97-AF65-F5344CB8AC3E}">
        <p14:creationId xmlns:p14="http://schemas.microsoft.com/office/powerpoint/2010/main" val="23800623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
                                            <p:txEl>
                                              <p:pRg st="4" end="4"/>
                                            </p:txEl>
                                          </p:spTgt>
                                        </p:tgtEl>
                                        <p:attrNameLst>
                                          <p:attrName>style.visibility</p:attrName>
                                        </p:attrNameLst>
                                      </p:cBhvr>
                                      <p:to>
                                        <p:strVal val="visible"/>
                                      </p:to>
                                    </p:set>
                                    <p:animEffect transition="in" filter="fade">
                                      <p:cBhvr>
                                        <p:cTn id="7" dur="500"/>
                                        <p:tgtEl>
                                          <p:spTgt spid="2">
                                            <p:txEl>
                                              <p:pRg st="4" end="4"/>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2">
                                            <p:txEl>
                                              <p:pRg st="5" end="5"/>
                                            </p:txEl>
                                          </p:spTgt>
                                        </p:tgtEl>
                                        <p:attrNameLst>
                                          <p:attrName>style.visibility</p:attrName>
                                        </p:attrNameLst>
                                      </p:cBhvr>
                                      <p:to>
                                        <p:strVal val="visible"/>
                                      </p:to>
                                    </p:set>
                                    <p:animEffect transition="in" filter="fade">
                                      <p:cBhvr>
                                        <p:cTn id="10"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Slide Number Placeholder 18"/>
          <p:cNvSpPr>
            <a:spLocks noGrp="1"/>
          </p:cNvSpPr>
          <p:nvPr>
            <p:ph type="sldNum" sz="quarter" idx="12"/>
          </p:nvPr>
        </p:nvSpPr>
        <p:spPr/>
        <p:txBody>
          <a:bodyPr/>
          <a:lstStyle/>
          <a:p>
            <a:fld id="{97B5E8DF-58F0-4F1A-9C8E-35C36CDA2C44}" type="slidenum">
              <a:rPr lang="en-GB" smtClean="0"/>
              <a:pPr/>
              <a:t>21</a:t>
            </a:fld>
            <a:endParaRPr lang="en-GB" dirty="0"/>
          </a:p>
        </p:txBody>
      </p:sp>
      <p:sp>
        <p:nvSpPr>
          <p:cNvPr id="15" name="Rectangle 13"/>
          <p:cNvSpPr>
            <a:spLocks noChangeArrowheads="1"/>
          </p:cNvSpPr>
          <p:nvPr/>
        </p:nvSpPr>
        <p:spPr bwMode="auto">
          <a:xfrm>
            <a:off x="44152" y="23664"/>
            <a:ext cx="7696200" cy="381000"/>
          </a:xfrm>
          <a:prstGeom prst="rect">
            <a:avLst/>
          </a:prstGeom>
          <a:noFill/>
          <a:ln w="9525">
            <a:noFill/>
            <a:miter lim="800000"/>
            <a:headEnd/>
            <a:tailEnd/>
          </a:ln>
        </p:spPr>
        <p:txBody>
          <a:bodyPr anchor="ctr"/>
          <a:lstStyle/>
          <a:p>
            <a:r>
              <a:rPr lang="en-US" sz="2000" i="1" dirty="0">
                <a:solidFill>
                  <a:srgbClr val="FF0000"/>
                </a:solidFill>
                <a:latin typeface="Verdana" pitchFamily="34" charset="0"/>
              </a:rPr>
              <a:t>Natural radiation exposures</a:t>
            </a:r>
          </a:p>
        </p:txBody>
      </p:sp>
      <p:sp>
        <p:nvSpPr>
          <p:cNvPr id="6" name="TextBox 5"/>
          <p:cNvSpPr txBox="1"/>
          <p:nvPr/>
        </p:nvSpPr>
        <p:spPr>
          <a:xfrm>
            <a:off x="251520" y="550232"/>
            <a:ext cx="8568952" cy="707886"/>
          </a:xfrm>
          <a:prstGeom prst="rect">
            <a:avLst/>
          </a:prstGeom>
          <a:noFill/>
        </p:spPr>
        <p:txBody>
          <a:bodyPr wrap="square" rtlCol="0">
            <a:spAutoFit/>
          </a:bodyPr>
          <a:lstStyle/>
          <a:p>
            <a:r>
              <a:rPr lang="en-GB" sz="2000" dirty="0"/>
              <a:t>Annual exposure to natural radioactivity in </a:t>
            </a:r>
            <a:r>
              <a:rPr lang="en-GB" sz="2000" b="1" dirty="0">
                <a:solidFill>
                  <a:srgbClr val="FF0000"/>
                </a:solidFill>
              </a:rPr>
              <a:t>France</a:t>
            </a:r>
            <a:r>
              <a:rPr lang="en-GB" sz="2000" dirty="0"/>
              <a:t> = 2.5 </a:t>
            </a:r>
            <a:r>
              <a:rPr lang="en-GB" sz="2000" dirty="0" err="1"/>
              <a:t>mSv</a:t>
            </a:r>
            <a:endParaRPr lang="en-GB" sz="2000" dirty="0"/>
          </a:p>
          <a:p>
            <a:r>
              <a:rPr lang="en-GB" sz="2000" dirty="0"/>
              <a:t>(3.3 </a:t>
            </a:r>
            <a:r>
              <a:rPr lang="en-GB" sz="2000" dirty="0" err="1"/>
              <a:t>mSv</a:t>
            </a:r>
            <a:r>
              <a:rPr lang="en-GB" sz="2000" dirty="0"/>
              <a:t> including medical exposures)</a:t>
            </a:r>
          </a:p>
        </p:txBody>
      </p:sp>
      <p:pic>
        <p:nvPicPr>
          <p:cNvPr id="7"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717" y="1268760"/>
            <a:ext cx="9157335" cy="482298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Oval 1"/>
          <p:cNvSpPr/>
          <p:nvPr/>
        </p:nvSpPr>
        <p:spPr>
          <a:xfrm>
            <a:off x="4860032" y="5157192"/>
            <a:ext cx="1080120" cy="945194"/>
          </a:xfrm>
          <a:prstGeom prst="ellipse">
            <a:avLst/>
          </a:prstGeom>
          <a:noFill/>
          <a:ln>
            <a:solidFill>
              <a:srgbClr val="FF544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Action Button: Go Forward or Next 2">
            <a:hlinkClick r:id="rId4" action="ppaction://hlinksldjump" highlightClick="1"/>
            <a:extLst>
              <a:ext uri="{FF2B5EF4-FFF2-40B4-BE49-F238E27FC236}">
                <a16:creationId xmlns:a16="http://schemas.microsoft.com/office/drawing/2014/main" id="{CF90898E-BD56-4F2B-A305-F984408CFACF}"/>
              </a:ext>
            </a:extLst>
          </p:cNvPr>
          <p:cNvSpPr/>
          <p:nvPr/>
        </p:nvSpPr>
        <p:spPr>
          <a:xfrm>
            <a:off x="6974553" y="5805264"/>
            <a:ext cx="765799" cy="502504"/>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5" name="Straight Arrow Connector 4">
            <a:extLst>
              <a:ext uri="{FF2B5EF4-FFF2-40B4-BE49-F238E27FC236}">
                <a16:creationId xmlns:a16="http://schemas.microsoft.com/office/drawing/2014/main" id="{E510EF8E-12BC-427E-B2B1-5AFCDDE759C2}"/>
              </a:ext>
            </a:extLst>
          </p:cNvPr>
          <p:cNvCxnSpPr>
            <a:cxnSpLocks/>
          </p:cNvCxnSpPr>
          <p:nvPr/>
        </p:nvCxnSpPr>
        <p:spPr>
          <a:xfrm>
            <a:off x="5940152" y="5949280"/>
            <a:ext cx="936104" cy="153106"/>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044745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par>
                                <p:cTn id="8" presetID="10" presetClass="entr" presetSubtype="0" fill="hold"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fade">
                                      <p:cBhvr>
                                        <p:cTn id="10" dur="500"/>
                                        <p:tgtEl>
                                          <p:spTgt spid="5"/>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 name="Slide Number Placeholder 295"/>
          <p:cNvSpPr>
            <a:spLocks noGrp="1"/>
          </p:cNvSpPr>
          <p:nvPr>
            <p:ph type="sldNum" sz="quarter" idx="12"/>
          </p:nvPr>
        </p:nvSpPr>
        <p:spPr/>
        <p:txBody>
          <a:bodyPr/>
          <a:lstStyle/>
          <a:p>
            <a:fld id="{97B5E8DF-58F0-4F1A-9C8E-35C36CDA2C44}" type="slidenum">
              <a:rPr lang="en-GB" smtClean="0"/>
              <a:pPr/>
              <a:t>22</a:t>
            </a:fld>
            <a:endParaRPr lang="en-GB"/>
          </a:p>
        </p:txBody>
      </p:sp>
      <p:sp>
        <p:nvSpPr>
          <p:cNvPr id="292" name="TextBox 291"/>
          <p:cNvSpPr txBox="1"/>
          <p:nvPr/>
        </p:nvSpPr>
        <p:spPr>
          <a:xfrm>
            <a:off x="4037" y="29568"/>
            <a:ext cx="6912768" cy="400110"/>
          </a:xfrm>
          <a:prstGeom prst="rect">
            <a:avLst/>
          </a:prstGeom>
          <a:noFill/>
        </p:spPr>
        <p:txBody>
          <a:bodyPr wrap="square" rtlCol="0">
            <a:spAutoFit/>
          </a:bodyPr>
          <a:lstStyle/>
          <a:p>
            <a:r>
              <a:rPr lang="en-GB" sz="2000" i="1" dirty="0">
                <a:solidFill>
                  <a:srgbClr val="FF0000"/>
                </a:solidFill>
                <a:latin typeface="Verdana" pitchFamily="34" charset="0"/>
                <a:ea typeface="Verdana" pitchFamily="34" charset="0"/>
                <a:cs typeface="Verdana" pitchFamily="34" charset="0"/>
              </a:rPr>
              <a:t>Terrestrial radionuclides</a:t>
            </a:r>
          </a:p>
        </p:txBody>
      </p:sp>
      <p:sp>
        <p:nvSpPr>
          <p:cNvPr id="4" name="Rectangle 7"/>
          <p:cNvSpPr>
            <a:spLocks noChangeArrowheads="1"/>
          </p:cNvSpPr>
          <p:nvPr/>
        </p:nvSpPr>
        <p:spPr bwMode="auto">
          <a:xfrm>
            <a:off x="6286500" y="1481932"/>
            <a:ext cx="2438400" cy="4114800"/>
          </a:xfrm>
          <a:prstGeom prst="rect">
            <a:avLst/>
          </a:prstGeom>
          <a:noFill/>
          <a:ln w="9525">
            <a:noFill/>
            <a:miter lim="800000"/>
            <a:headEnd/>
            <a:tailEnd/>
          </a:ln>
        </p:spPr>
        <p:txBody>
          <a:bodyPr lIns="92075" tIns="46038" rIns="92075" bIns="46038"/>
          <a:lstStyle/>
          <a:p>
            <a:pPr marL="342900" indent="-342900">
              <a:buFontTx/>
              <a:buChar char="•"/>
            </a:pPr>
            <a:endParaRPr lang="de-DE" b="1">
              <a:solidFill>
                <a:schemeClr val="hlink"/>
              </a:solidFill>
              <a:latin typeface="Comic Sans MS" pitchFamily="66" charset="0"/>
            </a:endParaRPr>
          </a:p>
        </p:txBody>
      </p:sp>
      <p:sp>
        <p:nvSpPr>
          <p:cNvPr id="5" name="Text Box 15"/>
          <p:cNvSpPr txBox="1">
            <a:spLocks noChangeArrowheads="1"/>
          </p:cNvSpPr>
          <p:nvPr/>
        </p:nvSpPr>
        <p:spPr bwMode="auto">
          <a:xfrm>
            <a:off x="0" y="764704"/>
            <a:ext cx="9143999" cy="830997"/>
          </a:xfrm>
          <a:prstGeom prst="rect">
            <a:avLst/>
          </a:prstGeom>
          <a:noFill/>
          <a:ln w="9525">
            <a:noFill/>
            <a:miter lim="800000"/>
            <a:headEnd/>
            <a:tailEnd/>
          </a:ln>
        </p:spPr>
        <p:txBody>
          <a:bodyPr wrap="square">
            <a:spAutoFit/>
          </a:bodyPr>
          <a:lstStyle/>
          <a:p>
            <a:pPr algn="ctr">
              <a:spcBef>
                <a:spcPts val="600"/>
              </a:spcBef>
            </a:pPr>
            <a:r>
              <a:rPr lang="en-US" sz="2400" dirty="0">
                <a:latin typeface="Calibri" pitchFamily="34" charset="0"/>
              </a:rPr>
              <a:t>During the creation of the Earth, terrestrial nuclides had been incorporated into the earth crust (T</a:t>
            </a:r>
            <a:r>
              <a:rPr lang="en-US" sz="2400" baseline="-25000" dirty="0">
                <a:latin typeface="Calibri" pitchFamily="34" charset="0"/>
              </a:rPr>
              <a:t>1/2</a:t>
            </a:r>
            <a:r>
              <a:rPr lang="en-US" sz="2400" dirty="0">
                <a:latin typeface="Calibri" pitchFamily="34" charset="0"/>
              </a:rPr>
              <a:t> some millions to billions of years)</a:t>
            </a:r>
          </a:p>
        </p:txBody>
      </p:sp>
      <p:graphicFrame>
        <p:nvGraphicFramePr>
          <p:cNvPr id="6" name="Group 278"/>
          <p:cNvGraphicFramePr>
            <a:graphicFrameLocks/>
          </p:cNvGraphicFramePr>
          <p:nvPr>
            <p:extLst>
              <p:ext uri="{D42A27DB-BD31-4B8C-83A1-F6EECF244321}">
                <p14:modId xmlns:p14="http://schemas.microsoft.com/office/powerpoint/2010/main" val="210188917"/>
              </p:ext>
            </p:extLst>
          </p:nvPr>
        </p:nvGraphicFramePr>
        <p:xfrm>
          <a:off x="571500" y="2267744"/>
          <a:ext cx="7916863" cy="2414588"/>
        </p:xfrm>
        <a:graphic>
          <a:graphicData uri="http://schemas.openxmlformats.org/drawingml/2006/table">
            <a:tbl>
              <a:tblPr/>
              <a:tblGrid>
                <a:gridCol w="1728788">
                  <a:extLst>
                    <a:ext uri="{9D8B030D-6E8A-4147-A177-3AD203B41FA5}">
                      <a16:colId xmlns:a16="http://schemas.microsoft.com/office/drawing/2014/main" val="20000"/>
                    </a:ext>
                  </a:extLst>
                </a:gridCol>
                <a:gridCol w="1008062">
                  <a:extLst>
                    <a:ext uri="{9D8B030D-6E8A-4147-A177-3AD203B41FA5}">
                      <a16:colId xmlns:a16="http://schemas.microsoft.com/office/drawing/2014/main" val="20001"/>
                    </a:ext>
                  </a:extLst>
                </a:gridCol>
                <a:gridCol w="1800225">
                  <a:extLst>
                    <a:ext uri="{9D8B030D-6E8A-4147-A177-3AD203B41FA5}">
                      <a16:colId xmlns:a16="http://schemas.microsoft.com/office/drawing/2014/main" val="20002"/>
                    </a:ext>
                  </a:extLst>
                </a:gridCol>
                <a:gridCol w="3379788">
                  <a:extLst>
                    <a:ext uri="{9D8B030D-6E8A-4147-A177-3AD203B41FA5}">
                      <a16:colId xmlns:a16="http://schemas.microsoft.com/office/drawing/2014/main" val="20003"/>
                    </a:ext>
                  </a:extLst>
                </a:gridCol>
              </a:tblGrid>
              <a:tr h="142876">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de-DE" sz="1400" b="1" i="0" u="none" strike="noStrike" cap="none" normalizeH="0" baseline="0" dirty="0">
                          <a:ln>
                            <a:noFill/>
                          </a:ln>
                          <a:solidFill>
                            <a:srgbClr val="000066"/>
                          </a:solidFill>
                          <a:effectLst/>
                          <a:latin typeface="Calibri" pitchFamily="34" charset="0"/>
                        </a:rPr>
                        <a:t>Nuclide</a:t>
                      </a:r>
                      <a:endParaRPr kumimoji="0" lang="de-DE" sz="1400" b="0" i="0" u="none" strike="noStrike" cap="none" normalizeH="0" baseline="0" dirty="0">
                        <a:ln>
                          <a:noFill/>
                        </a:ln>
                        <a:solidFill>
                          <a:srgbClr val="000066"/>
                        </a:solidFill>
                        <a:effectLst/>
                        <a:latin typeface="Calibri" pitchFamily="34" charset="0"/>
                      </a:endParaRPr>
                    </a:p>
                  </a:txBody>
                  <a:tcPr anchor="ct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de-DE" sz="1400" b="1" i="0" u="none" strike="noStrike" cap="none" normalizeH="0" baseline="0">
                          <a:ln>
                            <a:noFill/>
                          </a:ln>
                          <a:solidFill>
                            <a:srgbClr val="000066"/>
                          </a:solidFill>
                          <a:effectLst/>
                          <a:latin typeface="Calibri" pitchFamily="34" charset="0"/>
                        </a:rPr>
                        <a:t>Symbol</a:t>
                      </a:r>
                      <a:endParaRPr kumimoji="0" lang="de-DE" sz="1400" b="0" i="0" u="none" strike="noStrike" cap="none" normalizeH="0" baseline="0">
                        <a:ln>
                          <a:noFill/>
                        </a:ln>
                        <a:solidFill>
                          <a:srgbClr val="000066"/>
                        </a:solidFill>
                        <a:effectLst/>
                        <a:latin typeface="Calibri" pitchFamily="34" charset="0"/>
                      </a:endParaRPr>
                    </a:p>
                  </a:txBody>
                  <a:tcPr anchor="ct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de-DE" sz="1400" b="1" i="0" u="none" strike="noStrike" cap="none" normalizeH="0" baseline="0" dirty="0">
                          <a:ln>
                            <a:noFill/>
                          </a:ln>
                          <a:solidFill>
                            <a:srgbClr val="000066"/>
                          </a:solidFill>
                          <a:effectLst/>
                          <a:latin typeface="Calibri" pitchFamily="34" charset="0"/>
                        </a:rPr>
                        <a:t>Half-life</a:t>
                      </a:r>
                      <a:endParaRPr kumimoji="0" lang="de-DE" sz="1400" b="0" i="0" u="none" strike="noStrike" cap="none" normalizeH="0" baseline="0" dirty="0">
                        <a:ln>
                          <a:noFill/>
                        </a:ln>
                        <a:solidFill>
                          <a:srgbClr val="000066"/>
                        </a:solidFill>
                        <a:effectLst/>
                        <a:latin typeface="Calibri" pitchFamily="34" charset="0"/>
                      </a:endParaRPr>
                    </a:p>
                  </a:txBody>
                  <a:tcPr anchor="ct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endParaRPr kumimoji="0" lang="de-DE" sz="1400" b="0" i="0" u="none" strike="noStrike" cap="none" normalizeH="0" baseline="0" dirty="0">
                        <a:ln>
                          <a:noFill/>
                        </a:ln>
                        <a:solidFill>
                          <a:srgbClr val="000066"/>
                        </a:solidFill>
                        <a:effectLst/>
                        <a:latin typeface="Calibri" pitchFamily="34" charset="0"/>
                      </a:endParaRPr>
                    </a:p>
                  </a:txBody>
                  <a:tcPr anchor="ct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extLst>
                  <a:ext uri="{0D108BD9-81ED-4DB2-BD59-A6C34878D82A}">
                    <a16:rowId xmlns:a16="http://schemas.microsoft.com/office/drawing/2014/main" val="10000"/>
                  </a:ext>
                </a:extLst>
              </a:tr>
              <a:tr h="528638">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de-DE" sz="1600" b="1" i="0" u="none" strike="noStrike" cap="none" normalizeH="0" baseline="0" dirty="0">
                          <a:ln>
                            <a:noFill/>
                          </a:ln>
                          <a:solidFill>
                            <a:srgbClr val="000066"/>
                          </a:solidFill>
                          <a:effectLst/>
                          <a:latin typeface="Calibri" pitchFamily="34" charset="0"/>
                        </a:rPr>
                        <a:t>Uranium-235</a:t>
                      </a:r>
                      <a:endParaRPr kumimoji="0" lang="de-DE" sz="1600" b="0" i="0" u="none" strike="noStrike" cap="none" normalizeH="0" baseline="0" dirty="0">
                        <a:ln>
                          <a:noFill/>
                        </a:ln>
                        <a:solidFill>
                          <a:srgbClr val="000066"/>
                        </a:solidFill>
                        <a:effectLst/>
                        <a:latin typeface="Calibri" pitchFamily="34" charset="0"/>
                      </a:endParaRPr>
                    </a:p>
                  </a:txBody>
                  <a:tcPr anchor="ct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de-DE" sz="1600" b="0" i="0" u="none" strike="noStrike" cap="none" normalizeH="0" baseline="30000" dirty="0">
                          <a:ln>
                            <a:noFill/>
                          </a:ln>
                          <a:solidFill>
                            <a:srgbClr val="000066"/>
                          </a:solidFill>
                          <a:effectLst/>
                          <a:latin typeface="Calibri" pitchFamily="34" charset="0"/>
                        </a:rPr>
                        <a:t>235</a:t>
                      </a:r>
                      <a:r>
                        <a:rPr kumimoji="0" lang="de-DE" sz="1600" b="0" i="0" u="none" strike="noStrike" cap="none" normalizeH="0" baseline="0" dirty="0">
                          <a:ln>
                            <a:noFill/>
                          </a:ln>
                          <a:solidFill>
                            <a:srgbClr val="000066"/>
                          </a:solidFill>
                          <a:effectLst/>
                          <a:latin typeface="Calibri" pitchFamily="34" charset="0"/>
                        </a:rPr>
                        <a:t>U</a:t>
                      </a:r>
                    </a:p>
                  </a:txBody>
                  <a:tcPr anchor="ct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de-DE" sz="1600" b="0" i="0" u="none" strike="noStrike" cap="none" normalizeH="0" baseline="0" dirty="0">
                          <a:ln>
                            <a:noFill/>
                          </a:ln>
                          <a:solidFill>
                            <a:srgbClr val="000066"/>
                          </a:solidFill>
                          <a:effectLst/>
                          <a:latin typeface="Calibri" pitchFamily="34" charset="0"/>
                        </a:rPr>
                        <a:t>7.04 x 10</a:t>
                      </a:r>
                      <a:r>
                        <a:rPr kumimoji="0" lang="de-DE" sz="1600" b="0" i="0" u="none" strike="noStrike" cap="none" normalizeH="0" baseline="30000" dirty="0">
                          <a:ln>
                            <a:noFill/>
                          </a:ln>
                          <a:solidFill>
                            <a:srgbClr val="000066"/>
                          </a:solidFill>
                          <a:effectLst/>
                          <a:latin typeface="Calibri" pitchFamily="34" charset="0"/>
                        </a:rPr>
                        <a:t>8</a:t>
                      </a:r>
                      <a:r>
                        <a:rPr kumimoji="0" lang="de-DE" sz="1600" b="0" i="0" u="none" strike="noStrike" cap="none" normalizeH="0" baseline="0" dirty="0">
                          <a:ln>
                            <a:noFill/>
                          </a:ln>
                          <a:solidFill>
                            <a:srgbClr val="000066"/>
                          </a:solidFill>
                          <a:effectLst/>
                          <a:latin typeface="Calibri" pitchFamily="34" charset="0"/>
                        </a:rPr>
                        <a:t> y</a:t>
                      </a:r>
                    </a:p>
                  </a:txBody>
                  <a:tcPr anchor="ct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de-DE" sz="1600" b="0" i="0" u="none" strike="noStrike" cap="none" normalizeH="0" baseline="0" dirty="0">
                          <a:ln>
                            <a:noFill/>
                          </a:ln>
                          <a:solidFill>
                            <a:srgbClr val="000066"/>
                          </a:solidFill>
                          <a:effectLst/>
                          <a:latin typeface="Calibri" pitchFamily="34" charset="0"/>
                        </a:rPr>
                        <a:t>0.72% of natural  Uranium</a:t>
                      </a:r>
                    </a:p>
                  </a:txBody>
                  <a:tcPr anchor="ct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extLst>
                  <a:ext uri="{0D108BD9-81ED-4DB2-BD59-A6C34878D82A}">
                    <a16:rowId xmlns:a16="http://schemas.microsoft.com/office/drawing/2014/main" val="10001"/>
                  </a:ext>
                </a:extLst>
              </a:tr>
              <a:tr h="527050">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de-DE" sz="1600" b="1" i="0" u="none" strike="noStrike" cap="none" normalizeH="0" baseline="0" dirty="0">
                          <a:ln>
                            <a:noFill/>
                          </a:ln>
                          <a:solidFill>
                            <a:srgbClr val="000066"/>
                          </a:solidFill>
                          <a:effectLst/>
                          <a:latin typeface="Calibri" pitchFamily="34" charset="0"/>
                        </a:rPr>
                        <a:t>Uranium-238</a:t>
                      </a:r>
                      <a:endParaRPr kumimoji="0" lang="de-DE" sz="1600" b="0" i="0" u="none" strike="noStrike" cap="none" normalizeH="0" baseline="0" dirty="0">
                        <a:ln>
                          <a:noFill/>
                        </a:ln>
                        <a:solidFill>
                          <a:srgbClr val="000066"/>
                        </a:solidFill>
                        <a:effectLst/>
                        <a:latin typeface="Calibri" pitchFamily="34" charset="0"/>
                      </a:endParaRPr>
                    </a:p>
                  </a:txBody>
                  <a:tcPr anchor="ct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de-DE" sz="1600" b="0" i="0" u="none" strike="noStrike" cap="none" normalizeH="0" baseline="30000" dirty="0">
                          <a:ln>
                            <a:noFill/>
                          </a:ln>
                          <a:solidFill>
                            <a:srgbClr val="000066"/>
                          </a:solidFill>
                          <a:effectLst/>
                          <a:latin typeface="Calibri" pitchFamily="34" charset="0"/>
                        </a:rPr>
                        <a:t>238</a:t>
                      </a:r>
                      <a:r>
                        <a:rPr kumimoji="0" lang="de-DE" sz="1600" b="0" i="0" u="none" strike="noStrike" cap="none" normalizeH="0" baseline="0" dirty="0">
                          <a:ln>
                            <a:noFill/>
                          </a:ln>
                          <a:solidFill>
                            <a:srgbClr val="000066"/>
                          </a:solidFill>
                          <a:effectLst/>
                          <a:latin typeface="Calibri" pitchFamily="34" charset="0"/>
                        </a:rPr>
                        <a:t>U</a:t>
                      </a:r>
                    </a:p>
                  </a:txBody>
                  <a:tcPr anchor="ct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de-DE" sz="1600" b="0" i="0" u="none" strike="noStrike" cap="none" normalizeH="0" baseline="0" dirty="0">
                          <a:ln>
                            <a:noFill/>
                          </a:ln>
                          <a:solidFill>
                            <a:srgbClr val="000066"/>
                          </a:solidFill>
                          <a:effectLst/>
                          <a:latin typeface="Calibri" pitchFamily="34" charset="0"/>
                        </a:rPr>
                        <a:t>4.47 x 10</a:t>
                      </a:r>
                      <a:r>
                        <a:rPr kumimoji="0" lang="de-DE" sz="1600" b="0" i="0" u="none" strike="noStrike" cap="none" normalizeH="0" baseline="30000" dirty="0">
                          <a:ln>
                            <a:noFill/>
                          </a:ln>
                          <a:solidFill>
                            <a:srgbClr val="000066"/>
                          </a:solidFill>
                          <a:effectLst/>
                          <a:latin typeface="Calibri" pitchFamily="34" charset="0"/>
                        </a:rPr>
                        <a:t>9</a:t>
                      </a:r>
                      <a:r>
                        <a:rPr kumimoji="0" lang="de-DE" sz="1600" b="0" i="0" u="none" strike="noStrike" cap="none" normalizeH="0" baseline="0" dirty="0">
                          <a:ln>
                            <a:noFill/>
                          </a:ln>
                          <a:solidFill>
                            <a:srgbClr val="000066"/>
                          </a:solidFill>
                          <a:effectLst/>
                          <a:latin typeface="Calibri" pitchFamily="34" charset="0"/>
                        </a:rPr>
                        <a:t> y</a:t>
                      </a:r>
                    </a:p>
                  </a:txBody>
                  <a:tcPr anchor="ct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de-DE" sz="1600" b="0" i="0" u="none" strike="noStrike" cap="none" normalizeH="0" baseline="0" dirty="0">
                          <a:ln>
                            <a:noFill/>
                          </a:ln>
                          <a:solidFill>
                            <a:srgbClr val="000066"/>
                          </a:solidFill>
                          <a:effectLst/>
                          <a:latin typeface="Calibri" pitchFamily="34" charset="0"/>
                        </a:rPr>
                        <a:t>99.3% of natural Uranium</a:t>
                      </a:r>
                    </a:p>
                  </a:txBody>
                  <a:tcPr anchor="ct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extLst>
                  <a:ext uri="{0D108BD9-81ED-4DB2-BD59-A6C34878D82A}">
                    <a16:rowId xmlns:a16="http://schemas.microsoft.com/office/drawing/2014/main" val="10002"/>
                  </a:ext>
                </a:extLst>
              </a:tr>
              <a:tr h="527050">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de-DE" sz="1600" b="1" i="0" u="none" strike="noStrike" cap="none" normalizeH="0" baseline="0" dirty="0">
                          <a:ln>
                            <a:noFill/>
                          </a:ln>
                          <a:solidFill>
                            <a:srgbClr val="000066"/>
                          </a:solidFill>
                          <a:effectLst/>
                          <a:latin typeface="Calibri" pitchFamily="34" charset="0"/>
                        </a:rPr>
                        <a:t>Thorium-232</a:t>
                      </a:r>
                      <a:endParaRPr kumimoji="0" lang="de-DE" sz="1600" b="0" i="0" u="none" strike="noStrike" cap="none" normalizeH="0" baseline="0" dirty="0">
                        <a:ln>
                          <a:noFill/>
                        </a:ln>
                        <a:solidFill>
                          <a:srgbClr val="000066"/>
                        </a:solidFill>
                        <a:effectLst/>
                        <a:latin typeface="Calibri" pitchFamily="34" charset="0"/>
                      </a:endParaRPr>
                    </a:p>
                  </a:txBody>
                  <a:tcPr anchor="ct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de-DE" sz="1600" b="0" i="0" u="none" strike="noStrike" cap="none" normalizeH="0" baseline="30000" dirty="0">
                          <a:ln>
                            <a:noFill/>
                          </a:ln>
                          <a:solidFill>
                            <a:srgbClr val="000066"/>
                          </a:solidFill>
                          <a:effectLst/>
                          <a:latin typeface="Calibri" pitchFamily="34" charset="0"/>
                        </a:rPr>
                        <a:t>232</a:t>
                      </a:r>
                      <a:r>
                        <a:rPr kumimoji="0" lang="de-DE" sz="1600" b="0" i="0" u="none" strike="noStrike" cap="none" normalizeH="0" baseline="0" dirty="0">
                          <a:ln>
                            <a:noFill/>
                          </a:ln>
                          <a:solidFill>
                            <a:srgbClr val="000066"/>
                          </a:solidFill>
                          <a:effectLst/>
                          <a:latin typeface="Calibri" pitchFamily="34" charset="0"/>
                        </a:rPr>
                        <a:t>Th</a:t>
                      </a:r>
                    </a:p>
                  </a:txBody>
                  <a:tcPr anchor="ct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de-DE" sz="1600" b="0" i="0" u="none" strike="noStrike" cap="none" normalizeH="0" baseline="0" dirty="0">
                          <a:ln>
                            <a:noFill/>
                          </a:ln>
                          <a:solidFill>
                            <a:srgbClr val="000066"/>
                          </a:solidFill>
                          <a:effectLst/>
                          <a:latin typeface="Calibri" pitchFamily="34" charset="0"/>
                        </a:rPr>
                        <a:t>1.41 x 10</a:t>
                      </a:r>
                      <a:r>
                        <a:rPr kumimoji="0" lang="de-DE" sz="1600" b="0" i="0" u="none" strike="noStrike" cap="none" normalizeH="0" baseline="30000" dirty="0">
                          <a:ln>
                            <a:noFill/>
                          </a:ln>
                          <a:solidFill>
                            <a:srgbClr val="000066"/>
                          </a:solidFill>
                          <a:effectLst/>
                          <a:latin typeface="Calibri" pitchFamily="34" charset="0"/>
                        </a:rPr>
                        <a:t>10</a:t>
                      </a:r>
                      <a:r>
                        <a:rPr kumimoji="0" lang="de-DE" sz="1600" b="0" i="0" u="none" strike="noStrike" cap="none" normalizeH="0" baseline="0" dirty="0">
                          <a:ln>
                            <a:noFill/>
                          </a:ln>
                          <a:solidFill>
                            <a:srgbClr val="000066"/>
                          </a:solidFill>
                          <a:effectLst/>
                          <a:latin typeface="Calibri" pitchFamily="34" charset="0"/>
                        </a:rPr>
                        <a:t> y</a:t>
                      </a:r>
                    </a:p>
                  </a:txBody>
                  <a:tcPr anchor="ct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endParaRPr kumimoji="0" lang="de-DE" sz="1600" b="0" i="0" u="none" strike="noStrike" cap="none" normalizeH="0" baseline="0" dirty="0">
                        <a:ln>
                          <a:noFill/>
                        </a:ln>
                        <a:solidFill>
                          <a:srgbClr val="000066"/>
                        </a:solidFill>
                        <a:effectLst/>
                        <a:latin typeface="Calibri" pitchFamily="34" charset="0"/>
                      </a:endParaRPr>
                    </a:p>
                  </a:txBody>
                  <a:tcPr anchor="ct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extLst>
                  <a:ext uri="{0D108BD9-81ED-4DB2-BD59-A6C34878D82A}">
                    <a16:rowId xmlns:a16="http://schemas.microsoft.com/office/drawing/2014/main" val="10003"/>
                  </a:ext>
                </a:extLst>
              </a:tr>
              <a:tr h="527050">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de-DE" sz="1600" b="1" i="0" u="none" strike="noStrike" cap="none" normalizeH="0" baseline="0" dirty="0">
                          <a:ln>
                            <a:noFill/>
                          </a:ln>
                          <a:solidFill>
                            <a:srgbClr val="000066"/>
                          </a:solidFill>
                          <a:effectLst/>
                          <a:latin typeface="Calibri" pitchFamily="34" charset="0"/>
                        </a:rPr>
                        <a:t>Potassium-40</a:t>
                      </a:r>
                      <a:endParaRPr kumimoji="0" lang="de-DE" sz="1600" b="0" i="0" u="none" strike="noStrike" cap="none" normalizeH="0" baseline="0" dirty="0">
                        <a:ln>
                          <a:noFill/>
                        </a:ln>
                        <a:solidFill>
                          <a:srgbClr val="000066"/>
                        </a:solidFill>
                        <a:effectLst/>
                        <a:latin typeface="Calibri" pitchFamily="34" charset="0"/>
                      </a:endParaRPr>
                    </a:p>
                  </a:txBody>
                  <a:tcPr anchor="ct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de-DE" sz="1600" b="0" i="0" u="none" strike="noStrike" cap="none" normalizeH="0" baseline="30000" dirty="0">
                          <a:ln>
                            <a:noFill/>
                          </a:ln>
                          <a:solidFill>
                            <a:srgbClr val="000066"/>
                          </a:solidFill>
                          <a:effectLst/>
                          <a:latin typeface="Calibri" pitchFamily="34" charset="0"/>
                        </a:rPr>
                        <a:t>40</a:t>
                      </a:r>
                      <a:r>
                        <a:rPr kumimoji="0" lang="de-DE" sz="1600" b="0" i="0" u="none" strike="noStrike" cap="none" normalizeH="0" baseline="0" dirty="0">
                          <a:ln>
                            <a:noFill/>
                          </a:ln>
                          <a:solidFill>
                            <a:srgbClr val="000066"/>
                          </a:solidFill>
                          <a:effectLst/>
                          <a:latin typeface="Calibri" pitchFamily="34" charset="0"/>
                        </a:rPr>
                        <a:t>K</a:t>
                      </a:r>
                    </a:p>
                  </a:txBody>
                  <a:tcPr anchor="ct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de-DE" sz="1600" b="0" i="0" u="none" strike="noStrike" cap="none" normalizeH="0" baseline="0" dirty="0">
                          <a:ln>
                            <a:noFill/>
                          </a:ln>
                          <a:solidFill>
                            <a:srgbClr val="000066"/>
                          </a:solidFill>
                          <a:effectLst/>
                          <a:latin typeface="Calibri" pitchFamily="34" charset="0"/>
                        </a:rPr>
                        <a:t>1.28 x 10</a:t>
                      </a:r>
                      <a:r>
                        <a:rPr kumimoji="0" lang="de-DE" sz="1600" b="0" i="0" u="none" strike="noStrike" cap="none" normalizeH="0" baseline="30000" dirty="0">
                          <a:ln>
                            <a:noFill/>
                          </a:ln>
                          <a:solidFill>
                            <a:srgbClr val="000066"/>
                          </a:solidFill>
                          <a:effectLst/>
                          <a:latin typeface="Calibri" pitchFamily="34" charset="0"/>
                        </a:rPr>
                        <a:t>9</a:t>
                      </a:r>
                      <a:r>
                        <a:rPr kumimoji="0" lang="de-DE" sz="1600" b="0" i="0" u="none" strike="noStrike" cap="none" normalizeH="0" baseline="0" dirty="0">
                          <a:ln>
                            <a:noFill/>
                          </a:ln>
                          <a:solidFill>
                            <a:srgbClr val="000066"/>
                          </a:solidFill>
                          <a:effectLst/>
                          <a:latin typeface="Calibri" pitchFamily="34" charset="0"/>
                        </a:rPr>
                        <a:t> y</a:t>
                      </a:r>
                    </a:p>
                  </a:txBody>
                  <a:tcPr anchor="ct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de-DE" sz="1600" b="0" i="0" u="none" strike="noStrike" cap="none" normalizeH="0" baseline="0" dirty="0">
                          <a:ln>
                            <a:noFill/>
                          </a:ln>
                          <a:solidFill>
                            <a:srgbClr val="000066"/>
                          </a:solidFill>
                          <a:effectLst/>
                          <a:latin typeface="Calibri" pitchFamily="34" charset="0"/>
                        </a:rPr>
                        <a:t>Earth: 0.037-1.1 Bq/g</a:t>
                      </a:r>
                    </a:p>
                  </a:txBody>
                  <a:tcPr anchor="ct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extLst>
                  <a:ext uri="{0D108BD9-81ED-4DB2-BD59-A6C34878D82A}">
                    <a16:rowId xmlns:a16="http://schemas.microsoft.com/office/drawing/2014/main" val="10004"/>
                  </a:ext>
                </a:extLst>
              </a:tr>
            </a:tbl>
          </a:graphicData>
        </a:graphic>
      </p:graphicFrame>
      <p:sp>
        <p:nvSpPr>
          <p:cNvPr id="7" name="TextBox 22"/>
          <p:cNvSpPr txBox="1">
            <a:spLocks noChangeArrowheads="1"/>
          </p:cNvSpPr>
          <p:nvPr/>
        </p:nvSpPr>
        <p:spPr bwMode="auto">
          <a:xfrm>
            <a:off x="571500" y="5053807"/>
            <a:ext cx="8153400" cy="830997"/>
          </a:xfrm>
          <a:prstGeom prst="rect">
            <a:avLst/>
          </a:prstGeom>
          <a:noFill/>
          <a:ln w="9525">
            <a:noFill/>
            <a:miter lim="800000"/>
            <a:headEnd/>
            <a:tailEnd/>
          </a:ln>
        </p:spPr>
        <p:txBody>
          <a:bodyPr wrap="square">
            <a:spAutoFit/>
          </a:bodyPr>
          <a:lstStyle/>
          <a:p>
            <a:r>
              <a:rPr lang="de-DE" sz="2400" dirty="0">
                <a:latin typeface="Calibri" pitchFamily="34" charset="0"/>
              </a:rPr>
              <a:t>...and some more:</a:t>
            </a:r>
            <a:br>
              <a:rPr lang="de-DE" sz="2400" dirty="0">
                <a:latin typeface="Calibri" pitchFamily="34" charset="0"/>
              </a:rPr>
            </a:br>
            <a:r>
              <a:rPr lang="de-DE" sz="2400" dirty="0">
                <a:latin typeface="Calibri" pitchFamily="34" charset="0"/>
              </a:rPr>
              <a:t>                                   </a:t>
            </a:r>
            <a:r>
              <a:rPr lang="de-DE" sz="2400" baseline="30000" dirty="0">
                <a:latin typeface="Calibri" pitchFamily="34" charset="0"/>
              </a:rPr>
              <a:t>50</a:t>
            </a:r>
            <a:r>
              <a:rPr lang="de-DE" sz="2400" dirty="0">
                <a:latin typeface="Calibri" pitchFamily="34" charset="0"/>
              </a:rPr>
              <a:t>V, </a:t>
            </a:r>
            <a:r>
              <a:rPr lang="de-DE" sz="2400" baseline="30000" dirty="0">
                <a:latin typeface="Calibri" pitchFamily="34" charset="0"/>
              </a:rPr>
              <a:t>87</a:t>
            </a:r>
            <a:r>
              <a:rPr lang="de-DE" sz="2400" dirty="0">
                <a:latin typeface="Calibri" pitchFamily="34" charset="0"/>
              </a:rPr>
              <a:t>Rb,</a:t>
            </a:r>
            <a:r>
              <a:rPr lang="de-DE" sz="2400" baseline="30000" dirty="0">
                <a:latin typeface="Calibri" pitchFamily="34" charset="0"/>
              </a:rPr>
              <a:t> 113</a:t>
            </a:r>
            <a:r>
              <a:rPr lang="de-DE" sz="2400" dirty="0">
                <a:latin typeface="Calibri" pitchFamily="34" charset="0"/>
              </a:rPr>
              <a:t>Cd, </a:t>
            </a:r>
            <a:r>
              <a:rPr lang="de-DE" sz="2400" baseline="30000" dirty="0">
                <a:latin typeface="Calibri" pitchFamily="34" charset="0"/>
              </a:rPr>
              <a:t>115</a:t>
            </a:r>
            <a:r>
              <a:rPr lang="de-DE" sz="2400" dirty="0">
                <a:latin typeface="Calibri" pitchFamily="34" charset="0"/>
              </a:rPr>
              <a:t>In, … </a:t>
            </a:r>
            <a:r>
              <a:rPr lang="de-DE" sz="2400" baseline="30000" dirty="0">
                <a:latin typeface="Calibri" pitchFamily="34" charset="0"/>
              </a:rPr>
              <a:t>190</a:t>
            </a:r>
            <a:r>
              <a:rPr lang="de-DE" sz="2400" dirty="0">
                <a:latin typeface="Calibri" pitchFamily="34" charset="0"/>
              </a:rPr>
              <a:t>Pt, </a:t>
            </a:r>
            <a:r>
              <a:rPr lang="de-DE" sz="2400" baseline="30000" dirty="0">
                <a:latin typeface="Calibri" pitchFamily="34" charset="0"/>
              </a:rPr>
              <a:t>192</a:t>
            </a:r>
            <a:r>
              <a:rPr lang="de-DE" sz="2400" dirty="0">
                <a:latin typeface="Calibri" pitchFamily="34" charset="0"/>
              </a:rPr>
              <a:t>Pt, </a:t>
            </a:r>
            <a:r>
              <a:rPr lang="de-DE" sz="2400" baseline="30000" dirty="0">
                <a:latin typeface="Calibri" pitchFamily="34" charset="0"/>
              </a:rPr>
              <a:t>209</a:t>
            </a:r>
            <a:r>
              <a:rPr lang="de-DE" sz="2400" dirty="0">
                <a:latin typeface="Calibri" pitchFamily="34" charset="0"/>
              </a:rPr>
              <a:t>Bi, … </a:t>
            </a:r>
          </a:p>
        </p:txBody>
      </p:sp>
    </p:spTree>
    <p:extLst>
      <p:ext uri="{BB962C8B-B14F-4D97-AF65-F5344CB8AC3E}">
        <p14:creationId xmlns:p14="http://schemas.microsoft.com/office/powerpoint/2010/main" val="38335548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 name="Slide Number Placeholder 295"/>
          <p:cNvSpPr>
            <a:spLocks noGrp="1"/>
          </p:cNvSpPr>
          <p:nvPr>
            <p:ph type="sldNum" sz="quarter" idx="12"/>
          </p:nvPr>
        </p:nvSpPr>
        <p:spPr/>
        <p:txBody>
          <a:bodyPr/>
          <a:lstStyle/>
          <a:p>
            <a:fld id="{97B5E8DF-58F0-4F1A-9C8E-35C36CDA2C44}" type="slidenum">
              <a:rPr lang="en-GB" smtClean="0"/>
              <a:pPr/>
              <a:t>23</a:t>
            </a:fld>
            <a:endParaRPr lang="en-GB"/>
          </a:p>
        </p:txBody>
      </p:sp>
      <p:sp>
        <p:nvSpPr>
          <p:cNvPr id="292" name="TextBox 291"/>
          <p:cNvSpPr txBox="1"/>
          <p:nvPr/>
        </p:nvSpPr>
        <p:spPr>
          <a:xfrm>
            <a:off x="4037" y="29568"/>
            <a:ext cx="6912768" cy="400110"/>
          </a:xfrm>
          <a:prstGeom prst="rect">
            <a:avLst/>
          </a:prstGeom>
          <a:noFill/>
        </p:spPr>
        <p:txBody>
          <a:bodyPr wrap="square" rtlCol="0">
            <a:spAutoFit/>
          </a:bodyPr>
          <a:lstStyle/>
          <a:p>
            <a:r>
              <a:rPr lang="en-GB" sz="2000" i="1" dirty="0">
                <a:solidFill>
                  <a:srgbClr val="FF0000"/>
                </a:solidFill>
                <a:latin typeface="Verdana" pitchFamily="34" charset="0"/>
                <a:ea typeface="Verdana" pitchFamily="34" charset="0"/>
                <a:cs typeface="Verdana" pitchFamily="34" charset="0"/>
              </a:rPr>
              <a:t>Cosmogenic radionuclides</a:t>
            </a:r>
          </a:p>
        </p:txBody>
      </p:sp>
      <p:sp>
        <p:nvSpPr>
          <p:cNvPr id="4" name="Rectangle 7"/>
          <p:cNvSpPr>
            <a:spLocks noChangeArrowheads="1"/>
          </p:cNvSpPr>
          <p:nvPr/>
        </p:nvSpPr>
        <p:spPr bwMode="auto">
          <a:xfrm>
            <a:off x="6286500" y="1694533"/>
            <a:ext cx="2438400" cy="4114800"/>
          </a:xfrm>
          <a:prstGeom prst="rect">
            <a:avLst/>
          </a:prstGeom>
          <a:noFill/>
          <a:ln w="9525">
            <a:noFill/>
            <a:miter lim="800000"/>
            <a:headEnd/>
            <a:tailEnd/>
          </a:ln>
        </p:spPr>
        <p:txBody>
          <a:bodyPr lIns="92075" tIns="46038" rIns="92075" bIns="46038"/>
          <a:lstStyle/>
          <a:p>
            <a:pPr marL="342900" indent="-342900">
              <a:buFontTx/>
              <a:buChar char="•"/>
            </a:pPr>
            <a:endParaRPr lang="de-DE" b="1">
              <a:solidFill>
                <a:schemeClr val="hlink"/>
              </a:solidFill>
              <a:latin typeface="Comic Sans MS" pitchFamily="66" charset="0"/>
            </a:endParaRPr>
          </a:p>
        </p:txBody>
      </p:sp>
      <p:sp>
        <p:nvSpPr>
          <p:cNvPr id="5" name="Rectangle 10"/>
          <p:cNvSpPr>
            <a:spLocks noChangeArrowheads="1"/>
          </p:cNvSpPr>
          <p:nvPr/>
        </p:nvSpPr>
        <p:spPr bwMode="auto">
          <a:xfrm>
            <a:off x="571500" y="764704"/>
            <a:ext cx="7858125" cy="830997"/>
          </a:xfrm>
          <a:prstGeom prst="rect">
            <a:avLst/>
          </a:prstGeom>
          <a:noFill/>
          <a:ln w="9525">
            <a:noFill/>
            <a:miter lim="800000"/>
            <a:headEnd/>
            <a:tailEnd/>
          </a:ln>
        </p:spPr>
        <p:txBody>
          <a:bodyPr>
            <a:spAutoFit/>
          </a:bodyPr>
          <a:lstStyle/>
          <a:p>
            <a:r>
              <a:rPr lang="en-US" sz="2400" dirty="0">
                <a:latin typeface="Calibri" pitchFamily="34" charset="0"/>
              </a:rPr>
              <a:t>Cosmogenic nuclides are produced by nuclear reactions of cosmic particles with stable nuclei of the atmosphere </a:t>
            </a:r>
          </a:p>
        </p:txBody>
      </p:sp>
      <p:graphicFrame>
        <p:nvGraphicFramePr>
          <p:cNvPr id="6" name="Group 155"/>
          <p:cNvGraphicFramePr>
            <a:graphicFrameLocks/>
          </p:cNvGraphicFramePr>
          <p:nvPr>
            <p:extLst>
              <p:ext uri="{D42A27DB-BD31-4B8C-83A1-F6EECF244321}">
                <p14:modId xmlns:p14="http://schemas.microsoft.com/office/powerpoint/2010/main" val="4141167070"/>
              </p:ext>
            </p:extLst>
          </p:nvPr>
        </p:nvGraphicFramePr>
        <p:xfrm>
          <a:off x="357188" y="1908845"/>
          <a:ext cx="8453437" cy="2565400"/>
        </p:xfrm>
        <a:graphic>
          <a:graphicData uri="http://schemas.openxmlformats.org/drawingml/2006/table">
            <a:tbl>
              <a:tblPr/>
              <a:tblGrid>
                <a:gridCol w="1531937">
                  <a:extLst>
                    <a:ext uri="{9D8B030D-6E8A-4147-A177-3AD203B41FA5}">
                      <a16:colId xmlns:a16="http://schemas.microsoft.com/office/drawing/2014/main" val="20000"/>
                    </a:ext>
                  </a:extLst>
                </a:gridCol>
                <a:gridCol w="996950">
                  <a:extLst>
                    <a:ext uri="{9D8B030D-6E8A-4147-A177-3AD203B41FA5}">
                      <a16:colId xmlns:a16="http://schemas.microsoft.com/office/drawing/2014/main" val="20001"/>
                    </a:ext>
                  </a:extLst>
                </a:gridCol>
                <a:gridCol w="1720850">
                  <a:extLst>
                    <a:ext uri="{9D8B030D-6E8A-4147-A177-3AD203B41FA5}">
                      <a16:colId xmlns:a16="http://schemas.microsoft.com/office/drawing/2014/main" val="20002"/>
                    </a:ext>
                  </a:extLst>
                </a:gridCol>
                <a:gridCol w="4203700">
                  <a:extLst>
                    <a:ext uri="{9D8B030D-6E8A-4147-A177-3AD203B41FA5}">
                      <a16:colId xmlns:a16="http://schemas.microsoft.com/office/drawing/2014/main" val="20003"/>
                    </a:ext>
                  </a:extLst>
                </a:gridCol>
              </a:tblGrid>
              <a:tr h="1193800">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de-DE" sz="1800" b="1" i="0" u="none" strike="noStrike" cap="none" normalizeH="0" baseline="0" dirty="0">
                          <a:ln>
                            <a:noFill/>
                          </a:ln>
                          <a:solidFill>
                            <a:srgbClr val="000066"/>
                          </a:solidFill>
                          <a:effectLst/>
                          <a:latin typeface="Calibri" pitchFamily="34" charset="0"/>
                        </a:rPr>
                        <a:t>Nuclide</a:t>
                      </a:r>
                      <a:endParaRPr kumimoji="0" lang="de-DE" sz="1800" b="0" i="0" u="none" strike="noStrike" cap="none" normalizeH="0" baseline="0" dirty="0">
                        <a:ln>
                          <a:noFill/>
                        </a:ln>
                        <a:solidFill>
                          <a:srgbClr val="000066"/>
                        </a:solidFill>
                        <a:effectLst/>
                        <a:latin typeface="Calibri" pitchFamily="34" charset="0"/>
                      </a:endParaRPr>
                    </a:p>
                  </a:txBody>
                  <a:tcPr anchor="ct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de-DE" sz="1800" b="1" i="0" u="none" strike="noStrike" cap="none" normalizeH="0" baseline="0">
                          <a:ln>
                            <a:noFill/>
                          </a:ln>
                          <a:solidFill>
                            <a:srgbClr val="000066"/>
                          </a:solidFill>
                          <a:effectLst/>
                          <a:latin typeface="Calibri" pitchFamily="34" charset="0"/>
                        </a:rPr>
                        <a:t>Symbol</a:t>
                      </a:r>
                      <a:endParaRPr kumimoji="0" lang="de-DE" sz="1800" b="0" i="0" u="none" strike="noStrike" cap="none" normalizeH="0" baseline="0">
                        <a:ln>
                          <a:noFill/>
                        </a:ln>
                        <a:solidFill>
                          <a:srgbClr val="000066"/>
                        </a:solidFill>
                        <a:effectLst/>
                        <a:latin typeface="Calibri" pitchFamily="34" charset="0"/>
                      </a:endParaRPr>
                    </a:p>
                  </a:txBody>
                  <a:tcPr anchor="ct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de-DE" sz="1800" b="1" i="0" u="none" strike="noStrike" cap="none" normalizeH="0" baseline="0" dirty="0">
                          <a:ln>
                            <a:noFill/>
                          </a:ln>
                          <a:solidFill>
                            <a:srgbClr val="000066"/>
                          </a:solidFill>
                          <a:effectLst/>
                          <a:latin typeface="Calibri" pitchFamily="34" charset="0"/>
                        </a:rPr>
                        <a:t>Half-life</a:t>
                      </a:r>
                      <a:endParaRPr kumimoji="0" lang="de-DE" sz="1800" b="0" i="0" u="none" strike="noStrike" cap="none" normalizeH="0" baseline="0" dirty="0">
                        <a:ln>
                          <a:noFill/>
                        </a:ln>
                        <a:solidFill>
                          <a:srgbClr val="000066"/>
                        </a:solidFill>
                        <a:effectLst/>
                        <a:latin typeface="Calibri" pitchFamily="34" charset="0"/>
                      </a:endParaRPr>
                    </a:p>
                  </a:txBody>
                  <a:tcPr anchor="ct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de-DE" sz="1800" b="1" i="0" u="none" strike="noStrike" cap="none" normalizeH="0" baseline="0" dirty="0">
                          <a:ln>
                            <a:noFill/>
                          </a:ln>
                          <a:solidFill>
                            <a:srgbClr val="000066"/>
                          </a:solidFill>
                          <a:effectLst/>
                          <a:latin typeface="Calibri" pitchFamily="34" charset="0"/>
                        </a:rPr>
                        <a:t>Nuclear Reaction</a:t>
                      </a:r>
                      <a:endParaRPr kumimoji="0" lang="de-DE" sz="1800" b="0" i="0" u="none" strike="noStrike" cap="none" normalizeH="0" baseline="0" dirty="0">
                        <a:ln>
                          <a:noFill/>
                        </a:ln>
                        <a:solidFill>
                          <a:srgbClr val="000066"/>
                        </a:solidFill>
                        <a:effectLst/>
                        <a:latin typeface="Calibri" pitchFamily="34" charset="0"/>
                      </a:endParaRPr>
                    </a:p>
                  </a:txBody>
                  <a:tcPr anchor="ct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extLst>
                  <a:ext uri="{0D108BD9-81ED-4DB2-BD59-A6C34878D82A}">
                    <a16:rowId xmlns:a16="http://schemas.microsoft.com/office/drawing/2014/main" val="10000"/>
                  </a:ext>
                </a:extLst>
              </a:tr>
              <a:tr h="274638">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de-DE" sz="1800" b="1" i="0" u="none" strike="noStrike" cap="none" normalizeH="0" baseline="0" dirty="0">
                          <a:ln>
                            <a:noFill/>
                          </a:ln>
                          <a:solidFill>
                            <a:srgbClr val="000066"/>
                          </a:solidFill>
                          <a:effectLst/>
                          <a:latin typeface="Calibri" pitchFamily="34" charset="0"/>
                        </a:rPr>
                        <a:t>Carbon-14</a:t>
                      </a:r>
                      <a:endParaRPr kumimoji="0" lang="de-DE" sz="1800" b="0" i="0" u="none" strike="noStrike" cap="none" normalizeH="0" baseline="0" dirty="0">
                        <a:ln>
                          <a:noFill/>
                        </a:ln>
                        <a:solidFill>
                          <a:srgbClr val="000066"/>
                        </a:solidFill>
                        <a:effectLst/>
                        <a:latin typeface="Calibri" pitchFamily="34" charset="0"/>
                      </a:endParaRPr>
                    </a:p>
                  </a:txBody>
                  <a:tcPr anchor="ct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de-DE" sz="1800" b="0" i="0" u="none" strike="noStrike" cap="none" normalizeH="0" baseline="30000" dirty="0">
                          <a:ln>
                            <a:noFill/>
                          </a:ln>
                          <a:solidFill>
                            <a:srgbClr val="000066"/>
                          </a:solidFill>
                          <a:effectLst/>
                          <a:latin typeface="Calibri" pitchFamily="34" charset="0"/>
                        </a:rPr>
                        <a:t>14</a:t>
                      </a:r>
                      <a:r>
                        <a:rPr kumimoji="0" lang="de-DE" sz="1800" b="0" i="0" u="none" strike="noStrike" cap="none" normalizeH="0" baseline="0" dirty="0">
                          <a:ln>
                            <a:noFill/>
                          </a:ln>
                          <a:solidFill>
                            <a:srgbClr val="000066"/>
                          </a:solidFill>
                          <a:effectLst/>
                          <a:latin typeface="Calibri" pitchFamily="34" charset="0"/>
                        </a:rPr>
                        <a:t>C</a:t>
                      </a:r>
                    </a:p>
                  </a:txBody>
                  <a:tcPr anchor="ct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de-DE" sz="1800" b="0" i="0" u="none" strike="noStrike" cap="none" normalizeH="0" baseline="0" dirty="0">
                          <a:ln>
                            <a:noFill/>
                          </a:ln>
                          <a:solidFill>
                            <a:srgbClr val="000066"/>
                          </a:solidFill>
                          <a:effectLst/>
                          <a:latin typeface="Calibri" pitchFamily="34" charset="0"/>
                        </a:rPr>
                        <a:t>5730 y</a:t>
                      </a:r>
                    </a:p>
                  </a:txBody>
                  <a:tcPr anchor="ct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de-DE" sz="1800" b="0" i="0" u="none" strike="noStrike" cap="none" normalizeH="0" baseline="0" dirty="0">
                          <a:ln>
                            <a:noFill/>
                          </a:ln>
                          <a:solidFill>
                            <a:srgbClr val="000066"/>
                          </a:solidFill>
                          <a:effectLst/>
                          <a:latin typeface="Calibri" pitchFamily="34" charset="0"/>
                        </a:rPr>
                        <a:t>e.g. </a:t>
                      </a:r>
                      <a:r>
                        <a:rPr kumimoji="0" lang="de-DE" sz="1800" b="0" i="0" u="none" strike="noStrike" cap="none" normalizeH="0" baseline="30000" dirty="0">
                          <a:ln>
                            <a:noFill/>
                          </a:ln>
                          <a:solidFill>
                            <a:srgbClr val="000066"/>
                          </a:solidFill>
                          <a:effectLst/>
                          <a:latin typeface="Calibri" pitchFamily="34" charset="0"/>
                        </a:rPr>
                        <a:t>14</a:t>
                      </a:r>
                      <a:r>
                        <a:rPr kumimoji="0" lang="de-DE" sz="1800" b="0" i="0" u="none" strike="noStrike" cap="none" normalizeH="0" baseline="0" dirty="0">
                          <a:ln>
                            <a:noFill/>
                          </a:ln>
                          <a:solidFill>
                            <a:srgbClr val="000066"/>
                          </a:solidFill>
                          <a:effectLst/>
                          <a:latin typeface="Calibri" pitchFamily="34" charset="0"/>
                        </a:rPr>
                        <a:t>N(n,p)</a:t>
                      </a:r>
                      <a:r>
                        <a:rPr kumimoji="0" lang="de-DE" sz="1800" b="0" i="0" u="none" strike="noStrike" cap="none" normalizeH="0" baseline="30000" dirty="0">
                          <a:ln>
                            <a:noFill/>
                          </a:ln>
                          <a:solidFill>
                            <a:srgbClr val="000066"/>
                          </a:solidFill>
                          <a:effectLst/>
                          <a:latin typeface="Calibri" pitchFamily="34" charset="0"/>
                        </a:rPr>
                        <a:t>14</a:t>
                      </a:r>
                      <a:r>
                        <a:rPr kumimoji="0" lang="de-DE" sz="1800" b="0" i="0" u="none" strike="noStrike" cap="none" normalizeH="0" baseline="0" dirty="0">
                          <a:ln>
                            <a:noFill/>
                          </a:ln>
                          <a:solidFill>
                            <a:srgbClr val="000066"/>
                          </a:solidFill>
                          <a:effectLst/>
                          <a:latin typeface="Calibri" pitchFamily="34" charset="0"/>
                        </a:rPr>
                        <a:t>C</a:t>
                      </a:r>
                    </a:p>
                  </a:txBody>
                  <a:tcPr anchor="ct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extLst>
                  <a:ext uri="{0D108BD9-81ED-4DB2-BD59-A6C34878D82A}">
                    <a16:rowId xmlns:a16="http://schemas.microsoft.com/office/drawing/2014/main" val="10001"/>
                  </a:ext>
                </a:extLst>
              </a:tr>
              <a:tr h="274638">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de-DE" sz="1800" b="1" i="0" u="none" strike="noStrike" cap="none" normalizeH="0" baseline="0" dirty="0">
                          <a:ln>
                            <a:noFill/>
                          </a:ln>
                          <a:solidFill>
                            <a:srgbClr val="000066"/>
                          </a:solidFill>
                          <a:effectLst/>
                          <a:latin typeface="Calibri" pitchFamily="34" charset="0"/>
                        </a:rPr>
                        <a:t>Tritium-3</a:t>
                      </a:r>
                      <a:endParaRPr kumimoji="0" lang="de-DE" sz="1800" b="0" i="0" u="none" strike="noStrike" cap="none" normalizeH="0" baseline="0" dirty="0">
                        <a:ln>
                          <a:noFill/>
                        </a:ln>
                        <a:solidFill>
                          <a:srgbClr val="000066"/>
                        </a:solidFill>
                        <a:effectLst/>
                        <a:latin typeface="Calibri" pitchFamily="34" charset="0"/>
                      </a:endParaRPr>
                    </a:p>
                  </a:txBody>
                  <a:tcPr anchor="ct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de-DE" sz="1800" b="0" i="0" u="none" strike="noStrike" cap="none" normalizeH="0" baseline="30000" dirty="0">
                          <a:ln>
                            <a:noFill/>
                          </a:ln>
                          <a:solidFill>
                            <a:srgbClr val="000066"/>
                          </a:solidFill>
                          <a:effectLst/>
                          <a:latin typeface="Calibri" pitchFamily="34" charset="0"/>
                        </a:rPr>
                        <a:t>3</a:t>
                      </a:r>
                      <a:r>
                        <a:rPr kumimoji="0" lang="de-DE" sz="1800" b="0" i="0" u="none" strike="noStrike" cap="none" normalizeH="0" baseline="0" dirty="0">
                          <a:ln>
                            <a:noFill/>
                          </a:ln>
                          <a:solidFill>
                            <a:srgbClr val="000066"/>
                          </a:solidFill>
                          <a:effectLst/>
                          <a:latin typeface="Calibri" pitchFamily="34" charset="0"/>
                        </a:rPr>
                        <a:t>H</a:t>
                      </a:r>
                    </a:p>
                  </a:txBody>
                  <a:tcPr anchor="ct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de-DE" sz="1800" b="0" i="0" u="none" strike="noStrike" cap="none" normalizeH="0" baseline="0" dirty="0">
                          <a:ln>
                            <a:noFill/>
                          </a:ln>
                          <a:solidFill>
                            <a:srgbClr val="000066"/>
                          </a:solidFill>
                          <a:effectLst/>
                          <a:latin typeface="Calibri" pitchFamily="34" charset="0"/>
                        </a:rPr>
                        <a:t>12.3 y</a:t>
                      </a:r>
                    </a:p>
                  </a:txBody>
                  <a:tcPr anchor="ct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de-DE" sz="1800" b="0" i="0" u="none" strike="noStrike" cap="none" normalizeH="0" baseline="0" dirty="0">
                          <a:ln>
                            <a:noFill/>
                          </a:ln>
                          <a:solidFill>
                            <a:srgbClr val="000066"/>
                          </a:solidFill>
                          <a:effectLst/>
                          <a:latin typeface="Calibri" pitchFamily="34" charset="0"/>
                        </a:rPr>
                        <a:t>Interaction of cosmic radiation with N or O </a:t>
                      </a:r>
                      <a:r>
                        <a:rPr kumimoji="0" lang="de-DE" sz="1800" b="0" i="0" u="none" strike="noStrike" cap="none" normalizeH="0" baseline="30000" dirty="0">
                          <a:ln>
                            <a:noFill/>
                          </a:ln>
                          <a:solidFill>
                            <a:srgbClr val="000066"/>
                          </a:solidFill>
                          <a:effectLst/>
                          <a:latin typeface="Calibri" pitchFamily="34" charset="0"/>
                        </a:rPr>
                        <a:t>6</a:t>
                      </a:r>
                      <a:r>
                        <a:rPr kumimoji="0" lang="de-DE" sz="1800" b="0" i="0" u="none" strike="noStrike" cap="none" normalizeH="0" baseline="0" dirty="0">
                          <a:ln>
                            <a:noFill/>
                          </a:ln>
                          <a:solidFill>
                            <a:srgbClr val="000066"/>
                          </a:solidFill>
                          <a:effectLst/>
                          <a:latin typeface="Calibri" pitchFamily="34" charset="0"/>
                        </a:rPr>
                        <a:t>Li(n,</a:t>
                      </a:r>
                      <a:r>
                        <a:rPr kumimoji="0" lang="de-DE" sz="1800" b="0" i="0" u="none" strike="noStrike" cap="none" normalizeH="0" baseline="0" dirty="0">
                          <a:ln>
                            <a:noFill/>
                          </a:ln>
                          <a:solidFill>
                            <a:srgbClr val="000066"/>
                          </a:solidFill>
                          <a:effectLst/>
                          <a:latin typeface="Symbol" panose="05050102010706020507" pitchFamily="18" charset="2"/>
                        </a:rPr>
                        <a:t>a</a:t>
                      </a:r>
                      <a:r>
                        <a:rPr kumimoji="0" lang="de-DE" sz="1800" b="0" i="0" u="none" strike="noStrike" cap="none" normalizeH="0" baseline="0" dirty="0">
                          <a:ln>
                            <a:noFill/>
                          </a:ln>
                          <a:solidFill>
                            <a:srgbClr val="000066"/>
                          </a:solidFill>
                          <a:effectLst/>
                          <a:latin typeface="Calibri" pitchFamily="34" charset="0"/>
                        </a:rPr>
                        <a:t>)</a:t>
                      </a:r>
                      <a:r>
                        <a:rPr kumimoji="0" lang="de-DE" sz="1800" b="0" i="0" u="none" strike="noStrike" cap="none" normalizeH="0" baseline="30000" dirty="0">
                          <a:ln>
                            <a:noFill/>
                          </a:ln>
                          <a:solidFill>
                            <a:srgbClr val="000066"/>
                          </a:solidFill>
                          <a:effectLst/>
                          <a:latin typeface="Calibri" pitchFamily="34" charset="0"/>
                        </a:rPr>
                        <a:t>3</a:t>
                      </a:r>
                      <a:r>
                        <a:rPr kumimoji="0" lang="de-DE" sz="1800" b="0" i="0" u="none" strike="noStrike" cap="none" normalizeH="0" baseline="0" dirty="0">
                          <a:ln>
                            <a:noFill/>
                          </a:ln>
                          <a:solidFill>
                            <a:srgbClr val="000066"/>
                          </a:solidFill>
                          <a:effectLst/>
                          <a:latin typeface="Calibri" pitchFamily="34" charset="0"/>
                        </a:rPr>
                        <a:t>H</a:t>
                      </a:r>
                    </a:p>
                  </a:txBody>
                  <a:tcPr anchor="ct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extLst>
                  <a:ext uri="{0D108BD9-81ED-4DB2-BD59-A6C34878D82A}">
                    <a16:rowId xmlns:a16="http://schemas.microsoft.com/office/drawing/2014/main" val="10002"/>
                  </a:ext>
                </a:extLst>
              </a:tr>
              <a:tr h="274638">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de-DE" sz="1800" b="1" i="0" u="none" strike="noStrike" cap="none" normalizeH="0" baseline="0">
                          <a:ln>
                            <a:noFill/>
                          </a:ln>
                          <a:solidFill>
                            <a:srgbClr val="000066"/>
                          </a:solidFill>
                          <a:effectLst/>
                          <a:latin typeface="Calibri" pitchFamily="34" charset="0"/>
                        </a:rPr>
                        <a:t>Beryllium-7</a:t>
                      </a:r>
                      <a:endParaRPr kumimoji="0" lang="de-DE" sz="1800" b="0" i="0" u="none" strike="noStrike" cap="none" normalizeH="0" baseline="0">
                        <a:ln>
                          <a:noFill/>
                        </a:ln>
                        <a:solidFill>
                          <a:srgbClr val="000066"/>
                        </a:solidFill>
                        <a:effectLst/>
                        <a:latin typeface="Calibri" pitchFamily="34" charset="0"/>
                      </a:endParaRPr>
                    </a:p>
                  </a:txBody>
                  <a:tcPr anchor="ct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de-DE" sz="1800" b="0" i="0" u="none" strike="noStrike" cap="none" normalizeH="0" baseline="30000">
                          <a:ln>
                            <a:noFill/>
                          </a:ln>
                          <a:solidFill>
                            <a:srgbClr val="000066"/>
                          </a:solidFill>
                          <a:effectLst/>
                          <a:latin typeface="Calibri" pitchFamily="34" charset="0"/>
                        </a:rPr>
                        <a:t>7</a:t>
                      </a:r>
                      <a:r>
                        <a:rPr kumimoji="0" lang="de-DE" sz="1800" b="0" i="0" u="none" strike="noStrike" cap="none" normalizeH="0" baseline="0">
                          <a:ln>
                            <a:noFill/>
                          </a:ln>
                          <a:solidFill>
                            <a:srgbClr val="000066"/>
                          </a:solidFill>
                          <a:effectLst/>
                          <a:latin typeface="Calibri" pitchFamily="34" charset="0"/>
                        </a:rPr>
                        <a:t>Be</a:t>
                      </a:r>
                    </a:p>
                  </a:txBody>
                  <a:tcPr anchor="ct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de-DE" sz="1800" b="0" i="0" u="none" strike="noStrike" cap="none" normalizeH="0" baseline="0">
                          <a:ln>
                            <a:noFill/>
                          </a:ln>
                          <a:solidFill>
                            <a:srgbClr val="000066"/>
                          </a:solidFill>
                          <a:effectLst/>
                          <a:latin typeface="Calibri" pitchFamily="34" charset="0"/>
                        </a:rPr>
                        <a:t>53.28 d</a:t>
                      </a:r>
                    </a:p>
                  </a:txBody>
                  <a:tcPr anchor="ct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de-DE" sz="1800" b="0" i="0" u="none" strike="noStrike" cap="none" normalizeH="0" baseline="0" dirty="0">
                          <a:ln>
                            <a:noFill/>
                          </a:ln>
                          <a:solidFill>
                            <a:srgbClr val="000066"/>
                          </a:solidFill>
                          <a:effectLst/>
                          <a:latin typeface="Calibri" pitchFamily="34" charset="0"/>
                        </a:rPr>
                        <a:t>Interaction of cosmic radiation with N or O</a:t>
                      </a:r>
                    </a:p>
                  </a:txBody>
                  <a:tcPr anchor="ct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extLst>
                  <a:ext uri="{0D108BD9-81ED-4DB2-BD59-A6C34878D82A}">
                    <a16:rowId xmlns:a16="http://schemas.microsoft.com/office/drawing/2014/main" val="10003"/>
                  </a:ext>
                </a:extLst>
              </a:tr>
            </a:tbl>
          </a:graphicData>
        </a:graphic>
      </p:graphicFrame>
      <p:sp>
        <p:nvSpPr>
          <p:cNvPr id="7" name="Rectangle 9"/>
          <p:cNvSpPr>
            <a:spLocks noChangeArrowheads="1"/>
          </p:cNvSpPr>
          <p:nvPr/>
        </p:nvSpPr>
        <p:spPr bwMode="auto">
          <a:xfrm>
            <a:off x="539552" y="5123533"/>
            <a:ext cx="7416824" cy="830997"/>
          </a:xfrm>
          <a:prstGeom prst="rect">
            <a:avLst/>
          </a:prstGeom>
          <a:noFill/>
          <a:ln w="9525">
            <a:noFill/>
            <a:miter lim="800000"/>
            <a:headEnd/>
            <a:tailEnd/>
          </a:ln>
        </p:spPr>
        <p:txBody>
          <a:bodyPr wrap="square">
            <a:spAutoFit/>
          </a:bodyPr>
          <a:lstStyle/>
          <a:p>
            <a:r>
              <a:rPr lang="de-DE" sz="2400" dirty="0">
                <a:latin typeface="Calibri" pitchFamily="34" charset="0"/>
              </a:rPr>
              <a:t>More cosmogenic radionuclides: </a:t>
            </a:r>
          </a:p>
          <a:p>
            <a:r>
              <a:rPr lang="de-DE" sz="2400" baseline="30000" dirty="0">
                <a:latin typeface="Calibri" pitchFamily="34" charset="0"/>
              </a:rPr>
              <a:t>				       </a:t>
            </a:r>
            <a:r>
              <a:rPr lang="de-DE" sz="2400" dirty="0">
                <a:latin typeface="Calibri" pitchFamily="34" charset="0"/>
              </a:rPr>
              <a:t>    </a:t>
            </a:r>
            <a:r>
              <a:rPr lang="de-DE" sz="2400" baseline="30000" dirty="0">
                <a:latin typeface="Calibri" pitchFamily="34" charset="0"/>
              </a:rPr>
              <a:t>10</a:t>
            </a:r>
            <a:r>
              <a:rPr lang="de-DE" sz="2400" dirty="0">
                <a:latin typeface="Calibri" pitchFamily="34" charset="0"/>
              </a:rPr>
              <a:t>Be, </a:t>
            </a:r>
            <a:r>
              <a:rPr lang="de-DE" sz="2400" baseline="30000" dirty="0">
                <a:latin typeface="Calibri" pitchFamily="34" charset="0"/>
              </a:rPr>
              <a:t>26</a:t>
            </a:r>
            <a:r>
              <a:rPr lang="de-DE" sz="2400" dirty="0">
                <a:latin typeface="Calibri" pitchFamily="34" charset="0"/>
              </a:rPr>
              <a:t>Al,</a:t>
            </a:r>
            <a:r>
              <a:rPr lang="de-DE" sz="2400" baseline="30000" dirty="0">
                <a:latin typeface="Calibri" pitchFamily="34" charset="0"/>
              </a:rPr>
              <a:t> 36</a:t>
            </a:r>
            <a:r>
              <a:rPr lang="de-DE" sz="2400" dirty="0">
                <a:latin typeface="Calibri" pitchFamily="34" charset="0"/>
              </a:rPr>
              <a:t>Cl, </a:t>
            </a:r>
            <a:r>
              <a:rPr lang="de-DE" sz="2400" baseline="30000" dirty="0">
                <a:latin typeface="Calibri" pitchFamily="34" charset="0"/>
              </a:rPr>
              <a:t>80</a:t>
            </a:r>
            <a:r>
              <a:rPr lang="de-DE" sz="2400" dirty="0">
                <a:latin typeface="Calibri" pitchFamily="34" charset="0"/>
              </a:rPr>
              <a:t>Kr, …</a:t>
            </a:r>
          </a:p>
        </p:txBody>
      </p:sp>
    </p:spTree>
    <p:extLst>
      <p:ext uri="{BB962C8B-B14F-4D97-AF65-F5344CB8AC3E}">
        <p14:creationId xmlns:p14="http://schemas.microsoft.com/office/powerpoint/2010/main" val="6788054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 name="Slide Number Placeholder 295"/>
          <p:cNvSpPr>
            <a:spLocks noGrp="1"/>
          </p:cNvSpPr>
          <p:nvPr>
            <p:ph type="sldNum" sz="quarter" idx="12"/>
          </p:nvPr>
        </p:nvSpPr>
        <p:spPr/>
        <p:txBody>
          <a:bodyPr/>
          <a:lstStyle/>
          <a:p>
            <a:fld id="{97B5E8DF-58F0-4F1A-9C8E-35C36CDA2C44}" type="slidenum">
              <a:rPr lang="en-GB" smtClean="0"/>
              <a:pPr/>
              <a:t>24</a:t>
            </a:fld>
            <a:endParaRPr lang="en-GB"/>
          </a:p>
        </p:txBody>
      </p:sp>
      <p:sp>
        <p:nvSpPr>
          <p:cNvPr id="292" name="TextBox 291"/>
          <p:cNvSpPr txBox="1"/>
          <p:nvPr/>
        </p:nvSpPr>
        <p:spPr>
          <a:xfrm>
            <a:off x="4037" y="29568"/>
            <a:ext cx="6912768" cy="400110"/>
          </a:xfrm>
          <a:prstGeom prst="rect">
            <a:avLst/>
          </a:prstGeom>
          <a:noFill/>
        </p:spPr>
        <p:txBody>
          <a:bodyPr wrap="square" rtlCol="0">
            <a:spAutoFit/>
          </a:bodyPr>
          <a:lstStyle/>
          <a:p>
            <a:r>
              <a:rPr lang="en-GB" sz="2000" i="1" dirty="0">
                <a:solidFill>
                  <a:srgbClr val="FF0000"/>
                </a:solidFill>
                <a:latin typeface="Verdana" pitchFamily="34" charset="0"/>
                <a:ea typeface="Verdana" pitchFamily="34" charset="0"/>
                <a:cs typeface="Verdana" pitchFamily="34" charset="0"/>
              </a:rPr>
              <a:t>The radioactivity inside our body</a:t>
            </a:r>
          </a:p>
        </p:txBody>
      </p:sp>
      <p:graphicFrame>
        <p:nvGraphicFramePr>
          <p:cNvPr id="5" name="Group 466"/>
          <p:cNvGraphicFramePr>
            <a:graphicFrameLocks/>
          </p:cNvGraphicFramePr>
          <p:nvPr>
            <p:extLst>
              <p:ext uri="{D42A27DB-BD31-4B8C-83A1-F6EECF244321}">
                <p14:modId xmlns:p14="http://schemas.microsoft.com/office/powerpoint/2010/main" val="1122999871"/>
              </p:ext>
            </p:extLst>
          </p:nvPr>
        </p:nvGraphicFramePr>
        <p:xfrm>
          <a:off x="683568" y="764704"/>
          <a:ext cx="7772400" cy="4592640"/>
        </p:xfrm>
        <a:graphic>
          <a:graphicData uri="http://schemas.openxmlformats.org/drawingml/2006/table">
            <a:tbl>
              <a:tblPr/>
              <a:tblGrid>
                <a:gridCol w="3079750">
                  <a:extLst>
                    <a:ext uri="{9D8B030D-6E8A-4147-A177-3AD203B41FA5}">
                      <a16:colId xmlns:a16="http://schemas.microsoft.com/office/drawing/2014/main" val="20000"/>
                    </a:ext>
                  </a:extLst>
                </a:gridCol>
                <a:gridCol w="4692650">
                  <a:extLst>
                    <a:ext uri="{9D8B030D-6E8A-4147-A177-3AD203B41FA5}">
                      <a16:colId xmlns:a16="http://schemas.microsoft.com/office/drawing/2014/main" val="20001"/>
                    </a:ext>
                  </a:extLst>
                </a:gridCol>
              </a:tblGrid>
              <a:tr h="117792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de-DE" sz="2400" b="1" i="0" u="none" strike="noStrike" cap="none" normalizeH="0" baseline="0" dirty="0">
                          <a:ln>
                            <a:noFill/>
                          </a:ln>
                          <a:solidFill>
                            <a:srgbClr val="000099"/>
                          </a:solidFill>
                          <a:effectLst/>
                          <a:latin typeface="Calibri" pitchFamily="34" charset="0"/>
                        </a:rPr>
                        <a:t>Nuclide</a:t>
                      </a:r>
                      <a:endParaRPr kumimoji="0" lang="de-DE" sz="2400" b="0" i="0" u="none" strike="noStrike" cap="none" normalizeH="0" baseline="0" dirty="0">
                        <a:ln>
                          <a:noFill/>
                        </a:ln>
                        <a:solidFill>
                          <a:srgbClr val="000099"/>
                        </a:solidFill>
                        <a:effectLst/>
                        <a:latin typeface="Calibri" pitchFamily="34" charset="0"/>
                      </a:endParaRPr>
                    </a:p>
                  </a:txBody>
                  <a:tcPr anchor="ct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de-DE" sz="2400" b="1" i="0" u="none" strike="noStrike" cap="none" normalizeH="0" baseline="0" dirty="0">
                          <a:ln>
                            <a:noFill/>
                          </a:ln>
                          <a:solidFill>
                            <a:srgbClr val="000099"/>
                          </a:solidFill>
                          <a:effectLst/>
                          <a:latin typeface="Calibri" pitchFamily="34" charset="0"/>
                        </a:rPr>
                        <a:t>Total activity in human body</a:t>
                      </a:r>
                    </a:p>
                    <a:p>
                      <a:pPr marL="0" marR="0" lvl="0" indent="0" algn="ctr" defTabSz="914400" rtl="0" eaLnBrk="1" fontAlgn="base" latinLnBrk="0" hangingPunct="1">
                        <a:lnSpc>
                          <a:spcPct val="100000"/>
                        </a:lnSpc>
                        <a:spcBef>
                          <a:spcPct val="0"/>
                        </a:spcBef>
                        <a:spcAft>
                          <a:spcPct val="0"/>
                        </a:spcAft>
                        <a:buClrTx/>
                        <a:buSzTx/>
                        <a:buFontTx/>
                        <a:buNone/>
                        <a:tabLst/>
                      </a:pPr>
                      <a:r>
                        <a:rPr kumimoji="0" lang="de-DE" sz="2400" b="1" i="0" u="none" strike="noStrike" cap="none" normalizeH="0" baseline="0" dirty="0">
                          <a:ln>
                            <a:noFill/>
                          </a:ln>
                          <a:solidFill>
                            <a:srgbClr val="000099"/>
                          </a:solidFill>
                          <a:effectLst/>
                          <a:latin typeface="Calibri" pitchFamily="34" charset="0"/>
                        </a:rPr>
                        <a:t>(</a:t>
                      </a:r>
                      <a:r>
                        <a:rPr kumimoji="0" lang="de-DE" sz="2400" b="1" i="0" u="none" strike="noStrike" cap="none" normalizeH="0" baseline="0" dirty="0">
                          <a:ln>
                            <a:noFill/>
                          </a:ln>
                          <a:solidFill>
                            <a:srgbClr val="000099"/>
                          </a:solidFill>
                          <a:effectLst/>
                          <a:latin typeface="Times New Roman" panose="02020603050405020304" pitchFamily="18" charset="0"/>
                          <a:cs typeface="Times New Roman" panose="02020603050405020304" pitchFamily="18" charset="0"/>
                        </a:rPr>
                        <a:t>~</a:t>
                      </a:r>
                      <a:r>
                        <a:rPr kumimoji="0" lang="de-DE" sz="2400" b="1" i="0" u="none" strike="noStrike" cap="none" normalizeH="0" baseline="0" dirty="0">
                          <a:ln>
                            <a:noFill/>
                          </a:ln>
                          <a:solidFill>
                            <a:srgbClr val="000099"/>
                          </a:solidFill>
                          <a:effectLst/>
                          <a:latin typeface="Calibri" pitchFamily="34" charset="0"/>
                        </a:rPr>
                        <a:t> 70 kg)</a:t>
                      </a:r>
                    </a:p>
                  </a:txBody>
                  <a:tcPr anchor="ct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extLst>
                  <a:ext uri="{0D108BD9-81ED-4DB2-BD59-A6C34878D82A}">
                    <a16:rowId xmlns:a16="http://schemas.microsoft.com/office/drawing/2014/main" val="10000"/>
                  </a:ext>
                </a:extLst>
              </a:tr>
              <a:tr h="500063">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de-DE" sz="2400" b="0" i="0" u="none" strike="noStrike" cap="none" normalizeH="0" baseline="0" dirty="0">
                          <a:ln>
                            <a:noFill/>
                          </a:ln>
                          <a:solidFill>
                            <a:srgbClr val="000099"/>
                          </a:solidFill>
                          <a:effectLst/>
                          <a:latin typeface="Calibri" pitchFamily="34" charset="0"/>
                        </a:rPr>
                        <a:t>Potassium-40</a:t>
                      </a:r>
                    </a:p>
                  </a:txBody>
                  <a:tcPr anchor="ct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de-DE" sz="2400" b="0" i="0" u="none" strike="noStrike" cap="none" normalizeH="0" baseline="0" dirty="0">
                          <a:ln>
                            <a:noFill/>
                          </a:ln>
                          <a:solidFill>
                            <a:srgbClr val="000099"/>
                          </a:solidFill>
                          <a:effectLst/>
                          <a:latin typeface="Calibri" pitchFamily="34" charset="0"/>
                        </a:rPr>
                        <a:t>    </a:t>
                      </a:r>
                      <a:r>
                        <a:rPr kumimoji="0" lang="de-DE" sz="2400" b="1" i="0" u="none" strike="noStrike" cap="none" normalizeH="0" baseline="0" dirty="0">
                          <a:ln>
                            <a:noFill/>
                          </a:ln>
                          <a:solidFill>
                            <a:srgbClr val="000099"/>
                          </a:solidFill>
                          <a:effectLst/>
                          <a:latin typeface="Times New Roman" panose="02020603050405020304" pitchFamily="18" charset="0"/>
                          <a:cs typeface="Times New Roman" panose="02020603050405020304" pitchFamily="18" charset="0"/>
                        </a:rPr>
                        <a:t>~</a:t>
                      </a:r>
                      <a:r>
                        <a:rPr kumimoji="0" lang="de-DE" sz="2400" b="0" i="0" u="none" strike="noStrike" cap="none" normalizeH="0" baseline="0" dirty="0">
                          <a:ln>
                            <a:noFill/>
                          </a:ln>
                          <a:solidFill>
                            <a:srgbClr val="000099"/>
                          </a:solidFill>
                          <a:effectLst/>
                          <a:latin typeface="Calibri" pitchFamily="34" charset="0"/>
                        </a:rPr>
                        <a:t> 5 kBq</a:t>
                      </a:r>
                    </a:p>
                  </a:txBody>
                  <a:tcPr anchor="ct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extLst>
                  <a:ext uri="{0D108BD9-81ED-4DB2-BD59-A6C34878D82A}">
                    <a16:rowId xmlns:a16="http://schemas.microsoft.com/office/drawing/2014/main" val="10001"/>
                  </a:ext>
                </a:extLst>
              </a:tr>
              <a:tr h="500063">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de-DE" sz="2400" b="0" i="0" u="none" strike="noStrike" cap="none" normalizeH="0" baseline="0" dirty="0">
                          <a:ln>
                            <a:noFill/>
                          </a:ln>
                          <a:solidFill>
                            <a:srgbClr val="000099"/>
                          </a:solidFill>
                          <a:effectLst/>
                          <a:latin typeface="Calibri" pitchFamily="34" charset="0"/>
                        </a:rPr>
                        <a:t>Carbon-14</a:t>
                      </a:r>
                    </a:p>
                  </a:txBody>
                  <a:tcPr anchor="ct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de-DE" sz="2400" b="0" i="0" u="none" strike="noStrike" cap="none" normalizeH="0" baseline="0" dirty="0">
                          <a:ln>
                            <a:noFill/>
                          </a:ln>
                          <a:solidFill>
                            <a:srgbClr val="000099"/>
                          </a:solidFill>
                          <a:effectLst/>
                          <a:latin typeface="Calibri" pitchFamily="34" charset="0"/>
                        </a:rPr>
                        <a:t>    </a:t>
                      </a:r>
                      <a:r>
                        <a:rPr kumimoji="0" lang="de-DE" sz="2400" b="1" i="0" u="none" strike="noStrike" cap="none" normalizeH="0" baseline="0" dirty="0">
                          <a:ln>
                            <a:noFill/>
                          </a:ln>
                          <a:solidFill>
                            <a:srgbClr val="000099"/>
                          </a:solidFill>
                          <a:effectLst/>
                          <a:latin typeface="Times New Roman" panose="02020603050405020304" pitchFamily="18" charset="0"/>
                          <a:cs typeface="Times New Roman" panose="02020603050405020304" pitchFamily="18" charset="0"/>
                        </a:rPr>
                        <a:t>~</a:t>
                      </a:r>
                      <a:r>
                        <a:rPr kumimoji="0" lang="de-DE" sz="2400" b="0" i="0" u="none" strike="noStrike" cap="none" normalizeH="0" baseline="0" dirty="0">
                          <a:ln>
                            <a:noFill/>
                          </a:ln>
                          <a:solidFill>
                            <a:srgbClr val="000099"/>
                          </a:solidFill>
                          <a:effectLst/>
                          <a:latin typeface="Calibri" pitchFamily="34" charset="0"/>
                        </a:rPr>
                        <a:t> 3 kBq</a:t>
                      </a:r>
                    </a:p>
                  </a:txBody>
                  <a:tcPr anchor="ct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extLst>
                  <a:ext uri="{0D108BD9-81ED-4DB2-BD59-A6C34878D82A}">
                    <a16:rowId xmlns:a16="http://schemas.microsoft.com/office/drawing/2014/main" val="10002"/>
                  </a:ext>
                </a:extLst>
              </a:tr>
              <a:tr h="500063">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de-DE" sz="2400" b="0" i="0" u="none" strike="noStrike" cap="none" normalizeH="0" baseline="0" dirty="0">
                          <a:ln>
                            <a:noFill/>
                          </a:ln>
                          <a:solidFill>
                            <a:srgbClr val="000099"/>
                          </a:solidFill>
                          <a:effectLst/>
                          <a:latin typeface="Calibri" pitchFamily="34" charset="0"/>
                        </a:rPr>
                        <a:t>Tritium</a:t>
                      </a:r>
                    </a:p>
                  </a:txBody>
                  <a:tcPr anchor="ct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de-DE" sz="2400" b="1" i="0" u="none" strike="noStrike" cap="none" normalizeH="0" baseline="0" dirty="0">
                          <a:ln>
                            <a:noFill/>
                          </a:ln>
                          <a:solidFill>
                            <a:srgbClr val="000099"/>
                          </a:solidFill>
                          <a:effectLst/>
                          <a:latin typeface="Times New Roman" panose="02020603050405020304" pitchFamily="18" charset="0"/>
                          <a:cs typeface="Times New Roman" panose="02020603050405020304" pitchFamily="18" charset="0"/>
                        </a:rPr>
                        <a:t>~</a:t>
                      </a:r>
                      <a:r>
                        <a:rPr kumimoji="0" lang="de-DE" sz="2400" b="0" i="0" u="none" strike="noStrike" cap="none" normalizeH="0" baseline="0" dirty="0">
                          <a:ln>
                            <a:noFill/>
                          </a:ln>
                          <a:solidFill>
                            <a:srgbClr val="000099"/>
                          </a:solidFill>
                          <a:effectLst/>
                          <a:latin typeface="Calibri" pitchFamily="34" charset="0"/>
                        </a:rPr>
                        <a:t> 20 Bq</a:t>
                      </a:r>
                    </a:p>
                  </a:txBody>
                  <a:tcPr anchor="ct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extLst>
                  <a:ext uri="{0D108BD9-81ED-4DB2-BD59-A6C34878D82A}">
                    <a16:rowId xmlns:a16="http://schemas.microsoft.com/office/drawing/2014/main" val="10003"/>
                  </a:ext>
                </a:extLst>
              </a:tr>
              <a:tr h="500063">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de-DE" sz="2400" b="0" i="0" u="none" strike="noStrike" cap="none" normalizeH="0" baseline="0" dirty="0">
                          <a:ln>
                            <a:noFill/>
                          </a:ln>
                          <a:solidFill>
                            <a:srgbClr val="000099"/>
                          </a:solidFill>
                          <a:effectLst/>
                          <a:latin typeface="Calibri" pitchFamily="34" charset="0"/>
                        </a:rPr>
                        <a:t>Polonium-210</a:t>
                      </a:r>
                    </a:p>
                  </a:txBody>
                  <a:tcPr anchor="ct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de-DE" sz="2400" b="1" i="0" u="none" strike="noStrike" cap="none" normalizeH="0" baseline="0" dirty="0">
                          <a:ln>
                            <a:noFill/>
                          </a:ln>
                          <a:solidFill>
                            <a:srgbClr val="000099"/>
                          </a:solidFill>
                          <a:effectLst/>
                          <a:latin typeface="Times New Roman" panose="02020603050405020304" pitchFamily="18" charset="0"/>
                          <a:cs typeface="Times New Roman" panose="02020603050405020304" pitchFamily="18" charset="0"/>
                        </a:rPr>
                        <a:t>~</a:t>
                      </a:r>
                      <a:r>
                        <a:rPr kumimoji="0" lang="de-DE" sz="2400" b="0" i="0" u="none" strike="noStrike" cap="none" normalizeH="0" baseline="0" dirty="0">
                          <a:ln>
                            <a:noFill/>
                          </a:ln>
                          <a:solidFill>
                            <a:srgbClr val="000099"/>
                          </a:solidFill>
                          <a:effectLst/>
                          <a:latin typeface="Calibri" pitchFamily="34" charset="0"/>
                        </a:rPr>
                        <a:t> 18 Bq</a:t>
                      </a:r>
                    </a:p>
                  </a:txBody>
                  <a:tcPr anchor="ct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extLst>
                  <a:ext uri="{0D108BD9-81ED-4DB2-BD59-A6C34878D82A}">
                    <a16:rowId xmlns:a16="http://schemas.microsoft.com/office/drawing/2014/main" val="10004"/>
                  </a:ext>
                </a:extLst>
              </a:tr>
              <a:tr h="500063">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de-DE" sz="2400" b="0" i="0" u="none" strike="noStrike" cap="none" normalizeH="0" baseline="0" dirty="0">
                          <a:ln>
                            <a:noFill/>
                          </a:ln>
                          <a:solidFill>
                            <a:srgbClr val="000099"/>
                          </a:solidFill>
                          <a:effectLst/>
                          <a:latin typeface="Calibri" pitchFamily="34" charset="0"/>
                        </a:rPr>
                        <a:t>Uranium</a:t>
                      </a:r>
                    </a:p>
                  </a:txBody>
                  <a:tcPr anchor="ct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de-DE" sz="2400" b="0" i="0" u="none" strike="noStrike" cap="none" normalizeH="0" baseline="0" dirty="0">
                          <a:ln>
                            <a:noFill/>
                          </a:ln>
                          <a:solidFill>
                            <a:srgbClr val="000099"/>
                          </a:solidFill>
                          <a:effectLst/>
                          <a:latin typeface="Calibri" pitchFamily="34" charset="0"/>
                        </a:rPr>
                        <a:t>  </a:t>
                      </a:r>
                      <a:r>
                        <a:rPr kumimoji="0" lang="de-DE" sz="2400" b="1" i="0" u="none" strike="noStrike" cap="none" normalizeH="0" baseline="0" dirty="0">
                          <a:ln>
                            <a:noFill/>
                          </a:ln>
                          <a:solidFill>
                            <a:srgbClr val="000099"/>
                          </a:solidFill>
                          <a:effectLst/>
                          <a:latin typeface="Times New Roman" panose="02020603050405020304" pitchFamily="18" charset="0"/>
                          <a:cs typeface="Times New Roman" panose="02020603050405020304" pitchFamily="18" charset="0"/>
                        </a:rPr>
                        <a:t>~</a:t>
                      </a:r>
                      <a:r>
                        <a:rPr kumimoji="0" lang="de-DE" sz="2400" b="0" i="0" u="none" strike="noStrike" cap="none" normalizeH="0" baseline="0" dirty="0">
                          <a:ln>
                            <a:noFill/>
                          </a:ln>
                          <a:solidFill>
                            <a:srgbClr val="000099"/>
                          </a:solidFill>
                          <a:effectLst/>
                          <a:latin typeface="Calibri" pitchFamily="34" charset="0"/>
                        </a:rPr>
                        <a:t> 1 Bq</a:t>
                      </a:r>
                    </a:p>
                  </a:txBody>
                  <a:tcPr anchor="ct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extLst>
                  <a:ext uri="{0D108BD9-81ED-4DB2-BD59-A6C34878D82A}">
                    <a16:rowId xmlns:a16="http://schemas.microsoft.com/office/drawing/2014/main" val="10005"/>
                  </a:ext>
                </a:extLst>
              </a:tr>
              <a:tr h="442913">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de-DE" sz="2400" b="0" i="0" u="none" strike="noStrike" cap="none" normalizeH="0" baseline="0" dirty="0">
                          <a:ln>
                            <a:noFill/>
                          </a:ln>
                          <a:solidFill>
                            <a:srgbClr val="000099"/>
                          </a:solidFill>
                          <a:effectLst/>
                          <a:latin typeface="Calibri" pitchFamily="34" charset="0"/>
                        </a:rPr>
                        <a:t>Radium</a:t>
                      </a:r>
                    </a:p>
                  </a:txBody>
                  <a:tcPr anchor="ct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de-DE" sz="2400" b="0" i="0" u="none" strike="noStrike" cap="none" normalizeH="0" baseline="0" dirty="0">
                          <a:ln>
                            <a:noFill/>
                          </a:ln>
                          <a:solidFill>
                            <a:srgbClr val="000099"/>
                          </a:solidFill>
                          <a:effectLst/>
                          <a:latin typeface="Calibri" pitchFamily="34" charset="0"/>
                        </a:rPr>
                        <a:t>  </a:t>
                      </a:r>
                      <a:r>
                        <a:rPr kumimoji="0" lang="de-DE" sz="2400" b="1" i="0" u="none" strike="noStrike" cap="none" normalizeH="0" baseline="0" dirty="0">
                          <a:ln>
                            <a:noFill/>
                          </a:ln>
                          <a:solidFill>
                            <a:srgbClr val="000099"/>
                          </a:solidFill>
                          <a:effectLst/>
                          <a:latin typeface="Times New Roman" panose="02020603050405020304" pitchFamily="18" charset="0"/>
                          <a:cs typeface="Times New Roman" panose="02020603050405020304" pitchFamily="18" charset="0"/>
                        </a:rPr>
                        <a:t>~ </a:t>
                      </a:r>
                      <a:r>
                        <a:rPr kumimoji="0" lang="de-DE" sz="2400" b="0" i="0" u="none" strike="noStrike" cap="none" normalizeH="0" baseline="0" dirty="0">
                          <a:ln>
                            <a:noFill/>
                          </a:ln>
                          <a:solidFill>
                            <a:srgbClr val="000099"/>
                          </a:solidFill>
                          <a:effectLst/>
                          <a:latin typeface="Calibri" pitchFamily="34" charset="0"/>
                        </a:rPr>
                        <a:t>1 Bq</a:t>
                      </a:r>
                    </a:p>
                  </a:txBody>
                  <a:tcPr anchor="ct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extLst>
                  <a:ext uri="{0D108BD9-81ED-4DB2-BD59-A6C34878D82A}">
                    <a16:rowId xmlns:a16="http://schemas.microsoft.com/office/drawing/2014/main" val="10006"/>
                  </a:ext>
                </a:extLst>
              </a:tr>
              <a:tr h="442913">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de-DE" sz="2400" b="0" i="0" u="none" strike="noStrike" cap="none" normalizeH="0" baseline="0" dirty="0">
                          <a:ln>
                            <a:noFill/>
                          </a:ln>
                          <a:solidFill>
                            <a:srgbClr val="000099"/>
                          </a:solidFill>
                          <a:effectLst/>
                          <a:latin typeface="Calibri" pitchFamily="34" charset="0"/>
                        </a:rPr>
                        <a:t>Thorium</a:t>
                      </a:r>
                    </a:p>
                  </a:txBody>
                  <a:tcPr anchor="ct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de-DE" sz="2400" b="0" i="0" u="none" strike="noStrike" cap="none" normalizeH="0" baseline="0" dirty="0">
                          <a:ln>
                            <a:noFill/>
                          </a:ln>
                          <a:solidFill>
                            <a:srgbClr val="000099"/>
                          </a:solidFill>
                          <a:effectLst/>
                          <a:latin typeface="Calibri" pitchFamily="34" charset="0"/>
                        </a:rPr>
                        <a:t>      </a:t>
                      </a:r>
                      <a:r>
                        <a:rPr kumimoji="0" lang="de-DE" sz="2400" b="1" i="0" u="none" strike="noStrike" cap="none" normalizeH="0" baseline="0" dirty="0">
                          <a:ln>
                            <a:noFill/>
                          </a:ln>
                          <a:solidFill>
                            <a:srgbClr val="000099"/>
                          </a:solidFill>
                          <a:effectLst/>
                          <a:latin typeface="Times New Roman" panose="02020603050405020304" pitchFamily="18" charset="0"/>
                          <a:cs typeface="Times New Roman" panose="02020603050405020304" pitchFamily="18" charset="0"/>
                        </a:rPr>
                        <a:t>~</a:t>
                      </a:r>
                      <a:r>
                        <a:rPr kumimoji="0" lang="de-DE" sz="2400" b="0" i="0" u="none" strike="noStrike" cap="none" normalizeH="0" baseline="0" dirty="0">
                          <a:ln>
                            <a:noFill/>
                          </a:ln>
                          <a:solidFill>
                            <a:srgbClr val="000099"/>
                          </a:solidFill>
                          <a:effectLst/>
                          <a:latin typeface="Calibri" pitchFamily="34" charset="0"/>
                        </a:rPr>
                        <a:t> 0.1 Bq</a:t>
                      </a:r>
                    </a:p>
                  </a:txBody>
                  <a:tcPr anchor="ct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extLst>
                  <a:ext uri="{0D108BD9-81ED-4DB2-BD59-A6C34878D82A}">
                    <a16:rowId xmlns:a16="http://schemas.microsoft.com/office/drawing/2014/main" val="10007"/>
                  </a:ext>
                </a:extLst>
              </a:tr>
            </a:tbl>
          </a:graphicData>
        </a:graphic>
      </p:graphicFrame>
      <p:sp>
        <p:nvSpPr>
          <p:cNvPr id="2" name="TextBox 1"/>
          <p:cNvSpPr txBox="1"/>
          <p:nvPr/>
        </p:nvSpPr>
        <p:spPr>
          <a:xfrm>
            <a:off x="3779912" y="5517232"/>
            <a:ext cx="4680520" cy="461665"/>
          </a:xfrm>
          <a:prstGeom prst="rect">
            <a:avLst/>
          </a:prstGeom>
          <a:noFill/>
          <a:ln w="12700">
            <a:solidFill>
              <a:schemeClr val="tx1"/>
            </a:solidFill>
          </a:ln>
        </p:spPr>
        <p:txBody>
          <a:bodyPr wrap="square" rtlCol="0">
            <a:spAutoFit/>
          </a:bodyPr>
          <a:lstStyle/>
          <a:p>
            <a:r>
              <a:rPr lang="en-GB" sz="2400" dirty="0">
                <a:solidFill>
                  <a:schemeClr val="tx2">
                    <a:lumMod val="75000"/>
                  </a:schemeClr>
                </a:solidFill>
              </a:rPr>
              <a:t>TOTAL 		</a:t>
            </a:r>
            <a:r>
              <a:rPr lang="de-DE" sz="2400" b="1" dirty="0">
                <a:solidFill>
                  <a:srgbClr val="000099"/>
                </a:solidFill>
                <a:latin typeface="Times New Roman" panose="02020603050405020304" pitchFamily="18" charset="0"/>
                <a:cs typeface="Times New Roman" panose="02020603050405020304" pitchFamily="18" charset="0"/>
              </a:rPr>
              <a:t> ~</a:t>
            </a:r>
            <a:r>
              <a:rPr lang="en-GB" sz="2400" dirty="0">
                <a:solidFill>
                  <a:schemeClr val="tx2">
                    <a:lumMod val="75000"/>
                  </a:schemeClr>
                </a:solidFill>
              </a:rPr>
              <a:t> 8 </a:t>
            </a:r>
            <a:r>
              <a:rPr lang="en-GB" sz="2400" dirty="0" err="1">
                <a:solidFill>
                  <a:schemeClr val="tx2">
                    <a:lumMod val="75000"/>
                  </a:schemeClr>
                </a:solidFill>
              </a:rPr>
              <a:t>kBq</a:t>
            </a:r>
            <a:endParaRPr lang="en-GB" sz="2400" dirty="0">
              <a:solidFill>
                <a:schemeClr val="tx2">
                  <a:lumMod val="75000"/>
                </a:schemeClr>
              </a:solidFill>
            </a:endParaRPr>
          </a:p>
        </p:txBody>
      </p:sp>
    </p:spTree>
    <p:extLst>
      <p:ext uri="{BB962C8B-B14F-4D97-AF65-F5344CB8AC3E}">
        <p14:creationId xmlns:p14="http://schemas.microsoft.com/office/powerpoint/2010/main" val="41367878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Slide Number Placeholder 18"/>
          <p:cNvSpPr>
            <a:spLocks noGrp="1"/>
          </p:cNvSpPr>
          <p:nvPr>
            <p:ph type="sldNum" sz="quarter" idx="12"/>
          </p:nvPr>
        </p:nvSpPr>
        <p:spPr/>
        <p:txBody>
          <a:bodyPr/>
          <a:lstStyle/>
          <a:p>
            <a:fld id="{97B5E8DF-58F0-4F1A-9C8E-35C36CDA2C44}" type="slidenum">
              <a:rPr lang="en-GB" smtClean="0"/>
              <a:pPr/>
              <a:t>25</a:t>
            </a:fld>
            <a:endParaRPr lang="en-GB"/>
          </a:p>
        </p:txBody>
      </p:sp>
      <p:sp>
        <p:nvSpPr>
          <p:cNvPr id="15" name="Rectangle 13"/>
          <p:cNvSpPr>
            <a:spLocks noChangeArrowheads="1"/>
          </p:cNvSpPr>
          <p:nvPr/>
        </p:nvSpPr>
        <p:spPr bwMode="auto">
          <a:xfrm>
            <a:off x="44152" y="23664"/>
            <a:ext cx="7696200" cy="381000"/>
          </a:xfrm>
          <a:prstGeom prst="rect">
            <a:avLst/>
          </a:prstGeom>
          <a:noFill/>
          <a:ln w="9525">
            <a:noFill/>
            <a:miter lim="800000"/>
            <a:headEnd/>
            <a:tailEnd/>
          </a:ln>
        </p:spPr>
        <p:txBody>
          <a:bodyPr anchor="ctr"/>
          <a:lstStyle/>
          <a:p>
            <a:r>
              <a:rPr lang="en-US" sz="2000" i="1" dirty="0">
                <a:solidFill>
                  <a:srgbClr val="FF0000"/>
                </a:solidFill>
                <a:latin typeface="Verdana" pitchFamily="34" charset="0"/>
              </a:rPr>
              <a:t>Cosmic radiation exposure versus altitude</a:t>
            </a:r>
          </a:p>
        </p:txBody>
      </p:sp>
      <p:pic>
        <p:nvPicPr>
          <p:cNvPr id="102" name="Picture 5"/>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1507" t="1651" r="1515" b="2559"/>
          <a:stretch/>
        </p:blipFill>
        <p:spPr bwMode="auto">
          <a:xfrm>
            <a:off x="873457" y="573206"/>
            <a:ext cx="7588156" cy="55987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3" name="Text Box 6"/>
          <p:cNvSpPr txBox="1">
            <a:spLocks noChangeArrowheads="1"/>
          </p:cNvSpPr>
          <p:nvPr/>
        </p:nvSpPr>
        <p:spPr bwMode="auto">
          <a:xfrm>
            <a:off x="6656619" y="6034683"/>
            <a:ext cx="2438400" cy="2746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marL="342900" indent="-342900">
              <a:defRPr>
                <a:solidFill>
                  <a:schemeClr val="tx1"/>
                </a:solidFill>
                <a:latin typeface="Arial" pitchFamily="34" charset="0"/>
              </a:defRPr>
            </a:lvl1pPr>
            <a:lvl2pPr>
              <a:defRPr>
                <a:solidFill>
                  <a:schemeClr val="tx1"/>
                </a:solidFill>
                <a:latin typeface="Arial" pitchFamily="34" charset="0"/>
              </a:defRPr>
            </a:lvl2pPr>
            <a:lvl3pPr>
              <a:defRPr>
                <a:solidFill>
                  <a:schemeClr val="tx1"/>
                </a:solidFill>
                <a:latin typeface="Arial" pitchFamily="34" charset="0"/>
              </a:defRPr>
            </a:lvl3pPr>
            <a:lvl4pPr>
              <a:defRPr>
                <a:solidFill>
                  <a:schemeClr val="tx1"/>
                </a:solidFill>
                <a:latin typeface="Arial" pitchFamily="34" charset="0"/>
              </a:defRPr>
            </a:lvl4pPr>
            <a:lvl5pPr>
              <a:defRPr>
                <a:solidFill>
                  <a:schemeClr val="tx1"/>
                </a:solidFill>
                <a:latin typeface="Arial" pitchFamily="34" charset="0"/>
              </a:defRPr>
            </a:lvl5pPr>
            <a:lvl6pPr fontAlgn="base">
              <a:spcBef>
                <a:spcPct val="0"/>
              </a:spcBef>
              <a:spcAft>
                <a:spcPct val="0"/>
              </a:spcAft>
              <a:defRPr>
                <a:solidFill>
                  <a:schemeClr val="tx1"/>
                </a:solidFill>
                <a:latin typeface="Arial" pitchFamily="34" charset="0"/>
              </a:defRPr>
            </a:lvl6pPr>
            <a:lvl7pPr fontAlgn="base">
              <a:spcBef>
                <a:spcPct val="0"/>
              </a:spcBef>
              <a:spcAft>
                <a:spcPct val="0"/>
              </a:spcAft>
              <a:defRPr>
                <a:solidFill>
                  <a:schemeClr val="tx1"/>
                </a:solidFill>
                <a:latin typeface="Arial" pitchFamily="34" charset="0"/>
              </a:defRPr>
            </a:lvl7pPr>
            <a:lvl8pPr fontAlgn="base">
              <a:spcBef>
                <a:spcPct val="0"/>
              </a:spcBef>
              <a:spcAft>
                <a:spcPct val="0"/>
              </a:spcAft>
              <a:defRPr>
                <a:solidFill>
                  <a:schemeClr val="tx1"/>
                </a:solidFill>
                <a:latin typeface="Arial" pitchFamily="34" charset="0"/>
              </a:defRPr>
            </a:lvl8pPr>
            <a:lvl9pPr fontAlgn="base">
              <a:spcBef>
                <a:spcPct val="0"/>
              </a:spcBef>
              <a:spcAft>
                <a:spcPct val="0"/>
              </a:spcAft>
              <a:defRPr>
                <a:solidFill>
                  <a:schemeClr val="tx1"/>
                </a:solidFill>
                <a:latin typeface="Arial" pitchFamily="34" charset="0"/>
              </a:defRPr>
            </a:lvl9pPr>
          </a:lstStyle>
          <a:p>
            <a:pPr>
              <a:spcBef>
                <a:spcPct val="50000"/>
              </a:spcBef>
            </a:pPr>
            <a:r>
              <a:rPr lang="it-IT" altLang="en-US" sz="1200" dirty="0">
                <a:latin typeface="Verdana" pitchFamily="34" charset="0"/>
              </a:rPr>
              <a:t>Courtesy PTB, Braunschweig</a:t>
            </a:r>
          </a:p>
        </p:txBody>
      </p:sp>
    </p:spTree>
    <p:extLst>
      <p:ext uri="{BB962C8B-B14F-4D97-AF65-F5344CB8AC3E}">
        <p14:creationId xmlns:p14="http://schemas.microsoft.com/office/powerpoint/2010/main" val="32907019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 name="Slide Number Placeholder 295"/>
          <p:cNvSpPr>
            <a:spLocks noGrp="1"/>
          </p:cNvSpPr>
          <p:nvPr>
            <p:ph type="sldNum" sz="quarter" idx="12"/>
          </p:nvPr>
        </p:nvSpPr>
        <p:spPr/>
        <p:txBody>
          <a:bodyPr/>
          <a:lstStyle/>
          <a:p>
            <a:fld id="{97B5E8DF-58F0-4F1A-9C8E-35C36CDA2C44}" type="slidenum">
              <a:rPr lang="en-GB" smtClean="0"/>
              <a:pPr/>
              <a:t>26</a:t>
            </a:fld>
            <a:endParaRPr lang="en-GB" dirty="0"/>
          </a:p>
        </p:txBody>
      </p:sp>
      <p:sp>
        <p:nvSpPr>
          <p:cNvPr id="292" name="TextBox 291"/>
          <p:cNvSpPr txBox="1"/>
          <p:nvPr/>
        </p:nvSpPr>
        <p:spPr>
          <a:xfrm>
            <a:off x="4037" y="29568"/>
            <a:ext cx="6912768" cy="400110"/>
          </a:xfrm>
          <a:prstGeom prst="rect">
            <a:avLst/>
          </a:prstGeom>
          <a:noFill/>
        </p:spPr>
        <p:txBody>
          <a:bodyPr wrap="square" rtlCol="0">
            <a:spAutoFit/>
          </a:bodyPr>
          <a:lstStyle/>
          <a:p>
            <a:r>
              <a:rPr lang="en-GB" sz="2000" i="1" dirty="0">
                <a:solidFill>
                  <a:srgbClr val="FF0000"/>
                </a:solidFill>
                <a:latin typeface="Verdana" pitchFamily="34" charset="0"/>
                <a:ea typeface="Verdana" pitchFamily="34" charset="0"/>
                <a:cs typeface="Verdana" pitchFamily="34" charset="0"/>
              </a:rPr>
              <a:t>Outline of the lecture</a:t>
            </a:r>
          </a:p>
        </p:txBody>
      </p:sp>
      <p:sp>
        <p:nvSpPr>
          <p:cNvPr id="291" name="Rectangle 290"/>
          <p:cNvSpPr/>
          <p:nvPr/>
        </p:nvSpPr>
        <p:spPr>
          <a:xfrm>
            <a:off x="467544" y="570770"/>
            <a:ext cx="8280920" cy="5693866"/>
          </a:xfrm>
          <a:prstGeom prst="rect">
            <a:avLst/>
          </a:prstGeom>
        </p:spPr>
        <p:txBody>
          <a:bodyPr wrap="square">
            <a:spAutoFit/>
          </a:bodyPr>
          <a:lstStyle/>
          <a:p>
            <a:pPr marL="285750" lvl="0" indent="-285750">
              <a:buFont typeface="Calibri" panose="020F0502020204030204" pitchFamily="34" charset="0"/>
              <a:buChar char="─"/>
            </a:pPr>
            <a:r>
              <a:rPr lang="en-US" sz="2800" dirty="0">
                <a:solidFill>
                  <a:schemeClr val="bg1">
                    <a:lumMod val="85000"/>
                  </a:schemeClr>
                </a:solidFill>
              </a:rPr>
              <a:t>A very brief historical introduction</a:t>
            </a:r>
          </a:p>
          <a:p>
            <a:pPr marL="285750" lvl="0" indent="-285750">
              <a:buFont typeface="Calibri" panose="020F0502020204030204" pitchFamily="34" charset="0"/>
              <a:buChar char="─"/>
            </a:pPr>
            <a:r>
              <a:rPr lang="en-US" sz="2800" dirty="0">
                <a:solidFill>
                  <a:schemeClr val="bg1">
                    <a:lumMod val="85000"/>
                  </a:schemeClr>
                </a:solidFill>
              </a:rPr>
              <a:t>Directly and indirectly ionizing radiation</a:t>
            </a:r>
          </a:p>
          <a:p>
            <a:pPr marL="742950" lvl="1" indent="-285750">
              <a:buFont typeface="Calibri" panose="020F0502020204030204" pitchFamily="34" charset="0"/>
              <a:buChar char="─"/>
            </a:pPr>
            <a:r>
              <a:rPr lang="en-US" sz="2800" dirty="0">
                <a:solidFill>
                  <a:schemeClr val="bg1">
                    <a:lumMod val="85000"/>
                  </a:schemeClr>
                </a:solidFill>
              </a:rPr>
              <a:t>Radioactivity</a:t>
            </a:r>
          </a:p>
          <a:p>
            <a:pPr marL="742950" lvl="1" indent="-285750">
              <a:buFont typeface="Calibri" panose="020F0502020204030204" pitchFamily="34" charset="0"/>
              <a:buChar char="─"/>
            </a:pPr>
            <a:r>
              <a:rPr lang="en-US" sz="2800" dirty="0">
                <a:solidFill>
                  <a:schemeClr val="bg1">
                    <a:lumMod val="85000"/>
                  </a:schemeClr>
                </a:solidFill>
              </a:rPr>
              <a:t>Natural exposures</a:t>
            </a:r>
          </a:p>
          <a:p>
            <a:pPr marL="285750" lvl="0" indent="-285750">
              <a:buFont typeface="Calibri" panose="020F0502020204030204" pitchFamily="34" charset="0"/>
              <a:buChar char="─"/>
            </a:pPr>
            <a:r>
              <a:rPr lang="en-US" sz="2800" dirty="0"/>
              <a:t>The effects of ionizing radiation</a:t>
            </a:r>
          </a:p>
          <a:p>
            <a:pPr marL="742950" lvl="1" indent="-285750">
              <a:buFont typeface="Calibri" panose="020F0502020204030204" pitchFamily="34" charset="0"/>
              <a:buChar char="─"/>
            </a:pPr>
            <a:r>
              <a:rPr lang="en-US" sz="2800" dirty="0"/>
              <a:t>Deterministic and stochastic effects</a:t>
            </a:r>
          </a:p>
          <a:p>
            <a:pPr marL="285750" lvl="0" indent="-285750">
              <a:buFont typeface="Calibri" panose="020F0502020204030204" pitchFamily="34" charset="0"/>
              <a:buChar char="─"/>
            </a:pPr>
            <a:r>
              <a:rPr lang="en-US" sz="2800" dirty="0">
                <a:solidFill>
                  <a:schemeClr val="bg1">
                    <a:lumMod val="85000"/>
                  </a:schemeClr>
                </a:solidFill>
              </a:rPr>
              <a:t>Radiological quantities and units</a:t>
            </a:r>
          </a:p>
          <a:p>
            <a:pPr marL="742950" lvl="1" indent="-285750">
              <a:buFont typeface="Calibri" panose="020F0502020204030204" pitchFamily="34" charset="0"/>
              <a:buChar char="─"/>
            </a:pPr>
            <a:r>
              <a:rPr lang="en-US" sz="2800" dirty="0">
                <a:solidFill>
                  <a:schemeClr val="bg1">
                    <a:lumMod val="85000"/>
                  </a:schemeClr>
                </a:solidFill>
              </a:rPr>
              <a:t>physical, protection and operational quantities</a:t>
            </a:r>
            <a:endParaRPr lang="en-GB" sz="2800" dirty="0">
              <a:solidFill>
                <a:schemeClr val="bg1">
                  <a:lumMod val="85000"/>
                </a:schemeClr>
              </a:solidFill>
            </a:endParaRPr>
          </a:p>
          <a:p>
            <a:pPr marL="285750" lvl="0" indent="-285750">
              <a:buFont typeface="Calibri" panose="020F0502020204030204" pitchFamily="34" charset="0"/>
              <a:buChar char="─"/>
            </a:pPr>
            <a:r>
              <a:rPr lang="en-US" sz="2800" dirty="0">
                <a:solidFill>
                  <a:schemeClr val="bg1">
                    <a:lumMod val="85000"/>
                  </a:schemeClr>
                </a:solidFill>
              </a:rPr>
              <a:t>Principles of radiation protection</a:t>
            </a:r>
          </a:p>
          <a:p>
            <a:pPr marL="742950" lvl="1" indent="-285750">
              <a:buFont typeface="Calibri" panose="020F0502020204030204" pitchFamily="34" charset="0"/>
              <a:buChar char="─"/>
            </a:pPr>
            <a:r>
              <a:rPr lang="en-US" sz="2800" dirty="0">
                <a:solidFill>
                  <a:schemeClr val="bg1">
                    <a:lumMod val="85000"/>
                  </a:schemeClr>
                </a:solidFill>
              </a:rPr>
              <a:t>Justification, optimization and dose limitation</a:t>
            </a:r>
          </a:p>
          <a:p>
            <a:pPr marL="742950" lvl="1" indent="-285750">
              <a:buFont typeface="Calibri" panose="020F0502020204030204" pitchFamily="34" charset="0"/>
              <a:buChar char="─"/>
            </a:pPr>
            <a:r>
              <a:rPr lang="en-US" sz="2800" dirty="0">
                <a:solidFill>
                  <a:schemeClr val="bg1">
                    <a:lumMod val="85000"/>
                  </a:schemeClr>
                </a:solidFill>
              </a:rPr>
              <a:t>The ALARA principle</a:t>
            </a:r>
            <a:endParaRPr lang="en-GB" sz="2800" dirty="0">
              <a:solidFill>
                <a:schemeClr val="bg1">
                  <a:lumMod val="85000"/>
                </a:schemeClr>
              </a:solidFill>
            </a:endParaRPr>
          </a:p>
          <a:p>
            <a:pPr marL="285750" indent="-285750">
              <a:buFont typeface="Calibri" panose="020F0502020204030204" pitchFamily="34" charset="0"/>
              <a:buChar char="─"/>
            </a:pPr>
            <a:r>
              <a:rPr lang="en-US" sz="2800" dirty="0">
                <a:solidFill>
                  <a:schemeClr val="bg1">
                    <a:lumMod val="85000"/>
                  </a:schemeClr>
                </a:solidFill>
              </a:rPr>
              <a:t>Protection means</a:t>
            </a:r>
          </a:p>
          <a:p>
            <a:pPr marL="285750" indent="-285750">
              <a:buFont typeface="Calibri" panose="020F0502020204030204" pitchFamily="34" charset="0"/>
              <a:buChar char="─"/>
            </a:pPr>
            <a:r>
              <a:rPr lang="en-US" sz="2800" dirty="0">
                <a:solidFill>
                  <a:schemeClr val="bg1">
                    <a:lumMod val="85000"/>
                  </a:schemeClr>
                </a:solidFill>
              </a:rPr>
              <a:t>Instrumentation for measuring ionizing radiation</a:t>
            </a:r>
            <a:endParaRPr lang="en-GB" sz="2800" dirty="0">
              <a:solidFill>
                <a:schemeClr val="bg1">
                  <a:lumMod val="85000"/>
                </a:schemeClr>
              </a:solidFill>
            </a:endParaRPr>
          </a:p>
        </p:txBody>
      </p:sp>
      <p:grpSp>
        <p:nvGrpSpPr>
          <p:cNvPr id="5" name="Group 4"/>
          <p:cNvGrpSpPr>
            <a:grpSpLocks noChangeAspect="1"/>
          </p:cNvGrpSpPr>
          <p:nvPr/>
        </p:nvGrpSpPr>
        <p:grpSpPr>
          <a:xfrm>
            <a:off x="5667349" y="980728"/>
            <a:ext cx="3251432" cy="3213170"/>
            <a:chOff x="1264940" y="170950"/>
            <a:chExt cx="6475412" cy="6399212"/>
          </a:xfrm>
        </p:grpSpPr>
        <p:sp>
          <p:nvSpPr>
            <p:cNvPr id="6" name="Line 2"/>
            <p:cNvSpPr>
              <a:spLocks noChangeShapeType="1"/>
            </p:cNvSpPr>
            <p:nvPr/>
          </p:nvSpPr>
          <p:spPr bwMode="auto">
            <a:xfrm flipV="1">
              <a:off x="1264940" y="2002925"/>
              <a:ext cx="6475412" cy="74612"/>
            </a:xfrm>
            <a:prstGeom prst="line">
              <a:avLst/>
            </a:prstGeom>
            <a:noFill/>
            <a:ln w="50800">
              <a:solidFill>
                <a:srgbClr val="FF33CC"/>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7" name="Line 7"/>
            <p:cNvSpPr>
              <a:spLocks noChangeShapeType="1"/>
            </p:cNvSpPr>
            <p:nvPr/>
          </p:nvSpPr>
          <p:spPr bwMode="auto">
            <a:xfrm flipV="1">
              <a:off x="1872952" y="2063250"/>
              <a:ext cx="357188" cy="9525"/>
            </a:xfrm>
            <a:prstGeom prst="line">
              <a:avLst/>
            </a:prstGeom>
            <a:noFill/>
            <a:ln w="50800">
              <a:solidFill>
                <a:srgbClr val="FF33CC"/>
              </a:solidFill>
              <a:round/>
              <a:headEnd type="none" w="sm" len="sm"/>
              <a:tailEnd type="stealth" w="med"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grpSp>
          <p:nvGrpSpPr>
            <p:cNvPr id="8" name="Group 9"/>
            <p:cNvGrpSpPr>
              <a:grpSpLocks/>
            </p:cNvGrpSpPr>
            <p:nvPr/>
          </p:nvGrpSpPr>
          <p:grpSpPr bwMode="auto">
            <a:xfrm>
              <a:off x="3630315" y="170950"/>
              <a:ext cx="1763712" cy="6399212"/>
              <a:chOff x="1491" y="382"/>
              <a:chExt cx="1111" cy="4367"/>
            </a:xfrm>
          </p:grpSpPr>
          <p:grpSp>
            <p:nvGrpSpPr>
              <p:cNvPr id="23" name="Group 10"/>
              <p:cNvGrpSpPr>
                <a:grpSpLocks/>
              </p:cNvGrpSpPr>
              <p:nvPr/>
            </p:nvGrpSpPr>
            <p:grpSpPr bwMode="auto">
              <a:xfrm>
                <a:off x="1491" y="382"/>
                <a:ext cx="1111" cy="4367"/>
                <a:chOff x="1491" y="382"/>
                <a:chExt cx="1111" cy="4369"/>
              </a:xfrm>
            </p:grpSpPr>
            <p:sp>
              <p:nvSpPr>
                <p:cNvPr id="26" name="Freeform 11"/>
                <p:cNvSpPr>
                  <a:spLocks/>
                </p:cNvSpPr>
                <p:nvPr/>
              </p:nvSpPr>
              <p:spPr bwMode="auto">
                <a:xfrm>
                  <a:off x="1802" y="1463"/>
                  <a:ext cx="667" cy="689"/>
                </a:xfrm>
                <a:custGeom>
                  <a:avLst/>
                  <a:gdLst>
                    <a:gd name="T0" fmla="*/ 293 w 667"/>
                    <a:gd name="T1" fmla="*/ 230 h 689"/>
                    <a:gd name="T2" fmla="*/ 245 w 667"/>
                    <a:gd name="T3" fmla="*/ 215 h 689"/>
                    <a:gd name="T4" fmla="*/ 202 w 667"/>
                    <a:gd name="T5" fmla="*/ 201 h 689"/>
                    <a:gd name="T6" fmla="*/ 170 w 667"/>
                    <a:gd name="T7" fmla="*/ 175 h 689"/>
                    <a:gd name="T8" fmla="*/ 149 w 667"/>
                    <a:gd name="T9" fmla="*/ 149 h 689"/>
                    <a:gd name="T10" fmla="*/ 133 w 667"/>
                    <a:gd name="T11" fmla="*/ 125 h 689"/>
                    <a:gd name="T12" fmla="*/ 126 w 667"/>
                    <a:gd name="T13" fmla="*/ 87 h 689"/>
                    <a:gd name="T14" fmla="*/ 120 w 667"/>
                    <a:gd name="T15" fmla="*/ 54 h 689"/>
                    <a:gd name="T16" fmla="*/ 120 w 667"/>
                    <a:gd name="T17" fmla="*/ 0 h 689"/>
                    <a:gd name="T18" fmla="*/ 96 w 667"/>
                    <a:gd name="T19" fmla="*/ 31 h 689"/>
                    <a:gd name="T20" fmla="*/ 77 w 667"/>
                    <a:gd name="T21" fmla="*/ 72 h 689"/>
                    <a:gd name="T22" fmla="*/ 52 w 667"/>
                    <a:gd name="T23" fmla="*/ 122 h 689"/>
                    <a:gd name="T24" fmla="*/ 39 w 667"/>
                    <a:gd name="T25" fmla="*/ 172 h 689"/>
                    <a:gd name="T26" fmla="*/ 27 w 667"/>
                    <a:gd name="T27" fmla="*/ 215 h 689"/>
                    <a:gd name="T28" fmla="*/ 19 w 667"/>
                    <a:gd name="T29" fmla="*/ 259 h 689"/>
                    <a:gd name="T30" fmla="*/ 8 w 667"/>
                    <a:gd name="T31" fmla="*/ 302 h 689"/>
                    <a:gd name="T32" fmla="*/ 3 w 667"/>
                    <a:gd name="T33" fmla="*/ 351 h 689"/>
                    <a:gd name="T34" fmla="*/ 0 w 667"/>
                    <a:gd name="T35" fmla="*/ 386 h 689"/>
                    <a:gd name="T36" fmla="*/ 9 w 667"/>
                    <a:gd name="T37" fmla="*/ 412 h 689"/>
                    <a:gd name="T38" fmla="*/ 24 w 667"/>
                    <a:gd name="T39" fmla="*/ 432 h 689"/>
                    <a:gd name="T40" fmla="*/ 42 w 667"/>
                    <a:gd name="T41" fmla="*/ 441 h 689"/>
                    <a:gd name="T42" fmla="*/ 60 w 667"/>
                    <a:gd name="T43" fmla="*/ 455 h 689"/>
                    <a:gd name="T44" fmla="*/ 272 w 667"/>
                    <a:gd name="T45" fmla="*/ 541 h 689"/>
                    <a:gd name="T46" fmla="*/ 468 w 667"/>
                    <a:gd name="T47" fmla="*/ 592 h 689"/>
                    <a:gd name="T48" fmla="*/ 498 w 667"/>
                    <a:gd name="T49" fmla="*/ 597 h 689"/>
                    <a:gd name="T50" fmla="*/ 509 w 667"/>
                    <a:gd name="T51" fmla="*/ 609 h 689"/>
                    <a:gd name="T52" fmla="*/ 516 w 667"/>
                    <a:gd name="T53" fmla="*/ 626 h 689"/>
                    <a:gd name="T54" fmla="*/ 525 w 667"/>
                    <a:gd name="T55" fmla="*/ 645 h 689"/>
                    <a:gd name="T56" fmla="*/ 528 w 667"/>
                    <a:gd name="T57" fmla="*/ 688 h 689"/>
                    <a:gd name="T58" fmla="*/ 583 w 667"/>
                    <a:gd name="T59" fmla="*/ 620 h 689"/>
                    <a:gd name="T60" fmla="*/ 631 w 667"/>
                    <a:gd name="T61" fmla="*/ 535 h 689"/>
                    <a:gd name="T62" fmla="*/ 650 w 667"/>
                    <a:gd name="T63" fmla="*/ 486 h 689"/>
                    <a:gd name="T64" fmla="*/ 664 w 667"/>
                    <a:gd name="T65" fmla="*/ 444 h 689"/>
                    <a:gd name="T66" fmla="*/ 665 w 667"/>
                    <a:gd name="T67" fmla="*/ 406 h 689"/>
                    <a:gd name="T68" fmla="*/ 666 w 667"/>
                    <a:gd name="T69" fmla="*/ 371 h 689"/>
                    <a:gd name="T70" fmla="*/ 650 w 667"/>
                    <a:gd name="T71" fmla="*/ 342 h 689"/>
                    <a:gd name="T72" fmla="*/ 637 w 667"/>
                    <a:gd name="T73" fmla="*/ 331 h 689"/>
                    <a:gd name="T74" fmla="*/ 618 w 667"/>
                    <a:gd name="T75" fmla="*/ 317 h 689"/>
                    <a:gd name="T76" fmla="*/ 599 w 667"/>
                    <a:gd name="T77" fmla="*/ 303 h 689"/>
                    <a:gd name="T78" fmla="*/ 562 w 667"/>
                    <a:gd name="T79" fmla="*/ 295 h 689"/>
                    <a:gd name="T80" fmla="*/ 511 w 667"/>
                    <a:gd name="T81" fmla="*/ 291 h 689"/>
                    <a:gd name="T82" fmla="*/ 293 w 667"/>
                    <a:gd name="T83" fmla="*/ 230 h 689"/>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0" t="0" r="r" b="b"/>
                  <a:pathLst>
                    <a:path w="667" h="689">
                      <a:moveTo>
                        <a:pt x="293" y="230"/>
                      </a:moveTo>
                      <a:lnTo>
                        <a:pt x="245" y="215"/>
                      </a:lnTo>
                      <a:lnTo>
                        <a:pt x="202" y="201"/>
                      </a:lnTo>
                      <a:lnTo>
                        <a:pt x="170" y="175"/>
                      </a:lnTo>
                      <a:lnTo>
                        <a:pt x="149" y="149"/>
                      </a:lnTo>
                      <a:lnTo>
                        <a:pt x="133" y="125"/>
                      </a:lnTo>
                      <a:lnTo>
                        <a:pt x="126" y="87"/>
                      </a:lnTo>
                      <a:lnTo>
                        <a:pt x="120" y="54"/>
                      </a:lnTo>
                      <a:lnTo>
                        <a:pt x="120" y="0"/>
                      </a:lnTo>
                      <a:lnTo>
                        <a:pt x="96" y="31"/>
                      </a:lnTo>
                      <a:lnTo>
                        <a:pt x="77" y="72"/>
                      </a:lnTo>
                      <a:lnTo>
                        <a:pt x="52" y="122"/>
                      </a:lnTo>
                      <a:lnTo>
                        <a:pt x="39" y="172"/>
                      </a:lnTo>
                      <a:lnTo>
                        <a:pt x="27" y="215"/>
                      </a:lnTo>
                      <a:lnTo>
                        <a:pt x="19" y="259"/>
                      </a:lnTo>
                      <a:lnTo>
                        <a:pt x="8" y="302"/>
                      </a:lnTo>
                      <a:lnTo>
                        <a:pt x="3" y="351"/>
                      </a:lnTo>
                      <a:lnTo>
                        <a:pt x="0" y="386"/>
                      </a:lnTo>
                      <a:lnTo>
                        <a:pt x="9" y="412"/>
                      </a:lnTo>
                      <a:lnTo>
                        <a:pt x="24" y="432"/>
                      </a:lnTo>
                      <a:lnTo>
                        <a:pt x="42" y="441"/>
                      </a:lnTo>
                      <a:lnTo>
                        <a:pt x="60" y="455"/>
                      </a:lnTo>
                      <a:lnTo>
                        <a:pt x="272" y="541"/>
                      </a:lnTo>
                      <a:lnTo>
                        <a:pt x="468" y="592"/>
                      </a:lnTo>
                      <a:lnTo>
                        <a:pt x="498" y="597"/>
                      </a:lnTo>
                      <a:lnTo>
                        <a:pt x="509" y="609"/>
                      </a:lnTo>
                      <a:lnTo>
                        <a:pt x="516" y="626"/>
                      </a:lnTo>
                      <a:lnTo>
                        <a:pt x="525" y="645"/>
                      </a:lnTo>
                      <a:lnTo>
                        <a:pt x="528" y="688"/>
                      </a:lnTo>
                      <a:lnTo>
                        <a:pt x="583" y="620"/>
                      </a:lnTo>
                      <a:lnTo>
                        <a:pt x="631" y="535"/>
                      </a:lnTo>
                      <a:lnTo>
                        <a:pt x="650" y="486"/>
                      </a:lnTo>
                      <a:lnTo>
                        <a:pt x="664" y="444"/>
                      </a:lnTo>
                      <a:lnTo>
                        <a:pt x="665" y="406"/>
                      </a:lnTo>
                      <a:lnTo>
                        <a:pt x="666" y="371"/>
                      </a:lnTo>
                      <a:lnTo>
                        <a:pt x="650" y="342"/>
                      </a:lnTo>
                      <a:lnTo>
                        <a:pt x="637" y="331"/>
                      </a:lnTo>
                      <a:lnTo>
                        <a:pt x="618" y="317"/>
                      </a:lnTo>
                      <a:lnTo>
                        <a:pt x="599" y="303"/>
                      </a:lnTo>
                      <a:lnTo>
                        <a:pt x="562" y="295"/>
                      </a:lnTo>
                      <a:lnTo>
                        <a:pt x="511" y="291"/>
                      </a:lnTo>
                      <a:lnTo>
                        <a:pt x="293" y="230"/>
                      </a:lnTo>
                    </a:path>
                  </a:pathLst>
                </a:custGeom>
                <a:solidFill>
                  <a:srgbClr val="3333CC"/>
                </a:solidFill>
                <a:ln w="12699" cap="rnd" cmpd="sng">
                  <a:solidFill>
                    <a:srgbClr val="3333CC"/>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27" name="Freeform 12"/>
                <p:cNvSpPr>
                  <a:spLocks/>
                </p:cNvSpPr>
                <p:nvPr/>
              </p:nvSpPr>
              <p:spPr bwMode="auto">
                <a:xfrm>
                  <a:off x="1873" y="692"/>
                  <a:ext cx="656" cy="697"/>
                </a:xfrm>
                <a:custGeom>
                  <a:avLst/>
                  <a:gdLst>
                    <a:gd name="T0" fmla="*/ 370 w 656"/>
                    <a:gd name="T1" fmla="*/ 217 h 697"/>
                    <a:gd name="T2" fmla="*/ 275 w 656"/>
                    <a:gd name="T3" fmla="*/ 179 h 697"/>
                    <a:gd name="T4" fmla="*/ 213 w 656"/>
                    <a:gd name="T5" fmla="*/ 155 h 697"/>
                    <a:gd name="T6" fmla="*/ 163 w 656"/>
                    <a:gd name="T7" fmla="*/ 135 h 697"/>
                    <a:gd name="T8" fmla="*/ 133 w 656"/>
                    <a:gd name="T9" fmla="*/ 110 h 697"/>
                    <a:gd name="T10" fmla="*/ 107 w 656"/>
                    <a:gd name="T11" fmla="*/ 94 h 697"/>
                    <a:gd name="T12" fmla="*/ 89 w 656"/>
                    <a:gd name="T13" fmla="*/ 69 h 697"/>
                    <a:gd name="T14" fmla="*/ 74 w 656"/>
                    <a:gd name="T15" fmla="*/ 53 h 697"/>
                    <a:gd name="T16" fmla="*/ 64 w 656"/>
                    <a:gd name="T17" fmla="*/ 30 h 697"/>
                    <a:gd name="T18" fmla="*/ 55 w 656"/>
                    <a:gd name="T19" fmla="*/ 0 h 697"/>
                    <a:gd name="T20" fmla="*/ 45 w 656"/>
                    <a:gd name="T21" fmla="*/ 44 h 697"/>
                    <a:gd name="T22" fmla="*/ 35 w 656"/>
                    <a:gd name="T23" fmla="*/ 87 h 697"/>
                    <a:gd name="T24" fmla="*/ 29 w 656"/>
                    <a:gd name="T25" fmla="*/ 128 h 697"/>
                    <a:gd name="T26" fmla="*/ 22 w 656"/>
                    <a:gd name="T27" fmla="*/ 176 h 697"/>
                    <a:gd name="T28" fmla="*/ 9 w 656"/>
                    <a:gd name="T29" fmla="*/ 238 h 697"/>
                    <a:gd name="T30" fmla="*/ 0 w 656"/>
                    <a:gd name="T31" fmla="*/ 290 h 697"/>
                    <a:gd name="T32" fmla="*/ 0 w 656"/>
                    <a:gd name="T33" fmla="*/ 305 h 697"/>
                    <a:gd name="T34" fmla="*/ 3 w 656"/>
                    <a:gd name="T35" fmla="*/ 334 h 697"/>
                    <a:gd name="T36" fmla="*/ 7 w 656"/>
                    <a:gd name="T37" fmla="*/ 350 h 697"/>
                    <a:gd name="T38" fmla="*/ 17 w 656"/>
                    <a:gd name="T39" fmla="*/ 365 h 697"/>
                    <a:gd name="T40" fmla="*/ 27 w 656"/>
                    <a:gd name="T41" fmla="*/ 384 h 697"/>
                    <a:gd name="T42" fmla="*/ 44 w 656"/>
                    <a:gd name="T43" fmla="*/ 397 h 697"/>
                    <a:gd name="T44" fmla="*/ 73 w 656"/>
                    <a:gd name="T45" fmla="*/ 406 h 697"/>
                    <a:gd name="T46" fmla="*/ 102 w 656"/>
                    <a:gd name="T47" fmla="*/ 419 h 697"/>
                    <a:gd name="T48" fmla="*/ 339 w 656"/>
                    <a:gd name="T49" fmla="*/ 506 h 697"/>
                    <a:gd name="T50" fmla="*/ 517 w 656"/>
                    <a:gd name="T51" fmla="*/ 586 h 697"/>
                    <a:gd name="T52" fmla="*/ 530 w 656"/>
                    <a:gd name="T53" fmla="*/ 594 h 697"/>
                    <a:gd name="T54" fmla="*/ 543 w 656"/>
                    <a:gd name="T55" fmla="*/ 605 h 697"/>
                    <a:gd name="T56" fmla="*/ 551 w 656"/>
                    <a:gd name="T57" fmla="*/ 620 h 697"/>
                    <a:gd name="T58" fmla="*/ 550 w 656"/>
                    <a:gd name="T59" fmla="*/ 643 h 697"/>
                    <a:gd name="T60" fmla="*/ 550 w 656"/>
                    <a:gd name="T61" fmla="*/ 662 h 697"/>
                    <a:gd name="T62" fmla="*/ 545 w 656"/>
                    <a:gd name="T63" fmla="*/ 696 h 697"/>
                    <a:gd name="T64" fmla="*/ 555 w 656"/>
                    <a:gd name="T65" fmla="*/ 679 h 697"/>
                    <a:gd name="T66" fmla="*/ 564 w 656"/>
                    <a:gd name="T67" fmla="*/ 663 h 697"/>
                    <a:gd name="T68" fmla="*/ 580 w 656"/>
                    <a:gd name="T69" fmla="*/ 633 h 697"/>
                    <a:gd name="T70" fmla="*/ 593 w 656"/>
                    <a:gd name="T71" fmla="*/ 613 h 697"/>
                    <a:gd name="T72" fmla="*/ 608 w 656"/>
                    <a:gd name="T73" fmla="*/ 579 h 697"/>
                    <a:gd name="T74" fmla="*/ 623 w 656"/>
                    <a:gd name="T75" fmla="*/ 545 h 697"/>
                    <a:gd name="T76" fmla="*/ 634 w 656"/>
                    <a:gd name="T77" fmla="*/ 514 h 697"/>
                    <a:gd name="T78" fmla="*/ 642 w 656"/>
                    <a:gd name="T79" fmla="*/ 485 h 697"/>
                    <a:gd name="T80" fmla="*/ 649 w 656"/>
                    <a:gd name="T81" fmla="*/ 449 h 697"/>
                    <a:gd name="T82" fmla="*/ 655 w 656"/>
                    <a:gd name="T83" fmla="*/ 416 h 697"/>
                    <a:gd name="T84" fmla="*/ 655 w 656"/>
                    <a:gd name="T85" fmla="*/ 384 h 697"/>
                    <a:gd name="T86" fmla="*/ 649 w 656"/>
                    <a:gd name="T87" fmla="*/ 367 h 697"/>
                    <a:gd name="T88" fmla="*/ 644 w 656"/>
                    <a:gd name="T89" fmla="*/ 350 h 697"/>
                    <a:gd name="T90" fmla="*/ 636 w 656"/>
                    <a:gd name="T91" fmla="*/ 332 h 697"/>
                    <a:gd name="T92" fmla="*/ 619 w 656"/>
                    <a:gd name="T93" fmla="*/ 319 h 697"/>
                    <a:gd name="T94" fmla="*/ 584 w 656"/>
                    <a:gd name="T95" fmla="*/ 308 h 697"/>
                    <a:gd name="T96" fmla="*/ 486 w 656"/>
                    <a:gd name="T97" fmla="*/ 269 h 697"/>
                    <a:gd name="T98" fmla="*/ 370 w 656"/>
                    <a:gd name="T99" fmla="*/ 217 h 697"/>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656" h="697">
                      <a:moveTo>
                        <a:pt x="370" y="217"/>
                      </a:moveTo>
                      <a:lnTo>
                        <a:pt x="275" y="179"/>
                      </a:lnTo>
                      <a:lnTo>
                        <a:pt x="213" y="155"/>
                      </a:lnTo>
                      <a:lnTo>
                        <a:pt x="163" y="135"/>
                      </a:lnTo>
                      <a:lnTo>
                        <a:pt x="133" y="110"/>
                      </a:lnTo>
                      <a:lnTo>
                        <a:pt x="107" y="94"/>
                      </a:lnTo>
                      <a:lnTo>
                        <a:pt x="89" y="69"/>
                      </a:lnTo>
                      <a:lnTo>
                        <a:pt x="74" y="53"/>
                      </a:lnTo>
                      <a:lnTo>
                        <a:pt x="64" y="30"/>
                      </a:lnTo>
                      <a:lnTo>
                        <a:pt x="55" y="0"/>
                      </a:lnTo>
                      <a:lnTo>
                        <a:pt x="45" y="44"/>
                      </a:lnTo>
                      <a:lnTo>
                        <a:pt x="35" y="87"/>
                      </a:lnTo>
                      <a:lnTo>
                        <a:pt x="29" y="128"/>
                      </a:lnTo>
                      <a:lnTo>
                        <a:pt x="22" y="176"/>
                      </a:lnTo>
                      <a:lnTo>
                        <a:pt x="9" y="238"/>
                      </a:lnTo>
                      <a:lnTo>
                        <a:pt x="0" y="290"/>
                      </a:lnTo>
                      <a:lnTo>
                        <a:pt x="0" y="305"/>
                      </a:lnTo>
                      <a:lnTo>
                        <a:pt x="3" y="334"/>
                      </a:lnTo>
                      <a:lnTo>
                        <a:pt x="7" y="350"/>
                      </a:lnTo>
                      <a:lnTo>
                        <a:pt x="17" y="365"/>
                      </a:lnTo>
                      <a:lnTo>
                        <a:pt x="27" y="384"/>
                      </a:lnTo>
                      <a:lnTo>
                        <a:pt x="44" y="397"/>
                      </a:lnTo>
                      <a:lnTo>
                        <a:pt x="73" y="406"/>
                      </a:lnTo>
                      <a:lnTo>
                        <a:pt x="102" y="419"/>
                      </a:lnTo>
                      <a:lnTo>
                        <a:pt x="339" y="506"/>
                      </a:lnTo>
                      <a:lnTo>
                        <a:pt x="517" y="586"/>
                      </a:lnTo>
                      <a:lnTo>
                        <a:pt x="530" y="594"/>
                      </a:lnTo>
                      <a:lnTo>
                        <a:pt x="543" y="605"/>
                      </a:lnTo>
                      <a:lnTo>
                        <a:pt x="551" y="620"/>
                      </a:lnTo>
                      <a:lnTo>
                        <a:pt x="550" y="643"/>
                      </a:lnTo>
                      <a:lnTo>
                        <a:pt x="550" y="662"/>
                      </a:lnTo>
                      <a:lnTo>
                        <a:pt x="545" y="696"/>
                      </a:lnTo>
                      <a:lnTo>
                        <a:pt x="555" y="679"/>
                      </a:lnTo>
                      <a:lnTo>
                        <a:pt x="564" y="663"/>
                      </a:lnTo>
                      <a:lnTo>
                        <a:pt x="580" y="633"/>
                      </a:lnTo>
                      <a:lnTo>
                        <a:pt x="593" y="613"/>
                      </a:lnTo>
                      <a:lnTo>
                        <a:pt x="608" y="579"/>
                      </a:lnTo>
                      <a:lnTo>
                        <a:pt x="623" y="545"/>
                      </a:lnTo>
                      <a:lnTo>
                        <a:pt x="634" y="514"/>
                      </a:lnTo>
                      <a:lnTo>
                        <a:pt x="642" y="485"/>
                      </a:lnTo>
                      <a:lnTo>
                        <a:pt x="649" y="449"/>
                      </a:lnTo>
                      <a:lnTo>
                        <a:pt x="655" y="416"/>
                      </a:lnTo>
                      <a:lnTo>
                        <a:pt x="655" y="384"/>
                      </a:lnTo>
                      <a:lnTo>
                        <a:pt x="649" y="367"/>
                      </a:lnTo>
                      <a:lnTo>
                        <a:pt x="644" y="350"/>
                      </a:lnTo>
                      <a:lnTo>
                        <a:pt x="636" y="332"/>
                      </a:lnTo>
                      <a:lnTo>
                        <a:pt x="619" y="319"/>
                      </a:lnTo>
                      <a:lnTo>
                        <a:pt x="584" y="308"/>
                      </a:lnTo>
                      <a:lnTo>
                        <a:pt x="486" y="269"/>
                      </a:lnTo>
                      <a:lnTo>
                        <a:pt x="370" y="217"/>
                      </a:lnTo>
                    </a:path>
                  </a:pathLst>
                </a:custGeom>
                <a:solidFill>
                  <a:srgbClr val="60C900"/>
                </a:solidFill>
                <a:ln w="12699" cap="rnd" cmpd="sng">
                  <a:solidFill>
                    <a:srgbClr val="60C900"/>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28" name="Freeform 13"/>
                <p:cNvSpPr>
                  <a:spLocks/>
                </p:cNvSpPr>
                <p:nvPr/>
              </p:nvSpPr>
              <p:spPr bwMode="auto">
                <a:xfrm>
                  <a:off x="1651" y="2891"/>
                  <a:ext cx="667" cy="689"/>
                </a:xfrm>
                <a:custGeom>
                  <a:avLst/>
                  <a:gdLst>
                    <a:gd name="T0" fmla="*/ 293 w 667"/>
                    <a:gd name="T1" fmla="*/ 230 h 689"/>
                    <a:gd name="T2" fmla="*/ 245 w 667"/>
                    <a:gd name="T3" fmla="*/ 215 h 689"/>
                    <a:gd name="T4" fmla="*/ 202 w 667"/>
                    <a:gd name="T5" fmla="*/ 201 h 689"/>
                    <a:gd name="T6" fmla="*/ 170 w 667"/>
                    <a:gd name="T7" fmla="*/ 175 h 689"/>
                    <a:gd name="T8" fmla="*/ 149 w 667"/>
                    <a:gd name="T9" fmla="*/ 149 h 689"/>
                    <a:gd name="T10" fmla="*/ 133 w 667"/>
                    <a:gd name="T11" fmla="*/ 125 h 689"/>
                    <a:gd name="T12" fmla="*/ 126 w 667"/>
                    <a:gd name="T13" fmla="*/ 87 h 689"/>
                    <a:gd name="T14" fmla="*/ 120 w 667"/>
                    <a:gd name="T15" fmla="*/ 54 h 689"/>
                    <a:gd name="T16" fmla="*/ 120 w 667"/>
                    <a:gd name="T17" fmla="*/ 0 h 689"/>
                    <a:gd name="T18" fmla="*/ 96 w 667"/>
                    <a:gd name="T19" fmla="*/ 31 h 689"/>
                    <a:gd name="T20" fmla="*/ 77 w 667"/>
                    <a:gd name="T21" fmla="*/ 72 h 689"/>
                    <a:gd name="T22" fmla="*/ 52 w 667"/>
                    <a:gd name="T23" fmla="*/ 122 h 689"/>
                    <a:gd name="T24" fmla="*/ 39 w 667"/>
                    <a:gd name="T25" fmla="*/ 172 h 689"/>
                    <a:gd name="T26" fmla="*/ 27 w 667"/>
                    <a:gd name="T27" fmla="*/ 215 h 689"/>
                    <a:gd name="T28" fmla="*/ 19 w 667"/>
                    <a:gd name="T29" fmla="*/ 259 h 689"/>
                    <a:gd name="T30" fmla="*/ 8 w 667"/>
                    <a:gd name="T31" fmla="*/ 302 h 689"/>
                    <a:gd name="T32" fmla="*/ 3 w 667"/>
                    <a:gd name="T33" fmla="*/ 351 h 689"/>
                    <a:gd name="T34" fmla="*/ 0 w 667"/>
                    <a:gd name="T35" fmla="*/ 386 h 689"/>
                    <a:gd name="T36" fmla="*/ 9 w 667"/>
                    <a:gd name="T37" fmla="*/ 412 h 689"/>
                    <a:gd name="T38" fmla="*/ 24 w 667"/>
                    <a:gd name="T39" fmla="*/ 432 h 689"/>
                    <a:gd name="T40" fmla="*/ 42 w 667"/>
                    <a:gd name="T41" fmla="*/ 441 h 689"/>
                    <a:gd name="T42" fmla="*/ 60 w 667"/>
                    <a:gd name="T43" fmla="*/ 455 h 689"/>
                    <a:gd name="T44" fmla="*/ 272 w 667"/>
                    <a:gd name="T45" fmla="*/ 541 h 689"/>
                    <a:gd name="T46" fmla="*/ 468 w 667"/>
                    <a:gd name="T47" fmla="*/ 592 h 689"/>
                    <a:gd name="T48" fmla="*/ 498 w 667"/>
                    <a:gd name="T49" fmla="*/ 597 h 689"/>
                    <a:gd name="T50" fmla="*/ 509 w 667"/>
                    <a:gd name="T51" fmla="*/ 609 h 689"/>
                    <a:gd name="T52" fmla="*/ 516 w 667"/>
                    <a:gd name="T53" fmla="*/ 626 h 689"/>
                    <a:gd name="T54" fmla="*/ 525 w 667"/>
                    <a:gd name="T55" fmla="*/ 645 h 689"/>
                    <a:gd name="T56" fmla="*/ 528 w 667"/>
                    <a:gd name="T57" fmla="*/ 688 h 689"/>
                    <a:gd name="T58" fmla="*/ 583 w 667"/>
                    <a:gd name="T59" fmla="*/ 620 h 689"/>
                    <a:gd name="T60" fmla="*/ 631 w 667"/>
                    <a:gd name="T61" fmla="*/ 535 h 689"/>
                    <a:gd name="T62" fmla="*/ 650 w 667"/>
                    <a:gd name="T63" fmla="*/ 486 h 689"/>
                    <a:gd name="T64" fmla="*/ 664 w 667"/>
                    <a:gd name="T65" fmla="*/ 444 h 689"/>
                    <a:gd name="T66" fmla="*/ 665 w 667"/>
                    <a:gd name="T67" fmla="*/ 406 h 689"/>
                    <a:gd name="T68" fmla="*/ 666 w 667"/>
                    <a:gd name="T69" fmla="*/ 371 h 689"/>
                    <a:gd name="T70" fmla="*/ 650 w 667"/>
                    <a:gd name="T71" fmla="*/ 342 h 689"/>
                    <a:gd name="T72" fmla="*/ 637 w 667"/>
                    <a:gd name="T73" fmla="*/ 331 h 689"/>
                    <a:gd name="T74" fmla="*/ 618 w 667"/>
                    <a:gd name="T75" fmla="*/ 317 h 689"/>
                    <a:gd name="T76" fmla="*/ 599 w 667"/>
                    <a:gd name="T77" fmla="*/ 303 h 689"/>
                    <a:gd name="T78" fmla="*/ 562 w 667"/>
                    <a:gd name="T79" fmla="*/ 295 h 689"/>
                    <a:gd name="T80" fmla="*/ 511 w 667"/>
                    <a:gd name="T81" fmla="*/ 291 h 689"/>
                    <a:gd name="T82" fmla="*/ 293 w 667"/>
                    <a:gd name="T83" fmla="*/ 230 h 689"/>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0" t="0" r="r" b="b"/>
                  <a:pathLst>
                    <a:path w="667" h="689">
                      <a:moveTo>
                        <a:pt x="293" y="230"/>
                      </a:moveTo>
                      <a:lnTo>
                        <a:pt x="245" y="215"/>
                      </a:lnTo>
                      <a:lnTo>
                        <a:pt x="202" y="201"/>
                      </a:lnTo>
                      <a:lnTo>
                        <a:pt x="170" y="175"/>
                      </a:lnTo>
                      <a:lnTo>
                        <a:pt x="149" y="149"/>
                      </a:lnTo>
                      <a:lnTo>
                        <a:pt x="133" y="125"/>
                      </a:lnTo>
                      <a:lnTo>
                        <a:pt x="126" y="87"/>
                      </a:lnTo>
                      <a:lnTo>
                        <a:pt x="120" y="54"/>
                      </a:lnTo>
                      <a:lnTo>
                        <a:pt x="120" y="0"/>
                      </a:lnTo>
                      <a:lnTo>
                        <a:pt x="96" y="31"/>
                      </a:lnTo>
                      <a:lnTo>
                        <a:pt x="77" y="72"/>
                      </a:lnTo>
                      <a:lnTo>
                        <a:pt x="52" y="122"/>
                      </a:lnTo>
                      <a:lnTo>
                        <a:pt x="39" y="172"/>
                      </a:lnTo>
                      <a:lnTo>
                        <a:pt x="27" y="215"/>
                      </a:lnTo>
                      <a:lnTo>
                        <a:pt x="19" y="259"/>
                      </a:lnTo>
                      <a:lnTo>
                        <a:pt x="8" y="302"/>
                      </a:lnTo>
                      <a:lnTo>
                        <a:pt x="3" y="351"/>
                      </a:lnTo>
                      <a:lnTo>
                        <a:pt x="0" y="386"/>
                      </a:lnTo>
                      <a:lnTo>
                        <a:pt x="9" y="412"/>
                      </a:lnTo>
                      <a:lnTo>
                        <a:pt x="24" y="432"/>
                      </a:lnTo>
                      <a:lnTo>
                        <a:pt x="42" y="441"/>
                      </a:lnTo>
                      <a:lnTo>
                        <a:pt x="60" y="455"/>
                      </a:lnTo>
                      <a:lnTo>
                        <a:pt x="272" y="541"/>
                      </a:lnTo>
                      <a:lnTo>
                        <a:pt x="468" y="592"/>
                      </a:lnTo>
                      <a:lnTo>
                        <a:pt x="498" y="597"/>
                      </a:lnTo>
                      <a:lnTo>
                        <a:pt x="509" y="609"/>
                      </a:lnTo>
                      <a:lnTo>
                        <a:pt x="516" y="626"/>
                      </a:lnTo>
                      <a:lnTo>
                        <a:pt x="525" y="645"/>
                      </a:lnTo>
                      <a:lnTo>
                        <a:pt x="528" y="688"/>
                      </a:lnTo>
                      <a:lnTo>
                        <a:pt x="583" y="620"/>
                      </a:lnTo>
                      <a:lnTo>
                        <a:pt x="631" y="535"/>
                      </a:lnTo>
                      <a:lnTo>
                        <a:pt x="650" y="486"/>
                      </a:lnTo>
                      <a:lnTo>
                        <a:pt x="664" y="444"/>
                      </a:lnTo>
                      <a:lnTo>
                        <a:pt x="665" y="406"/>
                      </a:lnTo>
                      <a:lnTo>
                        <a:pt x="666" y="371"/>
                      </a:lnTo>
                      <a:lnTo>
                        <a:pt x="650" y="342"/>
                      </a:lnTo>
                      <a:lnTo>
                        <a:pt x="637" y="331"/>
                      </a:lnTo>
                      <a:lnTo>
                        <a:pt x="618" y="317"/>
                      </a:lnTo>
                      <a:lnTo>
                        <a:pt x="599" y="303"/>
                      </a:lnTo>
                      <a:lnTo>
                        <a:pt x="562" y="295"/>
                      </a:lnTo>
                      <a:lnTo>
                        <a:pt x="511" y="291"/>
                      </a:lnTo>
                      <a:lnTo>
                        <a:pt x="293" y="230"/>
                      </a:lnTo>
                    </a:path>
                  </a:pathLst>
                </a:custGeom>
                <a:solidFill>
                  <a:srgbClr val="3333CC"/>
                </a:solidFill>
                <a:ln w="12699" cap="rnd" cmpd="sng">
                  <a:solidFill>
                    <a:srgbClr val="3333CC"/>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29" name="Freeform 14"/>
                <p:cNvSpPr>
                  <a:spLocks/>
                </p:cNvSpPr>
                <p:nvPr/>
              </p:nvSpPr>
              <p:spPr bwMode="auto">
                <a:xfrm>
                  <a:off x="1722" y="2120"/>
                  <a:ext cx="656" cy="697"/>
                </a:xfrm>
                <a:custGeom>
                  <a:avLst/>
                  <a:gdLst>
                    <a:gd name="T0" fmla="*/ 370 w 656"/>
                    <a:gd name="T1" fmla="*/ 217 h 697"/>
                    <a:gd name="T2" fmla="*/ 275 w 656"/>
                    <a:gd name="T3" fmla="*/ 179 h 697"/>
                    <a:gd name="T4" fmla="*/ 213 w 656"/>
                    <a:gd name="T5" fmla="*/ 155 h 697"/>
                    <a:gd name="T6" fmla="*/ 163 w 656"/>
                    <a:gd name="T7" fmla="*/ 135 h 697"/>
                    <a:gd name="T8" fmla="*/ 133 w 656"/>
                    <a:gd name="T9" fmla="*/ 110 h 697"/>
                    <a:gd name="T10" fmla="*/ 107 w 656"/>
                    <a:gd name="T11" fmla="*/ 94 h 697"/>
                    <a:gd name="T12" fmla="*/ 89 w 656"/>
                    <a:gd name="T13" fmla="*/ 69 h 697"/>
                    <a:gd name="T14" fmla="*/ 74 w 656"/>
                    <a:gd name="T15" fmla="*/ 53 h 697"/>
                    <a:gd name="T16" fmla="*/ 64 w 656"/>
                    <a:gd name="T17" fmla="*/ 30 h 697"/>
                    <a:gd name="T18" fmla="*/ 55 w 656"/>
                    <a:gd name="T19" fmla="*/ 0 h 697"/>
                    <a:gd name="T20" fmla="*/ 45 w 656"/>
                    <a:gd name="T21" fmla="*/ 44 h 697"/>
                    <a:gd name="T22" fmla="*/ 35 w 656"/>
                    <a:gd name="T23" fmla="*/ 87 h 697"/>
                    <a:gd name="T24" fmla="*/ 29 w 656"/>
                    <a:gd name="T25" fmla="*/ 128 h 697"/>
                    <a:gd name="T26" fmla="*/ 22 w 656"/>
                    <a:gd name="T27" fmla="*/ 176 h 697"/>
                    <a:gd name="T28" fmla="*/ 9 w 656"/>
                    <a:gd name="T29" fmla="*/ 238 h 697"/>
                    <a:gd name="T30" fmla="*/ 0 w 656"/>
                    <a:gd name="T31" fmla="*/ 290 h 697"/>
                    <a:gd name="T32" fmla="*/ 0 w 656"/>
                    <a:gd name="T33" fmla="*/ 305 h 697"/>
                    <a:gd name="T34" fmla="*/ 3 w 656"/>
                    <a:gd name="T35" fmla="*/ 334 h 697"/>
                    <a:gd name="T36" fmla="*/ 7 w 656"/>
                    <a:gd name="T37" fmla="*/ 350 h 697"/>
                    <a:gd name="T38" fmla="*/ 17 w 656"/>
                    <a:gd name="T39" fmla="*/ 365 h 697"/>
                    <a:gd name="T40" fmla="*/ 27 w 656"/>
                    <a:gd name="T41" fmla="*/ 384 h 697"/>
                    <a:gd name="T42" fmla="*/ 44 w 656"/>
                    <a:gd name="T43" fmla="*/ 397 h 697"/>
                    <a:gd name="T44" fmla="*/ 73 w 656"/>
                    <a:gd name="T45" fmla="*/ 406 h 697"/>
                    <a:gd name="T46" fmla="*/ 102 w 656"/>
                    <a:gd name="T47" fmla="*/ 419 h 697"/>
                    <a:gd name="T48" fmla="*/ 339 w 656"/>
                    <a:gd name="T49" fmla="*/ 506 h 697"/>
                    <a:gd name="T50" fmla="*/ 517 w 656"/>
                    <a:gd name="T51" fmla="*/ 586 h 697"/>
                    <a:gd name="T52" fmla="*/ 530 w 656"/>
                    <a:gd name="T53" fmla="*/ 594 h 697"/>
                    <a:gd name="T54" fmla="*/ 543 w 656"/>
                    <a:gd name="T55" fmla="*/ 605 h 697"/>
                    <a:gd name="T56" fmla="*/ 551 w 656"/>
                    <a:gd name="T57" fmla="*/ 620 h 697"/>
                    <a:gd name="T58" fmla="*/ 550 w 656"/>
                    <a:gd name="T59" fmla="*/ 643 h 697"/>
                    <a:gd name="T60" fmla="*/ 550 w 656"/>
                    <a:gd name="T61" fmla="*/ 662 h 697"/>
                    <a:gd name="T62" fmla="*/ 545 w 656"/>
                    <a:gd name="T63" fmla="*/ 696 h 697"/>
                    <a:gd name="T64" fmla="*/ 555 w 656"/>
                    <a:gd name="T65" fmla="*/ 679 h 697"/>
                    <a:gd name="T66" fmla="*/ 564 w 656"/>
                    <a:gd name="T67" fmla="*/ 663 h 697"/>
                    <a:gd name="T68" fmla="*/ 580 w 656"/>
                    <a:gd name="T69" fmla="*/ 633 h 697"/>
                    <a:gd name="T70" fmla="*/ 593 w 656"/>
                    <a:gd name="T71" fmla="*/ 613 h 697"/>
                    <a:gd name="T72" fmla="*/ 608 w 656"/>
                    <a:gd name="T73" fmla="*/ 579 h 697"/>
                    <a:gd name="T74" fmla="*/ 623 w 656"/>
                    <a:gd name="T75" fmla="*/ 545 h 697"/>
                    <a:gd name="T76" fmla="*/ 634 w 656"/>
                    <a:gd name="T77" fmla="*/ 514 h 697"/>
                    <a:gd name="T78" fmla="*/ 642 w 656"/>
                    <a:gd name="T79" fmla="*/ 485 h 697"/>
                    <a:gd name="T80" fmla="*/ 649 w 656"/>
                    <a:gd name="T81" fmla="*/ 449 h 697"/>
                    <a:gd name="T82" fmla="*/ 655 w 656"/>
                    <a:gd name="T83" fmla="*/ 416 h 697"/>
                    <a:gd name="T84" fmla="*/ 655 w 656"/>
                    <a:gd name="T85" fmla="*/ 384 h 697"/>
                    <a:gd name="T86" fmla="*/ 649 w 656"/>
                    <a:gd name="T87" fmla="*/ 367 h 697"/>
                    <a:gd name="T88" fmla="*/ 644 w 656"/>
                    <a:gd name="T89" fmla="*/ 350 h 697"/>
                    <a:gd name="T90" fmla="*/ 636 w 656"/>
                    <a:gd name="T91" fmla="*/ 332 h 697"/>
                    <a:gd name="T92" fmla="*/ 619 w 656"/>
                    <a:gd name="T93" fmla="*/ 319 h 697"/>
                    <a:gd name="T94" fmla="*/ 584 w 656"/>
                    <a:gd name="T95" fmla="*/ 308 h 697"/>
                    <a:gd name="T96" fmla="*/ 486 w 656"/>
                    <a:gd name="T97" fmla="*/ 269 h 697"/>
                    <a:gd name="T98" fmla="*/ 370 w 656"/>
                    <a:gd name="T99" fmla="*/ 217 h 697"/>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656" h="697">
                      <a:moveTo>
                        <a:pt x="370" y="217"/>
                      </a:moveTo>
                      <a:lnTo>
                        <a:pt x="275" y="179"/>
                      </a:lnTo>
                      <a:lnTo>
                        <a:pt x="213" y="155"/>
                      </a:lnTo>
                      <a:lnTo>
                        <a:pt x="163" y="135"/>
                      </a:lnTo>
                      <a:lnTo>
                        <a:pt x="133" y="110"/>
                      </a:lnTo>
                      <a:lnTo>
                        <a:pt x="107" y="94"/>
                      </a:lnTo>
                      <a:lnTo>
                        <a:pt x="89" y="69"/>
                      </a:lnTo>
                      <a:lnTo>
                        <a:pt x="74" y="53"/>
                      </a:lnTo>
                      <a:lnTo>
                        <a:pt x="64" y="30"/>
                      </a:lnTo>
                      <a:lnTo>
                        <a:pt x="55" y="0"/>
                      </a:lnTo>
                      <a:lnTo>
                        <a:pt x="45" y="44"/>
                      </a:lnTo>
                      <a:lnTo>
                        <a:pt x="35" y="87"/>
                      </a:lnTo>
                      <a:lnTo>
                        <a:pt x="29" y="128"/>
                      </a:lnTo>
                      <a:lnTo>
                        <a:pt x="22" y="176"/>
                      </a:lnTo>
                      <a:lnTo>
                        <a:pt x="9" y="238"/>
                      </a:lnTo>
                      <a:lnTo>
                        <a:pt x="0" y="290"/>
                      </a:lnTo>
                      <a:lnTo>
                        <a:pt x="0" y="305"/>
                      </a:lnTo>
                      <a:lnTo>
                        <a:pt x="3" y="334"/>
                      </a:lnTo>
                      <a:lnTo>
                        <a:pt x="7" y="350"/>
                      </a:lnTo>
                      <a:lnTo>
                        <a:pt x="17" y="365"/>
                      </a:lnTo>
                      <a:lnTo>
                        <a:pt x="27" y="384"/>
                      </a:lnTo>
                      <a:lnTo>
                        <a:pt x="44" y="397"/>
                      </a:lnTo>
                      <a:lnTo>
                        <a:pt x="73" y="406"/>
                      </a:lnTo>
                      <a:lnTo>
                        <a:pt x="102" y="419"/>
                      </a:lnTo>
                      <a:lnTo>
                        <a:pt x="339" y="506"/>
                      </a:lnTo>
                      <a:lnTo>
                        <a:pt x="517" y="586"/>
                      </a:lnTo>
                      <a:lnTo>
                        <a:pt x="530" y="594"/>
                      </a:lnTo>
                      <a:lnTo>
                        <a:pt x="543" y="605"/>
                      </a:lnTo>
                      <a:lnTo>
                        <a:pt x="551" y="620"/>
                      </a:lnTo>
                      <a:lnTo>
                        <a:pt x="550" y="643"/>
                      </a:lnTo>
                      <a:lnTo>
                        <a:pt x="550" y="662"/>
                      </a:lnTo>
                      <a:lnTo>
                        <a:pt x="545" y="696"/>
                      </a:lnTo>
                      <a:lnTo>
                        <a:pt x="555" y="679"/>
                      </a:lnTo>
                      <a:lnTo>
                        <a:pt x="564" y="663"/>
                      </a:lnTo>
                      <a:lnTo>
                        <a:pt x="580" y="633"/>
                      </a:lnTo>
                      <a:lnTo>
                        <a:pt x="593" y="613"/>
                      </a:lnTo>
                      <a:lnTo>
                        <a:pt x="608" y="579"/>
                      </a:lnTo>
                      <a:lnTo>
                        <a:pt x="623" y="545"/>
                      </a:lnTo>
                      <a:lnTo>
                        <a:pt x="634" y="514"/>
                      </a:lnTo>
                      <a:lnTo>
                        <a:pt x="642" y="485"/>
                      </a:lnTo>
                      <a:lnTo>
                        <a:pt x="649" y="449"/>
                      </a:lnTo>
                      <a:lnTo>
                        <a:pt x="655" y="416"/>
                      </a:lnTo>
                      <a:lnTo>
                        <a:pt x="655" y="384"/>
                      </a:lnTo>
                      <a:lnTo>
                        <a:pt x="649" y="367"/>
                      </a:lnTo>
                      <a:lnTo>
                        <a:pt x="644" y="350"/>
                      </a:lnTo>
                      <a:lnTo>
                        <a:pt x="636" y="332"/>
                      </a:lnTo>
                      <a:lnTo>
                        <a:pt x="619" y="319"/>
                      </a:lnTo>
                      <a:lnTo>
                        <a:pt x="584" y="308"/>
                      </a:lnTo>
                      <a:lnTo>
                        <a:pt x="486" y="269"/>
                      </a:lnTo>
                      <a:lnTo>
                        <a:pt x="370" y="217"/>
                      </a:lnTo>
                    </a:path>
                  </a:pathLst>
                </a:custGeom>
                <a:solidFill>
                  <a:srgbClr val="60C900"/>
                </a:solidFill>
                <a:ln w="12699" cap="rnd" cmpd="sng">
                  <a:solidFill>
                    <a:srgbClr val="60C900"/>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30" name="Freeform 15"/>
                <p:cNvSpPr>
                  <a:spLocks/>
                </p:cNvSpPr>
                <p:nvPr/>
              </p:nvSpPr>
              <p:spPr bwMode="auto">
                <a:xfrm>
                  <a:off x="1592" y="3550"/>
                  <a:ext cx="656" cy="697"/>
                </a:xfrm>
                <a:custGeom>
                  <a:avLst/>
                  <a:gdLst>
                    <a:gd name="T0" fmla="*/ 370 w 656"/>
                    <a:gd name="T1" fmla="*/ 217 h 697"/>
                    <a:gd name="T2" fmla="*/ 275 w 656"/>
                    <a:gd name="T3" fmla="*/ 179 h 697"/>
                    <a:gd name="T4" fmla="*/ 213 w 656"/>
                    <a:gd name="T5" fmla="*/ 155 h 697"/>
                    <a:gd name="T6" fmla="*/ 163 w 656"/>
                    <a:gd name="T7" fmla="*/ 135 h 697"/>
                    <a:gd name="T8" fmla="*/ 133 w 656"/>
                    <a:gd name="T9" fmla="*/ 110 h 697"/>
                    <a:gd name="T10" fmla="*/ 107 w 656"/>
                    <a:gd name="T11" fmla="*/ 94 h 697"/>
                    <a:gd name="T12" fmla="*/ 89 w 656"/>
                    <a:gd name="T13" fmla="*/ 69 h 697"/>
                    <a:gd name="T14" fmla="*/ 74 w 656"/>
                    <a:gd name="T15" fmla="*/ 53 h 697"/>
                    <a:gd name="T16" fmla="*/ 64 w 656"/>
                    <a:gd name="T17" fmla="*/ 30 h 697"/>
                    <a:gd name="T18" fmla="*/ 55 w 656"/>
                    <a:gd name="T19" fmla="*/ 0 h 697"/>
                    <a:gd name="T20" fmla="*/ 45 w 656"/>
                    <a:gd name="T21" fmla="*/ 44 h 697"/>
                    <a:gd name="T22" fmla="*/ 35 w 656"/>
                    <a:gd name="T23" fmla="*/ 87 h 697"/>
                    <a:gd name="T24" fmla="*/ 29 w 656"/>
                    <a:gd name="T25" fmla="*/ 128 h 697"/>
                    <a:gd name="T26" fmla="*/ 22 w 656"/>
                    <a:gd name="T27" fmla="*/ 176 h 697"/>
                    <a:gd name="T28" fmla="*/ 9 w 656"/>
                    <a:gd name="T29" fmla="*/ 238 h 697"/>
                    <a:gd name="T30" fmla="*/ 0 w 656"/>
                    <a:gd name="T31" fmla="*/ 290 h 697"/>
                    <a:gd name="T32" fmla="*/ 0 w 656"/>
                    <a:gd name="T33" fmla="*/ 305 h 697"/>
                    <a:gd name="T34" fmla="*/ 3 w 656"/>
                    <a:gd name="T35" fmla="*/ 334 h 697"/>
                    <a:gd name="T36" fmla="*/ 7 w 656"/>
                    <a:gd name="T37" fmla="*/ 350 h 697"/>
                    <a:gd name="T38" fmla="*/ 17 w 656"/>
                    <a:gd name="T39" fmla="*/ 365 h 697"/>
                    <a:gd name="T40" fmla="*/ 27 w 656"/>
                    <a:gd name="T41" fmla="*/ 384 h 697"/>
                    <a:gd name="T42" fmla="*/ 44 w 656"/>
                    <a:gd name="T43" fmla="*/ 397 h 697"/>
                    <a:gd name="T44" fmla="*/ 73 w 656"/>
                    <a:gd name="T45" fmla="*/ 406 h 697"/>
                    <a:gd name="T46" fmla="*/ 102 w 656"/>
                    <a:gd name="T47" fmla="*/ 419 h 697"/>
                    <a:gd name="T48" fmla="*/ 339 w 656"/>
                    <a:gd name="T49" fmla="*/ 506 h 697"/>
                    <a:gd name="T50" fmla="*/ 517 w 656"/>
                    <a:gd name="T51" fmla="*/ 586 h 697"/>
                    <a:gd name="T52" fmla="*/ 530 w 656"/>
                    <a:gd name="T53" fmla="*/ 594 h 697"/>
                    <a:gd name="T54" fmla="*/ 543 w 656"/>
                    <a:gd name="T55" fmla="*/ 605 h 697"/>
                    <a:gd name="T56" fmla="*/ 551 w 656"/>
                    <a:gd name="T57" fmla="*/ 620 h 697"/>
                    <a:gd name="T58" fmla="*/ 550 w 656"/>
                    <a:gd name="T59" fmla="*/ 643 h 697"/>
                    <a:gd name="T60" fmla="*/ 550 w 656"/>
                    <a:gd name="T61" fmla="*/ 662 h 697"/>
                    <a:gd name="T62" fmla="*/ 545 w 656"/>
                    <a:gd name="T63" fmla="*/ 696 h 697"/>
                    <a:gd name="T64" fmla="*/ 555 w 656"/>
                    <a:gd name="T65" fmla="*/ 679 h 697"/>
                    <a:gd name="T66" fmla="*/ 564 w 656"/>
                    <a:gd name="T67" fmla="*/ 663 h 697"/>
                    <a:gd name="T68" fmla="*/ 580 w 656"/>
                    <a:gd name="T69" fmla="*/ 633 h 697"/>
                    <a:gd name="T70" fmla="*/ 593 w 656"/>
                    <a:gd name="T71" fmla="*/ 613 h 697"/>
                    <a:gd name="T72" fmla="*/ 608 w 656"/>
                    <a:gd name="T73" fmla="*/ 579 h 697"/>
                    <a:gd name="T74" fmla="*/ 623 w 656"/>
                    <a:gd name="T75" fmla="*/ 545 h 697"/>
                    <a:gd name="T76" fmla="*/ 634 w 656"/>
                    <a:gd name="T77" fmla="*/ 514 h 697"/>
                    <a:gd name="T78" fmla="*/ 642 w 656"/>
                    <a:gd name="T79" fmla="*/ 485 h 697"/>
                    <a:gd name="T80" fmla="*/ 649 w 656"/>
                    <a:gd name="T81" fmla="*/ 449 h 697"/>
                    <a:gd name="T82" fmla="*/ 655 w 656"/>
                    <a:gd name="T83" fmla="*/ 416 h 697"/>
                    <a:gd name="T84" fmla="*/ 655 w 656"/>
                    <a:gd name="T85" fmla="*/ 384 h 697"/>
                    <a:gd name="T86" fmla="*/ 649 w 656"/>
                    <a:gd name="T87" fmla="*/ 367 h 697"/>
                    <a:gd name="T88" fmla="*/ 644 w 656"/>
                    <a:gd name="T89" fmla="*/ 350 h 697"/>
                    <a:gd name="T90" fmla="*/ 636 w 656"/>
                    <a:gd name="T91" fmla="*/ 332 h 697"/>
                    <a:gd name="T92" fmla="*/ 619 w 656"/>
                    <a:gd name="T93" fmla="*/ 319 h 697"/>
                    <a:gd name="T94" fmla="*/ 584 w 656"/>
                    <a:gd name="T95" fmla="*/ 308 h 697"/>
                    <a:gd name="T96" fmla="*/ 486 w 656"/>
                    <a:gd name="T97" fmla="*/ 269 h 697"/>
                    <a:gd name="T98" fmla="*/ 370 w 656"/>
                    <a:gd name="T99" fmla="*/ 217 h 697"/>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656" h="697">
                      <a:moveTo>
                        <a:pt x="370" y="217"/>
                      </a:moveTo>
                      <a:lnTo>
                        <a:pt x="275" y="179"/>
                      </a:lnTo>
                      <a:lnTo>
                        <a:pt x="213" y="155"/>
                      </a:lnTo>
                      <a:lnTo>
                        <a:pt x="163" y="135"/>
                      </a:lnTo>
                      <a:lnTo>
                        <a:pt x="133" y="110"/>
                      </a:lnTo>
                      <a:lnTo>
                        <a:pt x="107" y="94"/>
                      </a:lnTo>
                      <a:lnTo>
                        <a:pt x="89" y="69"/>
                      </a:lnTo>
                      <a:lnTo>
                        <a:pt x="74" y="53"/>
                      </a:lnTo>
                      <a:lnTo>
                        <a:pt x="64" y="30"/>
                      </a:lnTo>
                      <a:lnTo>
                        <a:pt x="55" y="0"/>
                      </a:lnTo>
                      <a:lnTo>
                        <a:pt x="45" y="44"/>
                      </a:lnTo>
                      <a:lnTo>
                        <a:pt x="35" y="87"/>
                      </a:lnTo>
                      <a:lnTo>
                        <a:pt x="29" y="128"/>
                      </a:lnTo>
                      <a:lnTo>
                        <a:pt x="22" y="176"/>
                      </a:lnTo>
                      <a:lnTo>
                        <a:pt x="9" y="238"/>
                      </a:lnTo>
                      <a:lnTo>
                        <a:pt x="0" y="290"/>
                      </a:lnTo>
                      <a:lnTo>
                        <a:pt x="0" y="305"/>
                      </a:lnTo>
                      <a:lnTo>
                        <a:pt x="3" y="334"/>
                      </a:lnTo>
                      <a:lnTo>
                        <a:pt x="7" y="350"/>
                      </a:lnTo>
                      <a:lnTo>
                        <a:pt x="17" y="365"/>
                      </a:lnTo>
                      <a:lnTo>
                        <a:pt x="27" y="384"/>
                      </a:lnTo>
                      <a:lnTo>
                        <a:pt x="44" y="397"/>
                      </a:lnTo>
                      <a:lnTo>
                        <a:pt x="73" y="406"/>
                      </a:lnTo>
                      <a:lnTo>
                        <a:pt x="102" y="419"/>
                      </a:lnTo>
                      <a:lnTo>
                        <a:pt x="339" y="506"/>
                      </a:lnTo>
                      <a:lnTo>
                        <a:pt x="517" y="586"/>
                      </a:lnTo>
                      <a:lnTo>
                        <a:pt x="530" y="594"/>
                      </a:lnTo>
                      <a:lnTo>
                        <a:pt x="543" y="605"/>
                      </a:lnTo>
                      <a:lnTo>
                        <a:pt x="551" y="620"/>
                      </a:lnTo>
                      <a:lnTo>
                        <a:pt x="550" y="643"/>
                      </a:lnTo>
                      <a:lnTo>
                        <a:pt x="550" y="662"/>
                      </a:lnTo>
                      <a:lnTo>
                        <a:pt x="545" y="696"/>
                      </a:lnTo>
                      <a:lnTo>
                        <a:pt x="555" y="679"/>
                      </a:lnTo>
                      <a:lnTo>
                        <a:pt x="564" y="663"/>
                      </a:lnTo>
                      <a:lnTo>
                        <a:pt x="580" y="633"/>
                      </a:lnTo>
                      <a:lnTo>
                        <a:pt x="593" y="613"/>
                      </a:lnTo>
                      <a:lnTo>
                        <a:pt x="608" y="579"/>
                      </a:lnTo>
                      <a:lnTo>
                        <a:pt x="623" y="545"/>
                      </a:lnTo>
                      <a:lnTo>
                        <a:pt x="634" y="514"/>
                      </a:lnTo>
                      <a:lnTo>
                        <a:pt x="642" y="485"/>
                      </a:lnTo>
                      <a:lnTo>
                        <a:pt x="649" y="449"/>
                      </a:lnTo>
                      <a:lnTo>
                        <a:pt x="655" y="416"/>
                      </a:lnTo>
                      <a:lnTo>
                        <a:pt x="655" y="384"/>
                      </a:lnTo>
                      <a:lnTo>
                        <a:pt x="649" y="367"/>
                      </a:lnTo>
                      <a:lnTo>
                        <a:pt x="644" y="350"/>
                      </a:lnTo>
                      <a:lnTo>
                        <a:pt x="636" y="332"/>
                      </a:lnTo>
                      <a:lnTo>
                        <a:pt x="619" y="319"/>
                      </a:lnTo>
                      <a:lnTo>
                        <a:pt x="584" y="308"/>
                      </a:lnTo>
                      <a:lnTo>
                        <a:pt x="486" y="269"/>
                      </a:lnTo>
                      <a:lnTo>
                        <a:pt x="370" y="217"/>
                      </a:lnTo>
                    </a:path>
                  </a:pathLst>
                </a:custGeom>
                <a:solidFill>
                  <a:srgbClr val="60C900"/>
                </a:solidFill>
                <a:ln w="12699" cap="rnd" cmpd="sng">
                  <a:solidFill>
                    <a:srgbClr val="60C900"/>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31" name="Freeform 16"/>
                <p:cNvSpPr>
                  <a:spLocks/>
                </p:cNvSpPr>
                <p:nvPr/>
              </p:nvSpPr>
              <p:spPr bwMode="auto">
                <a:xfrm>
                  <a:off x="1725" y="1043"/>
                  <a:ext cx="848" cy="1473"/>
                </a:xfrm>
                <a:custGeom>
                  <a:avLst/>
                  <a:gdLst>
                    <a:gd name="T0" fmla="*/ 815 w 848"/>
                    <a:gd name="T1" fmla="*/ 12 h 1473"/>
                    <a:gd name="T2" fmla="*/ 836 w 848"/>
                    <a:gd name="T3" fmla="*/ 65 h 1473"/>
                    <a:gd name="T4" fmla="*/ 847 w 848"/>
                    <a:gd name="T5" fmla="*/ 123 h 1473"/>
                    <a:gd name="T6" fmla="*/ 841 w 848"/>
                    <a:gd name="T7" fmla="*/ 214 h 1473"/>
                    <a:gd name="T8" fmla="*/ 831 w 848"/>
                    <a:gd name="T9" fmla="*/ 320 h 1473"/>
                    <a:gd name="T10" fmla="*/ 816 w 848"/>
                    <a:gd name="T11" fmla="*/ 393 h 1473"/>
                    <a:gd name="T12" fmla="*/ 789 w 848"/>
                    <a:gd name="T13" fmla="*/ 466 h 1473"/>
                    <a:gd name="T14" fmla="*/ 756 w 848"/>
                    <a:gd name="T15" fmla="*/ 529 h 1473"/>
                    <a:gd name="T16" fmla="*/ 715 w 848"/>
                    <a:gd name="T17" fmla="*/ 586 h 1473"/>
                    <a:gd name="T18" fmla="*/ 648 w 848"/>
                    <a:gd name="T19" fmla="*/ 650 h 1473"/>
                    <a:gd name="T20" fmla="*/ 259 w 848"/>
                    <a:gd name="T21" fmla="*/ 1005 h 1473"/>
                    <a:gd name="T22" fmla="*/ 203 w 848"/>
                    <a:gd name="T23" fmla="*/ 1065 h 1473"/>
                    <a:gd name="T24" fmla="*/ 149 w 848"/>
                    <a:gd name="T25" fmla="*/ 1129 h 1473"/>
                    <a:gd name="T26" fmla="*/ 106 w 848"/>
                    <a:gd name="T27" fmla="*/ 1190 h 1473"/>
                    <a:gd name="T28" fmla="*/ 75 w 848"/>
                    <a:gd name="T29" fmla="*/ 1262 h 1473"/>
                    <a:gd name="T30" fmla="*/ 52 w 848"/>
                    <a:gd name="T31" fmla="*/ 1328 h 1473"/>
                    <a:gd name="T32" fmla="*/ 34 w 848"/>
                    <a:gd name="T33" fmla="*/ 1412 h 1473"/>
                    <a:gd name="T34" fmla="*/ 28 w 848"/>
                    <a:gd name="T35" fmla="*/ 1472 h 1473"/>
                    <a:gd name="T36" fmla="*/ 6 w 848"/>
                    <a:gd name="T37" fmla="*/ 1453 h 1473"/>
                    <a:gd name="T38" fmla="*/ 0 w 848"/>
                    <a:gd name="T39" fmla="*/ 1413 h 1473"/>
                    <a:gd name="T40" fmla="*/ 6 w 848"/>
                    <a:gd name="T41" fmla="*/ 1314 h 1473"/>
                    <a:gd name="T42" fmla="*/ 24 w 848"/>
                    <a:gd name="T43" fmla="*/ 1179 h 1473"/>
                    <a:gd name="T44" fmla="*/ 39 w 848"/>
                    <a:gd name="T45" fmla="*/ 1071 h 1473"/>
                    <a:gd name="T46" fmla="*/ 62 w 848"/>
                    <a:gd name="T47" fmla="*/ 993 h 1473"/>
                    <a:gd name="T48" fmla="*/ 88 w 848"/>
                    <a:gd name="T49" fmla="*/ 935 h 1473"/>
                    <a:gd name="T50" fmla="*/ 133 w 848"/>
                    <a:gd name="T51" fmla="*/ 872 h 1473"/>
                    <a:gd name="T52" fmla="*/ 187 w 848"/>
                    <a:gd name="T53" fmla="*/ 815 h 1473"/>
                    <a:gd name="T54" fmla="*/ 419 w 848"/>
                    <a:gd name="T55" fmla="*/ 593 h 1473"/>
                    <a:gd name="T56" fmla="*/ 629 w 848"/>
                    <a:gd name="T57" fmla="*/ 407 h 1473"/>
                    <a:gd name="T58" fmla="*/ 682 w 848"/>
                    <a:gd name="T59" fmla="*/ 346 h 1473"/>
                    <a:gd name="T60" fmla="*/ 729 w 848"/>
                    <a:gd name="T61" fmla="*/ 276 h 1473"/>
                    <a:gd name="T62" fmla="*/ 768 w 848"/>
                    <a:gd name="T63" fmla="*/ 206 h 1473"/>
                    <a:gd name="T64" fmla="*/ 789 w 848"/>
                    <a:gd name="T65" fmla="*/ 139 h 1473"/>
                    <a:gd name="T66" fmla="*/ 803 w 848"/>
                    <a:gd name="T67" fmla="*/ 74 h 1473"/>
                    <a:gd name="T68" fmla="*/ 804 w 848"/>
                    <a:gd name="T69" fmla="*/ 0 h 1473"/>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848" h="1473">
                      <a:moveTo>
                        <a:pt x="804" y="0"/>
                      </a:moveTo>
                      <a:lnTo>
                        <a:pt x="815" y="12"/>
                      </a:lnTo>
                      <a:lnTo>
                        <a:pt x="826" y="42"/>
                      </a:lnTo>
                      <a:lnTo>
                        <a:pt x="836" y="65"/>
                      </a:lnTo>
                      <a:lnTo>
                        <a:pt x="841" y="94"/>
                      </a:lnTo>
                      <a:lnTo>
                        <a:pt x="847" y="123"/>
                      </a:lnTo>
                      <a:lnTo>
                        <a:pt x="845" y="161"/>
                      </a:lnTo>
                      <a:lnTo>
                        <a:pt x="841" y="214"/>
                      </a:lnTo>
                      <a:lnTo>
                        <a:pt x="840" y="264"/>
                      </a:lnTo>
                      <a:lnTo>
                        <a:pt x="831" y="320"/>
                      </a:lnTo>
                      <a:lnTo>
                        <a:pt x="824" y="353"/>
                      </a:lnTo>
                      <a:lnTo>
                        <a:pt x="816" y="393"/>
                      </a:lnTo>
                      <a:lnTo>
                        <a:pt x="803" y="427"/>
                      </a:lnTo>
                      <a:lnTo>
                        <a:pt x="789" y="466"/>
                      </a:lnTo>
                      <a:lnTo>
                        <a:pt x="772" y="499"/>
                      </a:lnTo>
                      <a:lnTo>
                        <a:pt x="756" y="529"/>
                      </a:lnTo>
                      <a:lnTo>
                        <a:pt x="738" y="554"/>
                      </a:lnTo>
                      <a:lnTo>
                        <a:pt x="715" y="586"/>
                      </a:lnTo>
                      <a:lnTo>
                        <a:pt x="688" y="612"/>
                      </a:lnTo>
                      <a:lnTo>
                        <a:pt x="648" y="650"/>
                      </a:lnTo>
                      <a:lnTo>
                        <a:pt x="454" y="826"/>
                      </a:lnTo>
                      <a:lnTo>
                        <a:pt x="259" y="1005"/>
                      </a:lnTo>
                      <a:lnTo>
                        <a:pt x="229" y="1034"/>
                      </a:lnTo>
                      <a:lnTo>
                        <a:pt x="203" y="1065"/>
                      </a:lnTo>
                      <a:lnTo>
                        <a:pt x="173" y="1098"/>
                      </a:lnTo>
                      <a:lnTo>
                        <a:pt x="149" y="1129"/>
                      </a:lnTo>
                      <a:lnTo>
                        <a:pt x="120" y="1167"/>
                      </a:lnTo>
                      <a:lnTo>
                        <a:pt x="106" y="1190"/>
                      </a:lnTo>
                      <a:lnTo>
                        <a:pt x="87" y="1230"/>
                      </a:lnTo>
                      <a:lnTo>
                        <a:pt x="75" y="1262"/>
                      </a:lnTo>
                      <a:lnTo>
                        <a:pt x="60" y="1296"/>
                      </a:lnTo>
                      <a:lnTo>
                        <a:pt x="52" y="1328"/>
                      </a:lnTo>
                      <a:lnTo>
                        <a:pt x="41" y="1375"/>
                      </a:lnTo>
                      <a:lnTo>
                        <a:pt x="34" y="1412"/>
                      </a:lnTo>
                      <a:lnTo>
                        <a:pt x="31" y="1442"/>
                      </a:lnTo>
                      <a:lnTo>
                        <a:pt x="28" y="1472"/>
                      </a:lnTo>
                      <a:lnTo>
                        <a:pt x="12" y="1463"/>
                      </a:lnTo>
                      <a:lnTo>
                        <a:pt x="6" y="1453"/>
                      </a:lnTo>
                      <a:lnTo>
                        <a:pt x="3" y="1429"/>
                      </a:lnTo>
                      <a:lnTo>
                        <a:pt x="0" y="1413"/>
                      </a:lnTo>
                      <a:lnTo>
                        <a:pt x="2" y="1374"/>
                      </a:lnTo>
                      <a:lnTo>
                        <a:pt x="6" y="1314"/>
                      </a:lnTo>
                      <a:lnTo>
                        <a:pt x="16" y="1243"/>
                      </a:lnTo>
                      <a:lnTo>
                        <a:pt x="24" y="1179"/>
                      </a:lnTo>
                      <a:lnTo>
                        <a:pt x="32" y="1108"/>
                      </a:lnTo>
                      <a:lnTo>
                        <a:pt x="39" y="1071"/>
                      </a:lnTo>
                      <a:lnTo>
                        <a:pt x="49" y="1028"/>
                      </a:lnTo>
                      <a:lnTo>
                        <a:pt x="62" y="993"/>
                      </a:lnTo>
                      <a:lnTo>
                        <a:pt x="74" y="962"/>
                      </a:lnTo>
                      <a:lnTo>
                        <a:pt x="88" y="935"/>
                      </a:lnTo>
                      <a:lnTo>
                        <a:pt x="109" y="903"/>
                      </a:lnTo>
                      <a:lnTo>
                        <a:pt x="133" y="872"/>
                      </a:lnTo>
                      <a:lnTo>
                        <a:pt x="159" y="837"/>
                      </a:lnTo>
                      <a:lnTo>
                        <a:pt x="187" y="815"/>
                      </a:lnTo>
                      <a:lnTo>
                        <a:pt x="223" y="780"/>
                      </a:lnTo>
                      <a:lnTo>
                        <a:pt x="419" y="593"/>
                      </a:lnTo>
                      <a:lnTo>
                        <a:pt x="585" y="448"/>
                      </a:lnTo>
                      <a:lnTo>
                        <a:pt x="629" y="407"/>
                      </a:lnTo>
                      <a:lnTo>
                        <a:pt x="655" y="377"/>
                      </a:lnTo>
                      <a:lnTo>
                        <a:pt x="682" y="346"/>
                      </a:lnTo>
                      <a:lnTo>
                        <a:pt x="707" y="312"/>
                      </a:lnTo>
                      <a:lnTo>
                        <a:pt x="729" y="276"/>
                      </a:lnTo>
                      <a:lnTo>
                        <a:pt x="750" y="244"/>
                      </a:lnTo>
                      <a:lnTo>
                        <a:pt x="768" y="206"/>
                      </a:lnTo>
                      <a:lnTo>
                        <a:pt x="781" y="172"/>
                      </a:lnTo>
                      <a:lnTo>
                        <a:pt x="789" y="139"/>
                      </a:lnTo>
                      <a:lnTo>
                        <a:pt x="799" y="100"/>
                      </a:lnTo>
                      <a:lnTo>
                        <a:pt x="803" y="74"/>
                      </a:lnTo>
                      <a:lnTo>
                        <a:pt x="804" y="39"/>
                      </a:lnTo>
                      <a:lnTo>
                        <a:pt x="804" y="0"/>
                      </a:lnTo>
                    </a:path>
                  </a:pathLst>
                </a:custGeom>
                <a:solidFill>
                  <a:srgbClr val="00FF00"/>
                </a:solidFill>
                <a:ln w="12699" cap="rnd" cmpd="sng">
                  <a:solidFill>
                    <a:srgbClr val="00FF00"/>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32" name="Freeform 17"/>
                <p:cNvSpPr>
                  <a:spLocks/>
                </p:cNvSpPr>
                <p:nvPr/>
              </p:nvSpPr>
              <p:spPr bwMode="auto">
                <a:xfrm>
                  <a:off x="1772" y="382"/>
                  <a:ext cx="830" cy="1511"/>
                </a:xfrm>
                <a:custGeom>
                  <a:avLst/>
                  <a:gdLst>
                    <a:gd name="T0" fmla="*/ 798 w 830"/>
                    <a:gd name="T1" fmla="*/ 22 h 1511"/>
                    <a:gd name="T2" fmla="*/ 816 w 830"/>
                    <a:gd name="T3" fmla="*/ 71 h 1511"/>
                    <a:gd name="T4" fmla="*/ 824 w 830"/>
                    <a:gd name="T5" fmla="*/ 139 h 1511"/>
                    <a:gd name="T6" fmla="*/ 829 w 830"/>
                    <a:gd name="T7" fmla="*/ 203 h 1511"/>
                    <a:gd name="T8" fmla="*/ 814 w 830"/>
                    <a:gd name="T9" fmla="*/ 315 h 1511"/>
                    <a:gd name="T10" fmla="*/ 799 w 830"/>
                    <a:gd name="T11" fmla="*/ 395 h 1511"/>
                    <a:gd name="T12" fmla="*/ 772 w 830"/>
                    <a:gd name="T13" fmla="*/ 468 h 1511"/>
                    <a:gd name="T14" fmla="*/ 743 w 830"/>
                    <a:gd name="T15" fmla="*/ 525 h 1511"/>
                    <a:gd name="T16" fmla="*/ 701 w 830"/>
                    <a:gd name="T17" fmla="*/ 586 h 1511"/>
                    <a:gd name="T18" fmla="*/ 636 w 830"/>
                    <a:gd name="T19" fmla="*/ 647 h 1511"/>
                    <a:gd name="T20" fmla="*/ 259 w 830"/>
                    <a:gd name="T21" fmla="*/ 990 h 1511"/>
                    <a:gd name="T22" fmla="*/ 198 w 830"/>
                    <a:gd name="T23" fmla="*/ 1056 h 1511"/>
                    <a:gd name="T24" fmla="*/ 146 w 830"/>
                    <a:gd name="T25" fmla="*/ 1113 h 1511"/>
                    <a:gd name="T26" fmla="*/ 99 w 830"/>
                    <a:gd name="T27" fmla="*/ 1188 h 1511"/>
                    <a:gd name="T28" fmla="*/ 73 w 830"/>
                    <a:gd name="T29" fmla="*/ 1245 h 1511"/>
                    <a:gd name="T30" fmla="*/ 52 w 830"/>
                    <a:gd name="T31" fmla="*/ 1312 h 1511"/>
                    <a:gd name="T32" fmla="*/ 37 w 830"/>
                    <a:gd name="T33" fmla="*/ 1397 h 1511"/>
                    <a:gd name="T34" fmla="*/ 28 w 830"/>
                    <a:gd name="T35" fmla="*/ 1453 h 1511"/>
                    <a:gd name="T36" fmla="*/ 25 w 830"/>
                    <a:gd name="T37" fmla="*/ 1510 h 1511"/>
                    <a:gd name="T38" fmla="*/ 11 w 830"/>
                    <a:gd name="T39" fmla="*/ 1486 h 1511"/>
                    <a:gd name="T40" fmla="*/ 1 w 830"/>
                    <a:gd name="T41" fmla="*/ 1444 h 1511"/>
                    <a:gd name="T42" fmla="*/ 0 w 830"/>
                    <a:gd name="T43" fmla="*/ 1401 h 1511"/>
                    <a:gd name="T44" fmla="*/ 9 w 830"/>
                    <a:gd name="T45" fmla="*/ 1295 h 1511"/>
                    <a:gd name="T46" fmla="*/ 24 w 830"/>
                    <a:gd name="T47" fmla="*/ 1160 h 1511"/>
                    <a:gd name="T48" fmla="*/ 41 w 830"/>
                    <a:gd name="T49" fmla="*/ 1049 h 1511"/>
                    <a:gd name="T50" fmla="*/ 59 w 830"/>
                    <a:gd name="T51" fmla="*/ 977 h 1511"/>
                    <a:gd name="T52" fmla="*/ 91 w 830"/>
                    <a:gd name="T53" fmla="*/ 909 h 1511"/>
                    <a:gd name="T54" fmla="*/ 131 w 830"/>
                    <a:gd name="T55" fmla="*/ 856 h 1511"/>
                    <a:gd name="T56" fmla="*/ 189 w 830"/>
                    <a:gd name="T57" fmla="*/ 793 h 1511"/>
                    <a:gd name="T58" fmla="*/ 413 w 830"/>
                    <a:gd name="T59" fmla="*/ 580 h 1511"/>
                    <a:gd name="T60" fmla="*/ 617 w 830"/>
                    <a:gd name="T61" fmla="*/ 400 h 1511"/>
                    <a:gd name="T62" fmla="*/ 671 w 830"/>
                    <a:gd name="T63" fmla="*/ 335 h 1511"/>
                    <a:gd name="T64" fmla="*/ 716 w 830"/>
                    <a:gd name="T65" fmla="*/ 272 h 1511"/>
                    <a:gd name="T66" fmla="*/ 754 w 830"/>
                    <a:gd name="T67" fmla="*/ 199 h 1511"/>
                    <a:gd name="T68" fmla="*/ 776 w 830"/>
                    <a:gd name="T69" fmla="*/ 132 h 1511"/>
                    <a:gd name="T70" fmla="*/ 786 w 830"/>
                    <a:gd name="T71" fmla="*/ 65 h 1511"/>
                    <a:gd name="T72" fmla="*/ 788 w 830"/>
                    <a:gd name="T73" fmla="*/ 0 h 1511"/>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830" h="1511">
                      <a:moveTo>
                        <a:pt x="788" y="0"/>
                      </a:moveTo>
                      <a:lnTo>
                        <a:pt x="798" y="22"/>
                      </a:lnTo>
                      <a:lnTo>
                        <a:pt x="807" y="44"/>
                      </a:lnTo>
                      <a:lnTo>
                        <a:pt x="816" y="71"/>
                      </a:lnTo>
                      <a:lnTo>
                        <a:pt x="821" y="99"/>
                      </a:lnTo>
                      <a:lnTo>
                        <a:pt x="824" y="139"/>
                      </a:lnTo>
                      <a:lnTo>
                        <a:pt x="827" y="167"/>
                      </a:lnTo>
                      <a:lnTo>
                        <a:pt x="829" y="203"/>
                      </a:lnTo>
                      <a:lnTo>
                        <a:pt x="824" y="256"/>
                      </a:lnTo>
                      <a:lnTo>
                        <a:pt x="814" y="315"/>
                      </a:lnTo>
                      <a:lnTo>
                        <a:pt x="809" y="356"/>
                      </a:lnTo>
                      <a:lnTo>
                        <a:pt x="799" y="395"/>
                      </a:lnTo>
                      <a:lnTo>
                        <a:pt x="786" y="430"/>
                      </a:lnTo>
                      <a:lnTo>
                        <a:pt x="772" y="468"/>
                      </a:lnTo>
                      <a:lnTo>
                        <a:pt x="760" y="492"/>
                      </a:lnTo>
                      <a:lnTo>
                        <a:pt x="743" y="525"/>
                      </a:lnTo>
                      <a:lnTo>
                        <a:pt x="723" y="558"/>
                      </a:lnTo>
                      <a:lnTo>
                        <a:pt x="701" y="586"/>
                      </a:lnTo>
                      <a:lnTo>
                        <a:pt x="673" y="616"/>
                      </a:lnTo>
                      <a:lnTo>
                        <a:pt x="636" y="647"/>
                      </a:lnTo>
                      <a:lnTo>
                        <a:pt x="447" y="820"/>
                      </a:lnTo>
                      <a:lnTo>
                        <a:pt x="259" y="990"/>
                      </a:lnTo>
                      <a:lnTo>
                        <a:pt x="229" y="1023"/>
                      </a:lnTo>
                      <a:lnTo>
                        <a:pt x="198" y="1056"/>
                      </a:lnTo>
                      <a:lnTo>
                        <a:pt x="175" y="1076"/>
                      </a:lnTo>
                      <a:lnTo>
                        <a:pt x="146" y="1113"/>
                      </a:lnTo>
                      <a:lnTo>
                        <a:pt x="122" y="1144"/>
                      </a:lnTo>
                      <a:lnTo>
                        <a:pt x="99" y="1188"/>
                      </a:lnTo>
                      <a:lnTo>
                        <a:pt x="86" y="1211"/>
                      </a:lnTo>
                      <a:lnTo>
                        <a:pt x="73" y="1245"/>
                      </a:lnTo>
                      <a:lnTo>
                        <a:pt x="60" y="1280"/>
                      </a:lnTo>
                      <a:lnTo>
                        <a:pt x="52" y="1312"/>
                      </a:lnTo>
                      <a:lnTo>
                        <a:pt x="45" y="1353"/>
                      </a:lnTo>
                      <a:lnTo>
                        <a:pt x="37" y="1397"/>
                      </a:lnTo>
                      <a:lnTo>
                        <a:pt x="30" y="1426"/>
                      </a:lnTo>
                      <a:lnTo>
                        <a:pt x="28" y="1453"/>
                      </a:lnTo>
                      <a:lnTo>
                        <a:pt x="26" y="1479"/>
                      </a:lnTo>
                      <a:lnTo>
                        <a:pt x="25" y="1510"/>
                      </a:lnTo>
                      <a:lnTo>
                        <a:pt x="19" y="1496"/>
                      </a:lnTo>
                      <a:lnTo>
                        <a:pt x="11" y="1486"/>
                      </a:lnTo>
                      <a:lnTo>
                        <a:pt x="7" y="1465"/>
                      </a:lnTo>
                      <a:lnTo>
                        <a:pt x="1" y="1444"/>
                      </a:lnTo>
                      <a:lnTo>
                        <a:pt x="1" y="1425"/>
                      </a:lnTo>
                      <a:lnTo>
                        <a:pt x="0" y="1401"/>
                      </a:lnTo>
                      <a:lnTo>
                        <a:pt x="2" y="1355"/>
                      </a:lnTo>
                      <a:lnTo>
                        <a:pt x="9" y="1295"/>
                      </a:lnTo>
                      <a:lnTo>
                        <a:pt x="18" y="1220"/>
                      </a:lnTo>
                      <a:lnTo>
                        <a:pt x="24" y="1160"/>
                      </a:lnTo>
                      <a:lnTo>
                        <a:pt x="34" y="1089"/>
                      </a:lnTo>
                      <a:lnTo>
                        <a:pt x="41" y="1049"/>
                      </a:lnTo>
                      <a:lnTo>
                        <a:pt x="52" y="1013"/>
                      </a:lnTo>
                      <a:lnTo>
                        <a:pt x="59" y="977"/>
                      </a:lnTo>
                      <a:lnTo>
                        <a:pt x="75" y="939"/>
                      </a:lnTo>
                      <a:lnTo>
                        <a:pt x="91" y="909"/>
                      </a:lnTo>
                      <a:lnTo>
                        <a:pt x="112" y="877"/>
                      </a:lnTo>
                      <a:lnTo>
                        <a:pt x="131" y="856"/>
                      </a:lnTo>
                      <a:lnTo>
                        <a:pt x="160" y="818"/>
                      </a:lnTo>
                      <a:lnTo>
                        <a:pt x="189" y="793"/>
                      </a:lnTo>
                      <a:lnTo>
                        <a:pt x="222" y="760"/>
                      </a:lnTo>
                      <a:lnTo>
                        <a:pt x="413" y="580"/>
                      </a:lnTo>
                      <a:lnTo>
                        <a:pt x="574" y="437"/>
                      </a:lnTo>
                      <a:lnTo>
                        <a:pt x="617" y="400"/>
                      </a:lnTo>
                      <a:lnTo>
                        <a:pt x="649" y="359"/>
                      </a:lnTo>
                      <a:lnTo>
                        <a:pt x="671" y="335"/>
                      </a:lnTo>
                      <a:lnTo>
                        <a:pt x="693" y="311"/>
                      </a:lnTo>
                      <a:lnTo>
                        <a:pt x="716" y="272"/>
                      </a:lnTo>
                      <a:lnTo>
                        <a:pt x="737" y="240"/>
                      </a:lnTo>
                      <a:lnTo>
                        <a:pt x="754" y="199"/>
                      </a:lnTo>
                      <a:lnTo>
                        <a:pt x="765" y="171"/>
                      </a:lnTo>
                      <a:lnTo>
                        <a:pt x="776" y="132"/>
                      </a:lnTo>
                      <a:lnTo>
                        <a:pt x="784" y="99"/>
                      </a:lnTo>
                      <a:lnTo>
                        <a:pt x="786" y="65"/>
                      </a:lnTo>
                      <a:lnTo>
                        <a:pt x="788" y="38"/>
                      </a:lnTo>
                      <a:lnTo>
                        <a:pt x="788" y="0"/>
                      </a:lnTo>
                    </a:path>
                  </a:pathLst>
                </a:custGeom>
                <a:solidFill>
                  <a:srgbClr val="3365FB"/>
                </a:solidFill>
                <a:ln w="12699" cap="rnd" cmpd="sng">
                  <a:solidFill>
                    <a:srgbClr val="3365FB"/>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33" name="Freeform 18"/>
                <p:cNvSpPr>
                  <a:spLocks/>
                </p:cNvSpPr>
                <p:nvPr/>
              </p:nvSpPr>
              <p:spPr bwMode="auto">
                <a:xfrm>
                  <a:off x="1574" y="2471"/>
                  <a:ext cx="848" cy="1473"/>
                </a:xfrm>
                <a:custGeom>
                  <a:avLst/>
                  <a:gdLst>
                    <a:gd name="T0" fmla="*/ 815 w 848"/>
                    <a:gd name="T1" fmla="*/ 12 h 1473"/>
                    <a:gd name="T2" fmla="*/ 836 w 848"/>
                    <a:gd name="T3" fmla="*/ 65 h 1473"/>
                    <a:gd name="T4" fmla="*/ 847 w 848"/>
                    <a:gd name="T5" fmla="*/ 123 h 1473"/>
                    <a:gd name="T6" fmla="*/ 841 w 848"/>
                    <a:gd name="T7" fmla="*/ 214 h 1473"/>
                    <a:gd name="T8" fmla="*/ 831 w 848"/>
                    <a:gd name="T9" fmla="*/ 320 h 1473"/>
                    <a:gd name="T10" fmla="*/ 816 w 848"/>
                    <a:gd name="T11" fmla="*/ 393 h 1473"/>
                    <a:gd name="T12" fmla="*/ 789 w 848"/>
                    <a:gd name="T13" fmla="*/ 466 h 1473"/>
                    <a:gd name="T14" fmla="*/ 756 w 848"/>
                    <a:gd name="T15" fmla="*/ 529 h 1473"/>
                    <a:gd name="T16" fmla="*/ 715 w 848"/>
                    <a:gd name="T17" fmla="*/ 586 h 1473"/>
                    <a:gd name="T18" fmla="*/ 648 w 848"/>
                    <a:gd name="T19" fmla="*/ 650 h 1473"/>
                    <a:gd name="T20" fmla="*/ 259 w 848"/>
                    <a:gd name="T21" fmla="*/ 1005 h 1473"/>
                    <a:gd name="T22" fmla="*/ 203 w 848"/>
                    <a:gd name="T23" fmla="*/ 1065 h 1473"/>
                    <a:gd name="T24" fmla="*/ 149 w 848"/>
                    <a:gd name="T25" fmla="*/ 1129 h 1473"/>
                    <a:gd name="T26" fmla="*/ 106 w 848"/>
                    <a:gd name="T27" fmla="*/ 1190 h 1473"/>
                    <a:gd name="T28" fmla="*/ 75 w 848"/>
                    <a:gd name="T29" fmla="*/ 1262 h 1473"/>
                    <a:gd name="T30" fmla="*/ 52 w 848"/>
                    <a:gd name="T31" fmla="*/ 1328 h 1473"/>
                    <a:gd name="T32" fmla="*/ 34 w 848"/>
                    <a:gd name="T33" fmla="*/ 1412 h 1473"/>
                    <a:gd name="T34" fmla="*/ 28 w 848"/>
                    <a:gd name="T35" fmla="*/ 1472 h 1473"/>
                    <a:gd name="T36" fmla="*/ 6 w 848"/>
                    <a:gd name="T37" fmla="*/ 1453 h 1473"/>
                    <a:gd name="T38" fmla="*/ 0 w 848"/>
                    <a:gd name="T39" fmla="*/ 1413 h 1473"/>
                    <a:gd name="T40" fmla="*/ 6 w 848"/>
                    <a:gd name="T41" fmla="*/ 1314 h 1473"/>
                    <a:gd name="T42" fmla="*/ 24 w 848"/>
                    <a:gd name="T43" fmla="*/ 1179 h 1473"/>
                    <a:gd name="T44" fmla="*/ 39 w 848"/>
                    <a:gd name="T45" fmla="*/ 1071 h 1473"/>
                    <a:gd name="T46" fmla="*/ 62 w 848"/>
                    <a:gd name="T47" fmla="*/ 993 h 1473"/>
                    <a:gd name="T48" fmla="*/ 88 w 848"/>
                    <a:gd name="T49" fmla="*/ 935 h 1473"/>
                    <a:gd name="T50" fmla="*/ 133 w 848"/>
                    <a:gd name="T51" fmla="*/ 872 h 1473"/>
                    <a:gd name="T52" fmla="*/ 187 w 848"/>
                    <a:gd name="T53" fmla="*/ 815 h 1473"/>
                    <a:gd name="T54" fmla="*/ 419 w 848"/>
                    <a:gd name="T55" fmla="*/ 593 h 1473"/>
                    <a:gd name="T56" fmla="*/ 629 w 848"/>
                    <a:gd name="T57" fmla="*/ 407 h 1473"/>
                    <a:gd name="T58" fmla="*/ 682 w 848"/>
                    <a:gd name="T59" fmla="*/ 346 h 1473"/>
                    <a:gd name="T60" fmla="*/ 729 w 848"/>
                    <a:gd name="T61" fmla="*/ 276 h 1473"/>
                    <a:gd name="T62" fmla="*/ 768 w 848"/>
                    <a:gd name="T63" fmla="*/ 206 h 1473"/>
                    <a:gd name="T64" fmla="*/ 789 w 848"/>
                    <a:gd name="T65" fmla="*/ 139 h 1473"/>
                    <a:gd name="T66" fmla="*/ 803 w 848"/>
                    <a:gd name="T67" fmla="*/ 74 h 1473"/>
                    <a:gd name="T68" fmla="*/ 804 w 848"/>
                    <a:gd name="T69" fmla="*/ 0 h 1473"/>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848" h="1473">
                      <a:moveTo>
                        <a:pt x="804" y="0"/>
                      </a:moveTo>
                      <a:lnTo>
                        <a:pt x="815" y="12"/>
                      </a:lnTo>
                      <a:lnTo>
                        <a:pt x="826" y="42"/>
                      </a:lnTo>
                      <a:lnTo>
                        <a:pt x="836" y="65"/>
                      </a:lnTo>
                      <a:lnTo>
                        <a:pt x="841" y="94"/>
                      </a:lnTo>
                      <a:lnTo>
                        <a:pt x="847" y="123"/>
                      </a:lnTo>
                      <a:lnTo>
                        <a:pt x="845" y="161"/>
                      </a:lnTo>
                      <a:lnTo>
                        <a:pt x="841" y="214"/>
                      </a:lnTo>
                      <a:lnTo>
                        <a:pt x="840" y="264"/>
                      </a:lnTo>
                      <a:lnTo>
                        <a:pt x="831" y="320"/>
                      </a:lnTo>
                      <a:lnTo>
                        <a:pt x="824" y="353"/>
                      </a:lnTo>
                      <a:lnTo>
                        <a:pt x="816" y="393"/>
                      </a:lnTo>
                      <a:lnTo>
                        <a:pt x="803" y="427"/>
                      </a:lnTo>
                      <a:lnTo>
                        <a:pt x="789" y="466"/>
                      </a:lnTo>
                      <a:lnTo>
                        <a:pt x="772" y="499"/>
                      </a:lnTo>
                      <a:lnTo>
                        <a:pt x="756" y="529"/>
                      </a:lnTo>
                      <a:lnTo>
                        <a:pt x="738" y="554"/>
                      </a:lnTo>
                      <a:lnTo>
                        <a:pt x="715" y="586"/>
                      </a:lnTo>
                      <a:lnTo>
                        <a:pt x="688" y="612"/>
                      </a:lnTo>
                      <a:lnTo>
                        <a:pt x="648" y="650"/>
                      </a:lnTo>
                      <a:lnTo>
                        <a:pt x="454" y="826"/>
                      </a:lnTo>
                      <a:lnTo>
                        <a:pt x="259" y="1005"/>
                      </a:lnTo>
                      <a:lnTo>
                        <a:pt x="229" y="1034"/>
                      </a:lnTo>
                      <a:lnTo>
                        <a:pt x="203" y="1065"/>
                      </a:lnTo>
                      <a:lnTo>
                        <a:pt x="173" y="1098"/>
                      </a:lnTo>
                      <a:lnTo>
                        <a:pt x="149" y="1129"/>
                      </a:lnTo>
                      <a:lnTo>
                        <a:pt x="120" y="1167"/>
                      </a:lnTo>
                      <a:lnTo>
                        <a:pt x="106" y="1190"/>
                      </a:lnTo>
                      <a:lnTo>
                        <a:pt x="87" y="1230"/>
                      </a:lnTo>
                      <a:lnTo>
                        <a:pt x="75" y="1262"/>
                      </a:lnTo>
                      <a:lnTo>
                        <a:pt x="60" y="1296"/>
                      </a:lnTo>
                      <a:lnTo>
                        <a:pt x="52" y="1328"/>
                      </a:lnTo>
                      <a:lnTo>
                        <a:pt x="41" y="1375"/>
                      </a:lnTo>
                      <a:lnTo>
                        <a:pt x="34" y="1412"/>
                      </a:lnTo>
                      <a:lnTo>
                        <a:pt x="31" y="1442"/>
                      </a:lnTo>
                      <a:lnTo>
                        <a:pt x="28" y="1472"/>
                      </a:lnTo>
                      <a:lnTo>
                        <a:pt x="12" y="1463"/>
                      </a:lnTo>
                      <a:lnTo>
                        <a:pt x="6" y="1453"/>
                      </a:lnTo>
                      <a:lnTo>
                        <a:pt x="3" y="1429"/>
                      </a:lnTo>
                      <a:lnTo>
                        <a:pt x="0" y="1413"/>
                      </a:lnTo>
                      <a:lnTo>
                        <a:pt x="2" y="1374"/>
                      </a:lnTo>
                      <a:lnTo>
                        <a:pt x="6" y="1314"/>
                      </a:lnTo>
                      <a:lnTo>
                        <a:pt x="16" y="1243"/>
                      </a:lnTo>
                      <a:lnTo>
                        <a:pt x="24" y="1179"/>
                      </a:lnTo>
                      <a:lnTo>
                        <a:pt x="32" y="1108"/>
                      </a:lnTo>
                      <a:lnTo>
                        <a:pt x="39" y="1071"/>
                      </a:lnTo>
                      <a:lnTo>
                        <a:pt x="49" y="1028"/>
                      </a:lnTo>
                      <a:lnTo>
                        <a:pt x="62" y="993"/>
                      </a:lnTo>
                      <a:lnTo>
                        <a:pt x="74" y="962"/>
                      </a:lnTo>
                      <a:lnTo>
                        <a:pt x="88" y="935"/>
                      </a:lnTo>
                      <a:lnTo>
                        <a:pt x="109" y="903"/>
                      </a:lnTo>
                      <a:lnTo>
                        <a:pt x="133" y="872"/>
                      </a:lnTo>
                      <a:lnTo>
                        <a:pt x="159" y="837"/>
                      </a:lnTo>
                      <a:lnTo>
                        <a:pt x="187" y="815"/>
                      </a:lnTo>
                      <a:lnTo>
                        <a:pt x="223" y="780"/>
                      </a:lnTo>
                      <a:lnTo>
                        <a:pt x="419" y="593"/>
                      </a:lnTo>
                      <a:lnTo>
                        <a:pt x="585" y="448"/>
                      </a:lnTo>
                      <a:lnTo>
                        <a:pt x="629" y="407"/>
                      </a:lnTo>
                      <a:lnTo>
                        <a:pt x="655" y="377"/>
                      </a:lnTo>
                      <a:lnTo>
                        <a:pt x="682" y="346"/>
                      </a:lnTo>
                      <a:lnTo>
                        <a:pt x="707" y="312"/>
                      </a:lnTo>
                      <a:lnTo>
                        <a:pt x="729" y="276"/>
                      </a:lnTo>
                      <a:lnTo>
                        <a:pt x="750" y="244"/>
                      </a:lnTo>
                      <a:lnTo>
                        <a:pt x="768" y="206"/>
                      </a:lnTo>
                      <a:lnTo>
                        <a:pt x="781" y="172"/>
                      </a:lnTo>
                      <a:lnTo>
                        <a:pt x="789" y="139"/>
                      </a:lnTo>
                      <a:lnTo>
                        <a:pt x="799" y="100"/>
                      </a:lnTo>
                      <a:lnTo>
                        <a:pt x="803" y="74"/>
                      </a:lnTo>
                      <a:lnTo>
                        <a:pt x="804" y="39"/>
                      </a:lnTo>
                      <a:lnTo>
                        <a:pt x="804" y="0"/>
                      </a:lnTo>
                    </a:path>
                  </a:pathLst>
                </a:custGeom>
                <a:solidFill>
                  <a:srgbClr val="00FF00"/>
                </a:solidFill>
                <a:ln w="12699" cap="rnd" cmpd="sng">
                  <a:solidFill>
                    <a:srgbClr val="00FF00"/>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34" name="Freeform 19"/>
                <p:cNvSpPr>
                  <a:spLocks/>
                </p:cNvSpPr>
                <p:nvPr/>
              </p:nvSpPr>
              <p:spPr bwMode="auto">
                <a:xfrm>
                  <a:off x="1621" y="1810"/>
                  <a:ext cx="830" cy="1511"/>
                </a:xfrm>
                <a:custGeom>
                  <a:avLst/>
                  <a:gdLst>
                    <a:gd name="T0" fmla="*/ 798 w 830"/>
                    <a:gd name="T1" fmla="*/ 22 h 1511"/>
                    <a:gd name="T2" fmla="*/ 816 w 830"/>
                    <a:gd name="T3" fmla="*/ 71 h 1511"/>
                    <a:gd name="T4" fmla="*/ 824 w 830"/>
                    <a:gd name="T5" fmla="*/ 139 h 1511"/>
                    <a:gd name="T6" fmla="*/ 829 w 830"/>
                    <a:gd name="T7" fmla="*/ 203 h 1511"/>
                    <a:gd name="T8" fmla="*/ 814 w 830"/>
                    <a:gd name="T9" fmla="*/ 315 h 1511"/>
                    <a:gd name="T10" fmla="*/ 799 w 830"/>
                    <a:gd name="T11" fmla="*/ 395 h 1511"/>
                    <a:gd name="T12" fmla="*/ 772 w 830"/>
                    <a:gd name="T13" fmla="*/ 468 h 1511"/>
                    <a:gd name="T14" fmla="*/ 743 w 830"/>
                    <a:gd name="T15" fmla="*/ 525 h 1511"/>
                    <a:gd name="T16" fmla="*/ 701 w 830"/>
                    <a:gd name="T17" fmla="*/ 586 h 1511"/>
                    <a:gd name="T18" fmla="*/ 636 w 830"/>
                    <a:gd name="T19" fmla="*/ 647 h 1511"/>
                    <a:gd name="T20" fmla="*/ 259 w 830"/>
                    <a:gd name="T21" fmla="*/ 990 h 1511"/>
                    <a:gd name="T22" fmla="*/ 198 w 830"/>
                    <a:gd name="T23" fmla="*/ 1056 h 1511"/>
                    <a:gd name="T24" fmla="*/ 146 w 830"/>
                    <a:gd name="T25" fmla="*/ 1113 h 1511"/>
                    <a:gd name="T26" fmla="*/ 99 w 830"/>
                    <a:gd name="T27" fmla="*/ 1188 h 1511"/>
                    <a:gd name="T28" fmla="*/ 73 w 830"/>
                    <a:gd name="T29" fmla="*/ 1245 h 1511"/>
                    <a:gd name="T30" fmla="*/ 52 w 830"/>
                    <a:gd name="T31" fmla="*/ 1312 h 1511"/>
                    <a:gd name="T32" fmla="*/ 37 w 830"/>
                    <a:gd name="T33" fmla="*/ 1397 h 1511"/>
                    <a:gd name="T34" fmla="*/ 28 w 830"/>
                    <a:gd name="T35" fmla="*/ 1453 h 1511"/>
                    <a:gd name="T36" fmla="*/ 25 w 830"/>
                    <a:gd name="T37" fmla="*/ 1510 h 1511"/>
                    <a:gd name="T38" fmla="*/ 11 w 830"/>
                    <a:gd name="T39" fmla="*/ 1486 h 1511"/>
                    <a:gd name="T40" fmla="*/ 1 w 830"/>
                    <a:gd name="T41" fmla="*/ 1444 h 1511"/>
                    <a:gd name="T42" fmla="*/ 0 w 830"/>
                    <a:gd name="T43" fmla="*/ 1401 h 1511"/>
                    <a:gd name="T44" fmla="*/ 9 w 830"/>
                    <a:gd name="T45" fmla="*/ 1295 h 1511"/>
                    <a:gd name="T46" fmla="*/ 24 w 830"/>
                    <a:gd name="T47" fmla="*/ 1160 h 1511"/>
                    <a:gd name="T48" fmla="*/ 41 w 830"/>
                    <a:gd name="T49" fmla="*/ 1049 h 1511"/>
                    <a:gd name="T50" fmla="*/ 59 w 830"/>
                    <a:gd name="T51" fmla="*/ 977 h 1511"/>
                    <a:gd name="T52" fmla="*/ 91 w 830"/>
                    <a:gd name="T53" fmla="*/ 909 h 1511"/>
                    <a:gd name="T54" fmla="*/ 131 w 830"/>
                    <a:gd name="T55" fmla="*/ 856 h 1511"/>
                    <a:gd name="T56" fmla="*/ 189 w 830"/>
                    <a:gd name="T57" fmla="*/ 793 h 1511"/>
                    <a:gd name="T58" fmla="*/ 413 w 830"/>
                    <a:gd name="T59" fmla="*/ 580 h 1511"/>
                    <a:gd name="T60" fmla="*/ 617 w 830"/>
                    <a:gd name="T61" fmla="*/ 400 h 1511"/>
                    <a:gd name="T62" fmla="*/ 671 w 830"/>
                    <a:gd name="T63" fmla="*/ 335 h 1511"/>
                    <a:gd name="T64" fmla="*/ 716 w 830"/>
                    <a:gd name="T65" fmla="*/ 272 h 1511"/>
                    <a:gd name="T66" fmla="*/ 754 w 830"/>
                    <a:gd name="T67" fmla="*/ 199 h 1511"/>
                    <a:gd name="T68" fmla="*/ 776 w 830"/>
                    <a:gd name="T69" fmla="*/ 132 h 1511"/>
                    <a:gd name="T70" fmla="*/ 786 w 830"/>
                    <a:gd name="T71" fmla="*/ 65 h 1511"/>
                    <a:gd name="T72" fmla="*/ 788 w 830"/>
                    <a:gd name="T73" fmla="*/ 0 h 1511"/>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830" h="1511">
                      <a:moveTo>
                        <a:pt x="788" y="0"/>
                      </a:moveTo>
                      <a:lnTo>
                        <a:pt x="798" y="22"/>
                      </a:lnTo>
                      <a:lnTo>
                        <a:pt x="807" y="44"/>
                      </a:lnTo>
                      <a:lnTo>
                        <a:pt x="816" y="71"/>
                      </a:lnTo>
                      <a:lnTo>
                        <a:pt x="821" y="99"/>
                      </a:lnTo>
                      <a:lnTo>
                        <a:pt x="824" y="139"/>
                      </a:lnTo>
                      <a:lnTo>
                        <a:pt x="827" y="167"/>
                      </a:lnTo>
                      <a:lnTo>
                        <a:pt x="829" y="203"/>
                      </a:lnTo>
                      <a:lnTo>
                        <a:pt x="824" y="256"/>
                      </a:lnTo>
                      <a:lnTo>
                        <a:pt x="814" y="315"/>
                      </a:lnTo>
                      <a:lnTo>
                        <a:pt x="809" y="356"/>
                      </a:lnTo>
                      <a:lnTo>
                        <a:pt x="799" y="395"/>
                      </a:lnTo>
                      <a:lnTo>
                        <a:pt x="786" y="430"/>
                      </a:lnTo>
                      <a:lnTo>
                        <a:pt x="772" y="468"/>
                      </a:lnTo>
                      <a:lnTo>
                        <a:pt x="760" y="492"/>
                      </a:lnTo>
                      <a:lnTo>
                        <a:pt x="743" y="525"/>
                      </a:lnTo>
                      <a:lnTo>
                        <a:pt x="723" y="558"/>
                      </a:lnTo>
                      <a:lnTo>
                        <a:pt x="701" y="586"/>
                      </a:lnTo>
                      <a:lnTo>
                        <a:pt x="673" y="616"/>
                      </a:lnTo>
                      <a:lnTo>
                        <a:pt x="636" y="647"/>
                      </a:lnTo>
                      <a:lnTo>
                        <a:pt x="447" y="820"/>
                      </a:lnTo>
                      <a:lnTo>
                        <a:pt x="259" y="990"/>
                      </a:lnTo>
                      <a:lnTo>
                        <a:pt x="229" y="1023"/>
                      </a:lnTo>
                      <a:lnTo>
                        <a:pt x="198" y="1056"/>
                      </a:lnTo>
                      <a:lnTo>
                        <a:pt x="175" y="1076"/>
                      </a:lnTo>
                      <a:lnTo>
                        <a:pt x="146" y="1113"/>
                      </a:lnTo>
                      <a:lnTo>
                        <a:pt x="122" y="1144"/>
                      </a:lnTo>
                      <a:lnTo>
                        <a:pt x="99" y="1188"/>
                      </a:lnTo>
                      <a:lnTo>
                        <a:pt x="86" y="1211"/>
                      </a:lnTo>
                      <a:lnTo>
                        <a:pt x="73" y="1245"/>
                      </a:lnTo>
                      <a:lnTo>
                        <a:pt x="60" y="1280"/>
                      </a:lnTo>
                      <a:lnTo>
                        <a:pt x="52" y="1312"/>
                      </a:lnTo>
                      <a:lnTo>
                        <a:pt x="45" y="1353"/>
                      </a:lnTo>
                      <a:lnTo>
                        <a:pt x="37" y="1397"/>
                      </a:lnTo>
                      <a:lnTo>
                        <a:pt x="30" y="1426"/>
                      </a:lnTo>
                      <a:lnTo>
                        <a:pt x="28" y="1453"/>
                      </a:lnTo>
                      <a:lnTo>
                        <a:pt x="26" y="1479"/>
                      </a:lnTo>
                      <a:lnTo>
                        <a:pt x="25" y="1510"/>
                      </a:lnTo>
                      <a:lnTo>
                        <a:pt x="19" y="1496"/>
                      </a:lnTo>
                      <a:lnTo>
                        <a:pt x="11" y="1486"/>
                      </a:lnTo>
                      <a:lnTo>
                        <a:pt x="7" y="1465"/>
                      </a:lnTo>
                      <a:lnTo>
                        <a:pt x="1" y="1444"/>
                      </a:lnTo>
                      <a:lnTo>
                        <a:pt x="1" y="1425"/>
                      </a:lnTo>
                      <a:lnTo>
                        <a:pt x="0" y="1401"/>
                      </a:lnTo>
                      <a:lnTo>
                        <a:pt x="2" y="1355"/>
                      </a:lnTo>
                      <a:lnTo>
                        <a:pt x="9" y="1295"/>
                      </a:lnTo>
                      <a:lnTo>
                        <a:pt x="18" y="1220"/>
                      </a:lnTo>
                      <a:lnTo>
                        <a:pt x="24" y="1160"/>
                      </a:lnTo>
                      <a:lnTo>
                        <a:pt x="34" y="1089"/>
                      </a:lnTo>
                      <a:lnTo>
                        <a:pt x="41" y="1049"/>
                      </a:lnTo>
                      <a:lnTo>
                        <a:pt x="52" y="1013"/>
                      </a:lnTo>
                      <a:lnTo>
                        <a:pt x="59" y="977"/>
                      </a:lnTo>
                      <a:lnTo>
                        <a:pt x="75" y="939"/>
                      </a:lnTo>
                      <a:lnTo>
                        <a:pt x="91" y="909"/>
                      </a:lnTo>
                      <a:lnTo>
                        <a:pt x="112" y="877"/>
                      </a:lnTo>
                      <a:lnTo>
                        <a:pt x="131" y="856"/>
                      </a:lnTo>
                      <a:lnTo>
                        <a:pt x="160" y="818"/>
                      </a:lnTo>
                      <a:lnTo>
                        <a:pt x="189" y="793"/>
                      </a:lnTo>
                      <a:lnTo>
                        <a:pt x="222" y="760"/>
                      </a:lnTo>
                      <a:lnTo>
                        <a:pt x="413" y="580"/>
                      </a:lnTo>
                      <a:lnTo>
                        <a:pt x="574" y="437"/>
                      </a:lnTo>
                      <a:lnTo>
                        <a:pt x="617" y="400"/>
                      </a:lnTo>
                      <a:lnTo>
                        <a:pt x="649" y="359"/>
                      </a:lnTo>
                      <a:lnTo>
                        <a:pt x="671" y="335"/>
                      </a:lnTo>
                      <a:lnTo>
                        <a:pt x="693" y="311"/>
                      </a:lnTo>
                      <a:lnTo>
                        <a:pt x="716" y="272"/>
                      </a:lnTo>
                      <a:lnTo>
                        <a:pt x="737" y="240"/>
                      </a:lnTo>
                      <a:lnTo>
                        <a:pt x="754" y="199"/>
                      </a:lnTo>
                      <a:lnTo>
                        <a:pt x="765" y="171"/>
                      </a:lnTo>
                      <a:lnTo>
                        <a:pt x="776" y="132"/>
                      </a:lnTo>
                      <a:lnTo>
                        <a:pt x="784" y="99"/>
                      </a:lnTo>
                      <a:lnTo>
                        <a:pt x="786" y="65"/>
                      </a:lnTo>
                      <a:lnTo>
                        <a:pt x="788" y="38"/>
                      </a:lnTo>
                      <a:lnTo>
                        <a:pt x="788" y="0"/>
                      </a:lnTo>
                    </a:path>
                  </a:pathLst>
                </a:custGeom>
                <a:solidFill>
                  <a:srgbClr val="3365FB"/>
                </a:solidFill>
                <a:ln w="12699" cap="rnd" cmpd="sng">
                  <a:solidFill>
                    <a:srgbClr val="3365FB"/>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35" name="Freeform 20"/>
                <p:cNvSpPr>
                  <a:spLocks/>
                </p:cNvSpPr>
                <p:nvPr/>
              </p:nvSpPr>
              <p:spPr bwMode="auto">
                <a:xfrm>
                  <a:off x="1491" y="3240"/>
                  <a:ext cx="830" cy="1511"/>
                </a:xfrm>
                <a:custGeom>
                  <a:avLst/>
                  <a:gdLst>
                    <a:gd name="T0" fmla="*/ 798 w 830"/>
                    <a:gd name="T1" fmla="*/ 22 h 1511"/>
                    <a:gd name="T2" fmla="*/ 816 w 830"/>
                    <a:gd name="T3" fmla="*/ 71 h 1511"/>
                    <a:gd name="T4" fmla="*/ 824 w 830"/>
                    <a:gd name="T5" fmla="*/ 139 h 1511"/>
                    <a:gd name="T6" fmla="*/ 829 w 830"/>
                    <a:gd name="T7" fmla="*/ 203 h 1511"/>
                    <a:gd name="T8" fmla="*/ 814 w 830"/>
                    <a:gd name="T9" fmla="*/ 315 h 1511"/>
                    <a:gd name="T10" fmla="*/ 799 w 830"/>
                    <a:gd name="T11" fmla="*/ 395 h 1511"/>
                    <a:gd name="T12" fmla="*/ 772 w 830"/>
                    <a:gd name="T13" fmla="*/ 468 h 1511"/>
                    <a:gd name="T14" fmla="*/ 743 w 830"/>
                    <a:gd name="T15" fmla="*/ 525 h 1511"/>
                    <a:gd name="T16" fmla="*/ 701 w 830"/>
                    <a:gd name="T17" fmla="*/ 586 h 1511"/>
                    <a:gd name="T18" fmla="*/ 636 w 830"/>
                    <a:gd name="T19" fmla="*/ 647 h 1511"/>
                    <a:gd name="T20" fmla="*/ 259 w 830"/>
                    <a:gd name="T21" fmla="*/ 990 h 1511"/>
                    <a:gd name="T22" fmla="*/ 198 w 830"/>
                    <a:gd name="T23" fmla="*/ 1056 h 1511"/>
                    <a:gd name="T24" fmla="*/ 146 w 830"/>
                    <a:gd name="T25" fmla="*/ 1113 h 1511"/>
                    <a:gd name="T26" fmla="*/ 99 w 830"/>
                    <a:gd name="T27" fmla="*/ 1188 h 1511"/>
                    <a:gd name="T28" fmla="*/ 73 w 830"/>
                    <a:gd name="T29" fmla="*/ 1245 h 1511"/>
                    <a:gd name="T30" fmla="*/ 52 w 830"/>
                    <a:gd name="T31" fmla="*/ 1312 h 1511"/>
                    <a:gd name="T32" fmla="*/ 37 w 830"/>
                    <a:gd name="T33" fmla="*/ 1397 h 1511"/>
                    <a:gd name="T34" fmla="*/ 28 w 830"/>
                    <a:gd name="T35" fmla="*/ 1453 h 1511"/>
                    <a:gd name="T36" fmla="*/ 25 w 830"/>
                    <a:gd name="T37" fmla="*/ 1510 h 1511"/>
                    <a:gd name="T38" fmla="*/ 11 w 830"/>
                    <a:gd name="T39" fmla="*/ 1486 h 1511"/>
                    <a:gd name="T40" fmla="*/ 1 w 830"/>
                    <a:gd name="T41" fmla="*/ 1444 h 1511"/>
                    <a:gd name="T42" fmla="*/ 0 w 830"/>
                    <a:gd name="T43" fmla="*/ 1401 h 1511"/>
                    <a:gd name="T44" fmla="*/ 9 w 830"/>
                    <a:gd name="T45" fmla="*/ 1295 h 1511"/>
                    <a:gd name="T46" fmla="*/ 24 w 830"/>
                    <a:gd name="T47" fmla="*/ 1160 h 1511"/>
                    <a:gd name="T48" fmla="*/ 41 w 830"/>
                    <a:gd name="T49" fmla="*/ 1049 h 1511"/>
                    <a:gd name="T50" fmla="*/ 59 w 830"/>
                    <a:gd name="T51" fmla="*/ 977 h 1511"/>
                    <a:gd name="T52" fmla="*/ 91 w 830"/>
                    <a:gd name="T53" fmla="*/ 909 h 1511"/>
                    <a:gd name="T54" fmla="*/ 131 w 830"/>
                    <a:gd name="T55" fmla="*/ 856 h 1511"/>
                    <a:gd name="T56" fmla="*/ 189 w 830"/>
                    <a:gd name="T57" fmla="*/ 793 h 1511"/>
                    <a:gd name="T58" fmla="*/ 413 w 830"/>
                    <a:gd name="T59" fmla="*/ 580 h 1511"/>
                    <a:gd name="T60" fmla="*/ 617 w 830"/>
                    <a:gd name="T61" fmla="*/ 400 h 1511"/>
                    <a:gd name="T62" fmla="*/ 671 w 830"/>
                    <a:gd name="T63" fmla="*/ 335 h 1511"/>
                    <a:gd name="T64" fmla="*/ 716 w 830"/>
                    <a:gd name="T65" fmla="*/ 272 h 1511"/>
                    <a:gd name="T66" fmla="*/ 754 w 830"/>
                    <a:gd name="T67" fmla="*/ 199 h 1511"/>
                    <a:gd name="T68" fmla="*/ 776 w 830"/>
                    <a:gd name="T69" fmla="*/ 132 h 1511"/>
                    <a:gd name="T70" fmla="*/ 786 w 830"/>
                    <a:gd name="T71" fmla="*/ 65 h 1511"/>
                    <a:gd name="T72" fmla="*/ 788 w 830"/>
                    <a:gd name="T73" fmla="*/ 0 h 1511"/>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830" h="1511">
                      <a:moveTo>
                        <a:pt x="788" y="0"/>
                      </a:moveTo>
                      <a:lnTo>
                        <a:pt x="798" y="22"/>
                      </a:lnTo>
                      <a:lnTo>
                        <a:pt x="807" y="44"/>
                      </a:lnTo>
                      <a:lnTo>
                        <a:pt x="816" y="71"/>
                      </a:lnTo>
                      <a:lnTo>
                        <a:pt x="821" y="99"/>
                      </a:lnTo>
                      <a:lnTo>
                        <a:pt x="824" y="139"/>
                      </a:lnTo>
                      <a:lnTo>
                        <a:pt x="827" y="167"/>
                      </a:lnTo>
                      <a:lnTo>
                        <a:pt x="829" y="203"/>
                      </a:lnTo>
                      <a:lnTo>
                        <a:pt x="824" y="256"/>
                      </a:lnTo>
                      <a:lnTo>
                        <a:pt x="814" y="315"/>
                      </a:lnTo>
                      <a:lnTo>
                        <a:pt x="809" y="356"/>
                      </a:lnTo>
                      <a:lnTo>
                        <a:pt x="799" y="395"/>
                      </a:lnTo>
                      <a:lnTo>
                        <a:pt x="786" y="430"/>
                      </a:lnTo>
                      <a:lnTo>
                        <a:pt x="772" y="468"/>
                      </a:lnTo>
                      <a:lnTo>
                        <a:pt x="760" y="492"/>
                      </a:lnTo>
                      <a:lnTo>
                        <a:pt x="743" y="525"/>
                      </a:lnTo>
                      <a:lnTo>
                        <a:pt x="723" y="558"/>
                      </a:lnTo>
                      <a:lnTo>
                        <a:pt x="701" y="586"/>
                      </a:lnTo>
                      <a:lnTo>
                        <a:pt x="673" y="616"/>
                      </a:lnTo>
                      <a:lnTo>
                        <a:pt x="636" y="647"/>
                      </a:lnTo>
                      <a:lnTo>
                        <a:pt x="447" y="820"/>
                      </a:lnTo>
                      <a:lnTo>
                        <a:pt x="259" y="990"/>
                      </a:lnTo>
                      <a:lnTo>
                        <a:pt x="229" y="1023"/>
                      </a:lnTo>
                      <a:lnTo>
                        <a:pt x="198" y="1056"/>
                      </a:lnTo>
                      <a:lnTo>
                        <a:pt x="175" y="1076"/>
                      </a:lnTo>
                      <a:lnTo>
                        <a:pt x="146" y="1113"/>
                      </a:lnTo>
                      <a:lnTo>
                        <a:pt x="122" y="1144"/>
                      </a:lnTo>
                      <a:lnTo>
                        <a:pt x="99" y="1188"/>
                      </a:lnTo>
                      <a:lnTo>
                        <a:pt x="86" y="1211"/>
                      </a:lnTo>
                      <a:lnTo>
                        <a:pt x="73" y="1245"/>
                      </a:lnTo>
                      <a:lnTo>
                        <a:pt x="60" y="1280"/>
                      </a:lnTo>
                      <a:lnTo>
                        <a:pt x="52" y="1312"/>
                      </a:lnTo>
                      <a:lnTo>
                        <a:pt x="45" y="1353"/>
                      </a:lnTo>
                      <a:lnTo>
                        <a:pt x="37" y="1397"/>
                      </a:lnTo>
                      <a:lnTo>
                        <a:pt x="30" y="1426"/>
                      </a:lnTo>
                      <a:lnTo>
                        <a:pt x="28" y="1453"/>
                      </a:lnTo>
                      <a:lnTo>
                        <a:pt x="26" y="1479"/>
                      </a:lnTo>
                      <a:lnTo>
                        <a:pt x="25" y="1510"/>
                      </a:lnTo>
                      <a:lnTo>
                        <a:pt x="19" y="1496"/>
                      </a:lnTo>
                      <a:lnTo>
                        <a:pt x="11" y="1486"/>
                      </a:lnTo>
                      <a:lnTo>
                        <a:pt x="7" y="1465"/>
                      </a:lnTo>
                      <a:lnTo>
                        <a:pt x="1" y="1444"/>
                      </a:lnTo>
                      <a:lnTo>
                        <a:pt x="1" y="1425"/>
                      </a:lnTo>
                      <a:lnTo>
                        <a:pt x="0" y="1401"/>
                      </a:lnTo>
                      <a:lnTo>
                        <a:pt x="2" y="1355"/>
                      </a:lnTo>
                      <a:lnTo>
                        <a:pt x="9" y="1295"/>
                      </a:lnTo>
                      <a:lnTo>
                        <a:pt x="18" y="1220"/>
                      </a:lnTo>
                      <a:lnTo>
                        <a:pt x="24" y="1160"/>
                      </a:lnTo>
                      <a:lnTo>
                        <a:pt x="34" y="1089"/>
                      </a:lnTo>
                      <a:lnTo>
                        <a:pt x="41" y="1049"/>
                      </a:lnTo>
                      <a:lnTo>
                        <a:pt x="52" y="1013"/>
                      </a:lnTo>
                      <a:lnTo>
                        <a:pt x="59" y="977"/>
                      </a:lnTo>
                      <a:lnTo>
                        <a:pt x="75" y="939"/>
                      </a:lnTo>
                      <a:lnTo>
                        <a:pt x="91" y="909"/>
                      </a:lnTo>
                      <a:lnTo>
                        <a:pt x="112" y="877"/>
                      </a:lnTo>
                      <a:lnTo>
                        <a:pt x="131" y="856"/>
                      </a:lnTo>
                      <a:lnTo>
                        <a:pt x="160" y="818"/>
                      </a:lnTo>
                      <a:lnTo>
                        <a:pt x="189" y="793"/>
                      </a:lnTo>
                      <a:lnTo>
                        <a:pt x="222" y="760"/>
                      </a:lnTo>
                      <a:lnTo>
                        <a:pt x="413" y="580"/>
                      </a:lnTo>
                      <a:lnTo>
                        <a:pt x="574" y="437"/>
                      </a:lnTo>
                      <a:lnTo>
                        <a:pt x="617" y="400"/>
                      </a:lnTo>
                      <a:lnTo>
                        <a:pt x="649" y="359"/>
                      </a:lnTo>
                      <a:lnTo>
                        <a:pt x="671" y="335"/>
                      </a:lnTo>
                      <a:lnTo>
                        <a:pt x="693" y="311"/>
                      </a:lnTo>
                      <a:lnTo>
                        <a:pt x="716" y="272"/>
                      </a:lnTo>
                      <a:lnTo>
                        <a:pt x="737" y="240"/>
                      </a:lnTo>
                      <a:lnTo>
                        <a:pt x="754" y="199"/>
                      </a:lnTo>
                      <a:lnTo>
                        <a:pt x="765" y="171"/>
                      </a:lnTo>
                      <a:lnTo>
                        <a:pt x="776" y="132"/>
                      </a:lnTo>
                      <a:lnTo>
                        <a:pt x="784" y="99"/>
                      </a:lnTo>
                      <a:lnTo>
                        <a:pt x="786" y="65"/>
                      </a:lnTo>
                      <a:lnTo>
                        <a:pt x="788" y="38"/>
                      </a:lnTo>
                      <a:lnTo>
                        <a:pt x="788" y="0"/>
                      </a:lnTo>
                    </a:path>
                  </a:pathLst>
                </a:custGeom>
                <a:solidFill>
                  <a:srgbClr val="3365FB"/>
                </a:solidFill>
                <a:ln w="12699" cap="rnd" cmpd="sng">
                  <a:solidFill>
                    <a:srgbClr val="3365FB"/>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grpSp>
          <p:sp useBgFill="1">
            <p:nvSpPr>
              <p:cNvPr id="24" name="Freeform 21"/>
              <p:cNvSpPr>
                <a:spLocks/>
              </p:cNvSpPr>
              <p:nvPr/>
            </p:nvSpPr>
            <p:spPr bwMode="auto">
              <a:xfrm>
                <a:off x="1589" y="2832"/>
                <a:ext cx="198" cy="248"/>
              </a:xfrm>
              <a:custGeom>
                <a:avLst/>
                <a:gdLst>
                  <a:gd name="T0" fmla="*/ 132 w 198"/>
                  <a:gd name="T1" fmla="*/ 82 h 248"/>
                  <a:gd name="T2" fmla="*/ 139 w 198"/>
                  <a:gd name="T3" fmla="*/ 34 h 248"/>
                  <a:gd name="T4" fmla="*/ 105 w 198"/>
                  <a:gd name="T5" fmla="*/ 73 h 248"/>
                  <a:gd name="T6" fmla="*/ 83 w 198"/>
                  <a:gd name="T7" fmla="*/ 0 h 248"/>
                  <a:gd name="T8" fmla="*/ 77 w 198"/>
                  <a:gd name="T9" fmla="*/ 76 h 248"/>
                  <a:gd name="T10" fmla="*/ 39 w 198"/>
                  <a:gd name="T11" fmla="*/ 67 h 248"/>
                  <a:gd name="T12" fmla="*/ 43 w 198"/>
                  <a:gd name="T13" fmla="*/ 117 h 248"/>
                  <a:gd name="T14" fmla="*/ 0 w 198"/>
                  <a:gd name="T15" fmla="*/ 132 h 248"/>
                  <a:gd name="T16" fmla="*/ 42 w 198"/>
                  <a:gd name="T17" fmla="*/ 149 h 248"/>
                  <a:gd name="T18" fmla="*/ 12 w 198"/>
                  <a:gd name="T19" fmla="*/ 185 h 248"/>
                  <a:gd name="T20" fmla="*/ 45 w 198"/>
                  <a:gd name="T21" fmla="*/ 176 h 248"/>
                  <a:gd name="T22" fmla="*/ 11 w 198"/>
                  <a:gd name="T23" fmla="*/ 244 h 248"/>
                  <a:gd name="T24" fmla="*/ 70 w 198"/>
                  <a:gd name="T25" fmla="*/ 180 h 248"/>
                  <a:gd name="T26" fmla="*/ 57 w 198"/>
                  <a:gd name="T27" fmla="*/ 244 h 248"/>
                  <a:gd name="T28" fmla="*/ 97 w 198"/>
                  <a:gd name="T29" fmla="*/ 190 h 248"/>
                  <a:gd name="T30" fmla="*/ 101 w 198"/>
                  <a:gd name="T31" fmla="*/ 247 h 248"/>
                  <a:gd name="T32" fmla="*/ 127 w 198"/>
                  <a:gd name="T33" fmla="*/ 185 h 248"/>
                  <a:gd name="T34" fmla="*/ 157 w 198"/>
                  <a:gd name="T35" fmla="*/ 210 h 248"/>
                  <a:gd name="T36" fmla="*/ 148 w 198"/>
                  <a:gd name="T37" fmla="*/ 162 h 248"/>
                  <a:gd name="T38" fmla="*/ 188 w 198"/>
                  <a:gd name="T39" fmla="*/ 151 h 248"/>
                  <a:gd name="T40" fmla="*/ 163 w 198"/>
                  <a:gd name="T41" fmla="*/ 124 h 248"/>
                  <a:gd name="T42" fmla="*/ 194 w 198"/>
                  <a:gd name="T43" fmla="*/ 100 h 248"/>
                  <a:gd name="T44" fmla="*/ 159 w 198"/>
                  <a:gd name="T45" fmla="*/ 91 h 248"/>
                  <a:gd name="T46" fmla="*/ 197 w 198"/>
                  <a:gd name="T47" fmla="*/ 35 h 248"/>
                  <a:gd name="T48" fmla="*/ 132 w 198"/>
                  <a:gd name="T49" fmla="*/ 82 h 248"/>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198" h="248">
                    <a:moveTo>
                      <a:pt x="132" y="82"/>
                    </a:moveTo>
                    <a:lnTo>
                      <a:pt x="139" y="34"/>
                    </a:lnTo>
                    <a:lnTo>
                      <a:pt x="105" y="73"/>
                    </a:lnTo>
                    <a:lnTo>
                      <a:pt x="83" y="0"/>
                    </a:lnTo>
                    <a:lnTo>
                      <a:pt x="77" y="76"/>
                    </a:lnTo>
                    <a:lnTo>
                      <a:pt x="39" y="67"/>
                    </a:lnTo>
                    <a:lnTo>
                      <a:pt x="43" y="117"/>
                    </a:lnTo>
                    <a:lnTo>
                      <a:pt x="0" y="132"/>
                    </a:lnTo>
                    <a:lnTo>
                      <a:pt x="42" y="149"/>
                    </a:lnTo>
                    <a:lnTo>
                      <a:pt x="12" y="185"/>
                    </a:lnTo>
                    <a:lnTo>
                      <a:pt x="45" y="176"/>
                    </a:lnTo>
                    <a:lnTo>
                      <a:pt x="11" y="244"/>
                    </a:lnTo>
                    <a:lnTo>
                      <a:pt x="70" y="180"/>
                    </a:lnTo>
                    <a:lnTo>
                      <a:pt x="57" y="244"/>
                    </a:lnTo>
                    <a:lnTo>
                      <a:pt x="97" y="190"/>
                    </a:lnTo>
                    <a:lnTo>
                      <a:pt x="101" y="247"/>
                    </a:lnTo>
                    <a:lnTo>
                      <a:pt x="127" y="185"/>
                    </a:lnTo>
                    <a:lnTo>
                      <a:pt x="157" y="210"/>
                    </a:lnTo>
                    <a:lnTo>
                      <a:pt x="148" y="162"/>
                    </a:lnTo>
                    <a:lnTo>
                      <a:pt x="188" y="151"/>
                    </a:lnTo>
                    <a:lnTo>
                      <a:pt x="163" y="124"/>
                    </a:lnTo>
                    <a:lnTo>
                      <a:pt x="194" y="100"/>
                    </a:lnTo>
                    <a:lnTo>
                      <a:pt x="159" y="91"/>
                    </a:lnTo>
                    <a:lnTo>
                      <a:pt x="197" y="35"/>
                    </a:lnTo>
                    <a:lnTo>
                      <a:pt x="132" y="82"/>
                    </a:lnTo>
                  </a:path>
                </a:pathLst>
              </a:custGeom>
              <a:ln>
                <a:noFill/>
              </a:ln>
              <a:effectLst/>
              <a:extLst>
                <a:ext uri="{91240B29-F687-4F45-9708-019B960494DF}">
                  <a14:hiddenLine xmlns:a14="http://schemas.microsoft.com/office/drawing/2010/main" w="9525" cap="rnd">
                    <a:solidFill>
                      <a:schemeClr val="tx1"/>
                    </a:solidFill>
                    <a:round/>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useBgFill="1">
            <p:nvSpPr>
              <p:cNvPr id="25" name="Freeform 22"/>
              <p:cNvSpPr>
                <a:spLocks/>
              </p:cNvSpPr>
              <p:nvPr/>
            </p:nvSpPr>
            <p:spPr bwMode="auto">
              <a:xfrm>
                <a:off x="1680" y="3264"/>
                <a:ext cx="198" cy="248"/>
              </a:xfrm>
              <a:custGeom>
                <a:avLst/>
                <a:gdLst>
                  <a:gd name="T0" fmla="*/ 132 w 198"/>
                  <a:gd name="T1" fmla="*/ 82 h 248"/>
                  <a:gd name="T2" fmla="*/ 139 w 198"/>
                  <a:gd name="T3" fmla="*/ 34 h 248"/>
                  <a:gd name="T4" fmla="*/ 105 w 198"/>
                  <a:gd name="T5" fmla="*/ 73 h 248"/>
                  <a:gd name="T6" fmla="*/ 83 w 198"/>
                  <a:gd name="T7" fmla="*/ 0 h 248"/>
                  <a:gd name="T8" fmla="*/ 77 w 198"/>
                  <a:gd name="T9" fmla="*/ 76 h 248"/>
                  <a:gd name="T10" fmla="*/ 39 w 198"/>
                  <a:gd name="T11" fmla="*/ 67 h 248"/>
                  <a:gd name="T12" fmla="*/ 43 w 198"/>
                  <a:gd name="T13" fmla="*/ 117 h 248"/>
                  <a:gd name="T14" fmla="*/ 0 w 198"/>
                  <a:gd name="T15" fmla="*/ 132 h 248"/>
                  <a:gd name="T16" fmla="*/ 42 w 198"/>
                  <a:gd name="T17" fmla="*/ 149 h 248"/>
                  <a:gd name="T18" fmla="*/ 12 w 198"/>
                  <a:gd name="T19" fmla="*/ 185 h 248"/>
                  <a:gd name="T20" fmla="*/ 45 w 198"/>
                  <a:gd name="T21" fmla="*/ 176 h 248"/>
                  <a:gd name="T22" fmla="*/ 11 w 198"/>
                  <a:gd name="T23" fmla="*/ 244 h 248"/>
                  <a:gd name="T24" fmla="*/ 70 w 198"/>
                  <a:gd name="T25" fmla="*/ 180 h 248"/>
                  <a:gd name="T26" fmla="*/ 57 w 198"/>
                  <a:gd name="T27" fmla="*/ 244 h 248"/>
                  <a:gd name="T28" fmla="*/ 97 w 198"/>
                  <a:gd name="T29" fmla="*/ 190 h 248"/>
                  <a:gd name="T30" fmla="*/ 101 w 198"/>
                  <a:gd name="T31" fmla="*/ 247 h 248"/>
                  <a:gd name="T32" fmla="*/ 127 w 198"/>
                  <a:gd name="T33" fmla="*/ 185 h 248"/>
                  <a:gd name="T34" fmla="*/ 157 w 198"/>
                  <a:gd name="T35" fmla="*/ 210 h 248"/>
                  <a:gd name="T36" fmla="*/ 148 w 198"/>
                  <a:gd name="T37" fmla="*/ 162 h 248"/>
                  <a:gd name="T38" fmla="*/ 188 w 198"/>
                  <a:gd name="T39" fmla="*/ 151 h 248"/>
                  <a:gd name="T40" fmla="*/ 163 w 198"/>
                  <a:gd name="T41" fmla="*/ 124 h 248"/>
                  <a:gd name="T42" fmla="*/ 194 w 198"/>
                  <a:gd name="T43" fmla="*/ 100 h 248"/>
                  <a:gd name="T44" fmla="*/ 159 w 198"/>
                  <a:gd name="T45" fmla="*/ 91 h 248"/>
                  <a:gd name="T46" fmla="*/ 197 w 198"/>
                  <a:gd name="T47" fmla="*/ 35 h 248"/>
                  <a:gd name="T48" fmla="*/ 132 w 198"/>
                  <a:gd name="T49" fmla="*/ 82 h 248"/>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198" h="248">
                    <a:moveTo>
                      <a:pt x="132" y="82"/>
                    </a:moveTo>
                    <a:lnTo>
                      <a:pt x="139" y="34"/>
                    </a:lnTo>
                    <a:lnTo>
                      <a:pt x="105" y="73"/>
                    </a:lnTo>
                    <a:lnTo>
                      <a:pt x="83" y="0"/>
                    </a:lnTo>
                    <a:lnTo>
                      <a:pt x="77" y="76"/>
                    </a:lnTo>
                    <a:lnTo>
                      <a:pt x="39" y="67"/>
                    </a:lnTo>
                    <a:lnTo>
                      <a:pt x="43" y="117"/>
                    </a:lnTo>
                    <a:lnTo>
                      <a:pt x="0" y="132"/>
                    </a:lnTo>
                    <a:lnTo>
                      <a:pt x="42" y="149"/>
                    </a:lnTo>
                    <a:lnTo>
                      <a:pt x="12" y="185"/>
                    </a:lnTo>
                    <a:lnTo>
                      <a:pt x="45" y="176"/>
                    </a:lnTo>
                    <a:lnTo>
                      <a:pt x="11" y="244"/>
                    </a:lnTo>
                    <a:lnTo>
                      <a:pt x="70" y="180"/>
                    </a:lnTo>
                    <a:lnTo>
                      <a:pt x="57" y="244"/>
                    </a:lnTo>
                    <a:lnTo>
                      <a:pt x="97" y="190"/>
                    </a:lnTo>
                    <a:lnTo>
                      <a:pt x="101" y="247"/>
                    </a:lnTo>
                    <a:lnTo>
                      <a:pt x="127" y="185"/>
                    </a:lnTo>
                    <a:lnTo>
                      <a:pt x="157" y="210"/>
                    </a:lnTo>
                    <a:lnTo>
                      <a:pt x="148" y="162"/>
                    </a:lnTo>
                    <a:lnTo>
                      <a:pt x="188" y="151"/>
                    </a:lnTo>
                    <a:lnTo>
                      <a:pt x="163" y="124"/>
                    </a:lnTo>
                    <a:lnTo>
                      <a:pt x="194" y="100"/>
                    </a:lnTo>
                    <a:lnTo>
                      <a:pt x="159" y="91"/>
                    </a:lnTo>
                    <a:lnTo>
                      <a:pt x="197" y="35"/>
                    </a:lnTo>
                    <a:lnTo>
                      <a:pt x="132" y="82"/>
                    </a:lnTo>
                  </a:path>
                </a:pathLst>
              </a:custGeom>
              <a:ln>
                <a:noFill/>
              </a:ln>
              <a:effectLst/>
              <a:extLst>
                <a:ext uri="{91240B29-F687-4F45-9708-019B960494DF}">
                  <a14:hiddenLine xmlns:a14="http://schemas.microsoft.com/office/drawing/2010/main" w="9525" cap="rnd">
                    <a:solidFill>
                      <a:schemeClr val="tx1"/>
                    </a:solidFill>
                    <a:round/>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grpSp>
        <p:grpSp>
          <p:nvGrpSpPr>
            <p:cNvPr id="9" name="Group 23"/>
            <p:cNvGrpSpPr>
              <a:grpSpLocks/>
            </p:cNvGrpSpPr>
            <p:nvPr/>
          </p:nvGrpSpPr>
          <p:grpSpPr bwMode="auto">
            <a:xfrm>
              <a:off x="4668540" y="3569787"/>
              <a:ext cx="498475" cy="458788"/>
              <a:chOff x="2145" y="2702"/>
              <a:chExt cx="314" cy="313"/>
            </a:xfrm>
          </p:grpSpPr>
          <p:sp useBgFill="1">
            <p:nvSpPr>
              <p:cNvPr id="21" name="Freeform 24"/>
              <p:cNvSpPr>
                <a:spLocks/>
              </p:cNvSpPr>
              <p:nvPr/>
            </p:nvSpPr>
            <p:spPr bwMode="auto">
              <a:xfrm>
                <a:off x="2145" y="2702"/>
                <a:ext cx="314" cy="313"/>
              </a:xfrm>
              <a:custGeom>
                <a:avLst/>
                <a:gdLst>
                  <a:gd name="T0" fmla="*/ 196 w 314"/>
                  <a:gd name="T1" fmla="*/ 120 h 313"/>
                  <a:gd name="T2" fmla="*/ 187 w 314"/>
                  <a:gd name="T3" fmla="*/ 63 h 313"/>
                  <a:gd name="T4" fmla="*/ 147 w 314"/>
                  <a:gd name="T5" fmla="*/ 98 h 313"/>
                  <a:gd name="T6" fmla="*/ 84 w 314"/>
                  <a:gd name="T7" fmla="*/ 0 h 313"/>
                  <a:gd name="T8" fmla="*/ 104 w 314"/>
                  <a:gd name="T9" fmla="*/ 91 h 313"/>
                  <a:gd name="T10" fmla="*/ 38 w 314"/>
                  <a:gd name="T11" fmla="*/ 65 h 313"/>
                  <a:gd name="T12" fmla="*/ 65 w 314"/>
                  <a:gd name="T13" fmla="*/ 129 h 313"/>
                  <a:gd name="T14" fmla="*/ 0 w 314"/>
                  <a:gd name="T15" fmla="*/ 131 h 313"/>
                  <a:gd name="T16" fmla="*/ 75 w 314"/>
                  <a:gd name="T17" fmla="*/ 168 h 313"/>
                  <a:gd name="T18" fmla="*/ 39 w 314"/>
                  <a:gd name="T19" fmla="*/ 201 h 313"/>
                  <a:gd name="T20" fmla="*/ 91 w 314"/>
                  <a:gd name="T21" fmla="*/ 202 h 313"/>
                  <a:gd name="T22" fmla="*/ 61 w 314"/>
                  <a:gd name="T23" fmla="*/ 273 h 313"/>
                  <a:gd name="T24" fmla="*/ 132 w 314"/>
                  <a:gd name="T25" fmla="*/ 217 h 313"/>
                  <a:gd name="T26" fmla="*/ 135 w 314"/>
                  <a:gd name="T27" fmla="*/ 291 h 313"/>
                  <a:gd name="T28" fmla="*/ 180 w 314"/>
                  <a:gd name="T29" fmla="*/ 240 h 313"/>
                  <a:gd name="T30" fmla="*/ 209 w 314"/>
                  <a:gd name="T31" fmla="*/ 312 h 313"/>
                  <a:gd name="T32" fmla="*/ 226 w 314"/>
                  <a:gd name="T33" fmla="*/ 246 h 313"/>
                  <a:gd name="T34" fmla="*/ 285 w 314"/>
                  <a:gd name="T35" fmla="*/ 287 h 313"/>
                  <a:gd name="T36" fmla="*/ 253 w 314"/>
                  <a:gd name="T37" fmla="*/ 225 h 313"/>
                  <a:gd name="T38" fmla="*/ 313 w 314"/>
                  <a:gd name="T39" fmla="*/ 227 h 313"/>
                  <a:gd name="T40" fmla="*/ 262 w 314"/>
                  <a:gd name="T41" fmla="*/ 183 h 313"/>
                  <a:gd name="T42" fmla="*/ 303 w 314"/>
                  <a:gd name="T43" fmla="*/ 166 h 313"/>
                  <a:gd name="T44" fmla="*/ 242 w 314"/>
                  <a:gd name="T45" fmla="*/ 142 h 313"/>
                  <a:gd name="T46" fmla="*/ 282 w 314"/>
                  <a:gd name="T47" fmla="*/ 87 h 313"/>
                  <a:gd name="T48" fmla="*/ 196 w 314"/>
                  <a:gd name="T49" fmla="*/ 120 h 313"/>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314" h="313">
                    <a:moveTo>
                      <a:pt x="196" y="120"/>
                    </a:moveTo>
                    <a:lnTo>
                      <a:pt x="187" y="63"/>
                    </a:lnTo>
                    <a:lnTo>
                      <a:pt x="147" y="98"/>
                    </a:lnTo>
                    <a:lnTo>
                      <a:pt x="84" y="0"/>
                    </a:lnTo>
                    <a:lnTo>
                      <a:pt x="104" y="91"/>
                    </a:lnTo>
                    <a:lnTo>
                      <a:pt x="38" y="65"/>
                    </a:lnTo>
                    <a:lnTo>
                      <a:pt x="65" y="129"/>
                    </a:lnTo>
                    <a:lnTo>
                      <a:pt x="0" y="131"/>
                    </a:lnTo>
                    <a:lnTo>
                      <a:pt x="75" y="168"/>
                    </a:lnTo>
                    <a:lnTo>
                      <a:pt x="39" y="201"/>
                    </a:lnTo>
                    <a:lnTo>
                      <a:pt x="91" y="202"/>
                    </a:lnTo>
                    <a:lnTo>
                      <a:pt x="61" y="273"/>
                    </a:lnTo>
                    <a:lnTo>
                      <a:pt x="132" y="217"/>
                    </a:lnTo>
                    <a:lnTo>
                      <a:pt x="135" y="291"/>
                    </a:lnTo>
                    <a:lnTo>
                      <a:pt x="180" y="240"/>
                    </a:lnTo>
                    <a:lnTo>
                      <a:pt x="209" y="312"/>
                    </a:lnTo>
                    <a:lnTo>
                      <a:pt x="226" y="246"/>
                    </a:lnTo>
                    <a:lnTo>
                      <a:pt x="285" y="287"/>
                    </a:lnTo>
                    <a:lnTo>
                      <a:pt x="253" y="225"/>
                    </a:lnTo>
                    <a:lnTo>
                      <a:pt x="313" y="227"/>
                    </a:lnTo>
                    <a:lnTo>
                      <a:pt x="262" y="183"/>
                    </a:lnTo>
                    <a:lnTo>
                      <a:pt x="303" y="166"/>
                    </a:lnTo>
                    <a:lnTo>
                      <a:pt x="242" y="142"/>
                    </a:lnTo>
                    <a:lnTo>
                      <a:pt x="282" y="87"/>
                    </a:lnTo>
                    <a:lnTo>
                      <a:pt x="196" y="120"/>
                    </a:lnTo>
                  </a:path>
                </a:pathLst>
              </a:custGeom>
              <a:ln>
                <a:noFill/>
              </a:ln>
              <a:effectLst/>
              <a:extLst>
                <a:ext uri="{91240B29-F687-4F45-9708-019B960494DF}">
                  <a14:hiddenLine xmlns:a14="http://schemas.microsoft.com/office/drawing/2010/main" w="9525" cap="rnd">
                    <a:solidFill>
                      <a:schemeClr val="tx1"/>
                    </a:solidFill>
                    <a:round/>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22" name="Rectangle 25"/>
              <p:cNvSpPr>
                <a:spLocks noChangeArrowheads="1"/>
              </p:cNvSpPr>
              <p:nvPr/>
            </p:nvSpPr>
            <p:spPr bwMode="auto">
              <a:xfrm rot="1860000">
                <a:off x="2248" y="2832"/>
                <a:ext cx="117" cy="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altLang="en-US" sz="2800" b="0" i="0" u="none" strike="noStrike" kern="0" cap="none" spc="0" normalizeH="0" baseline="0" noProof="0">
                  <a:ln>
                    <a:noFill/>
                  </a:ln>
                  <a:solidFill>
                    <a:sysClr val="windowText" lastClr="000000"/>
                  </a:solidFill>
                  <a:effectLst/>
                  <a:uLnTx/>
                  <a:uFillTx/>
                </a:endParaRPr>
              </a:p>
            </p:txBody>
          </p:sp>
        </p:grpSp>
        <p:grpSp>
          <p:nvGrpSpPr>
            <p:cNvPr id="10" name="Group 29"/>
            <p:cNvGrpSpPr>
              <a:grpSpLocks/>
            </p:cNvGrpSpPr>
            <p:nvPr/>
          </p:nvGrpSpPr>
          <p:grpSpPr bwMode="auto">
            <a:xfrm>
              <a:off x="4728865" y="1836237"/>
              <a:ext cx="385762" cy="300038"/>
              <a:chOff x="2183" y="1518"/>
              <a:chExt cx="243" cy="206"/>
            </a:xfrm>
          </p:grpSpPr>
          <p:sp useBgFill="1">
            <p:nvSpPr>
              <p:cNvPr id="19" name="Freeform 30"/>
              <p:cNvSpPr>
                <a:spLocks/>
              </p:cNvSpPr>
              <p:nvPr/>
            </p:nvSpPr>
            <p:spPr bwMode="auto">
              <a:xfrm>
                <a:off x="2183" y="1518"/>
                <a:ext cx="243" cy="206"/>
              </a:xfrm>
              <a:custGeom>
                <a:avLst/>
                <a:gdLst>
                  <a:gd name="T0" fmla="*/ 142 w 243"/>
                  <a:gd name="T1" fmla="*/ 87 h 206"/>
                  <a:gd name="T2" fmla="*/ 129 w 243"/>
                  <a:gd name="T3" fmla="*/ 51 h 206"/>
                  <a:gd name="T4" fmla="*/ 104 w 243"/>
                  <a:gd name="T5" fmla="*/ 68 h 206"/>
                  <a:gd name="T6" fmla="*/ 45 w 243"/>
                  <a:gd name="T7" fmla="*/ 0 h 206"/>
                  <a:gd name="T8" fmla="*/ 71 w 243"/>
                  <a:gd name="T9" fmla="*/ 58 h 206"/>
                  <a:gd name="T10" fmla="*/ 19 w 243"/>
                  <a:gd name="T11" fmla="*/ 34 h 206"/>
                  <a:gd name="T12" fmla="*/ 47 w 243"/>
                  <a:gd name="T13" fmla="*/ 76 h 206"/>
                  <a:gd name="T14" fmla="*/ 0 w 243"/>
                  <a:gd name="T15" fmla="*/ 69 h 206"/>
                  <a:gd name="T16" fmla="*/ 60 w 243"/>
                  <a:gd name="T17" fmla="*/ 101 h 206"/>
                  <a:gd name="T18" fmla="*/ 37 w 243"/>
                  <a:gd name="T19" fmla="*/ 117 h 206"/>
                  <a:gd name="T20" fmla="*/ 75 w 243"/>
                  <a:gd name="T21" fmla="*/ 124 h 206"/>
                  <a:gd name="T22" fmla="*/ 62 w 243"/>
                  <a:gd name="T23" fmla="*/ 163 h 206"/>
                  <a:gd name="T24" fmla="*/ 107 w 243"/>
                  <a:gd name="T25" fmla="*/ 138 h 206"/>
                  <a:gd name="T26" fmla="*/ 119 w 243"/>
                  <a:gd name="T27" fmla="*/ 183 h 206"/>
                  <a:gd name="T28" fmla="*/ 145 w 243"/>
                  <a:gd name="T29" fmla="*/ 158 h 206"/>
                  <a:gd name="T30" fmla="*/ 176 w 243"/>
                  <a:gd name="T31" fmla="*/ 205 h 206"/>
                  <a:gd name="T32" fmla="*/ 180 w 243"/>
                  <a:gd name="T33" fmla="*/ 167 h 206"/>
                  <a:gd name="T34" fmla="*/ 229 w 243"/>
                  <a:gd name="T35" fmla="*/ 200 h 206"/>
                  <a:gd name="T36" fmla="*/ 197 w 243"/>
                  <a:gd name="T37" fmla="*/ 158 h 206"/>
                  <a:gd name="T38" fmla="*/ 242 w 243"/>
                  <a:gd name="T39" fmla="*/ 167 h 206"/>
                  <a:gd name="T40" fmla="*/ 199 w 243"/>
                  <a:gd name="T41" fmla="*/ 134 h 206"/>
                  <a:gd name="T42" fmla="*/ 226 w 243"/>
                  <a:gd name="T43" fmla="*/ 128 h 206"/>
                  <a:gd name="T44" fmla="*/ 179 w 243"/>
                  <a:gd name="T45" fmla="*/ 106 h 206"/>
                  <a:gd name="T46" fmla="*/ 202 w 243"/>
                  <a:gd name="T47" fmla="*/ 78 h 206"/>
                  <a:gd name="T48" fmla="*/ 142 w 243"/>
                  <a:gd name="T49" fmla="*/ 87 h 20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243" h="206">
                    <a:moveTo>
                      <a:pt x="142" y="87"/>
                    </a:moveTo>
                    <a:lnTo>
                      <a:pt x="129" y="51"/>
                    </a:lnTo>
                    <a:lnTo>
                      <a:pt x="104" y="68"/>
                    </a:lnTo>
                    <a:lnTo>
                      <a:pt x="45" y="0"/>
                    </a:lnTo>
                    <a:lnTo>
                      <a:pt x="71" y="58"/>
                    </a:lnTo>
                    <a:lnTo>
                      <a:pt x="19" y="34"/>
                    </a:lnTo>
                    <a:lnTo>
                      <a:pt x="47" y="76"/>
                    </a:lnTo>
                    <a:lnTo>
                      <a:pt x="0" y="69"/>
                    </a:lnTo>
                    <a:lnTo>
                      <a:pt x="60" y="101"/>
                    </a:lnTo>
                    <a:lnTo>
                      <a:pt x="37" y="117"/>
                    </a:lnTo>
                    <a:lnTo>
                      <a:pt x="75" y="124"/>
                    </a:lnTo>
                    <a:lnTo>
                      <a:pt x="62" y="163"/>
                    </a:lnTo>
                    <a:lnTo>
                      <a:pt x="107" y="138"/>
                    </a:lnTo>
                    <a:lnTo>
                      <a:pt x="119" y="183"/>
                    </a:lnTo>
                    <a:lnTo>
                      <a:pt x="145" y="158"/>
                    </a:lnTo>
                    <a:lnTo>
                      <a:pt x="176" y="205"/>
                    </a:lnTo>
                    <a:lnTo>
                      <a:pt x="180" y="167"/>
                    </a:lnTo>
                    <a:lnTo>
                      <a:pt x="229" y="200"/>
                    </a:lnTo>
                    <a:lnTo>
                      <a:pt x="197" y="158"/>
                    </a:lnTo>
                    <a:lnTo>
                      <a:pt x="242" y="167"/>
                    </a:lnTo>
                    <a:lnTo>
                      <a:pt x="199" y="134"/>
                    </a:lnTo>
                    <a:lnTo>
                      <a:pt x="226" y="128"/>
                    </a:lnTo>
                    <a:lnTo>
                      <a:pt x="179" y="106"/>
                    </a:lnTo>
                    <a:lnTo>
                      <a:pt x="202" y="78"/>
                    </a:lnTo>
                    <a:lnTo>
                      <a:pt x="142" y="87"/>
                    </a:lnTo>
                  </a:path>
                </a:pathLst>
              </a:custGeom>
              <a:ln>
                <a:noFill/>
              </a:ln>
              <a:effectLst/>
              <a:extLst>
                <a:ext uri="{91240B29-F687-4F45-9708-019B960494DF}">
                  <a14:hiddenLine xmlns:a14="http://schemas.microsoft.com/office/drawing/2010/main" w="9525" cap="rnd">
                    <a:solidFill>
                      <a:schemeClr val="tx1"/>
                    </a:solidFill>
                    <a:round/>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20" name="Rectangle 31"/>
              <p:cNvSpPr>
                <a:spLocks noChangeArrowheads="1"/>
              </p:cNvSpPr>
              <p:nvPr/>
            </p:nvSpPr>
            <p:spPr bwMode="auto">
              <a:xfrm rot="1860000">
                <a:off x="2265" y="1616"/>
                <a:ext cx="83" cy="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altLang="en-US" sz="2800" b="0" i="0" u="none" strike="noStrike" kern="0" cap="none" spc="0" normalizeH="0" baseline="0" noProof="0">
                  <a:ln>
                    <a:noFill/>
                  </a:ln>
                  <a:solidFill>
                    <a:sysClr val="windowText" lastClr="000000"/>
                  </a:solidFill>
                  <a:effectLst/>
                  <a:uLnTx/>
                  <a:uFillTx/>
                </a:endParaRPr>
              </a:p>
            </p:txBody>
          </p:sp>
        </p:grpSp>
        <p:sp>
          <p:nvSpPr>
            <p:cNvPr id="11" name="Line 33"/>
            <p:cNvSpPr>
              <a:spLocks noChangeShapeType="1"/>
            </p:cNvSpPr>
            <p:nvPr/>
          </p:nvSpPr>
          <p:spPr bwMode="auto">
            <a:xfrm flipV="1">
              <a:off x="6597352" y="2002925"/>
              <a:ext cx="357188" cy="9525"/>
            </a:xfrm>
            <a:prstGeom prst="line">
              <a:avLst/>
            </a:prstGeom>
            <a:noFill/>
            <a:ln w="50799">
              <a:solidFill>
                <a:srgbClr val="FF0000"/>
              </a:solidFill>
              <a:round/>
              <a:headEnd type="none" w="sm" len="sm"/>
              <a:tailEnd type="stealth" w="med"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grpSp>
          <p:nvGrpSpPr>
            <p:cNvPr id="12" name="Group 34"/>
            <p:cNvGrpSpPr>
              <a:grpSpLocks/>
            </p:cNvGrpSpPr>
            <p:nvPr/>
          </p:nvGrpSpPr>
          <p:grpSpPr bwMode="auto">
            <a:xfrm>
              <a:off x="2558752" y="1791787"/>
              <a:ext cx="3290888" cy="504825"/>
              <a:chOff x="816" y="1488"/>
              <a:chExt cx="2073" cy="345"/>
            </a:xfrm>
          </p:grpSpPr>
          <p:sp useBgFill="1">
            <p:nvSpPr>
              <p:cNvPr id="15" name="Oval 35"/>
              <p:cNvSpPr>
                <a:spLocks noChangeArrowheads="1"/>
              </p:cNvSpPr>
              <p:nvPr/>
            </p:nvSpPr>
            <p:spPr bwMode="auto">
              <a:xfrm>
                <a:off x="816" y="1647"/>
                <a:ext cx="105" cy="105"/>
              </a:xfrm>
              <a:prstGeom prst="ellipse">
                <a:avLst/>
              </a:prstGeom>
              <a:ln w="12699">
                <a:solidFill>
                  <a:srgbClr val="FF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altLang="en-US" sz="2800" b="0" i="0" u="none" strike="noStrike" kern="0" cap="none" spc="0" normalizeH="0" baseline="0" noProof="0">
                  <a:ln>
                    <a:noFill/>
                  </a:ln>
                  <a:solidFill>
                    <a:sysClr val="windowText" lastClr="000000"/>
                  </a:solidFill>
                  <a:effectLst/>
                  <a:uLnTx/>
                  <a:uFillTx/>
                </a:endParaRPr>
              </a:p>
            </p:txBody>
          </p:sp>
          <p:sp useBgFill="1">
            <p:nvSpPr>
              <p:cNvPr id="16" name="Oval 36"/>
              <p:cNvSpPr>
                <a:spLocks noChangeArrowheads="1"/>
              </p:cNvSpPr>
              <p:nvPr/>
            </p:nvSpPr>
            <p:spPr bwMode="auto">
              <a:xfrm>
                <a:off x="1613" y="1530"/>
                <a:ext cx="105" cy="105"/>
              </a:xfrm>
              <a:prstGeom prst="ellipse">
                <a:avLst/>
              </a:prstGeom>
              <a:ln w="12699">
                <a:solidFill>
                  <a:srgbClr val="FF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altLang="en-US" sz="2800" b="0" i="0" u="none" strike="noStrike" kern="0" cap="none" spc="0" normalizeH="0" baseline="0" noProof="0">
                  <a:ln>
                    <a:noFill/>
                  </a:ln>
                  <a:solidFill>
                    <a:sysClr val="windowText" lastClr="000000"/>
                  </a:solidFill>
                  <a:effectLst/>
                  <a:uLnTx/>
                  <a:uFillTx/>
                </a:endParaRPr>
              </a:p>
            </p:txBody>
          </p:sp>
          <p:sp useBgFill="1">
            <p:nvSpPr>
              <p:cNvPr id="17" name="Oval 37"/>
              <p:cNvSpPr>
                <a:spLocks noChangeArrowheads="1"/>
              </p:cNvSpPr>
              <p:nvPr/>
            </p:nvSpPr>
            <p:spPr bwMode="auto">
              <a:xfrm>
                <a:off x="2164" y="1488"/>
                <a:ext cx="105" cy="105"/>
              </a:xfrm>
              <a:prstGeom prst="ellipse">
                <a:avLst/>
              </a:prstGeom>
              <a:ln w="12699">
                <a:solidFill>
                  <a:srgbClr val="FF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altLang="en-US" sz="2800" b="0" i="0" u="none" strike="noStrike" kern="0" cap="none" spc="0" normalizeH="0" baseline="0" noProof="0">
                  <a:ln>
                    <a:noFill/>
                  </a:ln>
                  <a:solidFill>
                    <a:sysClr val="windowText" lastClr="000000"/>
                  </a:solidFill>
                  <a:effectLst/>
                  <a:uLnTx/>
                  <a:uFillTx/>
                </a:endParaRPr>
              </a:p>
            </p:txBody>
          </p:sp>
          <p:sp useBgFill="1">
            <p:nvSpPr>
              <p:cNvPr id="18" name="Oval 38"/>
              <p:cNvSpPr>
                <a:spLocks noChangeArrowheads="1"/>
              </p:cNvSpPr>
              <p:nvPr/>
            </p:nvSpPr>
            <p:spPr bwMode="auto">
              <a:xfrm>
                <a:off x="2784" y="1728"/>
                <a:ext cx="105" cy="105"/>
              </a:xfrm>
              <a:prstGeom prst="ellipse">
                <a:avLst/>
              </a:prstGeom>
              <a:ln w="12699">
                <a:solidFill>
                  <a:srgbClr val="FF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altLang="en-US" sz="2800" b="0" i="0" u="none" strike="noStrike" kern="0" cap="none" spc="0" normalizeH="0" baseline="0" noProof="0">
                  <a:ln>
                    <a:noFill/>
                  </a:ln>
                  <a:solidFill>
                    <a:sysClr val="windowText" lastClr="000000"/>
                  </a:solidFill>
                  <a:effectLst/>
                  <a:uLnTx/>
                  <a:uFillTx/>
                </a:endParaRPr>
              </a:p>
            </p:txBody>
          </p:sp>
        </p:grpSp>
        <p:sp>
          <p:nvSpPr>
            <p:cNvPr id="13" name="Freeform 285"/>
            <p:cNvSpPr>
              <a:spLocks/>
            </p:cNvSpPr>
            <p:nvPr/>
          </p:nvSpPr>
          <p:spPr bwMode="auto">
            <a:xfrm>
              <a:off x="2752427" y="2152150"/>
              <a:ext cx="1023938" cy="1662112"/>
            </a:xfrm>
            <a:custGeom>
              <a:avLst/>
              <a:gdLst>
                <a:gd name="T0" fmla="*/ 0 w 644"/>
                <a:gd name="T1" fmla="*/ 1463 h 1136"/>
                <a:gd name="T2" fmla="*/ 166946 w 644"/>
                <a:gd name="T3" fmla="*/ 19021 h 1136"/>
                <a:gd name="T4" fmla="*/ 297324 w 644"/>
                <a:gd name="T5" fmla="*/ 206301 h 1136"/>
                <a:gd name="T6" fmla="*/ 278244 w 644"/>
                <a:gd name="T7" fmla="*/ 310183 h 1136"/>
                <a:gd name="T8" fmla="*/ 222595 w 644"/>
                <a:gd name="T9" fmla="*/ 326277 h 1136"/>
                <a:gd name="T10" fmla="*/ 260754 w 644"/>
                <a:gd name="T11" fmla="*/ 292625 h 1136"/>
                <a:gd name="T12" fmla="*/ 352972 w 644"/>
                <a:gd name="T13" fmla="*/ 361392 h 1136"/>
                <a:gd name="T14" fmla="*/ 446780 w 644"/>
                <a:gd name="T15" fmla="*/ 463811 h 1136"/>
                <a:gd name="T16" fmla="*/ 558078 w 644"/>
                <a:gd name="T17" fmla="*/ 497463 h 1136"/>
                <a:gd name="T18" fmla="*/ 577158 w 644"/>
                <a:gd name="T19" fmla="*/ 446254 h 1136"/>
                <a:gd name="T20" fmla="*/ 594647 w 644"/>
                <a:gd name="T21" fmla="*/ 377487 h 1136"/>
                <a:gd name="T22" fmla="*/ 707535 w 644"/>
                <a:gd name="T23" fmla="*/ 395044 h 1136"/>
                <a:gd name="T24" fmla="*/ 763184 w 644"/>
                <a:gd name="T25" fmla="*/ 446254 h 1136"/>
                <a:gd name="T26" fmla="*/ 669376 w 644"/>
                <a:gd name="T27" fmla="*/ 668649 h 1136"/>
                <a:gd name="T28" fmla="*/ 725024 w 644"/>
                <a:gd name="T29" fmla="*/ 823740 h 1136"/>
                <a:gd name="T30" fmla="*/ 799753 w 644"/>
                <a:gd name="T31" fmla="*/ 892507 h 1136"/>
                <a:gd name="T32" fmla="*/ 780673 w 644"/>
                <a:gd name="T33" fmla="*/ 1148555 h 1136"/>
                <a:gd name="T34" fmla="*/ 744104 w 644"/>
                <a:gd name="T35" fmla="*/ 1250973 h 1136"/>
                <a:gd name="T36" fmla="*/ 874481 w 644"/>
                <a:gd name="T37" fmla="*/ 1508484 h 1136"/>
                <a:gd name="T38" fmla="*/ 1023938 w 644"/>
                <a:gd name="T39" fmla="*/ 1662112 h 11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644" h="1136">
                  <a:moveTo>
                    <a:pt x="0" y="1"/>
                  </a:moveTo>
                  <a:cubicBezTo>
                    <a:pt x="35" y="5"/>
                    <a:pt x="72" y="0"/>
                    <a:pt x="105" y="13"/>
                  </a:cubicBezTo>
                  <a:cubicBezTo>
                    <a:pt x="152" y="31"/>
                    <a:pt x="168" y="101"/>
                    <a:pt x="187" y="141"/>
                  </a:cubicBezTo>
                  <a:cubicBezTo>
                    <a:pt x="183" y="165"/>
                    <a:pt x="187" y="191"/>
                    <a:pt x="175" y="212"/>
                  </a:cubicBezTo>
                  <a:cubicBezTo>
                    <a:pt x="169" y="223"/>
                    <a:pt x="148" y="232"/>
                    <a:pt x="140" y="223"/>
                  </a:cubicBezTo>
                  <a:cubicBezTo>
                    <a:pt x="133" y="215"/>
                    <a:pt x="156" y="208"/>
                    <a:pt x="164" y="200"/>
                  </a:cubicBezTo>
                  <a:cubicBezTo>
                    <a:pt x="194" y="220"/>
                    <a:pt x="201" y="221"/>
                    <a:pt x="222" y="247"/>
                  </a:cubicBezTo>
                  <a:cubicBezTo>
                    <a:pt x="240" y="270"/>
                    <a:pt x="253" y="302"/>
                    <a:pt x="281" y="317"/>
                  </a:cubicBezTo>
                  <a:cubicBezTo>
                    <a:pt x="302" y="329"/>
                    <a:pt x="351" y="340"/>
                    <a:pt x="351" y="340"/>
                  </a:cubicBezTo>
                  <a:cubicBezTo>
                    <a:pt x="355" y="328"/>
                    <a:pt x="360" y="317"/>
                    <a:pt x="363" y="305"/>
                  </a:cubicBezTo>
                  <a:cubicBezTo>
                    <a:pt x="367" y="290"/>
                    <a:pt x="359" y="264"/>
                    <a:pt x="374" y="258"/>
                  </a:cubicBezTo>
                  <a:cubicBezTo>
                    <a:pt x="396" y="249"/>
                    <a:pt x="421" y="266"/>
                    <a:pt x="445" y="270"/>
                  </a:cubicBezTo>
                  <a:cubicBezTo>
                    <a:pt x="457" y="282"/>
                    <a:pt x="477" y="289"/>
                    <a:pt x="480" y="305"/>
                  </a:cubicBezTo>
                  <a:cubicBezTo>
                    <a:pt x="492" y="374"/>
                    <a:pt x="465" y="415"/>
                    <a:pt x="421" y="457"/>
                  </a:cubicBezTo>
                  <a:cubicBezTo>
                    <a:pt x="402" y="530"/>
                    <a:pt x="404" y="518"/>
                    <a:pt x="456" y="563"/>
                  </a:cubicBezTo>
                  <a:cubicBezTo>
                    <a:pt x="473" y="578"/>
                    <a:pt x="503" y="610"/>
                    <a:pt x="503" y="610"/>
                  </a:cubicBezTo>
                  <a:cubicBezTo>
                    <a:pt x="523" y="687"/>
                    <a:pt x="542" y="711"/>
                    <a:pt x="491" y="785"/>
                  </a:cubicBezTo>
                  <a:cubicBezTo>
                    <a:pt x="483" y="808"/>
                    <a:pt x="462" y="831"/>
                    <a:pt x="468" y="855"/>
                  </a:cubicBezTo>
                  <a:cubicBezTo>
                    <a:pt x="485" y="923"/>
                    <a:pt x="500" y="981"/>
                    <a:pt x="550" y="1031"/>
                  </a:cubicBezTo>
                  <a:cubicBezTo>
                    <a:pt x="585" y="1066"/>
                    <a:pt x="644" y="1079"/>
                    <a:pt x="644" y="1136"/>
                  </a:cubicBezTo>
                </a:path>
              </a:pathLst>
            </a:custGeom>
            <a:noFill/>
            <a:ln w="12700" cap="flat" cmpd="sng">
              <a:solidFill>
                <a:srgbClr val="FF0000"/>
              </a:solidFill>
              <a:prstDash val="solid"/>
              <a:round/>
              <a:headEnd type="none" w="med" len="med"/>
              <a:tailEnd type="arrow" w="lg" len="lg"/>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14" name="Freeform 286"/>
            <p:cNvSpPr>
              <a:spLocks/>
            </p:cNvSpPr>
            <p:nvPr/>
          </p:nvSpPr>
          <p:spPr bwMode="auto">
            <a:xfrm>
              <a:off x="3662065" y="2031500"/>
              <a:ext cx="1133475" cy="1852612"/>
            </a:xfrm>
            <a:custGeom>
              <a:avLst/>
              <a:gdLst>
                <a:gd name="T0" fmla="*/ 296863 w 714"/>
                <a:gd name="T1" fmla="*/ 0 h 1264"/>
                <a:gd name="T2" fmla="*/ 147638 w 714"/>
                <a:gd name="T3" fmla="*/ 85009 h 1264"/>
                <a:gd name="T4" fmla="*/ 241300 w 714"/>
                <a:gd name="T5" fmla="*/ 342968 h 1264"/>
                <a:gd name="T6" fmla="*/ 241300 w 714"/>
                <a:gd name="T7" fmla="*/ 565750 h 1264"/>
                <a:gd name="T8" fmla="*/ 147638 w 714"/>
                <a:gd name="T9" fmla="*/ 548162 h 1264"/>
                <a:gd name="T10" fmla="*/ 36513 w 714"/>
                <a:gd name="T11" fmla="*/ 463153 h 1264"/>
                <a:gd name="T12" fmla="*/ 17463 w 714"/>
                <a:gd name="T13" fmla="*/ 411854 h 1264"/>
                <a:gd name="T14" fmla="*/ 111125 w 714"/>
                <a:gd name="T15" fmla="*/ 429442 h 1264"/>
                <a:gd name="T16" fmla="*/ 258763 w 714"/>
                <a:gd name="T17" fmla="*/ 772410 h 1264"/>
                <a:gd name="T18" fmla="*/ 296863 w 714"/>
                <a:gd name="T19" fmla="*/ 908718 h 1264"/>
                <a:gd name="T20" fmla="*/ 314325 w 714"/>
                <a:gd name="T21" fmla="*/ 977605 h 1264"/>
                <a:gd name="T22" fmla="*/ 166688 w 714"/>
                <a:gd name="T23" fmla="*/ 1012781 h 1264"/>
                <a:gd name="T24" fmla="*/ 277813 w 714"/>
                <a:gd name="T25" fmla="*/ 908718 h 1264"/>
                <a:gd name="T26" fmla="*/ 427038 w 714"/>
                <a:gd name="T27" fmla="*/ 1080202 h 1264"/>
                <a:gd name="T28" fmla="*/ 463550 w 714"/>
                <a:gd name="T29" fmla="*/ 1184265 h 1264"/>
                <a:gd name="T30" fmla="*/ 501650 w 714"/>
                <a:gd name="T31" fmla="*/ 1560943 h 1264"/>
                <a:gd name="T32" fmla="*/ 649288 w 714"/>
                <a:gd name="T33" fmla="*/ 1783725 h 1264"/>
                <a:gd name="T34" fmla="*/ 947738 w 714"/>
                <a:gd name="T35" fmla="*/ 1818901 h 1264"/>
                <a:gd name="T36" fmla="*/ 1133475 w 714"/>
                <a:gd name="T37" fmla="*/ 1767603 h 1264"/>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714" h="1264">
                  <a:moveTo>
                    <a:pt x="187" y="0"/>
                  </a:moveTo>
                  <a:cubicBezTo>
                    <a:pt x="148" y="13"/>
                    <a:pt x="128" y="35"/>
                    <a:pt x="93" y="58"/>
                  </a:cubicBezTo>
                  <a:cubicBezTo>
                    <a:pt x="70" y="127"/>
                    <a:pt x="103" y="187"/>
                    <a:pt x="152" y="234"/>
                  </a:cubicBezTo>
                  <a:cubicBezTo>
                    <a:pt x="163" y="279"/>
                    <a:pt x="183" y="344"/>
                    <a:pt x="152" y="386"/>
                  </a:cubicBezTo>
                  <a:cubicBezTo>
                    <a:pt x="140" y="402"/>
                    <a:pt x="113" y="378"/>
                    <a:pt x="93" y="374"/>
                  </a:cubicBezTo>
                  <a:cubicBezTo>
                    <a:pt x="67" y="357"/>
                    <a:pt x="41" y="344"/>
                    <a:pt x="23" y="316"/>
                  </a:cubicBezTo>
                  <a:cubicBezTo>
                    <a:pt x="16" y="306"/>
                    <a:pt x="0" y="286"/>
                    <a:pt x="11" y="281"/>
                  </a:cubicBezTo>
                  <a:cubicBezTo>
                    <a:pt x="29" y="272"/>
                    <a:pt x="50" y="289"/>
                    <a:pt x="70" y="293"/>
                  </a:cubicBezTo>
                  <a:cubicBezTo>
                    <a:pt x="149" y="372"/>
                    <a:pt x="140" y="421"/>
                    <a:pt x="163" y="527"/>
                  </a:cubicBezTo>
                  <a:cubicBezTo>
                    <a:pt x="170" y="558"/>
                    <a:pt x="179" y="589"/>
                    <a:pt x="187" y="620"/>
                  </a:cubicBezTo>
                  <a:cubicBezTo>
                    <a:pt x="191" y="636"/>
                    <a:pt x="198" y="667"/>
                    <a:pt x="198" y="667"/>
                  </a:cubicBezTo>
                  <a:cubicBezTo>
                    <a:pt x="163" y="720"/>
                    <a:pt x="159" y="727"/>
                    <a:pt x="105" y="691"/>
                  </a:cubicBezTo>
                  <a:cubicBezTo>
                    <a:pt x="114" y="630"/>
                    <a:pt x="94" y="575"/>
                    <a:pt x="175" y="620"/>
                  </a:cubicBezTo>
                  <a:cubicBezTo>
                    <a:pt x="212" y="640"/>
                    <a:pt x="253" y="697"/>
                    <a:pt x="269" y="737"/>
                  </a:cubicBezTo>
                  <a:cubicBezTo>
                    <a:pt x="278" y="760"/>
                    <a:pt x="292" y="808"/>
                    <a:pt x="292" y="808"/>
                  </a:cubicBezTo>
                  <a:cubicBezTo>
                    <a:pt x="301" y="894"/>
                    <a:pt x="304" y="980"/>
                    <a:pt x="316" y="1065"/>
                  </a:cubicBezTo>
                  <a:cubicBezTo>
                    <a:pt x="330" y="1168"/>
                    <a:pt x="318" y="1196"/>
                    <a:pt x="409" y="1217"/>
                  </a:cubicBezTo>
                  <a:cubicBezTo>
                    <a:pt x="477" y="1264"/>
                    <a:pt x="510" y="1250"/>
                    <a:pt x="597" y="1241"/>
                  </a:cubicBezTo>
                  <a:cubicBezTo>
                    <a:pt x="631" y="1229"/>
                    <a:pt x="687" y="1179"/>
                    <a:pt x="714" y="1206"/>
                  </a:cubicBezTo>
                </a:path>
              </a:pathLst>
            </a:custGeom>
            <a:noFill/>
            <a:ln w="12700" cap="flat" cmpd="sng">
              <a:solidFill>
                <a:srgbClr val="FF0000"/>
              </a:solidFill>
              <a:prstDash val="solid"/>
              <a:round/>
              <a:headEnd type="none" w="med" len="med"/>
              <a:tailEnd type="arrow" w="lg" len="lg"/>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grpSp>
    </p:spTree>
    <p:extLst>
      <p:ext uri="{BB962C8B-B14F-4D97-AF65-F5344CB8AC3E}">
        <p14:creationId xmlns:p14="http://schemas.microsoft.com/office/powerpoint/2010/main" val="27745709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037" y="29568"/>
            <a:ext cx="6912768" cy="400110"/>
          </a:xfrm>
          <a:prstGeom prst="rect">
            <a:avLst/>
          </a:prstGeom>
          <a:noFill/>
        </p:spPr>
        <p:txBody>
          <a:bodyPr wrap="square" rtlCol="0">
            <a:spAutoFit/>
          </a:bodyPr>
          <a:lstStyle/>
          <a:p>
            <a:r>
              <a:rPr lang="en-US" sz="2000" i="1" dirty="0">
                <a:solidFill>
                  <a:srgbClr val="FF0000"/>
                </a:solidFill>
                <a:latin typeface="Verdana" pitchFamily="34" charset="0"/>
                <a:ea typeface="Verdana" pitchFamily="34" charset="0"/>
                <a:cs typeface="Verdana" pitchFamily="34" charset="0"/>
              </a:rPr>
              <a:t>Why is radiation dosimetry important?</a:t>
            </a:r>
            <a:endParaRPr lang="en-GB" sz="2000" i="1" dirty="0">
              <a:solidFill>
                <a:srgbClr val="FF0000"/>
              </a:solidFill>
              <a:latin typeface="Verdana" pitchFamily="34" charset="0"/>
              <a:ea typeface="Verdana" pitchFamily="34" charset="0"/>
              <a:cs typeface="Verdana" pitchFamily="34" charset="0"/>
            </a:endParaRPr>
          </a:p>
        </p:txBody>
      </p:sp>
      <p:sp>
        <p:nvSpPr>
          <p:cNvPr id="3" name="TextBox 2"/>
          <p:cNvSpPr txBox="1"/>
          <p:nvPr/>
        </p:nvSpPr>
        <p:spPr>
          <a:xfrm>
            <a:off x="323528" y="731306"/>
            <a:ext cx="8568952" cy="4785926"/>
          </a:xfrm>
          <a:prstGeom prst="rect">
            <a:avLst/>
          </a:prstGeom>
          <a:noFill/>
        </p:spPr>
        <p:txBody>
          <a:bodyPr wrap="square" rtlCol="0">
            <a:spAutoFit/>
          </a:bodyPr>
          <a:lstStyle/>
          <a:p>
            <a:r>
              <a:rPr lang="en-US" sz="1900" b="1" dirty="0">
                <a:solidFill>
                  <a:srgbClr val="0070C0"/>
                </a:solidFill>
                <a:latin typeface="Verdana" pitchFamily="34" charset="0"/>
                <a:ea typeface="Verdana" pitchFamily="34" charset="0"/>
                <a:cs typeface="Verdana" pitchFamily="34" charset="0"/>
              </a:rPr>
              <a:t>Unique effects of interaction of ionizing radiation with matter</a:t>
            </a:r>
          </a:p>
          <a:p>
            <a:r>
              <a:rPr lang="en-US" sz="1900" dirty="0">
                <a:latin typeface="Verdana" pitchFamily="34" charset="0"/>
                <a:ea typeface="Verdana" pitchFamily="34" charset="0"/>
                <a:cs typeface="Verdana" pitchFamily="34" charset="0"/>
              </a:rPr>
              <a:t> </a:t>
            </a:r>
          </a:p>
          <a:p>
            <a:pPr marL="285750" indent="-285750">
              <a:spcAft>
                <a:spcPts val="600"/>
              </a:spcAft>
              <a:buFont typeface="Arial" pitchFamily="34" charset="0"/>
              <a:buChar char="•"/>
            </a:pPr>
            <a:r>
              <a:rPr lang="en-US" sz="1900" dirty="0">
                <a:latin typeface="Verdana" pitchFamily="34" charset="0"/>
                <a:ea typeface="Verdana" pitchFamily="34" charset="0"/>
                <a:cs typeface="Verdana" pitchFamily="34" charset="0"/>
              </a:rPr>
              <a:t>Biological systems (humans in particular) are particularly susceptible to damage by ionizing radiation</a:t>
            </a:r>
          </a:p>
          <a:p>
            <a:pPr marL="285750" indent="-285750">
              <a:spcAft>
                <a:spcPts val="600"/>
              </a:spcAft>
              <a:buFont typeface="Arial" pitchFamily="34" charset="0"/>
              <a:buChar char="•"/>
            </a:pPr>
            <a:r>
              <a:rPr lang="en-US" sz="1900" dirty="0">
                <a:latin typeface="Verdana" pitchFamily="34" charset="0"/>
                <a:ea typeface="Verdana" pitchFamily="34" charset="0"/>
                <a:cs typeface="Verdana" pitchFamily="34" charset="0"/>
              </a:rPr>
              <a:t>The expenditure of a trivial amount of energy (</a:t>
            </a:r>
            <a:r>
              <a:rPr lang="de-DE" sz="2000" b="1" dirty="0">
                <a:solidFill>
                  <a:srgbClr val="000000"/>
                </a:solidFill>
                <a:latin typeface="Times New Roman" panose="02020603050405020304" pitchFamily="18" charset="0"/>
                <a:cs typeface="Times New Roman" panose="02020603050405020304" pitchFamily="18" charset="0"/>
              </a:rPr>
              <a:t>~ </a:t>
            </a:r>
            <a:r>
              <a:rPr lang="en-US" sz="1900" dirty="0">
                <a:latin typeface="Verdana" pitchFamily="34" charset="0"/>
                <a:ea typeface="Verdana" pitchFamily="34" charset="0"/>
                <a:cs typeface="Verdana" pitchFamily="34" charset="0"/>
              </a:rPr>
              <a:t>4 J/kg = 4 </a:t>
            </a:r>
            <a:r>
              <a:rPr lang="en-US" sz="1900" dirty="0" err="1">
                <a:latin typeface="Verdana" pitchFamily="34" charset="0"/>
                <a:ea typeface="Verdana" pitchFamily="34" charset="0"/>
                <a:cs typeface="Verdana" pitchFamily="34" charset="0"/>
              </a:rPr>
              <a:t>Gy</a:t>
            </a:r>
            <a:r>
              <a:rPr lang="en-US" sz="1900" dirty="0">
                <a:latin typeface="Verdana" pitchFamily="34" charset="0"/>
                <a:ea typeface="Verdana" pitchFamily="34" charset="0"/>
                <a:cs typeface="Verdana" pitchFamily="34" charset="0"/>
              </a:rPr>
              <a:t>) to the whole body is likely to cause death…</a:t>
            </a:r>
          </a:p>
          <a:p>
            <a:pPr marL="285750" indent="-285750">
              <a:spcAft>
                <a:spcPts val="600"/>
              </a:spcAft>
              <a:buFont typeface="Arial" pitchFamily="34" charset="0"/>
              <a:buChar char="•"/>
            </a:pPr>
            <a:r>
              <a:rPr lang="en-US" sz="1900" dirty="0">
                <a:latin typeface="Verdana" pitchFamily="34" charset="0"/>
                <a:ea typeface="Verdana" pitchFamily="34" charset="0"/>
                <a:cs typeface="Verdana" pitchFamily="34" charset="0"/>
              </a:rPr>
              <a:t>…even if this amount of energy can only raise the gross temperature by about 0.001 °C</a:t>
            </a:r>
          </a:p>
          <a:p>
            <a:pPr marL="285750" indent="-285750">
              <a:spcAft>
                <a:spcPts val="600"/>
              </a:spcAft>
              <a:buFont typeface="Arial" pitchFamily="34" charset="0"/>
              <a:buChar char="•"/>
            </a:pPr>
            <a:r>
              <a:rPr lang="en-US" sz="1900" dirty="0">
                <a:latin typeface="Verdana" pitchFamily="34" charset="0"/>
                <a:ea typeface="Verdana" pitchFamily="34" charset="0"/>
                <a:cs typeface="Verdana" pitchFamily="34" charset="0"/>
              </a:rPr>
              <a:t>This is because of the ability of ionizing radiation to impart their energy to individual atoms and molecules</a:t>
            </a:r>
          </a:p>
          <a:p>
            <a:pPr marL="285750" indent="-285750">
              <a:spcAft>
                <a:spcPts val="600"/>
              </a:spcAft>
              <a:buFont typeface="Arial" pitchFamily="34" charset="0"/>
              <a:buChar char="•"/>
            </a:pPr>
            <a:r>
              <a:rPr lang="en-US" sz="1900" dirty="0">
                <a:latin typeface="Verdana" pitchFamily="34" charset="0"/>
                <a:ea typeface="Verdana" pitchFamily="34" charset="0"/>
                <a:cs typeface="Verdana" pitchFamily="34" charset="0"/>
              </a:rPr>
              <a:t>The resulting high local concentration of absorbed energy can kill a cell either </a:t>
            </a:r>
            <a:r>
              <a:rPr lang="en-US" sz="1900" b="1" i="1" dirty="0">
                <a:solidFill>
                  <a:srgbClr val="00B050"/>
                </a:solidFill>
                <a:latin typeface="Verdana" pitchFamily="34" charset="0"/>
                <a:ea typeface="Verdana" pitchFamily="34" charset="0"/>
                <a:cs typeface="Verdana" pitchFamily="34" charset="0"/>
              </a:rPr>
              <a:t>directly</a:t>
            </a:r>
            <a:r>
              <a:rPr lang="en-US" sz="1900" dirty="0">
                <a:solidFill>
                  <a:srgbClr val="00B050"/>
                </a:solidFill>
                <a:latin typeface="Verdana" pitchFamily="34" charset="0"/>
                <a:ea typeface="Verdana" pitchFamily="34" charset="0"/>
                <a:cs typeface="Verdana" pitchFamily="34" charset="0"/>
              </a:rPr>
              <a:t> </a:t>
            </a:r>
            <a:r>
              <a:rPr lang="en-US" sz="1900" dirty="0">
                <a:latin typeface="Verdana" pitchFamily="34" charset="0"/>
                <a:ea typeface="Verdana" pitchFamily="34" charset="0"/>
                <a:cs typeface="Verdana" pitchFamily="34" charset="0"/>
              </a:rPr>
              <a:t>or through the formation of highly reactive chemical species such as </a:t>
            </a:r>
            <a:r>
              <a:rPr lang="en-US" sz="1900" b="1" i="1" dirty="0">
                <a:solidFill>
                  <a:srgbClr val="00B050"/>
                </a:solidFill>
                <a:latin typeface="Verdana" pitchFamily="34" charset="0"/>
                <a:ea typeface="Verdana" pitchFamily="34" charset="0"/>
                <a:cs typeface="Verdana" pitchFamily="34" charset="0"/>
              </a:rPr>
              <a:t>free radicals </a:t>
            </a:r>
            <a:r>
              <a:rPr lang="en-US" sz="1900" dirty="0">
                <a:latin typeface="Verdana" pitchFamily="34" charset="0"/>
                <a:ea typeface="Verdana" pitchFamily="34" charset="0"/>
                <a:cs typeface="Verdana" pitchFamily="34" charset="0"/>
              </a:rPr>
              <a:t>(atom or compound in which there is an unpaired electron, such as H or CH</a:t>
            </a:r>
            <a:r>
              <a:rPr lang="en-US" sz="1900" baseline="-25000" dirty="0">
                <a:latin typeface="Verdana" pitchFamily="34" charset="0"/>
                <a:ea typeface="Verdana" pitchFamily="34" charset="0"/>
                <a:cs typeface="Verdana" pitchFamily="34" charset="0"/>
              </a:rPr>
              <a:t>3</a:t>
            </a:r>
            <a:r>
              <a:rPr lang="en-US" sz="1900" dirty="0">
                <a:latin typeface="Verdana" pitchFamily="34" charset="0"/>
                <a:ea typeface="Verdana" pitchFamily="34" charset="0"/>
                <a:cs typeface="Verdana" pitchFamily="34" charset="0"/>
              </a:rPr>
              <a:t>) in the water medium that constitutes the bulk of the biological material</a:t>
            </a:r>
            <a:endParaRPr lang="en-GB" sz="1900" dirty="0">
              <a:latin typeface="Verdana" pitchFamily="34" charset="0"/>
              <a:ea typeface="Verdana" pitchFamily="34" charset="0"/>
              <a:cs typeface="Verdana" pitchFamily="34" charset="0"/>
            </a:endParaRPr>
          </a:p>
        </p:txBody>
      </p:sp>
      <p:sp>
        <p:nvSpPr>
          <p:cNvPr id="4" name="TextBox 3"/>
          <p:cNvSpPr txBox="1"/>
          <p:nvPr/>
        </p:nvSpPr>
        <p:spPr>
          <a:xfrm>
            <a:off x="251520" y="5811361"/>
            <a:ext cx="8712968" cy="353943"/>
          </a:xfrm>
          <a:prstGeom prst="rect">
            <a:avLst/>
          </a:prstGeom>
          <a:noFill/>
          <a:ln w="6350">
            <a:solidFill>
              <a:schemeClr val="tx1"/>
            </a:solidFill>
          </a:ln>
        </p:spPr>
        <p:txBody>
          <a:bodyPr wrap="square" rtlCol="0">
            <a:spAutoFit/>
          </a:bodyPr>
          <a:lstStyle/>
          <a:p>
            <a:r>
              <a:rPr lang="en-US" sz="1700" dirty="0">
                <a:latin typeface="Verdana" pitchFamily="34" charset="0"/>
                <a:ea typeface="Verdana" pitchFamily="34" charset="0"/>
                <a:cs typeface="Verdana" pitchFamily="34" charset="0"/>
              </a:rPr>
              <a:t>Main aim of </a:t>
            </a:r>
            <a:r>
              <a:rPr lang="en-US" sz="1700" b="1" dirty="0">
                <a:solidFill>
                  <a:srgbClr val="FF0000"/>
                </a:solidFill>
                <a:latin typeface="Verdana" pitchFamily="34" charset="0"/>
                <a:ea typeface="Verdana" pitchFamily="34" charset="0"/>
                <a:cs typeface="Verdana" pitchFamily="34" charset="0"/>
              </a:rPr>
              <a:t>dosimetry</a:t>
            </a:r>
            <a:r>
              <a:rPr lang="en-US" sz="1700" dirty="0">
                <a:solidFill>
                  <a:srgbClr val="FF0000"/>
                </a:solidFill>
                <a:latin typeface="Verdana" pitchFamily="34" charset="0"/>
                <a:ea typeface="Verdana" pitchFamily="34" charset="0"/>
                <a:cs typeface="Verdana" pitchFamily="34" charset="0"/>
              </a:rPr>
              <a:t> </a:t>
            </a:r>
            <a:r>
              <a:rPr lang="en-US" sz="1700" dirty="0">
                <a:latin typeface="Verdana" pitchFamily="34" charset="0"/>
                <a:ea typeface="Verdana" pitchFamily="34" charset="0"/>
                <a:cs typeface="Verdana" pitchFamily="34" charset="0"/>
              </a:rPr>
              <a:t>= measurement of the absorbed dose (energy/mass)</a:t>
            </a:r>
            <a:endParaRPr lang="en-GB" sz="1700" dirty="0">
              <a:latin typeface="Verdana" pitchFamily="34" charset="0"/>
              <a:ea typeface="Verdana" pitchFamily="34" charset="0"/>
              <a:cs typeface="Verdana" pitchFamily="34" charset="0"/>
            </a:endParaRPr>
          </a:p>
        </p:txBody>
      </p:sp>
      <p:sp>
        <p:nvSpPr>
          <p:cNvPr id="10" name="Slide Number Placeholder 9"/>
          <p:cNvSpPr>
            <a:spLocks noGrp="1"/>
          </p:cNvSpPr>
          <p:nvPr>
            <p:ph type="sldNum" sz="quarter" idx="12"/>
          </p:nvPr>
        </p:nvSpPr>
        <p:spPr/>
        <p:txBody>
          <a:bodyPr/>
          <a:lstStyle/>
          <a:p>
            <a:fld id="{97B5E8DF-58F0-4F1A-9C8E-35C36CDA2C44}" type="slidenum">
              <a:rPr lang="en-GB" smtClean="0"/>
              <a:pPr/>
              <a:t>27</a:t>
            </a:fld>
            <a:endParaRPr lang="en-GB"/>
          </a:p>
        </p:txBody>
      </p:sp>
    </p:spTree>
    <p:extLst>
      <p:ext uri="{BB962C8B-B14F-4D97-AF65-F5344CB8AC3E}">
        <p14:creationId xmlns:p14="http://schemas.microsoft.com/office/powerpoint/2010/main" val="26157458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fade">
                                      <p:cBhvr>
                                        <p:cTn id="7" dur="500"/>
                                        <p:tgtEl>
                                          <p:spTgt spid="3">
                                            <p:txEl>
                                              <p:pRg st="2" end="2"/>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3" end="3"/>
                                            </p:txEl>
                                          </p:spTgt>
                                        </p:tgtEl>
                                        <p:attrNameLst>
                                          <p:attrName>style.visibility</p:attrName>
                                        </p:attrNameLst>
                                      </p:cBhvr>
                                      <p:to>
                                        <p:strVal val="visible"/>
                                      </p:to>
                                    </p:set>
                                    <p:animEffect transition="in" filter="fade">
                                      <p:cBhvr>
                                        <p:cTn id="12" dur="500"/>
                                        <p:tgtEl>
                                          <p:spTgt spid="3">
                                            <p:txEl>
                                              <p:pRg st="3" end="3"/>
                                            </p:txEl>
                                          </p:spTgt>
                                        </p:tgtEl>
                                      </p:cBhvr>
                                    </p:animEffect>
                                  </p:childTnLst>
                                </p:cTn>
                              </p:par>
                              <p:par>
                                <p:cTn id="13" presetID="10" presetClass="entr" presetSubtype="0" fill="hold" nodeType="with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animEffect transition="in" filter="fade">
                                      <p:cBhvr>
                                        <p:cTn id="15" dur="500"/>
                                        <p:tgtEl>
                                          <p:spTgt spid="3">
                                            <p:txEl>
                                              <p:pRg st="4" end="4"/>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3">
                                            <p:txEl>
                                              <p:pRg st="5" end="5"/>
                                            </p:txEl>
                                          </p:spTgt>
                                        </p:tgtEl>
                                        <p:attrNameLst>
                                          <p:attrName>style.visibility</p:attrName>
                                        </p:attrNameLst>
                                      </p:cBhvr>
                                      <p:to>
                                        <p:strVal val="visible"/>
                                      </p:to>
                                    </p:set>
                                    <p:animEffect transition="in" filter="fade">
                                      <p:cBhvr>
                                        <p:cTn id="20" dur="500"/>
                                        <p:tgtEl>
                                          <p:spTgt spid="3">
                                            <p:txEl>
                                              <p:pRg st="5" end="5"/>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nodeType="clickEffect">
                                  <p:stCondLst>
                                    <p:cond delay="0"/>
                                  </p:stCondLst>
                                  <p:childTnLst>
                                    <p:set>
                                      <p:cBhvr>
                                        <p:cTn id="24" dur="1" fill="hold">
                                          <p:stCondLst>
                                            <p:cond delay="0"/>
                                          </p:stCondLst>
                                        </p:cTn>
                                        <p:tgtEl>
                                          <p:spTgt spid="3">
                                            <p:txEl>
                                              <p:pRg st="6" end="6"/>
                                            </p:txEl>
                                          </p:spTgt>
                                        </p:tgtEl>
                                        <p:attrNameLst>
                                          <p:attrName>style.visibility</p:attrName>
                                        </p:attrNameLst>
                                      </p:cBhvr>
                                      <p:to>
                                        <p:strVal val="visible"/>
                                      </p:to>
                                    </p:set>
                                    <p:animEffect transition="in" filter="fade">
                                      <p:cBhvr>
                                        <p:cTn id="25" dur="500"/>
                                        <p:tgtEl>
                                          <p:spTgt spid="3">
                                            <p:txEl>
                                              <p:pRg st="6" end="6"/>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grpId="0" nodeType="clickEffect">
                                  <p:stCondLst>
                                    <p:cond delay="0"/>
                                  </p:stCondLst>
                                  <p:childTnLst>
                                    <p:set>
                                      <p:cBhvr>
                                        <p:cTn id="29" dur="1" fill="hold">
                                          <p:stCondLst>
                                            <p:cond delay="0"/>
                                          </p:stCondLst>
                                        </p:cTn>
                                        <p:tgtEl>
                                          <p:spTgt spid="4"/>
                                        </p:tgtEl>
                                        <p:attrNameLst>
                                          <p:attrName>style.visibility</p:attrName>
                                        </p:attrNameLst>
                                      </p:cBhvr>
                                      <p:to>
                                        <p:strVal val="visible"/>
                                      </p:to>
                                    </p:set>
                                    <p:animEffect transition="in" filter="fade">
                                      <p:cBhvr>
                                        <p:cTn id="30"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Line 2"/>
          <p:cNvSpPr>
            <a:spLocks noChangeShapeType="1"/>
          </p:cNvSpPr>
          <p:nvPr/>
        </p:nvSpPr>
        <p:spPr bwMode="auto">
          <a:xfrm flipV="1">
            <a:off x="1264940" y="2002925"/>
            <a:ext cx="6475412" cy="74612"/>
          </a:xfrm>
          <a:prstGeom prst="line">
            <a:avLst/>
          </a:prstGeom>
          <a:noFill/>
          <a:ln w="50800">
            <a:solidFill>
              <a:srgbClr val="FF33CC"/>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3" name="Rectangle 3"/>
          <p:cNvSpPr>
            <a:spLocks noChangeArrowheads="1"/>
          </p:cNvSpPr>
          <p:nvPr/>
        </p:nvSpPr>
        <p:spPr bwMode="auto">
          <a:xfrm>
            <a:off x="1263352" y="2520450"/>
            <a:ext cx="24384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altLang="en-US" sz="1800" b="0" i="0" u="none" strike="noStrike" kern="0" cap="none" spc="0" normalizeH="0" baseline="0" noProof="0">
                <a:ln>
                  <a:noFill/>
                </a:ln>
                <a:solidFill>
                  <a:srgbClr val="FF33CC"/>
                </a:solidFill>
                <a:effectLst/>
                <a:uLnTx/>
                <a:uFillTx/>
              </a:rPr>
              <a:t> </a:t>
            </a:r>
            <a:r>
              <a:rPr kumimoji="0" lang="en-US" altLang="he-IL" sz="1800" b="0" i="0" u="none" strike="noStrike" kern="0" cap="none" spc="0" normalizeH="0" baseline="0" noProof="0">
                <a:ln>
                  <a:noFill/>
                </a:ln>
                <a:solidFill>
                  <a:srgbClr val="FF33CC"/>
                </a:solidFill>
                <a:effectLst/>
                <a:uLnTx/>
                <a:uFillTx/>
              </a:rPr>
              <a:t>delta rays</a:t>
            </a:r>
          </a:p>
        </p:txBody>
      </p:sp>
      <p:sp>
        <p:nvSpPr>
          <p:cNvPr id="4" name="Rectangle 4"/>
          <p:cNvSpPr>
            <a:spLocks noChangeArrowheads="1"/>
          </p:cNvSpPr>
          <p:nvPr/>
        </p:nvSpPr>
        <p:spPr bwMode="auto">
          <a:xfrm>
            <a:off x="1022052" y="441350"/>
            <a:ext cx="2965450" cy="1187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he-IL" sz="1800" b="0" i="0" u="none" strike="noStrike" kern="0" cap="none" spc="0" normalizeH="0" baseline="0" noProof="0" dirty="0">
                <a:ln>
                  <a:noFill/>
                </a:ln>
                <a:solidFill>
                  <a:srgbClr val="CC0000"/>
                </a:solidFill>
                <a:effectLst/>
                <a:uLnTx/>
                <a:uFillTx/>
              </a:rPr>
              <a:t>Ionization event (formation of water radicals)</a:t>
            </a:r>
          </a:p>
        </p:txBody>
      </p:sp>
      <p:sp>
        <p:nvSpPr>
          <p:cNvPr id="5" name="Rectangle 5"/>
          <p:cNvSpPr>
            <a:spLocks noChangeArrowheads="1"/>
          </p:cNvSpPr>
          <p:nvPr/>
        </p:nvSpPr>
        <p:spPr bwMode="auto">
          <a:xfrm>
            <a:off x="5346402" y="853575"/>
            <a:ext cx="2252663" cy="6469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en-US" altLang="he-IL" sz="1800" b="0" i="0" u="none" strike="noStrike" kern="0" cap="none" spc="0" normalizeH="0" baseline="0" noProof="0" dirty="0">
                <a:ln>
                  <a:noFill/>
                </a:ln>
                <a:solidFill>
                  <a:srgbClr val="009900"/>
                </a:solidFill>
                <a:effectLst/>
                <a:uLnTx/>
                <a:uFillTx/>
              </a:rPr>
              <a:t>Light damage - reparable</a:t>
            </a:r>
          </a:p>
        </p:txBody>
      </p:sp>
      <p:sp>
        <p:nvSpPr>
          <p:cNvPr id="6" name="Line 6"/>
          <p:cNvSpPr>
            <a:spLocks noChangeShapeType="1"/>
          </p:cNvSpPr>
          <p:nvPr/>
        </p:nvSpPr>
        <p:spPr bwMode="auto">
          <a:xfrm>
            <a:off x="3396952" y="877387"/>
            <a:ext cx="457200" cy="911225"/>
          </a:xfrm>
          <a:prstGeom prst="line">
            <a:avLst/>
          </a:prstGeom>
          <a:noFill/>
          <a:ln w="12699">
            <a:solidFill>
              <a:srgbClr val="CC0000"/>
            </a:solidFill>
            <a:round/>
            <a:headEnd type="none" w="sm" len="sm"/>
            <a:tailEnd type="stealth"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7" name="Line 7"/>
          <p:cNvSpPr>
            <a:spLocks noChangeShapeType="1"/>
          </p:cNvSpPr>
          <p:nvPr/>
        </p:nvSpPr>
        <p:spPr bwMode="auto">
          <a:xfrm flipV="1">
            <a:off x="1872952" y="2063250"/>
            <a:ext cx="357188" cy="9525"/>
          </a:xfrm>
          <a:prstGeom prst="line">
            <a:avLst/>
          </a:prstGeom>
          <a:noFill/>
          <a:ln w="50800">
            <a:solidFill>
              <a:srgbClr val="FF33CC"/>
            </a:solidFill>
            <a:round/>
            <a:headEnd type="none" w="sm" len="sm"/>
            <a:tailEnd type="stealth" w="med"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8" name="Rectangle 8"/>
          <p:cNvSpPr>
            <a:spLocks noChangeArrowheads="1"/>
          </p:cNvSpPr>
          <p:nvPr/>
        </p:nvSpPr>
        <p:spPr bwMode="auto">
          <a:xfrm>
            <a:off x="4984452" y="4877887"/>
            <a:ext cx="2614613" cy="6469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en-US" altLang="he-IL" sz="1800" b="0" i="0" u="none" strike="noStrike" kern="0" cap="none" spc="0" normalizeH="0" baseline="0" noProof="0" dirty="0">
                <a:ln>
                  <a:noFill/>
                </a:ln>
                <a:solidFill>
                  <a:sysClr val="windowText" lastClr="000000"/>
                </a:solidFill>
                <a:effectLst/>
                <a:uLnTx/>
                <a:uFillTx/>
              </a:rPr>
              <a:t>Clustered damage - irreparable</a:t>
            </a:r>
          </a:p>
        </p:txBody>
      </p:sp>
      <p:grpSp>
        <p:nvGrpSpPr>
          <p:cNvPr id="9" name="Group 9"/>
          <p:cNvGrpSpPr>
            <a:grpSpLocks/>
          </p:cNvGrpSpPr>
          <p:nvPr/>
        </p:nvGrpSpPr>
        <p:grpSpPr bwMode="auto">
          <a:xfrm>
            <a:off x="3630315" y="170950"/>
            <a:ext cx="1763712" cy="6399212"/>
            <a:chOff x="1491" y="382"/>
            <a:chExt cx="1111" cy="4367"/>
          </a:xfrm>
        </p:grpSpPr>
        <p:grpSp>
          <p:nvGrpSpPr>
            <p:cNvPr id="10" name="Group 10"/>
            <p:cNvGrpSpPr>
              <a:grpSpLocks/>
            </p:cNvGrpSpPr>
            <p:nvPr/>
          </p:nvGrpSpPr>
          <p:grpSpPr bwMode="auto">
            <a:xfrm>
              <a:off x="1491" y="382"/>
              <a:ext cx="1111" cy="4367"/>
              <a:chOff x="1491" y="382"/>
              <a:chExt cx="1111" cy="4369"/>
            </a:xfrm>
          </p:grpSpPr>
          <p:sp>
            <p:nvSpPr>
              <p:cNvPr id="13" name="Freeform 11"/>
              <p:cNvSpPr>
                <a:spLocks/>
              </p:cNvSpPr>
              <p:nvPr/>
            </p:nvSpPr>
            <p:spPr bwMode="auto">
              <a:xfrm>
                <a:off x="1802" y="1463"/>
                <a:ext cx="667" cy="689"/>
              </a:xfrm>
              <a:custGeom>
                <a:avLst/>
                <a:gdLst>
                  <a:gd name="T0" fmla="*/ 293 w 667"/>
                  <a:gd name="T1" fmla="*/ 230 h 689"/>
                  <a:gd name="T2" fmla="*/ 245 w 667"/>
                  <a:gd name="T3" fmla="*/ 215 h 689"/>
                  <a:gd name="T4" fmla="*/ 202 w 667"/>
                  <a:gd name="T5" fmla="*/ 201 h 689"/>
                  <a:gd name="T6" fmla="*/ 170 w 667"/>
                  <a:gd name="T7" fmla="*/ 175 h 689"/>
                  <a:gd name="T8" fmla="*/ 149 w 667"/>
                  <a:gd name="T9" fmla="*/ 149 h 689"/>
                  <a:gd name="T10" fmla="*/ 133 w 667"/>
                  <a:gd name="T11" fmla="*/ 125 h 689"/>
                  <a:gd name="T12" fmla="*/ 126 w 667"/>
                  <a:gd name="T13" fmla="*/ 87 h 689"/>
                  <a:gd name="T14" fmla="*/ 120 w 667"/>
                  <a:gd name="T15" fmla="*/ 54 h 689"/>
                  <a:gd name="T16" fmla="*/ 120 w 667"/>
                  <a:gd name="T17" fmla="*/ 0 h 689"/>
                  <a:gd name="T18" fmla="*/ 96 w 667"/>
                  <a:gd name="T19" fmla="*/ 31 h 689"/>
                  <a:gd name="T20" fmla="*/ 77 w 667"/>
                  <a:gd name="T21" fmla="*/ 72 h 689"/>
                  <a:gd name="T22" fmla="*/ 52 w 667"/>
                  <a:gd name="T23" fmla="*/ 122 h 689"/>
                  <a:gd name="T24" fmla="*/ 39 w 667"/>
                  <a:gd name="T25" fmla="*/ 172 h 689"/>
                  <a:gd name="T26" fmla="*/ 27 w 667"/>
                  <a:gd name="T27" fmla="*/ 215 h 689"/>
                  <a:gd name="T28" fmla="*/ 19 w 667"/>
                  <a:gd name="T29" fmla="*/ 259 h 689"/>
                  <a:gd name="T30" fmla="*/ 8 w 667"/>
                  <a:gd name="T31" fmla="*/ 302 h 689"/>
                  <a:gd name="T32" fmla="*/ 3 w 667"/>
                  <a:gd name="T33" fmla="*/ 351 h 689"/>
                  <a:gd name="T34" fmla="*/ 0 w 667"/>
                  <a:gd name="T35" fmla="*/ 386 h 689"/>
                  <a:gd name="T36" fmla="*/ 9 w 667"/>
                  <a:gd name="T37" fmla="*/ 412 h 689"/>
                  <a:gd name="T38" fmla="*/ 24 w 667"/>
                  <a:gd name="T39" fmla="*/ 432 h 689"/>
                  <a:gd name="T40" fmla="*/ 42 w 667"/>
                  <a:gd name="T41" fmla="*/ 441 h 689"/>
                  <a:gd name="T42" fmla="*/ 60 w 667"/>
                  <a:gd name="T43" fmla="*/ 455 h 689"/>
                  <a:gd name="T44" fmla="*/ 272 w 667"/>
                  <a:gd name="T45" fmla="*/ 541 h 689"/>
                  <a:gd name="T46" fmla="*/ 468 w 667"/>
                  <a:gd name="T47" fmla="*/ 592 h 689"/>
                  <a:gd name="T48" fmla="*/ 498 w 667"/>
                  <a:gd name="T49" fmla="*/ 597 h 689"/>
                  <a:gd name="T50" fmla="*/ 509 w 667"/>
                  <a:gd name="T51" fmla="*/ 609 h 689"/>
                  <a:gd name="T52" fmla="*/ 516 w 667"/>
                  <a:gd name="T53" fmla="*/ 626 h 689"/>
                  <a:gd name="T54" fmla="*/ 525 w 667"/>
                  <a:gd name="T55" fmla="*/ 645 h 689"/>
                  <a:gd name="T56" fmla="*/ 528 w 667"/>
                  <a:gd name="T57" fmla="*/ 688 h 689"/>
                  <a:gd name="T58" fmla="*/ 583 w 667"/>
                  <a:gd name="T59" fmla="*/ 620 h 689"/>
                  <a:gd name="T60" fmla="*/ 631 w 667"/>
                  <a:gd name="T61" fmla="*/ 535 h 689"/>
                  <a:gd name="T62" fmla="*/ 650 w 667"/>
                  <a:gd name="T63" fmla="*/ 486 h 689"/>
                  <a:gd name="T64" fmla="*/ 664 w 667"/>
                  <a:gd name="T65" fmla="*/ 444 h 689"/>
                  <a:gd name="T66" fmla="*/ 665 w 667"/>
                  <a:gd name="T67" fmla="*/ 406 h 689"/>
                  <a:gd name="T68" fmla="*/ 666 w 667"/>
                  <a:gd name="T69" fmla="*/ 371 h 689"/>
                  <a:gd name="T70" fmla="*/ 650 w 667"/>
                  <a:gd name="T71" fmla="*/ 342 h 689"/>
                  <a:gd name="T72" fmla="*/ 637 w 667"/>
                  <a:gd name="T73" fmla="*/ 331 h 689"/>
                  <a:gd name="T74" fmla="*/ 618 w 667"/>
                  <a:gd name="T75" fmla="*/ 317 h 689"/>
                  <a:gd name="T76" fmla="*/ 599 w 667"/>
                  <a:gd name="T77" fmla="*/ 303 h 689"/>
                  <a:gd name="T78" fmla="*/ 562 w 667"/>
                  <a:gd name="T79" fmla="*/ 295 h 689"/>
                  <a:gd name="T80" fmla="*/ 511 w 667"/>
                  <a:gd name="T81" fmla="*/ 291 h 689"/>
                  <a:gd name="T82" fmla="*/ 293 w 667"/>
                  <a:gd name="T83" fmla="*/ 230 h 689"/>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0" t="0" r="r" b="b"/>
                <a:pathLst>
                  <a:path w="667" h="689">
                    <a:moveTo>
                      <a:pt x="293" y="230"/>
                    </a:moveTo>
                    <a:lnTo>
                      <a:pt x="245" y="215"/>
                    </a:lnTo>
                    <a:lnTo>
                      <a:pt x="202" y="201"/>
                    </a:lnTo>
                    <a:lnTo>
                      <a:pt x="170" y="175"/>
                    </a:lnTo>
                    <a:lnTo>
                      <a:pt x="149" y="149"/>
                    </a:lnTo>
                    <a:lnTo>
                      <a:pt x="133" y="125"/>
                    </a:lnTo>
                    <a:lnTo>
                      <a:pt x="126" y="87"/>
                    </a:lnTo>
                    <a:lnTo>
                      <a:pt x="120" y="54"/>
                    </a:lnTo>
                    <a:lnTo>
                      <a:pt x="120" y="0"/>
                    </a:lnTo>
                    <a:lnTo>
                      <a:pt x="96" y="31"/>
                    </a:lnTo>
                    <a:lnTo>
                      <a:pt x="77" y="72"/>
                    </a:lnTo>
                    <a:lnTo>
                      <a:pt x="52" y="122"/>
                    </a:lnTo>
                    <a:lnTo>
                      <a:pt x="39" y="172"/>
                    </a:lnTo>
                    <a:lnTo>
                      <a:pt x="27" y="215"/>
                    </a:lnTo>
                    <a:lnTo>
                      <a:pt x="19" y="259"/>
                    </a:lnTo>
                    <a:lnTo>
                      <a:pt x="8" y="302"/>
                    </a:lnTo>
                    <a:lnTo>
                      <a:pt x="3" y="351"/>
                    </a:lnTo>
                    <a:lnTo>
                      <a:pt x="0" y="386"/>
                    </a:lnTo>
                    <a:lnTo>
                      <a:pt x="9" y="412"/>
                    </a:lnTo>
                    <a:lnTo>
                      <a:pt x="24" y="432"/>
                    </a:lnTo>
                    <a:lnTo>
                      <a:pt x="42" y="441"/>
                    </a:lnTo>
                    <a:lnTo>
                      <a:pt x="60" y="455"/>
                    </a:lnTo>
                    <a:lnTo>
                      <a:pt x="272" y="541"/>
                    </a:lnTo>
                    <a:lnTo>
                      <a:pt x="468" y="592"/>
                    </a:lnTo>
                    <a:lnTo>
                      <a:pt x="498" y="597"/>
                    </a:lnTo>
                    <a:lnTo>
                      <a:pt x="509" y="609"/>
                    </a:lnTo>
                    <a:lnTo>
                      <a:pt x="516" y="626"/>
                    </a:lnTo>
                    <a:lnTo>
                      <a:pt x="525" y="645"/>
                    </a:lnTo>
                    <a:lnTo>
                      <a:pt x="528" y="688"/>
                    </a:lnTo>
                    <a:lnTo>
                      <a:pt x="583" y="620"/>
                    </a:lnTo>
                    <a:lnTo>
                      <a:pt x="631" y="535"/>
                    </a:lnTo>
                    <a:lnTo>
                      <a:pt x="650" y="486"/>
                    </a:lnTo>
                    <a:lnTo>
                      <a:pt x="664" y="444"/>
                    </a:lnTo>
                    <a:lnTo>
                      <a:pt x="665" y="406"/>
                    </a:lnTo>
                    <a:lnTo>
                      <a:pt x="666" y="371"/>
                    </a:lnTo>
                    <a:lnTo>
                      <a:pt x="650" y="342"/>
                    </a:lnTo>
                    <a:lnTo>
                      <a:pt x="637" y="331"/>
                    </a:lnTo>
                    <a:lnTo>
                      <a:pt x="618" y="317"/>
                    </a:lnTo>
                    <a:lnTo>
                      <a:pt x="599" y="303"/>
                    </a:lnTo>
                    <a:lnTo>
                      <a:pt x="562" y="295"/>
                    </a:lnTo>
                    <a:lnTo>
                      <a:pt x="511" y="291"/>
                    </a:lnTo>
                    <a:lnTo>
                      <a:pt x="293" y="230"/>
                    </a:lnTo>
                  </a:path>
                </a:pathLst>
              </a:custGeom>
              <a:solidFill>
                <a:srgbClr val="3333CC"/>
              </a:solidFill>
              <a:ln w="12699" cap="rnd" cmpd="sng">
                <a:solidFill>
                  <a:srgbClr val="3333CC"/>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14" name="Freeform 12"/>
              <p:cNvSpPr>
                <a:spLocks/>
              </p:cNvSpPr>
              <p:nvPr/>
            </p:nvSpPr>
            <p:spPr bwMode="auto">
              <a:xfrm>
                <a:off x="1873" y="692"/>
                <a:ext cx="656" cy="697"/>
              </a:xfrm>
              <a:custGeom>
                <a:avLst/>
                <a:gdLst>
                  <a:gd name="T0" fmla="*/ 370 w 656"/>
                  <a:gd name="T1" fmla="*/ 217 h 697"/>
                  <a:gd name="T2" fmla="*/ 275 w 656"/>
                  <a:gd name="T3" fmla="*/ 179 h 697"/>
                  <a:gd name="T4" fmla="*/ 213 w 656"/>
                  <a:gd name="T5" fmla="*/ 155 h 697"/>
                  <a:gd name="T6" fmla="*/ 163 w 656"/>
                  <a:gd name="T7" fmla="*/ 135 h 697"/>
                  <a:gd name="T8" fmla="*/ 133 w 656"/>
                  <a:gd name="T9" fmla="*/ 110 h 697"/>
                  <a:gd name="T10" fmla="*/ 107 w 656"/>
                  <a:gd name="T11" fmla="*/ 94 h 697"/>
                  <a:gd name="T12" fmla="*/ 89 w 656"/>
                  <a:gd name="T13" fmla="*/ 69 h 697"/>
                  <a:gd name="T14" fmla="*/ 74 w 656"/>
                  <a:gd name="T15" fmla="*/ 53 h 697"/>
                  <a:gd name="T16" fmla="*/ 64 w 656"/>
                  <a:gd name="T17" fmla="*/ 30 h 697"/>
                  <a:gd name="T18" fmla="*/ 55 w 656"/>
                  <a:gd name="T19" fmla="*/ 0 h 697"/>
                  <a:gd name="T20" fmla="*/ 45 w 656"/>
                  <a:gd name="T21" fmla="*/ 44 h 697"/>
                  <a:gd name="T22" fmla="*/ 35 w 656"/>
                  <a:gd name="T23" fmla="*/ 87 h 697"/>
                  <a:gd name="T24" fmla="*/ 29 w 656"/>
                  <a:gd name="T25" fmla="*/ 128 h 697"/>
                  <a:gd name="T26" fmla="*/ 22 w 656"/>
                  <a:gd name="T27" fmla="*/ 176 h 697"/>
                  <a:gd name="T28" fmla="*/ 9 w 656"/>
                  <a:gd name="T29" fmla="*/ 238 h 697"/>
                  <a:gd name="T30" fmla="*/ 0 w 656"/>
                  <a:gd name="T31" fmla="*/ 290 h 697"/>
                  <a:gd name="T32" fmla="*/ 0 w 656"/>
                  <a:gd name="T33" fmla="*/ 305 h 697"/>
                  <a:gd name="T34" fmla="*/ 3 w 656"/>
                  <a:gd name="T35" fmla="*/ 334 h 697"/>
                  <a:gd name="T36" fmla="*/ 7 w 656"/>
                  <a:gd name="T37" fmla="*/ 350 h 697"/>
                  <a:gd name="T38" fmla="*/ 17 w 656"/>
                  <a:gd name="T39" fmla="*/ 365 h 697"/>
                  <a:gd name="T40" fmla="*/ 27 w 656"/>
                  <a:gd name="T41" fmla="*/ 384 h 697"/>
                  <a:gd name="T42" fmla="*/ 44 w 656"/>
                  <a:gd name="T43" fmla="*/ 397 h 697"/>
                  <a:gd name="T44" fmla="*/ 73 w 656"/>
                  <a:gd name="T45" fmla="*/ 406 h 697"/>
                  <a:gd name="T46" fmla="*/ 102 w 656"/>
                  <a:gd name="T47" fmla="*/ 419 h 697"/>
                  <a:gd name="T48" fmla="*/ 339 w 656"/>
                  <a:gd name="T49" fmla="*/ 506 h 697"/>
                  <a:gd name="T50" fmla="*/ 517 w 656"/>
                  <a:gd name="T51" fmla="*/ 586 h 697"/>
                  <a:gd name="T52" fmla="*/ 530 w 656"/>
                  <a:gd name="T53" fmla="*/ 594 h 697"/>
                  <a:gd name="T54" fmla="*/ 543 w 656"/>
                  <a:gd name="T55" fmla="*/ 605 h 697"/>
                  <a:gd name="T56" fmla="*/ 551 w 656"/>
                  <a:gd name="T57" fmla="*/ 620 h 697"/>
                  <a:gd name="T58" fmla="*/ 550 w 656"/>
                  <a:gd name="T59" fmla="*/ 643 h 697"/>
                  <a:gd name="T60" fmla="*/ 550 w 656"/>
                  <a:gd name="T61" fmla="*/ 662 h 697"/>
                  <a:gd name="T62" fmla="*/ 545 w 656"/>
                  <a:gd name="T63" fmla="*/ 696 h 697"/>
                  <a:gd name="T64" fmla="*/ 555 w 656"/>
                  <a:gd name="T65" fmla="*/ 679 h 697"/>
                  <a:gd name="T66" fmla="*/ 564 w 656"/>
                  <a:gd name="T67" fmla="*/ 663 h 697"/>
                  <a:gd name="T68" fmla="*/ 580 w 656"/>
                  <a:gd name="T69" fmla="*/ 633 h 697"/>
                  <a:gd name="T70" fmla="*/ 593 w 656"/>
                  <a:gd name="T71" fmla="*/ 613 h 697"/>
                  <a:gd name="T72" fmla="*/ 608 w 656"/>
                  <a:gd name="T73" fmla="*/ 579 h 697"/>
                  <a:gd name="T74" fmla="*/ 623 w 656"/>
                  <a:gd name="T75" fmla="*/ 545 h 697"/>
                  <a:gd name="T76" fmla="*/ 634 w 656"/>
                  <a:gd name="T77" fmla="*/ 514 h 697"/>
                  <a:gd name="T78" fmla="*/ 642 w 656"/>
                  <a:gd name="T79" fmla="*/ 485 h 697"/>
                  <a:gd name="T80" fmla="*/ 649 w 656"/>
                  <a:gd name="T81" fmla="*/ 449 h 697"/>
                  <a:gd name="T82" fmla="*/ 655 w 656"/>
                  <a:gd name="T83" fmla="*/ 416 h 697"/>
                  <a:gd name="T84" fmla="*/ 655 w 656"/>
                  <a:gd name="T85" fmla="*/ 384 h 697"/>
                  <a:gd name="T86" fmla="*/ 649 w 656"/>
                  <a:gd name="T87" fmla="*/ 367 h 697"/>
                  <a:gd name="T88" fmla="*/ 644 w 656"/>
                  <a:gd name="T89" fmla="*/ 350 h 697"/>
                  <a:gd name="T90" fmla="*/ 636 w 656"/>
                  <a:gd name="T91" fmla="*/ 332 h 697"/>
                  <a:gd name="T92" fmla="*/ 619 w 656"/>
                  <a:gd name="T93" fmla="*/ 319 h 697"/>
                  <a:gd name="T94" fmla="*/ 584 w 656"/>
                  <a:gd name="T95" fmla="*/ 308 h 697"/>
                  <a:gd name="T96" fmla="*/ 486 w 656"/>
                  <a:gd name="T97" fmla="*/ 269 h 697"/>
                  <a:gd name="T98" fmla="*/ 370 w 656"/>
                  <a:gd name="T99" fmla="*/ 217 h 697"/>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656" h="697">
                    <a:moveTo>
                      <a:pt x="370" y="217"/>
                    </a:moveTo>
                    <a:lnTo>
                      <a:pt x="275" y="179"/>
                    </a:lnTo>
                    <a:lnTo>
                      <a:pt x="213" y="155"/>
                    </a:lnTo>
                    <a:lnTo>
                      <a:pt x="163" y="135"/>
                    </a:lnTo>
                    <a:lnTo>
                      <a:pt x="133" y="110"/>
                    </a:lnTo>
                    <a:lnTo>
                      <a:pt x="107" y="94"/>
                    </a:lnTo>
                    <a:lnTo>
                      <a:pt x="89" y="69"/>
                    </a:lnTo>
                    <a:lnTo>
                      <a:pt x="74" y="53"/>
                    </a:lnTo>
                    <a:lnTo>
                      <a:pt x="64" y="30"/>
                    </a:lnTo>
                    <a:lnTo>
                      <a:pt x="55" y="0"/>
                    </a:lnTo>
                    <a:lnTo>
                      <a:pt x="45" y="44"/>
                    </a:lnTo>
                    <a:lnTo>
                      <a:pt x="35" y="87"/>
                    </a:lnTo>
                    <a:lnTo>
                      <a:pt x="29" y="128"/>
                    </a:lnTo>
                    <a:lnTo>
                      <a:pt x="22" y="176"/>
                    </a:lnTo>
                    <a:lnTo>
                      <a:pt x="9" y="238"/>
                    </a:lnTo>
                    <a:lnTo>
                      <a:pt x="0" y="290"/>
                    </a:lnTo>
                    <a:lnTo>
                      <a:pt x="0" y="305"/>
                    </a:lnTo>
                    <a:lnTo>
                      <a:pt x="3" y="334"/>
                    </a:lnTo>
                    <a:lnTo>
                      <a:pt x="7" y="350"/>
                    </a:lnTo>
                    <a:lnTo>
                      <a:pt x="17" y="365"/>
                    </a:lnTo>
                    <a:lnTo>
                      <a:pt x="27" y="384"/>
                    </a:lnTo>
                    <a:lnTo>
                      <a:pt x="44" y="397"/>
                    </a:lnTo>
                    <a:lnTo>
                      <a:pt x="73" y="406"/>
                    </a:lnTo>
                    <a:lnTo>
                      <a:pt x="102" y="419"/>
                    </a:lnTo>
                    <a:lnTo>
                      <a:pt x="339" y="506"/>
                    </a:lnTo>
                    <a:lnTo>
                      <a:pt x="517" y="586"/>
                    </a:lnTo>
                    <a:lnTo>
                      <a:pt x="530" y="594"/>
                    </a:lnTo>
                    <a:lnTo>
                      <a:pt x="543" y="605"/>
                    </a:lnTo>
                    <a:lnTo>
                      <a:pt x="551" y="620"/>
                    </a:lnTo>
                    <a:lnTo>
                      <a:pt x="550" y="643"/>
                    </a:lnTo>
                    <a:lnTo>
                      <a:pt x="550" y="662"/>
                    </a:lnTo>
                    <a:lnTo>
                      <a:pt x="545" y="696"/>
                    </a:lnTo>
                    <a:lnTo>
                      <a:pt x="555" y="679"/>
                    </a:lnTo>
                    <a:lnTo>
                      <a:pt x="564" y="663"/>
                    </a:lnTo>
                    <a:lnTo>
                      <a:pt x="580" y="633"/>
                    </a:lnTo>
                    <a:lnTo>
                      <a:pt x="593" y="613"/>
                    </a:lnTo>
                    <a:lnTo>
                      <a:pt x="608" y="579"/>
                    </a:lnTo>
                    <a:lnTo>
                      <a:pt x="623" y="545"/>
                    </a:lnTo>
                    <a:lnTo>
                      <a:pt x="634" y="514"/>
                    </a:lnTo>
                    <a:lnTo>
                      <a:pt x="642" y="485"/>
                    </a:lnTo>
                    <a:lnTo>
                      <a:pt x="649" y="449"/>
                    </a:lnTo>
                    <a:lnTo>
                      <a:pt x="655" y="416"/>
                    </a:lnTo>
                    <a:lnTo>
                      <a:pt x="655" y="384"/>
                    </a:lnTo>
                    <a:lnTo>
                      <a:pt x="649" y="367"/>
                    </a:lnTo>
                    <a:lnTo>
                      <a:pt x="644" y="350"/>
                    </a:lnTo>
                    <a:lnTo>
                      <a:pt x="636" y="332"/>
                    </a:lnTo>
                    <a:lnTo>
                      <a:pt x="619" y="319"/>
                    </a:lnTo>
                    <a:lnTo>
                      <a:pt x="584" y="308"/>
                    </a:lnTo>
                    <a:lnTo>
                      <a:pt x="486" y="269"/>
                    </a:lnTo>
                    <a:lnTo>
                      <a:pt x="370" y="217"/>
                    </a:lnTo>
                  </a:path>
                </a:pathLst>
              </a:custGeom>
              <a:solidFill>
                <a:srgbClr val="60C900"/>
              </a:solidFill>
              <a:ln w="12699" cap="rnd" cmpd="sng">
                <a:solidFill>
                  <a:srgbClr val="60C900"/>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15" name="Freeform 13"/>
              <p:cNvSpPr>
                <a:spLocks/>
              </p:cNvSpPr>
              <p:nvPr/>
            </p:nvSpPr>
            <p:spPr bwMode="auto">
              <a:xfrm>
                <a:off x="1651" y="2891"/>
                <a:ext cx="667" cy="689"/>
              </a:xfrm>
              <a:custGeom>
                <a:avLst/>
                <a:gdLst>
                  <a:gd name="T0" fmla="*/ 293 w 667"/>
                  <a:gd name="T1" fmla="*/ 230 h 689"/>
                  <a:gd name="T2" fmla="*/ 245 w 667"/>
                  <a:gd name="T3" fmla="*/ 215 h 689"/>
                  <a:gd name="T4" fmla="*/ 202 w 667"/>
                  <a:gd name="T5" fmla="*/ 201 h 689"/>
                  <a:gd name="T6" fmla="*/ 170 w 667"/>
                  <a:gd name="T7" fmla="*/ 175 h 689"/>
                  <a:gd name="T8" fmla="*/ 149 w 667"/>
                  <a:gd name="T9" fmla="*/ 149 h 689"/>
                  <a:gd name="T10" fmla="*/ 133 w 667"/>
                  <a:gd name="T11" fmla="*/ 125 h 689"/>
                  <a:gd name="T12" fmla="*/ 126 w 667"/>
                  <a:gd name="T13" fmla="*/ 87 h 689"/>
                  <a:gd name="T14" fmla="*/ 120 w 667"/>
                  <a:gd name="T15" fmla="*/ 54 h 689"/>
                  <a:gd name="T16" fmla="*/ 120 w 667"/>
                  <a:gd name="T17" fmla="*/ 0 h 689"/>
                  <a:gd name="T18" fmla="*/ 96 w 667"/>
                  <a:gd name="T19" fmla="*/ 31 h 689"/>
                  <a:gd name="T20" fmla="*/ 77 w 667"/>
                  <a:gd name="T21" fmla="*/ 72 h 689"/>
                  <a:gd name="T22" fmla="*/ 52 w 667"/>
                  <a:gd name="T23" fmla="*/ 122 h 689"/>
                  <a:gd name="T24" fmla="*/ 39 w 667"/>
                  <a:gd name="T25" fmla="*/ 172 h 689"/>
                  <a:gd name="T26" fmla="*/ 27 w 667"/>
                  <a:gd name="T27" fmla="*/ 215 h 689"/>
                  <a:gd name="T28" fmla="*/ 19 w 667"/>
                  <a:gd name="T29" fmla="*/ 259 h 689"/>
                  <a:gd name="T30" fmla="*/ 8 w 667"/>
                  <a:gd name="T31" fmla="*/ 302 h 689"/>
                  <a:gd name="T32" fmla="*/ 3 w 667"/>
                  <a:gd name="T33" fmla="*/ 351 h 689"/>
                  <a:gd name="T34" fmla="*/ 0 w 667"/>
                  <a:gd name="T35" fmla="*/ 386 h 689"/>
                  <a:gd name="T36" fmla="*/ 9 w 667"/>
                  <a:gd name="T37" fmla="*/ 412 h 689"/>
                  <a:gd name="T38" fmla="*/ 24 w 667"/>
                  <a:gd name="T39" fmla="*/ 432 h 689"/>
                  <a:gd name="T40" fmla="*/ 42 w 667"/>
                  <a:gd name="T41" fmla="*/ 441 h 689"/>
                  <a:gd name="T42" fmla="*/ 60 w 667"/>
                  <a:gd name="T43" fmla="*/ 455 h 689"/>
                  <a:gd name="T44" fmla="*/ 272 w 667"/>
                  <a:gd name="T45" fmla="*/ 541 h 689"/>
                  <a:gd name="T46" fmla="*/ 468 w 667"/>
                  <a:gd name="T47" fmla="*/ 592 h 689"/>
                  <a:gd name="T48" fmla="*/ 498 w 667"/>
                  <a:gd name="T49" fmla="*/ 597 h 689"/>
                  <a:gd name="T50" fmla="*/ 509 w 667"/>
                  <a:gd name="T51" fmla="*/ 609 h 689"/>
                  <a:gd name="T52" fmla="*/ 516 w 667"/>
                  <a:gd name="T53" fmla="*/ 626 h 689"/>
                  <a:gd name="T54" fmla="*/ 525 w 667"/>
                  <a:gd name="T55" fmla="*/ 645 h 689"/>
                  <a:gd name="T56" fmla="*/ 528 w 667"/>
                  <a:gd name="T57" fmla="*/ 688 h 689"/>
                  <a:gd name="T58" fmla="*/ 583 w 667"/>
                  <a:gd name="T59" fmla="*/ 620 h 689"/>
                  <a:gd name="T60" fmla="*/ 631 w 667"/>
                  <a:gd name="T61" fmla="*/ 535 h 689"/>
                  <a:gd name="T62" fmla="*/ 650 w 667"/>
                  <a:gd name="T63" fmla="*/ 486 h 689"/>
                  <a:gd name="T64" fmla="*/ 664 w 667"/>
                  <a:gd name="T65" fmla="*/ 444 h 689"/>
                  <a:gd name="T66" fmla="*/ 665 w 667"/>
                  <a:gd name="T67" fmla="*/ 406 h 689"/>
                  <a:gd name="T68" fmla="*/ 666 w 667"/>
                  <a:gd name="T69" fmla="*/ 371 h 689"/>
                  <a:gd name="T70" fmla="*/ 650 w 667"/>
                  <a:gd name="T71" fmla="*/ 342 h 689"/>
                  <a:gd name="T72" fmla="*/ 637 w 667"/>
                  <a:gd name="T73" fmla="*/ 331 h 689"/>
                  <a:gd name="T74" fmla="*/ 618 w 667"/>
                  <a:gd name="T75" fmla="*/ 317 h 689"/>
                  <a:gd name="T76" fmla="*/ 599 w 667"/>
                  <a:gd name="T77" fmla="*/ 303 h 689"/>
                  <a:gd name="T78" fmla="*/ 562 w 667"/>
                  <a:gd name="T79" fmla="*/ 295 h 689"/>
                  <a:gd name="T80" fmla="*/ 511 w 667"/>
                  <a:gd name="T81" fmla="*/ 291 h 689"/>
                  <a:gd name="T82" fmla="*/ 293 w 667"/>
                  <a:gd name="T83" fmla="*/ 230 h 689"/>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0" t="0" r="r" b="b"/>
                <a:pathLst>
                  <a:path w="667" h="689">
                    <a:moveTo>
                      <a:pt x="293" y="230"/>
                    </a:moveTo>
                    <a:lnTo>
                      <a:pt x="245" y="215"/>
                    </a:lnTo>
                    <a:lnTo>
                      <a:pt x="202" y="201"/>
                    </a:lnTo>
                    <a:lnTo>
                      <a:pt x="170" y="175"/>
                    </a:lnTo>
                    <a:lnTo>
                      <a:pt x="149" y="149"/>
                    </a:lnTo>
                    <a:lnTo>
                      <a:pt x="133" y="125"/>
                    </a:lnTo>
                    <a:lnTo>
                      <a:pt x="126" y="87"/>
                    </a:lnTo>
                    <a:lnTo>
                      <a:pt x="120" y="54"/>
                    </a:lnTo>
                    <a:lnTo>
                      <a:pt x="120" y="0"/>
                    </a:lnTo>
                    <a:lnTo>
                      <a:pt x="96" y="31"/>
                    </a:lnTo>
                    <a:lnTo>
                      <a:pt x="77" y="72"/>
                    </a:lnTo>
                    <a:lnTo>
                      <a:pt x="52" y="122"/>
                    </a:lnTo>
                    <a:lnTo>
                      <a:pt x="39" y="172"/>
                    </a:lnTo>
                    <a:lnTo>
                      <a:pt x="27" y="215"/>
                    </a:lnTo>
                    <a:lnTo>
                      <a:pt x="19" y="259"/>
                    </a:lnTo>
                    <a:lnTo>
                      <a:pt x="8" y="302"/>
                    </a:lnTo>
                    <a:lnTo>
                      <a:pt x="3" y="351"/>
                    </a:lnTo>
                    <a:lnTo>
                      <a:pt x="0" y="386"/>
                    </a:lnTo>
                    <a:lnTo>
                      <a:pt x="9" y="412"/>
                    </a:lnTo>
                    <a:lnTo>
                      <a:pt x="24" y="432"/>
                    </a:lnTo>
                    <a:lnTo>
                      <a:pt x="42" y="441"/>
                    </a:lnTo>
                    <a:lnTo>
                      <a:pt x="60" y="455"/>
                    </a:lnTo>
                    <a:lnTo>
                      <a:pt x="272" y="541"/>
                    </a:lnTo>
                    <a:lnTo>
                      <a:pt x="468" y="592"/>
                    </a:lnTo>
                    <a:lnTo>
                      <a:pt x="498" y="597"/>
                    </a:lnTo>
                    <a:lnTo>
                      <a:pt x="509" y="609"/>
                    </a:lnTo>
                    <a:lnTo>
                      <a:pt x="516" y="626"/>
                    </a:lnTo>
                    <a:lnTo>
                      <a:pt x="525" y="645"/>
                    </a:lnTo>
                    <a:lnTo>
                      <a:pt x="528" y="688"/>
                    </a:lnTo>
                    <a:lnTo>
                      <a:pt x="583" y="620"/>
                    </a:lnTo>
                    <a:lnTo>
                      <a:pt x="631" y="535"/>
                    </a:lnTo>
                    <a:lnTo>
                      <a:pt x="650" y="486"/>
                    </a:lnTo>
                    <a:lnTo>
                      <a:pt x="664" y="444"/>
                    </a:lnTo>
                    <a:lnTo>
                      <a:pt x="665" y="406"/>
                    </a:lnTo>
                    <a:lnTo>
                      <a:pt x="666" y="371"/>
                    </a:lnTo>
                    <a:lnTo>
                      <a:pt x="650" y="342"/>
                    </a:lnTo>
                    <a:lnTo>
                      <a:pt x="637" y="331"/>
                    </a:lnTo>
                    <a:lnTo>
                      <a:pt x="618" y="317"/>
                    </a:lnTo>
                    <a:lnTo>
                      <a:pt x="599" y="303"/>
                    </a:lnTo>
                    <a:lnTo>
                      <a:pt x="562" y="295"/>
                    </a:lnTo>
                    <a:lnTo>
                      <a:pt x="511" y="291"/>
                    </a:lnTo>
                    <a:lnTo>
                      <a:pt x="293" y="230"/>
                    </a:lnTo>
                  </a:path>
                </a:pathLst>
              </a:custGeom>
              <a:solidFill>
                <a:srgbClr val="3333CC"/>
              </a:solidFill>
              <a:ln w="12699" cap="rnd" cmpd="sng">
                <a:solidFill>
                  <a:srgbClr val="3333CC"/>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16" name="Freeform 14"/>
              <p:cNvSpPr>
                <a:spLocks/>
              </p:cNvSpPr>
              <p:nvPr/>
            </p:nvSpPr>
            <p:spPr bwMode="auto">
              <a:xfrm>
                <a:off x="1722" y="2120"/>
                <a:ext cx="656" cy="697"/>
              </a:xfrm>
              <a:custGeom>
                <a:avLst/>
                <a:gdLst>
                  <a:gd name="T0" fmla="*/ 370 w 656"/>
                  <a:gd name="T1" fmla="*/ 217 h 697"/>
                  <a:gd name="T2" fmla="*/ 275 w 656"/>
                  <a:gd name="T3" fmla="*/ 179 h 697"/>
                  <a:gd name="T4" fmla="*/ 213 w 656"/>
                  <a:gd name="T5" fmla="*/ 155 h 697"/>
                  <a:gd name="T6" fmla="*/ 163 w 656"/>
                  <a:gd name="T7" fmla="*/ 135 h 697"/>
                  <a:gd name="T8" fmla="*/ 133 w 656"/>
                  <a:gd name="T9" fmla="*/ 110 h 697"/>
                  <a:gd name="T10" fmla="*/ 107 w 656"/>
                  <a:gd name="T11" fmla="*/ 94 h 697"/>
                  <a:gd name="T12" fmla="*/ 89 w 656"/>
                  <a:gd name="T13" fmla="*/ 69 h 697"/>
                  <a:gd name="T14" fmla="*/ 74 w 656"/>
                  <a:gd name="T15" fmla="*/ 53 h 697"/>
                  <a:gd name="T16" fmla="*/ 64 w 656"/>
                  <a:gd name="T17" fmla="*/ 30 h 697"/>
                  <a:gd name="T18" fmla="*/ 55 w 656"/>
                  <a:gd name="T19" fmla="*/ 0 h 697"/>
                  <a:gd name="T20" fmla="*/ 45 w 656"/>
                  <a:gd name="T21" fmla="*/ 44 h 697"/>
                  <a:gd name="T22" fmla="*/ 35 w 656"/>
                  <a:gd name="T23" fmla="*/ 87 h 697"/>
                  <a:gd name="T24" fmla="*/ 29 w 656"/>
                  <a:gd name="T25" fmla="*/ 128 h 697"/>
                  <a:gd name="T26" fmla="*/ 22 w 656"/>
                  <a:gd name="T27" fmla="*/ 176 h 697"/>
                  <a:gd name="T28" fmla="*/ 9 w 656"/>
                  <a:gd name="T29" fmla="*/ 238 h 697"/>
                  <a:gd name="T30" fmla="*/ 0 w 656"/>
                  <a:gd name="T31" fmla="*/ 290 h 697"/>
                  <a:gd name="T32" fmla="*/ 0 w 656"/>
                  <a:gd name="T33" fmla="*/ 305 h 697"/>
                  <a:gd name="T34" fmla="*/ 3 w 656"/>
                  <a:gd name="T35" fmla="*/ 334 h 697"/>
                  <a:gd name="T36" fmla="*/ 7 w 656"/>
                  <a:gd name="T37" fmla="*/ 350 h 697"/>
                  <a:gd name="T38" fmla="*/ 17 w 656"/>
                  <a:gd name="T39" fmla="*/ 365 h 697"/>
                  <a:gd name="T40" fmla="*/ 27 w 656"/>
                  <a:gd name="T41" fmla="*/ 384 h 697"/>
                  <a:gd name="T42" fmla="*/ 44 w 656"/>
                  <a:gd name="T43" fmla="*/ 397 h 697"/>
                  <a:gd name="T44" fmla="*/ 73 w 656"/>
                  <a:gd name="T45" fmla="*/ 406 h 697"/>
                  <a:gd name="T46" fmla="*/ 102 w 656"/>
                  <a:gd name="T47" fmla="*/ 419 h 697"/>
                  <a:gd name="T48" fmla="*/ 339 w 656"/>
                  <a:gd name="T49" fmla="*/ 506 h 697"/>
                  <a:gd name="T50" fmla="*/ 517 w 656"/>
                  <a:gd name="T51" fmla="*/ 586 h 697"/>
                  <a:gd name="T52" fmla="*/ 530 w 656"/>
                  <a:gd name="T53" fmla="*/ 594 h 697"/>
                  <a:gd name="T54" fmla="*/ 543 w 656"/>
                  <a:gd name="T55" fmla="*/ 605 h 697"/>
                  <a:gd name="T56" fmla="*/ 551 w 656"/>
                  <a:gd name="T57" fmla="*/ 620 h 697"/>
                  <a:gd name="T58" fmla="*/ 550 w 656"/>
                  <a:gd name="T59" fmla="*/ 643 h 697"/>
                  <a:gd name="T60" fmla="*/ 550 w 656"/>
                  <a:gd name="T61" fmla="*/ 662 h 697"/>
                  <a:gd name="T62" fmla="*/ 545 w 656"/>
                  <a:gd name="T63" fmla="*/ 696 h 697"/>
                  <a:gd name="T64" fmla="*/ 555 w 656"/>
                  <a:gd name="T65" fmla="*/ 679 h 697"/>
                  <a:gd name="T66" fmla="*/ 564 w 656"/>
                  <a:gd name="T67" fmla="*/ 663 h 697"/>
                  <a:gd name="T68" fmla="*/ 580 w 656"/>
                  <a:gd name="T69" fmla="*/ 633 h 697"/>
                  <a:gd name="T70" fmla="*/ 593 w 656"/>
                  <a:gd name="T71" fmla="*/ 613 h 697"/>
                  <a:gd name="T72" fmla="*/ 608 w 656"/>
                  <a:gd name="T73" fmla="*/ 579 h 697"/>
                  <a:gd name="T74" fmla="*/ 623 w 656"/>
                  <a:gd name="T75" fmla="*/ 545 h 697"/>
                  <a:gd name="T76" fmla="*/ 634 w 656"/>
                  <a:gd name="T77" fmla="*/ 514 h 697"/>
                  <a:gd name="T78" fmla="*/ 642 w 656"/>
                  <a:gd name="T79" fmla="*/ 485 h 697"/>
                  <a:gd name="T80" fmla="*/ 649 w 656"/>
                  <a:gd name="T81" fmla="*/ 449 h 697"/>
                  <a:gd name="T82" fmla="*/ 655 w 656"/>
                  <a:gd name="T83" fmla="*/ 416 h 697"/>
                  <a:gd name="T84" fmla="*/ 655 w 656"/>
                  <a:gd name="T85" fmla="*/ 384 h 697"/>
                  <a:gd name="T86" fmla="*/ 649 w 656"/>
                  <a:gd name="T87" fmla="*/ 367 h 697"/>
                  <a:gd name="T88" fmla="*/ 644 w 656"/>
                  <a:gd name="T89" fmla="*/ 350 h 697"/>
                  <a:gd name="T90" fmla="*/ 636 w 656"/>
                  <a:gd name="T91" fmla="*/ 332 h 697"/>
                  <a:gd name="T92" fmla="*/ 619 w 656"/>
                  <a:gd name="T93" fmla="*/ 319 h 697"/>
                  <a:gd name="T94" fmla="*/ 584 w 656"/>
                  <a:gd name="T95" fmla="*/ 308 h 697"/>
                  <a:gd name="T96" fmla="*/ 486 w 656"/>
                  <a:gd name="T97" fmla="*/ 269 h 697"/>
                  <a:gd name="T98" fmla="*/ 370 w 656"/>
                  <a:gd name="T99" fmla="*/ 217 h 697"/>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656" h="697">
                    <a:moveTo>
                      <a:pt x="370" y="217"/>
                    </a:moveTo>
                    <a:lnTo>
                      <a:pt x="275" y="179"/>
                    </a:lnTo>
                    <a:lnTo>
                      <a:pt x="213" y="155"/>
                    </a:lnTo>
                    <a:lnTo>
                      <a:pt x="163" y="135"/>
                    </a:lnTo>
                    <a:lnTo>
                      <a:pt x="133" y="110"/>
                    </a:lnTo>
                    <a:lnTo>
                      <a:pt x="107" y="94"/>
                    </a:lnTo>
                    <a:lnTo>
                      <a:pt x="89" y="69"/>
                    </a:lnTo>
                    <a:lnTo>
                      <a:pt x="74" y="53"/>
                    </a:lnTo>
                    <a:lnTo>
                      <a:pt x="64" y="30"/>
                    </a:lnTo>
                    <a:lnTo>
                      <a:pt x="55" y="0"/>
                    </a:lnTo>
                    <a:lnTo>
                      <a:pt x="45" y="44"/>
                    </a:lnTo>
                    <a:lnTo>
                      <a:pt x="35" y="87"/>
                    </a:lnTo>
                    <a:lnTo>
                      <a:pt x="29" y="128"/>
                    </a:lnTo>
                    <a:lnTo>
                      <a:pt x="22" y="176"/>
                    </a:lnTo>
                    <a:lnTo>
                      <a:pt x="9" y="238"/>
                    </a:lnTo>
                    <a:lnTo>
                      <a:pt x="0" y="290"/>
                    </a:lnTo>
                    <a:lnTo>
                      <a:pt x="0" y="305"/>
                    </a:lnTo>
                    <a:lnTo>
                      <a:pt x="3" y="334"/>
                    </a:lnTo>
                    <a:lnTo>
                      <a:pt x="7" y="350"/>
                    </a:lnTo>
                    <a:lnTo>
                      <a:pt x="17" y="365"/>
                    </a:lnTo>
                    <a:lnTo>
                      <a:pt x="27" y="384"/>
                    </a:lnTo>
                    <a:lnTo>
                      <a:pt x="44" y="397"/>
                    </a:lnTo>
                    <a:lnTo>
                      <a:pt x="73" y="406"/>
                    </a:lnTo>
                    <a:lnTo>
                      <a:pt x="102" y="419"/>
                    </a:lnTo>
                    <a:lnTo>
                      <a:pt x="339" y="506"/>
                    </a:lnTo>
                    <a:lnTo>
                      <a:pt x="517" y="586"/>
                    </a:lnTo>
                    <a:lnTo>
                      <a:pt x="530" y="594"/>
                    </a:lnTo>
                    <a:lnTo>
                      <a:pt x="543" y="605"/>
                    </a:lnTo>
                    <a:lnTo>
                      <a:pt x="551" y="620"/>
                    </a:lnTo>
                    <a:lnTo>
                      <a:pt x="550" y="643"/>
                    </a:lnTo>
                    <a:lnTo>
                      <a:pt x="550" y="662"/>
                    </a:lnTo>
                    <a:lnTo>
                      <a:pt x="545" y="696"/>
                    </a:lnTo>
                    <a:lnTo>
                      <a:pt x="555" y="679"/>
                    </a:lnTo>
                    <a:lnTo>
                      <a:pt x="564" y="663"/>
                    </a:lnTo>
                    <a:lnTo>
                      <a:pt x="580" y="633"/>
                    </a:lnTo>
                    <a:lnTo>
                      <a:pt x="593" y="613"/>
                    </a:lnTo>
                    <a:lnTo>
                      <a:pt x="608" y="579"/>
                    </a:lnTo>
                    <a:lnTo>
                      <a:pt x="623" y="545"/>
                    </a:lnTo>
                    <a:lnTo>
                      <a:pt x="634" y="514"/>
                    </a:lnTo>
                    <a:lnTo>
                      <a:pt x="642" y="485"/>
                    </a:lnTo>
                    <a:lnTo>
                      <a:pt x="649" y="449"/>
                    </a:lnTo>
                    <a:lnTo>
                      <a:pt x="655" y="416"/>
                    </a:lnTo>
                    <a:lnTo>
                      <a:pt x="655" y="384"/>
                    </a:lnTo>
                    <a:lnTo>
                      <a:pt x="649" y="367"/>
                    </a:lnTo>
                    <a:lnTo>
                      <a:pt x="644" y="350"/>
                    </a:lnTo>
                    <a:lnTo>
                      <a:pt x="636" y="332"/>
                    </a:lnTo>
                    <a:lnTo>
                      <a:pt x="619" y="319"/>
                    </a:lnTo>
                    <a:lnTo>
                      <a:pt x="584" y="308"/>
                    </a:lnTo>
                    <a:lnTo>
                      <a:pt x="486" y="269"/>
                    </a:lnTo>
                    <a:lnTo>
                      <a:pt x="370" y="217"/>
                    </a:lnTo>
                  </a:path>
                </a:pathLst>
              </a:custGeom>
              <a:solidFill>
                <a:srgbClr val="60C900"/>
              </a:solidFill>
              <a:ln w="12699" cap="rnd" cmpd="sng">
                <a:solidFill>
                  <a:srgbClr val="60C900"/>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17" name="Freeform 15"/>
              <p:cNvSpPr>
                <a:spLocks/>
              </p:cNvSpPr>
              <p:nvPr/>
            </p:nvSpPr>
            <p:spPr bwMode="auto">
              <a:xfrm>
                <a:off x="1592" y="3550"/>
                <a:ext cx="656" cy="697"/>
              </a:xfrm>
              <a:custGeom>
                <a:avLst/>
                <a:gdLst>
                  <a:gd name="T0" fmla="*/ 370 w 656"/>
                  <a:gd name="T1" fmla="*/ 217 h 697"/>
                  <a:gd name="T2" fmla="*/ 275 w 656"/>
                  <a:gd name="T3" fmla="*/ 179 h 697"/>
                  <a:gd name="T4" fmla="*/ 213 w 656"/>
                  <a:gd name="T5" fmla="*/ 155 h 697"/>
                  <a:gd name="T6" fmla="*/ 163 w 656"/>
                  <a:gd name="T7" fmla="*/ 135 h 697"/>
                  <a:gd name="T8" fmla="*/ 133 w 656"/>
                  <a:gd name="T9" fmla="*/ 110 h 697"/>
                  <a:gd name="T10" fmla="*/ 107 w 656"/>
                  <a:gd name="T11" fmla="*/ 94 h 697"/>
                  <a:gd name="T12" fmla="*/ 89 w 656"/>
                  <a:gd name="T13" fmla="*/ 69 h 697"/>
                  <a:gd name="T14" fmla="*/ 74 w 656"/>
                  <a:gd name="T15" fmla="*/ 53 h 697"/>
                  <a:gd name="T16" fmla="*/ 64 w 656"/>
                  <a:gd name="T17" fmla="*/ 30 h 697"/>
                  <a:gd name="T18" fmla="*/ 55 w 656"/>
                  <a:gd name="T19" fmla="*/ 0 h 697"/>
                  <a:gd name="T20" fmla="*/ 45 w 656"/>
                  <a:gd name="T21" fmla="*/ 44 h 697"/>
                  <a:gd name="T22" fmla="*/ 35 w 656"/>
                  <a:gd name="T23" fmla="*/ 87 h 697"/>
                  <a:gd name="T24" fmla="*/ 29 w 656"/>
                  <a:gd name="T25" fmla="*/ 128 h 697"/>
                  <a:gd name="T26" fmla="*/ 22 w 656"/>
                  <a:gd name="T27" fmla="*/ 176 h 697"/>
                  <a:gd name="T28" fmla="*/ 9 w 656"/>
                  <a:gd name="T29" fmla="*/ 238 h 697"/>
                  <a:gd name="T30" fmla="*/ 0 w 656"/>
                  <a:gd name="T31" fmla="*/ 290 h 697"/>
                  <a:gd name="T32" fmla="*/ 0 w 656"/>
                  <a:gd name="T33" fmla="*/ 305 h 697"/>
                  <a:gd name="T34" fmla="*/ 3 w 656"/>
                  <a:gd name="T35" fmla="*/ 334 h 697"/>
                  <a:gd name="T36" fmla="*/ 7 w 656"/>
                  <a:gd name="T37" fmla="*/ 350 h 697"/>
                  <a:gd name="T38" fmla="*/ 17 w 656"/>
                  <a:gd name="T39" fmla="*/ 365 h 697"/>
                  <a:gd name="T40" fmla="*/ 27 w 656"/>
                  <a:gd name="T41" fmla="*/ 384 h 697"/>
                  <a:gd name="T42" fmla="*/ 44 w 656"/>
                  <a:gd name="T43" fmla="*/ 397 h 697"/>
                  <a:gd name="T44" fmla="*/ 73 w 656"/>
                  <a:gd name="T45" fmla="*/ 406 h 697"/>
                  <a:gd name="T46" fmla="*/ 102 w 656"/>
                  <a:gd name="T47" fmla="*/ 419 h 697"/>
                  <a:gd name="T48" fmla="*/ 339 w 656"/>
                  <a:gd name="T49" fmla="*/ 506 h 697"/>
                  <a:gd name="T50" fmla="*/ 517 w 656"/>
                  <a:gd name="T51" fmla="*/ 586 h 697"/>
                  <a:gd name="T52" fmla="*/ 530 w 656"/>
                  <a:gd name="T53" fmla="*/ 594 h 697"/>
                  <a:gd name="T54" fmla="*/ 543 w 656"/>
                  <a:gd name="T55" fmla="*/ 605 h 697"/>
                  <a:gd name="T56" fmla="*/ 551 w 656"/>
                  <a:gd name="T57" fmla="*/ 620 h 697"/>
                  <a:gd name="T58" fmla="*/ 550 w 656"/>
                  <a:gd name="T59" fmla="*/ 643 h 697"/>
                  <a:gd name="T60" fmla="*/ 550 w 656"/>
                  <a:gd name="T61" fmla="*/ 662 h 697"/>
                  <a:gd name="T62" fmla="*/ 545 w 656"/>
                  <a:gd name="T63" fmla="*/ 696 h 697"/>
                  <a:gd name="T64" fmla="*/ 555 w 656"/>
                  <a:gd name="T65" fmla="*/ 679 h 697"/>
                  <a:gd name="T66" fmla="*/ 564 w 656"/>
                  <a:gd name="T67" fmla="*/ 663 h 697"/>
                  <a:gd name="T68" fmla="*/ 580 w 656"/>
                  <a:gd name="T69" fmla="*/ 633 h 697"/>
                  <a:gd name="T70" fmla="*/ 593 w 656"/>
                  <a:gd name="T71" fmla="*/ 613 h 697"/>
                  <a:gd name="T72" fmla="*/ 608 w 656"/>
                  <a:gd name="T73" fmla="*/ 579 h 697"/>
                  <a:gd name="T74" fmla="*/ 623 w 656"/>
                  <a:gd name="T75" fmla="*/ 545 h 697"/>
                  <a:gd name="T76" fmla="*/ 634 w 656"/>
                  <a:gd name="T77" fmla="*/ 514 h 697"/>
                  <a:gd name="T78" fmla="*/ 642 w 656"/>
                  <a:gd name="T79" fmla="*/ 485 h 697"/>
                  <a:gd name="T80" fmla="*/ 649 w 656"/>
                  <a:gd name="T81" fmla="*/ 449 h 697"/>
                  <a:gd name="T82" fmla="*/ 655 w 656"/>
                  <a:gd name="T83" fmla="*/ 416 h 697"/>
                  <a:gd name="T84" fmla="*/ 655 w 656"/>
                  <a:gd name="T85" fmla="*/ 384 h 697"/>
                  <a:gd name="T86" fmla="*/ 649 w 656"/>
                  <a:gd name="T87" fmla="*/ 367 h 697"/>
                  <a:gd name="T88" fmla="*/ 644 w 656"/>
                  <a:gd name="T89" fmla="*/ 350 h 697"/>
                  <a:gd name="T90" fmla="*/ 636 w 656"/>
                  <a:gd name="T91" fmla="*/ 332 h 697"/>
                  <a:gd name="T92" fmla="*/ 619 w 656"/>
                  <a:gd name="T93" fmla="*/ 319 h 697"/>
                  <a:gd name="T94" fmla="*/ 584 w 656"/>
                  <a:gd name="T95" fmla="*/ 308 h 697"/>
                  <a:gd name="T96" fmla="*/ 486 w 656"/>
                  <a:gd name="T97" fmla="*/ 269 h 697"/>
                  <a:gd name="T98" fmla="*/ 370 w 656"/>
                  <a:gd name="T99" fmla="*/ 217 h 697"/>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656" h="697">
                    <a:moveTo>
                      <a:pt x="370" y="217"/>
                    </a:moveTo>
                    <a:lnTo>
                      <a:pt x="275" y="179"/>
                    </a:lnTo>
                    <a:lnTo>
                      <a:pt x="213" y="155"/>
                    </a:lnTo>
                    <a:lnTo>
                      <a:pt x="163" y="135"/>
                    </a:lnTo>
                    <a:lnTo>
                      <a:pt x="133" y="110"/>
                    </a:lnTo>
                    <a:lnTo>
                      <a:pt x="107" y="94"/>
                    </a:lnTo>
                    <a:lnTo>
                      <a:pt x="89" y="69"/>
                    </a:lnTo>
                    <a:lnTo>
                      <a:pt x="74" y="53"/>
                    </a:lnTo>
                    <a:lnTo>
                      <a:pt x="64" y="30"/>
                    </a:lnTo>
                    <a:lnTo>
                      <a:pt x="55" y="0"/>
                    </a:lnTo>
                    <a:lnTo>
                      <a:pt x="45" y="44"/>
                    </a:lnTo>
                    <a:lnTo>
                      <a:pt x="35" y="87"/>
                    </a:lnTo>
                    <a:lnTo>
                      <a:pt x="29" y="128"/>
                    </a:lnTo>
                    <a:lnTo>
                      <a:pt x="22" y="176"/>
                    </a:lnTo>
                    <a:lnTo>
                      <a:pt x="9" y="238"/>
                    </a:lnTo>
                    <a:lnTo>
                      <a:pt x="0" y="290"/>
                    </a:lnTo>
                    <a:lnTo>
                      <a:pt x="0" y="305"/>
                    </a:lnTo>
                    <a:lnTo>
                      <a:pt x="3" y="334"/>
                    </a:lnTo>
                    <a:lnTo>
                      <a:pt x="7" y="350"/>
                    </a:lnTo>
                    <a:lnTo>
                      <a:pt x="17" y="365"/>
                    </a:lnTo>
                    <a:lnTo>
                      <a:pt x="27" y="384"/>
                    </a:lnTo>
                    <a:lnTo>
                      <a:pt x="44" y="397"/>
                    </a:lnTo>
                    <a:lnTo>
                      <a:pt x="73" y="406"/>
                    </a:lnTo>
                    <a:lnTo>
                      <a:pt x="102" y="419"/>
                    </a:lnTo>
                    <a:lnTo>
                      <a:pt x="339" y="506"/>
                    </a:lnTo>
                    <a:lnTo>
                      <a:pt x="517" y="586"/>
                    </a:lnTo>
                    <a:lnTo>
                      <a:pt x="530" y="594"/>
                    </a:lnTo>
                    <a:lnTo>
                      <a:pt x="543" y="605"/>
                    </a:lnTo>
                    <a:lnTo>
                      <a:pt x="551" y="620"/>
                    </a:lnTo>
                    <a:lnTo>
                      <a:pt x="550" y="643"/>
                    </a:lnTo>
                    <a:lnTo>
                      <a:pt x="550" y="662"/>
                    </a:lnTo>
                    <a:lnTo>
                      <a:pt x="545" y="696"/>
                    </a:lnTo>
                    <a:lnTo>
                      <a:pt x="555" y="679"/>
                    </a:lnTo>
                    <a:lnTo>
                      <a:pt x="564" y="663"/>
                    </a:lnTo>
                    <a:lnTo>
                      <a:pt x="580" y="633"/>
                    </a:lnTo>
                    <a:lnTo>
                      <a:pt x="593" y="613"/>
                    </a:lnTo>
                    <a:lnTo>
                      <a:pt x="608" y="579"/>
                    </a:lnTo>
                    <a:lnTo>
                      <a:pt x="623" y="545"/>
                    </a:lnTo>
                    <a:lnTo>
                      <a:pt x="634" y="514"/>
                    </a:lnTo>
                    <a:lnTo>
                      <a:pt x="642" y="485"/>
                    </a:lnTo>
                    <a:lnTo>
                      <a:pt x="649" y="449"/>
                    </a:lnTo>
                    <a:lnTo>
                      <a:pt x="655" y="416"/>
                    </a:lnTo>
                    <a:lnTo>
                      <a:pt x="655" y="384"/>
                    </a:lnTo>
                    <a:lnTo>
                      <a:pt x="649" y="367"/>
                    </a:lnTo>
                    <a:lnTo>
                      <a:pt x="644" y="350"/>
                    </a:lnTo>
                    <a:lnTo>
                      <a:pt x="636" y="332"/>
                    </a:lnTo>
                    <a:lnTo>
                      <a:pt x="619" y="319"/>
                    </a:lnTo>
                    <a:lnTo>
                      <a:pt x="584" y="308"/>
                    </a:lnTo>
                    <a:lnTo>
                      <a:pt x="486" y="269"/>
                    </a:lnTo>
                    <a:lnTo>
                      <a:pt x="370" y="217"/>
                    </a:lnTo>
                  </a:path>
                </a:pathLst>
              </a:custGeom>
              <a:solidFill>
                <a:srgbClr val="60C900"/>
              </a:solidFill>
              <a:ln w="12699" cap="rnd" cmpd="sng">
                <a:solidFill>
                  <a:srgbClr val="60C900"/>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18" name="Freeform 16"/>
              <p:cNvSpPr>
                <a:spLocks/>
              </p:cNvSpPr>
              <p:nvPr/>
            </p:nvSpPr>
            <p:spPr bwMode="auto">
              <a:xfrm>
                <a:off x="1725" y="1043"/>
                <a:ext cx="848" cy="1473"/>
              </a:xfrm>
              <a:custGeom>
                <a:avLst/>
                <a:gdLst>
                  <a:gd name="T0" fmla="*/ 815 w 848"/>
                  <a:gd name="T1" fmla="*/ 12 h 1473"/>
                  <a:gd name="T2" fmla="*/ 836 w 848"/>
                  <a:gd name="T3" fmla="*/ 65 h 1473"/>
                  <a:gd name="T4" fmla="*/ 847 w 848"/>
                  <a:gd name="T5" fmla="*/ 123 h 1473"/>
                  <a:gd name="T6" fmla="*/ 841 w 848"/>
                  <a:gd name="T7" fmla="*/ 214 h 1473"/>
                  <a:gd name="T8" fmla="*/ 831 w 848"/>
                  <a:gd name="T9" fmla="*/ 320 h 1473"/>
                  <a:gd name="T10" fmla="*/ 816 w 848"/>
                  <a:gd name="T11" fmla="*/ 393 h 1473"/>
                  <a:gd name="T12" fmla="*/ 789 w 848"/>
                  <a:gd name="T13" fmla="*/ 466 h 1473"/>
                  <a:gd name="T14" fmla="*/ 756 w 848"/>
                  <a:gd name="T15" fmla="*/ 529 h 1473"/>
                  <a:gd name="T16" fmla="*/ 715 w 848"/>
                  <a:gd name="T17" fmla="*/ 586 h 1473"/>
                  <a:gd name="T18" fmla="*/ 648 w 848"/>
                  <a:gd name="T19" fmla="*/ 650 h 1473"/>
                  <a:gd name="T20" fmla="*/ 259 w 848"/>
                  <a:gd name="T21" fmla="*/ 1005 h 1473"/>
                  <a:gd name="T22" fmla="*/ 203 w 848"/>
                  <a:gd name="T23" fmla="*/ 1065 h 1473"/>
                  <a:gd name="T24" fmla="*/ 149 w 848"/>
                  <a:gd name="T25" fmla="*/ 1129 h 1473"/>
                  <a:gd name="T26" fmla="*/ 106 w 848"/>
                  <a:gd name="T27" fmla="*/ 1190 h 1473"/>
                  <a:gd name="T28" fmla="*/ 75 w 848"/>
                  <a:gd name="T29" fmla="*/ 1262 h 1473"/>
                  <a:gd name="T30" fmla="*/ 52 w 848"/>
                  <a:gd name="T31" fmla="*/ 1328 h 1473"/>
                  <a:gd name="T32" fmla="*/ 34 w 848"/>
                  <a:gd name="T33" fmla="*/ 1412 h 1473"/>
                  <a:gd name="T34" fmla="*/ 28 w 848"/>
                  <a:gd name="T35" fmla="*/ 1472 h 1473"/>
                  <a:gd name="T36" fmla="*/ 6 w 848"/>
                  <a:gd name="T37" fmla="*/ 1453 h 1473"/>
                  <a:gd name="T38" fmla="*/ 0 w 848"/>
                  <a:gd name="T39" fmla="*/ 1413 h 1473"/>
                  <a:gd name="T40" fmla="*/ 6 w 848"/>
                  <a:gd name="T41" fmla="*/ 1314 h 1473"/>
                  <a:gd name="T42" fmla="*/ 24 w 848"/>
                  <a:gd name="T43" fmla="*/ 1179 h 1473"/>
                  <a:gd name="T44" fmla="*/ 39 w 848"/>
                  <a:gd name="T45" fmla="*/ 1071 h 1473"/>
                  <a:gd name="T46" fmla="*/ 62 w 848"/>
                  <a:gd name="T47" fmla="*/ 993 h 1473"/>
                  <a:gd name="T48" fmla="*/ 88 w 848"/>
                  <a:gd name="T49" fmla="*/ 935 h 1473"/>
                  <a:gd name="T50" fmla="*/ 133 w 848"/>
                  <a:gd name="T51" fmla="*/ 872 h 1473"/>
                  <a:gd name="T52" fmla="*/ 187 w 848"/>
                  <a:gd name="T53" fmla="*/ 815 h 1473"/>
                  <a:gd name="T54" fmla="*/ 419 w 848"/>
                  <a:gd name="T55" fmla="*/ 593 h 1473"/>
                  <a:gd name="T56" fmla="*/ 629 w 848"/>
                  <a:gd name="T57" fmla="*/ 407 h 1473"/>
                  <a:gd name="T58" fmla="*/ 682 w 848"/>
                  <a:gd name="T59" fmla="*/ 346 h 1473"/>
                  <a:gd name="T60" fmla="*/ 729 w 848"/>
                  <a:gd name="T61" fmla="*/ 276 h 1473"/>
                  <a:gd name="T62" fmla="*/ 768 w 848"/>
                  <a:gd name="T63" fmla="*/ 206 h 1473"/>
                  <a:gd name="T64" fmla="*/ 789 w 848"/>
                  <a:gd name="T65" fmla="*/ 139 h 1473"/>
                  <a:gd name="T66" fmla="*/ 803 w 848"/>
                  <a:gd name="T67" fmla="*/ 74 h 1473"/>
                  <a:gd name="T68" fmla="*/ 804 w 848"/>
                  <a:gd name="T69" fmla="*/ 0 h 1473"/>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848" h="1473">
                    <a:moveTo>
                      <a:pt x="804" y="0"/>
                    </a:moveTo>
                    <a:lnTo>
                      <a:pt x="815" y="12"/>
                    </a:lnTo>
                    <a:lnTo>
                      <a:pt x="826" y="42"/>
                    </a:lnTo>
                    <a:lnTo>
                      <a:pt x="836" y="65"/>
                    </a:lnTo>
                    <a:lnTo>
                      <a:pt x="841" y="94"/>
                    </a:lnTo>
                    <a:lnTo>
                      <a:pt x="847" y="123"/>
                    </a:lnTo>
                    <a:lnTo>
                      <a:pt x="845" y="161"/>
                    </a:lnTo>
                    <a:lnTo>
                      <a:pt x="841" y="214"/>
                    </a:lnTo>
                    <a:lnTo>
                      <a:pt x="840" y="264"/>
                    </a:lnTo>
                    <a:lnTo>
                      <a:pt x="831" y="320"/>
                    </a:lnTo>
                    <a:lnTo>
                      <a:pt x="824" y="353"/>
                    </a:lnTo>
                    <a:lnTo>
                      <a:pt x="816" y="393"/>
                    </a:lnTo>
                    <a:lnTo>
                      <a:pt x="803" y="427"/>
                    </a:lnTo>
                    <a:lnTo>
                      <a:pt x="789" y="466"/>
                    </a:lnTo>
                    <a:lnTo>
                      <a:pt x="772" y="499"/>
                    </a:lnTo>
                    <a:lnTo>
                      <a:pt x="756" y="529"/>
                    </a:lnTo>
                    <a:lnTo>
                      <a:pt x="738" y="554"/>
                    </a:lnTo>
                    <a:lnTo>
                      <a:pt x="715" y="586"/>
                    </a:lnTo>
                    <a:lnTo>
                      <a:pt x="688" y="612"/>
                    </a:lnTo>
                    <a:lnTo>
                      <a:pt x="648" y="650"/>
                    </a:lnTo>
                    <a:lnTo>
                      <a:pt x="454" y="826"/>
                    </a:lnTo>
                    <a:lnTo>
                      <a:pt x="259" y="1005"/>
                    </a:lnTo>
                    <a:lnTo>
                      <a:pt x="229" y="1034"/>
                    </a:lnTo>
                    <a:lnTo>
                      <a:pt x="203" y="1065"/>
                    </a:lnTo>
                    <a:lnTo>
                      <a:pt x="173" y="1098"/>
                    </a:lnTo>
                    <a:lnTo>
                      <a:pt x="149" y="1129"/>
                    </a:lnTo>
                    <a:lnTo>
                      <a:pt x="120" y="1167"/>
                    </a:lnTo>
                    <a:lnTo>
                      <a:pt x="106" y="1190"/>
                    </a:lnTo>
                    <a:lnTo>
                      <a:pt x="87" y="1230"/>
                    </a:lnTo>
                    <a:lnTo>
                      <a:pt x="75" y="1262"/>
                    </a:lnTo>
                    <a:lnTo>
                      <a:pt x="60" y="1296"/>
                    </a:lnTo>
                    <a:lnTo>
                      <a:pt x="52" y="1328"/>
                    </a:lnTo>
                    <a:lnTo>
                      <a:pt x="41" y="1375"/>
                    </a:lnTo>
                    <a:lnTo>
                      <a:pt x="34" y="1412"/>
                    </a:lnTo>
                    <a:lnTo>
                      <a:pt x="31" y="1442"/>
                    </a:lnTo>
                    <a:lnTo>
                      <a:pt x="28" y="1472"/>
                    </a:lnTo>
                    <a:lnTo>
                      <a:pt x="12" y="1463"/>
                    </a:lnTo>
                    <a:lnTo>
                      <a:pt x="6" y="1453"/>
                    </a:lnTo>
                    <a:lnTo>
                      <a:pt x="3" y="1429"/>
                    </a:lnTo>
                    <a:lnTo>
                      <a:pt x="0" y="1413"/>
                    </a:lnTo>
                    <a:lnTo>
                      <a:pt x="2" y="1374"/>
                    </a:lnTo>
                    <a:lnTo>
                      <a:pt x="6" y="1314"/>
                    </a:lnTo>
                    <a:lnTo>
                      <a:pt x="16" y="1243"/>
                    </a:lnTo>
                    <a:lnTo>
                      <a:pt x="24" y="1179"/>
                    </a:lnTo>
                    <a:lnTo>
                      <a:pt x="32" y="1108"/>
                    </a:lnTo>
                    <a:lnTo>
                      <a:pt x="39" y="1071"/>
                    </a:lnTo>
                    <a:lnTo>
                      <a:pt x="49" y="1028"/>
                    </a:lnTo>
                    <a:lnTo>
                      <a:pt x="62" y="993"/>
                    </a:lnTo>
                    <a:lnTo>
                      <a:pt x="74" y="962"/>
                    </a:lnTo>
                    <a:lnTo>
                      <a:pt x="88" y="935"/>
                    </a:lnTo>
                    <a:lnTo>
                      <a:pt x="109" y="903"/>
                    </a:lnTo>
                    <a:lnTo>
                      <a:pt x="133" y="872"/>
                    </a:lnTo>
                    <a:lnTo>
                      <a:pt x="159" y="837"/>
                    </a:lnTo>
                    <a:lnTo>
                      <a:pt x="187" y="815"/>
                    </a:lnTo>
                    <a:lnTo>
                      <a:pt x="223" y="780"/>
                    </a:lnTo>
                    <a:lnTo>
                      <a:pt x="419" y="593"/>
                    </a:lnTo>
                    <a:lnTo>
                      <a:pt x="585" y="448"/>
                    </a:lnTo>
                    <a:lnTo>
                      <a:pt x="629" y="407"/>
                    </a:lnTo>
                    <a:lnTo>
                      <a:pt x="655" y="377"/>
                    </a:lnTo>
                    <a:lnTo>
                      <a:pt x="682" y="346"/>
                    </a:lnTo>
                    <a:lnTo>
                      <a:pt x="707" y="312"/>
                    </a:lnTo>
                    <a:lnTo>
                      <a:pt x="729" y="276"/>
                    </a:lnTo>
                    <a:lnTo>
                      <a:pt x="750" y="244"/>
                    </a:lnTo>
                    <a:lnTo>
                      <a:pt x="768" y="206"/>
                    </a:lnTo>
                    <a:lnTo>
                      <a:pt x="781" y="172"/>
                    </a:lnTo>
                    <a:lnTo>
                      <a:pt x="789" y="139"/>
                    </a:lnTo>
                    <a:lnTo>
                      <a:pt x="799" y="100"/>
                    </a:lnTo>
                    <a:lnTo>
                      <a:pt x="803" y="74"/>
                    </a:lnTo>
                    <a:lnTo>
                      <a:pt x="804" y="39"/>
                    </a:lnTo>
                    <a:lnTo>
                      <a:pt x="804" y="0"/>
                    </a:lnTo>
                  </a:path>
                </a:pathLst>
              </a:custGeom>
              <a:solidFill>
                <a:srgbClr val="00FF00"/>
              </a:solidFill>
              <a:ln w="12699" cap="rnd" cmpd="sng">
                <a:solidFill>
                  <a:srgbClr val="00FF00"/>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19" name="Freeform 17"/>
              <p:cNvSpPr>
                <a:spLocks/>
              </p:cNvSpPr>
              <p:nvPr/>
            </p:nvSpPr>
            <p:spPr bwMode="auto">
              <a:xfrm>
                <a:off x="1772" y="382"/>
                <a:ext cx="830" cy="1511"/>
              </a:xfrm>
              <a:custGeom>
                <a:avLst/>
                <a:gdLst>
                  <a:gd name="T0" fmla="*/ 798 w 830"/>
                  <a:gd name="T1" fmla="*/ 22 h 1511"/>
                  <a:gd name="T2" fmla="*/ 816 w 830"/>
                  <a:gd name="T3" fmla="*/ 71 h 1511"/>
                  <a:gd name="T4" fmla="*/ 824 w 830"/>
                  <a:gd name="T5" fmla="*/ 139 h 1511"/>
                  <a:gd name="T6" fmla="*/ 829 w 830"/>
                  <a:gd name="T7" fmla="*/ 203 h 1511"/>
                  <a:gd name="T8" fmla="*/ 814 w 830"/>
                  <a:gd name="T9" fmla="*/ 315 h 1511"/>
                  <a:gd name="T10" fmla="*/ 799 w 830"/>
                  <a:gd name="T11" fmla="*/ 395 h 1511"/>
                  <a:gd name="T12" fmla="*/ 772 w 830"/>
                  <a:gd name="T13" fmla="*/ 468 h 1511"/>
                  <a:gd name="T14" fmla="*/ 743 w 830"/>
                  <a:gd name="T15" fmla="*/ 525 h 1511"/>
                  <a:gd name="T16" fmla="*/ 701 w 830"/>
                  <a:gd name="T17" fmla="*/ 586 h 1511"/>
                  <a:gd name="T18" fmla="*/ 636 w 830"/>
                  <a:gd name="T19" fmla="*/ 647 h 1511"/>
                  <a:gd name="T20" fmla="*/ 259 w 830"/>
                  <a:gd name="T21" fmla="*/ 990 h 1511"/>
                  <a:gd name="T22" fmla="*/ 198 w 830"/>
                  <a:gd name="T23" fmla="*/ 1056 h 1511"/>
                  <a:gd name="T24" fmla="*/ 146 w 830"/>
                  <a:gd name="T25" fmla="*/ 1113 h 1511"/>
                  <a:gd name="T26" fmla="*/ 99 w 830"/>
                  <a:gd name="T27" fmla="*/ 1188 h 1511"/>
                  <a:gd name="T28" fmla="*/ 73 w 830"/>
                  <a:gd name="T29" fmla="*/ 1245 h 1511"/>
                  <a:gd name="T30" fmla="*/ 52 w 830"/>
                  <a:gd name="T31" fmla="*/ 1312 h 1511"/>
                  <a:gd name="T32" fmla="*/ 37 w 830"/>
                  <a:gd name="T33" fmla="*/ 1397 h 1511"/>
                  <a:gd name="T34" fmla="*/ 28 w 830"/>
                  <a:gd name="T35" fmla="*/ 1453 h 1511"/>
                  <a:gd name="T36" fmla="*/ 25 w 830"/>
                  <a:gd name="T37" fmla="*/ 1510 h 1511"/>
                  <a:gd name="T38" fmla="*/ 11 w 830"/>
                  <a:gd name="T39" fmla="*/ 1486 h 1511"/>
                  <a:gd name="T40" fmla="*/ 1 w 830"/>
                  <a:gd name="T41" fmla="*/ 1444 h 1511"/>
                  <a:gd name="T42" fmla="*/ 0 w 830"/>
                  <a:gd name="T43" fmla="*/ 1401 h 1511"/>
                  <a:gd name="T44" fmla="*/ 9 w 830"/>
                  <a:gd name="T45" fmla="*/ 1295 h 1511"/>
                  <a:gd name="T46" fmla="*/ 24 w 830"/>
                  <a:gd name="T47" fmla="*/ 1160 h 1511"/>
                  <a:gd name="T48" fmla="*/ 41 w 830"/>
                  <a:gd name="T49" fmla="*/ 1049 h 1511"/>
                  <a:gd name="T50" fmla="*/ 59 w 830"/>
                  <a:gd name="T51" fmla="*/ 977 h 1511"/>
                  <a:gd name="T52" fmla="*/ 91 w 830"/>
                  <a:gd name="T53" fmla="*/ 909 h 1511"/>
                  <a:gd name="T54" fmla="*/ 131 w 830"/>
                  <a:gd name="T55" fmla="*/ 856 h 1511"/>
                  <a:gd name="T56" fmla="*/ 189 w 830"/>
                  <a:gd name="T57" fmla="*/ 793 h 1511"/>
                  <a:gd name="T58" fmla="*/ 413 w 830"/>
                  <a:gd name="T59" fmla="*/ 580 h 1511"/>
                  <a:gd name="T60" fmla="*/ 617 w 830"/>
                  <a:gd name="T61" fmla="*/ 400 h 1511"/>
                  <a:gd name="T62" fmla="*/ 671 w 830"/>
                  <a:gd name="T63" fmla="*/ 335 h 1511"/>
                  <a:gd name="T64" fmla="*/ 716 w 830"/>
                  <a:gd name="T65" fmla="*/ 272 h 1511"/>
                  <a:gd name="T66" fmla="*/ 754 w 830"/>
                  <a:gd name="T67" fmla="*/ 199 h 1511"/>
                  <a:gd name="T68" fmla="*/ 776 w 830"/>
                  <a:gd name="T69" fmla="*/ 132 h 1511"/>
                  <a:gd name="T70" fmla="*/ 786 w 830"/>
                  <a:gd name="T71" fmla="*/ 65 h 1511"/>
                  <a:gd name="T72" fmla="*/ 788 w 830"/>
                  <a:gd name="T73" fmla="*/ 0 h 1511"/>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830" h="1511">
                    <a:moveTo>
                      <a:pt x="788" y="0"/>
                    </a:moveTo>
                    <a:lnTo>
                      <a:pt x="798" y="22"/>
                    </a:lnTo>
                    <a:lnTo>
                      <a:pt x="807" y="44"/>
                    </a:lnTo>
                    <a:lnTo>
                      <a:pt x="816" y="71"/>
                    </a:lnTo>
                    <a:lnTo>
                      <a:pt x="821" y="99"/>
                    </a:lnTo>
                    <a:lnTo>
                      <a:pt x="824" y="139"/>
                    </a:lnTo>
                    <a:lnTo>
                      <a:pt x="827" y="167"/>
                    </a:lnTo>
                    <a:lnTo>
                      <a:pt x="829" y="203"/>
                    </a:lnTo>
                    <a:lnTo>
                      <a:pt x="824" y="256"/>
                    </a:lnTo>
                    <a:lnTo>
                      <a:pt x="814" y="315"/>
                    </a:lnTo>
                    <a:lnTo>
                      <a:pt x="809" y="356"/>
                    </a:lnTo>
                    <a:lnTo>
                      <a:pt x="799" y="395"/>
                    </a:lnTo>
                    <a:lnTo>
                      <a:pt x="786" y="430"/>
                    </a:lnTo>
                    <a:lnTo>
                      <a:pt x="772" y="468"/>
                    </a:lnTo>
                    <a:lnTo>
                      <a:pt x="760" y="492"/>
                    </a:lnTo>
                    <a:lnTo>
                      <a:pt x="743" y="525"/>
                    </a:lnTo>
                    <a:lnTo>
                      <a:pt x="723" y="558"/>
                    </a:lnTo>
                    <a:lnTo>
                      <a:pt x="701" y="586"/>
                    </a:lnTo>
                    <a:lnTo>
                      <a:pt x="673" y="616"/>
                    </a:lnTo>
                    <a:lnTo>
                      <a:pt x="636" y="647"/>
                    </a:lnTo>
                    <a:lnTo>
                      <a:pt x="447" y="820"/>
                    </a:lnTo>
                    <a:lnTo>
                      <a:pt x="259" y="990"/>
                    </a:lnTo>
                    <a:lnTo>
                      <a:pt x="229" y="1023"/>
                    </a:lnTo>
                    <a:lnTo>
                      <a:pt x="198" y="1056"/>
                    </a:lnTo>
                    <a:lnTo>
                      <a:pt x="175" y="1076"/>
                    </a:lnTo>
                    <a:lnTo>
                      <a:pt x="146" y="1113"/>
                    </a:lnTo>
                    <a:lnTo>
                      <a:pt x="122" y="1144"/>
                    </a:lnTo>
                    <a:lnTo>
                      <a:pt x="99" y="1188"/>
                    </a:lnTo>
                    <a:lnTo>
                      <a:pt x="86" y="1211"/>
                    </a:lnTo>
                    <a:lnTo>
                      <a:pt x="73" y="1245"/>
                    </a:lnTo>
                    <a:lnTo>
                      <a:pt x="60" y="1280"/>
                    </a:lnTo>
                    <a:lnTo>
                      <a:pt x="52" y="1312"/>
                    </a:lnTo>
                    <a:lnTo>
                      <a:pt x="45" y="1353"/>
                    </a:lnTo>
                    <a:lnTo>
                      <a:pt x="37" y="1397"/>
                    </a:lnTo>
                    <a:lnTo>
                      <a:pt x="30" y="1426"/>
                    </a:lnTo>
                    <a:lnTo>
                      <a:pt x="28" y="1453"/>
                    </a:lnTo>
                    <a:lnTo>
                      <a:pt x="26" y="1479"/>
                    </a:lnTo>
                    <a:lnTo>
                      <a:pt x="25" y="1510"/>
                    </a:lnTo>
                    <a:lnTo>
                      <a:pt x="19" y="1496"/>
                    </a:lnTo>
                    <a:lnTo>
                      <a:pt x="11" y="1486"/>
                    </a:lnTo>
                    <a:lnTo>
                      <a:pt x="7" y="1465"/>
                    </a:lnTo>
                    <a:lnTo>
                      <a:pt x="1" y="1444"/>
                    </a:lnTo>
                    <a:lnTo>
                      <a:pt x="1" y="1425"/>
                    </a:lnTo>
                    <a:lnTo>
                      <a:pt x="0" y="1401"/>
                    </a:lnTo>
                    <a:lnTo>
                      <a:pt x="2" y="1355"/>
                    </a:lnTo>
                    <a:lnTo>
                      <a:pt x="9" y="1295"/>
                    </a:lnTo>
                    <a:lnTo>
                      <a:pt x="18" y="1220"/>
                    </a:lnTo>
                    <a:lnTo>
                      <a:pt x="24" y="1160"/>
                    </a:lnTo>
                    <a:lnTo>
                      <a:pt x="34" y="1089"/>
                    </a:lnTo>
                    <a:lnTo>
                      <a:pt x="41" y="1049"/>
                    </a:lnTo>
                    <a:lnTo>
                      <a:pt x="52" y="1013"/>
                    </a:lnTo>
                    <a:lnTo>
                      <a:pt x="59" y="977"/>
                    </a:lnTo>
                    <a:lnTo>
                      <a:pt x="75" y="939"/>
                    </a:lnTo>
                    <a:lnTo>
                      <a:pt x="91" y="909"/>
                    </a:lnTo>
                    <a:lnTo>
                      <a:pt x="112" y="877"/>
                    </a:lnTo>
                    <a:lnTo>
                      <a:pt x="131" y="856"/>
                    </a:lnTo>
                    <a:lnTo>
                      <a:pt x="160" y="818"/>
                    </a:lnTo>
                    <a:lnTo>
                      <a:pt x="189" y="793"/>
                    </a:lnTo>
                    <a:lnTo>
                      <a:pt x="222" y="760"/>
                    </a:lnTo>
                    <a:lnTo>
                      <a:pt x="413" y="580"/>
                    </a:lnTo>
                    <a:lnTo>
                      <a:pt x="574" y="437"/>
                    </a:lnTo>
                    <a:lnTo>
                      <a:pt x="617" y="400"/>
                    </a:lnTo>
                    <a:lnTo>
                      <a:pt x="649" y="359"/>
                    </a:lnTo>
                    <a:lnTo>
                      <a:pt x="671" y="335"/>
                    </a:lnTo>
                    <a:lnTo>
                      <a:pt x="693" y="311"/>
                    </a:lnTo>
                    <a:lnTo>
                      <a:pt x="716" y="272"/>
                    </a:lnTo>
                    <a:lnTo>
                      <a:pt x="737" y="240"/>
                    </a:lnTo>
                    <a:lnTo>
                      <a:pt x="754" y="199"/>
                    </a:lnTo>
                    <a:lnTo>
                      <a:pt x="765" y="171"/>
                    </a:lnTo>
                    <a:lnTo>
                      <a:pt x="776" y="132"/>
                    </a:lnTo>
                    <a:lnTo>
                      <a:pt x="784" y="99"/>
                    </a:lnTo>
                    <a:lnTo>
                      <a:pt x="786" y="65"/>
                    </a:lnTo>
                    <a:lnTo>
                      <a:pt x="788" y="38"/>
                    </a:lnTo>
                    <a:lnTo>
                      <a:pt x="788" y="0"/>
                    </a:lnTo>
                  </a:path>
                </a:pathLst>
              </a:custGeom>
              <a:solidFill>
                <a:srgbClr val="3365FB"/>
              </a:solidFill>
              <a:ln w="12699" cap="rnd" cmpd="sng">
                <a:solidFill>
                  <a:srgbClr val="3365FB"/>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20" name="Freeform 18"/>
              <p:cNvSpPr>
                <a:spLocks/>
              </p:cNvSpPr>
              <p:nvPr/>
            </p:nvSpPr>
            <p:spPr bwMode="auto">
              <a:xfrm>
                <a:off x="1574" y="2471"/>
                <a:ext cx="848" cy="1473"/>
              </a:xfrm>
              <a:custGeom>
                <a:avLst/>
                <a:gdLst>
                  <a:gd name="T0" fmla="*/ 815 w 848"/>
                  <a:gd name="T1" fmla="*/ 12 h 1473"/>
                  <a:gd name="T2" fmla="*/ 836 w 848"/>
                  <a:gd name="T3" fmla="*/ 65 h 1473"/>
                  <a:gd name="T4" fmla="*/ 847 w 848"/>
                  <a:gd name="T5" fmla="*/ 123 h 1473"/>
                  <a:gd name="T6" fmla="*/ 841 w 848"/>
                  <a:gd name="T7" fmla="*/ 214 h 1473"/>
                  <a:gd name="T8" fmla="*/ 831 w 848"/>
                  <a:gd name="T9" fmla="*/ 320 h 1473"/>
                  <a:gd name="T10" fmla="*/ 816 w 848"/>
                  <a:gd name="T11" fmla="*/ 393 h 1473"/>
                  <a:gd name="T12" fmla="*/ 789 w 848"/>
                  <a:gd name="T13" fmla="*/ 466 h 1473"/>
                  <a:gd name="T14" fmla="*/ 756 w 848"/>
                  <a:gd name="T15" fmla="*/ 529 h 1473"/>
                  <a:gd name="T16" fmla="*/ 715 w 848"/>
                  <a:gd name="T17" fmla="*/ 586 h 1473"/>
                  <a:gd name="T18" fmla="*/ 648 w 848"/>
                  <a:gd name="T19" fmla="*/ 650 h 1473"/>
                  <a:gd name="T20" fmla="*/ 259 w 848"/>
                  <a:gd name="T21" fmla="*/ 1005 h 1473"/>
                  <a:gd name="T22" fmla="*/ 203 w 848"/>
                  <a:gd name="T23" fmla="*/ 1065 h 1473"/>
                  <a:gd name="T24" fmla="*/ 149 w 848"/>
                  <a:gd name="T25" fmla="*/ 1129 h 1473"/>
                  <a:gd name="T26" fmla="*/ 106 w 848"/>
                  <a:gd name="T27" fmla="*/ 1190 h 1473"/>
                  <a:gd name="T28" fmla="*/ 75 w 848"/>
                  <a:gd name="T29" fmla="*/ 1262 h 1473"/>
                  <a:gd name="T30" fmla="*/ 52 w 848"/>
                  <a:gd name="T31" fmla="*/ 1328 h 1473"/>
                  <a:gd name="T32" fmla="*/ 34 w 848"/>
                  <a:gd name="T33" fmla="*/ 1412 h 1473"/>
                  <a:gd name="T34" fmla="*/ 28 w 848"/>
                  <a:gd name="T35" fmla="*/ 1472 h 1473"/>
                  <a:gd name="T36" fmla="*/ 6 w 848"/>
                  <a:gd name="T37" fmla="*/ 1453 h 1473"/>
                  <a:gd name="T38" fmla="*/ 0 w 848"/>
                  <a:gd name="T39" fmla="*/ 1413 h 1473"/>
                  <a:gd name="T40" fmla="*/ 6 w 848"/>
                  <a:gd name="T41" fmla="*/ 1314 h 1473"/>
                  <a:gd name="T42" fmla="*/ 24 w 848"/>
                  <a:gd name="T43" fmla="*/ 1179 h 1473"/>
                  <a:gd name="T44" fmla="*/ 39 w 848"/>
                  <a:gd name="T45" fmla="*/ 1071 h 1473"/>
                  <a:gd name="T46" fmla="*/ 62 w 848"/>
                  <a:gd name="T47" fmla="*/ 993 h 1473"/>
                  <a:gd name="T48" fmla="*/ 88 w 848"/>
                  <a:gd name="T49" fmla="*/ 935 h 1473"/>
                  <a:gd name="T50" fmla="*/ 133 w 848"/>
                  <a:gd name="T51" fmla="*/ 872 h 1473"/>
                  <a:gd name="T52" fmla="*/ 187 w 848"/>
                  <a:gd name="T53" fmla="*/ 815 h 1473"/>
                  <a:gd name="T54" fmla="*/ 419 w 848"/>
                  <a:gd name="T55" fmla="*/ 593 h 1473"/>
                  <a:gd name="T56" fmla="*/ 629 w 848"/>
                  <a:gd name="T57" fmla="*/ 407 h 1473"/>
                  <a:gd name="T58" fmla="*/ 682 w 848"/>
                  <a:gd name="T59" fmla="*/ 346 h 1473"/>
                  <a:gd name="T60" fmla="*/ 729 w 848"/>
                  <a:gd name="T61" fmla="*/ 276 h 1473"/>
                  <a:gd name="T62" fmla="*/ 768 w 848"/>
                  <a:gd name="T63" fmla="*/ 206 h 1473"/>
                  <a:gd name="T64" fmla="*/ 789 w 848"/>
                  <a:gd name="T65" fmla="*/ 139 h 1473"/>
                  <a:gd name="T66" fmla="*/ 803 w 848"/>
                  <a:gd name="T67" fmla="*/ 74 h 1473"/>
                  <a:gd name="T68" fmla="*/ 804 w 848"/>
                  <a:gd name="T69" fmla="*/ 0 h 1473"/>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848" h="1473">
                    <a:moveTo>
                      <a:pt x="804" y="0"/>
                    </a:moveTo>
                    <a:lnTo>
                      <a:pt x="815" y="12"/>
                    </a:lnTo>
                    <a:lnTo>
                      <a:pt x="826" y="42"/>
                    </a:lnTo>
                    <a:lnTo>
                      <a:pt x="836" y="65"/>
                    </a:lnTo>
                    <a:lnTo>
                      <a:pt x="841" y="94"/>
                    </a:lnTo>
                    <a:lnTo>
                      <a:pt x="847" y="123"/>
                    </a:lnTo>
                    <a:lnTo>
                      <a:pt x="845" y="161"/>
                    </a:lnTo>
                    <a:lnTo>
                      <a:pt x="841" y="214"/>
                    </a:lnTo>
                    <a:lnTo>
                      <a:pt x="840" y="264"/>
                    </a:lnTo>
                    <a:lnTo>
                      <a:pt x="831" y="320"/>
                    </a:lnTo>
                    <a:lnTo>
                      <a:pt x="824" y="353"/>
                    </a:lnTo>
                    <a:lnTo>
                      <a:pt x="816" y="393"/>
                    </a:lnTo>
                    <a:lnTo>
                      <a:pt x="803" y="427"/>
                    </a:lnTo>
                    <a:lnTo>
                      <a:pt x="789" y="466"/>
                    </a:lnTo>
                    <a:lnTo>
                      <a:pt x="772" y="499"/>
                    </a:lnTo>
                    <a:lnTo>
                      <a:pt x="756" y="529"/>
                    </a:lnTo>
                    <a:lnTo>
                      <a:pt x="738" y="554"/>
                    </a:lnTo>
                    <a:lnTo>
                      <a:pt x="715" y="586"/>
                    </a:lnTo>
                    <a:lnTo>
                      <a:pt x="688" y="612"/>
                    </a:lnTo>
                    <a:lnTo>
                      <a:pt x="648" y="650"/>
                    </a:lnTo>
                    <a:lnTo>
                      <a:pt x="454" y="826"/>
                    </a:lnTo>
                    <a:lnTo>
                      <a:pt x="259" y="1005"/>
                    </a:lnTo>
                    <a:lnTo>
                      <a:pt x="229" y="1034"/>
                    </a:lnTo>
                    <a:lnTo>
                      <a:pt x="203" y="1065"/>
                    </a:lnTo>
                    <a:lnTo>
                      <a:pt x="173" y="1098"/>
                    </a:lnTo>
                    <a:lnTo>
                      <a:pt x="149" y="1129"/>
                    </a:lnTo>
                    <a:lnTo>
                      <a:pt x="120" y="1167"/>
                    </a:lnTo>
                    <a:lnTo>
                      <a:pt x="106" y="1190"/>
                    </a:lnTo>
                    <a:lnTo>
                      <a:pt x="87" y="1230"/>
                    </a:lnTo>
                    <a:lnTo>
                      <a:pt x="75" y="1262"/>
                    </a:lnTo>
                    <a:lnTo>
                      <a:pt x="60" y="1296"/>
                    </a:lnTo>
                    <a:lnTo>
                      <a:pt x="52" y="1328"/>
                    </a:lnTo>
                    <a:lnTo>
                      <a:pt x="41" y="1375"/>
                    </a:lnTo>
                    <a:lnTo>
                      <a:pt x="34" y="1412"/>
                    </a:lnTo>
                    <a:lnTo>
                      <a:pt x="31" y="1442"/>
                    </a:lnTo>
                    <a:lnTo>
                      <a:pt x="28" y="1472"/>
                    </a:lnTo>
                    <a:lnTo>
                      <a:pt x="12" y="1463"/>
                    </a:lnTo>
                    <a:lnTo>
                      <a:pt x="6" y="1453"/>
                    </a:lnTo>
                    <a:lnTo>
                      <a:pt x="3" y="1429"/>
                    </a:lnTo>
                    <a:lnTo>
                      <a:pt x="0" y="1413"/>
                    </a:lnTo>
                    <a:lnTo>
                      <a:pt x="2" y="1374"/>
                    </a:lnTo>
                    <a:lnTo>
                      <a:pt x="6" y="1314"/>
                    </a:lnTo>
                    <a:lnTo>
                      <a:pt x="16" y="1243"/>
                    </a:lnTo>
                    <a:lnTo>
                      <a:pt x="24" y="1179"/>
                    </a:lnTo>
                    <a:lnTo>
                      <a:pt x="32" y="1108"/>
                    </a:lnTo>
                    <a:lnTo>
                      <a:pt x="39" y="1071"/>
                    </a:lnTo>
                    <a:lnTo>
                      <a:pt x="49" y="1028"/>
                    </a:lnTo>
                    <a:lnTo>
                      <a:pt x="62" y="993"/>
                    </a:lnTo>
                    <a:lnTo>
                      <a:pt x="74" y="962"/>
                    </a:lnTo>
                    <a:lnTo>
                      <a:pt x="88" y="935"/>
                    </a:lnTo>
                    <a:lnTo>
                      <a:pt x="109" y="903"/>
                    </a:lnTo>
                    <a:lnTo>
                      <a:pt x="133" y="872"/>
                    </a:lnTo>
                    <a:lnTo>
                      <a:pt x="159" y="837"/>
                    </a:lnTo>
                    <a:lnTo>
                      <a:pt x="187" y="815"/>
                    </a:lnTo>
                    <a:lnTo>
                      <a:pt x="223" y="780"/>
                    </a:lnTo>
                    <a:lnTo>
                      <a:pt x="419" y="593"/>
                    </a:lnTo>
                    <a:lnTo>
                      <a:pt x="585" y="448"/>
                    </a:lnTo>
                    <a:lnTo>
                      <a:pt x="629" y="407"/>
                    </a:lnTo>
                    <a:lnTo>
                      <a:pt x="655" y="377"/>
                    </a:lnTo>
                    <a:lnTo>
                      <a:pt x="682" y="346"/>
                    </a:lnTo>
                    <a:lnTo>
                      <a:pt x="707" y="312"/>
                    </a:lnTo>
                    <a:lnTo>
                      <a:pt x="729" y="276"/>
                    </a:lnTo>
                    <a:lnTo>
                      <a:pt x="750" y="244"/>
                    </a:lnTo>
                    <a:lnTo>
                      <a:pt x="768" y="206"/>
                    </a:lnTo>
                    <a:lnTo>
                      <a:pt x="781" y="172"/>
                    </a:lnTo>
                    <a:lnTo>
                      <a:pt x="789" y="139"/>
                    </a:lnTo>
                    <a:lnTo>
                      <a:pt x="799" y="100"/>
                    </a:lnTo>
                    <a:lnTo>
                      <a:pt x="803" y="74"/>
                    </a:lnTo>
                    <a:lnTo>
                      <a:pt x="804" y="39"/>
                    </a:lnTo>
                    <a:lnTo>
                      <a:pt x="804" y="0"/>
                    </a:lnTo>
                  </a:path>
                </a:pathLst>
              </a:custGeom>
              <a:solidFill>
                <a:srgbClr val="00FF00"/>
              </a:solidFill>
              <a:ln w="12699" cap="rnd" cmpd="sng">
                <a:solidFill>
                  <a:srgbClr val="00FF00"/>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21" name="Freeform 19"/>
              <p:cNvSpPr>
                <a:spLocks/>
              </p:cNvSpPr>
              <p:nvPr/>
            </p:nvSpPr>
            <p:spPr bwMode="auto">
              <a:xfrm>
                <a:off x="1621" y="1810"/>
                <a:ext cx="830" cy="1511"/>
              </a:xfrm>
              <a:custGeom>
                <a:avLst/>
                <a:gdLst>
                  <a:gd name="T0" fmla="*/ 798 w 830"/>
                  <a:gd name="T1" fmla="*/ 22 h 1511"/>
                  <a:gd name="T2" fmla="*/ 816 w 830"/>
                  <a:gd name="T3" fmla="*/ 71 h 1511"/>
                  <a:gd name="T4" fmla="*/ 824 w 830"/>
                  <a:gd name="T5" fmla="*/ 139 h 1511"/>
                  <a:gd name="T6" fmla="*/ 829 w 830"/>
                  <a:gd name="T7" fmla="*/ 203 h 1511"/>
                  <a:gd name="T8" fmla="*/ 814 w 830"/>
                  <a:gd name="T9" fmla="*/ 315 h 1511"/>
                  <a:gd name="T10" fmla="*/ 799 w 830"/>
                  <a:gd name="T11" fmla="*/ 395 h 1511"/>
                  <a:gd name="T12" fmla="*/ 772 w 830"/>
                  <a:gd name="T13" fmla="*/ 468 h 1511"/>
                  <a:gd name="T14" fmla="*/ 743 w 830"/>
                  <a:gd name="T15" fmla="*/ 525 h 1511"/>
                  <a:gd name="T16" fmla="*/ 701 w 830"/>
                  <a:gd name="T17" fmla="*/ 586 h 1511"/>
                  <a:gd name="T18" fmla="*/ 636 w 830"/>
                  <a:gd name="T19" fmla="*/ 647 h 1511"/>
                  <a:gd name="T20" fmla="*/ 259 w 830"/>
                  <a:gd name="T21" fmla="*/ 990 h 1511"/>
                  <a:gd name="T22" fmla="*/ 198 w 830"/>
                  <a:gd name="T23" fmla="*/ 1056 h 1511"/>
                  <a:gd name="T24" fmla="*/ 146 w 830"/>
                  <a:gd name="T25" fmla="*/ 1113 h 1511"/>
                  <a:gd name="T26" fmla="*/ 99 w 830"/>
                  <a:gd name="T27" fmla="*/ 1188 h 1511"/>
                  <a:gd name="T28" fmla="*/ 73 w 830"/>
                  <a:gd name="T29" fmla="*/ 1245 h 1511"/>
                  <a:gd name="T30" fmla="*/ 52 w 830"/>
                  <a:gd name="T31" fmla="*/ 1312 h 1511"/>
                  <a:gd name="T32" fmla="*/ 37 w 830"/>
                  <a:gd name="T33" fmla="*/ 1397 h 1511"/>
                  <a:gd name="T34" fmla="*/ 28 w 830"/>
                  <a:gd name="T35" fmla="*/ 1453 h 1511"/>
                  <a:gd name="T36" fmla="*/ 25 w 830"/>
                  <a:gd name="T37" fmla="*/ 1510 h 1511"/>
                  <a:gd name="T38" fmla="*/ 11 w 830"/>
                  <a:gd name="T39" fmla="*/ 1486 h 1511"/>
                  <a:gd name="T40" fmla="*/ 1 w 830"/>
                  <a:gd name="T41" fmla="*/ 1444 h 1511"/>
                  <a:gd name="T42" fmla="*/ 0 w 830"/>
                  <a:gd name="T43" fmla="*/ 1401 h 1511"/>
                  <a:gd name="T44" fmla="*/ 9 w 830"/>
                  <a:gd name="T45" fmla="*/ 1295 h 1511"/>
                  <a:gd name="T46" fmla="*/ 24 w 830"/>
                  <a:gd name="T47" fmla="*/ 1160 h 1511"/>
                  <a:gd name="T48" fmla="*/ 41 w 830"/>
                  <a:gd name="T49" fmla="*/ 1049 h 1511"/>
                  <a:gd name="T50" fmla="*/ 59 w 830"/>
                  <a:gd name="T51" fmla="*/ 977 h 1511"/>
                  <a:gd name="T52" fmla="*/ 91 w 830"/>
                  <a:gd name="T53" fmla="*/ 909 h 1511"/>
                  <a:gd name="T54" fmla="*/ 131 w 830"/>
                  <a:gd name="T55" fmla="*/ 856 h 1511"/>
                  <a:gd name="T56" fmla="*/ 189 w 830"/>
                  <a:gd name="T57" fmla="*/ 793 h 1511"/>
                  <a:gd name="T58" fmla="*/ 413 w 830"/>
                  <a:gd name="T59" fmla="*/ 580 h 1511"/>
                  <a:gd name="T60" fmla="*/ 617 w 830"/>
                  <a:gd name="T61" fmla="*/ 400 h 1511"/>
                  <a:gd name="T62" fmla="*/ 671 w 830"/>
                  <a:gd name="T63" fmla="*/ 335 h 1511"/>
                  <a:gd name="T64" fmla="*/ 716 w 830"/>
                  <a:gd name="T65" fmla="*/ 272 h 1511"/>
                  <a:gd name="T66" fmla="*/ 754 w 830"/>
                  <a:gd name="T67" fmla="*/ 199 h 1511"/>
                  <a:gd name="T68" fmla="*/ 776 w 830"/>
                  <a:gd name="T69" fmla="*/ 132 h 1511"/>
                  <a:gd name="T70" fmla="*/ 786 w 830"/>
                  <a:gd name="T71" fmla="*/ 65 h 1511"/>
                  <a:gd name="T72" fmla="*/ 788 w 830"/>
                  <a:gd name="T73" fmla="*/ 0 h 1511"/>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830" h="1511">
                    <a:moveTo>
                      <a:pt x="788" y="0"/>
                    </a:moveTo>
                    <a:lnTo>
                      <a:pt x="798" y="22"/>
                    </a:lnTo>
                    <a:lnTo>
                      <a:pt x="807" y="44"/>
                    </a:lnTo>
                    <a:lnTo>
                      <a:pt x="816" y="71"/>
                    </a:lnTo>
                    <a:lnTo>
                      <a:pt x="821" y="99"/>
                    </a:lnTo>
                    <a:lnTo>
                      <a:pt x="824" y="139"/>
                    </a:lnTo>
                    <a:lnTo>
                      <a:pt x="827" y="167"/>
                    </a:lnTo>
                    <a:lnTo>
                      <a:pt x="829" y="203"/>
                    </a:lnTo>
                    <a:lnTo>
                      <a:pt x="824" y="256"/>
                    </a:lnTo>
                    <a:lnTo>
                      <a:pt x="814" y="315"/>
                    </a:lnTo>
                    <a:lnTo>
                      <a:pt x="809" y="356"/>
                    </a:lnTo>
                    <a:lnTo>
                      <a:pt x="799" y="395"/>
                    </a:lnTo>
                    <a:lnTo>
                      <a:pt x="786" y="430"/>
                    </a:lnTo>
                    <a:lnTo>
                      <a:pt x="772" y="468"/>
                    </a:lnTo>
                    <a:lnTo>
                      <a:pt x="760" y="492"/>
                    </a:lnTo>
                    <a:lnTo>
                      <a:pt x="743" y="525"/>
                    </a:lnTo>
                    <a:lnTo>
                      <a:pt x="723" y="558"/>
                    </a:lnTo>
                    <a:lnTo>
                      <a:pt x="701" y="586"/>
                    </a:lnTo>
                    <a:lnTo>
                      <a:pt x="673" y="616"/>
                    </a:lnTo>
                    <a:lnTo>
                      <a:pt x="636" y="647"/>
                    </a:lnTo>
                    <a:lnTo>
                      <a:pt x="447" y="820"/>
                    </a:lnTo>
                    <a:lnTo>
                      <a:pt x="259" y="990"/>
                    </a:lnTo>
                    <a:lnTo>
                      <a:pt x="229" y="1023"/>
                    </a:lnTo>
                    <a:lnTo>
                      <a:pt x="198" y="1056"/>
                    </a:lnTo>
                    <a:lnTo>
                      <a:pt x="175" y="1076"/>
                    </a:lnTo>
                    <a:lnTo>
                      <a:pt x="146" y="1113"/>
                    </a:lnTo>
                    <a:lnTo>
                      <a:pt x="122" y="1144"/>
                    </a:lnTo>
                    <a:lnTo>
                      <a:pt x="99" y="1188"/>
                    </a:lnTo>
                    <a:lnTo>
                      <a:pt x="86" y="1211"/>
                    </a:lnTo>
                    <a:lnTo>
                      <a:pt x="73" y="1245"/>
                    </a:lnTo>
                    <a:lnTo>
                      <a:pt x="60" y="1280"/>
                    </a:lnTo>
                    <a:lnTo>
                      <a:pt x="52" y="1312"/>
                    </a:lnTo>
                    <a:lnTo>
                      <a:pt x="45" y="1353"/>
                    </a:lnTo>
                    <a:lnTo>
                      <a:pt x="37" y="1397"/>
                    </a:lnTo>
                    <a:lnTo>
                      <a:pt x="30" y="1426"/>
                    </a:lnTo>
                    <a:lnTo>
                      <a:pt x="28" y="1453"/>
                    </a:lnTo>
                    <a:lnTo>
                      <a:pt x="26" y="1479"/>
                    </a:lnTo>
                    <a:lnTo>
                      <a:pt x="25" y="1510"/>
                    </a:lnTo>
                    <a:lnTo>
                      <a:pt x="19" y="1496"/>
                    </a:lnTo>
                    <a:lnTo>
                      <a:pt x="11" y="1486"/>
                    </a:lnTo>
                    <a:lnTo>
                      <a:pt x="7" y="1465"/>
                    </a:lnTo>
                    <a:lnTo>
                      <a:pt x="1" y="1444"/>
                    </a:lnTo>
                    <a:lnTo>
                      <a:pt x="1" y="1425"/>
                    </a:lnTo>
                    <a:lnTo>
                      <a:pt x="0" y="1401"/>
                    </a:lnTo>
                    <a:lnTo>
                      <a:pt x="2" y="1355"/>
                    </a:lnTo>
                    <a:lnTo>
                      <a:pt x="9" y="1295"/>
                    </a:lnTo>
                    <a:lnTo>
                      <a:pt x="18" y="1220"/>
                    </a:lnTo>
                    <a:lnTo>
                      <a:pt x="24" y="1160"/>
                    </a:lnTo>
                    <a:lnTo>
                      <a:pt x="34" y="1089"/>
                    </a:lnTo>
                    <a:lnTo>
                      <a:pt x="41" y="1049"/>
                    </a:lnTo>
                    <a:lnTo>
                      <a:pt x="52" y="1013"/>
                    </a:lnTo>
                    <a:lnTo>
                      <a:pt x="59" y="977"/>
                    </a:lnTo>
                    <a:lnTo>
                      <a:pt x="75" y="939"/>
                    </a:lnTo>
                    <a:lnTo>
                      <a:pt x="91" y="909"/>
                    </a:lnTo>
                    <a:lnTo>
                      <a:pt x="112" y="877"/>
                    </a:lnTo>
                    <a:lnTo>
                      <a:pt x="131" y="856"/>
                    </a:lnTo>
                    <a:lnTo>
                      <a:pt x="160" y="818"/>
                    </a:lnTo>
                    <a:lnTo>
                      <a:pt x="189" y="793"/>
                    </a:lnTo>
                    <a:lnTo>
                      <a:pt x="222" y="760"/>
                    </a:lnTo>
                    <a:lnTo>
                      <a:pt x="413" y="580"/>
                    </a:lnTo>
                    <a:lnTo>
                      <a:pt x="574" y="437"/>
                    </a:lnTo>
                    <a:lnTo>
                      <a:pt x="617" y="400"/>
                    </a:lnTo>
                    <a:lnTo>
                      <a:pt x="649" y="359"/>
                    </a:lnTo>
                    <a:lnTo>
                      <a:pt x="671" y="335"/>
                    </a:lnTo>
                    <a:lnTo>
                      <a:pt x="693" y="311"/>
                    </a:lnTo>
                    <a:lnTo>
                      <a:pt x="716" y="272"/>
                    </a:lnTo>
                    <a:lnTo>
                      <a:pt x="737" y="240"/>
                    </a:lnTo>
                    <a:lnTo>
                      <a:pt x="754" y="199"/>
                    </a:lnTo>
                    <a:lnTo>
                      <a:pt x="765" y="171"/>
                    </a:lnTo>
                    <a:lnTo>
                      <a:pt x="776" y="132"/>
                    </a:lnTo>
                    <a:lnTo>
                      <a:pt x="784" y="99"/>
                    </a:lnTo>
                    <a:lnTo>
                      <a:pt x="786" y="65"/>
                    </a:lnTo>
                    <a:lnTo>
                      <a:pt x="788" y="38"/>
                    </a:lnTo>
                    <a:lnTo>
                      <a:pt x="788" y="0"/>
                    </a:lnTo>
                  </a:path>
                </a:pathLst>
              </a:custGeom>
              <a:solidFill>
                <a:srgbClr val="3365FB"/>
              </a:solidFill>
              <a:ln w="12699" cap="rnd" cmpd="sng">
                <a:solidFill>
                  <a:srgbClr val="3365FB"/>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22" name="Freeform 20"/>
              <p:cNvSpPr>
                <a:spLocks/>
              </p:cNvSpPr>
              <p:nvPr/>
            </p:nvSpPr>
            <p:spPr bwMode="auto">
              <a:xfrm>
                <a:off x="1491" y="3240"/>
                <a:ext cx="830" cy="1511"/>
              </a:xfrm>
              <a:custGeom>
                <a:avLst/>
                <a:gdLst>
                  <a:gd name="T0" fmla="*/ 798 w 830"/>
                  <a:gd name="T1" fmla="*/ 22 h 1511"/>
                  <a:gd name="T2" fmla="*/ 816 w 830"/>
                  <a:gd name="T3" fmla="*/ 71 h 1511"/>
                  <a:gd name="T4" fmla="*/ 824 w 830"/>
                  <a:gd name="T5" fmla="*/ 139 h 1511"/>
                  <a:gd name="T6" fmla="*/ 829 w 830"/>
                  <a:gd name="T7" fmla="*/ 203 h 1511"/>
                  <a:gd name="T8" fmla="*/ 814 w 830"/>
                  <a:gd name="T9" fmla="*/ 315 h 1511"/>
                  <a:gd name="T10" fmla="*/ 799 w 830"/>
                  <a:gd name="T11" fmla="*/ 395 h 1511"/>
                  <a:gd name="T12" fmla="*/ 772 w 830"/>
                  <a:gd name="T13" fmla="*/ 468 h 1511"/>
                  <a:gd name="T14" fmla="*/ 743 w 830"/>
                  <a:gd name="T15" fmla="*/ 525 h 1511"/>
                  <a:gd name="T16" fmla="*/ 701 w 830"/>
                  <a:gd name="T17" fmla="*/ 586 h 1511"/>
                  <a:gd name="T18" fmla="*/ 636 w 830"/>
                  <a:gd name="T19" fmla="*/ 647 h 1511"/>
                  <a:gd name="T20" fmla="*/ 259 w 830"/>
                  <a:gd name="T21" fmla="*/ 990 h 1511"/>
                  <a:gd name="T22" fmla="*/ 198 w 830"/>
                  <a:gd name="T23" fmla="*/ 1056 h 1511"/>
                  <a:gd name="T24" fmla="*/ 146 w 830"/>
                  <a:gd name="T25" fmla="*/ 1113 h 1511"/>
                  <a:gd name="T26" fmla="*/ 99 w 830"/>
                  <a:gd name="T27" fmla="*/ 1188 h 1511"/>
                  <a:gd name="T28" fmla="*/ 73 w 830"/>
                  <a:gd name="T29" fmla="*/ 1245 h 1511"/>
                  <a:gd name="T30" fmla="*/ 52 w 830"/>
                  <a:gd name="T31" fmla="*/ 1312 h 1511"/>
                  <a:gd name="T32" fmla="*/ 37 w 830"/>
                  <a:gd name="T33" fmla="*/ 1397 h 1511"/>
                  <a:gd name="T34" fmla="*/ 28 w 830"/>
                  <a:gd name="T35" fmla="*/ 1453 h 1511"/>
                  <a:gd name="T36" fmla="*/ 25 w 830"/>
                  <a:gd name="T37" fmla="*/ 1510 h 1511"/>
                  <a:gd name="T38" fmla="*/ 11 w 830"/>
                  <a:gd name="T39" fmla="*/ 1486 h 1511"/>
                  <a:gd name="T40" fmla="*/ 1 w 830"/>
                  <a:gd name="T41" fmla="*/ 1444 h 1511"/>
                  <a:gd name="T42" fmla="*/ 0 w 830"/>
                  <a:gd name="T43" fmla="*/ 1401 h 1511"/>
                  <a:gd name="T44" fmla="*/ 9 w 830"/>
                  <a:gd name="T45" fmla="*/ 1295 h 1511"/>
                  <a:gd name="T46" fmla="*/ 24 w 830"/>
                  <a:gd name="T47" fmla="*/ 1160 h 1511"/>
                  <a:gd name="T48" fmla="*/ 41 w 830"/>
                  <a:gd name="T49" fmla="*/ 1049 h 1511"/>
                  <a:gd name="T50" fmla="*/ 59 w 830"/>
                  <a:gd name="T51" fmla="*/ 977 h 1511"/>
                  <a:gd name="T52" fmla="*/ 91 w 830"/>
                  <a:gd name="T53" fmla="*/ 909 h 1511"/>
                  <a:gd name="T54" fmla="*/ 131 w 830"/>
                  <a:gd name="T55" fmla="*/ 856 h 1511"/>
                  <a:gd name="T56" fmla="*/ 189 w 830"/>
                  <a:gd name="T57" fmla="*/ 793 h 1511"/>
                  <a:gd name="T58" fmla="*/ 413 w 830"/>
                  <a:gd name="T59" fmla="*/ 580 h 1511"/>
                  <a:gd name="T60" fmla="*/ 617 w 830"/>
                  <a:gd name="T61" fmla="*/ 400 h 1511"/>
                  <a:gd name="T62" fmla="*/ 671 w 830"/>
                  <a:gd name="T63" fmla="*/ 335 h 1511"/>
                  <a:gd name="T64" fmla="*/ 716 w 830"/>
                  <a:gd name="T65" fmla="*/ 272 h 1511"/>
                  <a:gd name="T66" fmla="*/ 754 w 830"/>
                  <a:gd name="T67" fmla="*/ 199 h 1511"/>
                  <a:gd name="T68" fmla="*/ 776 w 830"/>
                  <a:gd name="T69" fmla="*/ 132 h 1511"/>
                  <a:gd name="T70" fmla="*/ 786 w 830"/>
                  <a:gd name="T71" fmla="*/ 65 h 1511"/>
                  <a:gd name="T72" fmla="*/ 788 w 830"/>
                  <a:gd name="T73" fmla="*/ 0 h 1511"/>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830" h="1511">
                    <a:moveTo>
                      <a:pt x="788" y="0"/>
                    </a:moveTo>
                    <a:lnTo>
                      <a:pt x="798" y="22"/>
                    </a:lnTo>
                    <a:lnTo>
                      <a:pt x="807" y="44"/>
                    </a:lnTo>
                    <a:lnTo>
                      <a:pt x="816" y="71"/>
                    </a:lnTo>
                    <a:lnTo>
                      <a:pt x="821" y="99"/>
                    </a:lnTo>
                    <a:lnTo>
                      <a:pt x="824" y="139"/>
                    </a:lnTo>
                    <a:lnTo>
                      <a:pt x="827" y="167"/>
                    </a:lnTo>
                    <a:lnTo>
                      <a:pt x="829" y="203"/>
                    </a:lnTo>
                    <a:lnTo>
                      <a:pt x="824" y="256"/>
                    </a:lnTo>
                    <a:lnTo>
                      <a:pt x="814" y="315"/>
                    </a:lnTo>
                    <a:lnTo>
                      <a:pt x="809" y="356"/>
                    </a:lnTo>
                    <a:lnTo>
                      <a:pt x="799" y="395"/>
                    </a:lnTo>
                    <a:lnTo>
                      <a:pt x="786" y="430"/>
                    </a:lnTo>
                    <a:lnTo>
                      <a:pt x="772" y="468"/>
                    </a:lnTo>
                    <a:lnTo>
                      <a:pt x="760" y="492"/>
                    </a:lnTo>
                    <a:lnTo>
                      <a:pt x="743" y="525"/>
                    </a:lnTo>
                    <a:lnTo>
                      <a:pt x="723" y="558"/>
                    </a:lnTo>
                    <a:lnTo>
                      <a:pt x="701" y="586"/>
                    </a:lnTo>
                    <a:lnTo>
                      <a:pt x="673" y="616"/>
                    </a:lnTo>
                    <a:lnTo>
                      <a:pt x="636" y="647"/>
                    </a:lnTo>
                    <a:lnTo>
                      <a:pt x="447" y="820"/>
                    </a:lnTo>
                    <a:lnTo>
                      <a:pt x="259" y="990"/>
                    </a:lnTo>
                    <a:lnTo>
                      <a:pt x="229" y="1023"/>
                    </a:lnTo>
                    <a:lnTo>
                      <a:pt x="198" y="1056"/>
                    </a:lnTo>
                    <a:lnTo>
                      <a:pt x="175" y="1076"/>
                    </a:lnTo>
                    <a:lnTo>
                      <a:pt x="146" y="1113"/>
                    </a:lnTo>
                    <a:lnTo>
                      <a:pt x="122" y="1144"/>
                    </a:lnTo>
                    <a:lnTo>
                      <a:pt x="99" y="1188"/>
                    </a:lnTo>
                    <a:lnTo>
                      <a:pt x="86" y="1211"/>
                    </a:lnTo>
                    <a:lnTo>
                      <a:pt x="73" y="1245"/>
                    </a:lnTo>
                    <a:lnTo>
                      <a:pt x="60" y="1280"/>
                    </a:lnTo>
                    <a:lnTo>
                      <a:pt x="52" y="1312"/>
                    </a:lnTo>
                    <a:lnTo>
                      <a:pt x="45" y="1353"/>
                    </a:lnTo>
                    <a:lnTo>
                      <a:pt x="37" y="1397"/>
                    </a:lnTo>
                    <a:lnTo>
                      <a:pt x="30" y="1426"/>
                    </a:lnTo>
                    <a:lnTo>
                      <a:pt x="28" y="1453"/>
                    </a:lnTo>
                    <a:lnTo>
                      <a:pt x="26" y="1479"/>
                    </a:lnTo>
                    <a:lnTo>
                      <a:pt x="25" y="1510"/>
                    </a:lnTo>
                    <a:lnTo>
                      <a:pt x="19" y="1496"/>
                    </a:lnTo>
                    <a:lnTo>
                      <a:pt x="11" y="1486"/>
                    </a:lnTo>
                    <a:lnTo>
                      <a:pt x="7" y="1465"/>
                    </a:lnTo>
                    <a:lnTo>
                      <a:pt x="1" y="1444"/>
                    </a:lnTo>
                    <a:lnTo>
                      <a:pt x="1" y="1425"/>
                    </a:lnTo>
                    <a:lnTo>
                      <a:pt x="0" y="1401"/>
                    </a:lnTo>
                    <a:lnTo>
                      <a:pt x="2" y="1355"/>
                    </a:lnTo>
                    <a:lnTo>
                      <a:pt x="9" y="1295"/>
                    </a:lnTo>
                    <a:lnTo>
                      <a:pt x="18" y="1220"/>
                    </a:lnTo>
                    <a:lnTo>
                      <a:pt x="24" y="1160"/>
                    </a:lnTo>
                    <a:lnTo>
                      <a:pt x="34" y="1089"/>
                    </a:lnTo>
                    <a:lnTo>
                      <a:pt x="41" y="1049"/>
                    </a:lnTo>
                    <a:lnTo>
                      <a:pt x="52" y="1013"/>
                    </a:lnTo>
                    <a:lnTo>
                      <a:pt x="59" y="977"/>
                    </a:lnTo>
                    <a:lnTo>
                      <a:pt x="75" y="939"/>
                    </a:lnTo>
                    <a:lnTo>
                      <a:pt x="91" y="909"/>
                    </a:lnTo>
                    <a:lnTo>
                      <a:pt x="112" y="877"/>
                    </a:lnTo>
                    <a:lnTo>
                      <a:pt x="131" y="856"/>
                    </a:lnTo>
                    <a:lnTo>
                      <a:pt x="160" y="818"/>
                    </a:lnTo>
                    <a:lnTo>
                      <a:pt x="189" y="793"/>
                    </a:lnTo>
                    <a:lnTo>
                      <a:pt x="222" y="760"/>
                    </a:lnTo>
                    <a:lnTo>
                      <a:pt x="413" y="580"/>
                    </a:lnTo>
                    <a:lnTo>
                      <a:pt x="574" y="437"/>
                    </a:lnTo>
                    <a:lnTo>
                      <a:pt x="617" y="400"/>
                    </a:lnTo>
                    <a:lnTo>
                      <a:pt x="649" y="359"/>
                    </a:lnTo>
                    <a:lnTo>
                      <a:pt x="671" y="335"/>
                    </a:lnTo>
                    <a:lnTo>
                      <a:pt x="693" y="311"/>
                    </a:lnTo>
                    <a:lnTo>
                      <a:pt x="716" y="272"/>
                    </a:lnTo>
                    <a:lnTo>
                      <a:pt x="737" y="240"/>
                    </a:lnTo>
                    <a:lnTo>
                      <a:pt x="754" y="199"/>
                    </a:lnTo>
                    <a:lnTo>
                      <a:pt x="765" y="171"/>
                    </a:lnTo>
                    <a:lnTo>
                      <a:pt x="776" y="132"/>
                    </a:lnTo>
                    <a:lnTo>
                      <a:pt x="784" y="99"/>
                    </a:lnTo>
                    <a:lnTo>
                      <a:pt x="786" y="65"/>
                    </a:lnTo>
                    <a:lnTo>
                      <a:pt x="788" y="38"/>
                    </a:lnTo>
                    <a:lnTo>
                      <a:pt x="788" y="0"/>
                    </a:lnTo>
                  </a:path>
                </a:pathLst>
              </a:custGeom>
              <a:solidFill>
                <a:srgbClr val="3365FB"/>
              </a:solidFill>
              <a:ln w="12699" cap="rnd" cmpd="sng">
                <a:solidFill>
                  <a:srgbClr val="3365FB"/>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grpSp>
        <p:sp useBgFill="1">
          <p:nvSpPr>
            <p:cNvPr id="11" name="Freeform 21"/>
            <p:cNvSpPr>
              <a:spLocks/>
            </p:cNvSpPr>
            <p:nvPr/>
          </p:nvSpPr>
          <p:spPr bwMode="auto">
            <a:xfrm>
              <a:off x="1589" y="2832"/>
              <a:ext cx="198" cy="248"/>
            </a:xfrm>
            <a:custGeom>
              <a:avLst/>
              <a:gdLst>
                <a:gd name="T0" fmla="*/ 132 w 198"/>
                <a:gd name="T1" fmla="*/ 82 h 248"/>
                <a:gd name="T2" fmla="*/ 139 w 198"/>
                <a:gd name="T3" fmla="*/ 34 h 248"/>
                <a:gd name="T4" fmla="*/ 105 w 198"/>
                <a:gd name="T5" fmla="*/ 73 h 248"/>
                <a:gd name="T6" fmla="*/ 83 w 198"/>
                <a:gd name="T7" fmla="*/ 0 h 248"/>
                <a:gd name="T8" fmla="*/ 77 w 198"/>
                <a:gd name="T9" fmla="*/ 76 h 248"/>
                <a:gd name="T10" fmla="*/ 39 w 198"/>
                <a:gd name="T11" fmla="*/ 67 h 248"/>
                <a:gd name="T12" fmla="*/ 43 w 198"/>
                <a:gd name="T13" fmla="*/ 117 h 248"/>
                <a:gd name="T14" fmla="*/ 0 w 198"/>
                <a:gd name="T15" fmla="*/ 132 h 248"/>
                <a:gd name="T16" fmla="*/ 42 w 198"/>
                <a:gd name="T17" fmla="*/ 149 h 248"/>
                <a:gd name="T18" fmla="*/ 12 w 198"/>
                <a:gd name="T19" fmla="*/ 185 h 248"/>
                <a:gd name="T20" fmla="*/ 45 w 198"/>
                <a:gd name="T21" fmla="*/ 176 h 248"/>
                <a:gd name="T22" fmla="*/ 11 w 198"/>
                <a:gd name="T23" fmla="*/ 244 h 248"/>
                <a:gd name="T24" fmla="*/ 70 w 198"/>
                <a:gd name="T25" fmla="*/ 180 h 248"/>
                <a:gd name="T26" fmla="*/ 57 w 198"/>
                <a:gd name="T27" fmla="*/ 244 h 248"/>
                <a:gd name="T28" fmla="*/ 97 w 198"/>
                <a:gd name="T29" fmla="*/ 190 h 248"/>
                <a:gd name="T30" fmla="*/ 101 w 198"/>
                <a:gd name="T31" fmla="*/ 247 h 248"/>
                <a:gd name="T32" fmla="*/ 127 w 198"/>
                <a:gd name="T33" fmla="*/ 185 h 248"/>
                <a:gd name="T34" fmla="*/ 157 w 198"/>
                <a:gd name="T35" fmla="*/ 210 h 248"/>
                <a:gd name="T36" fmla="*/ 148 w 198"/>
                <a:gd name="T37" fmla="*/ 162 h 248"/>
                <a:gd name="T38" fmla="*/ 188 w 198"/>
                <a:gd name="T39" fmla="*/ 151 h 248"/>
                <a:gd name="T40" fmla="*/ 163 w 198"/>
                <a:gd name="T41" fmla="*/ 124 h 248"/>
                <a:gd name="T42" fmla="*/ 194 w 198"/>
                <a:gd name="T43" fmla="*/ 100 h 248"/>
                <a:gd name="T44" fmla="*/ 159 w 198"/>
                <a:gd name="T45" fmla="*/ 91 h 248"/>
                <a:gd name="T46" fmla="*/ 197 w 198"/>
                <a:gd name="T47" fmla="*/ 35 h 248"/>
                <a:gd name="T48" fmla="*/ 132 w 198"/>
                <a:gd name="T49" fmla="*/ 82 h 248"/>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198" h="248">
                  <a:moveTo>
                    <a:pt x="132" y="82"/>
                  </a:moveTo>
                  <a:lnTo>
                    <a:pt x="139" y="34"/>
                  </a:lnTo>
                  <a:lnTo>
                    <a:pt x="105" y="73"/>
                  </a:lnTo>
                  <a:lnTo>
                    <a:pt x="83" y="0"/>
                  </a:lnTo>
                  <a:lnTo>
                    <a:pt x="77" y="76"/>
                  </a:lnTo>
                  <a:lnTo>
                    <a:pt x="39" y="67"/>
                  </a:lnTo>
                  <a:lnTo>
                    <a:pt x="43" y="117"/>
                  </a:lnTo>
                  <a:lnTo>
                    <a:pt x="0" y="132"/>
                  </a:lnTo>
                  <a:lnTo>
                    <a:pt x="42" y="149"/>
                  </a:lnTo>
                  <a:lnTo>
                    <a:pt x="12" y="185"/>
                  </a:lnTo>
                  <a:lnTo>
                    <a:pt x="45" y="176"/>
                  </a:lnTo>
                  <a:lnTo>
                    <a:pt x="11" y="244"/>
                  </a:lnTo>
                  <a:lnTo>
                    <a:pt x="70" y="180"/>
                  </a:lnTo>
                  <a:lnTo>
                    <a:pt x="57" y="244"/>
                  </a:lnTo>
                  <a:lnTo>
                    <a:pt x="97" y="190"/>
                  </a:lnTo>
                  <a:lnTo>
                    <a:pt x="101" y="247"/>
                  </a:lnTo>
                  <a:lnTo>
                    <a:pt x="127" y="185"/>
                  </a:lnTo>
                  <a:lnTo>
                    <a:pt x="157" y="210"/>
                  </a:lnTo>
                  <a:lnTo>
                    <a:pt x="148" y="162"/>
                  </a:lnTo>
                  <a:lnTo>
                    <a:pt x="188" y="151"/>
                  </a:lnTo>
                  <a:lnTo>
                    <a:pt x="163" y="124"/>
                  </a:lnTo>
                  <a:lnTo>
                    <a:pt x="194" y="100"/>
                  </a:lnTo>
                  <a:lnTo>
                    <a:pt x="159" y="91"/>
                  </a:lnTo>
                  <a:lnTo>
                    <a:pt x="197" y="35"/>
                  </a:lnTo>
                  <a:lnTo>
                    <a:pt x="132" y="82"/>
                  </a:lnTo>
                </a:path>
              </a:pathLst>
            </a:custGeom>
            <a:ln>
              <a:noFill/>
            </a:ln>
            <a:effectLst/>
            <a:extLst>
              <a:ext uri="{91240B29-F687-4F45-9708-019B960494DF}">
                <a14:hiddenLine xmlns:a14="http://schemas.microsoft.com/office/drawing/2010/main" w="9525" cap="rnd">
                  <a:solidFill>
                    <a:schemeClr val="tx1"/>
                  </a:solidFill>
                  <a:round/>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useBgFill="1">
          <p:nvSpPr>
            <p:cNvPr id="12" name="Freeform 22"/>
            <p:cNvSpPr>
              <a:spLocks/>
            </p:cNvSpPr>
            <p:nvPr/>
          </p:nvSpPr>
          <p:spPr bwMode="auto">
            <a:xfrm>
              <a:off x="1680" y="3264"/>
              <a:ext cx="198" cy="248"/>
            </a:xfrm>
            <a:custGeom>
              <a:avLst/>
              <a:gdLst>
                <a:gd name="T0" fmla="*/ 132 w 198"/>
                <a:gd name="T1" fmla="*/ 82 h 248"/>
                <a:gd name="T2" fmla="*/ 139 w 198"/>
                <a:gd name="T3" fmla="*/ 34 h 248"/>
                <a:gd name="T4" fmla="*/ 105 w 198"/>
                <a:gd name="T5" fmla="*/ 73 h 248"/>
                <a:gd name="T6" fmla="*/ 83 w 198"/>
                <a:gd name="T7" fmla="*/ 0 h 248"/>
                <a:gd name="T8" fmla="*/ 77 w 198"/>
                <a:gd name="T9" fmla="*/ 76 h 248"/>
                <a:gd name="T10" fmla="*/ 39 w 198"/>
                <a:gd name="T11" fmla="*/ 67 h 248"/>
                <a:gd name="T12" fmla="*/ 43 w 198"/>
                <a:gd name="T13" fmla="*/ 117 h 248"/>
                <a:gd name="T14" fmla="*/ 0 w 198"/>
                <a:gd name="T15" fmla="*/ 132 h 248"/>
                <a:gd name="T16" fmla="*/ 42 w 198"/>
                <a:gd name="T17" fmla="*/ 149 h 248"/>
                <a:gd name="T18" fmla="*/ 12 w 198"/>
                <a:gd name="T19" fmla="*/ 185 h 248"/>
                <a:gd name="T20" fmla="*/ 45 w 198"/>
                <a:gd name="T21" fmla="*/ 176 h 248"/>
                <a:gd name="T22" fmla="*/ 11 w 198"/>
                <a:gd name="T23" fmla="*/ 244 h 248"/>
                <a:gd name="T24" fmla="*/ 70 w 198"/>
                <a:gd name="T25" fmla="*/ 180 h 248"/>
                <a:gd name="T26" fmla="*/ 57 w 198"/>
                <a:gd name="T27" fmla="*/ 244 h 248"/>
                <a:gd name="T28" fmla="*/ 97 w 198"/>
                <a:gd name="T29" fmla="*/ 190 h 248"/>
                <a:gd name="T30" fmla="*/ 101 w 198"/>
                <a:gd name="T31" fmla="*/ 247 h 248"/>
                <a:gd name="T32" fmla="*/ 127 w 198"/>
                <a:gd name="T33" fmla="*/ 185 h 248"/>
                <a:gd name="T34" fmla="*/ 157 w 198"/>
                <a:gd name="T35" fmla="*/ 210 h 248"/>
                <a:gd name="T36" fmla="*/ 148 w 198"/>
                <a:gd name="T37" fmla="*/ 162 h 248"/>
                <a:gd name="T38" fmla="*/ 188 w 198"/>
                <a:gd name="T39" fmla="*/ 151 h 248"/>
                <a:gd name="T40" fmla="*/ 163 w 198"/>
                <a:gd name="T41" fmla="*/ 124 h 248"/>
                <a:gd name="T42" fmla="*/ 194 w 198"/>
                <a:gd name="T43" fmla="*/ 100 h 248"/>
                <a:gd name="T44" fmla="*/ 159 w 198"/>
                <a:gd name="T45" fmla="*/ 91 h 248"/>
                <a:gd name="T46" fmla="*/ 197 w 198"/>
                <a:gd name="T47" fmla="*/ 35 h 248"/>
                <a:gd name="T48" fmla="*/ 132 w 198"/>
                <a:gd name="T49" fmla="*/ 82 h 248"/>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198" h="248">
                  <a:moveTo>
                    <a:pt x="132" y="82"/>
                  </a:moveTo>
                  <a:lnTo>
                    <a:pt x="139" y="34"/>
                  </a:lnTo>
                  <a:lnTo>
                    <a:pt x="105" y="73"/>
                  </a:lnTo>
                  <a:lnTo>
                    <a:pt x="83" y="0"/>
                  </a:lnTo>
                  <a:lnTo>
                    <a:pt x="77" y="76"/>
                  </a:lnTo>
                  <a:lnTo>
                    <a:pt x="39" y="67"/>
                  </a:lnTo>
                  <a:lnTo>
                    <a:pt x="43" y="117"/>
                  </a:lnTo>
                  <a:lnTo>
                    <a:pt x="0" y="132"/>
                  </a:lnTo>
                  <a:lnTo>
                    <a:pt x="42" y="149"/>
                  </a:lnTo>
                  <a:lnTo>
                    <a:pt x="12" y="185"/>
                  </a:lnTo>
                  <a:lnTo>
                    <a:pt x="45" y="176"/>
                  </a:lnTo>
                  <a:lnTo>
                    <a:pt x="11" y="244"/>
                  </a:lnTo>
                  <a:lnTo>
                    <a:pt x="70" y="180"/>
                  </a:lnTo>
                  <a:lnTo>
                    <a:pt x="57" y="244"/>
                  </a:lnTo>
                  <a:lnTo>
                    <a:pt x="97" y="190"/>
                  </a:lnTo>
                  <a:lnTo>
                    <a:pt x="101" y="247"/>
                  </a:lnTo>
                  <a:lnTo>
                    <a:pt x="127" y="185"/>
                  </a:lnTo>
                  <a:lnTo>
                    <a:pt x="157" y="210"/>
                  </a:lnTo>
                  <a:lnTo>
                    <a:pt x="148" y="162"/>
                  </a:lnTo>
                  <a:lnTo>
                    <a:pt x="188" y="151"/>
                  </a:lnTo>
                  <a:lnTo>
                    <a:pt x="163" y="124"/>
                  </a:lnTo>
                  <a:lnTo>
                    <a:pt x="194" y="100"/>
                  </a:lnTo>
                  <a:lnTo>
                    <a:pt x="159" y="91"/>
                  </a:lnTo>
                  <a:lnTo>
                    <a:pt x="197" y="35"/>
                  </a:lnTo>
                  <a:lnTo>
                    <a:pt x="132" y="82"/>
                  </a:lnTo>
                </a:path>
              </a:pathLst>
            </a:custGeom>
            <a:ln>
              <a:noFill/>
            </a:ln>
            <a:effectLst/>
            <a:extLst>
              <a:ext uri="{91240B29-F687-4F45-9708-019B960494DF}">
                <a14:hiddenLine xmlns:a14="http://schemas.microsoft.com/office/drawing/2010/main" w="9525" cap="rnd">
                  <a:solidFill>
                    <a:schemeClr val="tx1"/>
                  </a:solidFill>
                  <a:round/>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grpSp>
      <p:grpSp>
        <p:nvGrpSpPr>
          <p:cNvPr id="23" name="Group 23"/>
          <p:cNvGrpSpPr>
            <a:grpSpLocks/>
          </p:cNvGrpSpPr>
          <p:nvPr/>
        </p:nvGrpSpPr>
        <p:grpSpPr bwMode="auto">
          <a:xfrm>
            <a:off x="4668540" y="3569787"/>
            <a:ext cx="498475" cy="458788"/>
            <a:chOff x="2145" y="2702"/>
            <a:chExt cx="314" cy="313"/>
          </a:xfrm>
        </p:grpSpPr>
        <p:sp useBgFill="1">
          <p:nvSpPr>
            <p:cNvPr id="24" name="Freeform 24"/>
            <p:cNvSpPr>
              <a:spLocks/>
            </p:cNvSpPr>
            <p:nvPr/>
          </p:nvSpPr>
          <p:spPr bwMode="auto">
            <a:xfrm>
              <a:off x="2145" y="2702"/>
              <a:ext cx="314" cy="313"/>
            </a:xfrm>
            <a:custGeom>
              <a:avLst/>
              <a:gdLst>
                <a:gd name="T0" fmla="*/ 196 w 314"/>
                <a:gd name="T1" fmla="*/ 120 h 313"/>
                <a:gd name="T2" fmla="*/ 187 w 314"/>
                <a:gd name="T3" fmla="*/ 63 h 313"/>
                <a:gd name="T4" fmla="*/ 147 w 314"/>
                <a:gd name="T5" fmla="*/ 98 h 313"/>
                <a:gd name="T6" fmla="*/ 84 w 314"/>
                <a:gd name="T7" fmla="*/ 0 h 313"/>
                <a:gd name="T8" fmla="*/ 104 w 314"/>
                <a:gd name="T9" fmla="*/ 91 h 313"/>
                <a:gd name="T10" fmla="*/ 38 w 314"/>
                <a:gd name="T11" fmla="*/ 65 h 313"/>
                <a:gd name="T12" fmla="*/ 65 w 314"/>
                <a:gd name="T13" fmla="*/ 129 h 313"/>
                <a:gd name="T14" fmla="*/ 0 w 314"/>
                <a:gd name="T15" fmla="*/ 131 h 313"/>
                <a:gd name="T16" fmla="*/ 75 w 314"/>
                <a:gd name="T17" fmla="*/ 168 h 313"/>
                <a:gd name="T18" fmla="*/ 39 w 314"/>
                <a:gd name="T19" fmla="*/ 201 h 313"/>
                <a:gd name="T20" fmla="*/ 91 w 314"/>
                <a:gd name="T21" fmla="*/ 202 h 313"/>
                <a:gd name="T22" fmla="*/ 61 w 314"/>
                <a:gd name="T23" fmla="*/ 273 h 313"/>
                <a:gd name="T24" fmla="*/ 132 w 314"/>
                <a:gd name="T25" fmla="*/ 217 h 313"/>
                <a:gd name="T26" fmla="*/ 135 w 314"/>
                <a:gd name="T27" fmla="*/ 291 h 313"/>
                <a:gd name="T28" fmla="*/ 180 w 314"/>
                <a:gd name="T29" fmla="*/ 240 h 313"/>
                <a:gd name="T30" fmla="*/ 209 w 314"/>
                <a:gd name="T31" fmla="*/ 312 h 313"/>
                <a:gd name="T32" fmla="*/ 226 w 314"/>
                <a:gd name="T33" fmla="*/ 246 h 313"/>
                <a:gd name="T34" fmla="*/ 285 w 314"/>
                <a:gd name="T35" fmla="*/ 287 h 313"/>
                <a:gd name="T36" fmla="*/ 253 w 314"/>
                <a:gd name="T37" fmla="*/ 225 h 313"/>
                <a:gd name="T38" fmla="*/ 313 w 314"/>
                <a:gd name="T39" fmla="*/ 227 h 313"/>
                <a:gd name="T40" fmla="*/ 262 w 314"/>
                <a:gd name="T41" fmla="*/ 183 h 313"/>
                <a:gd name="T42" fmla="*/ 303 w 314"/>
                <a:gd name="T43" fmla="*/ 166 h 313"/>
                <a:gd name="T44" fmla="*/ 242 w 314"/>
                <a:gd name="T45" fmla="*/ 142 h 313"/>
                <a:gd name="T46" fmla="*/ 282 w 314"/>
                <a:gd name="T47" fmla="*/ 87 h 313"/>
                <a:gd name="T48" fmla="*/ 196 w 314"/>
                <a:gd name="T49" fmla="*/ 120 h 313"/>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314" h="313">
                  <a:moveTo>
                    <a:pt x="196" y="120"/>
                  </a:moveTo>
                  <a:lnTo>
                    <a:pt x="187" y="63"/>
                  </a:lnTo>
                  <a:lnTo>
                    <a:pt x="147" y="98"/>
                  </a:lnTo>
                  <a:lnTo>
                    <a:pt x="84" y="0"/>
                  </a:lnTo>
                  <a:lnTo>
                    <a:pt x="104" y="91"/>
                  </a:lnTo>
                  <a:lnTo>
                    <a:pt x="38" y="65"/>
                  </a:lnTo>
                  <a:lnTo>
                    <a:pt x="65" y="129"/>
                  </a:lnTo>
                  <a:lnTo>
                    <a:pt x="0" y="131"/>
                  </a:lnTo>
                  <a:lnTo>
                    <a:pt x="75" y="168"/>
                  </a:lnTo>
                  <a:lnTo>
                    <a:pt x="39" y="201"/>
                  </a:lnTo>
                  <a:lnTo>
                    <a:pt x="91" y="202"/>
                  </a:lnTo>
                  <a:lnTo>
                    <a:pt x="61" y="273"/>
                  </a:lnTo>
                  <a:lnTo>
                    <a:pt x="132" y="217"/>
                  </a:lnTo>
                  <a:lnTo>
                    <a:pt x="135" y="291"/>
                  </a:lnTo>
                  <a:lnTo>
                    <a:pt x="180" y="240"/>
                  </a:lnTo>
                  <a:lnTo>
                    <a:pt x="209" y="312"/>
                  </a:lnTo>
                  <a:lnTo>
                    <a:pt x="226" y="246"/>
                  </a:lnTo>
                  <a:lnTo>
                    <a:pt x="285" y="287"/>
                  </a:lnTo>
                  <a:lnTo>
                    <a:pt x="253" y="225"/>
                  </a:lnTo>
                  <a:lnTo>
                    <a:pt x="313" y="227"/>
                  </a:lnTo>
                  <a:lnTo>
                    <a:pt x="262" y="183"/>
                  </a:lnTo>
                  <a:lnTo>
                    <a:pt x="303" y="166"/>
                  </a:lnTo>
                  <a:lnTo>
                    <a:pt x="242" y="142"/>
                  </a:lnTo>
                  <a:lnTo>
                    <a:pt x="282" y="87"/>
                  </a:lnTo>
                  <a:lnTo>
                    <a:pt x="196" y="120"/>
                  </a:lnTo>
                </a:path>
              </a:pathLst>
            </a:custGeom>
            <a:ln>
              <a:noFill/>
            </a:ln>
            <a:effectLst/>
            <a:extLst>
              <a:ext uri="{91240B29-F687-4F45-9708-019B960494DF}">
                <a14:hiddenLine xmlns:a14="http://schemas.microsoft.com/office/drawing/2010/main" w="9525" cap="rnd">
                  <a:solidFill>
                    <a:schemeClr val="tx1"/>
                  </a:solidFill>
                  <a:round/>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25" name="Rectangle 25"/>
            <p:cNvSpPr>
              <a:spLocks noChangeArrowheads="1"/>
            </p:cNvSpPr>
            <p:nvPr/>
          </p:nvSpPr>
          <p:spPr bwMode="auto">
            <a:xfrm rot="1860000">
              <a:off x="2248" y="2832"/>
              <a:ext cx="117" cy="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altLang="en-US" sz="2800" b="0" i="0" u="none" strike="noStrike" kern="0" cap="none" spc="0" normalizeH="0" baseline="0" noProof="0">
                <a:ln>
                  <a:noFill/>
                </a:ln>
                <a:solidFill>
                  <a:sysClr val="windowText" lastClr="000000"/>
                </a:solidFill>
                <a:effectLst/>
                <a:uLnTx/>
                <a:uFillTx/>
              </a:endParaRPr>
            </a:p>
          </p:txBody>
        </p:sp>
      </p:grpSp>
      <p:sp>
        <p:nvSpPr>
          <p:cNvPr id="26" name="Line 27"/>
          <p:cNvSpPr>
            <a:spLocks noChangeShapeType="1"/>
          </p:cNvSpPr>
          <p:nvPr/>
        </p:nvSpPr>
        <p:spPr bwMode="auto">
          <a:xfrm>
            <a:off x="4451052" y="4611187"/>
            <a:ext cx="1198563" cy="136525"/>
          </a:xfrm>
          <a:prstGeom prst="line">
            <a:avLst/>
          </a:prstGeom>
          <a:noFill/>
          <a:ln w="38100">
            <a:solidFill>
              <a:srgbClr val="000000"/>
            </a:solidFill>
            <a:round/>
            <a:headEnd type="stealth" w="lg" len="lg"/>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27" name="Line 28"/>
          <p:cNvSpPr>
            <a:spLocks noChangeShapeType="1"/>
          </p:cNvSpPr>
          <p:nvPr/>
        </p:nvSpPr>
        <p:spPr bwMode="auto">
          <a:xfrm>
            <a:off x="4882852" y="3963487"/>
            <a:ext cx="790575" cy="806450"/>
          </a:xfrm>
          <a:prstGeom prst="line">
            <a:avLst/>
          </a:prstGeom>
          <a:noFill/>
          <a:ln w="38100">
            <a:solidFill>
              <a:srgbClr val="000000"/>
            </a:solidFill>
            <a:round/>
            <a:headEnd type="stealth" w="lg" len="lg"/>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grpSp>
        <p:nvGrpSpPr>
          <p:cNvPr id="28" name="Group 29"/>
          <p:cNvGrpSpPr>
            <a:grpSpLocks/>
          </p:cNvGrpSpPr>
          <p:nvPr/>
        </p:nvGrpSpPr>
        <p:grpSpPr bwMode="auto">
          <a:xfrm>
            <a:off x="4728865" y="1836237"/>
            <a:ext cx="385762" cy="300038"/>
            <a:chOff x="2183" y="1518"/>
            <a:chExt cx="243" cy="206"/>
          </a:xfrm>
        </p:grpSpPr>
        <p:sp useBgFill="1">
          <p:nvSpPr>
            <p:cNvPr id="29" name="Freeform 30"/>
            <p:cNvSpPr>
              <a:spLocks/>
            </p:cNvSpPr>
            <p:nvPr/>
          </p:nvSpPr>
          <p:spPr bwMode="auto">
            <a:xfrm>
              <a:off x="2183" y="1518"/>
              <a:ext cx="243" cy="206"/>
            </a:xfrm>
            <a:custGeom>
              <a:avLst/>
              <a:gdLst>
                <a:gd name="T0" fmla="*/ 142 w 243"/>
                <a:gd name="T1" fmla="*/ 87 h 206"/>
                <a:gd name="T2" fmla="*/ 129 w 243"/>
                <a:gd name="T3" fmla="*/ 51 h 206"/>
                <a:gd name="T4" fmla="*/ 104 w 243"/>
                <a:gd name="T5" fmla="*/ 68 h 206"/>
                <a:gd name="T6" fmla="*/ 45 w 243"/>
                <a:gd name="T7" fmla="*/ 0 h 206"/>
                <a:gd name="T8" fmla="*/ 71 w 243"/>
                <a:gd name="T9" fmla="*/ 58 h 206"/>
                <a:gd name="T10" fmla="*/ 19 w 243"/>
                <a:gd name="T11" fmla="*/ 34 h 206"/>
                <a:gd name="T12" fmla="*/ 47 w 243"/>
                <a:gd name="T13" fmla="*/ 76 h 206"/>
                <a:gd name="T14" fmla="*/ 0 w 243"/>
                <a:gd name="T15" fmla="*/ 69 h 206"/>
                <a:gd name="T16" fmla="*/ 60 w 243"/>
                <a:gd name="T17" fmla="*/ 101 h 206"/>
                <a:gd name="T18" fmla="*/ 37 w 243"/>
                <a:gd name="T19" fmla="*/ 117 h 206"/>
                <a:gd name="T20" fmla="*/ 75 w 243"/>
                <a:gd name="T21" fmla="*/ 124 h 206"/>
                <a:gd name="T22" fmla="*/ 62 w 243"/>
                <a:gd name="T23" fmla="*/ 163 h 206"/>
                <a:gd name="T24" fmla="*/ 107 w 243"/>
                <a:gd name="T25" fmla="*/ 138 h 206"/>
                <a:gd name="T26" fmla="*/ 119 w 243"/>
                <a:gd name="T27" fmla="*/ 183 h 206"/>
                <a:gd name="T28" fmla="*/ 145 w 243"/>
                <a:gd name="T29" fmla="*/ 158 h 206"/>
                <a:gd name="T30" fmla="*/ 176 w 243"/>
                <a:gd name="T31" fmla="*/ 205 h 206"/>
                <a:gd name="T32" fmla="*/ 180 w 243"/>
                <a:gd name="T33" fmla="*/ 167 h 206"/>
                <a:gd name="T34" fmla="*/ 229 w 243"/>
                <a:gd name="T35" fmla="*/ 200 h 206"/>
                <a:gd name="T36" fmla="*/ 197 w 243"/>
                <a:gd name="T37" fmla="*/ 158 h 206"/>
                <a:gd name="T38" fmla="*/ 242 w 243"/>
                <a:gd name="T39" fmla="*/ 167 h 206"/>
                <a:gd name="T40" fmla="*/ 199 w 243"/>
                <a:gd name="T41" fmla="*/ 134 h 206"/>
                <a:gd name="T42" fmla="*/ 226 w 243"/>
                <a:gd name="T43" fmla="*/ 128 h 206"/>
                <a:gd name="T44" fmla="*/ 179 w 243"/>
                <a:gd name="T45" fmla="*/ 106 h 206"/>
                <a:gd name="T46" fmla="*/ 202 w 243"/>
                <a:gd name="T47" fmla="*/ 78 h 206"/>
                <a:gd name="T48" fmla="*/ 142 w 243"/>
                <a:gd name="T49" fmla="*/ 87 h 20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243" h="206">
                  <a:moveTo>
                    <a:pt x="142" y="87"/>
                  </a:moveTo>
                  <a:lnTo>
                    <a:pt x="129" y="51"/>
                  </a:lnTo>
                  <a:lnTo>
                    <a:pt x="104" y="68"/>
                  </a:lnTo>
                  <a:lnTo>
                    <a:pt x="45" y="0"/>
                  </a:lnTo>
                  <a:lnTo>
                    <a:pt x="71" y="58"/>
                  </a:lnTo>
                  <a:lnTo>
                    <a:pt x="19" y="34"/>
                  </a:lnTo>
                  <a:lnTo>
                    <a:pt x="47" y="76"/>
                  </a:lnTo>
                  <a:lnTo>
                    <a:pt x="0" y="69"/>
                  </a:lnTo>
                  <a:lnTo>
                    <a:pt x="60" y="101"/>
                  </a:lnTo>
                  <a:lnTo>
                    <a:pt x="37" y="117"/>
                  </a:lnTo>
                  <a:lnTo>
                    <a:pt x="75" y="124"/>
                  </a:lnTo>
                  <a:lnTo>
                    <a:pt x="62" y="163"/>
                  </a:lnTo>
                  <a:lnTo>
                    <a:pt x="107" y="138"/>
                  </a:lnTo>
                  <a:lnTo>
                    <a:pt x="119" y="183"/>
                  </a:lnTo>
                  <a:lnTo>
                    <a:pt x="145" y="158"/>
                  </a:lnTo>
                  <a:lnTo>
                    <a:pt x="176" y="205"/>
                  </a:lnTo>
                  <a:lnTo>
                    <a:pt x="180" y="167"/>
                  </a:lnTo>
                  <a:lnTo>
                    <a:pt x="229" y="200"/>
                  </a:lnTo>
                  <a:lnTo>
                    <a:pt x="197" y="158"/>
                  </a:lnTo>
                  <a:lnTo>
                    <a:pt x="242" y="167"/>
                  </a:lnTo>
                  <a:lnTo>
                    <a:pt x="199" y="134"/>
                  </a:lnTo>
                  <a:lnTo>
                    <a:pt x="226" y="128"/>
                  </a:lnTo>
                  <a:lnTo>
                    <a:pt x="179" y="106"/>
                  </a:lnTo>
                  <a:lnTo>
                    <a:pt x="202" y="78"/>
                  </a:lnTo>
                  <a:lnTo>
                    <a:pt x="142" y="87"/>
                  </a:lnTo>
                </a:path>
              </a:pathLst>
            </a:custGeom>
            <a:ln>
              <a:noFill/>
            </a:ln>
            <a:effectLst/>
            <a:extLst>
              <a:ext uri="{91240B29-F687-4F45-9708-019B960494DF}">
                <a14:hiddenLine xmlns:a14="http://schemas.microsoft.com/office/drawing/2010/main" w="9525" cap="rnd">
                  <a:solidFill>
                    <a:schemeClr val="tx1"/>
                  </a:solidFill>
                  <a:round/>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30" name="Rectangle 31"/>
            <p:cNvSpPr>
              <a:spLocks noChangeArrowheads="1"/>
            </p:cNvSpPr>
            <p:nvPr/>
          </p:nvSpPr>
          <p:spPr bwMode="auto">
            <a:xfrm rot="1860000">
              <a:off x="2265" y="1616"/>
              <a:ext cx="83" cy="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altLang="en-US" sz="2800" b="0" i="0" u="none" strike="noStrike" kern="0" cap="none" spc="0" normalizeH="0" baseline="0" noProof="0">
                <a:ln>
                  <a:noFill/>
                </a:ln>
                <a:solidFill>
                  <a:sysClr val="windowText" lastClr="000000"/>
                </a:solidFill>
                <a:effectLst/>
                <a:uLnTx/>
                <a:uFillTx/>
              </a:endParaRPr>
            </a:p>
          </p:txBody>
        </p:sp>
      </p:grpSp>
      <p:sp>
        <p:nvSpPr>
          <p:cNvPr id="31" name="Line 32"/>
          <p:cNvSpPr>
            <a:spLocks noChangeShapeType="1"/>
          </p:cNvSpPr>
          <p:nvPr/>
        </p:nvSpPr>
        <p:spPr bwMode="auto">
          <a:xfrm flipV="1">
            <a:off x="5020965" y="1437775"/>
            <a:ext cx="966787" cy="560387"/>
          </a:xfrm>
          <a:prstGeom prst="line">
            <a:avLst/>
          </a:prstGeom>
          <a:noFill/>
          <a:ln w="38100">
            <a:solidFill>
              <a:srgbClr val="008000"/>
            </a:solidFill>
            <a:round/>
            <a:headEnd type="stealth" w="lg" len="lg"/>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32" name="Line 33"/>
          <p:cNvSpPr>
            <a:spLocks noChangeShapeType="1"/>
          </p:cNvSpPr>
          <p:nvPr/>
        </p:nvSpPr>
        <p:spPr bwMode="auto">
          <a:xfrm flipV="1">
            <a:off x="6597352" y="2002925"/>
            <a:ext cx="357188" cy="9525"/>
          </a:xfrm>
          <a:prstGeom prst="line">
            <a:avLst/>
          </a:prstGeom>
          <a:noFill/>
          <a:ln w="50799">
            <a:solidFill>
              <a:srgbClr val="FF0000"/>
            </a:solidFill>
            <a:round/>
            <a:headEnd type="none" w="sm" len="sm"/>
            <a:tailEnd type="stealth" w="med"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grpSp>
        <p:nvGrpSpPr>
          <p:cNvPr id="33" name="Group 34"/>
          <p:cNvGrpSpPr>
            <a:grpSpLocks/>
          </p:cNvGrpSpPr>
          <p:nvPr/>
        </p:nvGrpSpPr>
        <p:grpSpPr bwMode="auto">
          <a:xfrm>
            <a:off x="2558752" y="1791787"/>
            <a:ext cx="3290888" cy="504825"/>
            <a:chOff x="816" y="1488"/>
            <a:chExt cx="2073" cy="345"/>
          </a:xfrm>
        </p:grpSpPr>
        <p:sp useBgFill="1">
          <p:nvSpPr>
            <p:cNvPr id="34" name="Oval 35"/>
            <p:cNvSpPr>
              <a:spLocks noChangeArrowheads="1"/>
            </p:cNvSpPr>
            <p:nvPr/>
          </p:nvSpPr>
          <p:spPr bwMode="auto">
            <a:xfrm>
              <a:off x="816" y="1647"/>
              <a:ext cx="105" cy="105"/>
            </a:xfrm>
            <a:prstGeom prst="ellipse">
              <a:avLst/>
            </a:prstGeom>
            <a:ln w="12699">
              <a:solidFill>
                <a:srgbClr val="FF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altLang="en-US" sz="2800" b="0" i="0" u="none" strike="noStrike" kern="0" cap="none" spc="0" normalizeH="0" baseline="0" noProof="0">
                <a:ln>
                  <a:noFill/>
                </a:ln>
                <a:solidFill>
                  <a:sysClr val="windowText" lastClr="000000"/>
                </a:solidFill>
                <a:effectLst/>
                <a:uLnTx/>
                <a:uFillTx/>
              </a:endParaRPr>
            </a:p>
          </p:txBody>
        </p:sp>
        <p:sp useBgFill="1">
          <p:nvSpPr>
            <p:cNvPr id="35" name="Oval 36"/>
            <p:cNvSpPr>
              <a:spLocks noChangeArrowheads="1"/>
            </p:cNvSpPr>
            <p:nvPr/>
          </p:nvSpPr>
          <p:spPr bwMode="auto">
            <a:xfrm>
              <a:off x="1613" y="1530"/>
              <a:ext cx="105" cy="105"/>
            </a:xfrm>
            <a:prstGeom prst="ellipse">
              <a:avLst/>
            </a:prstGeom>
            <a:ln w="12699">
              <a:solidFill>
                <a:srgbClr val="FF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altLang="en-US" sz="2800" b="0" i="0" u="none" strike="noStrike" kern="0" cap="none" spc="0" normalizeH="0" baseline="0" noProof="0">
                <a:ln>
                  <a:noFill/>
                </a:ln>
                <a:solidFill>
                  <a:sysClr val="windowText" lastClr="000000"/>
                </a:solidFill>
                <a:effectLst/>
                <a:uLnTx/>
                <a:uFillTx/>
              </a:endParaRPr>
            </a:p>
          </p:txBody>
        </p:sp>
        <p:sp useBgFill="1">
          <p:nvSpPr>
            <p:cNvPr id="36" name="Oval 37"/>
            <p:cNvSpPr>
              <a:spLocks noChangeArrowheads="1"/>
            </p:cNvSpPr>
            <p:nvPr/>
          </p:nvSpPr>
          <p:spPr bwMode="auto">
            <a:xfrm>
              <a:off x="2164" y="1488"/>
              <a:ext cx="105" cy="105"/>
            </a:xfrm>
            <a:prstGeom prst="ellipse">
              <a:avLst/>
            </a:prstGeom>
            <a:ln w="12699">
              <a:solidFill>
                <a:srgbClr val="FF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altLang="en-US" sz="2800" b="0" i="0" u="none" strike="noStrike" kern="0" cap="none" spc="0" normalizeH="0" baseline="0" noProof="0">
                <a:ln>
                  <a:noFill/>
                </a:ln>
                <a:solidFill>
                  <a:sysClr val="windowText" lastClr="000000"/>
                </a:solidFill>
                <a:effectLst/>
                <a:uLnTx/>
                <a:uFillTx/>
              </a:endParaRPr>
            </a:p>
          </p:txBody>
        </p:sp>
        <p:sp useBgFill="1">
          <p:nvSpPr>
            <p:cNvPr id="37" name="Oval 38"/>
            <p:cNvSpPr>
              <a:spLocks noChangeArrowheads="1"/>
            </p:cNvSpPr>
            <p:nvPr/>
          </p:nvSpPr>
          <p:spPr bwMode="auto">
            <a:xfrm>
              <a:off x="2784" y="1728"/>
              <a:ext cx="105" cy="105"/>
            </a:xfrm>
            <a:prstGeom prst="ellipse">
              <a:avLst/>
            </a:prstGeom>
            <a:ln w="12699">
              <a:solidFill>
                <a:srgbClr val="FF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altLang="en-US" sz="2800" b="0" i="0" u="none" strike="noStrike" kern="0" cap="none" spc="0" normalizeH="0" baseline="0" noProof="0">
                <a:ln>
                  <a:noFill/>
                </a:ln>
                <a:solidFill>
                  <a:sysClr val="windowText" lastClr="000000"/>
                </a:solidFill>
                <a:effectLst/>
                <a:uLnTx/>
                <a:uFillTx/>
              </a:endParaRPr>
            </a:p>
          </p:txBody>
        </p:sp>
      </p:grpSp>
      <p:grpSp>
        <p:nvGrpSpPr>
          <p:cNvPr id="38" name="Group 39"/>
          <p:cNvGrpSpPr>
            <a:grpSpLocks/>
          </p:cNvGrpSpPr>
          <p:nvPr/>
        </p:nvGrpSpPr>
        <p:grpSpPr bwMode="auto">
          <a:xfrm>
            <a:off x="4981277" y="1969587"/>
            <a:ext cx="623888" cy="749300"/>
            <a:chOff x="2342" y="1947"/>
            <a:chExt cx="393" cy="512"/>
          </a:xfrm>
        </p:grpSpPr>
        <p:sp>
          <p:nvSpPr>
            <p:cNvPr id="39" name="Freeform 40"/>
            <p:cNvSpPr>
              <a:spLocks/>
            </p:cNvSpPr>
            <p:nvPr/>
          </p:nvSpPr>
          <p:spPr bwMode="auto">
            <a:xfrm flipH="1">
              <a:off x="2498" y="2314"/>
              <a:ext cx="224" cy="145"/>
            </a:xfrm>
            <a:custGeom>
              <a:avLst/>
              <a:gdLst>
                <a:gd name="T0" fmla="*/ 224 w 446"/>
                <a:gd name="T1" fmla="*/ 95 h 290"/>
                <a:gd name="T2" fmla="*/ 224 w 446"/>
                <a:gd name="T3" fmla="*/ 111 h 290"/>
                <a:gd name="T4" fmla="*/ 224 w 446"/>
                <a:gd name="T5" fmla="*/ 125 h 290"/>
                <a:gd name="T6" fmla="*/ 223 w 446"/>
                <a:gd name="T7" fmla="*/ 136 h 290"/>
                <a:gd name="T8" fmla="*/ 223 w 446"/>
                <a:gd name="T9" fmla="*/ 144 h 290"/>
                <a:gd name="T10" fmla="*/ 222 w 446"/>
                <a:gd name="T11" fmla="*/ 144 h 290"/>
                <a:gd name="T12" fmla="*/ 219 w 446"/>
                <a:gd name="T13" fmla="*/ 144 h 290"/>
                <a:gd name="T14" fmla="*/ 214 w 446"/>
                <a:gd name="T15" fmla="*/ 145 h 290"/>
                <a:gd name="T16" fmla="*/ 208 w 446"/>
                <a:gd name="T17" fmla="*/ 145 h 290"/>
                <a:gd name="T18" fmla="*/ 200 w 446"/>
                <a:gd name="T19" fmla="*/ 145 h 290"/>
                <a:gd name="T20" fmla="*/ 192 w 446"/>
                <a:gd name="T21" fmla="*/ 145 h 290"/>
                <a:gd name="T22" fmla="*/ 183 w 446"/>
                <a:gd name="T23" fmla="*/ 145 h 290"/>
                <a:gd name="T24" fmla="*/ 173 w 446"/>
                <a:gd name="T25" fmla="*/ 145 h 290"/>
                <a:gd name="T26" fmla="*/ 167 w 446"/>
                <a:gd name="T27" fmla="*/ 145 h 290"/>
                <a:gd name="T28" fmla="*/ 159 w 446"/>
                <a:gd name="T29" fmla="*/ 145 h 290"/>
                <a:gd name="T30" fmla="*/ 150 w 446"/>
                <a:gd name="T31" fmla="*/ 145 h 290"/>
                <a:gd name="T32" fmla="*/ 138 w 446"/>
                <a:gd name="T33" fmla="*/ 145 h 290"/>
                <a:gd name="T34" fmla="*/ 126 w 446"/>
                <a:gd name="T35" fmla="*/ 145 h 290"/>
                <a:gd name="T36" fmla="*/ 111 w 446"/>
                <a:gd name="T37" fmla="*/ 145 h 290"/>
                <a:gd name="T38" fmla="*/ 97 w 446"/>
                <a:gd name="T39" fmla="*/ 145 h 290"/>
                <a:gd name="T40" fmla="*/ 83 w 446"/>
                <a:gd name="T41" fmla="*/ 145 h 290"/>
                <a:gd name="T42" fmla="*/ 69 w 446"/>
                <a:gd name="T43" fmla="*/ 145 h 290"/>
                <a:gd name="T44" fmla="*/ 55 w 446"/>
                <a:gd name="T45" fmla="*/ 145 h 290"/>
                <a:gd name="T46" fmla="*/ 42 w 446"/>
                <a:gd name="T47" fmla="*/ 145 h 290"/>
                <a:gd name="T48" fmla="*/ 30 w 446"/>
                <a:gd name="T49" fmla="*/ 145 h 290"/>
                <a:gd name="T50" fmla="*/ 20 w 446"/>
                <a:gd name="T51" fmla="*/ 145 h 290"/>
                <a:gd name="T52" fmla="*/ 11 w 446"/>
                <a:gd name="T53" fmla="*/ 145 h 290"/>
                <a:gd name="T54" fmla="*/ 4 w 446"/>
                <a:gd name="T55" fmla="*/ 145 h 290"/>
                <a:gd name="T56" fmla="*/ 0 w 446"/>
                <a:gd name="T57" fmla="*/ 145 h 290"/>
                <a:gd name="T58" fmla="*/ 0 w 446"/>
                <a:gd name="T59" fmla="*/ 116 h 290"/>
                <a:gd name="T60" fmla="*/ 1 w 446"/>
                <a:gd name="T61" fmla="*/ 74 h 290"/>
                <a:gd name="T62" fmla="*/ 4 w 446"/>
                <a:gd name="T63" fmla="*/ 32 h 290"/>
                <a:gd name="T64" fmla="*/ 11 w 446"/>
                <a:gd name="T65" fmla="*/ 0 h 290"/>
                <a:gd name="T66" fmla="*/ 15 w 446"/>
                <a:gd name="T67" fmla="*/ 6 h 290"/>
                <a:gd name="T68" fmla="*/ 20 w 446"/>
                <a:gd name="T69" fmla="*/ 13 h 290"/>
                <a:gd name="T70" fmla="*/ 27 w 446"/>
                <a:gd name="T71" fmla="*/ 20 h 290"/>
                <a:gd name="T72" fmla="*/ 36 w 446"/>
                <a:gd name="T73" fmla="*/ 28 h 290"/>
                <a:gd name="T74" fmla="*/ 47 w 446"/>
                <a:gd name="T75" fmla="*/ 36 h 290"/>
                <a:gd name="T76" fmla="*/ 58 w 446"/>
                <a:gd name="T77" fmla="*/ 44 h 290"/>
                <a:gd name="T78" fmla="*/ 72 w 446"/>
                <a:gd name="T79" fmla="*/ 52 h 290"/>
                <a:gd name="T80" fmla="*/ 85 w 446"/>
                <a:gd name="T81" fmla="*/ 60 h 290"/>
                <a:gd name="T82" fmla="*/ 100 w 446"/>
                <a:gd name="T83" fmla="*/ 67 h 290"/>
                <a:gd name="T84" fmla="*/ 117 w 446"/>
                <a:gd name="T85" fmla="*/ 74 h 290"/>
                <a:gd name="T86" fmla="*/ 134 w 446"/>
                <a:gd name="T87" fmla="*/ 80 h 290"/>
                <a:gd name="T88" fmla="*/ 151 w 446"/>
                <a:gd name="T89" fmla="*/ 85 h 290"/>
                <a:gd name="T90" fmla="*/ 169 w 446"/>
                <a:gd name="T91" fmla="*/ 89 h 290"/>
                <a:gd name="T92" fmla="*/ 187 w 446"/>
                <a:gd name="T93" fmla="*/ 93 h 290"/>
                <a:gd name="T94" fmla="*/ 205 w 446"/>
                <a:gd name="T95" fmla="*/ 95 h 290"/>
                <a:gd name="T96" fmla="*/ 224 w 446"/>
                <a:gd name="T97" fmla="*/ 95 h 290"/>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0" t="0" r="r" b="b"/>
              <a:pathLst>
                <a:path w="446" h="290">
                  <a:moveTo>
                    <a:pt x="446" y="189"/>
                  </a:moveTo>
                  <a:lnTo>
                    <a:pt x="446" y="221"/>
                  </a:lnTo>
                  <a:lnTo>
                    <a:pt x="446" y="249"/>
                  </a:lnTo>
                  <a:lnTo>
                    <a:pt x="445" y="272"/>
                  </a:lnTo>
                  <a:lnTo>
                    <a:pt x="445" y="288"/>
                  </a:lnTo>
                  <a:lnTo>
                    <a:pt x="443" y="288"/>
                  </a:lnTo>
                  <a:lnTo>
                    <a:pt x="437" y="288"/>
                  </a:lnTo>
                  <a:lnTo>
                    <a:pt x="427" y="289"/>
                  </a:lnTo>
                  <a:lnTo>
                    <a:pt x="414" y="289"/>
                  </a:lnTo>
                  <a:lnTo>
                    <a:pt x="399" y="289"/>
                  </a:lnTo>
                  <a:lnTo>
                    <a:pt x="383" y="290"/>
                  </a:lnTo>
                  <a:lnTo>
                    <a:pt x="365" y="290"/>
                  </a:lnTo>
                  <a:lnTo>
                    <a:pt x="345" y="290"/>
                  </a:lnTo>
                  <a:lnTo>
                    <a:pt x="333" y="290"/>
                  </a:lnTo>
                  <a:lnTo>
                    <a:pt x="317" y="290"/>
                  </a:lnTo>
                  <a:lnTo>
                    <a:pt x="298" y="290"/>
                  </a:lnTo>
                  <a:lnTo>
                    <a:pt x="275" y="290"/>
                  </a:lnTo>
                  <a:lnTo>
                    <a:pt x="250" y="290"/>
                  </a:lnTo>
                  <a:lnTo>
                    <a:pt x="222" y="290"/>
                  </a:lnTo>
                  <a:lnTo>
                    <a:pt x="194" y="290"/>
                  </a:lnTo>
                  <a:lnTo>
                    <a:pt x="166" y="290"/>
                  </a:lnTo>
                  <a:lnTo>
                    <a:pt x="137" y="290"/>
                  </a:lnTo>
                  <a:lnTo>
                    <a:pt x="109" y="290"/>
                  </a:lnTo>
                  <a:lnTo>
                    <a:pt x="83" y="290"/>
                  </a:lnTo>
                  <a:lnTo>
                    <a:pt x="60" y="290"/>
                  </a:lnTo>
                  <a:lnTo>
                    <a:pt x="39" y="290"/>
                  </a:lnTo>
                  <a:lnTo>
                    <a:pt x="22" y="290"/>
                  </a:lnTo>
                  <a:lnTo>
                    <a:pt x="8" y="290"/>
                  </a:lnTo>
                  <a:lnTo>
                    <a:pt x="0" y="290"/>
                  </a:lnTo>
                  <a:lnTo>
                    <a:pt x="0" y="232"/>
                  </a:lnTo>
                  <a:lnTo>
                    <a:pt x="1" y="148"/>
                  </a:lnTo>
                  <a:lnTo>
                    <a:pt x="7" y="63"/>
                  </a:lnTo>
                  <a:lnTo>
                    <a:pt x="21" y="0"/>
                  </a:lnTo>
                  <a:lnTo>
                    <a:pt x="29" y="12"/>
                  </a:lnTo>
                  <a:lnTo>
                    <a:pt x="39" y="25"/>
                  </a:lnTo>
                  <a:lnTo>
                    <a:pt x="54" y="40"/>
                  </a:lnTo>
                  <a:lnTo>
                    <a:pt x="72" y="55"/>
                  </a:lnTo>
                  <a:lnTo>
                    <a:pt x="93" y="71"/>
                  </a:lnTo>
                  <a:lnTo>
                    <a:pt x="116" y="88"/>
                  </a:lnTo>
                  <a:lnTo>
                    <a:pt x="143" y="104"/>
                  </a:lnTo>
                  <a:lnTo>
                    <a:pt x="170" y="119"/>
                  </a:lnTo>
                  <a:lnTo>
                    <a:pt x="200" y="134"/>
                  </a:lnTo>
                  <a:lnTo>
                    <a:pt x="232" y="147"/>
                  </a:lnTo>
                  <a:lnTo>
                    <a:pt x="266" y="160"/>
                  </a:lnTo>
                  <a:lnTo>
                    <a:pt x="300" y="170"/>
                  </a:lnTo>
                  <a:lnTo>
                    <a:pt x="336" y="178"/>
                  </a:lnTo>
                  <a:lnTo>
                    <a:pt x="373" y="185"/>
                  </a:lnTo>
                  <a:lnTo>
                    <a:pt x="409" y="189"/>
                  </a:lnTo>
                  <a:lnTo>
                    <a:pt x="446" y="189"/>
                  </a:lnTo>
                  <a:close/>
                </a:path>
              </a:pathLst>
            </a:custGeom>
            <a:solidFill>
              <a:srgbClr val="00EE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40" name="Freeform 41"/>
            <p:cNvSpPr>
              <a:spLocks/>
            </p:cNvSpPr>
            <p:nvPr/>
          </p:nvSpPr>
          <p:spPr bwMode="auto">
            <a:xfrm flipH="1">
              <a:off x="2498" y="2314"/>
              <a:ext cx="224" cy="145"/>
            </a:xfrm>
            <a:custGeom>
              <a:avLst/>
              <a:gdLst>
                <a:gd name="T0" fmla="*/ 224 w 446"/>
                <a:gd name="T1" fmla="*/ 95 h 290"/>
                <a:gd name="T2" fmla="*/ 224 w 446"/>
                <a:gd name="T3" fmla="*/ 95 h 290"/>
                <a:gd name="T4" fmla="*/ 224 w 446"/>
                <a:gd name="T5" fmla="*/ 111 h 290"/>
                <a:gd name="T6" fmla="*/ 224 w 446"/>
                <a:gd name="T7" fmla="*/ 125 h 290"/>
                <a:gd name="T8" fmla="*/ 223 w 446"/>
                <a:gd name="T9" fmla="*/ 136 h 290"/>
                <a:gd name="T10" fmla="*/ 223 w 446"/>
                <a:gd name="T11" fmla="*/ 144 h 290"/>
                <a:gd name="T12" fmla="*/ 223 w 446"/>
                <a:gd name="T13" fmla="*/ 144 h 290"/>
                <a:gd name="T14" fmla="*/ 222 w 446"/>
                <a:gd name="T15" fmla="*/ 144 h 290"/>
                <a:gd name="T16" fmla="*/ 219 w 446"/>
                <a:gd name="T17" fmla="*/ 144 h 290"/>
                <a:gd name="T18" fmla="*/ 214 w 446"/>
                <a:gd name="T19" fmla="*/ 145 h 290"/>
                <a:gd name="T20" fmla="*/ 208 w 446"/>
                <a:gd name="T21" fmla="*/ 145 h 290"/>
                <a:gd name="T22" fmla="*/ 200 w 446"/>
                <a:gd name="T23" fmla="*/ 145 h 290"/>
                <a:gd name="T24" fmla="*/ 192 w 446"/>
                <a:gd name="T25" fmla="*/ 145 h 290"/>
                <a:gd name="T26" fmla="*/ 183 w 446"/>
                <a:gd name="T27" fmla="*/ 145 h 290"/>
                <a:gd name="T28" fmla="*/ 173 w 446"/>
                <a:gd name="T29" fmla="*/ 145 h 290"/>
                <a:gd name="T30" fmla="*/ 173 w 446"/>
                <a:gd name="T31" fmla="*/ 145 h 290"/>
                <a:gd name="T32" fmla="*/ 167 w 446"/>
                <a:gd name="T33" fmla="*/ 145 h 290"/>
                <a:gd name="T34" fmla="*/ 159 w 446"/>
                <a:gd name="T35" fmla="*/ 145 h 290"/>
                <a:gd name="T36" fmla="*/ 150 w 446"/>
                <a:gd name="T37" fmla="*/ 145 h 290"/>
                <a:gd name="T38" fmla="*/ 138 w 446"/>
                <a:gd name="T39" fmla="*/ 145 h 290"/>
                <a:gd name="T40" fmla="*/ 126 w 446"/>
                <a:gd name="T41" fmla="*/ 145 h 290"/>
                <a:gd name="T42" fmla="*/ 111 w 446"/>
                <a:gd name="T43" fmla="*/ 145 h 290"/>
                <a:gd name="T44" fmla="*/ 97 w 446"/>
                <a:gd name="T45" fmla="*/ 145 h 290"/>
                <a:gd name="T46" fmla="*/ 83 w 446"/>
                <a:gd name="T47" fmla="*/ 145 h 290"/>
                <a:gd name="T48" fmla="*/ 69 w 446"/>
                <a:gd name="T49" fmla="*/ 145 h 290"/>
                <a:gd name="T50" fmla="*/ 55 w 446"/>
                <a:gd name="T51" fmla="*/ 145 h 290"/>
                <a:gd name="T52" fmla="*/ 42 w 446"/>
                <a:gd name="T53" fmla="*/ 145 h 290"/>
                <a:gd name="T54" fmla="*/ 30 w 446"/>
                <a:gd name="T55" fmla="*/ 145 h 290"/>
                <a:gd name="T56" fmla="*/ 20 w 446"/>
                <a:gd name="T57" fmla="*/ 145 h 290"/>
                <a:gd name="T58" fmla="*/ 11 w 446"/>
                <a:gd name="T59" fmla="*/ 145 h 290"/>
                <a:gd name="T60" fmla="*/ 4 w 446"/>
                <a:gd name="T61" fmla="*/ 145 h 290"/>
                <a:gd name="T62" fmla="*/ 0 w 446"/>
                <a:gd name="T63" fmla="*/ 145 h 290"/>
                <a:gd name="T64" fmla="*/ 0 w 446"/>
                <a:gd name="T65" fmla="*/ 145 h 290"/>
                <a:gd name="T66" fmla="*/ 0 w 446"/>
                <a:gd name="T67" fmla="*/ 116 h 290"/>
                <a:gd name="T68" fmla="*/ 1 w 446"/>
                <a:gd name="T69" fmla="*/ 74 h 290"/>
                <a:gd name="T70" fmla="*/ 4 w 446"/>
                <a:gd name="T71" fmla="*/ 32 h 290"/>
                <a:gd name="T72" fmla="*/ 11 w 446"/>
                <a:gd name="T73" fmla="*/ 0 h 290"/>
                <a:gd name="T74" fmla="*/ 11 w 446"/>
                <a:gd name="T75" fmla="*/ 0 h 290"/>
                <a:gd name="T76" fmla="*/ 15 w 446"/>
                <a:gd name="T77" fmla="*/ 6 h 290"/>
                <a:gd name="T78" fmla="*/ 20 w 446"/>
                <a:gd name="T79" fmla="*/ 13 h 290"/>
                <a:gd name="T80" fmla="*/ 27 w 446"/>
                <a:gd name="T81" fmla="*/ 20 h 290"/>
                <a:gd name="T82" fmla="*/ 36 w 446"/>
                <a:gd name="T83" fmla="*/ 28 h 290"/>
                <a:gd name="T84" fmla="*/ 47 w 446"/>
                <a:gd name="T85" fmla="*/ 36 h 290"/>
                <a:gd name="T86" fmla="*/ 58 w 446"/>
                <a:gd name="T87" fmla="*/ 44 h 290"/>
                <a:gd name="T88" fmla="*/ 72 w 446"/>
                <a:gd name="T89" fmla="*/ 52 h 290"/>
                <a:gd name="T90" fmla="*/ 85 w 446"/>
                <a:gd name="T91" fmla="*/ 60 h 290"/>
                <a:gd name="T92" fmla="*/ 100 w 446"/>
                <a:gd name="T93" fmla="*/ 67 h 290"/>
                <a:gd name="T94" fmla="*/ 117 w 446"/>
                <a:gd name="T95" fmla="*/ 74 h 290"/>
                <a:gd name="T96" fmla="*/ 134 w 446"/>
                <a:gd name="T97" fmla="*/ 80 h 290"/>
                <a:gd name="T98" fmla="*/ 151 w 446"/>
                <a:gd name="T99" fmla="*/ 85 h 290"/>
                <a:gd name="T100" fmla="*/ 169 w 446"/>
                <a:gd name="T101" fmla="*/ 89 h 290"/>
                <a:gd name="T102" fmla="*/ 187 w 446"/>
                <a:gd name="T103" fmla="*/ 93 h 290"/>
                <a:gd name="T104" fmla="*/ 205 w 446"/>
                <a:gd name="T105" fmla="*/ 95 h 290"/>
                <a:gd name="T106" fmla="*/ 224 w 446"/>
                <a:gd name="T107" fmla="*/ 95 h 290"/>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446" h="290">
                  <a:moveTo>
                    <a:pt x="446" y="189"/>
                  </a:moveTo>
                  <a:lnTo>
                    <a:pt x="446" y="189"/>
                  </a:lnTo>
                  <a:lnTo>
                    <a:pt x="446" y="221"/>
                  </a:lnTo>
                  <a:lnTo>
                    <a:pt x="446" y="249"/>
                  </a:lnTo>
                  <a:lnTo>
                    <a:pt x="445" y="272"/>
                  </a:lnTo>
                  <a:lnTo>
                    <a:pt x="445" y="288"/>
                  </a:lnTo>
                  <a:lnTo>
                    <a:pt x="443" y="288"/>
                  </a:lnTo>
                  <a:lnTo>
                    <a:pt x="437" y="288"/>
                  </a:lnTo>
                  <a:lnTo>
                    <a:pt x="427" y="289"/>
                  </a:lnTo>
                  <a:lnTo>
                    <a:pt x="414" y="289"/>
                  </a:lnTo>
                  <a:lnTo>
                    <a:pt x="399" y="289"/>
                  </a:lnTo>
                  <a:lnTo>
                    <a:pt x="383" y="290"/>
                  </a:lnTo>
                  <a:lnTo>
                    <a:pt x="365" y="290"/>
                  </a:lnTo>
                  <a:lnTo>
                    <a:pt x="345" y="290"/>
                  </a:lnTo>
                  <a:lnTo>
                    <a:pt x="333" y="290"/>
                  </a:lnTo>
                  <a:lnTo>
                    <a:pt x="317" y="290"/>
                  </a:lnTo>
                  <a:lnTo>
                    <a:pt x="298" y="290"/>
                  </a:lnTo>
                  <a:lnTo>
                    <a:pt x="275" y="290"/>
                  </a:lnTo>
                  <a:lnTo>
                    <a:pt x="250" y="290"/>
                  </a:lnTo>
                  <a:lnTo>
                    <a:pt x="222" y="290"/>
                  </a:lnTo>
                  <a:lnTo>
                    <a:pt x="194" y="290"/>
                  </a:lnTo>
                  <a:lnTo>
                    <a:pt x="166" y="290"/>
                  </a:lnTo>
                  <a:lnTo>
                    <a:pt x="137" y="290"/>
                  </a:lnTo>
                  <a:lnTo>
                    <a:pt x="109" y="290"/>
                  </a:lnTo>
                  <a:lnTo>
                    <a:pt x="83" y="290"/>
                  </a:lnTo>
                  <a:lnTo>
                    <a:pt x="60" y="290"/>
                  </a:lnTo>
                  <a:lnTo>
                    <a:pt x="39" y="290"/>
                  </a:lnTo>
                  <a:lnTo>
                    <a:pt x="22" y="290"/>
                  </a:lnTo>
                  <a:lnTo>
                    <a:pt x="8" y="290"/>
                  </a:lnTo>
                  <a:lnTo>
                    <a:pt x="0" y="290"/>
                  </a:lnTo>
                  <a:lnTo>
                    <a:pt x="0" y="232"/>
                  </a:lnTo>
                  <a:lnTo>
                    <a:pt x="1" y="148"/>
                  </a:lnTo>
                  <a:lnTo>
                    <a:pt x="7" y="63"/>
                  </a:lnTo>
                  <a:lnTo>
                    <a:pt x="21" y="0"/>
                  </a:lnTo>
                  <a:lnTo>
                    <a:pt x="29" y="12"/>
                  </a:lnTo>
                  <a:lnTo>
                    <a:pt x="39" y="25"/>
                  </a:lnTo>
                  <a:lnTo>
                    <a:pt x="54" y="40"/>
                  </a:lnTo>
                  <a:lnTo>
                    <a:pt x="72" y="55"/>
                  </a:lnTo>
                  <a:lnTo>
                    <a:pt x="93" y="71"/>
                  </a:lnTo>
                  <a:lnTo>
                    <a:pt x="116" y="88"/>
                  </a:lnTo>
                  <a:lnTo>
                    <a:pt x="143" y="104"/>
                  </a:lnTo>
                  <a:lnTo>
                    <a:pt x="170" y="119"/>
                  </a:lnTo>
                  <a:lnTo>
                    <a:pt x="200" y="134"/>
                  </a:lnTo>
                  <a:lnTo>
                    <a:pt x="232" y="147"/>
                  </a:lnTo>
                  <a:lnTo>
                    <a:pt x="266" y="160"/>
                  </a:lnTo>
                  <a:lnTo>
                    <a:pt x="300" y="170"/>
                  </a:lnTo>
                  <a:lnTo>
                    <a:pt x="336" y="178"/>
                  </a:lnTo>
                  <a:lnTo>
                    <a:pt x="373" y="185"/>
                  </a:lnTo>
                  <a:lnTo>
                    <a:pt x="409" y="189"/>
                  </a:lnTo>
                  <a:lnTo>
                    <a:pt x="446" y="189"/>
                  </a:lnTo>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41" name="Freeform 42"/>
            <p:cNvSpPr>
              <a:spLocks/>
            </p:cNvSpPr>
            <p:nvPr/>
          </p:nvSpPr>
          <p:spPr bwMode="auto">
            <a:xfrm flipH="1">
              <a:off x="2592" y="2106"/>
              <a:ext cx="124" cy="180"/>
            </a:xfrm>
            <a:custGeom>
              <a:avLst/>
              <a:gdLst>
                <a:gd name="T0" fmla="*/ 124 w 249"/>
                <a:gd name="T1" fmla="*/ 173 h 361"/>
                <a:gd name="T2" fmla="*/ 117 w 249"/>
                <a:gd name="T3" fmla="*/ 176 h 361"/>
                <a:gd name="T4" fmla="*/ 110 w 249"/>
                <a:gd name="T5" fmla="*/ 178 h 361"/>
                <a:gd name="T6" fmla="*/ 103 w 249"/>
                <a:gd name="T7" fmla="*/ 180 h 361"/>
                <a:gd name="T8" fmla="*/ 95 w 249"/>
                <a:gd name="T9" fmla="*/ 180 h 361"/>
                <a:gd name="T10" fmla="*/ 88 w 249"/>
                <a:gd name="T11" fmla="*/ 180 h 361"/>
                <a:gd name="T12" fmla="*/ 81 w 249"/>
                <a:gd name="T13" fmla="*/ 179 h 361"/>
                <a:gd name="T14" fmla="*/ 74 w 249"/>
                <a:gd name="T15" fmla="*/ 178 h 361"/>
                <a:gd name="T16" fmla="*/ 67 w 249"/>
                <a:gd name="T17" fmla="*/ 176 h 361"/>
                <a:gd name="T18" fmla="*/ 60 w 249"/>
                <a:gd name="T19" fmla="*/ 173 h 361"/>
                <a:gd name="T20" fmla="*/ 54 w 249"/>
                <a:gd name="T21" fmla="*/ 170 h 361"/>
                <a:gd name="T22" fmla="*/ 48 w 249"/>
                <a:gd name="T23" fmla="*/ 166 h 361"/>
                <a:gd name="T24" fmla="*/ 43 w 249"/>
                <a:gd name="T25" fmla="*/ 161 h 361"/>
                <a:gd name="T26" fmla="*/ 37 w 249"/>
                <a:gd name="T27" fmla="*/ 156 h 361"/>
                <a:gd name="T28" fmla="*/ 33 w 249"/>
                <a:gd name="T29" fmla="*/ 150 h 361"/>
                <a:gd name="T30" fmla="*/ 29 w 249"/>
                <a:gd name="T31" fmla="*/ 144 h 361"/>
                <a:gd name="T32" fmla="*/ 25 w 249"/>
                <a:gd name="T33" fmla="*/ 138 h 361"/>
                <a:gd name="T34" fmla="*/ 7 w 249"/>
                <a:gd name="T35" fmla="*/ 98 h 361"/>
                <a:gd name="T36" fmla="*/ 2 w 249"/>
                <a:gd name="T37" fmla="*/ 84 h 361"/>
                <a:gd name="T38" fmla="*/ 0 w 249"/>
                <a:gd name="T39" fmla="*/ 70 h 361"/>
                <a:gd name="T40" fmla="*/ 1 w 249"/>
                <a:gd name="T41" fmla="*/ 55 h 361"/>
                <a:gd name="T42" fmla="*/ 5 w 249"/>
                <a:gd name="T43" fmla="*/ 42 h 361"/>
                <a:gd name="T44" fmla="*/ 10 w 249"/>
                <a:gd name="T45" fmla="*/ 28 h 361"/>
                <a:gd name="T46" fmla="*/ 19 w 249"/>
                <a:gd name="T47" fmla="*/ 17 h 361"/>
                <a:gd name="T48" fmla="*/ 30 w 249"/>
                <a:gd name="T49" fmla="*/ 7 h 361"/>
                <a:gd name="T50" fmla="*/ 43 w 249"/>
                <a:gd name="T51" fmla="*/ 0 h 361"/>
                <a:gd name="T52" fmla="*/ 36 w 249"/>
                <a:gd name="T53" fmla="*/ 6 h 361"/>
                <a:gd name="T54" fmla="*/ 32 w 249"/>
                <a:gd name="T55" fmla="*/ 12 h 361"/>
                <a:gd name="T56" fmla="*/ 29 w 249"/>
                <a:gd name="T57" fmla="*/ 17 h 361"/>
                <a:gd name="T58" fmla="*/ 27 w 249"/>
                <a:gd name="T59" fmla="*/ 24 h 361"/>
                <a:gd name="T60" fmla="*/ 27 w 249"/>
                <a:gd name="T61" fmla="*/ 31 h 361"/>
                <a:gd name="T62" fmla="*/ 28 w 249"/>
                <a:gd name="T63" fmla="*/ 39 h 361"/>
                <a:gd name="T64" fmla="*/ 30 w 249"/>
                <a:gd name="T65" fmla="*/ 48 h 361"/>
                <a:gd name="T66" fmla="*/ 34 w 249"/>
                <a:gd name="T67" fmla="*/ 59 h 361"/>
                <a:gd name="T68" fmla="*/ 39 w 249"/>
                <a:gd name="T69" fmla="*/ 72 h 361"/>
                <a:gd name="T70" fmla="*/ 44 w 249"/>
                <a:gd name="T71" fmla="*/ 84 h 361"/>
                <a:gd name="T72" fmla="*/ 49 w 249"/>
                <a:gd name="T73" fmla="*/ 96 h 361"/>
                <a:gd name="T74" fmla="*/ 55 w 249"/>
                <a:gd name="T75" fmla="*/ 108 h 361"/>
                <a:gd name="T76" fmla="*/ 60 w 249"/>
                <a:gd name="T77" fmla="*/ 119 h 361"/>
                <a:gd name="T78" fmla="*/ 64 w 249"/>
                <a:gd name="T79" fmla="*/ 128 h 361"/>
                <a:gd name="T80" fmla="*/ 69 w 249"/>
                <a:gd name="T81" fmla="*/ 136 h 361"/>
                <a:gd name="T82" fmla="*/ 72 w 249"/>
                <a:gd name="T83" fmla="*/ 142 h 361"/>
                <a:gd name="T84" fmla="*/ 76 w 249"/>
                <a:gd name="T85" fmla="*/ 147 h 361"/>
                <a:gd name="T86" fmla="*/ 82 w 249"/>
                <a:gd name="T87" fmla="*/ 153 h 361"/>
                <a:gd name="T88" fmla="*/ 89 w 249"/>
                <a:gd name="T89" fmla="*/ 159 h 361"/>
                <a:gd name="T90" fmla="*/ 96 w 249"/>
                <a:gd name="T91" fmla="*/ 164 h 361"/>
                <a:gd name="T92" fmla="*/ 103 w 249"/>
                <a:gd name="T93" fmla="*/ 169 h 361"/>
                <a:gd name="T94" fmla="*/ 111 w 249"/>
                <a:gd name="T95" fmla="*/ 172 h 361"/>
                <a:gd name="T96" fmla="*/ 118 w 249"/>
                <a:gd name="T97" fmla="*/ 173 h 361"/>
                <a:gd name="T98" fmla="*/ 124 w 249"/>
                <a:gd name="T99" fmla="*/ 173 h 361"/>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249" h="361">
                  <a:moveTo>
                    <a:pt x="249" y="347"/>
                  </a:moveTo>
                  <a:lnTo>
                    <a:pt x="235" y="353"/>
                  </a:lnTo>
                  <a:lnTo>
                    <a:pt x="220" y="357"/>
                  </a:lnTo>
                  <a:lnTo>
                    <a:pt x="206" y="360"/>
                  </a:lnTo>
                  <a:lnTo>
                    <a:pt x="191" y="361"/>
                  </a:lnTo>
                  <a:lnTo>
                    <a:pt x="176" y="361"/>
                  </a:lnTo>
                  <a:lnTo>
                    <a:pt x="163" y="359"/>
                  </a:lnTo>
                  <a:lnTo>
                    <a:pt x="149" y="356"/>
                  </a:lnTo>
                  <a:lnTo>
                    <a:pt x="135" y="352"/>
                  </a:lnTo>
                  <a:lnTo>
                    <a:pt x="121" y="346"/>
                  </a:lnTo>
                  <a:lnTo>
                    <a:pt x="109" y="340"/>
                  </a:lnTo>
                  <a:lnTo>
                    <a:pt x="97" y="332"/>
                  </a:lnTo>
                  <a:lnTo>
                    <a:pt x="86" y="323"/>
                  </a:lnTo>
                  <a:lnTo>
                    <a:pt x="75" y="313"/>
                  </a:lnTo>
                  <a:lnTo>
                    <a:pt x="66" y="301"/>
                  </a:lnTo>
                  <a:lnTo>
                    <a:pt x="58" y="289"/>
                  </a:lnTo>
                  <a:lnTo>
                    <a:pt x="51" y="276"/>
                  </a:lnTo>
                  <a:lnTo>
                    <a:pt x="14" y="197"/>
                  </a:lnTo>
                  <a:lnTo>
                    <a:pt x="4" y="169"/>
                  </a:lnTo>
                  <a:lnTo>
                    <a:pt x="0" y="140"/>
                  </a:lnTo>
                  <a:lnTo>
                    <a:pt x="3" y="111"/>
                  </a:lnTo>
                  <a:lnTo>
                    <a:pt x="10" y="84"/>
                  </a:lnTo>
                  <a:lnTo>
                    <a:pt x="21" y="57"/>
                  </a:lnTo>
                  <a:lnTo>
                    <a:pt x="38" y="34"/>
                  </a:lnTo>
                  <a:lnTo>
                    <a:pt x="60" y="15"/>
                  </a:lnTo>
                  <a:lnTo>
                    <a:pt x="86" y="0"/>
                  </a:lnTo>
                  <a:lnTo>
                    <a:pt x="73" y="12"/>
                  </a:lnTo>
                  <a:lnTo>
                    <a:pt x="64" y="24"/>
                  </a:lnTo>
                  <a:lnTo>
                    <a:pt x="58" y="35"/>
                  </a:lnTo>
                  <a:lnTo>
                    <a:pt x="55" y="48"/>
                  </a:lnTo>
                  <a:lnTo>
                    <a:pt x="55" y="62"/>
                  </a:lnTo>
                  <a:lnTo>
                    <a:pt x="57" y="78"/>
                  </a:lnTo>
                  <a:lnTo>
                    <a:pt x="61" y="97"/>
                  </a:lnTo>
                  <a:lnTo>
                    <a:pt x="69" y="119"/>
                  </a:lnTo>
                  <a:lnTo>
                    <a:pt x="79" y="145"/>
                  </a:lnTo>
                  <a:lnTo>
                    <a:pt x="89" y="169"/>
                  </a:lnTo>
                  <a:lnTo>
                    <a:pt x="99" y="193"/>
                  </a:lnTo>
                  <a:lnTo>
                    <a:pt x="110" y="216"/>
                  </a:lnTo>
                  <a:lnTo>
                    <a:pt x="120" y="238"/>
                  </a:lnTo>
                  <a:lnTo>
                    <a:pt x="129" y="256"/>
                  </a:lnTo>
                  <a:lnTo>
                    <a:pt x="138" y="272"/>
                  </a:lnTo>
                  <a:lnTo>
                    <a:pt x="145" y="285"/>
                  </a:lnTo>
                  <a:lnTo>
                    <a:pt x="153" y="295"/>
                  </a:lnTo>
                  <a:lnTo>
                    <a:pt x="165" y="307"/>
                  </a:lnTo>
                  <a:lnTo>
                    <a:pt x="178" y="318"/>
                  </a:lnTo>
                  <a:lnTo>
                    <a:pt x="193" y="329"/>
                  </a:lnTo>
                  <a:lnTo>
                    <a:pt x="207" y="338"/>
                  </a:lnTo>
                  <a:lnTo>
                    <a:pt x="222" y="344"/>
                  </a:lnTo>
                  <a:lnTo>
                    <a:pt x="236" y="347"/>
                  </a:lnTo>
                  <a:lnTo>
                    <a:pt x="249" y="347"/>
                  </a:lnTo>
                  <a:close/>
                </a:path>
              </a:pathLst>
            </a:custGeom>
            <a:solidFill>
              <a:srgbClr val="00EE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42" name="Freeform 43"/>
            <p:cNvSpPr>
              <a:spLocks/>
            </p:cNvSpPr>
            <p:nvPr/>
          </p:nvSpPr>
          <p:spPr bwMode="auto">
            <a:xfrm flipH="1">
              <a:off x="2592" y="2106"/>
              <a:ext cx="124" cy="180"/>
            </a:xfrm>
            <a:custGeom>
              <a:avLst/>
              <a:gdLst>
                <a:gd name="T0" fmla="*/ 124 w 249"/>
                <a:gd name="T1" fmla="*/ 173 h 361"/>
                <a:gd name="T2" fmla="*/ 124 w 249"/>
                <a:gd name="T3" fmla="*/ 173 h 361"/>
                <a:gd name="T4" fmla="*/ 117 w 249"/>
                <a:gd name="T5" fmla="*/ 176 h 361"/>
                <a:gd name="T6" fmla="*/ 110 w 249"/>
                <a:gd name="T7" fmla="*/ 178 h 361"/>
                <a:gd name="T8" fmla="*/ 103 w 249"/>
                <a:gd name="T9" fmla="*/ 180 h 361"/>
                <a:gd name="T10" fmla="*/ 95 w 249"/>
                <a:gd name="T11" fmla="*/ 180 h 361"/>
                <a:gd name="T12" fmla="*/ 88 w 249"/>
                <a:gd name="T13" fmla="*/ 180 h 361"/>
                <a:gd name="T14" fmla="*/ 81 w 249"/>
                <a:gd name="T15" fmla="*/ 179 h 361"/>
                <a:gd name="T16" fmla="*/ 74 w 249"/>
                <a:gd name="T17" fmla="*/ 178 h 361"/>
                <a:gd name="T18" fmla="*/ 67 w 249"/>
                <a:gd name="T19" fmla="*/ 176 h 361"/>
                <a:gd name="T20" fmla="*/ 60 w 249"/>
                <a:gd name="T21" fmla="*/ 173 h 361"/>
                <a:gd name="T22" fmla="*/ 54 w 249"/>
                <a:gd name="T23" fmla="*/ 170 h 361"/>
                <a:gd name="T24" fmla="*/ 48 w 249"/>
                <a:gd name="T25" fmla="*/ 166 h 361"/>
                <a:gd name="T26" fmla="*/ 43 w 249"/>
                <a:gd name="T27" fmla="*/ 161 h 361"/>
                <a:gd name="T28" fmla="*/ 37 w 249"/>
                <a:gd name="T29" fmla="*/ 156 h 361"/>
                <a:gd name="T30" fmla="*/ 33 w 249"/>
                <a:gd name="T31" fmla="*/ 150 h 361"/>
                <a:gd name="T32" fmla="*/ 29 w 249"/>
                <a:gd name="T33" fmla="*/ 144 h 361"/>
                <a:gd name="T34" fmla="*/ 25 w 249"/>
                <a:gd name="T35" fmla="*/ 138 h 361"/>
                <a:gd name="T36" fmla="*/ 7 w 249"/>
                <a:gd name="T37" fmla="*/ 98 h 361"/>
                <a:gd name="T38" fmla="*/ 7 w 249"/>
                <a:gd name="T39" fmla="*/ 98 h 361"/>
                <a:gd name="T40" fmla="*/ 2 w 249"/>
                <a:gd name="T41" fmla="*/ 84 h 361"/>
                <a:gd name="T42" fmla="*/ 0 w 249"/>
                <a:gd name="T43" fmla="*/ 70 h 361"/>
                <a:gd name="T44" fmla="*/ 1 w 249"/>
                <a:gd name="T45" fmla="*/ 55 h 361"/>
                <a:gd name="T46" fmla="*/ 5 w 249"/>
                <a:gd name="T47" fmla="*/ 42 h 361"/>
                <a:gd name="T48" fmla="*/ 10 w 249"/>
                <a:gd name="T49" fmla="*/ 28 h 361"/>
                <a:gd name="T50" fmla="*/ 19 w 249"/>
                <a:gd name="T51" fmla="*/ 17 h 361"/>
                <a:gd name="T52" fmla="*/ 30 w 249"/>
                <a:gd name="T53" fmla="*/ 7 h 361"/>
                <a:gd name="T54" fmla="*/ 43 w 249"/>
                <a:gd name="T55" fmla="*/ 0 h 361"/>
                <a:gd name="T56" fmla="*/ 43 w 249"/>
                <a:gd name="T57" fmla="*/ 0 h 361"/>
                <a:gd name="T58" fmla="*/ 36 w 249"/>
                <a:gd name="T59" fmla="*/ 6 h 361"/>
                <a:gd name="T60" fmla="*/ 32 w 249"/>
                <a:gd name="T61" fmla="*/ 12 h 361"/>
                <a:gd name="T62" fmla="*/ 29 w 249"/>
                <a:gd name="T63" fmla="*/ 17 h 361"/>
                <a:gd name="T64" fmla="*/ 27 w 249"/>
                <a:gd name="T65" fmla="*/ 24 h 361"/>
                <a:gd name="T66" fmla="*/ 27 w 249"/>
                <a:gd name="T67" fmla="*/ 31 h 361"/>
                <a:gd name="T68" fmla="*/ 28 w 249"/>
                <a:gd name="T69" fmla="*/ 39 h 361"/>
                <a:gd name="T70" fmla="*/ 30 w 249"/>
                <a:gd name="T71" fmla="*/ 48 h 361"/>
                <a:gd name="T72" fmla="*/ 34 w 249"/>
                <a:gd name="T73" fmla="*/ 59 h 361"/>
                <a:gd name="T74" fmla="*/ 34 w 249"/>
                <a:gd name="T75" fmla="*/ 59 h 361"/>
                <a:gd name="T76" fmla="*/ 39 w 249"/>
                <a:gd name="T77" fmla="*/ 72 h 361"/>
                <a:gd name="T78" fmla="*/ 44 w 249"/>
                <a:gd name="T79" fmla="*/ 84 h 361"/>
                <a:gd name="T80" fmla="*/ 49 w 249"/>
                <a:gd name="T81" fmla="*/ 96 h 361"/>
                <a:gd name="T82" fmla="*/ 55 w 249"/>
                <a:gd name="T83" fmla="*/ 108 h 361"/>
                <a:gd name="T84" fmla="*/ 60 w 249"/>
                <a:gd name="T85" fmla="*/ 119 h 361"/>
                <a:gd name="T86" fmla="*/ 64 w 249"/>
                <a:gd name="T87" fmla="*/ 128 h 361"/>
                <a:gd name="T88" fmla="*/ 69 w 249"/>
                <a:gd name="T89" fmla="*/ 136 h 361"/>
                <a:gd name="T90" fmla="*/ 72 w 249"/>
                <a:gd name="T91" fmla="*/ 142 h 361"/>
                <a:gd name="T92" fmla="*/ 72 w 249"/>
                <a:gd name="T93" fmla="*/ 142 h 361"/>
                <a:gd name="T94" fmla="*/ 76 w 249"/>
                <a:gd name="T95" fmla="*/ 147 h 361"/>
                <a:gd name="T96" fmla="*/ 82 w 249"/>
                <a:gd name="T97" fmla="*/ 153 h 361"/>
                <a:gd name="T98" fmla="*/ 89 w 249"/>
                <a:gd name="T99" fmla="*/ 159 h 361"/>
                <a:gd name="T100" fmla="*/ 96 w 249"/>
                <a:gd name="T101" fmla="*/ 164 h 361"/>
                <a:gd name="T102" fmla="*/ 103 w 249"/>
                <a:gd name="T103" fmla="*/ 169 h 361"/>
                <a:gd name="T104" fmla="*/ 111 w 249"/>
                <a:gd name="T105" fmla="*/ 172 h 361"/>
                <a:gd name="T106" fmla="*/ 118 w 249"/>
                <a:gd name="T107" fmla="*/ 173 h 361"/>
                <a:gd name="T108" fmla="*/ 124 w 249"/>
                <a:gd name="T109" fmla="*/ 173 h 361"/>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249" h="361">
                  <a:moveTo>
                    <a:pt x="249" y="347"/>
                  </a:moveTo>
                  <a:lnTo>
                    <a:pt x="249" y="347"/>
                  </a:lnTo>
                  <a:lnTo>
                    <a:pt x="235" y="353"/>
                  </a:lnTo>
                  <a:lnTo>
                    <a:pt x="220" y="357"/>
                  </a:lnTo>
                  <a:lnTo>
                    <a:pt x="206" y="360"/>
                  </a:lnTo>
                  <a:lnTo>
                    <a:pt x="191" y="361"/>
                  </a:lnTo>
                  <a:lnTo>
                    <a:pt x="176" y="361"/>
                  </a:lnTo>
                  <a:lnTo>
                    <a:pt x="163" y="359"/>
                  </a:lnTo>
                  <a:lnTo>
                    <a:pt x="149" y="356"/>
                  </a:lnTo>
                  <a:lnTo>
                    <a:pt x="135" y="352"/>
                  </a:lnTo>
                  <a:lnTo>
                    <a:pt x="121" y="346"/>
                  </a:lnTo>
                  <a:lnTo>
                    <a:pt x="109" y="340"/>
                  </a:lnTo>
                  <a:lnTo>
                    <a:pt x="97" y="332"/>
                  </a:lnTo>
                  <a:lnTo>
                    <a:pt x="86" y="323"/>
                  </a:lnTo>
                  <a:lnTo>
                    <a:pt x="75" y="313"/>
                  </a:lnTo>
                  <a:lnTo>
                    <a:pt x="66" y="301"/>
                  </a:lnTo>
                  <a:lnTo>
                    <a:pt x="58" y="289"/>
                  </a:lnTo>
                  <a:lnTo>
                    <a:pt x="51" y="276"/>
                  </a:lnTo>
                  <a:lnTo>
                    <a:pt x="14" y="197"/>
                  </a:lnTo>
                  <a:lnTo>
                    <a:pt x="4" y="169"/>
                  </a:lnTo>
                  <a:lnTo>
                    <a:pt x="0" y="140"/>
                  </a:lnTo>
                  <a:lnTo>
                    <a:pt x="3" y="111"/>
                  </a:lnTo>
                  <a:lnTo>
                    <a:pt x="10" y="84"/>
                  </a:lnTo>
                  <a:lnTo>
                    <a:pt x="21" y="57"/>
                  </a:lnTo>
                  <a:lnTo>
                    <a:pt x="38" y="34"/>
                  </a:lnTo>
                  <a:lnTo>
                    <a:pt x="60" y="15"/>
                  </a:lnTo>
                  <a:lnTo>
                    <a:pt x="86" y="0"/>
                  </a:lnTo>
                  <a:lnTo>
                    <a:pt x="73" y="12"/>
                  </a:lnTo>
                  <a:lnTo>
                    <a:pt x="64" y="24"/>
                  </a:lnTo>
                  <a:lnTo>
                    <a:pt x="58" y="35"/>
                  </a:lnTo>
                  <a:lnTo>
                    <a:pt x="55" y="48"/>
                  </a:lnTo>
                  <a:lnTo>
                    <a:pt x="55" y="62"/>
                  </a:lnTo>
                  <a:lnTo>
                    <a:pt x="57" y="78"/>
                  </a:lnTo>
                  <a:lnTo>
                    <a:pt x="61" y="97"/>
                  </a:lnTo>
                  <a:lnTo>
                    <a:pt x="69" y="119"/>
                  </a:lnTo>
                  <a:lnTo>
                    <a:pt x="79" y="145"/>
                  </a:lnTo>
                  <a:lnTo>
                    <a:pt x="89" y="169"/>
                  </a:lnTo>
                  <a:lnTo>
                    <a:pt x="99" y="193"/>
                  </a:lnTo>
                  <a:lnTo>
                    <a:pt x="110" y="216"/>
                  </a:lnTo>
                  <a:lnTo>
                    <a:pt x="120" y="238"/>
                  </a:lnTo>
                  <a:lnTo>
                    <a:pt x="129" y="256"/>
                  </a:lnTo>
                  <a:lnTo>
                    <a:pt x="138" y="272"/>
                  </a:lnTo>
                  <a:lnTo>
                    <a:pt x="145" y="285"/>
                  </a:lnTo>
                  <a:lnTo>
                    <a:pt x="153" y="295"/>
                  </a:lnTo>
                  <a:lnTo>
                    <a:pt x="165" y="307"/>
                  </a:lnTo>
                  <a:lnTo>
                    <a:pt x="178" y="318"/>
                  </a:lnTo>
                  <a:lnTo>
                    <a:pt x="193" y="329"/>
                  </a:lnTo>
                  <a:lnTo>
                    <a:pt x="207" y="338"/>
                  </a:lnTo>
                  <a:lnTo>
                    <a:pt x="222" y="344"/>
                  </a:lnTo>
                  <a:lnTo>
                    <a:pt x="236" y="347"/>
                  </a:lnTo>
                  <a:lnTo>
                    <a:pt x="249" y="347"/>
                  </a:lnTo>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43" name="Freeform 44"/>
            <p:cNvSpPr>
              <a:spLocks/>
            </p:cNvSpPr>
            <p:nvPr/>
          </p:nvSpPr>
          <p:spPr bwMode="auto">
            <a:xfrm flipH="1">
              <a:off x="2498" y="2274"/>
              <a:ext cx="213" cy="134"/>
            </a:xfrm>
            <a:custGeom>
              <a:avLst/>
              <a:gdLst>
                <a:gd name="T0" fmla="*/ 213 w 425"/>
                <a:gd name="T1" fmla="*/ 134 h 268"/>
                <a:gd name="T2" fmla="*/ 194 w 425"/>
                <a:gd name="T3" fmla="*/ 134 h 268"/>
                <a:gd name="T4" fmla="*/ 176 w 425"/>
                <a:gd name="T5" fmla="*/ 132 h 268"/>
                <a:gd name="T6" fmla="*/ 158 w 425"/>
                <a:gd name="T7" fmla="*/ 129 h 268"/>
                <a:gd name="T8" fmla="*/ 140 w 425"/>
                <a:gd name="T9" fmla="*/ 125 h 268"/>
                <a:gd name="T10" fmla="*/ 123 w 425"/>
                <a:gd name="T11" fmla="*/ 120 h 268"/>
                <a:gd name="T12" fmla="*/ 106 w 425"/>
                <a:gd name="T13" fmla="*/ 113 h 268"/>
                <a:gd name="T14" fmla="*/ 90 w 425"/>
                <a:gd name="T15" fmla="*/ 107 h 268"/>
                <a:gd name="T16" fmla="*/ 75 w 425"/>
                <a:gd name="T17" fmla="*/ 99 h 268"/>
                <a:gd name="T18" fmla="*/ 61 w 425"/>
                <a:gd name="T19" fmla="*/ 92 h 268"/>
                <a:gd name="T20" fmla="*/ 48 w 425"/>
                <a:gd name="T21" fmla="*/ 84 h 268"/>
                <a:gd name="T22" fmla="*/ 36 w 425"/>
                <a:gd name="T23" fmla="*/ 75 h 268"/>
                <a:gd name="T24" fmla="*/ 26 w 425"/>
                <a:gd name="T25" fmla="*/ 67 h 268"/>
                <a:gd name="T26" fmla="*/ 17 w 425"/>
                <a:gd name="T27" fmla="*/ 60 h 268"/>
                <a:gd name="T28" fmla="*/ 9 w 425"/>
                <a:gd name="T29" fmla="*/ 52 h 268"/>
                <a:gd name="T30" fmla="*/ 4 w 425"/>
                <a:gd name="T31" fmla="*/ 46 h 268"/>
                <a:gd name="T32" fmla="*/ 0 w 425"/>
                <a:gd name="T33" fmla="*/ 40 h 268"/>
                <a:gd name="T34" fmla="*/ 5 w 425"/>
                <a:gd name="T35" fmla="*/ 31 h 268"/>
                <a:gd name="T36" fmla="*/ 10 w 425"/>
                <a:gd name="T37" fmla="*/ 23 h 268"/>
                <a:gd name="T38" fmla="*/ 17 w 425"/>
                <a:gd name="T39" fmla="*/ 16 h 268"/>
                <a:gd name="T40" fmla="*/ 24 w 425"/>
                <a:gd name="T41" fmla="*/ 10 h 268"/>
                <a:gd name="T42" fmla="*/ 32 w 425"/>
                <a:gd name="T43" fmla="*/ 6 h 268"/>
                <a:gd name="T44" fmla="*/ 39 w 425"/>
                <a:gd name="T45" fmla="*/ 2 h 268"/>
                <a:gd name="T46" fmla="*/ 47 w 425"/>
                <a:gd name="T47" fmla="*/ 1 h 268"/>
                <a:gd name="T48" fmla="*/ 54 w 425"/>
                <a:gd name="T49" fmla="*/ 0 h 268"/>
                <a:gd name="T50" fmla="*/ 64 w 425"/>
                <a:gd name="T51" fmla="*/ 0 h 268"/>
                <a:gd name="T52" fmla="*/ 75 w 425"/>
                <a:gd name="T53" fmla="*/ 1 h 268"/>
                <a:gd name="T54" fmla="*/ 85 w 425"/>
                <a:gd name="T55" fmla="*/ 0 h 268"/>
                <a:gd name="T56" fmla="*/ 96 w 425"/>
                <a:gd name="T57" fmla="*/ 0 h 268"/>
                <a:gd name="T58" fmla="*/ 106 w 425"/>
                <a:gd name="T59" fmla="*/ 0 h 268"/>
                <a:gd name="T60" fmla="*/ 118 w 425"/>
                <a:gd name="T61" fmla="*/ 0 h 268"/>
                <a:gd name="T62" fmla="*/ 130 w 425"/>
                <a:gd name="T63" fmla="*/ 0 h 268"/>
                <a:gd name="T64" fmla="*/ 143 w 425"/>
                <a:gd name="T65" fmla="*/ 1 h 268"/>
                <a:gd name="T66" fmla="*/ 162 w 425"/>
                <a:gd name="T67" fmla="*/ 5 h 268"/>
                <a:gd name="T68" fmla="*/ 178 w 425"/>
                <a:gd name="T69" fmla="*/ 14 h 268"/>
                <a:gd name="T70" fmla="*/ 190 w 425"/>
                <a:gd name="T71" fmla="*/ 29 h 268"/>
                <a:gd name="T72" fmla="*/ 200 w 425"/>
                <a:gd name="T73" fmla="*/ 47 h 268"/>
                <a:gd name="T74" fmla="*/ 205 w 425"/>
                <a:gd name="T75" fmla="*/ 68 h 268"/>
                <a:gd name="T76" fmla="*/ 209 w 425"/>
                <a:gd name="T77" fmla="*/ 90 h 268"/>
                <a:gd name="T78" fmla="*/ 212 w 425"/>
                <a:gd name="T79" fmla="*/ 113 h 268"/>
                <a:gd name="T80" fmla="*/ 213 w 425"/>
                <a:gd name="T81" fmla="*/ 134 h 268"/>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425" h="268">
                  <a:moveTo>
                    <a:pt x="425" y="268"/>
                  </a:moveTo>
                  <a:lnTo>
                    <a:pt x="388" y="268"/>
                  </a:lnTo>
                  <a:lnTo>
                    <a:pt x="352" y="264"/>
                  </a:lnTo>
                  <a:lnTo>
                    <a:pt x="315" y="257"/>
                  </a:lnTo>
                  <a:lnTo>
                    <a:pt x="279" y="249"/>
                  </a:lnTo>
                  <a:lnTo>
                    <a:pt x="245" y="239"/>
                  </a:lnTo>
                  <a:lnTo>
                    <a:pt x="211" y="226"/>
                  </a:lnTo>
                  <a:lnTo>
                    <a:pt x="179" y="213"/>
                  </a:lnTo>
                  <a:lnTo>
                    <a:pt x="149" y="198"/>
                  </a:lnTo>
                  <a:lnTo>
                    <a:pt x="122" y="183"/>
                  </a:lnTo>
                  <a:lnTo>
                    <a:pt x="95" y="167"/>
                  </a:lnTo>
                  <a:lnTo>
                    <a:pt x="72" y="150"/>
                  </a:lnTo>
                  <a:lnTo>
                    <a:pt x="51" y="134"/>
                  </a:lnTo>
                  <a:lnTo>
                    <a:pt x="33" y="119"/>
                  </a:lnTo>
                  <a:lnTo>
                    <a:pt x="18" y="104"/>
                  </a:lnTo>
                  <a:lnTo>
                    <a:pt x="8" y="91"/>
                  </a:lnTo>
                  <a:lnTo>
                    <a:pt x="0" y="79"/>
                  </a:lnTo>
                  <a:lnTo>
                    <a:pt x="9" y="61"/>
                  </a:lnTo>
                  <a:lnTo>
                    <a:pt x="20" y="45"/>
                  </a:lnTo>
                  <a:lnTo>
                    <a:pt x="34" y="31"/>
                  </a:lnTo>
                  <a:lnTo>
                    <a:pt x="48" y="20"/>
                  </a:lnTo>
                  <a:lnTo>
                    <a:pt x="63" y="11"/>
                  </a:lnTo>
                  <a:lnTo>
                    <a:pt x="78" y="4"/>
                  </a:lnTo>
                  <a:lnTo>
                    <a:pt x="94" y="1"/>
                  </a:lnTo>
                  <a:lnTo>
                    <a:pt x="108" y="0"/>
                  </a:lnTo>
                  <a:lnTo>
                    <a:pt x="128" y="0"/>
                  </a:lnTo>
                  <a:lnTo>
                    <a:pt x="149" y="1"/>
                  </a:lnTo>
                  <a:lnTo>
                    <a:pt x="170" y="0"/>
                  </a:lnTo>
                  <a:lnTo>
                    <a:pt x="191" y="0"/>
                  </a:lnTo>
                  <a:lnTo>
                    <a:pt x="212" y="0"/>
                  </a:lnTo>
                  <a:lnTo>
                    <a:pt x="235" y="0"/>
                  </a:lnTo>
                  <a:lnTo>
                    <a:pt x="260" y="0"/>
                  </a:lnTo>
                  <a:lnTo>
                    <a:pt x="285" y="1"/>
                  </a:lnTo>
                  <a:lnTo>
                    <a:pt x="324" y="9"/>
                  </a:lnTo>
                  <a:lnTo>
                    <a:pt x="356" y="28"/>
                  </a:lnTo>
                  <a:lnTo>
                    <a:pt x="380" y="58"/>
                  </a:lnTo>
                  <a:lnTo>
                    <a:pt x="399" y="94"/>
                  </a:lnTo>
                  <a:lnTo>
                    <a:pt x="410" y="135"/>
                  </a:lnTo>
                  <a:lnTo>
                    <a:pt x="418" y="180"/>
                  </a:lnTo>
                  <a:lnTo>
                    <a:pt x="423" y="225"/>
                  </a:lnTo>
                  <a:lnTo>
                    <a:pt x="425" y="26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44" name="Freeform 45"/>
            <p:cNvSpPr>
              <a:spLocks/>
            </p:cNvSpPr>
            <p:nvPr/>
          </p:nvSpPr>
          <p:spPr bwMode="auto">
            <a:xfrm flipH="1">
              <a:off x="2498" y="2274"/>
              <a:ext cx="213" cy="134"/>
            </a:xfrm>
            <a:custGeom>
              <a:avLst/>
              <a:gdLst>
                <a:gd name="T0" fmla="*/ 213 w 425"/>
                <a:gd name="T1" fmla="*/ 134 h 268"/>
                <a:gd name="T2" fmla="*/ 213 w 425"/>
                <a:gd name="T3" fmla="*/ 134 h 268"/>
                <a:gd name="T4" fmla="*/ 194 w 425"/>
                <a:gd name="T5" fmla="*/ 134 h 268"/>
                <a:gd name="T6" fmla="*/ 176 w 425"/>
                <a:gd name="T7" fmla="*/ 132 h 268"/>
                <a:gd name="T8" fmla="*/ 158 w 425"/>
                <a:gd name="T9" fmla="*/ 129 h 268"/>
                <a:gd name="T10" fmla="*/ 140 w 425"/>
                <a:gd name="T11" fmla="*/ 125 h 268"/>
                <a:gd name="T12" fmla="*/ 123 w 425"/>
                <a:gd name="T13" fmla="*/ 120 h 268"/>
                <a:gd name="T14" fmla="*/ 106 w 425"/>
                <a:gd name="T15" fmla="*/ 113 h 268"/>
                <a:gd name="T16" fmla="*/ 90 w 425"/>
                <a:gd name="T17" fmla="*/ 107 h 268"/>
                <a:gd name="T18" fmla="*/ 75 w 425"/>
                <a:gd name="T19" fmla="*/ 99 h 268"/>
                <a:gd name="T20" fmla="*/ 61 w 425"/>
                <a:gd name="T21" fmla="*/ 92 h 268"/>
                <a:gd name="T22" fmla="*/ 48 w 425"/>
                <a:gd name="T23" fmla="*/ 84 h 268"/>
                <a:gd name="T24" fmla="*/ 36 w 425"/>
                <a:gd name="T25" fmla="*/ 75 h 268"/>
                <a:gd name="T26" fmla="*/ 26 w 425"/>
                <a:gd name="T27" fmla="*/ 67 h 268"/>
                <a:gd name="T28" fmla="*/ 17 w 425"/>
                <a:gd name="T29" fmla="*/ 60 h 268"/>
                <a:gd name="T30" fmla="*/ 9 w 425"/>
                <a:gd name="T31" fmla="*/ 52 h 268"/>
                <a:gd name="T32" fmla="*/ 4 w 425"/>
                <a:gd name="T33" fmla="*/ 46 h 268"/>
                <a:gd name="T34" fmla="*/ 0 w 425"/>
                <a:gd name="T35" fmla="*/ 40 h 268"/>
                <a:gd name="T36" fmla="*/ 0 w 425"/>
                <a:gd name="T37" fmla="*/ 40 h 268"/>
                <a:gd name="T38" fmla="*/ 5 w 425"/>
                <a:gd name="T39" fmla="*/ 31 h 268"/>
                <a:gd name="T40" fmla="*/ 10 w 425"/>
                <a:gd name="T41" fmla="*/ 23 h 268"/>
                <a:gd name="T42" fmla="*/ 17 w 425"/>
                <a:gd name="T43" fmla="*/ 16 h 268"/>
                <a:gd name="T44" fmla="*/ 24 w 425"/>
                <a:gd name="T45" fmla="*/ 10 h 268"/>
                <a:gd name="T46" fmla="*/ 32 w 425"/>
                <a:gd name="T47" fmla="*/ 6 h 268"/>
                <a:gd name="T48" fmla="*/ 39 w 425"/>
                <a:gd name="T49" fmla="*/ 2 h 268"/>
                <a:gd name="T50" fmla="*/ 47 w 425"/>
                <a:gd name="T51" fmla="*/ 1 h 268"/>
                <a:gd name="T52" fmla="*/ 54 w 425"/>
                <a:gd name="T53" fmla="*/ 0 h 268"/>
                <a:gd name="T54" fmla="*/ 54 w 425"/>
                <a:gd name="T55" fmla="*/ 0 h 268"/>
                <a:gd name="T56" fmla="*/ 64 w 425"/>
                <a:gd name="T57" fmla="*/ 0 h 268"/>
                <a:gd name="T58" fmla="*/ 75 w 425"/>
                <a:gd name="T59" fmla="*/ 1 h 268"/>
                <a:gd name="T60" fmla="*/ 85 w 425"/>
                <a:gd name="T61" fmla="*/ 0 h 268"/>
                <a:gd name="T62" fmla="*/ 96 w 425"/>
                <a:gd name="T63" fmla="*/ 0 h 268"/>
                <a:gd name="T64" fmla="*/ 106 w 425"/>
                <a:gd name="T65" fmla="*/ 0 h 268"/>
                <a:gd name="T66" fmla="*/ 118 w 425"/>
                <a:gd name="T67" fmla="*/ 0 h 268"/>
                <a:gd name="T68" fmla="*/ 130 w 425"/>
                <a:gd name="T69" fmla="*/ 0 h 268"/>
                <a:gd name="T70" fmla="*/ 143 w 425"/>
                <a:gd name="T71" fmla="*/ 1 h 268"/>
                <a:gd name="T72" fmla="*/ 143 w 425"/>
                <a:gd name="T73" fmla="*/ 1 h 268"/>
                <a:gd name="T74" fmla="*/ 162 w 425"/>
                <a:gd name="T75" fmla="*/ 5 h 268"/>
                <a:gd name="T76" fmla="*/ 178 w 425"/>
                <a:gd name="T77" fmla="*/ 14 h 268"/>
                <a:gd name="T78" fmla="*/ 190 w 425"/>
                <a:gd name="T79" fmla="*/ 29 h 268"/>
                <a:gd name="T80" fmla="*/ 200 w 425"/>
                <a:gd name="T81" fmla="*/ 47 h 268"/>
                <a:gd name="T82" fmla="*/ 205 w 425"/>
                <a:gd name="T83" fmla="*/ 68 h 268"/>
                <a:gd name="T84" fmla="*/ 209 w 425"/>
                <a:gd name="T85" fmla="*/ 90 h 268"/>
                <a:gd name="T86" fmla="*/ 212 w 425"/>
                <a:gd name="T87" fmla="*/ 113 h 268"/>
                <a:gd name="T88" fmla="*/ 213 w 425"/>
                <a:gd name="T89" fmla="*/ 134 h 268"/>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0" t="0" r="r" b="b"/>
              <a:pathLst>
                <a:path w="425" h="268">
                  <a:moveTo>
                    <a:pt x="425" y="268"/>
                  </a:moveTo>
                  <a:lnTo>
                    <a:pt x="425" y="268"/>
                  </a:lnTo>
                  <a:lnTo>
                    <a:pt x="388" y="268"/>
                  </a:lnTo>
                  <a:lnTo>
                    <a:pt x="352" y="264"/>
                  </a:lnTo>
                  <a:lnTo>
                    <a:pt x="315" y="257"/>
                  </a:lnTo>
                  <a:lnTo>
                    <a:pt x="279" y="249"/>
                  </a:lnTo>
                  <a:lnTo>
                    <a:pt x="245" y="239"/>
                  </a:lnTo>
                  <a:lnTo>
                    <a:pt x="211" y="226"/>
                  </a:lnTo>
                  <a:lnTo>
                    <a:pt x="179" y="213"/>
                  </a:lnTo>
                  <a:lnTo>
                    <a:pt x="149" y="198"/>
                  </a:lnTo>
                  <a:lnTo>
                    <a:pt x="122" y="183"/>
                  </a:lnTo>
                  <a:lnTo>
                    <a:pt x="95" y="167"/>
                  </a:lnTo>
                  <a:lnTo>
                    <a:pt x="72" y="150"/>
                  </a:lnTo>
                  <a:lnTo>
                    <a:pt x="51" y="134"/>
                  </a:lnTo>
                  <a:lnTo>
                    <a:pt x="33" y="119"/>
                  </a:lnTo>
                  <a:lnTo>
                    <a:pt x="18" y="104"/>
                  </a:lnTo>
                  <a:lnTo>
                    <a:pt x="8" y="91"/>
                  </a:lnTo>
                  <a:lnTo>
                    <a:pt x="0" y="79"/>
                  </a:lnTo>
                  <a:lnTo>
                    <a:pt x="9" y="61"/>
                  </a:lnTo>
                  <a:lnTo>
                    <a:pt x="20" y="45"/>
                  </a:lnTo>
                  <a:lnTo>
                    <a:pt x="34" y="31"/>
                  </a:lnTo>
                  <a:lnTo>
                    <a:pt x="48" y="20"/>
                  </a:lnTo>
                  <a:lnTo>
                    <a:pt x="63" y="11"/>
                  </a:lnTo>
                  <a:lnTo>
                    <a:pt x="78" y="4"/>
                  </a:lnTo>
                  <a:lnTo>
                    <a:pt x="94" y="1"/>
                  </a:lnTo>
                  <a:lnTo>
                    <a:pt x="108" y="0"/>
                  </a:lnTo>
                  <a:lnTo>
                    <a:pt x="128" y="0"/>
                  </a:lnTo>
                  <a:lnTo>
                    <a:pt x="149" y="1"/>
                  </a:lnTo>
                  <a:lnTo>
                    <a:pt x="170" y="0"/>
                  </a:lnTo>
                  <a:lnTo>
                    <a:pt x="191" y="0"/>
                  </a:lnTo>
                  <a:lnTo>
                    <a:pt x="212" y="0"/>
                  </a:lnTo>
                  <a:lnTo>
                    <a:pt x="235" y="0"/>
                  </a:lnTo>
                  <a:lnTo>
                    <a:pt x="260" y="0"/>
                  </a:lnTo>
                  <a:lnTo>
                    <a:pt x="285" y="1"/>
                  </a:lnTo>
                  <a:lnTo>
                    <a:pt x="324" y="9"/>
                  </a:lnTo>
                  <a:lnTo>
                    <a:pt x="356" y="28"/>
                  </a:lnTo>
                  <a:lnTo>
                    <a:pt x="380" y="58"/>
                  </a:lnTo>
                  <a:lnTo>
                    <a:pt x="399" y="94"/>
                  </a:lnTo>
                  <a:lnTo>
                    <a:pt x="410" y="135"/>
                  </a:lnTo>
                  <a:lnTo>
                    <a:pt x="418" y="180"/>
                  </a:lnTo>
                  <a:lnTo>
                    <a:pt x="423" y="225"/>
                  </a:lnTo>
                  <a:lnTo>
                    <a:pt x="425" y="268"/>
                  </a:lnTo>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45" name="Freeform 46"/>
            <p:cNvSpPr>
              <a:spLocks/>
            </p:cNvSpPr>
            <p:nvPr/>
          </p:nvSpPr>
          <p:spPr bwMode="auto">
            <a:xfrm flipH="1">
              <a:off x="2442" y="2233"/>
              <a:ext cx="73" cy="164"/>
            </a:xfrm>
            <a:custGeom>
              <a:avLst/>
              <a:gdLst>
                <a:gd name="T0" fmla="*/ 72 w 146"/>
                <a:gd name="T1" fmla="*/ 124 h 328"/>
                <a:gd name="T2" fmla="*/ 73 w 146"/>
                <a:gd name="T3" fmla="*/ 96 h 328"/>
                <a:gd name="T4" fmla="*/ 72 w 146"/>
                <a:gd name="T5" fmla="*/ 64 h 328"/>
                <a:gd name="T6" fmla="*/ 70 w 146"/>
                <a:gd name="T7" fmla="*/ 32 h 328"/>
                <a:gd name="T8" fmla="*/ 71 w 146"/>
                <a:gd name="T9" fmla="*/ 3 h 328"/>
                <a:gd name="T10" fmla="*/ 16 w 146"/>
                <a:gd name="T11" fmla="*/ 0 h 328"/>
                <a:gd name="T12" fmla="*/ 15 w 146"/>
                <a:gd name="T13" fmla="*/ 12 h 328"/>
                <a:gd name="T14" fmla="*/ 11 w 146"/>
                <a:gd name="T15" fmla="*/ 40 h 328"/>
                <a:gd name="T16" fmla="*/ 5 w 146"/>
                <a:gd name="T17" fmla="*/ 77 h 328"/>
                <a:gd name="T18" fmla="*/ 0 w 146"/>
                <a:gd name="T19" fmla="*/ 115 h 328"/>
                <a:gd name="T20" fmla="*/ 0 w 146"/>
                <a:gd name="T21" fmla="*/ 130 h 328"/>
                <a:gd name="T22" fmla="*/ 5 w 146"/>
                <a:gd name="T23" fmla="*/ 143 h 328"/>
                <a:gd name="T24" fmla="*/ 13 w 146"/>
                <a:gd name="T25" fmla="*/ 154 h 328"/>
                <a:gd name="T26" fmla="*/ 23 w 146"/>
                <a:gd name="T27" fmla="*/ 162 h 328"/>
                <a:gd name="T28" fmla="*/ 35 w 146"/>
                <a:gd name="T29" fmla="*/ 164 h 328"/>
                <a:gd name="T30" fmla="*/ 48 w 146"/>
                <a:gd name="T31" fmla="*/ 160 h 328"/>
                <a:gd name="T32" fmla="*/ 61 w 146"/>
                <a:gd name="T33" fmla="*/ 146 h 328"/>
                <a:gd name="T34" fmla="*/ 72 w 146"/>
                <a:gd name="T35" fmla="*/ 124 h 328"/>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146" h="328">
                  <a:moveTo>
                    <a:pt x="144" y="247"/>
                  </a:moveTo>
                  <a:lnTo>
                    <a:pt x="146" y="191"/>
                  </a:lnTo>
                  <a:lnTo>
                    <a:pt x="144" y="128"/>
                  </a:lnTo>
                  <a:lnTo>
                    <a:pt x="140" y="63"/>
                  </a:lnTo>
                  <a:lnTo>
                    <a:pt x="141" y="6"/>
                  </a:lnTo>
                  <a:lnTo>
                    <a:pt x="32" y="0"/>
                  </a:lnTo>
                  <a:lnTo>
                    <a:pt x="29" y="23"/>
                  </a:lnTo>
                  <a:lnTo>
                    <a:pt x="22" y="79"/>
                  </a:lnTo>
                  <a:lnTo>
                    <a:pt x="10" y="154"/>
                  </a:lnTo>
                  <a:lnTo>
                    <a:pt x="0" y="230"/>
                  </a:lnTo>
                  <a:lnTo>
                    <a:pt x="0" y="259"/>
                  </a:lnTo>
                  <a:lnTo>
                    <a:pt x="9" y="286"/>
                  </a:lnTo>
                  <a:lnTo>
                    <a:pt x="25" y="308"/>
                  </a:lnTo>
                  <a:lnTo>
                    <a:pt x="46" y="323"/>
                  </a:lnTo>
                  <a:lnTo>
                    <a:pt x="70" y="328"/>
                  </a:lnTo>
                  <a:lnTo>
                    <a:pt x="95" y="319"/>
                  </a:lnTo>
                  <a:lnTo>
                    <a:pt x="121" y="292"/>
                  </a:lnTo>
                  <a:lnTo>
                    <a:pt x="144" y="24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46" name="Freeform 47"/>
            <p:cNvSpPr>
              <a:spLocks/>
            </p:cNvSpPr>
            <p:nvPr/>
          </p:nvSpPr>
          <p:spPr bwMode="auto">
            <a:xfrm flipH="1">
              <a:off x="2442" y="2233"/>
              <a:ext cx="73" cy="164"/>
            </a:xfrm>
            <a:custGeom>
              <a:avLst/>
              <a:gdLst>
                <a:gd name="T0" fmla="*/ 72 w 146"/>
                <a:gd name="T1" fmla="*/ 124 h 328"/>
                <a:gd name="T2" fmla="*/ 72 w 146"/>
                <a:gd name="T3" fmla="*/ 124 h 328"/>
                <a:gd name="T4" fmla="*/ 73 w 146"/>
                <a:gd name="T5" fmla="*/ 96 h 328"/>
                <a:gd name="T6" fmla="*/ 72 w 146"/>
                <a:gd name="T7" fmla="*/ 64 h 328"/>
                <a:gd name="T8" fmla="*/ 70 w 146"/>
                <a:gd name="T9" fmla="*/ 32 h 328"/>
                <a:gd name="T10" fmla="*/ 71 w 146"/>
                <a:gd name="T11" fmla="*/ 3 h 328"/>
                <a:gd name="T12" fmla="*/ 16 w 146"/>
                <a:gd name="T13" fmla="*/ 0 h 328"/>
                <a:gd name="T14" fmla="*/ 16 w 146"/>
                <a:gd name="T15" fmla="*/ 0 h 328"/>
                <a:gd name="T16" fmla="*/ 15 w 146"/>
                <a:gd name="T17" fmla="*/ 12 h 328"/>
                <a:gd name="T18" fmla="*/ 11 w 146"/>
                <a:gd name="T19" fmla="*/ 40 h 328"/>
                <a:gd name="T20" fmla="*/ 5 w 146"/>
                <a:gd name="T21" fmla="*/ 77 h 328"/>
                <a:gd name="T22" fmla="*/ 0 w 146"/>
                <a:gd name="T23" fmla="*/ 115 h 328"/>
                <a:gd name="T24" fmla="*/ 0 w 146"/>
                <a:gd name="T25" fmla="*/ 115 h 328"/>
                <a:gd name="T26" fmla="*/ 0 w 146"/>
                <a:gd name="T27" fmla="*/ 130 h 328"/>
                <a:gd name="T28" fmla="*/ 5 w 146"/>
                <a:gd name="T29" fmla="*/ 143 h 328"/>
                <a:gd name="T30" fmla="*/ 13 w 146"/>
                <a:gd name="T31" fmla="*/ 154 h 328"/>
                <a:gd name="T32" fmla="*/ 23 w 146"/>
                <a:gd name="T33" fmla="*/ 162 h 328"/>
                <a:gd name="T34" fmla="*/ 35 w 146"/>
                <a:gd name="T35" fmla="*/ 164 h 328"/>
                <a:gd name="T36" fmla="*/ 48 w 146"/>
                <a:gd name="T37" fmla="*/ 160 h 328"/>
                <a:gd name="T38" fmla="*/ 61 w 146"/>
                <a:gd name="T39" fmla="*/ 146 h 328"/>
                <a:gd name="T40" fmla="*/ 72 w 146"/>
                <a:gd name="T41" fmla="*/ 124 h 328"/>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146" h="328">
                  <a:moveTo>
                    <a:pt x="144" y="247"/>
                  </a:moveTo>
                  <a:lnTo>
                    <a:pt x="144" y="247"/>
                  </a:lnTo>
                  <a:lnTo>
                    <a:pt x="146" y="191"/>
                  </a:lnTo>
                  <a:lnTo>
                    <a:pt x="144" y="128"/>
                  </a:lnTo>
                  <a:lnTo>
                    <a:pt x="140" y="63"/>
                  </a:lnTo>
                  <a:lnTo>
                    <a:pt x="141" y="6"/>
                  </a:lnTo>
                  <a:lnTo>
                    <a:pt x="32" y="0"/>
                  </a:lnTo>
                  <a:lnTo>
                    <a:pt x="29" y="23"/>
                  </a:lnTo>
                  <a:lnTo>
                    <a:pt x="22" y="79"/>
                  </a:lnTo>
                  <a:lnTo>
                    <a:pt x="10" y="154"/>
                  </a:lnTo>
                  <a:lnTo>
                    <a:pt x="0" y="230"/>
                  </a:lnTo>
                  <a:lnTo>
                    <a:pt x="0" y="259"/>
                  </a:lnTo>
                  <a:lnTo>
                    <a:pt x="9" y="286"/>
                  </a:lnTo>
                  <a:lnTo>
                    <a:pt x="25" y="308"/>
                  </a:lnTo>
                  <a:lnTo>
                    <a:pt x="46" y="323"/>
                  </a:lnTo>
                  <a:lnTo>
                    <a:pt x="70" y="328"/>
                  </a:lnTo>
                  <a:lnTo>
                    <a:pt x="95" y="319"/>
                  </a:lnTo>
                  <a:lnTo>
                    <a:pt x="121" y="292"/>
                  </a:lnTo>
                  <a:lnTo>
                    <a:pt x="144" y="247"/>
                  </a:lnTo>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47" name="Freeform 48"/>
            <p:cNvSpPr>
              <a:spLocks/>
            </p:cNvSpPr>
            <p:nvPr/>
          </p:nvSpPr>
          <p:spPr bwMode="auto">
            <a:xfrm flipH="1">
              <a:off x="2538" y="2302"/>
              <a:ext cx="187" cy="96"/>
            </a:xfrm>
            <a:custGeom>
              <a:avLst/>
              <a:gdLst>
                <a:gd name="T0" fmla="*/ 108 w 375"/>
                <a:gd name="T1" fmla="*/ 93 h 192"/>
                <a:gd name="T2" fmla="*/ 112 w 375"/>
                <a:gd name="T3" fmla="*/ 95 h 192"/>
                <a:gd name="T4" fmla="*/ 117 w 375"/>
                <a:gd name="T5" fmla="*/ 96 h 192"/>
                <a:gd name="T6" fmla="*/ 121 w 375"/>
                <a:gd name="T7" fmla="*/ 96 h 192"/>
                <a:gd name="T8" fmla="*/ 126 w 375"/>
                <a:gd name="T9" fmla="*/ 96 h 192"/>
                <a:gd name="T10" fmla="*/ 131 w 375"/>
                <a:gd name="T11" fmla="*/ 94 h 192"/>
                <a:gd name="T12" fmla="*/ 137 w 375"/>
                <a:gd name="T13" fmla="*/ 91 h 192"/>
                <a:gd name="T14" fmla="*/ 144 w 375"/>
                <a:gd name="T15" fmla="*/ 87 h 192"/>
                <a:gd name="T16" fmla="*/ 150 w 375"/>
                <a:gd name="T17" fmla="*/ 81 h 192"/>
                <a:gd name="T18" fmla="*/ 157 w 375"/>
                <a:gd name="T19" fmla="*/ 74 h 192"/>
                <a:gd name="T20" fmla="*/ 163 w 375"/>
                <a:gd name="T21" fmla="*/ 69 h 192"/>
                <a:gd name="T22" fmla="*/ 169 w 375"/>
                <a:gd name="T23" fmla="*/ 63 h 192"/>
                <a:gd name="T24" fmla="*/ 175 w 375"/>
                <a:gd name="T25" fmla="*/ 58 h 192"/>
                <a:gd name="T26" fmla="*/ 180 w 375"/>
                <a:gd name="T27" fmla="*/ 54 h 192"/>
                <a:gd name="T28" fmla="*/ 184 w 375"/>
                <a:gd name="T29" fmla="*/ 51 h 192"/>
                <a:gd name="T30" fmla="*/ 186 w 375"/>
                <a:gd name="T31" fmla="*/ 49 h 192"/>
                <a:gd name="T32" fmla="*/ 187 w 375"/>
                <a:gd name="T33" fmla="*/ 49 h 192"/>
                <a:gd name="T34" fmla="*/ 187 w 375"/>
                <a:gd name="T35" fmla="*/ 49 h 192"/>
                <a:gd name="T36" fmla="*/ 164 w 375"/>
                <a:gd name="T37" fmla="*/ 31 h 192"/>
                <a:gd name="T38" fmla="*/ 128 w 375"/>
                <a:gd name="T39" fmla="*/ 58 h 192"/>
                <a:gd name="T40" fmla="*/ 125 w 375"/>
                <a:gd name="T41" fmla="*/ 57 h 192"/>
                <a:gd name="T42" fmla="*/ 118 w 375"/>
                <a:gd name="T43" fmla="*/ 51 h 192"/>
                <a:gd name="T44" fmla="*/ 107 w 375"/>
                <a:gd name="T45" fmla="*/ 43 h 192"/>
                <a:gd name="T46" fmla="*/ 94 w 375"/>
                <a:gd name="T47" fmla="*/ 35 h 192"/>
                <a:gd name="T48" fmla="*/ 80 w 375"/>
                <a:gd name="T49" fmla="*/ 25 h 192"/>
                <a:gd name="T50" fmla="*/ 68 w 375"/>
                <a:gd name="T51" fmla="*/ 16 h 192"/>
                <a:gd name="T52" fmla="*/ 56 w 375"/>
                <a:gd name="T53" fmla="*/ 9 h 192"/>
                <a:gd name="T54" fmla="*/ 48 w 375"/>
                <a:gd name="T55" fmla="*/ 4 h 192"/>
                <a:gd name="T56" fmla="*/ 42 w 375"/>
                <a:gd name="T57" fmla="*/ 2 h 192"/>
                <a:gd name="T58" fmla="*/ 36 w 375"/>
                <a:gd name="T59" fmla="*/ 1 h 192"/>
                <a:gd name="T60" fmla="*/ 30 w 375"/>
                <a:gd name="T61" fmla="*/ 0 h 192"/>
                <a:gd name="T62" fmla="*/ 23 w 375"/>
                <a:gd name="T63" fmla="*/ 1 h 192"/>
                <a:gd name="T64" fmla="*/ 18 w 375"/>
                <a:gd name="T65" fmla="*/ 2 h 192"/>
                <a:gd name="T66" fmla="*/ 12 w 375"/>
                <a:gd name="T67" fmla="*/ 4 h 192"/>
                <a:gd name="T68" fmla="*/ 7 w 375"/>
                <a:gd name="T69" fmla="*/ 7 h 192"/>
                <a:gd name="T70" fmla="*/ 2 w 375"/>
                <a:gd name="T71" fmla="*/ 11 h 192"/>
                <a:gd name="T72" fmla="*/ 0 w 375"/>
                <a:gd name="T73" fmla="*/ 17 h 192"/>
                <a:gd name="T74" fmla="*/ 0 w 375"/>
                <a:gd name="T75" fmla="*/ 23 h 192"/>
                <a:gd name="T76" fmla="*/ 2 w 375"/>
                <a:gd name="T77" fmla="*/ 29 h 192"/>
                <a:gd name="T78" fmla="*/ 6 w 375"/>
                <a:gd name="T79" fmla="*/ 35 h 192"/>
                <a:gd name="T80" fmla="*/ 11 w 375"/>
                <a:gd name="T81" fmla="*/ 40 h 192"/>
                <a:gd name="T82" fmla="*/ 18 w 375"/>
                <a:gd name="T83" fmla="*/ 46 h 192"/>
                <a:gd name="T84" fmla="*/ 25 w 375"/>
                <a:gd name="T85" fmla="*/ 52 h 192"/>
                <a:gd name="T86" fmla="*/ 34 w 375"/>
                <a:gd name="T87" fmla="*/ 58 h 192"/>
                <a:gd name="T88" fmla="*/ 43 w 375"/>
                <a:gd name="T89" fmla="*/ 63 h 192"/>
                <a:gd name="T90" fmla="*/ 53 w 375"/>
                <a:gd name="T91" fmla="*/ 69 h 192"/>
                <a:gd name="T92" fmla="*/ 64 w 375"/>
                <a:gd name="T93" fmla="*/ 73 h 192"/>
                <a:gd name="T94" fmla="*/ 73 w 375"/>
                <a:gd name="T95" fmla="*/ 78 h 192"/>
                <a:gd name="T96" fmla="*/ 83 w 375"/>
                <a:gd name="T97" fmla="*/ 82 h 192"/>
                <a:gd name="T98" fmla="*/ 92 w 375"/>
                <a:gd name="T99" fmla="*/ 86 h 192"/>
                <a:gd name="T100" fmla="*/ 101 w 375"/>
                <a:gd name="T101" fmla="*/ 90 h 192"/>
                <a:gd name="T102" fmla="*/ 108 w 375"/>
                <a:gd name="T103" fmla="*/ 93 h 192"/>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375" h="192">
                  <a:moveTo>
                    <a:pt x="217" y="185"/>
                  </a:moveTo>
                  <a:lnTo>
                    <a:pt x="224" y="189"/>
                  </a:lnTo>
                  <a:lnTo>
                    <a:pt x="234" y="191"/>
                  </a:lnTo>
                  <a:lnTo>
                    <a:pt x="243" y="192"/>
                  </a:lnTo>
                  <a:lnTo>
                    <a:pt x="253" y="191"/>
                  </a:lnTo>
                  <a:lnTo>
                    <a:pt x="263" y="187"/>
                  </a:lnTo>
                  <a:lnTo>
                    <a:pt x="275" y="182"/>
                  </a:lnTo>
                  <a:lnTo>
                    <a:pt x="288" y="174"/>
                  </a:lnTo>
                  <a:lnTo>
                    <a:pt x="300" y="162"/>
                  </a:lnTo>
                  <a:lnTo>
                    <a:pt x="314" y="148"/>
                  </a:lnTo>
                  <a:lnTo>
                    <a:pt x="327" y="137"/>
                  </a:lnTo>
                  <a:lnTo>
                    <a:pt x="339" y="125"/>
                  </a:lnTo>
                  <a:lnTo>
                    <a:pt x="351" y="115"/>
                  </a:lnTo>
                  <a:lnTo>
                    <a:pt x="361" y="108"/>
                  </a:lnTo>
                  <a:lnTo>
                    <a:pt x="368" y="101"/>
                  </a:lnTo>
                  <a:lnTo>
                    <a:pt x="373" y="98"/>
                  </a:lnTo>
                  <a:lnTo>
                    <a:pt x="375" y="97"/>
                  </a:lnTo>
                  <a:lnTo>
                    <a:pt x="329" y="62"/>
                  </a:lnTo>
                  <a:lnTo>
                    <a:pt x="257" y="116"/>
                  </a:lnTo>
                  <a:lnTo>
                    <a:pt x="251" y="113"/>
                  </a:lnTo>
                  <a:lnTo>
                    <a:pt x="236" y="101"/>
                  </a:lnTo>
                  <a:lnTo>
                    <a:pt x="215" y="86"/>
                  </a:lnTo>
                  <a:lnTo>
                    <a:pt x="189" y="69"/>
                  </a:lnTo>
                  <a:lnTo>
                    <a:pt x="161" y="49"/>
                  </a:lnTo>
                  <a:lnTo>
                    <a:pt x="136" y="32"/>
                  </a:lnTo>
                  <a:lnTo>
                    <a:pt x="113" y="17"/>
                  </a:lnTo>
                  <a:lnTo>
                    <a:pt x="96" y="8"/>
                  </a:lnTo>
                  <a:lnTo>
                    <a:pt x="84" y="3"/>
                  </a:lnTo>
                  <a:lnTo>
                    <a:pt x="73" y="1"/>
                  </a:lnTo>
                  <a:lnTo>
                    <a:pt x="60" y="0"/>
                  </a:lnTo>
                  <a:lnTo>
                    <a:pt x="47" y="1"/>
                  </a:lnTo>
                  <a:lnTo>
                    <a:pt x="36" y="3"/>
                  </a:lnTo>
                  <a:lnTo>
                    <a:pt x="24" y="8"/>
                  </a:lnTo>
                  <a:lnTo>
                    <a:pt x="14" y="14"/>
                  </a:lnTo>
                  <a:lnTo>
                    <a:pt x="5" y="22"/>
                  </a:lnTo>
                  <a:lnTo>
                    <a:pt x="0" y="33"/>
                  </a:lnTo>
                  <a:lnTo>
                    <a:pt x="0" y="45"/>
                  </a:lnTo>
                  <a:lnTo>
                    <a:pt x="4" y="57"/>
                  </a:lnTo>
                  <a:lnTo>
                    <a:pt x="12" y="69"/>
                  </a:lnTo>
                  <a:lnTo>
                    <a:pt x="22" y="80"/>
                  </a:lnTo>
                  <a:lnTo>
                    <a:pt x="36" y="92"/>
                  </a:lnTo>
                  <a:lnTo>
                    <a:pt x="51" y="103"/>
                  </a:lnTo>
                  <a:lnTo>
                    <a:pt x="69" y="115"/>
                  </a:lnTo>
                  <a:lnTo>
                    <a:pt x="87" y="126"/>
                  </a:lnTo>
                  <a:lnTo>
                    <a:pt x="107" y="137"/>
                  </a:lnTo>
                  <a:lnTo>
                    <a:pt x="128" y="146"/>
                  </a:lnTo>
                  <a:lnTo>
                    <a:pt x="147" y="155"/>
                  </a:lnTo>
                  <a:lnTo>
                    <a:pt x="167" y="164"/>
                  </a:lnTo>
                  <a:lnTo>
                    <a:pt x="185" y="172"/>
                  </a:lnTo>
                  <a:lnTo>
                    <a:pt x="202" y="179"/>
                  </a:lnTo>
                  <a:lnTo>
                    <a:pt x="217" y="18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48" name="Freeform 49"/>
            <p:cNvSpPr>
              <a:spLocks/>
            </p:cNvSpPr>
            <p:nvPr/>
          </p:nvSpPr>
          <p:spPr bwMode="auto">
            <a:xfrm flipH="1">
              <a:off x="2538" y="2302"/>
              <a:ext cx="187" cy="96"/>
            </a:xfrm>
            <a:custGeom>
              <a:avLst/>
              <a:gdLst>
                <a:gd name="T0" fmla="*/ 108 w 375"/>
                <a:gd name="T1" fmla="*/ 93 h 192"/>
                <a:gd name="T2" fmla="*/ 108 w 375"/>
                <a:gd name="T3" fmla="*/ 93 h 192"/>
                <a:gd name="T4" fmla="*/ 112 w 375"/>
                <a:gd name="T5" fmla="*/ 95 h 192"/>
                <a:gd name="T6" fmla="*/ 117 w 375"/>
                <a:gd name="T7" fmla="*/ 96 h 192"/>
                <a:gd name="T8" fmla="*/ 121 w 375"/>
                <a:gd name="T9" fmla="*/ 96 h 192"/>
                <a:gd name="T10" fmla="*/ 126 w 375"/>
                <a:gd name="T11" fmla="*/ 96 h 192"/>
                <a:gd name="T12" fmla="*/ 131 w 375"/>
                <a:gd name="T13" fmla="*/ 94 h 192"/>
                <a:gd name="T14" fmla="*/ 137 w 375"/>
                <a:gd name="T15" fmla="*/ 91 h 192"/>
                <a:gd name="T16" fmla="*/ 144 w 375"/>
                <a:gd name="T17" fmla="*/ 87 h 192"/>
                <a:gd name="T18" fmla="*/ 150 w 375"/>
                <a:gd name="T19" fmla="*/ 81 h 192"/>
                <a:gd name="T20" fmla="*/ 150 w 375"/>
                <a:gd name="T21" fmla="*/ 81 h 192"/>
                <a:gd name="T22" fmla="*/ 157 w 375"/>
                <a:gd name="T23" fmla="*/ 74 h 192"/>
                <a:gd name="T24" fmla="*/ 163 w 375"/>
                <a:gd name="T25" fmla="*/ 69 h 192"/>
                <a:gd name="T26" fmla="*/ 169 w 375"/>
                <a:gd name="T27" fmla="*/ 63 h 192"/>
                <a:gd name="T28" fmla="*/ 175 w 375"/>
                <a:gd name="T29" fmla="*/ 58 h 192"/>
                <a:gd name="T30" fmla="*/ 180 w 375"/>
                <a:gd name="T31" fmla="*/ 54 h 192"/>
                <a:gd name="T32" fmla="*/ 184 w 375"/>
                <a:gd name="T33" fmla="*/ 51 h 192"/>
                <a:gd name="T34" fmla="*/ 186 w 375"/>
                <a:gd name="T35" fmla="*/ 49 h 192"/>
                <a:gd name="T36" fmla="*/ 187 w 375"/>
                <a:gd name="T37" fmla="*/ 49 h 192"/>
                <a:gd name="T38" fmla="*/ 187 w 375"/>
                <a:gd name="T39" fmla="*/ 49 h 192"/>
                <a:gd name="T40" fmla="*/ 164 w 375"/>
                <a:gd name="T41" fmla="*/ 31 h 192"/>
                <a:gd name="T42" fmla="*/ 128 w 375"/>
                <a:gd name="T43" fmla="*/ 58 h 192"/>
                <a:gd name="T44" fmla="*/ 128 w 375"/>
                <a:gd name="T45" fmla="*/ 58 h 192"/>
                <a:gd name="T46" fmla="*/ 125 w 375"/>
                <a:gd name="T47" fmla="*/ 57 h 192"/>
                <a:gd name="T48" fmla="*/ 118 w 375"/>
                <a:gd name="T49" fmla="*/ 51 h 192"/>
                <a:gd name="T50" fmla="*/ 107 w 375"/>
                <a:gd name="T51" fmla="*/ 43 h 192"/>
                <a:gd name="T52" fmla="*/ 94 w 375"/>
                <a:gd name="T53" fmla="*/ 35 h 192"/>
                <a:gd name="T54" fmla="*/ 80 w 375"/>
                <a:gd name="T55" fmla="*/ 25 h 192"/>
                <a:gd name="T56" fmla="*/ 68 w 375"/>
                <a:gd name="T57" fmla="*/ 16 h 192"/>
                <a:gd name="T58" fmla="*/ 56 w 375"/>
                <a:gd name="T59" fmla="*/ 9 h 192"/>
                <a:gd name="T60" fmla="*/ 48 w 375"/>
                <a:gd name="T61" fmla="*/ 4 h 192"/>
                <a:gd name="T62" fmla="*/ 48 w 375"/>
                <a:gd name="T63" fmla="*/ 4 h 192"/>
                <a:gd name="T64" fmla="*/ 42 w 375"/>
                <a:gd name="T65" fmla="*/ 2 h 192"/>
                <a:gd name="T66" fmla="*/ 36 w 375"/>
                <a:gd name="T67" fmla="*/ 1 h 192"/>
                <a:gd name="T68" fmla="*/ 30 w 375"/>
                <a:gd name="T69" fmla="*/ 0 h 192"/>
                <a:gd name="T70" fmla="*/ 23 w 375"/>
                <a:gd name="T71" fmla="*/ 1 h 192"/>
                <a:gd name="T72" fmla="*/ 18 w 375"/>
                <a:gd name="T73" fmla="*/ 2 h 192"/>
                <a:gd name="T74" fmla="*/ 12 w 375"/>
                <a:gd name="T75" fmla="*/ 4 h 192"/>
                <a:gd name="T76" fmla="*/ 7 w 375"/>
                <a:gd name="T77" fmla="*/ 7 h 192"/>
                <a:gd name="T78" fmla="*/ 2 w 375"/>
                <a:gd name="T79" fmla="*/ 11 h 192"/>
                <a:gd name="T80" fmla="*/ 2 w 375"/>
                <a:gd name="T81" fmla="*/ 11 h 192"/>
                <a:gd name="T82" fmla="*/ 0 w 375"/>
                <a:gd name="T83" fmla="*/ 17 h 192"/>
                <a:gd name="T84" fmla="*/ 0 w 375"/>
                <a:gd name="T85" fmla="*/ 23 h 192"/>
                <a:gd name="T86" fmla="*/ 2 w 375"/>
                <a:gd name="T87" fmla="*/ 29 h 192"/>
                <a:gd name="T88" fmla="*/ 6 w 375"/>
                <a:gd name="T89" fmla="*/ 35 h 192"/>
                <a:gd name="T90" fmla="*/ 11 w 375"/>
                <a:gd name="T91" fmla="*/ 40 h 192"/>
                <a:gd name="T92" fmla="*/ 18 w 375"/>
                <a:gd name="T93" fmla="*/ 46 h 192"/>
                <a:gd name="T94" fmla="*/ 25 w 375"/>
                <a:gd name="T95" fmla="*/ 52 h 192"/>
                <a:gd name="T96" fmla="*/ 34 w 375"/>
                <a:gd name="T97" fmla="*/ 58 h 192"/>
                <a:gd name="T98" fmla="*/ 43 w 375"/>
                <a:gd name="T99" fmla="*/ 63 h 192"/>
                <a:gd name="T100" fmla="*/ 53 w 375"/>
                <a:gd name="T101" fmla="*/ 69 h 192"/>
                <a:gd name="T102" fmla="*/ 64 w 375"/>
                <a:gd name="T103" fmla="*/ 73 h 192"/>
                <a:gd name="T104" fmla="*/ 73 w 375"/>
                <a:gd name="T105" fmla="*/ 78 h 192"/>
                <a:gd name="T106" fmla="*/ 83 w 375"/>
                <a:gd name="T107" fmla="*/ 82 h 192"/>
                <a:gd name="T108" fmla="*/ 92 w 375"/>
                <a:gd name="T109" fmla="*/ 86 h 192"/>
                <a:gd name="T110" fmla="*/ 101 w 375"/>
                <a:gd name="T111" fmla="*/ 90 h 192"/>
                <a:gd name="T112" fmla="*/ 108 w 375"/>
                <a:gd name="T113" fmla="*/ 93 h 192"/>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375" h="192">
                  <a:moveTo>
                    <a:pt x="217" y="185"/>
                  </a:moveTo>
                  <a:lnTo>
                    <a:pt x="217" y="185"/>
                  </a:lnTo>
                  <a:lnTo>
                    <a:pt x="224" y="189"/>
                  </a:lnTo>
                  <a:lnTo>
                    <a:pt x="234" y="191"/>
                  </a:lnTo>
                  <a:lnTo>
                    <a:pt x="243" y="192"/>
                  </a:lnTo>
                  <a:lnTo>
                    <a:pt x="253" y="191"/>
                  </a:lnTo>
                  <a:lnTo>
                    <a:pt x="263" y="187"/>
                  </a:lnTo>
                  <a:lnTo>
                    <a:pt x="275" y="182"/>
                  </a:lnTo>
                  <a:lnTo>
                    <a:pt x="288" y="174"/>
                  </a:lnTo>
                  <a:lnTo>
                    <a:pt x="300" y="162"/>
                  </a:lnTo>
                  <a:lnTo>
                    <a:pt x="314" y="148"/>
                  </a:lnTo>
                  <a:lnTo>
                    <a:pt x="327" y="137"/>
                  </a:lnTo>
                  <a:lnTo>
                    <a:pt x="339" y="125"/>
                  </a:lnTo>
                  <a:lnTo>
                    <a:pt x="351" y="115"/>
                  </a:lnTo>
                  <a:lnTo>
                    <a:pt x="361" y="108"/>
                  </a:lnTo>
                  <a:lnTo>
                    <a:pt x="368" y="101"/>
                  </a:lnTo>
                  <a:lnTo>
                    <a:pt x="373" y="98"/>
                  </a:lnTo>
                  <a:lnTo>
                    <a:pt x="375" y="97"/>
                  </a:lnTo>
                  <a:lnTo>
                    <a:pt x="329" y="62"/>
                  </a:lnTo>
                  <a:lnTo>
                    <a:pt x="257" y="116"/>
                  </a:lnTo>
                  <a:lnTo>
                    <a:pt x="251" y="113"/>
                  </a:lnTo>
                  <a:lnTo>
                    <a:pt x="236" y="101"/>
                  </a:lnTo>
                  <a:lnTo>
                    <a:pt x="215" y="86"/>
                  </a:lnTo>
                  <a:lnTo>
                    <a:pt x="189" y="69"/>
                  </a:lnTo>
                  <a:lnTo>
                    <a:pt x="161" y="49"/>
                  </a:lnTo>
                  <a:lnTo>
                    <a:pt x="136" y="32"/>
                  </a:lnTo>
                  <a:lnTo>
                    <a:pt x="113" y="17"/>
                  </a:lnTo>
                  <a:lnTo>
                    <a:pt x="96" y="8"/>
                  </a:lnTo>
                  <a:lnTo>
                    <a:pt x="84" y="3"/>
                  </a:lnTo>
                  <a:lnTo>
                    <a:pt x="73" y="1"/>
                  </a:lnTo>
                  <a:lnTo>
                    <a:pt x="60" y="0"/>
                  </a:lnTo>
                  <a:lnTo>
                    <a:pt x="47" y="1"/>
                  </a:lnTo>
                  <a:lnTo>
                    <a:pt x="36" y="3"/>
                  </a:lnTo>
                  <a:lnTo>
                    <a:pt x="24" y="8"/>
                  </a:lnTo>
                  <a:lnTo>
                    <a:pt x="14" y="14"/>
                  </a:lnTo>
                  <a:lnTo>
                    <a:pt x="5" y="22"/>
                  </a:lnTo>
                  <a:lnTo>
                    <a:pt x="0" y="33"/>
                  </a:lnTo>
                  <a:lnTo>
                    <a:pt x="0" y="45"/>
                  </a:lnTo>
                  <a:lnTo>
                    <a:pt x="4" y="57"/>
                  </a:lnTo>
                  <a:lnTo>
                    <a:pt x="12" y="69"/>
                  </a:lnTo>
                  <a:lnTo>
                    <a:pt x="22" y="80"/>
                  </a:lnTo>
                  <a:lnTo>
                    <a:pt x="36" y="92"/>
                  </a:lnTo>
                  <a:lnTo>
                    <a:pt x="51" y="103"/>
                  </a:lnTo>
                  <a:lnTo>
                    <a:pt x="69" y="115"/>
                  </a:lnTo>
                  <a:lnTo>
                    <a:pt x="87" y="126"/>
                  </a:lnTo>
                  <a:lnTo>
                    <a:pt x="107" y="137"/>
                  </a:lnTo>
                  <a:lnTo>
                    <a:pt x="128" y="146"/>
                  </a:lnTo>
                  <a:lnTo>
                    <a:pt x="147" y="155"/>
                  </a:lnTo>
                  <a:lnTo>
                    <a:pt x="167" y="164"/>
                  </a:lnTo>
                  <a:lnTo>
                    <a:pt x="185" y="172"/>
                  </a:lnTo>
                  <a:lnTo>
                    <a:pt x="202" y="179"/>
                  </a:lnTo>
                  <a:lnTo>
                    <a:pt x="217" y="185"/>
                  </a:lnTo>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49" name="Freeform 50"/>
            <p:cNvSpPr>
              <a:spLocks/>
            </p:cNvSpPr>
            <p:nvPr/>
          </p:nvSpPr>
          <p:spPr bwMode="auto">
            <a:xfrm flipH="1">
              <a:off x="2443" y="2349"/>
              <a:ext cx="80" cy="82"/>
            </a:xfrm>
            <a:custGeom>
              <a:avLst/>
              <a:gdLst>
                <a:gd name="T0" fmla="*/ 80 w 159"/>
                <a:gd name="T1" fmla="*/ 8 h 166"/>
                <a:gd name="T2" fmla="*/ 78 w 159"/>
                <a:gd name="T3" fmla="*/ 18 h 166"/>
                <a:gd name="T4" fmla="*/ 77 w 159"/>
                <a:gd name="T5" fmla="*/ 27 h 166"/>
                <a:gd name="T6" fmla="*/ 76 w 159"/>
                <a:gd name="T7" fmla="*/ 36 h 166"/>
                <a:gd name="T8" fmla="*/ 74 w 159"/>
                <a:gd name="T9" fmla="*/ 42 h 166"/>
                <a:gd name="T10" fmla="*/ 71 w 159"/>
                <a:gd name="T11" fmla="*/ 53 h 166"/>
                <a:gd name="T12" fmla="*/ 67 w 159"/>
                <a:gd name="T13" fmla="*/ 61 h 166"/>
                <a:gd name="T14" fmla="*/ 63 w 159"/>
                <a:gd name="T15" fmla="*/ 69 h 166"/>
                <a:gd name="T16" fmla="*/ 57 w 159"/>
                <a:gd name="T17" fmla="*/ 75 h 166"/>
                <a:gd name="T18" fmla="*/ 50 w 159"/>
                <a:gd name="T19" fmla="*/ 79 h 166"/>
                <a:gd name="T20" fmla="*/ 42 w 159"/>
                <a:gd name="T21" fmla="*/ 82 h 166"/>
                <a:gd name="T22" fmla="*/ 34 w 159"/>
                <a:gd name="T23" fmla="*/ 82 h 166"/>
                <a:gd name="T24" fmla="*/ 24 w 159"/>
                <a:gd name="T25" fmla="*/ 81 h 166"/>
                <a:gd name="T26" fmla="*/ 16 w 159"/>
                <a:gd name="T27" fmla="*/ 78 h 166"/>
                <a:gd name="T28" fmla="*/ 9 w 159"/>
                <a:gd name="T29" fmla="*/ 75 h 166"/>
                <a:gd name="T30" fmla="*/ 5 w 159"/>
                <a:gd name="T31" fmla="*/ 71 h 166"/>
                <a:gd name="T32" fmla="*/ 2 w 159"/>
                <a:gd name="T33" fmla="*/ 66 h 166"/>
                <a:gd name="T34" fmla="*/ 0 w 159"/>
                <a:gd name="T35" fmla="*/ 61 h 166"/>
                <a:gd name="T36" fmla="*/ 0 w 159"/>
                <a:gd name="T37" fmla="*/ 54 h 166"/>
                <a:gd name="T38" fmla="*/ 1 w 159"/>
                <a:gd name="T39" fmla="*/ 46 h 166"/>
                <a:gd name="T40" fmla="*/ 2 w 159"/>
                <a:gd name="T41" fmla="*/ 39 h 166"/>
                <a:gd name="T42" fmla="*/ 3 w 159"/>
                <a:gd name="T43" fmla="*/ 33 h 166"/>
                <a:gd name="T44" fmla="*/ 4 w 159"/>
                <a:gd name="T45" fmla="*/ 23 h 166"/>
                <a:gd name="T46" fmla="*/ 6 w 159"/>
                <a:gd name="T47" fmla="*/ 12 h 166"/>
                <a:gd name="T48" fmla="*/ 8 w 159"/>
                <a:gd name="T49" fmla="*/ 0 h 166"/>
                <a:gd name="T50" fmla="*/ 8 w 159"/>
                <a:gd name="T51" fmla="*/ 15 h 166"/>
                <a:gd name="T52" fmla="*/ 13 w 159"/>
                <a:gd name="T53" fmla="*/ 28 h 166"/>
                <a:gd name="T54" fmla="*/ 21 w 159"/>
                <a:gd name="T55" fmla="*/ 39 h 166"/>
                <a:gd name="T56" fmla="*/ 32 w 159"/>
                <a:gd name="T57" fmla="*/ 45 h 166"/>
                <a:gd name="T58" fmla="*/ 44 w 159"/>
                <a:gd name="T59" fmla="*/ 47 h 166"/>
                <a:gd name="T60" fmla="*/ 57 w 159"/>
                <a:gd name="T61" fmla="*/ 42 h 166"/>
                <a:gd name="T62" fmla="*/ 69 w 159"/>
                <a:gd name="T63" fmla="*/ 30 h 166"/>
                <a:gd name="T64" fmla="*/ 80 w 159"/>
                <a:gd name="T65" fmla="*/ 8 h 16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159" h="166">
                  <a:moveTo>
                    <a:pt x="159" y="17"/>
                  </a:moveTo>
                  <a:lnTo>
                    <a:pt x="156" y="37"/>
                  </a:lnTo>
                  <a:lnTo>
                    <a:pt x="154" y="55"/>
                  </a:lnTo>
                  <a:lnTo>
                    <a:pt x="151" y="73"/>
                  </a:lnTo>
                  <a:lnTo>
                    <a:pt x="148" y="86"/>
                  </a:lnTo>
                  <a:lnTo>
                    <a:pt x="142" y="107"/>
                  </a:lnTo>
                  <a:lnTo>
                    <a:pt x="134" y="124"/>
                  </a:lnTo>
                  <a:lnTo>
                    <a:pt x="125" y="139"/>
                  </a:lnTo>
                  <a:lnTo>
                    <a:pt x="114" y="151"/>
                  </a:lnTo>
                  <a:lnTo>
                    <a:pt x="100" y="160"/>
                  </a:lnTo>
                  <a:lnTo>
                    <a:pt x="84" y="165"/>
                  </a:lnTo>
                  <a:lnTo>
                    <a:pt x="67" y="166"/>
                  </a:lnTo>
                  <a:lnTo>
                    <a:pt x="48" y="163"/>
                  </a:lnTo>
                  <a:lnTo>
                    <a:pt x="31" y="158"/>
                  </a:lnTo>
                  <a:lnTo>
                    <a:pt x="18" y="152"/>
                  </a:lnTo>
                  <a:lnTo>
                    <a:pt x="9" y="144"/>
                  </a:lnTo>
                  <a:lnTo>
                    <a:pt x="3" y="134"/>
                  </a:lnTo>
                  <a:lnTo>
                    <a:pt x="0" y="123"/>
                  </a:lnTo>
                  <a:lnTo>
                    <a:pt x="0" y="109"/>
                  </a:lnTo>
                  <a:lnTo>
                    <a:pt x="1" y="94"/>
                  </a:lnTo>
                  <a:lnTo>
                    <a:pt x="3" y="78"/>
                  </a:lnTo>
                  <a:lnTo>
                    <a:pt x="6" y="66"/>
                  </a:lnTo>
                  <a:lnTo>
                    <a:pt x="8" y="47"/>
                  </a:lnTo>
                  <a:lnTo>
                    <a:pt x="11" y="25"/>
                  </a:lnTo>
                  <a:lnTo>
                    <a:pt x="15" y="0"/>
                  </a:lnTo>
                  <a:lnTo>
                    <a:pt x="16" y="30"/>
                  </a:lnTo>
                  <a:lnTo>
                    <a:pt x="25" y="56"/>
                  </a:lnTo>
                  <a:lnTo>
                    <a:pt x="41" y="78"/>
                  </a:lnTo>
                  <a:lnTo>
                    <a:pt x="63" y="92"/>
                  </a:lnTo>
                  <a:lnTo>
                    <a:pt x="87" y="96"/>
                  </a:lnTo>
                  <a:lnTo>
                    <a:pt x="113" y="86"/>
                  </a:lnTo>
                  <a:lnTo>
                    <a:pt x="137" y="61"/>
                  </a:lnTo>
                  <a:lnTo>
                    <a:pt x="159" y="17"/>
                  </a:lnTo>
                  <a:close/>
                </a:path>
              </a:pathLst>
            </a:custGeom>
            <a:solidFill>
              <a:srgbClr val="009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50" name="Freeform 51"/>
            <p:cNvSpPr>
              <a:spLocks/>
            </p:cNvSpPr>
            <p:nvPr/>
          </p:nvSpPr>
          <p:spPr bwMode="auto">
            <a:xfrm flipH="1">
              <a:off x="2443" y="2349"/>
              <a:ext cx="80" cy="82"/>
            </a:xfrm>
            <a:custGeom>
              <a:avLst/>
              <a:gdLst>
                <a:gd name="T0" fmla="*/ 80 w 159"/>
                <a:gd name="T1" fmla="*/ 8 h 166"/>
                <a:gd name="T2" fmla="*/ 80 w 159"/>
                <a:gd name="T3" fmla="*/ 8 h 166"/>
                <a:gd name="T4" fmla="*/ 78 w 159"/>
                <a:gd name="T5" fmla="*/ 18 h 166"/>
                <a:gd name="T6" fmla="*/ 77 w 159"/>
                <a:gd name="T7" fmla="*/ 27 h 166"/>
                <a:gd name="T8" fmla="*/ 76 w 159"/>
                <a:gd name="T9" fmla="*/ 36 h 166"/>
                <a:gd name="T10" fmla="*/ 74 w 159"/>
                <a:gd name="T11" fmla="*/ 42 h 166"/>
                <a:gd name="T12" fmla="*/ 74 w 159"/>
                <a:gd name="T13" fmla="*/ 42 h 166"/>
                <a:gd name="T14" fmla="*/ 71 w 159"/>
                <a:gd name="T15" fmla="*/ 53 h 166"/>
                <a:gd name="T16" fmla="*/ 67 w 159"/>
                <a:gd name="T17" fmla="*/ 61 h 166"/>
                <a:gd name="T18" fmla="*/ 63 w 159"/>
                <a:gd name="T19" fmla="*/ 69 h 166"/>
                <a:gd name="T20" fmla="*/ 57 w 159"/>
                <a:gd name="T21" fmla="*/ 75 h 166"/>
                <a:gd name="T22" fmla="*/ 50 w 159"/>
                <a:gd name="T23" fmla="*/ 79 h 166"/>
                <a:gd name="T24" fmla="*/ 42 w 159"/>
                <a:gd name="T25" fmla="*/ 82 h 166"/>
                <a:gd name="T26" fmla="*/ 34 w 159"/>
                <a:gd name="T27" fmla="*/ 82 h 166"/>
                <a:gd name="T28" fmla="*/ 24 w 159"/>
                <a:gd name="T29" fmla="*/ 81 h 166"/>
                <a:gd name="T30" fmla="*/ 24 w 159"/>
                <a:gd name="T31" fmla="*/ 81 h 166"/>
                <a:gd name="T32" fmla="*/ 16 w 159"/>
                <a:gd name="T33" fmla="*/ 78 h 166"/>
                <a:gd name="T34" fmla="*/ 9 w 159"/>
                <a:gd name="T35" fmla="*/ 75 h 166"/>
                <a:gd name="T36" fmla="*/ 5 w 159"/>
                <a:gd name="T37" fmla="*/ 71 h 166"/>
                <a:gd name="T38" fmla="*/ 2 w 159"/>
                <a:gd name="T39" fmla="*/ 66 h 166"/>
                <a:gd name="T40" fmla="*/ 0 w 159"/>
                <a:gd name="T41" fmla="*/ 61 h 166"/>
                <a:gd name="T42" fmla="*/ 0 w 159"/>
                <a:gd name="T43" fmla="*/ 54 h 166"/>
                <a:gd name="T44" fmla="*/ 1 w 159"/>
                <a:gd name="T45" fmla="*/ 46 h 166"/>
                <a:gd name="T46" fmla="*/ 2 w 159"/>
                <a:gd name="T47" fmla="*/ 39 h 166"/>
                <a:gd name="T48" fmla="*/ 2 w 159"/>
                <a:gd name="T49" fmla="*/ 39 h 166"/>
                <a:gd name="T50" fmla="*/ 3 w 159"/>
                <a:gd name="T51" fmla="*/ 33 h 166"/>
                <a:gd name="T52" fmla="*/ 4 w 159"/>
                <a:gd name="T53" fmla="*/ 23 h 166"/>
                <a:gd name="T54" fmla="*/ 6 w 159"/>
                <a:gd name="T55" fmla="*/ 12 h 166"/>
                <a:gd name="T56" fmla="*/ 8 w 159"/>
                <a:gd name="T57" fmla="*/ 0 h 166"/>
                <a:gd name="T58" fmla="*/ 8 w 159"/>
                <a:gd name="T59" fmla="*/ 0 h 166"/>
                <a:gd name="T60" fmla="*/ 8 w 159"/>
                <a:gd name="T61" fmla="*/ 15 h 166"/>
                <a:gd name="T62" fmla="*/ 13 w 159"/>
                <a:gd name="T63" fmla="*/ 28 h 166"/>
                <a:gd name="T64" fmla="*/ 21 w 159"/>
                <a:gd name="T65" fmla="*/ 39 h 166"/>
                <a:gd name="T66" fmla="*/ 32 w 159"/>
                <a:gd name="T67" fmla="*/ 45 h 166"/>
                <a:gd name="T68" fmla="*/ 44 w 159"/>
                <a:gd name="T69" fmla="*/ 47 h 166"/>
                <a:gd name="T70" fmla="*/ 57 w 159"/>
                <a:gd name="T71" fmla="*/ 42 h 166"/>
                <a:gd name="T72" fmla="*/ 69 w 159"/>
                <a:gd name="T73" fmla="*/ 30 h 166"/>
                <a:gd name="T74" fmla="*/ 80 w 159"/>
                <a:gd name="T75" fmla="*/ 8 h 16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159" h="166">
                  <a:moveTo>
                    <a:pt x="159" y="17"/>
                  </a:moveTo>
                  <a:lnTo>
                    <a:pt x="159" y="17"/>
                  </a:lnTo>
                  <a:lnTo>
                    <a:pt x="156" y="37"/>
                  </a:lnTo>
                  <a:lnTo>
                    <a:pt x="154" y="55"/>
                  </a:lnTo>
                  <a:lnTo>
                    <a:pt x="151" y="73"/>
                  </a:lnTo>
                  <a:lnTo>
                    <a:pt x="148" y="86"/>
                  </a:lnTo>
                  <a:lnTo>
                    <a:pt x="142" y="107"/>
                  </a:lnTo>
                  <a:lnTo>
                    <a:pt x="134" y="124"/>
                  </a:lnTo>
                  <a:lnTo>
                    <a:pt x="125" y="139"/>
                  </a:lnTo>
                  <a:lnTo>
                    <a:pt x="114" y="151"/>
                  </a:lnTo>
                  <a:lnTo>
                    <a:pt x="100" y="160"/>
                  </a:lnTo>
                  <a:lnTo>
                    <a:pt x="84" y="165"/>
                  </a:lnTo>
                  <a:lnTo>
                    <a:pt x="67" y="166"/>
                  </a:lnTo>
                  <a:lnTo>
                    <a:pt x="48" y="163"/>
                  </a:lnTo>
                  <a:lnTo>
                    <a:pt x="31" y="158"/>
                  </a:lnTo>
                  <a:lnTo>
                    <a:pt x="18" y="152"/>
                  </a:lnTo>
                  <a:lnTo>
                    <a:pt x="9" y="144"/>
                  </a:lnTo>
                  <a:lnTo>
                    <a:pt x="3" y="134"/>
                  </a:lnTo>
                  <a:lnTo>
                    <a:pt x="0" y="123"/>
                  </a:lnTo>
                  <a:lnTo>
                    <a:pt x="0" y="109"/>
                  </a:lnTo>
                  <a:lnTo>
                    <a:pt x="1" y="94"/>
                  </a:lnTo>
                  <a:lnTo>
                    <a:pt x="3" y="78"/>
                  </a:lnTo>
                  <a:lnTo>
                    <a:pt x="6" y="66"/>
                  </a:lnTo>
                  <a:lnTo>
                    <a:pt x="8" y="47"/>
                  </a:lnTo>
                  <a:lnTo>
                    <a:pt x="11" y="25"/>
                  </a:lnTo>
                  <a:lnTo>
                    <a:pt x="15" y="0"/>
                  </a:lnTo>
                  <a:lnTo>
                    <a:pt x="16" y="30"/>
                  </a:lnTo>
                  <a:lnTo>
                    <a:pt x="25" y="56"/>
                  </a:lnTo>
                  <a:lnTo>
                    <a:pt x="41" y="78"/>
                  </a:lnTo>
                  <a:lnTo>
                    <a:pt x="63" y="92"/>
                  </a:lnTo>
                  <a:lnTo>
                    <a:pt x="87" y="96"/>
                  </a:lnTo>
                  <a:lnTo>
                    <a:pt x="113" y="86"/>
                  </a:lnTo>
                  <a:lnTo>
                    <a:pt x="137" y="61"/>
                  </a:lnTo>
                  <a:lnTo>
                    <a:pt x="159" y="17"/>
                  </a:lnTo>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51" name="Freeform 52"/>
            <p:cNvSpPr>
              <a:spLocks/>
            </p:cNvSpPr>
            <p:nvPr/>
          </p:nvSpPr>
          <p:spPr bwMode="auto">
            <a:xfrm flipH="1">
              <a:off x="2513" y="2313"/>
              <a:ext cx="222" cy="125"/>
            </a:xfrm>
            <a:custGeom>
              <a:avLst/>
              <a:gdLst>
                <a:gd name="T0" fmla="*/ 2 w 445"/>
                <a:gd name="T1" fmla="*/ 16 h 251"/>
                <a:gd name="T2" fmla="*/ 0 w 445"/>
                <a:gd name="T3" fmla="*/ 30 h 251"/>
                <a:gd name="T4" fmla="*/ 3 w 445"/>
                <a:gd name="T5" fmla="*/ 43 h 251"/>
                <a:gd name="T6" fmla="*/ 10 w 445"/>
                <a:gd name="T7" fmla="*/ 54 h 251"/>
                <a:gd name="T8" fmla="*/ 17 w 445"/>
                <a:gd name="T9" fmla="*/ 60 h 251"/>
                <a:gd name="T10" fmla="*/ 20 w 445"/>
                <a:gd name="T11" fmla="*/ 62 h 251"/>
                <a:gd name="T12" fmla="*/ 26 w 445"/>
                <a:gd name="T13" fmla="*/ 66 h 251"/>
                <a:gd name="T14" fmla="*/ 44 w 445"/>
                <a:gd name="T15" fmla="*/ 77 h 251"/>
                <a:gd name="T16" fmla="*/ 67 w 445"/>
                <a:gd name="T17" fmla="*/ 91 h 251"/>
                <a:gd name="T18" fmla="*/ 94 w 445"/>
                <a:gd name="T19" fmla="*/ 107 h 251"/>
                <a:gd name="T20" fmla="*/ 118 w 445"/>
                <a:gd name="T21" fmla="*/ 119 h 251"/>
                <a:gd name="T22" fmla="*/ 136 w 445"/>
                <a:gd name="T23" fmla="*/ 124 h 251"/>
                <a:gd name="T24" fmla="*/ 151 w 445"/>
                <a:gd name="T25" fmla="*/ 123 h 251"/>
                <a:gd name="T26" fmla="*/ 164 w 445"/>
                <a:gd name="T27" fmla="*/ 117 h 251"/>
                <a:gd name="T28" fmla="*/ 176 w 445"/>
                <a:gd name="T29" fmla="*/ 106 h 251"/>
                <a:gd name="T30" fmla="*/ 193 w 445"/>
                <a:gd name="T31" fmla="*/ 89 h 251"/>
                <a:gd name="T32" fmla="*/ 210 w 445"/>
                <a:gd name="T33" fmla="*/ 70 h 251"/>
                <a:gd name="T34" fmla="*/ 221 w 445"/>
                <a:gd name="T35" fmla="*/ 57 h 251"/>
                <a:gd name="T36" fmla="*/ 198 w 445"/>
                <a:gd name="T37" fmla="*/ 37 h 251"/>
                <a:gd name="T38" fmla="*/ 194 w 445"/>
                <a:gd name="T39" fmla="*/ 39 h 251"/>
                <a:gd name="T40" fmla="*/ 186 w 445"/>
                <a:gd name="T41" fmla="*/ 46 h 251"/>
                <a:gd name="T42" fmla="*/ 174 w 445"/>
                <a:gd name="T43" fmla="*/ 57 h 251"/>
                <a:gd name="T44" fmla="*/ 160 w 445"/>
                <a:gd name="T45" fmla="*/ 70 h 251"/>
                <a:gd name="T46" fmla="*/ 148 w 445"/>
                <a:gd name="T47" fmla="*/ 80 h 251"/>
                <a:gd name="T48" fmla="*/ 137 w 445"/>
                <a:gd name="T49" fmla="*/ 84 h 251"/>
                <a:gd name="T50" fmla="*/ 128 w 445"/>
                <a:gd name="T51" fmla="*/ 84 h 251"/>
                <a:gd name="T52" fmla="*/ 120 w 445"/>
                <a:gd name="T53" fmla="*/ 82 h 251"/>
                <a:gd name="T54" fmla="*/ 104 w 445"/>
                <a:gd name="T55" fmla="*/ 76 h 251"/>
                <a:gd name="T56" fmla="*/ 85 w 445"/>
                <a:gd name="T57" fmla="*/ 68 h 251"/>
                <a:gd name="T58" fmla="*/ 64 w 445"/>
                <a:gd name="T59" fmla="*/ 58 h 251"/>
                <a:gd name="T60" fmla="*/ 45 w 445"/>
                <a:gd name="T61" fmla="*/ 47 h 251"/>
                <a:gd name="T62" fmla="*/ 28 w 445"/>
                <a:gd name="T63" fmla="*/ 35 h 251"/>
                <a:gd name="T64" fmla="*/ 16 w 445"/>
                <a:gd name="T65" fmla="*/ 23 h 251"/>
                <a:gd name="T66" fmla="*/ 10 w 445"/>
                <a:gd name="T67" fmla="*/ 11 h 251"/>
                <a:gd name="T68" fmla="*/ 13 w 445"/>
                <a:gd name="T69" fmla="*/ 0 h 251"/>
                <a:gd name="T70" fmla="*/ 8 w 445"/>
                <a:gd name="T71" fmla="*/ 5 h 251"/>
                <a:gd name="T72" fmla="*/ 5 w 445"/>
                <a:gd name="T73" fmla="*/ 10 h 251"/>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445" h="251">
                  <a:moveTo>
                    <a:pt x="10" y="20"/>
                  </a:moveTo>
                  <a:lnTo>
                    <a:pt x="4" y="33"/>
                  </a:lnTo>
                  <a:lnTo>
                    <a:pt x="2" y="47"/>
                  </a:lnTo>
                  <a:lnTo>
                    <a:pt x="0" y="61"/>
                  </a:lnTo>
                  <a:lnTo>
                    <a:pt x="3" y="73"/>
                  </a:lnTo>
                  <a:lnTo>
                    <a:pt x="7" y="86"/>
                  </a:lnTo>
                  <a:lnTo>
                    <a:pt x="13" y="98"/>
                  </a:lnTo>
                  <a:lnTo>
                    <a:pt x="21" y="109"/>
                  </a:lnTo>
                  <a:lnTo>
                    <a:pt x="31" y="118"/>
                  </a:lnTo>
                  <a:lnTo>
                    <a:pt x="34" y="121"/>
                  </a:lnTo>
                  <a:lnTo>
                    <a:pt x="37" y="123"/>
                  </a:lnTo>
                  <a:lnTo>
                    <a:pt x="41" y="125"/>
                  </a:lnTo>
                  <a:lnTo>
                    <a:pt x="44" y="127"/>
                  </a:lnTo>
                  <a:lnTo>
                    <a:pt x="53" y="133"/>
                  </a:lnTo>
                  <a:lnTo>
                    <a:pt x="68" y="142"/>
                  </a:lnTo>
                  <a:lnTo>
                    <a:pt x="88" y="154"/>
                  </a:lnTo>
                  <a:lnTo>
                    <a:pt x="110" y="168"/>
                  </a:lnTo>
                  <a:lnTo>
                    <a:pt x="135" y="183"/>
                  </a:lnTo>
                  <a:lnTo>
                    <a:pt x="161" y="199"/>
                  </a:lnTo>
                  <a:lnTo>
                    <a:pt x="188" y="214"/>
                  </a:lnTo>
                  <a:lnTo>
                    <a:pt x="213" y="228"/>
                  </a:lnTo>
                  <a:lnTo>
                    <a:pt x="236" y="239"/>
                  </a:lnTo>
                  <a:lnTo>
                    <a:pt x="256" y="246"/>
                  </a:lnTo>
                  <a:lnTo>
                    <a:pt x="273" y="249"/>
                  </a:lnTo>
                  <a:lnTo>
                    <a:pt x="289" y="251"/>
                  </a:lnTo>
                  <a:lnTo>
                    <a:pt x="303" y="247"/>
                  </a:lnTo>
                  <a:lnTo>
                    <a:pt x="315" y="243"/>
                  </a:lnTo>
                  <a:lnTo>
                    <a:pt x="328" y="234"/>
                  </a:lnTo>
                  <a:lnTo>
                    <a:pt x="340" y="225"/>
                  </a:lnTo>
                  <a:lnTo>
                    <a:pt x="352" y="213"/>
                  </a:lnTo>
                  <a:lnTo>
                    <a:pt x="368" y="197"/>
                  </a:lnTo>
                  <a:lnTo>
                    <a:pt x="387" y="178"/>
                  </a:lnTo>
                  <a:lnTo>
                    <a:pt x="404" y="159"/>
                  </a:lnTo>
                  <a:lnTo>
                    <a:pt x="420" y="141"/>
                  </a:lnTo>
                  <a:lnTo>
                    <a:pt x="433" y="125"/>
                  </a:lnTo>
                  <a:lnTo>
                    <a:pt x="442" y="115"/>
                  </a:lnTo>
                  <a:lnTo>
                    <a:pt x="445" y="111"/>
                  </a:lnTo>
                  <a:lnTo>
                    <a:pt x="396" y="75"/>
                  </a:lnTo>
                  <a:lnTo>
                    <a:pt x="394" y="76"/>
                  </a:lnTo>
                  <a:lnTo>
                    <a:pt x="389" y="79"/>
                  </a:lnTo>
                  <a:lnTo>
                    <a:pt x="382" y="86"/>
                  </a:lnTo>
                  <a:lnTo>
                    <a:pt x="372" y="93"/>
                  </a:lnTo>
                  <a:lnTo>
                    <a:pt x="360" y="103"/>
                  </a:lnTo>
                  <a:lnTo>
                    <a:pt x="348" y="115"/>
                  </a:lnTo>
                  <a:lnTo>
                    <a:pt x="335" y="126"/>
                  </a:lnTo>
                  <a:lnTo>
                    <a:pt x="321" y="140"/>
                  </a:lnTo>
                  <a:lnTo>
                    <a:pt x="309" y="152"/>
                  </a:lnTo>
                  <a:lnTo>
                    <a:pt x="297" y="160"/>
                  </a:lnTo>
                  <a:lnTo>
                    <a:pt x="286" y="165"/>
                  </a:lnTo>
                  <a:lnTo>
                    <a:pt x="275" y="169"/>
                  </a:lnTo>
                  <a:lnTo>
                    <a:pt x="265" y="170"/>
                  </a:lnTo>
                  <a:lnTo>
                    <a:pt x="256" y="169"/>
                  </a:lnTo>
                  <a:lnTo>
                    <a:pt x="248" y="168"/>
                  </a:lnTo>
                  <a:lnTo>
                    <a:pt x="240" y="165"/>
                  </a:lnTo>
                  <a:lnTo>
                    <a:pt x="225" y="160"/>
                  </a:lnTo>
                  <a:lnTo>
                    <a:pt x="209" y="153"/>
                  </a:lnTo>
                  <a:lnTo>
                    <a:pt x="190" y="145"/>
                  </a:lnTo>
                  <a:lnTo>
                    <a:pt x="171" y="136"/>
                  </a:lnTo>
                  <a:lnTo>
                    <a:pt x="150" y="126"/>
                  </a:lnTo>
                  <a:lnTo>
                    <a:pt x="129" y="116"/>
                  </a:lnTo>
                  <a:lnTo>
                    <a:pt x="110" y="106"/>
                  </a:lnTo>
                  <a:lnTo>
                    <a:pt x="91" y="94"/>
                  </a:lnTo>
                  <a:lnTo>
                    <a:pt x="73" y="83"/>
                  </a:lnTo>
                  <a:lnTo>
                    <a:pt x="57" y="71"/>
                  </a:lnTo>
                  <a:lnTo>
                    <a:pt x="43" y="60"/>
                  </a:lnTo>
                  <a:lnTo>
                    <a:pt x="33" y="47"/>
                  </a:lnTo>
                  <a:lnTo>
                    <a:pt x="25" y="35"/>
                  </a:lnTo>
                  <a:lnTo>
                    <a:pt x="21" y="23"/>
                  </a:lnTo>
                  <a:lnTo>
                    <a:pt x="21" y="11"/>
                  </a:lnTo>
                  <a:lnTo>
                    <a:pt x="26" y="0"/>
                  </a:lnTo>
                  <a:lnTo>
                    <a:pt x="20" y="6"/>
                  </a:lnTo>
                  <a:lnTo>
                    <a:pt x="16" y="11"/>
                  </a:lnTo>
                  <a:lnTo>
                    <a:pt x="12" y="16"/>
                  </a:lnTo>
                  <a:lnTo>
                    <a:pt x="10" y="20"/>
                  </a:lnTo>
                  <a:close/>
                </a:path>
              </a:pathLst>
            </a:custGeom>
            <a:solidFill>
              <a:srgbClr val="007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52" name="Freeform 53"/>
            <p:cNvSpPr>
              <a:spLocks/>
            </p:cNvSpPr>
            <p:nvPr/>
          </p:nvSpPr>
          <p:spPr bwMode="auto">
            <a:xfrm flipH="1">
              <a:off x="2513" y="2313"/>
              <a:ext cx="222" cy="125"/>
            </a:xfrm>
            <a:custGeom>
              <a:avLst/>
              <a:gdLst>
                <a:gd name="T0" fmla="*/ 5 w 445"/>
                <a:gd name="T1" fmla="*/ 10 h 251"/>
                <a:gd name="T2" fmla="*/ 1 w 445"/>
                <a:gd name="T3" fmla="*/ 23 h 251"/>
                <a:gd name="T4" fmla="*/ 1 w 445"/>
                <a:gd name="T5" fmla="*/ 36 h 251"/>
                <a:gd name="T6" fmla="*/ 6 w 445"/>
                <a:gd name="T7" fmla="*/ 49 h 251"/>
                <a:gd name="T8" fmla="*/ 15 w 445"/>
                <a:gd name="T9" fmla="*/ 59 h 251"/>
                <a:gd name="T10" fmla="*/ 17 w 445"/>
                <a:gd name="T11" fmla="*/ 60 h 251"/>
                <a:gd name="T12" fmla="*/ 20 w 445"/>
                <a:gd name="T13" fmla="*/ 62 h 251"/>
                <a:gd name="T14" fmla="*/ 22 w 445"/>
                <a:gd name="T15" fmla="*/ 63 h 251"/>
                <a:gd name="T16" fmla="*/ 34 w 445"/>
                <a:gd name="T17" fmla="*/ 71 h 251"/>
                <a:gd name="T18" fmla="*/ 55 w 445"/>
                <a:gd name="T19" fmla="*/ 84 h 251"/>
                <a:gd name="T20" fmla="*/ 80 w 445"/>
                <a:gd name="T21" fmla="*/ 99 h 251"/>
                <a:gd name="T22" fmla="*/ 106 w 445"/>
                <a:gd name="T23" fmla="*/ 114 h 251"/>
                <a:gd name="T24" fmla="*/ 118 w 445"/>
                <a:gd name="T25" fmla="*/ 119 h 251"/>
                <a:gd name="T26" fmla="*/ 136 w 445"/>
                <a:gd name="T27" fmla="*/ 124 h 251"/>
                <a:gd name="T28" fmla="*/ 151 w 445"/>
                <a:gd name="T29" fmla="*/ 123 h 251"/>
                <a:gd name="T30" fmla="*/ 164 w 445"/>
                <a:gd name="T31" fmla="*/ 117 h 251"/>
                <a:gd name="T32" fmla="*/ 170 w 445"/>
                <a:gd name="T33" fmla="*/ 112 h 251"/>
                <a:gd name="T34" fmla="*/ 184 w 445"/>
                <a:gd name="T35" fmla="*/ 98 h 251"/>
                <a:gd name="T36" fmla="*/ 202 w 445"/>
                <a:gd name="T37" fmla="*/ 79 h 251"/>
                <a:gd name="T38" fmla="*/ 216 w 445"/>
                <a:gd name="T39" fmla="*/ 62 h 251"/>
                <a:gd name="T40" fmla="*/ 222 w 445"/>
                <a:gd name="T41" fmla="*/ 55 h 251"/>
                <a:gd name="T42" fmla="*/ 198 w 445"/>
                <a:gd name="T43" fmla="*/ 37 h 251"/>
                <a:gd name="T44" fmla="*/ 194 w 445"/>
                <a:gd name="T45" fmla="*/ 39 h 251"/>
                <a:gd name="T46" fmla="*/ 186 w 445"/>
                <a:gd name="T47" fmla="*/ 46 h 251"/>
                <a:gd name="T48" fmla="*/ 174 w 445"/>
                <a:gd name="T49" fmla="*/ 57 h 251"/>
                <a:gd name="T50" fmla="*/ 160 w 445"/>
                <a:gd name="T51" fmla="*/ 70 h 251"/>
                <a:gd name="T52" fmla="*/ 154 w 445"/>
                <a:gd name="T53" fmla="*/ 76 h 251"/>
                <a:gd name="T54" fmla="*/ 143 w 445"/>
                <a:gd name="T55" fmla="*/ 82 h 251"/>
                <a:gd name="T56" fmla="*/ 132 w 445"/>
                <a:gd name="T57" fmla="*/ 85 h 251"/>
                <a:gd name="T58" fmla="*/ 124 w 445"/>
                <a:gd name="T59" fmla="*/ 84 h 251"/>
                <a:gd name="T60" fmla="*/ 120 w 445"/>
                <a:gd name="T61" fmla="*/ 82 h 251"/>
                <a:gd name="T62" fmla="*/ 104 w 445"/>
                <a:gd name="T63" fmla="*/ 76 h 251"/>
                <a:gd name="T64" fmla="*/ 85 w 445"/>
                <a:gd name="T65" fmla="*/ 68 h 251"/>
                <a:gd name="T66" fmla="*/ 64 w 445"/>
                <a:gd name="T67" fmla="*/ 58 h 251"/>
                <a:gd name="T68" fmla="*/ 45 w 445"/>
                <a:gd name="T69" fmla="*/ 47 h 251"/>
                <a:gd name="T70" fmla="*/ 28 w 445"/>
                <a:gd name="T71" fmla="*/ 35 h 251"/>
                <a:gd name="T72" fmla="*/ 16 w 445"/>
                <a:gd name="T73" fmla="*/ 23 h 251"/>
                <a:gd name="T74" fmla="*/ 10 w 445"/>
                <a:gd name="T75" fmla="*/ 11 h 251"/>
                <a:gd name="T76" fmla="*/ 13 w 445"/>
                <a:gd name="T77" fmla="*/ 0 h 251"/>
                <a:gd name="T78" fmla="*/ 10 w 445"/>
                <a:gd name="T79" fmla="*/ 3 h 251"/>
                <a:gd name="T80" fmla="*/ 6 w 445"/>
                <a:gd name="T81" fmla="*/ 8 h 251"/>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445" h="251">
                  <a:moveTo>
                    <a:pt x="10" y="20"/>
                  </a:moveTo>
                  <a:lnTo>
                    <a:pt x="10" y="20"/>
                  </a:lnTo>
                  <a:lnTo>
                    <a:pt x="4" y="33"/>
                  </a:lnTo>
                  <a:lnTo>
                    <a:pt x="2" y="47"/>
                  </a:lnTo>
                  <a:lnTo>
                    <a:pt x="0" y="61"/>
                  </a:lnTo>
                  <a:lnTo>
                    <a:pt x="3" y="73"/>
                  </a:lnTo>
                  <a:lnTo>
                    <a:pt x="7" y="86"/>
                  </a:lnTo>
                  <a:lnTo>
                    <a:pt x="13" y="98"/>
                  </a:lnTo>
                  <a:lnTo>
                    <a:pt x="21" y="109"/>
                  </a:lnTo>
                  <a:lnTo>
                    <a:pt x="31" y="118"/>
                  </a:lnTo>
                  <a:lnTo>
                    <a:pt x="34" y="121"/>
                  </a:lnTo>
                  <a:lnTo>
                    <a:pt x="37" y="123"/>
                  </a:lnTo>
                  <a:lnTo>
                    <a:pt x="41" y="125"/>
                  </a:lnTo>
                  <a:lnTo>
                    <a:pt x="44" y="127"/>
                  </a:lnTo>
                  <a:lnTo>
                    <a:pt x="53" y="133"/>
                  </a:lnTo>
                  <a:lnTo>
                    <a:pt x="68" y="142"/>
                  </a:lnTo>
                  <a:lnTo>
                    <a:pt x="88" y="154"/>
                  </a:lnTo>
                  <a:lnTo>
                    <a:pt x="110" y="168"/>
                  </a:lnTo>
                  <a:lnTo>
                    <a:pt x="135" y="183"/>
                  </a:lnTo>
                  <a:lnTo>
                    <a:pt x="161" y="199"/>
                  </a:lnTo>
                  <a:lnTo>
                    <a:pt x="188" y="214"/>
                  </a:lnTo>
                  <a:lnTo>
                    <a:pt x="213" y="228"/>
                  </a:lnTo>
                  <a:lnTo>
                    <a:pt x="236" y="239"/>
                  </a:lnTo>
                  <a:lnTo>
                    <a:pt x="256" y="246"/>
                  </a:lnTo>
                  <a:lnTo>
                    <a:pt x="273" y="249"/>
                  </a:lnTo>
                  <a:lnTo>
                    <a:pt x="289" y="251"/>
                  </a:lnTo>
                  <a:lnTo>
                    <a:pt x="303" y="247"/>
                  </a:lnTo>
                  <a:lnTo>
                    <a:pt x="315" y="243"/>
                  </a:lnTo>
                  <a:lnTo>
                    <a:pt x="328" y="234"/>
                  </a:lnTo>
                  <a:lnTo>
                    <a:pt x="340" y="225"/>
                  </a:lnTo>
                  <a:lnTo>
                    <a:pt x="352" y="213"/>
                  </a:lnTo>
                  <a:lnTo>
                    <a:pt x="368" y="197"/>
                  </a:lnTo>
                  <a:lnTo>
                    <a:pt x="387" y="178"/>
                  </a:lnTo>
                  <a:lnTo>
                    <a:pt x="404" y="159"/>
                  </a:lnTo>
                  <a:lnTo>
                    <a:pt x="420" y="141"/>
                  </a:lnTo>
                  <a:lnTo>
                    <a:pt x="433" y="125"/>
                  </a:lnTo>
                  <a:lnTo>
                    <a:pt x="442" y="115"/>
                  </a:lnTo>
                  <a:lnTo>
                    <a:pt x="445" y="111"/>
                  </a:lnTo>
                  <a:lnTo>
                    <a:pt x="396" y="75"/>
                  </a:lnTo>
                  <a:lnTo>
                    <a:pt x="394" y="76"/>
                  </a:lnTo>
                  <a:lnTo>
                    <a:pt x="389" y="79"/>
                  </a:lnTo>
                  <a:lnTo>
                    <a:pt x="382" y="86"/>
                  </a:lnTo>
                  <a:lnTo>
                    <a:pt x="372" y="93"/>
                  </a:lnTo>
                  <a:lnTo>
                    <a:pt x="360" y="103"/>
                  </a:lnTo>
                  <a:lnTo>
                    <a:pt x="348" y="115"/>
                  </a:lnTo>
                  <a:lnTo>
                    <a:pt x="335" y="126"/>
                  </a:lnTo>
                  <a:lnTo>
                    <a:pt x="321" y="140"/>
                  </a:lnTo>
                  <a:lnTo>
                    <a:pt x="309" y="152"/>
                  </a:lnTo>
                  <a:lnTo>
                    <a:pt x="297" y="160"/>
                  </a:lnTo>
                  <a:lnTo>
                    <a:pt x="286" y="165"/>
                  </a:lnTo>
                  <a:lnTo>
                    <a:pt x="275" y="169"/>
                  </a:lnTo>
                  <a:lnTo>
                    <a:pt x="265" y="170"/>
                  </a:lnTo>
                  <a:lnTo>
                    <a:pt x="256" y="169"/>
                  </a:lnTo>
                  <a:lnTo>
                    <a:pt x="248" y="168"/>
                  </a:lnTo>
                  <a:lnTo>
                    <a:pt x="240" y="165"/>
                  </a:lnTo>
                  <a:lnTo>
                    <a:pt x="225" y="160"/>
                  </a:lnTo>
                  <a:lnTo>
                    <a:pt x="209" y="153"/>
                  </a:lnTo>
                  <a:lnTo>
                    <a:pt x="190" y="145"/>
                  </a:lnTo>
                  <a:lnTo>
                    <a:pt x="171" y="136"/>
                  </a:lnTo>
                  <a:lnTo>
                    <a:pt x="150" y="126"/>
                  </a:lnTo>
                  <a:lnTo>
                    <a:pt x="129" y="116"/>
                  </a:lnTo>
                  <a:lnTo>
                    <a:pt x="110" y="106"/>
                  </a:lnTo>
                  <a:lnTo>
                    <a:pt x="91" y="94"/>
                  </a:lnTo>
                  <a:lnTo>
                    <a:pt x="73" y="83"/>
                  </a:lnTo>
                  <a:lnTo>
                    <a:pt x="57" y="71"/>
                  </a:lnTo>
                  <a:lnTo>
                    <a:pt x="43" y="60"/>
                  </a:lnTo>
                  <a:lnTo>
                    <a:pt x="33" y="47"/>
                  </a:lnTo>
                  <a:lnTo>
                    <a:pt x="25" y="35"/>
                  </a:lnTo>
                  <a:lnTo>
                    <a:pt x="21" y="23"/>
                  </a:lnTo>
                  <a:lnTo>
                    <a:pt x="21" y="11"/>
                  </a:lnTo>
                  <a:lnTo>
                    <a:pt x="26" y="0"/>
                  </a:lnTo>
                  <a:lnTo>
                    <a:pt x="20" y="6"/>
                  </a:lnTo>
                  <a:lnTo>
                    <a:pt x="16" y="11"/>
                  </a:lnTo>
                  <a:lnTo>
                    <a:pt x="12" y="16"/>
                  </a:lnTo>
                  <a:lnTo>
                    <a:pt x="10" y="20"/>
                  </a:lnTo>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53" name="Freeform 54"/>
            <p:cNvSpPr>
              <a:spLocks/>
            </p:cNvSpPr>
            <p:nvPr/>
          </p:nvSpPr>
          <p:spPr bwMode="auto">
            <a:xfrm flipH="1">
              <a:off x="2549" y="2099"/>
              <a:ext cx="140" cy="181"/>
            </a:xfrm>
            <a:custGeom>
              <a:avLst/>
              <a:gdLst>
                <a:gd name="T0" fmla="*/ 97 w 279"/>
                <a:gd name="T1" fmla="*/ 181 h 361"/>
                <a:gd name="T2" fmla="*/ 110 w 279"/>
                <a:gd name="T3" fmla="*/ 173 h 361"/>
                <a:gd name="T4" fmla="*/ 121 w 279"/>
                <a:gd name="T5" fmla="*/ 163 h 361"/>
                <a:gd name="T6" fmla="*/ 129 w 279"/>
                <a:gd name="T7" fmla="*/ 151 h 361"/>
                <a:gd name="T8" fmla="*/ 135 w 279"/>
                <a:gd name="T9" fmla="*/ 138 h 361"/>
                <a:gd name="T10" fmla="*/ 139 w 279"/>
                <a:gd name="T11" fmla="*/ 124 h 361"/>
                <a:gd name="T12" fmla="*/ 140 w 279"/>
                <a:gd name="T13" fmla="*/ 111 h 361"/>
                <a:gd name="T14" fmla="*/ 138 w 279"/>
                <a:gd name="T15" fmla="*/ 96 h 361"/>
                <a:gd name="T16" fmla="*/ 133 w 279"/>
                <a:gd name="T17" fmla="*/ 82 h 361"/>
                <a:gd name="T18" fmla="*/ 114 w 279"/>
                <a:gd name="T19" fmla="*/ 43 h 361"/>
                <a:gd name="T20" fmla="*/ 111 w 279"/>
                <a:gd name="T21" fmla="*/ 36 h 361"/>
                <a:gd name="T22" fmla="*/ 107 w 279"/>
                <a:gd name="T23" fmla="*/ 30 h 361"/>
                <a:gd name="T24" fmla="*/ 102 w 279"/>
                <a:gd name="T25" fmla="*/ 24 h 361"/>
                <a:gd name="T26" fmla="*/ 97 w 279"/>
                <a:gd name="T27" fmla="*/ 19 h 361"/>
                <a:gd name="T28" fmla="*/ 91 w 279"/>
                <a:gd name="T29" fmla="*/ 15 h 361"/>
                <a:gd name="T30" fmla="*/ 86 w 279"/>
                <a:gd name="T31" fmla="*/ 10 h 361"/>
                <a:gd name="T32" fmla="*/ 79 w 279"/>
                <a:gd name="T33" fmla="*/ 8 h 361"/>
                <a:gd name="T34" fmla="*/ 72 w 279"/>
                <a:gd name="T35" fmla="*/ 5 h 361"/>
                <a:gd name="T36" fmla="*/ 66 w 279"/>
                <a:gd name="T37" fmla="*/ 2 h 361"/>
                <a:gd name="T38" fmla="*/ 59 w 279"/>
                <a:gd name="T39" fmla="*/ 1 h 361"/>
                <a:gd name="T40" fmla="*/ 52 w 279"/>
                <a:gd name="T41" fmla="*/ 0 h 361"/>
                <a:gd name="T42" fmla="*/ 44 w 279"/>
                <a:gd name="T43" fmla="*/ 0 h 361"/>
                <a:gd name="T44" fmla="*/ 37 w 279"/>
                <a:gd name="T45" fmla="*/ 1 h 361"/>
                <a:gd name="T46" fmla="*/ 30 w 279"/>
                <a:gd name="T47" fmla="*/ 2 h 361"/>
                <a:gd name="T48" fmla="*/ 22 w 279"/>
                <a:gd name="T49" fmla="*/ 4 h 361"/>
                <a:gd name="T50" fmla="*/ 16 w 279"/>
                <a:gd name="T51" fmla="*/ 7 h 361"/>
                <a:gd name="T52" fmla="*/ 9 w 279"/>
                <a:gd name="T53" fmla="*/ 13 h 361"/>
                <a:gd name="T54" fmla="*/ 5 w 279"/>
                <a:gd name="T55" fmla="*/ 19 h 361"/>
                <a:gd name="T56" fmla="*/ 2 w 279"/>
                <a:gd name="T57" fmla="*/ 25 h 361"/>
                <a:gd name="T58" fmla="*/ 0 w 279"/>
                <a:gd name="T59" fmla="*/ 31 h 361"/>
                <a:gd name="T60" fmla="*/ 0 w 279"/>
                <a:gd name="T61" fmla="*/ 38 h 361"/>
                <a:gd name="T62" fmla="*/ 1 w 279"/>
                <a:gd name="T63" fmla="*/ 46 h 361"/>
                <a:gd name="T64" fmla="*/ 3 w 279"/>
                <a:gd name="T65" fmla="*/ 56 h 361"/>
                <a:gd name="T66" fmla="*/ 7 w 279"/>
                <a:gd name="T67" fmla="*/ 67 h 361"/>
                <a:gd name="T68" fmla="*/ 12 w 279"/>
                <a:gd name="T69" fmla="*/ 80 h 361"/>
                <a:gd name="T70" fmla="*/ 17 w 279"/>
                <a:gd name="T71" fmla="*/ 92 h 361"/>
                <a:gd name="T72" fmla="*/ 22 w 279"/>
                <a:gd name="T73" fmla="*/ 104 h 361"/>
                <a:gd name="T74" fmla="*/ 28 w 279"/>
                <a:gd name="T75" fmla="*/ 115 h 361"/>
                <a:gd name="T76" fmla="*/ 33 w 279"/>
                <a:gd name="T77" fmla="*/ 126 h 361"/>
                <a:gd name="T78" fmla="*/ 37 w 279"/>
                <a:gd name="T79" fmla="*/ 135 h 361"/>
                <a:gd name="T80" fmla="*/ 42 w 279"/>
                <a:gd name="T81" fmla="*/ 143 h 361"/>
                <a:gd name="T82" fmla="*/ 45 w 279"/>
                <a:gd name="T83" fmla="*/ 150 h 361"/>
                <a:gd name="T84" fmla="*/ 49 w 279"/>
                <a:gd name="T85" fmla="*/ 155 h 361"/>
                <a:gd name="T86" fmla="*/ 55 w 279"/>
                <a:gd name="T87" fmla="*/ 161 h 361"/>
                <a:gd name="T88" fmla="*/ 62 w 279"/>
                <a:gd name="T89" fmla="*/ 166 h 361"/>
                <a:gd name="T90" fmla="*/ 69 w 279"/>
                <a:gd name="T91" fmla="*/ 172 h 361"/>
                <a:gd name="T92" fmla="*/ 76 w 279"/>
                <a:gd name="T93" fmla="*/ 176 h 361"/>
                <a:gd name="T94" fmla="*/ 84 w 279"/>
                <a:gd name="T95" fmla="*/ 179 h 361"/>
                <a:gd name="T96" fmla="*/ 91 w 279"/>
                <a:gd name="T97" fmla="*/ 181 h 361"/>
                <a:gd name="T98" fmla="*/ 97 w 279"/>
                <a:gd name="T99" fmla="*/ 181 h 361"/>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279" h="361">
                  <a:moveTo>
                    <a:pt x="194" y="361"/>
                  </a:moveTo>
                  <a:lnTo>
                    <a:pt x="219" y="345"/>
                  </a:lnTo>
                  <a:lnTo>
                    <a:pt x="241" y="325"/>
                  </a:lnTo>
                  <a:lnTo>
                    <a:pt x="258" y="302"/>
                  </a:lnTo>
                  <a:lnTo>
                    <a:pt x="270" y="276"/>
                  </a:lnTo>
                  <a:lnTo>
                    <a:pt x="277" y="248"/>
                  </a:lnTo>
                  <a:lnTo>
                    <a:pt x="279" y="221"/>
                  </a:lnTo>
                  <a:lnTo>
                    <a:pt x="276" y="191"/>
                  </a:lnTo>
                  <a:lnTo>
                    <a:pt x="265" y="163"/>
                  </a:lnTo>
                  <a:lnTo>
                    <a:pt x="228" y="85"/>
                  </a:lnTo>
                  <a:lnTo>
                    <a:pt x="221" y="71"/>
                  </a:lnTo>
                  <a:lnTo>
                    <a:pt x="213" y="60"/>
                  </a:lnTo>
                  <a:lnTo>
                    <a:pt x="204" y="48"/>
                  </a:lnTo>
                  <a:lnTo>
                    <a:pt x="194" y="38"/>
                  </a:lnTo>
                  <a:lnTo>
                    <a:pt x="182" y="29"/>
                  </a:lnTo>
                  <a:lnTo>
                    <a:pt x="171" y="20"/>
                  </a:lnTo>
                  <a:lnTo>
                    <a:pt x="158" y="15"/>
                  </a:lnTo>
                  <a:lnTo>
                    <a:pt x="144" y="9"/>
                  </a:lnTo>
                  <a:lnTo>
                    <a:pt x="131" y="4"/>
                  </a:lnTo>
                  <a:lnTo>
                    <a:pt x="117" y="2"/>
                  </a:lnTo>
                  <a:lnTo>
                    <a:pt x="103" y="0"/>
                  </a:lnTo>
                  <a:lnTo>
                    <a:pt x="88" y="0"/>
                  </a:lnTo>
                  <a:lnTo>
                    <a:pt x="73" y="1"/>
                  </a:lnTo>
                  <a:lnTo>
                    <a:pt x="59" y="3"/>
                  </a:lnTo>
                  <a:lnTo>
                    <a:pt x="44" y="8"/>
                  </a:lnTo>
                  <a:lnTo>
                    <a:pt x="31" y="14"/>
                  </a:lnTo>
                  <a:lnTo>
                    <a:pt x="18" y="26"/>
                  </a:lnTo>
                  <a:lnTo>
                    <a:pt x="9" y="38"/>
                  </a:lnTo>
                  <a:lnTo>
                    <a:pt x="3" y="49"/>
                  </a:lnTo>
                  <a:lnTo>
                    <a:pt x="0" y="62"/>
                  </a:lnTo>
                  <a:lnTo>
                    <a:pt x="0" y="76"/>
                  </a:lnTo>
                  <a:lnTo>
                    <a:pt x="2" y="92"/>
                  </a:lnTo>
                  <a:lnTo>
                    <a:pt x="6" y="111"/>
                  </a:lnTo>
                  <a:lnTo>
                    <a:pt x="14" y="133"/>
                  </a:lnTo>
                  <a:lnTo>
                    <a:pt x="24" y="159"/>
                  </a:lnTo>
                  <a:lnTo>
                    <a:pt x="34" y="183"/>
                  </a:lnTo>
                  <a:lnTo>
                    <a:pt x="44" y="207"/>
                  </a:lnTo>
                  <a:lnTo>
                    <a:pt x="55" y="230"/>
                  </a:lnTo>
                  <a:lnTo>
                    <a:pt x="65" y="252"/>
                  </a:lnTo>
                  <a:lnTo>
                    <a:pt x="74" y="270"/>
                  </a:lnTo>
                  <a:lnTo>
                    <a:pt x="83" y="286"/>
                  </a:lnTo>
                  <a:lnTo>
                    <a:pt x="90" y="299"/>
                  </a:lnTo>
                  <a:lnTo>
                    <a:pt x="98" y="309"/>
                  </a:lnTo>
                  <a:lnTo>
                    <a:pt x="110" y="321"/>
                  </a:lnTo>
                  <a:lnTo>
                    <a:pt x="123" y="332"/>
                  </a:lnTo>
                  <a:lnTo>
                    <a:pt x="138" y="343"/>
                  </a:lnTo>
                  <a:lnTo>
                    <a:pt x="152" y="352"/>
                  </a:lnTo>
                  <a:lnTo>
                    <a:pt x="167" y="358"/>
                  </a:lnTo>
                  <a:lnTo>
                    <a:pt x="181" y="361"/>
                  </a:lnTo>
                  <a:lnTo>
                    <a:pt x="194" y="361"/>
                  </a:lnTo>
                  <a:close/>
                </a:path>
              </a:pathLst>
            </a:custGeom>
            <a:solidFill>
              <a:srgbClr val="C1D6D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54" name="Freeform 55"/>
            <p:cNvSpPr>
              <a:spLocks/>
            </p:cNvSpPr>
            <p:nvPr/>
          </p:nvSpPr>
          <p:spPr bwMode="auto">
            <a:xfrm flipH="1">
              <a:off x="2549" y="2099"/>
              <a:ext cx="140" cy="181"/>
            </a:xfrm>
            <a:custGeom>
              <a:avLst/>
              <a:gdLst>
                <a:gd name="T0" fmla="*/ 97 w 279"/>
                <a:gd name="T1" fmla="*/ 181 h 361"/>
                <a:gd name="T2" fmla="*/ 97 w 279"/>
                <a:gd name="T3" fmla="*/ 181 h 361"/>
                <a:gd name="T4" fmla="*/ 110 w 279"/>
                <a:gd name="T5" fmla="*/ 173 h 361"/>
                <a:gd name="T6" fmla="*/ 121 w 279"/>
                <a:gd name="T7" fmla="*/ 163 h 361"/>
                <a:gd name="T8" fmla="*/ 129 w 279"/>
                <a:gd name="T9" fmla="*/ 151 h 361"/>
                <a:gd name="T10" fmla="*/ 135 w 279"/>
                <a:gd name="T11" fmla="*/ 138 h 361"/>
                <a:gd name="T12" fmla="*/ 139 w 279"/>
                <a:gd name="T13" fmla="*/ 124 h 361"/>
                <a:gd name="T14" fmla="*/ 140 w 279"/>
                <a:gd name="T15" fmla="*/ 111 h 361"/>
                <a:gd name="T16" fmla="*/ 138 w 279"/>
                <a:gd name="T17" fmla="*/ 96 h 361"/>
                <a:gd name="T18" fmla="*/ 133 w 279"/>
                <a:gd name="T19" fmla="*/ 82 h 361"/>
                <a:gd name="T20" fmla="*/ 114 w 279"/>
                <a:gd name="T21" fmla="*/ 43 h 361"/>
                <a:gd name="T22" fmla="*/ 114 w 279"/>
                <a:gd name="T23" fmla="*/ 43 h 361"/>
                <a:gd name="T24" fmla="*/ 111 w 279"/>
                <a:gd name="T25" fmla="*/ 36 h 361"/>
                <a:gd name="T26" fmla="*/ 107 w 279"/>
                <a:gd name="T27" fmla="*/ 30 h 361"/>
                <a:gd name="T28" fmla="*/ 102 w 279"/>
                <a:gd name="T29" fmla="*/ 24 h 361"/>
                <a:gd name="T30" fmla="*/ 97 w 279"/>
                <a:gd name="T31" fmla="*/ 19 h 361"/>
                <a:gd name="T32" fmla="*/ 91 w 279"/>
                <a:gd name="T33" fmla="*/ 15 h 361"/>
                <a:gd name="T34" fmla="*/ 86 w 279"/>
                <a:gd name="T35" fmla="*/ 10 h 361"/>
                <a:gd name="T36" fmla="*/ 79 w 279"/>
                <a:gd name="T37" fmla="*/ 8 h 361"/>
                <a:gd name="T38" fmla="*/ 72 w 279"/>
                <a:gd name="T39" fmla="*/ 5 h 361"/>
                <a:gd name="T40" fmla="*/ 66 w 279"/>
                <a:gd name="T41" fmla="*/ 2 h 361"/>
                <a:gd name="T42" fmla="*/ 59 w 279"/>
                <a:gd name="T43" fmla="*/ 1 h 361"/>
                <a:gd name="T44" fmla="*/ 52 w 279"/>
                <a:gd name="T45" fmla="*/ 0 h 361"/>
                <a:gd name="T46" fmla="*/ 44 w 279"/>
                <a:gd name="T47" fmla="*/ 0 h 361"/>
                <a:gd name="T48" fmla="*/ 37 w 279"/>
                <a:gd name="T49" fmla="*/ 1 h 361"/>
                <a:gd name="T50" fmla="*/ 30 w 279"/>
                <a:gd name="T51" fmla="*/ 2 h 361"/>
                <a:gd name="T52" fmla="*/ 22 w 279"/>
                <a:gd name="T53" fmla="*/ 4 h 361"/>
                <a:gd name="T54" fmla="*/ 16 w 279"/>
                <a:gd name="T55" fmla="*/ 7 h 361"/>
                <a:gd name="T56" fmla="*/ 16 w 279"/>
                <a:gd name="T57" fmla="*/ 7 h 361"/>
                <a:gd name="T58" fmla="*/ 9 w 279"/>
                <a:gd name="T59" fmla="*/ 13 h 361"/>
                <a:gd name="T60" fmla="*/ 5 w 279"/>
                <a:gd name="T61" fmla="*/ 19 h 361"/>
                <a:gd name="T62" fmla="*/ 2 w 279"/>
                <a:gd name="T63" fmla="*/ 25 h 361"/>
                <a:gd name="T64" fmla="*/ 0 w 279"/>
                <a:gd name="T65" fmla="*/ 31 h 361"/>
                <a:gd name="T66" fmla="*/ 0 w 279"/>
                <a:gd name="T67" fmla="*/ 38 h 361"/>
                <a:gd name="T68" fmla="*/ 1 w 279"/>
                <a:gd name="T69" fmla="*/ 46 h 361"/>
                <a:gd name="T70" fmla="*/ 3 w 279"/>
                <a:gd name="T71" fmla="*/ 56 h 361"/>
                <a:gd name="T72" fmla="*/ 7 w 279"/>
                <a:gd name="T73" fmla="*/ 67 h 361"/>
                <a:gd name="T74" fmla="*/ 7 w 279"/>
                <a:gd name="T75" fmla="*/ 67 h 361"/>
                <a:gd name="T76" fmla="*/ 12 w 279"/>
                <a:gd name="T77" fmla="*/ 80 h 361"/>
                <a:gd name="T78" fmla="*/ 17 w 279"/>
                <a:gd name="T79" fmla="*/ 92 h 361"/>
                <a:gd name="T80" fmla="*/ 22 w 279"/>
                <a:gd name="T81" fmla="*/ 104 h 361"/>
                <a:gd name="T82" fmla="*/ 28 w 279"/>
                <a:gd name="T83" fmla="*/ 115 h 361"/>
                <a:gd name="T84" fmla="*/ 33 w 279"/>
                <a:gd name="T85" fmla="*/ 126 h 361"/>
                <a:gd name="T86" fmla="*/ 37 w 279"/>
                <a:gd name="T87" fmla="*/ 135 h 361"/>
                <a:gd name="T88" fmla="*/ 42 w 279"/>
                <a:gd name="T89" fmla="*/ 143 h 361"/>
                <a:gd name="T90" fmla="*/ 45 w 279"/>
                <a:gd name="T91" fmla="*/ 150 h 361"/>
                <a:gd name="T92" fmla="*/ 45 w 279"/>
                <a:gd name="T93" fmla="*/ 150 h 361"/>
                <a:gd name="T94" fmla="*/ 49 w 279"/>
                <a:gd name="T95" fmla="*/ 155 h 361"/>
                <a:gd name="T96" fmla="*/ 55 w 279"/>
                <a:gd name="T97" fmla="*/ 161 h 361"/>
                <a:gd name="T98" fmla="*/ 62 w 279"/>
                <a:gd name="T99" fmla="*/ 166 h 361"/>
                <a:gd name="T100" fmla="*/ 69 w 279"/>
                <a:gd name="T101" fmla="*/ 172 h 361"/>
                <a:gd name="T102" fmla="*/ 76 w 279"/>
                <a:gd name="T103" fmla="*/ 176 h 361"/>
                <a:gd name="T104" fmla="*/ 84 w 279"/>
                <a:gd name="T105" fmla="*/ 179 h 361"/>
                <a:gd name="T106" fmla="*/ 91 w 279"/>
                <a:gd name="T107" fmla="*/ 181 h 361"/>
                <a:gd name="T108" fmla="*/ 97 w 279"/>
                <a:gd name="T109" fmla="*/ 181 h 361"/>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279" h="361">
                  <a:moveTo>
                    <a:pt x="194" y="361"/>
                  </a:moveTo>
                  <a:lnTo>
                    <a:pt x="194" y="361"/>
                  </a:lnTo>
                  <a:lnTo>
                    <a:pt x="219" y="345"/>
                  </a:lnTo>
                  <a:lnTo>
                    <a:pt x="241" y="325"/>
                  </a:lnTo>
                  <a:lnTo>
                    <a:pt x="258" y="302"/>
                  </a:lnTo>
                  <a:lnTo>
                    <a:pt x="270" y="276"/>
                  </a:lnTo>
                  <a:lnTo>
                    <a:pt x="277" y="248"/>
                  </a:lnTo>
                  <a:lnTo>
                    <a:pt x="279" y="221"/>
                  </a:lnTo>
                  <a:lnTo>
                    <a:pt x="276" y="191"/>
                  </a:lnTo>
                  <a:lnTo>
                    <a:pt x="265" y="163"/>
                  </a:lnTo>
                  <a:lnTo>
                    <a:pt x="228" y="85"/>
                  </a:lnTo>
                  <a:lnTo>
                    <a:pt x="221" y="71"/>
                  </a:lnTo>
                  <a:lnTo>
                    <a:pt x="213" y="60"/>
                  </a:lnTo>
                  <a:lnTo>
                    <a:pt x="204" y="48"/>
                  </a:lnTo>
                  <a:lnTo>
                    <a:pt x="194" y="38"/>
                  </a:lnTo>
                  <a:lnTo>
                    <a:pt x="182" y="29"/>
                  </a:lnTo>
                  <a:lnTo>
                    <a:pt x="171" y="20"/>
                  </a:lnTo>
                  <a:lnTo>
                    <a:pt x="158" y="15"/>
                  </a:lnTo>
                  <a:lnTo>
                    <a:pt x="144" y="9"/>
                  </a:lnTo>
                  <a:lnTo>
                    <a:pt x="131" y="4"/>
                  </a:lnTo>
                  <a:lnTo>
                    <a:pt x="117" y="2"/>
                  </a:lnTo>
                  <a:lnTo>
                    <a:pt x="103" y="0"/>
                  </a:lnTo>
                  <a:lnTo>
                    <a:pt x="88" y="0"/>
                  </a:lnTo>
                  <a:lnTo>
                    <a:pt x="73" y="1"/>
                  </a:lnTo>
                  <a:lnTo>
                    <a:pt x="59" y="3"/>
                  </a:lnTo>
                  <a:lnTo>
                    <a:pt x="44" y="8"/>
                  </a:lnTo>
                  <a:lnTo>
                    <a:pt x="31" y="14"/>
                  </a:lnTo>
                  <a:lnTo>
                    <a:pt x="18" y="26"/>
                  </a:lnTo>
                  <a:lnTo>
                    <a:pt x="9" y="38"/>
                  </a:lnTo>
                  <a:lnTo>
                    <a:pt x="3" y="49"/>
                  </a:lnTo>
                  <a:lnTo>
                    <a:pt x="0" y="62"/>
                  </a:lnTo>
                  <a:lnTo>
                    <a:pt x="0" y="76"/>
                  </a:lnTo>
                  <a:lnTo>
                    <a:pt x="2" y="92"/>
                  </a:lnTo>
                  <a:lnTo>
                    <a:pt x="6" y="111"/>
                  </a:lnTo>
                  <a:lnTo>
                    <a:pt x="14" y="133"/>
                  </a:lnTo>
                  <a:lnTo>
                    <a:pt x="24" y="159"/>
                  </a:lnTo>
                  <a:lnTo>
                    <a:pt x="34" y="183"/>
                  </a:lnTo>
                  <a:lnTo>
                    <a:pt x="44" y="207"/>
                  </a:lnTo>
                  <a:lnTo>
                    <a:pt x="55" y="230"/>
                  </a:lnTo>
                  <a:lnTo>
                    <a:pt x="65" y="252"/>
                  </a:lnTo>
                  <a:lnTo>
                    <a:pt x="74" y="270"/>
                  </a:lnTo>
                  <a:lnTo>
                    <a:pt x="83" y="286"/>
                  </a:lnTo>
                  <a:lnTo>
                    <a:pt x="90" y="299"/>
                  </a:lnTo>
                  <a:lnTo>
                    <a:pt x="98" y="309"/>
                  </a:lnTo>
                  <a:lnTo>
                    <a:pt x="110" y="321"/>
                  </a:lnTo>
                  <a:lnTo>
                    <a:pt x="123" y="332"/>
                  </a:lnTo>
                  <a:lnTo>
                    <a:pt x="138" y="343"/>
                  </a:lnTo>
                  <a:lnTo>
                    <a:pt x="152" y="352"/>
                  </a:lnTo>
                  <a:lnTo>
                    <a:pt x="167" y="358"/>
                  </a:lnTo>
                  <a:lnTo>
                    <a:pt x="181" y="361"/>
                  </a:lnTo>
                  <a:lnTo>
                    <a:pt x="194" y="361"/>
                  </a:lnTo>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55" name="Freeform 56"/>
            <p:cNvSpPr>
              <a:spLocks/>
            </p:cNvSpPr>
            <p:nvPr/>
          </p:nvSpPr>
          <p:spPr bwMode="auto">
            <a:xfrm flipH="1">
              <a:off x="2503" y="2083"/>
              <a:ext cx="195" cy="209"/>
            </a:xfrm>
            <a:custGeom>
              <a:avLst/>
              <a:gdLst>
                <a:gd name="T0" fmla="*/ 145 w 390"/>
                <a:gd name="T1" fmla="*/ 63 h 417"/>
                <a:gd name="T2" fmla="*/ 130 w 390"/>
                <a:gd name="T3" fmla="*/ 60 h 417"/>
                <a:gd name="T4" fmla="*/ 115 w 390"/>
                <a:gd name="T5" fmla="*/ 60 h 417"/>
                <a:gd name="T6" fmla="*/ 99 w 390"/>
                <a:gd name="T7" fmla="*/ 64 h 417"/>
                <a:gd name="T8" fmla="*/ 84 w 390"/>
                <a:gd name="T9" fmla="*/ 70 h 417"/>
                <a:gd name="T10" fmla="*/ 69 w 390"/>
                <a:gd name="T11" fmla="*/ 78 h 417"/>
                <a:gd name="T12" fmla="*/ 57 w 390"/>
                <a:gd name="T13" fmla="*/ 87 h 417"/>
                <a:gd name="T14" fmla="*/ 49 w 390"/>
                <a:gd name="T15" fmla="*/ 96 h 417"/>
                <a:gd name="T16" fmla="*/ 26 w 390"/>
                <a:gd name="T17" fmla="*/ 62 h 417"/>
                <a:gd name="T18" fmla="*/ 37 w 390"/>
                <a:gd name="T19" fmla="*/ 48 h 417"/>
                <a:gd name="T20" fmla="*/ 50 w 390"/>
                <a:gd name="T21" fmla="*/ 37 h 417"/>
                <a:gd name="T22" fmla="*/ 65 w 390"/>
                <a:gd name="T23" fmla="*/ 30 h 417"/>
                <a:gd name="T24" fmla="*/ 82 w 390"/>
                <a:gd name="T25" fmla="*/ 25 h 417"/>
                <a:gd name="T26" fmla="*/ 98 w 390"/>
                <a:gd name="T27" fmla="*/ 24 h 417"/>
                <a:gd name="T28" fmla="*/ 112 w 390"/>
                <a:gd name="T29" fmla="*/ 24 h 417"/>
                <a:gd name="T30" fmla="*/ 124 w 390"/>
                <a:gd name="T31" fmla="*/ 25 h 417"/>
                <a:gd name="T32" fmla="*/ 132 w 390"/>
                <a:gd name="T33" fmla="*/ 28 h 417"/>
                <a:gd name="T34" fmla="*/ 116 w 390"/>
                <a:gd name="T35" fmla="*/ 10 h 417"/>
                <a:gd name="T36" fmla="*/ 100 w 390"/>
                <a:gd name="T37" fmla="*/ 1 h 417"/>
                <a:gd name="T38" fmla="*/ 80 w 390"/>
                <a:gd name="T39" fmla="*/ 0 h 417"/>
                <a:gd name="T40" fmla="*/ 56 w 390"/>
                <a:gd name="T41" fmla="*/ 3 h 417"/>
                <a:gd name="T42" fmla="*/ 27 w 390"/>
                <a:gd name="T43" fmla="*/ 14 h 417"/>
                <a:gd name="T44" fmla="*/ 9 w 390"/>
                <a:gd name="T45" fmla="*/ 32 h 417"/>
                <a:gd name="T46" fmla="*/ 0 w 390"/>
                <a:gd name="T47" fmla="*/ 52 h 417"/>
                <a:gd name="T48" fmla="*/ 3 w 390"/>
                <a:gd name="T49" fmla="*/ 71 h 417"/>
                <a:gd name="T50" fmla="*/ 13 w 390"/>
                <a:gd name="T51" fmla="*/ 95 h 417"/>
                <a:gd name="T52" fmla="*/ 28 w 390"/>
                <a:gd name="T53" fmla="*/ 132 h 417"/>
                <a:gd name="T54" fmla="*/ 46 w 390"/>
                <a:gd name="T55" fmla="*/ 172 h 417"/>
                <a:gd name="T56" fmla="*/ 66 w 390"/>
                <a:gd name="T57" fmla="*/ 209 h 417"/>
                <a:gd name="T58" fmla="*/ 77 w 390"/>
                <a:gd name="T59" fmla="*/ 198 h 417"/>
                <a:gd name="T60" fmla="*/ 91 w 390"/>
                <a:gd name="T61" fmla="*/ 189 h 417"/>
                <a:gd name="T62" fmla="*/ 106 w 390"/>
                <a:gd name="T63" fmla="*/ 180 h 417"/>
                <a:gd name="T64" fmla="*/ 123 w 390"/>
                <a:gd name="T65" fmla="*/ 173 h 417"/>
                <a:gd name="T66" fmla="*/ 144 w 390"/>
                <a:gd name="T67" fmla="*/ 165 h 417"/>
                <a:gd name="T68" fmla="*/ 165 w 390"/>
                <a:gd name="T69" fmla="*/ 161 h 417"/>
                <a:gd name="T70" fmla="*/ 182 w 390"/>
                <a:gd name="T71" fmla="*/ 161 h 417"/>
                <a:gd name="T72" fmla="*/ 195 w 390"/>
                <a:gd name="T73" fmla="*/ 165 h 417"/>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390" h="417">
                  <a:moveTo>
                    <a:pt x="301" y="133"/>
                  </a:moveTo>
                  <a:lnTo>
                    <a:pt x="289" y="126"/>
                  </a:lnTo>
                  <a:lnTo>
                    <a:pt x="275" y="123"/>
                  </a:lnTo>
                  <a:lnTo>
                    <a:pt x="260" y="120"/>
                  </a:lnTo>
                  <a:lnTo>
                    <a:pt x="245" y="119"/>
                  </a:lnTo>
                  <a:lnTo>
                    <a:pt x="230" y="120"/>
                  </a:lnTo>
                  <a:lnTo>
                    <a:pt x="214" y="124"/>
                  </a:lnTo>
                  <a:lnTo>
                    <a:pt x="198" y="128"/>
                  </a:lnTo>
                  <a:lnTo>
                    <a:pt x="182" y="133"/>
                  </a:lnTo>
                  <a:lnTo>
                    <a:pt x="167" y="140"/>
                  </a:lnTo>
                  <a:lnTo>
                    <a:pt x="152" y="148"/>
                  </a:lnTo>
                  <a:lnTo>
                    <a:pt x="138" y="156"/>
                  </a:lnTo>
                  <a:lnTo>
                    <a:pt x="125" y="164"/>
                  </a:lnTo>
                  <a:lnTo>
                    <a:pt x="114" y="173"/>
                  </a:lnTo>
                  <a:lnTo>
                    <a:pt x="105" y="182"/>
                  </a:lnTo>
                  <a:lnTo>
                    <a:pt x="97" y="191"/>
                  </a:lnTo>
                  <a:lnTo>
                    <a:pt x="90" y="200"/>
                  </a:lnTo>
                  <a:lnTo>
                    <a:pt x="52" y="123"/>
                  </a:lnTo>
                  <a:lnTo>
                    <a:pt x="61" y="108"/>
                  </a:lnTo>
                  <a:lnTo>
                    <a:pt x="73" y="95"/>
                  </a:lnTo>
                  <a:lnTo>
                    <a:pt x="85" y="84"/>
                  </a:lnTo>
                  <a:lnTo>
                    <a:pt x="99" y="73"/>
                  </a:lnTo>
                  <a:lnTo>
                    <a:pt x="114" y="66"/>
                  </a:lnTo>
                  <a:lnTo>
                    <a:pt x="130" y="59"/>
                  </a:lnTo>
                  <a:lnTo>
                    <a:pt x="147" y="55"/>
                  </a:lnTo>
                  <a:lnTo>
                    <a:pt x="163" y="50"/>
                  </a:lnTo>
                  <a:lnTo>
                    <a:pt x="180" y="48"/>
                  </a:lnTo>
                  <a:lnTo>
                    <a:pt x="196" y="47"/>
                  </a:lnTo>
                  <a:lnTo>
                    <a:pt x="211" y="46"/>
                  </a:lnTo>
                  <a:lnTo>
                    <a:pt x="224" y="47"/>
                  </a:lnTo>
                  <a:lnTo>
                    <a:pt x="237" y="48"/>
                  </a:lnTo>
                  <a:lnTo>
                    <a:pt x="247" y="50"/>
                  </a:lnTo>
                  <a:lnTo>
                    <a:pt x="257" y="52"/>
                  </a:lnTo>
                  <a:lnTo>
                    <a:pt x="263" y="56"/>
                  </a:lnTo>
                  <a:lnTo>
                    <a:pt x="249" y="35"/>
                  </a:lnTo>
                  <a:lnTo>
                    <a:pt x="232" y="19"/>
                  </a:lnTo>
                  <a:lnTo>
                    <a:pt x="216" y="9"/>
                  </a:lnTo>
                  <a:lnTo>
                    <a:pt x="199" y="2"/>
                  </a:lnTo>
                  <a:lnTo>
                    <a:pt x="181" y="0"/>
                  </a:lnTo>
                  <a:lnTo>
                    <a:pt x="160" y="0"/>
                  </a:lnTo>
                  <a:lnTo>
                    <a:pt x="137" y="2"/>
                  </a:lnTo>
                  <a:lnTo>
                    <a:pt x="111" y="6"/>
                  </a:lnTo>
                  <a:lnTo>
                    <a:pt x="81" y="14"/>
                  </a:lnTo>
                  <a:lnTo>
                    <a:pt x="54" y="28"/>
                  </a:lnTo>
                  <a:lnTo>
                    <a:pt x="33" y="44"/>
                  </a:lnTo>
                  <a:lnTo>
                    <a:pt x="17" y="64"/>
                  </a:lnTo>
                  <a:lnTo>
                    <a:pt x="6" y="85"/>
                  </a:lnTo>
                  <a:lnTo>
                    <a:pt x="0" y="104"/>
                  </a:lnTo>
                  <a:lnTo>
                    <a:pt x="0" y="124"/>
                  </a:lnTo>
                  <a:lnTo>
                    <a:pt x="5" y="141"/>
                  </a:lnTo>
                  <a:lnTo>
                    <a:pt x="14" y="162"/>
                  </a:lnTo>
                  <a:lnTo>
                    <a:pt x="25" y="189"/>
                  </a:lnTo>
                  <a:lnTo>
                    <a:pt x="39" y="224"/>
                  </a:lnTo>
                  <a:lnTo>
                    <a:pt x="55" y="263"/>
                  </a:lnTo>
                  <a:lnTo>
                    <a:pt x="73" y="303"/>
                  </a:lnTo>
                  <a:lnTo>
                    <a:pt x="92" y="344"/>
                  </a:lnTo>
                  <a:lnTo>
                    <a:pt x="112" y="383"/>
                  </a:lnTo>
                  <a:lnTo>
                    <a:pt x="131" y="417"/>
                  </a:lnTo>
                  <a:lnTo>
                    <a:pt x="142" y="407"/>
                  </a:lnTo>
                  <a:lnTo>
                    <a:pt x="153" y="396"/>
                  </a:lnTo>
                  <a:lnTo>
                    <a:pt x="167" y="386"/>
                  </a:lnTo>
                  <a:lnTo>
                    <a:pt x="181" y="377"/>
                  </a:lnTo>
                  <a:lnTo>
                    <a:pt x="196" y="368"/>
                  </a:lnTo>
                  <a:lnTo>
                    <a:pt x="212" y="360"/>
                  </a:lnTo>
                  <a:lnTo>
                    <a:pt x="228" y="352"/>
                  </a:lnTo>
                  <a:lnTo>
                    <a:pt x="245" y="345"/>
                  </a:lnTo>
                  <a:lnTo>
                    <a:pt x="267" y="337"/>
                  </a:lnTo>
                  <a:lnTo>
                    <a:pt x="288" y="330"/>
                  </a:lnTo>
                  <a:lnTo>
                    <a:pt x="309" y="325"/>
                  </a:lnTo>
                  <a:lnTo>
                    <a:pt x="329" y="322"/>
                  </a:lnTo>
                  <a:lnTo>
                    <a:pt x="347" y="321"/>
                  </a:lnTo>
                  <a:lnTo>
                    <a:pt x="364" y="321"/>
                  </a:lnTo>
                  <a:lnTo>
                    <a:pt x="378" y="324"/>
                  </a:lnTo>
                  <a:lnTo>
                    <a:pt x="390" y="330"/>
                  </a:lnTo>
                  <a:lnTo>
                    <a:pt x="301" y="13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56" name="Freeform 57"/>
            <p:cNvSpPr>
              <a:spLocks/>
            </p:cNvSpPr>
            <p:nvPr/>
          </p:nvSpPr>
          <p:spPr bwMode="auto">
            <a:xfrm flipH="1">
              <a:off x="2503" y="2083"/>
              <a:ext cx="195" cy="209"/>
            </a:xfrm>
            <a:custGeom>
              <a:avLst/>
              <a:gdLst>
                <a:gd name="T0" fmla="*/ 151 w 390"/>
                <a:gd name="T1" fmla="*/ 67 h 417"/>
                <a:gd name="T2" fmla="*/ 138 w 390"/>
                <a:gd name="T3" fmla="*/ 62 h 417"/>
                <a:gd name="T4" fmla="*/ 123 w 390"/>
                <a:gd name="T5" fmla="*/ 60 h 417"/>
                <a:gd name="T6" fmla="*/ 107 w 390"/>
                <a:gd name="T7" fmla="*/ 62 h 417"/>
                <a:gd name="T8" fmla="*/ 91 w 390"/>
                <a:gd name="T9" fmla="*/ 67 h 417"/>
                <a:gd name="T10" fmla="*/ 76 w 390"/>
                <a:gd name="T11" fmla="*/ 74 h 417"/>
                <a:gd name="T12" fmla="*/ 63 w 390"/>
                <a:gd name="T13" fmla="*/ 82 h 417"/>
                <a:gd name="T14" fmla="*/ 53 w 390"/>
                <a:gd name="T15" fmla="*/ 91 h 417"/>
                <a:gd name="T16" fmla="*/ 45 w 390"/>
                <a:gd name="T17" fmla="*/ 100 h 417"/>
                <a:gd name="T18" fmla="*/ 26 w 390"/>
                <a:gd name="T19" fmla="*/ 62 h 417"/>
                <a:gd name="T20" fmla="*/ 37 w 390"/>
                <a:gd name="T21" fmla="*/ 48 h 417"/>
                <a:gd name="T22" fmla="*/ 50 w 390"/>
                <a:gd name="T23" fmla="*/ 37 h 417"/>
                <a:gd name="T24" fmla="*/ 65 w 390"/>
                <a:gd name="T25" fmla="*/ 30 h 417"/>
                <a:gd name="T26" fmla="*/ 82 w 390"/>
                <a:gd name="T27" fmla="*/ 25 h 417"/>
                <a:gd name="T28" fmla="*/ 98 w 390"/>
                <a:gd name="T29" fmla="*/ 24 h 417"/>
                <a:gd name="T30" fmla="*/ 112 w 390"/>
                <a:gd name="T31" fmla="*/ 24 h 417"/>
                <a:gd name="T32" fmla="*/ 124 w 390"/>
                <a:gd name="T33" fmla="*/ 25 h 417"/>
                <a:gd name="T34" fmla="*/ 132 w 390"/>
                <a:gd name="T35" fmla="*/ 28 h 417"/>
                <a:gd name="T36" fmla="*/ 125 w 390"/>
                <a:gd name="T37" fmla="*/ 18 h 417"/>
                <a:gd name="T38" fmla="*/ 108 w 390"/>
                <a:gd name="T39" fmla="*/ 5 h 417"/>
                <a:gd name="T40" fmla="*/ 91 w 390"/>
                <a:gd name="T41" fmla="*/ 0 h 417"/>
                <a:gd name="T42" fmla="*/ 69 w 390"/>
                <a:gd name="T43" fmla="*/ 1 h 417"/>
                <a:gd name="T44" fmla="*/ 56 w 390"/>
                <a:gd name="T45" fmla="*/ 3 h 417"/>
                <a:gd name="T46" fmla="*/ 27 w 390"/>
                <a:gd name="T47" fmla="*/ 14 h 417"/>
                <a:gd name="T48" fmla="*/ 9 w 390"/>
                <a:gd name="T49" fmla="*/ 32 h 417"/>
                <a:gd name="T50" fmla="*/ 0 w 390"/>
                <a:gd name="T51" fmla="*/ 52 h 417"/>
                <a:gd name="T52" fmla="*/ 3 w 390"/>
                <a:gd name="T53" fmla="*/ 71 h 417"/>
                <a:gd name="T54" fmla="*/ 7 w 390"/>
                <a:gd name="T55" fmla="*/ 81 h 417"/>
                <a:gd name="T56" fmla="*/ 20 w 390"/>
                <a:gd name="T57" fmla="*/ 112 h 417"/>
                <a:gd name="T58" fmla="*/ 37 w 390"/>
                <a:gd name="T59" fmla="*/ 152 h 417"/>
                <a:gd name="T60" fmla="*/ 56 w 390"/>
                <a:gd name="T61" fmla="*/ 192 h 417"/>
                <a:gd name="T62" fmla="*/ 66 w 390"/>
                <a:gd name="T63" fmla="*/ 209 h 417"/>
                <a:gd name="T64" fmla="*/ 77 w 390"/>
                <a:gd name="T65" fmla="*/ 198 h 417"/>
                <a:gd name="T66" fmla="*/ 91 w 390"/>
                <a:gd name="T67" fmla="*/ 189 h 417"/>
                <a:gd name="T68" fmla="*/ 106 w 390"/>
                <a:gd name="T69" fmla="*/ 180 h 417"/>
                <a:gd name="T70" fmla="*/ 123 w 390"/>
                <a:gd name="T71" fmla="*/ 173 h 417"/>
                <a:gd name="T72" fmla="*/ 134 w 390"/>
                <a:gd name="T73" fmla="*/ 169 h 417"/>
                <a:gd name="T74" fmla="*/ 155 w 390"/>
                <a:gd name="T75" fmla="*/ 163 h 417"/>
                <a:gd name="T76" fmla="*/ 174 w 390"/>
                <a:gd name="T77" fmla="*/ 161 h 417"/>
                <a:gd name="T78" fmla="*/ 189 w 390"/>
                <a:gd name="T79" fmla="*/ 162 h 417"/>
                <a:gd name="T80" fmla="*/ 151 w 390"/>
                <a:gd name="T81" fmla="*/ 67 h 417"/>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390" h="417">
                  <a:moveTo>
                    <a:pt x="301" y="133"/>
                  </a:moveTo>
                  <a:lnTo>
                    <a:pt x="301" y="133"/>
                  </a:lnTo>
                  <a:lnTo>
                    <a:pt x="289" y="126"/>
                  </a:lnTo>
                  <a:lnTo>
                    <a:pt x="275" y="123"/>
                  </a:lnTo>
                  <a:lnTo>
                    <a:pt x="260" y="120"/>
                  </a:lnTo>
                  <a:lnTo>
                    <a:pt x="245" y="119"/>
                  </a:lnTo>
                  <a:lnTo>
                    <a:pt x="230" y="120"/>
                  </a:lnTo>
                  <a:lnTo>
                    <a:pt x="214" y="124"/>
                  </a:lnTo>
                  <a:lnTo>
                    <a:pt x="198" y="128"/>
                  </a:lnTo>
                  <a:lnTo>
                    <a:pt x="182" y="133"/>
                  </a:lnTo>
                  <a:lnTo>
                    <a:pt x="167" y="140"/>
                  </a:lnTo>
                  <a:lnTo>
                    <a:pt x="152" y="148"/>
                  </a:lnTo>
                  <a:lnTo>
                    <a:pt x="138" y="156"/>
                  </a:lnTo>
                  <a:lnTo>
                    <a:pt x="125" y="164"/>
                  </a:lnTo>
                  <a:lnTo>
                    <a:pt x="114" y="173"/>
                  </a:lnTo>
                  <a:lnTo>
                    <a:pt x="105" y="182"/>
                  </a:lnTo>
                  <a:lnTo>
                    <a:pt x="97" y="191"/>
                  </a:lnTo>
                  <a:lnTo>
                    <a:pt x="90" y="200"/>
                  </a:lnTo>
                  <a:lnTo>
                    <a:pt x="52" y="123"/>
                  </a:lnTo>
                  <a:lnTo>
                    <a:pt x="61" y="108"/>
                  </a:lnTo>
                  <a:lnTo>
                    <a:pt x="73" y="95"/>
                  </a:lnTo>
                  <a:lnTo>
                    <a:pt x="85" y="84"/>
                  </a:lnTo>
                  <a:lnTo>
                    <a:pt x="99" y="73"/>
                  </a:lnTo>
                  <a:lnTo>
                    <a:pt x="114" y="66"/>
                  </a:lnTo>
                  <a:lnTo>
                    <a:pt x="130" y="59"/>
                  </a:lnTo>
                  <a:lnTo>
                    <a:pt x="147" y="55"/>
                  </a:lnTo>
                  <a:lnTo>
                    <a:pt x="163" y="50"/>
                  </a:lnTo>
                  <a:lnTo>
                    <a:pt x="180" y="48"/>
                  </a:lnTo>
                  <a:lnTo>
                    <a:pt x="196" y="47"/>
                  </a:lnTo>
                  <a:lnTo>
                    <a:pt x="211" y="46"/>
                  </a:lnTo>
                  <a:lnTo>
                    <a:pt x="224" y="47"/>
                  </a:lnTo>
                  <a:lnTo>
                    <a:pt x="237" y="48"/>
                  </a:lnTo>
                  <a:lnTo>
                    <a:pt x="247" y="50"/>
                  </a:lnTo>
                  <a:lnTo>
                    <a:pt x="257" y="52"/>
                  </a:lnTo>
                  <a:lnTo>
                    <a:pt x="263" y="56"/>
                  </a:lnTo>
                  <a:lnTo>
                    <a:pt x="249" y="35"/>
                  </a:lnTo>
                  <a:lnTo>
                    <a:pt x="232" y="19"/>
                  </a:lnTo>
                  <a:lnTo>
                    <a:pt x="216" y="9"/>
                  </a:lnTo>
                  <a:lnTo>
                    <a:pt x="199" y="2"/>
                  </a:lnTo>
                  <a:lnTo>
                    <a:pt x="181" y="0"/>
                  </a:lnTo>
                  <a:lnTo>
                    <a:pt x="160" y="0"/>
                  </a:lnTo>
                  <a:lnTo>
                    <a:pt x="137" y="2"/>
                  </a:lnTo>
                  <a:lnTo>
                    <a:pt x="111" y="6"/>
                  </a:lnTo>
                  <a:lnTo>
                    <a:pt x="81" y="14"/>
                  </a:lnTo>
                  <a:lnTo>
                    <a:pt x="54" y="28"/>
                  </a:lnTo>
                  <a:lnTo>
                    <a:pt x="33" y="44"/>
                  </a:lnTo>
                  <a:lnTo>
                    <a:pt x="17" y="64"/>
                  </a:lnTo>
                  <a:lnTo>
                    <a:pt x="6" y="85"/>
                  </a:lnTo>
                  <a:lnTo>
                    <a:pt x="0" y="104"/>
                  </a:lnTo>
                  <a:lnTo>
                    <a:pt x="0" y="124"/>
                  </a:lnTo>
                  <a:lnTo>
                    <a:pt x="5" y="141"/>
                  </a:lnTo>
                  <a:lnTo>
                    <a:pt x="14" y="162"/>
                  </a:lnTo>
                  <a:lnTo>
                    <a:pt x="25" y="189"/>
                  </a:lnTo>
                  <a:lnTo>
                    <a:pt x="39" y="224"/>
                  </a:lnTo>
                  <a:lnTo>
                    <a:pt x="55" y="263"/>
                  </a:lnTo>
                  <a:lnTo>
                    <a:pt x="73" y="303"/>
                  </a:lnTo>
                  <a:lnTo>
                    <a:pt x="92" y="344"/>
                  </a:lnTo>
                  <a:lnTo>
                    <a:pt x="112" y="383"/>
                  </a:lnTo>
                  <a:lnTo>
                    <a:pt x="131" y="417"/>
                  </a:lnTo>
                  <a:lnTo>
                    <a:pt x="142" y="407"/>
                  </a:lnTo>
                  <a:lnTo>
                    <a:pt x="153" y="396"/>
                  </a:lnTo>
                  <a:lnTo>
                    <a:pt x="167" y="386"/>
                  </a:lnTo>
                  <a:lnTo>
                    <a:pt x="181" y="377"/>
                  </a:lnTo>
                  <a:lnTo>
                    <a:pt x="196" y="368"/>
                  </a:lnTo>
                  <a:lnTo>
                    <a:pt x="212" y="360"/>
                  </a:lnTo>
                  <a:lnTo>
                    <a:pt x="228" y="352"/>
                  </a:lnTo>
                  <a:lnTo>
                    <a:pt x="245" y="345"/>
                  </a:lnTo>
                  <a:lnTo>
                    <a:pt x="267" y="337"/>
                  </a:lnTo>
                  <a:lnTo>
                    <a:pt x="288" y="330"/>
                  </a:lnTo>
                  <a:lnTo>
                    <a:pt x="309" y="325"/>
                  </a:lnTo>
                  <a:lnTo>
                    <a:pt x="329" y="322"/>
                  </a:lnTo>
                  <a:lnTo>
                    <a:pt x="347" y="321"/>
                  </a:lnTo>
                  <a:lnTo>
                    <a:pt x="364" y="321"/>
                  </a:lnTo>
                  <a:lnTo>
                    <a:pt x="378" y="324"/>
                  </a:lnTo>
                  <a:lnTo>
                    <a:pt x="390" y="330"/>
                  </a:lnTo>
                  <a:lnTo>
                    <a:pt x="301" y="133"/>
                  </a:lnTo>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57" name="Freeform 58"/>
            <p:cNvSpPr>
              <a:spLocks/>
            </p:cNvSpPr>
            <p:nvPr/>
          </p:nvSpPr>
          <p:spPr bwMode="auto">
            <a:xfrm flipH="1">
              <a:off x="2680" y="2154"/>
              <a:ext cx="43" cy="61"/>
            </a:xfrm>
            <a:custGeom>
              <a:avLst/>
              <a:gdLst>
                <a:gd name="T0" fmla="*/ 43 w 86"/>
                <a:gd name="T1" fmla="*/ 36 h 123"/>
                <a:gd name="T2" fmla="*/ 38 w 86"/>
                <a:gd name="T3" fmla="*/ 25 h 123"/>
                <a:gd name="T4" fmla="*/ 34 w 86"/>
                <a:gd name="T5" fmla="*/ 15 h 123"/>
                <a:gd name="T6" fmla="*/ 31 w 86"/>
                <a:gd name="T7" fmla="*/ 6 h 123"/>
                <a:gd name="T8" fmla="*/ 27 w 86"/>
                <a:gd name="T9" fmla="*/ 0 h 123"/>
                <a:gd name="T10" fmla="*/ 24 w 86"/>
                <a:gd name="T11" fmla="*/ 3 h 123"/>
                <a:gd name="T12" fmla="*/ 19 w 86"/>
                <a:gd name="T13" fmla="*/ 6 h 123"/>
                <a:gd name="T14" fmla="*/ 14 w 86"/>
                <a:gd name="T15" fmla="*/ 10 h 123"/>
                <a:gd name="T16" fmla="*/ 10 w 86"/>
                <a:gd name="T17" fmla="*/ 14 h 123"/>
                <a:gd name="T18" fmla="*/ 6 w 86"/>
                <a:gd name="T19" fmla="*/ 19 h 123"/>
                <a:gd name="T20" fmla="*/ 2 w 86"/>
                <a:gd name="T21" fmla="*/ 23 h 123"/>
                <a:gd name="T22" fmla="*/ 1 w 86"/>
                <a:gd name="T23" fmla="*/ 27 h 123"/>
                <a:gd name="T24" fmla="*/ 0 w 86"/>
                <a:gd name="T25" fmla="*/ 31 h 123"/>
                <a:gd name="T26" fmla="*/ 3 w 86"/>
                <a:gd name="T27" fmla="*/ 39 h 123"/>
                <a:gd name="T28" fmla="*/ 8 w 86"/>
                <a:gd name="T29" fmla="*/ 49 h 123"/>
                <a:gd name="T30" fmla="*/ 12 w 86"/>
                <a:gd name="T31" fmla="*/ 58 h 123"/>
                <a:gd name="T32" fmla="*/ 13 w 86"/>
                <a:gd name="T33" fmla="*/ 61 h 123"/>
                <a:gd name="T34" fmla="*/ 16 w 86"/>
                <a:gd name="T35" fmla="*/ 59 h 123"/>
                <a:gd name="T36" fmla="*/ 20 w 86"/>
                <a:gd name="T37" fmla="*/ 56 h 123"/>
                <a:gd name="T38" fmla="*/ 25 w 86"/>
                <a:gd name="T39" fmla="*/ 52 h 123"/>
                <a:gd name="T40" fmla="*/ 30 w 86"/>
                <a:gd name="T41" fmla="*/ 47 h 123"/>
                <a:gd name="T42" fmla="*/ 35 w 86"/>
                <a:gd name="T43" fmla="*/ 43 h 123"/>
                <a:gd name="T44" fmla="*/ 39 w 86"/>
                <a:gd name="T45" fmla="*/ 39 h 123"/>
                <a:gd name="T46" fmla="*/ 42 w 86"/>
                <a:gd name="T47" fmla="*/ 37 h 123"/>
                <a:gd name="T48" fmla="*/ 43 w 86"/>
                <a:gd name="T49" fmla="*/ 36 h 123"/>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86" h="123">
                  <a:moveTo>
                    <a:pt x="86" y="73"/>
                  </a:moveTo>
                  <a:lnTo>
                    <a:pt x="76" y="50"/>
                  </a:lnTo>
                  <a:lnTo>
                    <a:pt x="68" y="30"/>
                  </a:lnTo>
                  <a:lnTo>
                    <a:pt x="61" y="13"/>
                  </a:lnTo>
                  <a:lnTo>
                    <a:pt x="54" y="0"/>
                  </a:lnTo>
                  <a:lnTo>
                    <a:pt x="47" y="6"/>
                  </a:lnTo>
                  <a:lnTo>
                    <a:pt x="38" y="13"/>
                  </a:lnTo>
                  <a:lnTo>
                    <a:pt x="28" y="21"/>
                  </a:lnTo>
                  <a:lnTo>
                    <a:pt x="19" y="29"/>
                  </a:lnTo>
                  <a:lnTo>
                    <a:pt x="11" y="38"/>
                  </a:lnTo>
                  <a:lnTo>
                    <a:pt x="4" y="46"/>
                  </a:lnTo>
                  <a:lnTo>
                    <a:pt x="1" y="55"/>
                  </a:lnTo>
                  <a:lnTo>
                    <a:pt x="0" y="62"/>
                  </a:lnTo>
                  <a:lnTo>
                    <a:pt x="5" y="79"/>
                  </a:lnTo>
                  <a:lnTo>
                    <a:pt x="15" y="99"/>
                  </a:lnTo>
                  <a:lnTo>
                    <a:pt x="23" y="116"/>
                  </a:lnTo>
                  <a:lnTo>
                    <a:pt x="26" y="123"/>
                  </a:lnTo>
                  <a:lnTo>
                    <a:pt x="32" y="119"/>
                  </a:lnTo>
                  <a:lnTo>
                    <a:pt x="40" y="112"/>
                  </a:lnTo>
                  <a:lnTo>
                    <a:pt x="49" y="104"/>
                  </a:lnTo>
                  <a:lnTo>
                    <a:pt x="59" y="94"/>
                  </a:lnTo>
                  <a:lnTo>
                    <a:pt x="70" y="86"/>
                  </a:lnTo>
                  <a:lnTo>
                    <a:pt x="78" y="79"/>
                  </a:lnTo>
                  <a:lnTo>
                    <a:pt x="84" y="75"/>
                  </a:lnTo>
                  <a:lnTo>
                    <a:pt x="86" y="73"/>
                  </a:lnTo>
                  <a:close/>
                </a:path>
              </a:pathLst>
            </a:custGeom>
            <a:solidFill>
              <a:srgbClr val="00333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58" name="Freeform 59"/>
            <p:cNvSpPr>
              <a:spLocks/>
            </p:cNvSpPr>
            <p:nvPr/>
          </p:nvSpPr>
          <p:spPr bwMode="auto">
            <a:xfrm flipH="1">
              <a:off x="2680" y="2154"/>
              <a:ext cx="43" cy="61"/>
            </a:xfrm>
            <a:custGeom>
              <a:avLst/>
              <a:gdLst>
                <a:gd name="T0" fmla="*/ 43 w 86"/>
                <a:gd name="T1" fmla="*/ 36 h 123"/>
                <a:gd name="T2" fmla="*/ 43 w 86"/>
                <a:gd name="T3" fmla="*/ 36 h 123"/>
                <a:gd name="T4" fmla="*/ 38 w 86"/>
                <a:gd name="T5" fmla="*/ 25 h 123"/>
                <a:gd name="T6" fmla="*/ 34 w 86"/>
                <a:gd name="T7" fmla="*/ 15 h 123"/>
                <a:gd name="T8" fmla="*/ 31 w 86"/>
                <a:gd name="T9" fmla="*/ 6 h 123"/>
                <a:gd name="T10" fmla="*/ 27 w 86"/>
                <a:gd name="T11" fmla="*/ 0 h 123"/>
                <a:gd name="T12" fmla="*/ 27 w 86"/>
                <a:gd name="T13" fmla="*/ 0 h 123"/>
                <a:gd name="T14" fmla="*/ 24 w 86"/>
                <a:gd name="T15" fmla="*/ 3 h 123"/>
                <a:gd name="T16" fmla="*/ 19 w 86"/>
                <a:gd name="T17" fmla="*/ 6 h 123"/>
                <a:gd name="T18" fmla="*/ 14 w 86"/>
                <a:gd name="T19" fmla="*/ 10 h 123"/>
                <a:gd name="T20" fmla="*/ 10 w 86"/>
                <a:gd name="T21" fmla="*/ 14 h 123"/>
                <a:gd name="T22" fmla="*/ 6 w 86"/>
                <a:gd name="T23" fmla="*/ 19 h 123"/>
                <a:gd name="T24" fmla="*/ 2 w 86"/>
                <a:gd name="T25" fmla="*/ 23 h 123"/>
                <a:gd name="T26" fmla="*/ 1 w 86"/>
                <a:gd name="T27" fmla="*/ 27 h 123"/>
                <a:gd name="T28" fmla="*/ 0 w 86"/>
                <a:gd name="T29" fmla="*/ 31 h 123"/>
                <a:gd name="T30" fmla="*/ 0 w 86"/>
                <a:gd name="T31" fmla="*/ 31 h 123"/>
                <a:gd name="T32" fmla="*/ 3 w 86"/>
                <a:gd name="T33" fmla="*/ 39 h 123"/>
                <a:gd name="T34" fmla="*/ 8 w 86"/>
                <a:gd name="T35" fmla="*/ 49 h 123"/>
                <a:gd name="T36" fmla="*/ 12 w 86"/>
                <a:gd name="T37" fmla="*/ 58 h 123"/>
                <a:gd name="T38" fmla="*/ 13 w 86"/>
                <a:gd name="T39" fmla="*/ 61 h 123"/>
                <a:gd name="T40" fmla="*/ 13 w 86"/>
                <a:gd name="T41" fmla="*/ 61 h 123"/>
                <a:gd name="T42" fmla="*/ 16 w 86"/>
                <a:gd name="T43" fmla="*/ 59 h 123"/>
                <a:gd name="T44" fmla="*/ 20 w 86"/>
                <a:gd name="T45" fmla="*/ 56 h 123"/>
                <a:gd name="T46" fmla="*/ 25 w 86"/>
                <a:gd name="T47" fmla="*/ 52 h 123"/>
                <a:gd name="T48" fmla="*/ 30 w 86"/>
                <a:gd name="T49" fmla="*/ 47 h 123"/>
                <a:gd name="T50" fmla="*/ 35 w 86"/>
                <a:gd name="T51" fmla="*/ 43 h 123"/>
                <a:gd name="T52" fmla="*/ 39 w 86"/>
                <a:gd name="T53" fmla="*/ 39 h 123"/>
                <a:gd name="T54" fmla="*/ 42 w 86"/>
                <a:gd name="T55" fmla="*/ 37 h 123"/>
                <a:gd name="T56" fmla="*/ 43 w 86"/>
                <a:gd name="T57" fmla="*/ 36 h 123"/>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86" h="123">
                  <a:moveTo>
                    <a:pt x="86" y="73"/>
                  </a:moveTo>
                  <a:lnTo>
                    <a:pt x="86" y="73"/>
                  </a:lnTo>
                  <a:lnTo>
                    <a:pt x="76" y="50"/>
                  </a:lnTo>
                  <a:lnTo>
                    <a:pt x="68" y="30"/>
                  </a:lnTo>
                  <a:lnTo>
                    <a:pt x="61" y="13"/>
                  </a:lnTo>
                  <a:lnTo>
                    <a:pt x="54" y="0"/>
                  </a:lnTo>
                  <a:lnTo>
                    <a:pt x="47" y="6"/>
                  </a:lnTo>
                  <a:lnTo>
                    <a:pt x="38" y="13"/>
                  </a:lnTo>
                  <a:lnTo>
                    <a:pt x="28" y="21"/>
                  </a:lnTo>
                  <a:lnTo>
                    <a:pt x="19" y="29"/>
                  </a:lnTo>
                  <a:lnTo>
                    <a:pt x="11" y="38"/>
                  </a:lnTo>
                  <a:lnTo>
                    <a:pt x="4" y="46"/>
                  </a:lnTo>
                  <a:lnTo>
                    <a:pt x="1" y="55"/>
                  </a:lnTo>
                  <a:lnTo>
                    <a:pt x="0" y="62"/>
                  </a:lnTo>
                  <a:lnTo>
                    <a:pt x="5" y="79"/>
                  </a:lnTo>
                  <a:lnTo>
                    <a:pt x="15" y="99"/>
                  </a:lnTo>
                  <a:lnTo>
                    <a:pt x="23" y="116"/>
                  </a:lnTo>
                  <a:lnTo>
                    <a:pt x="26" y="123"/>
                  </a:lnTo>
                  <a:lnTo>
                    <a:pt x="32" y="119"/>
                  </a:lnTo>
                  <a:lnTo>
                    <a:pt x="40" y="112"/>
                  </a:lnTo>
                  <a:lnTo>
                    <a:pt x="49" y="104"/>
                  </a:lnTo>
                  <a:lnTo>
                    <a:pt x="59" y="94"/>
                  </a:lnTo>
                  <a:lnTo>
                    <a:pt x="70" y="86"/>
                  </a:lnTo>
                  <a:lnTo>
                    <a:pt x="78" y="79"/>
                  </a:lnTo>
                  <a:lnTo>
                    <a:pt x="84" y="75"/>
                  </a:lnTo>
                  <a:lnTo>
                    <a:pt x="86" y="73"/>
                  </a:lnTo>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59" name="Freeform 60"/>
            <p:cNvSpPr>
              <a:spLocks/>
            </p:cNvSpPr>
            <p:nvPr/>
          </p:nvSpPr>
          <p:spPr bwMode="auto">
            <a:xfrm flipH="1">
              <a:off x="2547" y="2106"/>
              <a:ext cx="125" cy="77"/>
            </a:xfrm>
            <a:custGeom>
              <a:avLst/>
              <a:gdLst>
                <a:gd name="T0" fmla="*/ 125 w 249"/>
                <a:gd name="T1" fmla="*/ 44 h 154"/>
                <a:gd name="T2" fmla="*/ 119 w 249"/>
                <a:gd name="T3" fmla="*/ 40 h 154"/>
                <a:gd name="T4" fmla="*/ 112 w 249"/>
                <a:gd name="T5" fmla="*/ 39 h 154"/>
                <a:gd name="T6" fmla="*/ 104 w 249"/>
                <a:gd name="T7" fmla="*/ 37 h 154"/>
                <a:gd name="T8" fmla="*/ 97 w 249"/>
                <a:gd name="T9" fmla="*/ 37 h 154"/>
                <a:gd name="T10" fmla="*/ 89 w 249"/>
                <a:gd name="T11" fmla="*/ 37 h 154"/>
                <a:gd name="T12" fmla="*/ 81 w 249"/>
                <a:gd name="T13" fmla="*/ 39 h 154"/>
                <a:gd name="T14" fmla="*/ 73 w 249"/>
                <a:gd name="T15" fmla="*/ 41 h 154"/>
                <a:gd name="T16" fmla="*/ 65 w 249"/>
                <a:gd name="T17" fmla="*/ 44 h 154"/>
                <a:gd name="T18" fmla="*/ 58 w 249"/>
                <a:gd name="T19" fmla="*/ 47 h 154"/>
                <a:gd name="T20" fmla="*/ 50 w 249"/>
                <a:gd name="T21" fmla="*/ 51 h 154"/>
                <a:gd name="T22" fmla="*/ 43 w 249"/>
                <a:gd name="T23" fmla="*/ 55 h 154"/>
                <a:gd name="T24" fmla="*/ 37 w 249"/>
                <a:gd name="T25" fmla="*/ 59 h 154"/>
                <a:gd name="T26" fmla="*/ 31 w 249"/>
                <a:gd name="T27" fmla="*/ 64 h 154"/>
                <a:gd name="T28" fmla="*/ 27 w 249"/>
                <a:gd name="T29" fmla="*/ 68 h 154"/>
                <a:gd name="T30" fmla="*/ 23 w 249"/>
                <a:gd name="T31" fmla="*/ 73 h 154"/>
                <a:gd name="T32" fmla="*/ 19 w 249"/>
                <a:gd name="T33" fmla="*/ 77 h 154"/>
                <a:gd name="T34" fmla="*/ 0 w 249"/>
                <a:gd name="T35" fmla="*/ 39 h 154"/>
                <a:gd name="T36" fmla="*/ 5 w 249"/>
                <a:gd name="T37" fmla="*/ 31 h 154"/>
                <a:gd name="T38" fmla="*/ 11 w 249"/>
                <a:gd name="T39" fmla="*/ 25 h 154"/>
                <a:gd name="T40" fmla="*/ 17 w 249"/>
                <a:gd name="T41" fmla="*/ 19 h 154"/>
                <a:gd name="T42" fmla="*/ 24 w 249"/>
                <a:gd name="T43" fmla="*/ 14 h 154"/>
                <a:gd name="T44" fmla="*/ 31 w 249"/>
                <a:gd name="T45" fmla="*/ 10 h 154"/>
                <a:gd name="T46" fmla="*/ 39 w 249"/>
                <a:gd name="T47" fmla="*/ 7 h 154"/>
                <a:gd name="T48" fmla="*/ 48 w 249"/>
                <a:gd name="T49" fmla="*/ 5 h 154"/>
                <a:gd name="T50" fmla="*/ 56 w 249"/>
                <a:gd name="T51" fmla="*/ 2 h 154"/>
                <a:gd name="T52" fmla="*/ 64 w 249"/>
                <a:gd name="T53" fmla="*/ 1 h 154"/>
                <a:gd name="T54" fmla="*/ 72 w 249"/>
                <a:gd name="T55" fmla="*/ 1 h 154"/>
                <a:gd name="T56" fmla="*/ 80 w 249"/>
                <a:gd name="T57" fmla="*/ 0 h 154"/>
                <a:gd name="T58" fmla="*/ 86 w 249"/>
                <a:gd name="T59" fmla="*/ 1 h 154"/>
                <a:gd name="T60" fmla="*/ 93 w 249"/>
                <a:gd name="T61" fmla="*/ 1 h 154"/>
                <a:gd name="T62" fmla="*/ 98 w 249"/>
                <a:gd name="T63" fmla="*/ 2 h 154"/>
                <a:gd name="T64" fmla="*/ 103 w 249"/>
                <a:gd name="T65" fmla="*/ 3 h 154"/>
                <a:gd name="T66" fmla="*/ 106 w 249"/>
                <a:gd name="T67" fmla="*/ 5 h 154"/>
                <a:gd name="T68" fmla="*/ 108 w 249"/>
                <a:gd name="T69" fmla="*/ 9 h 154"/>
                <a:gd name="T70" fmla="*/ 110 w 249"/>
                <a:gd name="T71" fmla="*/ 14 h 154"/>
                <a:gd name="T72" fmla="*/ 113 w 249"/>
                <a:gd name="T73" fmla="*/ 19 h 154"/>
                <a:gd name="T74" fmla="*/ 115 w 249"/>
                <a:gd name="T75" fmla="*/ 24 h 154"/>
                <a:gd name="T76" fmla="*/ 118 w 249"/>
                <a:gd name="T77" fmla="*/ 30 h 154"/>
                <a:gd name="T78" fmla="*/ 120 w 249"/>
                <a:gd name="T79" fmla="*/ 35 h 154"/>
                <a:gd name="T80" fmla="*/ 123 w 249"/>
                <a:gd name="T81" fmla="*/ 39 h 154"/>
                <a:gd name="T82" fmla="*/ 124 w 249"/>
                <a:gd name="T83" fmla="*/ 42 h 154"/>
                <a:gd name="T84" fmla="*/ 125 w 249"/>
                <a:gd name="T85" fmla="*/ 44 h 154"/>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249" h="154">
                  <a:moveTo>
                    <a:pt x="249" y="87"/>
                  </a:moveTo>
                  <a:lnTo>
                    <a:pt x="237" y="80"/>
                  </a:lnTo>
                  <a:lnTo>
                    <a:pt x="223" y="77"/>
                  </a:lnTo>
                  <a:lnTo>
                    <a:pt x="208" y="74"/>
                  </a:lnTo>
                  <a:lnTo>
                    <a:pt x="193" y="73"/>
                  </a:lnTo>
                  <a:lnTo>
                    <a:pt x="178" y="74"/>
                  </a:lnTo>
                  <a:lnTo>
                    <a:pt x="162" y="78"/>
                  </a:lnTo>
                  <a:lnTo>
                    <a:pt x="146" y="82"/>
                  </a:lnTo>
                  <a:lnTo>
                    <a:pt x="130" y="87"/>
                  </a:lnTo>
                  <a:lnTo>
                    <a:pt x="115" y="94"/>
                  </a:lnTo>
                  <a:lnTo>
                    <a:pt x="100" y="102"/>
                  </a:lnTo>
                  <a:lnTo>
                    <a:pt x="86" y="110"/>
                  </a:lnTo>
                  <a:lnTo>
                    <a:pt x="73" y="118"/>
                  </a:lnTo>
                  <a:lnTo>
                    <a:pt x="62" y="127"/>
                  </a:lnTo>
                  <a:lnTo>
                    <a:pt x="53" y="136"/>
                  </a:lnTo>
                  <a:lnTo>
                    <a:pt x="45" y="145"/>
                  </a:lnTo>
                  <a:lnTo>
                    <a:pt x="38" y="154"/>
                  </a:lnTo>
                  <a:lnTo>
                    <a:pt x="0" y="77"/>
                  </a:lnTo>
                  <a:lnTo>
                    <a:pt x="9" y="62"/>
                  </a:lnTo>
                  <a:lnTo>
                    <a:pt x="21" y="49"/>
                  </a:lnTo>
                  <a:lnTo>
                    <a:pt x="33" y="38"/>
                  </a:lnTo>
                  <a:lnTo>
                    <a:pt x="47" y="27"/>
                  </a:lnTo>
                  <a:lnTo>
                    <a:pt x="62" y="20"/>
                  </a:lnTo>
                  <a:lnTo>
                    <a:pt x="78" y="13"/>
                  </a:lnTo>
                  <a:lnTo>
                    <a:pt x="95" y="9"/>
                  </a:lnTo>
                  <a:lnTo>
                    <a:pt x="111" y="4"/>
                  </a:lnTo>
                  <a:lnTo>
                    <a:pt x="128" y="2"/>
                  </a:lnTo>
                  <a:lnTo>
                    <a:pt x="144" y="1"/>
                  </a:lnTo>
                  <a:lnTo>
                    <a:pt x="159" y="0"/>
                  </a:lnTo>
                  <a:lnTo>
                    <a:pt x="172" y="1"/>
                  </a:lnTo>
                  <a:lnTo>
                    <a:pt x="185" y="2"/>
                  </a:lnTo>
                  <a:lnTo>
                    <a:pt x="195" y="4"/>
                  </a:lnTo>
                  <a:lnTo>
                    <a:pt x="205" y="6"/>
                  </a:lnTo>
                  <a:lnTo>
                    <a:pt x="211" y="10"/>
                  </a:lnTo>
                  <a:lnTo>
                    <a:pt x="215" y="18"/>
                  </a:lnTo>
                  <a:lnTo>
                    <a:pt x="220" y="27"/>
                  </a:lnTo>
                  <a:lnTo>
                    <a:pt x="225" y="38"/>
                  </a:lnTo>
                  <a:lnTo>
                    <a:pt x="230" y="48"/>
                  </a:lnTo>
                  <a:lnTo>
                    <a:pt x="236" y="59"/>
                  </a:lnTo>
                  <a:lnTo>
                    <a:pt x="240" y="69"/>
                  </a:lnTo>
                  <a:lnTo>
                    <a:pt x="245" y="77"/>
                  </a:lnTo>
                  <a:lnTo>
                    <a:pt x="248" y="84"/>
                  </a:lnTo>
                  <a:lnTo>
                    <a:pt x="249" y="87"/>
                  </a:lnTo>
                  <a:close/>
                </a:path>
              </a:pathLst>
            </a:custGeom>
            <a:solidFill>
              <a:srgbClr val="00333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60" name="Freeform 61"/>
            <p:cNvSpPr>
              <a:spLocks/>
            </p:cNvSpPr>
            <p:nvPr/>
          </p:nvSpPr>
          <p:spPr bwMode="auto">
            <a:xfrm flipH="1">
              <a:off x="2547" y="2106"/>
              <a:ext cx="125" cy="77"/>
            </a:xfrm>
            <a:custGeom>
              <a:avLst/>
              <a:gdLst>
                <a:gd name="T0" fmla="*/ 125 w 249"/>
                <a:gd name="T1" fmla="*/ 44 h 154"/>
                <a:gd name="T2" fmla="*/ 125 w 249"/>
                <a:gd name="T3" fmla="*/ 44 h 154"/>
                <a:gd name="T4" fmla="*/ 119 w 249"/>
                <a:gd name="T5" fmla="*/ 40 h 154"/>
                <a:gd name="T6" fmla="*/ 112 w 249"/>
                <a:gd name="T7" fmla="*/ 39 h 154"/>
                <a:gd name="T8" fmla="*/ 104 w 249"/>
                <a:gd name="T9" fmla="*/ 37 h 154"/>
                <a:gd name="T10" fmla="*/ 97 w 249"/>
                <a:gd name="T11" fmla="*/ 37 h 154"/>
                <a:gd name="T12" fmla="*/ 89 w 249"/>
                <a:gd name="T13" fmla="*/ 37 h 154"/>
                <a:gd name="T14" fmla="*/ 81 w 249"/>
                <a:gd name="T15" fmla="*/ 39 h 154"/>
                <a:gd name="T16" fmla="*/ 73 w 249"/>
                <a:gd name="T17" fmla="*/ 41 h 154"/>
                <a:gd name="T18" fmla="*/ 65 w 249"/>
                <a:gd name="T19" fmla="*/ 44 h 154"/>
                <a:gd name="T20" fmla="*/ 58 w 249"/>
                <a:gd name="T21" fmla="*/ 47 h 154"/>
                <a:gd name="T22" fmla="*/ 50 w 249"/>
                <a:gd name="T23" fmla="*/ 51 h 154"/>
                <a:gd name="T24" fmla="*/ 43 w 249"/>
                <a:gd name="T25" fmla="*/ 55 h 154"/>
                <a:gd name="T26" fmla="*/ 37 w 249"/>
                <a:gd name="T27" fmla="*/ 59 h 154"/>
                <a:gd name="T28" fmla="*/ 31 w 249"/>
                <a:gd name="T29" fmla="*/ 64 h 154"/>
                <a:gd name="T30" fmla="*/ 27 w 249"/>
                <a:gd name="T31" fmla="*/ 68 h 154"/>
                <a:gd name="T32" fmla="*/ 23 w 249"/>
                <a:gd name="T33" fmla="*/ 73 h 154"/>
                <a:gd name="T34" fmla="*/ 19 w 249"/>
                <a:gd name="T35" fmla="*/ 77 h 154"/>
                <a:gd name="T36" fmla="*/ 0 w 249"/>
                <a:gd name="T37" fmla="*/ 39 h 154"/>
                <a:gd name="T38" fmla="*/ 0 w 249"/>
                <a:gd name="T39" fmla="*/ 39 h 154"/>
                <a:gd name="T40" fmla="*/ 5 w 249"/>
                <a:gd name="T41" fmla="*/ 31 h 154"/>
                <a:gd name="T42" fmla="*/ 11 w 249"/>
                <a:gd name="T43" fmla="*/ 25 h 154"/>
                <a:gd name="T44" fmla="*/ 17 w 249"/>
                <a:gd name="T45" fmla="*/ 19 h 154"/>
                <a:gd name="T46" fmla="*/ 24 w 249"/>
                <a:gd name="T47" fmla="*/ 14 h 154"/>
                <a:gd name="T48" fmla="*/ 31 w 249"/>
                <a:gd name="T49" fmla="*/ 10 h 154"/>
                <a:gd name="T50" fmla="*/ 39 w 249"/>
                <a:gd name="T51" fmla="*/ 7 h 154"/>
                <a:gd name="T52" fmla="*/ 48 w 249"/>
                <a:gd name="T53" fmla="*/ 5 h 154"/>
                <a:gd name="T54" fmla="*/ 56 w 249"/>
                <a:gd name="T55" fmla="*/ 2 h 154"/>
                <a:gd name="T56" fmla="*/ 64 w 249"/>
                <a:gd name="T57" fmla="*/ 1 h 154"/>
                <a:gd name="T58" fmla="*/ 72 w 249"/>
                <a:gd name="T59" fmla="*/ 1 h 154"/>
                <a:gd name="T60" fmla="*/ 80 w 249"/>
                <a:gd name="T61" fmla="*/ 0 h 154"/>
                <a:gd name="T62" fmla="*/ 86 w 249"/>
                <a:gd name="T63" fmla="*/ 1 h 154"/>
                <a:gd name="T64" fmla="*/ 93 w 249"/>
                <a:gd name="T65" fmla="*/ 1 h 154"/>
                <a:gd name="T66" fmla="*/ 98 w 249"/>
                <a:gd name="T67" fmla="*/ 2 h 154"/>
                <a:gd name="T68" fmla="*/ 103 w 249"/>
                <a:gd name="T69" fmla="*/ 3 h 154"/>
                <a:gd name="T70" fmla="*/ 106 w 249"/>
                <a:gd name="T71" fmla="*/ 5 h 154"/>
                <a:gd name="T72" fmla="*/ 106 w 249"/>
                <a:gd name="T73" fmla="*/ 5 h 154"/>
                <a:gd name="T74" fmla="*/ 108 w 249"/>
                <a:gd name="T75" fmla="*/ 9 h 154"/>
                <a:gd name="T76" fmla="*/ 110 w 249"/>
                <a:gd name="T77" fmla="*/ 14 h 154"/>
                <a:gd name="T78" fmla="*/ 113 w 249"/>
                <a:gd name="T79" fmla="*/ 19 h 154"/>
                <a:gd name="T80" fmla="*/ 115 w 249"/>
                <a:gd name="T81" fmla="*/ 24 h 154"/>
                <a:gd name="T82" fmla="*/ 118 w 249"/>
                <a:gd name="T83" fmla="*/ 30 h 154"/>
                <a:gd name="T84" fmla="*/ 120 w 249"/>
                <a:gd name="T85" fmla="*/ 35 h 154"/>
                <a:gd name="T86" fmla="*/ 123 w 249"/>
                <a:gd name="T87" fmla="*/ 39 h 154"/>
                <a:gd name="T88" fmla="*/ 124 w 249"/>
                <a:gd name="T89" fmla="*/ 42 h 154"/>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0" t="0" r="r" b="b"/>
              <a:pathLst>
                <a:path w="249" h="154">
                  <a:moveTo>
                    <a:pt x="249" y="87"/>
                  </a:moveTo>
                  <a:lnTo>
                    <a:pt x="249" y="87"/>
                  </a:lnTo>
                  <a:lnTo>
                    <a:pt x="237" y="80"/>
                  </a:lnTo>
                  <a:lnTo>
                    <a:pt x="223" y="77"/>
                  </a:lnTo>
                  <a:lnTo>
                    <a:pt x="208" y="74"/>
                  </a:lnTo>
                  <a:lnTo>
                    <a:pt x="193" y="73"/>
                  </a:lnTo>
                  <a:lnTo>
                    <a:pt x="178" y="74"/>
                  </a:lnTo>
                  <a:lnTo>
                    <a:pt x="162" y="78"/>
                  </a:lnTo>
                  <a:lnTo>
                    <a:pt x="146" y="82"/>
                  </a:lnTo>
                  <a:lnTo>
                    <a:pt x="130" y="87"/>
                  </a:lnTo>
                  <a:lnTo>
                    <a:pt x="115" y="94"/>
                  </a:lnTo>
                  <a:lnTo>
                    <a:pt x="100" y="102"/>
                  </a:lnTo>
                  <a:lnTo>
                    <a:pt x="86" y="110"/>
                  </a:lnTo>
                  <a:lnTo>
                    <a:pt x="73" y="118"/>
                  </a:lnTo>
                  <a:lnTo>
                    <a:pt x="62" y="127"/>
                  </a:lnTo>
                  <a:lnTo>
                    <a:pt x="53" y="136"/>
                  </a:lnTo>
                  <a:lnTo>
                    <a:pt x="45" y="145"/>
                  </a:lnTo>
                  <a:lnTo>
                    <a:pt x="38" y="154"/>
                  </a:lnTo>
                  <a:lnTo>
                    <a:pt x="0" y="77"/>
                  </a:lnTo>
                  <a:lnTo>
                    <a:pt x="9" y="62"/>
                  </a:lnTo>
                  <a:lnTo>
                    <a:pt x="21" y="49"/>
                  </a:lnTo>
                  <a:lnTo>
                    <a:pt x="33" y="38"/>
                  </a:lnTo>
                  <a:lnTo>
                    <a:pt x="47" y="27"/>
                  </a:lnTo>
                  <a:lnTo>
                    <a:pt x="62" y="20"/>
                  </a:lnTo>
                  <a:lnTo>
                    <a:pt x="78" y="13"/>
                  </a:lnTo>
                  <a:lnTo>
                    <a:pt x="95" y="9"/>
                  </a:lnTo>
                  <a:lnTo>
                    <a:pt x="111" y="4"/>
                  </a:lnTo>
                  <a:lnTo>
                    <a:pt x="128" y="2"/>
                  </a:lnTo>
                  <a:lnTo>
                    <a:pt x="144" y="1"/>
                  </a:lnTo>
                  <a:lnTo>
                    <a:pt x="159" y="0"/>
                  </a:lnTo>
                  <a:lnTo>
                    <a:pt x="172" y="1"/>
                  </a:lnTo>
                  <a:lnTo>
                    <a:pt x="185" y="2"/>
                  </a:lnTo>
                  <a:lnTo>
                    <a:pt x="195" y="4"/>
                  </a:lnTo>
                  <a:lnTo>
                    <a:pt x="205" y="6"/>
                  </a:lnTo>
                  <a:lnTo>
                    <a:pt x="211" y="10"/>
                  </a:lnTo>
                  <a:lnTo>
                    <a:pt x="215" y="18"/>
                  </a:lnTo>
                  <a:lnTo>
                    <a:pt x="220" y="27"/>
                  </a:lnTo>
                  <a:lnTo>
                    <a:pt x="225" y="38"/>
                  </a:lnTo>
                  <a:lnTo>
                    <a:pt x="230" y="48"/>
                  </a:lnTo>
                  <a:lnTo>
                    <a:pt x="236" y="59"/>
                  </a:lnTo>
                  <a:lnTo>
                    <a:pt x="240" y="69"/>
                  </a:lnTo>
                  <a:lnTo>
                    <a:pt x="245" y="77"/>
                  </a:lnTo>
                  <a:lnTo>
                    <a:pt x="248" y="84"/>
                  </a:lnTo>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61" name="Freeform 62"/>
            <p:cNvSpPr>
              <a:spLocks/>
            </p:cNvSpPr>
            <p:nvPr/>
          </p:nvSpPr>
          <p:spPr bwMode="auto">
            <a:xfrm flipH="1">
              <a:off x="2582" y="2108"/>
              <a:ext cx="54" cy="41"/>
            </a:xfrm>
            <a:custGeom>
              <a:avLst/>
              <a:gdLst>
                <a:gd name="T0" fmla="*/ 26 w 108"/>
                <a:gd name="T1" fmla="*/ 0 h 82"/>
                <a:gd name="T2" fmla="*/ 34 w 108"/>
                <a:gd name="T3" fmla="*/ 8 h 82"/>
                <a:gd name="T4" fmla="*/ 49 w 108"/>
                <a:gd name="T5" fmla="*/ 9 h 82"/>
                <a:gd name="T6" fmla="*/ 37 w 108"/>
                <a:gd name="T7" fmla="*/ 18 h 82"/>
                <a:gd name="T8" fmla="*/ 54 w 108"/>
                <a:gd name="T9" fmla="*/ 33 h 82"/>
                <a:gd name="T10" fmla="*/ 37 w 108"/>
                <a:gd name="T11" fmla="*/ 34 h 82"/>
                <a:gd name="T12" fmla="*/ 31 w 108"/>
                <a:gd name="T13" fmla="*/ 41 h 82"/>
                <a:gd name="T14" fmla="*/ 22 w 108"/>
                <a:gd name="T15" fmla="*/ 28 h 82"/>
                <a:gd name="T16" fmla="*/ 0 w 108"/>
                <a:gd name="T17" fmla="*/ 32 h 82"/>
                <a:gd name="T18" fmla="*/ 15 w 108"/>
                <a:gd name="T19" fmla="*/ 19 h 82"/>
                <a:gd name="T20" fmla="*/ 11 w 108"/>
                <a:gd name="T21" fmla="*/ 6 h 82"/>
                <a:gd name="T22" fmla="*/ 23 w 108"/>
                <a:gd name="T23" fmla="*/ 12 h 82"/>
                <a:gd name="T24" fmla="*/ 26 w 108"/>
                <a:gd name="T25" fmla="*/ 0 h 82"/>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108" h="82">
                  <a:moveTo>
                    <a:pt x="52" y="0"/>
                  </a:moveTo>
                  <a:lnTo>
                    <a:pt x="68" y="16"/>
                  </a:lnTo>
                  <a:lnTo>
                    <a:pt x="97" y="17"/>
                  </a:lnTo>
                  <a:lnTo>
                    <a:pt x="74" y="35"/>
                  </a:lnTo>
                  <a:lnTo>
                    <a:pt x="108" y="65"/>
                  </a:lnTo>
                  <a:lnTo>
                    <a:pt x="74" y="67"/>
                  </a:lnTo>
                  <a:lnTo>
                    <a:pt x="62" y="82"/>
                  </a:lnTo>
                  <a:lnTo>
                    <a:pt x="44" y="55"/>
                  </a:lnTo>
                  <a:lnTo>
                    <a:pt x="0" y="63"/>
                  </a:lnTo>
                  <a:lnTo>
                    <a:pt x="30" y="37"/>
                  </a:lnTo>
                  <a:lnTo>
                    <a:pt x="22" y="12"/>
                  </a:lnTo>
                  <a:lnTo>
                    <a:pt x="46" y="24"/>
                  </a:lnTo>
                  <a:lnTo>
                    <a:pt x="52" y="0"/>
                  </a:lnTo>
                  <a:close/>
                </a:path>
              </a:pathLst>
            </a:custGeom>
            <a:solidFill>
              <a:srgbClr val="FFFFB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62" name="Freeform 63"/>
            <p:cNvSpPr>
              <a:spLocks/>
            </p:cNvSpPr>
            <p:nvPr/>
          </p:nvSpPr>
          <p:spPr bwMode="auto">
            <a:xfrm flipH="1">
              <a:off x="2582" y="2108"/>
              <a:ext cx="54" cy="41"/>
            </a:xfrm>
            <a:custGeom>
              <a:avLst/>
              <a:gdLst>
                <a:gd name="T0" fmla="*/ 26 w 108"/>
                <a:gd name="T1" fmla="*/ 0 h 82"/>
                <a:gd name="T2" fmla="*/ 34 w 108"/>
                <a:gd name="T3" fmla="*/ 8 h 82"/>
                <a:gd name="T4" fmla="*/ 49 w 108"/>
                <a:gd name="T5" fmla="*/ 9 h 82"/>
                <a:gd name="T6" fmla="*/ 37 w 108"/>
                <a:gd name="T7" fmla="*/ 18 h 82"/>
                <a:gd name="T8" fmla="*/ 54 w 108"/>
                <a:gd name="T9" fmla="*/ 33 h 82"/>
                <a:gd name="T10" fmla="*/ 37 w 108"/>
                <a:gd name="T11" fmla="*/ 34 h 82"/>
                <a:gd name="T12" fmla="*/ 31 w 108"/>
                <a:gd name="T13" fmla="*/ 41 h 82"/>
                <a:gd name="T14" fmla="*/ 22 w 108"/>
                <a:gd name="T15" fmla="*/ 28 h 82"/>
                <a:gd name="T16" fmla="*/ 0 w 108"/>
                <a:gd name="T17" fmla="*/ 32 h 82"/>
                <a:gd name="T18" fmla="*/ 15 w 108"/>
                <a:gd name="T19" fmla="*/ 19 h 82"/>
                <a:gd name="T20" fmla="*/ 11 w 108"/>
                <a:gd name="T21" fmla="*/ 6 h 82"/>
                <a:gd name="T22" fmla="*/ 23 w 108"/>
                <a:gd name="T23" fmla="*/ 12 h 82"/>
                <a:gd name="T24" fmla="*/ 26 w 108"/>
                <a:gd name="T25" fmla="*/ 0 h 82"/>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108" h="82">
                  <a:moveTo>
                    <a:pt x="52" y="0"/>
                  </a:moveTo>
                  <a:lnTo>
                    <a:pt x="68" y="16"/>
                  </a:lnTo>
                  <a:lnTo>
                    <a:pt x="97" y="17"/>
                  </a:lnTo>
                  <a:lnTo>
                    <a:pt x="74" y="35"/>
                  </a:lnTo>
                  <a:lnTo>
                    <a:pt x="108" y="65"/>
                  </a:lnTo>
                  <a:lnTo>
                    <a:pt x="74" y="67"/>
                  </a:lnTo>
                  <a:lnTo>
                    <a:pt x="62" y="82"/>
                  </a:lnTo>
                  <a:lnTo>
                    <a:pt x="44" y="55"/>
                  </a:lnTo>
                  <a:lnTo>
                    <a:pt x="0" y="63"/>
                  </a:lnTo>
                  <a:lnTo>
                    <a:pt x="30" y="37"/>
                  </a:lnTo>
                  <a:lnTo>
                    <a:pt x="22" y="12"/>
                  </a:lnTo>
                  <a:lnTo>
                    <a:pt x="46" y="24"/>
                  </a:lnTo>
                  <a:lnTo>
                    <a:pt x="52" y="0"/>
                  </a:lnTo>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63" name="Freeform 64"/>
            <p:cNvSpPr>
              <a:spLocks/>
            </p:cNvSpPr>
            <p:nvPr/>
          </p:nvSpPr>
          <p:spPr bwMode="auto">
            <a:xfrm flipH="1">
              <a:off x="2436" y="2055"/>
              <a:ext cx="62" cy="255"/>
            </a:xfrm>
            <a:custGeom>
              <a:avLst/>
              <a:gdLst>
                <a:gd name="T0" fmla="*/ 46 w 123"/>
                <a:gd name="T1" fmla="*/ 0 h 511"/>
                <a:gd name="T2" fmla="*/ 0 w 123"/>
                <a:gd name="T3" fmla="*/ 44 h 511"/>
                <a:gd name="T4" fmla="*/ 8 w 123"/>
                <a:gd name="T5" fmla="*/ 121 h 511"/>
                <a:gd name="T6" fmla="*/ 21 w 123"/>
                <a:gd name="T7" fmla="*/ 255 h 511"/>
                <a:gd name="T8" fmla="*/ 62 w 123"/>
                <a:gd name="T9" fmla="*/ 250 h 511"/>
                <a:gd name="T10" fmla="*/ 21 w 123"/>
                <a:gd name="T11" fmla="*/ 46 h 511"/>
                <a:gd name="T12" fmla="*/ 50 w 123"/>
                <a:gd name="T13" fmla="*/ 5 h 511"/>
                <a:gd name="T14" fmla="*/ 46 w 123"/>
                <a:gd name="T15" fmla="*/ 0 h 511"/>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23" h="511">
                  <a:moveTo>
                    <a:pt x="92" y="0"/>
                  </a:moveTo>
                  <a:lnTo>
                    <a:pt x="0" y="88"/>
                  </a:lnTo>
                  <a:lnTo>
                    <a:pt x="15" y="243"/>
                  </a:lnTo>
                  <a:lnTo>
                    <a:pt x="41" y="511"/>
                  </a:lnTo>
                  <a:lnTo>
                    <a:pt x="123" y="501"/>
                  </a:lnTo>
                  <a:lnTo>
                    <a:pt x="41" y="92"/>
                  </a:lnTo>
                  <a:lnTo>
                    <a:pt x="99" y="11"/>
                  </a:lnTo>
                  <a:lnTo>
                    <a:pt x="92" y="0"/>
                  </a:lnTo>
                  <a:close/>
                </a:path>
              </a:pathLst>
            </a:custGeom>
            <a:solidFill>
              <a:srgbClr val="A3C1C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64" name="Freeform 65"/>
            <p:cNvSpPr>
              <a:spLocks/>
            </p:cNvSpPr>
            <p:nvPr/>
          </p:nvSpPr>
          <p:spPr bwMode="auto">
            <a:xfrm flipH="1">
              <a:off x="2436" y="2055"/>
              <a:ext cx="62" cy="255"/>
            </a:xfrm>
            <a:custGeom>
              <a:avLst/>
              <a:gdLst>
                <a:gd name="T0" fmla="*/ 46 w 123"/>
                <a:gd name="T1" fmla="*/ 0 h 511"/>
                <a:gd name="T2" fmla="*/ 0 w 123"/>
                <a:gd name="T3" fmla="*/ 44 h 511"/>
                <a:gd name="T4" fmla="*/ 8 w 123"/>
                <a:gd name="T5" fmla="*/ 121 h 511"/>
                <a:gd name="T6" fmla="*/ 21 w 123"/>
                <a:gd name="T7" fmla="*/ 255 h 511"/>
                <a:gd name="T8" fmla="*/ 62 w 123"/>
                <a:gd name="T9" fmla="*/ 250 h 511"/>
                <a:gd name="T10" fmla="*/ 21 w 123"/>
                <a:gd name="T11" fmla="*/ 46 h 511"/>
                <a:gd name="T12" fmla="*/ 50 w 123"/>
                <a:gd name="T13" fmla="*/ 5 h 511"/>
                <a:gd name="T14" fmla="*/ 46 w 123"/>
                <a:gd name="T15" fmla="*/ 0 h 511"/>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23" h="511">
                  <a:moveTo>
                    <a:pt x="92" y="0"/>
                  </a:moveTo>
                  <a:lnTo>
                    <a:pt x="0" y="88"/>
                  </a:lnTo>
                  <a:lnTo>
                    <a:pt x="15" y="243"/>
                  </a:lnTo>
                  <a:lnTo>
                    <a:pt x="41" y="511"/>
                  </a:lnTo>
                  <a:lnTo>
                    <a:pt x="123" y="501"/>
                  </a:lnTo>
                  <a:lnTo>
                    <a:pt x="41" y="92"/>
                  </a:lnTo>
                  <a:lnTo>
                    <a:pt x="99" y="11"/>
                  </a:lnTo>
                  <a:lnTo>
                    <a:pt x="92" y="0"/>
                  </a:lnTo>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65" name="Freeform 66"/>
            <p:cNvSpPr>
              <a:spLocks/>
            </p:cNvSpPr>
            <p:nvPr/>
          </p:nvSpPr>
          <p:spPr bwMode="auto">
            <a:xfrm flipH="1">
              <a:off x="2404" y="2307"/>
              <a:ext cx="68" cy="151"/>
            </a:xfrm>
            <a:custGeom>
              <a:avLst/>
              <a:gdLst>
                <a:gd name="T0" fmla="*/ 52 w 137"/>
                <a:gd name="T1" fmla="*/ 151 h 303"/>
                <a:gd name="T2" fmla="*/ 56 w 137"/>
                <a:gd name="T3" fmla="*/ 151 h 303"/>
                <a:gd name="T4" fmla="*/ 60 w 137"/>
                <a:gd name="T5" fmla="*/ 151 h 303"/>
                <a:gd name="T6" fmla="*/ 64 w 137"/>
                <a:gd name="T7" fmla="*/ 149 h 303"/>
                <a:gd name="T8" fmla="*/ 68 w 137"/>
                <a:gd name="T9" fmla="*/ 148 h 303"/>
                <a:gd name="T10" fmla="*/ 62 w 137"/>
                <a:gd name="T11" fmla="*/ 143 h 303"/>
                <a:gd name="T12" fmla="*/ 56 w 137"/>
                <a:gd name="T13" fmla="*/ 135 h 303"/>
                <a:gd name="T14" fmla="*/ 49 w 137"/>
                <a:gd name="T15" fmla="*/ 125 h 303"/>
                <a:gd name="T16" fmla="*/ 42 w 137"/>
                <a:gd name="T17" fmla="*/ 114 h 303"/>
                <a:gd name="T18" fmla="*/ 35 w 137"/>
                <a:gd name="T19" fmla="*/ 102 h 303"/>
                <a:gd name="T20" fmla="*/ 30 w 137"/>
                <a:gd name="T21" fmla="*/ 90 h 303"/>
                <a:gd name="T22" fmla="*/ 25 w 137"/>
                <a:gd name="T23" fmla="*/ 78 h 303"/>
                <a:gd name="T24" fmla="*/ 23 w 137"/>
                <a:gd name="T25" fmla="*/ 67 h 303"/>
                <a:gd name="T26" fmla="*/ 19 w 137"/>
                <a:gd name="T27" fmla="*/ 44 h 303"/>
                <a:gd name="T28" fmla="*/ 16 w 137"/>
                <a:gd name="T29" fmla="*/ 23 h 303"/>
                <a:gd name="T30" fmla="*/ 14 w 137"/>
                <a:gd name="T31" fmla="*/ 6 h 303"/>
                <a:gd name="T32" fmla="*/ 13 w 137"/>
                <a:gd name="T33" fmla="*/ 0 h 303"/>
                <a:gd name="T34" fmla="*/ 0 w 137"/>
                <a:gd name="T35" fmla="*/ 1 h 303"/>
                <a:gd name="T36" fmla="*/ 2 w 137"/>
                <a:gd name="T37" fmla="*/ 17 h 303"/>
                <a:gd name="T38" fmla="*/ 4 w 137"/>
                <a:gd name="T39" fmla="*/ 44 h 303"/>
                <a:gd name="T40" fmla="*/ 8 w 137"/>
                <a:gd name="T41" fmla="*/ 73 h 303"/>
                <a:gd name="T42" fmla="*/ 14 w 137"/>
                <a:gd name="T43" fmla="*/ 95 h 303"/>
                <a:gd name="T44" fmla="*/ 19 w 137"/>
                <a:gd name="T45" fmla="*/ 106 h 303"/>
                <a:gd name="T46" fmla="*/ 25 w 137"/>
                <a:gd name="T47" fmla="*/ 117 h 303"/>
                <a:gd name="T48" fmla="*/ 31 w 137"/>
                <a:gd name="T49" fmla="*/ 127 h 303"/>
                <a:gd name="T50" fmla="*/ 38 w 137"/>
                <a:gd name="T51" fmla="*/ 135 h 303"/>
                <a:gd name="T52" fmla="*/ 43 w 137"/>
                <a:gd name="T53" fmla="*/ 142 h 303"/>
                <a:gd name="T54" fmla="*/ 48 w 137"/>
                <a:gd name="T55" fmla="*/ 147 h 303"/>
                <a:gd name="T56" fmla="*/ 50 w 137"/>
                <a:gd name="T57" fmla="*/ 150 h 303"/>
                <a:gd name="T58" fmla="*/ 52 w 137"/>
                <a:gd name="T59" fmla="*/ 151 h 303"/>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0" t="0" r="r" b="b"/>
              <a:pathLst>
                <a:path w="137" h="303">
                  <a:moveTo>
                    <a:pt x="104" y="303"/>
                  </a:moveTo>
                  <a:lnTo>
                    <a:pt x="112" y="303"/>
                  </a:lnTo>
                  <a:lnTo>
                    <a:pt x="121" y="302"/>
                  </a:lnTo>
                  <a:lnTo>
                    <a:pt x="129" y="299"/>
                  </a:lnTo>
                  <a:lnTo>
                    <a:pt x="137" y="297"/>
                  </a:lnTo>
                  <a:lnTo>
                    <a:pt x="125" y="287"/>
                  </a:lnTo>
                  <a:lnTo>
                    <a:pt x="112" y="271"/>
                  </a:lnTo>
                  <a:lnTo>
                    <a:pt x="98" y="251"/>
                  </a:lnTo>
                  <a:lnTo>
                    <a:pt x="84" y="229"/>
                  </a:lnTo>
                  <a:lnTo>
                    <a:pt x="70" y="205"/>
                  </a:lnTo>
                  <a:lnTo>
                    <a:pt x="60" y="181"/>
                  </a:lnTo>
                  <a:lnTo>
                    <a:pt x="51" y="157"/>
                  </a:lnTo>
                  <a:lnTo>
                    <a:pt x="46" y="134"/>
                  </a:lnTo>
                  <a:lnTo>
                    <a:pt x="39" y="89"/>
                  </a:lnTo>
                  <a:lnTo>
                    <a:pt x="33" y="46"/>
                  </a:lnTo>
                  <a:lnTo>
                    <a:pt x="29" y="13"/>
                  </a:lnTo>
                  <a:lnTo>
                    <a:pt x="27" y="0"/>
                  </a:lnTo>
                  <a:lnTo>
                    <a:pt x="0" y="3"/>
                  </a:lnTo>
                  <a:lnTo>
                    <a:pt x="4" y="35"/>
                  </a:lnTo>
                  <a:lnTo>
                    <a:pt x="9" y="89"/>
                  </a:lnTo>
                  <a:lnTo>
                    <a:pt x="17" y="146"/>
                  </a:lnTo>
                  <a:lnTo>
                    <a:pt x="28" y="190"/>
                  </a:lnTo>
                  <a:lnTo>
                    <a:pt x="38" y="213"/>
                  </a:lnTo>
                  <a:lnTo>
                    <a:pt x="51" y="235"/>
                  </a:lnTo>
                  <a:lnTo>
                    <a:pt x="63" y="255"/>
                  </a:lnTo>
                  <a:lnTo>
                    <a:pt x="76" y="271"/>
                  </a:lnTo>
                  <a:lnTo>
                    <a:pt x="86" y="284"/>
                  </a:lnTo>
                  <a:lnTo>
                    <a:pt x="96" y="295"/>
                  </a:lnTo>
                  <a:lnTo>
                    <a:pt x="101" y="301"/>
                  </a:lnTo>
                  <a:lnTo>
                    <a:pt x="104" y="303"/>
                  </a:lnTo>
                  <a:close/>
                </a:path>
              </a:pathLst>
            </a:custGeom>
            <a:solidFill>
              <a:srgbClr val="00333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66" name="Freeform 67"/>
            <p:cNvSpPr>
              <a:spLocks/>
            </p:cNvSpPr>
            <p:nvPr/>
          </p:nvSpPr>
          <p:spPr bwMode="auto">
            <a:xfrm flipH="1">
              <a:off x="2404" y="2307"/>
              <a:ext cx="68" cy="151"/>
            </a:xfrm>
            <a:custGeom>
              <a:avLst/>
              <a:gdLst>
                <a:gd name="T0" fmla="*/ 52 w 137"/>
                <a:gd name="T1" fmla="*/ 151 h 303"/>
                <a:gd name="T2" fmla="*/ 52 w 137"/>
                <a:gd name="T3" fmla="*/ 151 h 303"/>
                <a:gd name="T4" fmla="*/ 56 w 137"/>
                <a:gd name="T5" fmla="*/ 151 h 303"/>
                <a:gd name="T6" fmla="*/ 60 w 137"/>
                <a:gd name="T7" fmla="*/ 151 h 303"/>
                <a:gd name="T8" fmla="*/ 64 w 137"/>
                <a:gd name="T9" fmla="*/ 149 h 303"/>
                <a:gd name="T10" fmla="*/ 68 w 137"/>
                <a:gd name="T11" fmla="*/ 148 h 303"/>
                <a:gd name="T12" fmla="*/ 68 w 137"/>
                <a:gd name="T13" fmla="*/ 148 h 303"/>
                <a:gd name="T14" fmla="*/ 62 w 137"/>
                <a:gd name="T15" fmla="*/ 143 h 303"/>
                <a:gd name="T16" fmla="*/ 56 w 137"/>
                <a:gd name="T17" fmla="*/ 135 h 303"/>
                <a:gd name="T18" fmla="*/ 49 w 137"/>
                <a:gd name="T19" fmla="*/ 125 h 303"/>
                <a:gd name="T20" fmla="*/ 42 w 137"/>
                <a:gd name="T21" fmla="*/ 114 h 303"/>
                <a:gd name="T22" fmla="*/ 35 w 137"/>
                <a:gd name="T23" fmla="*/ 102 h 303"/>
                <a:gd name="T24" fmla="*/ 30 w 137"/>
                <a:gd name="T25" fmla="*/ 90 h 303"/>
                <a:gd name="T26" fmla="*/ 25 w 137"/>
                <a:gd name="T27" fmla="*/ 78 h 303"/>
                <a:gd name="T28" fmla="*/ 23 w 137"/>
                <a:gd name="T29" fmla="*/ 67 h 303"/>
                <a:gd name="T30" fmla="*/ 23 w 137"/>
                <a:gd name="T31" fmla="*/ 67 h 303"/>
                <a:gd name="T32" fmla="*/ 19 w 137"/>
                <a:gd name="T33" fmla="*/ 44 h 303"/>
                <a:gd name="T34" fmla="*/ 16 w 137"/>
                <a:gd name="T35" fmla="*/ 23 h 303"/>
                <a:gd name="T36" fmla="*/ 14 w 137"/>
                <a:gd name="T37" fmla="*/ 6 h 303"/>
                <a:gd name="T38" fmla="*/ 13 w 137"/>
                <a:gd name="T39" fmla="*/ 0 h 303"/>
                <a:gd name="T40" fmla="*/ 0 w 137"/>
                <a:gd name="T41" fmla="*/ 1 h 303"/>
                <a:gd name="T42" fmla="*/ 0 w 137"/>
                <a:gd name="T43" fmla="*/ 1 h 303"/>
                <a:gd name="T44" fmla="*/ 2 w 137"/>
                <a:gd name="T45" fmla="*/ 17 h 303"/>
                <a:gd name="T46" fmla="*/ 4 w 137"/>
                <a:gd name="T47" fmla="*/ 44 h 303"/>
                <a:gd name="T48" fmla="*/ 8 w 137"/>
                <a:gd name="T49" fmla="*/ 73 h 303"/>
                <a:gd name="T50" fmla="*/ 14 w 137"/>
                <a:gd name="T51" fmla="*/ 95 h 303"/>
                <a:gd name="T52" fmla="*/ 14 w 137"/>
                <a:gd name="T53" fmla="*/ 95 h 303"/>
                <a:gd name="T54" fmla="*/ 19 w 137"/>
                <a:gd name="T55" fmla="*/ 106 h 303"/>
                <a:gd name="T56" fmla="*/ 25 w 137"/>
                <a:gd name="T57" fmla="*/ 117 h 303"/>
                <a:gd name="T58" fmla="*/ 31 w 137"/>
                <a:gd name="T59" fmla="*/ 127 h 303"/>
                <a:gd name="T60" fmla="*/ 38 w 137"/>
                <a:gd name="T61" fmla="*/ 135 h 303"/>
                <a:gd name="T62" fmla="*/ 43 w 137"/>
                <a:gd name="T63" fmla="*/ 142 h 303"/>
                <a:gd name="T64" fmla="*/ 48 w 137"/>
                <a:gd name="T65" fmla="*/ 147 h 303"/>
                <a:gd name="T66" fmla="*/ 50 w 137"/>
                <a:gd name="T67" fmla="*/ 150 h 303"/>
                <a:gd name="T68" fmla="*/ 52 w 137"/>
                <a:gd name="T69" fmla="*/ 151 h 303"/>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137" h="303">
                  <a:moveTo>
                    <a:pt x="104" y="303"/>
                  </a:moveTo>
                  <a:lnTo>
                    <a:pt x="104" y="303"/>
                  </a:lnTo>
                  <a:lnTo>
                    <a:pt x="112" y="303"/>
                  </a:lnTo>
                  <a:lnTo>
                    <a:pt x="121" y="302"/>
                  </a:lnTo>
                  <a:lnTo>
                    <a:pt x="129" y="299"/>
                  </a:lnTo>
                  <a:lnTo>
                    <a:pt x="137" y="297"/>
                  </a:lnTo>
                  <a:lnTo>
                    <a:pt x="125" y="287"/>
                  </a:lnTo>
                  <a:lnTo>
                    <a:pt x="112" y="271"/>
                  </a:lnTo>
                  <a:lnTo>
                    <a:pt x="98" y="251"/>
                  </a:lnTo>
                  <a:lnTo>
                    <a:pt x="84" y="229"/>
                  </a:lnTo>
                  <a:lnTo>
                    <a:pt x="70" y="205"/>
                  </a:lnTo>
                  <a:lnTo>
                    <a:pt x="60" y="181"/>
                  </a:lnTo>
                  <a:lnTo>
                    <a:pt x="51" y="157"/>
                  </a:lnTo>
                  <a:lnTo>
                    <a:pt x="46" y="134"/>
                  </a:lnTo>
                  <a:lnTo>
                    <a:pt x="39" y="89"/>
                  </a:lnTo>
                  <a:lnTo>
                    <a:pt x="33" y="46"/>
                  </a:lnTo>
                  <a:lnTo>
                    <a:pt x="29" y="13"/>
                  </a:lnTo>
                  <a:lnTo>
                    <a:pt x="27" y="0"/>
                  </a:lnTo>
                  <a:lnTo>
                    <a:pt x="0" y="3"/>
                  </a:lnTo>
                  <a:lnTo>
                    <a:pt x="4" y="35"/>
                  </a:lnTo>
                  <a:lnTo>
                    <a:pt x="9" y="89"/>
                  </a:lnTo>
                  <a:lnTo>
                    <a:pt x="17" y="146"/>
                  </a:lnTo>
                  <a:lnTo>
                    <a:pt x="28" y="190"/>
                  </a:lnTo>
                  <a:lnTo>
                    <a:pt x="38" y="213"/>
                  </a:lnTo>
                  <a:lnTo>
                    <a:pt x="51" y="235"/>
                  </a:lnTo>
                  <a:lnTo>
                    <a:pt x="63" y="255"/>
                  </a:lnTo>
                  <a:lnTo>
                    <a:pt x="76" y="271"/>
                  </a:lnTo>
                  <a:lnTo>
                    <a:pt x="86" y="284"/>
                  </a:lnTo>
                  <a:lnTo>
                    <a:pt x="96" y="295"/>
                  </a:lnTo>
                  <a:lnTo>
                    <a:pt x="101" y="301"/>
                  </a:lnTo>
                  <a:lnTo>
                    <a:pt x="104" y="303"/>
                  </a:lnTo>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67" name="Freeform 68"/>
            <p:cNvSpPr>
              <a:spLocks/>
            </p:cNvSpPr>
            <p:nvPr/>
          </p:nvSpPr>
          <p:spPr bwMode="auto">
            <a:xfrm flipH="1">
              <a:off x="2375" y="2305"/>
              <a:ext cx="84" cy="144"/>
            </a:xfrm>
            <a:custGeom>
              <a:avLst/>
              <a:gdLst>
                <a:gd name="T0" fmla="*/ 0 w 167"/>
                <a:gd name="T1" fmla="*/ 2 h 287"/>
                <a:gd name="T2" fmla="*/ 1 w 167"/>
                <a:gd name="T3" fmla="*/ 11 h 287"/>
                <a:gd name="T4" fmla="*/ 3 w 167"/>
                <a:gd name="T5" fmla="*/ 23 h 287"/>
                <a:gd name="T6" fmla="*/ 6 w 167"/>
                <a:gd name="T7" fmla="*/ 36 h 287"/>
                <a:gd name="T8" fmla="*/ 9 w 167"/>
                <a:gd name="T9" fmla="*/ 50 h 287"/>
                <a:gd name="T10" fmla="*/ 12 w 167"/>
                <a:gd name="T11" fmla="*/ 63 h 287"/>
                <a:gd name="T12" fmla="*/ 16 w 167"/>
                <a:gd name="T13" fmla="*/ 77 h 287"/>
                <a:gd name="T14" fmla="*/ 20 w 167"/>
                <a:gd name="T15" fmla="*/ 88 h 287"/>
                <a:gd name="T16" fmla="*/ 25 w 167"/>
                <a:gd name="T17" fmla="*/ 97 h 287"/>
                <a:gd name="T18" fmla="*/ 32 w 167"/>
                <a:gd name="T19" fmla="*/ 107 h 287"/>
                <a:gd name="T20" fmla="*/ 39 w 167"/>
                <a:gd name="T21" fmla="*/ 116 h 287"/>
                <a:gd name="T22" fmla="*/ 47 w 167"/>
                <a:gd name="T23" fmla="*/ 124 h 287"/>
                <a:gd name="T24" fmla="*/ 54 w 167"/>
                <a:gd name="T25" fmla="*/ 131 h 287"/>
                <a:gd name="T26" fmla="*/ 60 w 167"/>
                <a:gd name="T27" fmla="*/ 137 h 287"/>
                <a:gd name="T28" fmla="*/ 65 w 167"/>
                <a:gd name="T29" fmla="*/ 141 h 287"/>
                <a:gd name="T30" fmla="*/ 68 w 167"/>
                <a:gd name="T31" fmla="*/ 143 h 287"/>
                <a:gd name="T32" fmla="*/ 70 w 167"/>
                <a:gd name="T33" fmla="*/ 144 h 287"/>
                <a:gd name="T34" fmla="*/ 74 w 167"/>
                <a:gd name="T35" fmla="*/ 141 h 287"/>
                <a:gd name="T36" fmla="*/ 78 w 167"/>
                <a:gd name="T37" fmla="*/ 138 h 287"/>
                <a:gd name="T38" fmla="*/ 81 w 167"/>
                <a:gd name="T39" fmla="*/ 134 h 287"/>
                <a:gd name="T40" fmla="*/ 84 w 167"/>
                <a:gd name="T41" fmla="*/ 130 h 287"/>
                <a:gd name="T42" fmla="*/ 74 w 167"/>
                <a:gd name="T43" fmla="*/ 126 h 287"/>
                <a:gd name="T44" fmla="*/ 64 w 167"/>
                <a:gd name="T45" fmla="*/ 120 h 287"/>
                <a:gd name="T46" fmla="*/ 56 w 167"/>
                <a:gd name="T47" fmla="*/ 113 h 287"/>
                <a:gd name="T48" fmla="*/ 48 w 167"/>
                <a:gd name="T49" fmla="*/ 105 h 287"/>
                <a:gd name="T50" fmla="*/ 41 w 167"/>
                <a:gd name="T51" fmla="*/ 95 h 287"/>
                <a:gd name="T52" fmla="*/ 35 w 167"/>
                <a:gd name="T53" fmla="*/ 84 h 287"/>
                <a:gd name="T54" fmla="*/ 30 w 167"/>
                <a:gd name="T55" fmla="*/ 70 h 287"/>
                <a:gd name="T56" fmla="*/ 25 w 167"/>
                <a:gd name="T57" fmla="*/ 55 h 287"/>
                <a:gd name="T58" fmla="*/ 19 w 167"/>
                <a:gd name="T59" fmla="*/ 28 h 287"/>
                <a:gd name="T60" fmla="*/ 16 w 167"/>
                <a:gd name="T61" fmla="*/ 11 h 287"/>
                <a:gd name="T62" fmla="*/ 14 w 167"/>
                <a:gd name="T63" fmla="*/ 2 h 287"/>
                <a:gd name="T64" fmla="*/ 14 w 167"/>
                <a:gd name="T65" fmla="*/ 0 h 287"/>
                <a:gd name="T66" fmla="*/ 0 w 167"/>
                <a:gd name="T67" fmla="*/ 2 h 287"/>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167" h="287">
                  <a:moveTo>
                    <a:pt x="0" y="3"/>
                  </a:moveTo>
                  <a:lnTo>
                    <a:pt x="2" y="22"/>
                  </a:lnTo>
                  <a:lnTo>
                    <a:pt x="6" y="45"/>
                  </a:lnTo>
                  <a:lnTo>
                    <a:pt x="11" y="71"/>
                  </a:lnTo>
                  <a:lnTo>
                    <a:pt x="18" y="99"/>
                  </a:lnTo>
                  <a:lnTo>
                    <a:pt x="24" y="126"/>
                  </a:lnTo>
                  <a:lnTo>
                    <a:pt x="32" y="153"/>
                  </a:lnTo>
                  <a:lnTo>
                    <a:pt x="40" y="176"/>
                  </a:lnTo>
                  <a:lnTo>
                    <a:pt x="49" y="193"/>
                  </a:lnTo>
                  <a:lnTo>
                    <a:pt x="63" y="214"/>
                  </a:lnTo>
                  <a:lnTo>
                    <a:pt x="78" y="232"/>
                  </a:lnTo>
                  <a:lnTo>
                    <a:pt x="93" y="248"/>
                  </a:lnTo>
                  <a:lnTo>
                    <a:pt x="108" y="262"/>
                  </a:lnTo>
                  <a:lnTo>
                    <a:pt x="119" y="274"/>
                  </a:lnTo>
                  <a:lnTo>
                    <a:pt x="129" y="281"/>
                  </a:lnTo>
                  <a:lnTo>
                    <a:pt x="136" y="286"/>
                  </a:lnTo>
                  <a:lnTo>
                    <a:pt x="139" y="287"/>
                  </a:lnTo>
                  <a:lnTo>
                    <a:pt x="147" y="282"/>
                  </a:lnTo>
                  <a:lnTo>
                    <a:pt x="155" y="275"/>
                  </a:lnTo>
                  <a:lnTo>
                    <a:pt x="162" y="268"/>
                  </a:lnTo>
                  <a:lnTo>
                    <a:pt x="167" y="260"/>
                  </a:lnTo>
                  <a:lnTo>
                    <a:pt x="148" y="251"/>
                  </a:lnTo>
                  <a:lnTo>
                    <a:pt x="128" y="239"/>
                  </a:lnTo>
                  <a:lnTo>
                    <a:pt x="111" y="225"/>
                  </a:lnTo>
                  <a:lnTo>
                    <a:pt x="96" y="209"/>
                  </a:lnTo>
                  <a:lnTo>
                    <a:pt x="82" y="190"/>
                  </a:lnTo>
                  <a:lnTo>
                    <a:pt x="70" y="167"/>
                  </a:lnTo>
                  <a:lnTo>
                    <a:pt x="59" y="140"/>
                  </a:lnTo>
                  <a:lnTo>
                    <a:pt x="50" y="109"/>
                  </a:lnTo>
                  <a:lnTo>
                    <a:pt x="37" y="55"/>
                  </a:lnTo>
                  <a:lnTo>
                    <a:pt x="32" y="22"/>
                  </a:lnTo>
                  <a:lnTo>
                    <a:pt x="28" y="4"/>
                  </a:lnTo>
                  <a:lnTo>
                    <a:pt x="28" y="0"/>
                  </a:lnTo>
                  <a:lnTo>
                    <a:pt x="0" y="3"/>
                  </a:lnTo>
                  <a:close/>
                </a:path>
              </a:pathLst>
            </a:custGeom>
            <a:solidFill>
              <a:srgbClr val="84ADAD"/>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68" name="Freeform 69"/>
            <p:cNvSpPr>
              <a:spLocks/>
            </p:cNvSpPr>
            <p:nvPr/>
          </p:nvSpPr>
          <p:spPr bwMode="auto">
            <a:xfrm flipH="1">
              <a:off x="2375" y="2305"/>
              <a:ext cx="84" cy="144"/>
            </a:xfrm>
            <a:custGeom>
              <a:avLst/>
              <a:gdLst>
                <a:gd name="T0" fmla="*/ 0 w 167"/>
                <a:gd name="T1" fmla="*/ 2 h 287"/>
                <a:gd name="T2" fmla="*/ 0 w 167"/>
                <a:gd name="T3" fmla="*/ 2 h 287"/>
                <a:gd name="T4" fmla="*/ 1 w 167"/>
                <a:gd name="T5" fmla="*/ 11 h 287"/>
                <a:gd name="T6" fmla="*/ 3 w 167"/>
                <a:gd name="T7" fmla="*/ 23 h 287"/>
                <a:gd name="T8" fmla="*/ 6 w 167"/>
                <a:gd name="T9" fmla="*/ 36 h 287"/>
                <a:gd name="T10" fmla="*/ 9 w 167"/>
                <a:gd name="T11" fmla="*/ 50 h 287"/>
                <a:gd name="T12" fmla="*/ 12 w 167"/>
                <a:gd name="T13" fmla="*/ 63 h 287"/>
                <a:gd name="T14" fmla="*/ 16 w 167"/>
                <a:gd name="T15" fmla="*/ 77 h 287"/>
                <a:gd name="T16" fmla="*/ 20 w 167"/>
                <a:gd name="T17" fmla="*/ 88 h 287"/>
                <a:gd name="T18" fmla="*/ 25 w 167"/>
                <a:gd name="T19" fmla="*/ 97 h 287"/>
                <a:gd name="T20" fmla="*/ 25 w 167"/>
                <a:gd name="T21" fmla="*/ 97 h 287"/>
                <a:gd name="T22" fmla="*/ 32 w 167"/>
                <a:gd name="T23" fmla="*/ 107 h 287"/>
                <a:gd name="T24" fmla="*/ 39 w 167"/>
                <a:gd name="T25" fmla="*/ 116 h 287"/>
                <a:gd name="T26" fmla="*/ 47 w 167"/>
                <a:gd name="T27" fmla="*/ 124 h 287"/>
                <a:gd name="T28" fmla="*/ 54 w 167"/>
                <a:gd name="T29" fmla="*/ 131 h 287"/>
                <a:gd name="T30" fmla="*/ 60 w 167"/>
                <a:gd name="T31" fmla="*/ 137 h 287"/>
                <a:gd name="T32" fmla="*/ 65 w 167"/>
                <a:gd name="T33" fmla="*/ 141 h 287"/>
                <a:gd name="T34" fmla="*/ 68 w 167"/>
                <a:gd name="T35" fmla="*/ 143 h 287"/>
                <a:gd name="T36" fmla="*/ 70 w 167"/>
                <a:gd name="T37" fmla="*/ 144 h 287"/>
                <a:gd name="T38" fmla="*/ 70 w 167"/>
                <a:gd name="T39" fmla="*/ 144 h 287"/>
                <a:gd name="T40" fmla="*/ 74 w 167"/>
                <a:gd name="T41" fmla="*/ 141 h 287"/>
                <a:gd name="T42" fmla="*/ 78 w 167"/>
                <a:gd name="T43" fmla="*/ 138 h 287"/>
                <a:gd name="T44" fmla="*/ 81 w 167"/>
                <a:gd name="T45" fmla="*/ 134 h 287"/>
                <a:gd name="T46" fmla="*/ 84 w 167"/>
                <a:gd name="T47" fmla="*/ 130 h 287"/>
                <a:gd name="T48" fmla="*/ 84 w 167"/>
                <a:gd name="T49" fmla="*/ 130 h 287"/>
                <a:gd name="T50" fmla="*/ 74 w 167"/>
                <a:gd name="T51" fmla="*/ 126 h 287"/>
                <a:gd name="T52" fmla="*/ 64 w 167"/>
                <a:gd name="T53" fmla="*/ 120 h 287"/>
                <a:gd name="T54" fmla="*/ 56 w 167"/>
                <a:gd name="T55" fmla="*/ 113 h 287"/>
                <a:gd name="T56" fmla="*/ 48 w 167"/>
                <a:gd name="T57" fmla="*/ 105 h 287"/>
                <a:gd name="T58" fmla="*/ 41 w 167"/>
                <a:gd name="T59" fmla="*/ 95 h 287"/>
                <a:gd name="T60" fmla="*/ 35 w 167"/>
                <a:gd name="T61" fmla="*/ 84 h 287"/>
                <a:gd name="T62" fmla="*/ 30 w 167"/>
                <a:gd name="T63" fmla="*/ 70 h 287"/>
                <a:gd name="T64" fmla="*/ 25 w 167"/>
                <a:gd name="T65" fmla="*/ 55 h 287"/>
                <a:gd name="T66" fmla="*/ 25 w 167"/>
                <a:gd name="T67" fmla="*/ 55 h 287"/>
                <a:gd name="T68" fmla="*/ 19 w 167"/>
                <a:gd name="T69" fmla="*/ 28 h 287"/>
                <a:gd name="T70" fmla="*/ 16 w 167"/>
                <a:gd name="T71" fmla="*/ 11 h 287"/>
                <a:gd name="T72" fmla="*/ 14 w 167"/>
                <a:gd name="T73" fmla="*/ 2 h 287"/>
                <a:gd name="T74" fmla="*/ 14 w 167"/>
                <a:gd name="T75" fmla="*/ 0 h 287"/>
                <a:gd name="T76" fmla="*/ 0 w 167"/>
                <a:gd name="T77" fmla="*/ 2 h 287"/>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0" t="0" r="r" b="b"/>
              <a:pathLst>
                <a:path w="167" h="287">
                  <a:moveTo>
                    <a:pt x="0" y="3"/>
                  </a:moveTo>
                  <a:lnTo>
                    <a:pt x="0" y="3"/>
                  </a:lnTo>
                  <a:lnTo>
                    <a:pt x="2" y="22"/>
                  </a:lnTo>
                  <a:lnTo>
                    <a:pt x="6" y="45"/>
                  </a:lnTo>
                  <a:lnTo>
                    <a:pt x="11" y="71"/>
                  </a:lnTo>
                  <a:lnTo>
                    <a:pt x="18" y="99"/>
                  </a:lnTo>
                  <a:lnTo>
                    <a:pt x="24" y="126"/>
                  </a:lnTo>
                  <a:lnTo>
                    <a:pt x="32" y="153"/>
                  </a:lnTo>
                  <a:lnTo>
                    <a:pt x="40" y="176"/>
                  </a:lnTo>
                  <a:lnTo>
                    <a:pt x="49" y="193"/>
                  </a:lnTo>
                  <a:lnTo>
                    <a:pt x="63" y="214"/>
                  </a:lnTo>
                  <a:lnTo>
                    <a:pt x="78" y="232"/>
                  </a:lnTo>
                  <a:lnTo>
                    <a:pt x="93" y="248"/>
                  </a:lnTo>
                  <a:lnTo>
                    <a:pt x="108" y="262"/>
                  </a:lnTo>
                  <a:lnTo>
                    <a:pt x="119" y="274"/>
                  </a:lnTo>
                  <a:lnTo>
                    <a:pt x="129" y="281"/>
                  </a:lnTo>
                  <a:lnTo>
                    <a:pt x="136" y="286"/>
                  </a:lnTo>
                  <a:lnTo>
                    <a:pt x="139" y="287"/>
                  </a:lnTo>
                  <a:lnTo>
                    <a:pt x="147" y="282"/>
                  </a:lnTo>
                  <a:lnTo>
                    <a:pt x="155" y="275"/>
                  </a:lnTo>
                  <a:lnTo>
                    <a:pt x="162" y="268"/>
                  </a:lnTo>
                  <a:lnTo>
                    <a:pt x="167" y="260"/>
                  </a:lnTo>
                  <a:lnTo>
                    <a:pt x="148" y="251"/>
                  </a:lnTo>
                  <a:lnTo>
                    <a:pt x="128" y="239"/>
                  </a:lnTo>
                  <a:lnTo>
                    <a:pt x="111" y="225"/>
                  </a:lnTo>
                  <a:lnTo>
                    <a:pt x="96" y="209"/>
                  </a:lnTo>
                  <a:lnTo>
                    <a:pt x="82" y="190"/>
                  </a:lnTo>
                  <a:lnTo>
                    <a:pt x="70" y="167"/>
                  </a:lnTo>
                  <a:lnTo>
                    <a:pt x="59" y="140"/>
                  </a:lnTo>
                  <a:lnTo>
                    <a:pt x="50" y="109"/>
                  </a:lnTo>
                  <a:lnTo>
                    <a:pt x="37" y="55"/>
                  </a:lnTo>
                  <a:lnTo>
                    <a:pt x="32" y="22"/>
                  </a:lnTo>
                  <a:lnTo>
                    <a:pt x="28" y="4"/>
                  </a:lnTo>
                  <a:lnTo>
                    <a:pt x="28" y="0"/>
                  </a:lnTo>
                  <a:lnTo>
                    <a:pt x="0" y="3"/>
                  </a:lnTo>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69" name="Freeform 70"/>
            <p:cNvSpPr>
              <a:spLocks/>
            </p:cNvSpPr>
            <p:nvPr/>
          </p:nvSpPr>
          <p:spPr bwMode="auto">
            <a:xfrm flipH="1">
              <a:off x="2444" y="2233"/>
              <a:ext cx="57" cy="31"/>
            </a:xfrm>
            <a:custGeom>
              <a:avLst/>
              <a:gdLst>
                <a:gd name="T0" fmla="*/ 57 w 114"/>
                <a:gd name="T1" fmla="*/ 7 h 62"/>
                <a:gd name="T2" fmla="*/ 56 w 114"/>
                <a:gd name="T3" fmla="*/ 9 h 62"/>
                <a:gd name="T4" fmla="*/ 53 w 114"/>
                <a:gd name="T5" fmla="*/ 11 h 62"/>
                <a:gd name="T6" fmla="*/ 51 w 114"/>
                <a:gd name="T7" fmla="*/ 12 h 62"/>
                <a:gd name="T8" fmla="*/ 49 w 114"/>
                <a:gd name="T9" fmla="*/ 13 h 62"/>
                <a:gd name="T10" fmla="*/ 46 w 114"/>
                <a:gd name="T11" fmla="*/ 14 h 62"/>
                <a:gd name="T12" fmla="*/ 44 w 114"/>
                <a:gd name="T13" fmla="*/ 15 h 62"/>
                <a:gd name="T14" fmla="*/ 41 w 114"/>
                <a:gd name="T15" fmla="*/ 16 h 62"/>
                <a:gd name="T16" fmla="*/ 38 w 114"/>
                <a:gd name="T17" fmla="*/ 16 h 62"/>
                <a:gd name="T18" fmla="*/ 33 w 114"/>
                <a:gd name="T19" fmla="*/ 17 h 62"/>
                <a:gd name="T20" fmla="*/ 28 w 114"/>
                <a:gd name="T21" fmla="*/ 16 h 62"/>
                <a:gd name="T22" fmla="*/ 23 w 114"/>
                <a:gd name="T23" fmla="*/ 15 h 62"/>
                <a:gd name="T24" fmla="*/ 18 w 114"/>
                <a:gd name="T25" fmla="*/ 13 h 62"/>
                <a:gd name="T26" fmla="*/ 14 w 114"/>
                <a:gd name="T27" fmla="*/ 11 h 62"/>
                <a:gd name="T28" fmla="*/ 10 w 114"/>
                <a:gd name="T29" fmla="*/ 8 h 62"/>
                <a:gd name="T30" fmla="*/ 6 w 114"/>
                <a:gd name="T31" fmla="*/ 4 h 62"/>
                <a:gd name="T32" fmla="*/ 3 w 114"/>
                <a:gd name="T33" fmla="*/ 0 h 62"/>
                <a:gd name="T34" fmla="*/ 0 w 114"/>
                <a:gd name="T35" fmla="*/ 18 h 62"/>
                <a:gd name="T36" fmla="*/ 3 w 114"/>
                <a:gd name="T37" fmla="*/ 20 h 62"/>
                <a:gd name="T38" fmla="*/ 8 w 114"/>
                <a:gd name="T39" fmla="*/ 23 h 62"/>
                <a:gd name="T40" fmla="*/ 14 w 114"/>
                <a:gd name="T41" fmla="*/ 26 h 62"/>
                <a:gd name="T42" fmla="*/ 21 w 114"/>
                <a:gd name="T43" fmla="*/ 29 h 62"/>
                <a:gd name="T44" fmla="*/ 29 w 114"/>
                <a:gd name="T45" fmla="*/ 31 h 62"/>
                <a:gd name="T46" fmla="*/ 38 w 114"/>
                <a:gd name="T47" fmla="*/ 31 h 62"/>
                <a:gd name="T48" fmla="*/ 47 w 114"/>
                <a:gd name="T49" fmla="*/ 30 h 62"/>
                <a:gd name="T50" fmla="*/ 57 w 114"/>
                <a:gd name="T51" fmla="*/ 27 h 62"/>
                <a:gd name="T52" fmla="*/ 57 w 114"/>
                <a:gd name="T53" fmla="*/ 7 h 62"/>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114" h="62">
                  <a:moveTo>
                    <a:pt x="114" y="14"/>
                  </a:moveTo>
                  <a:lnTo>
                    <a:pt x="111" y="17"/>
                  </a:lnTo>
                  <a:lnTo>
                    <a:pt x="106" y="21"/>
                  </a:lnTo>
                  <a:lnTo>
                    <a:pt x="102" y="23"/>
                  </a:lnTo>
                  <a:lnTo>
                    <a:pt x="97" y="25"/>
                  </a:lnTo>
                  <a:lnTo>
                    <a:pt x="92" y="27"/>
                  </a:lnTo>
                  <a:lnTo>
                    <a:pt x="87" y="30"/>
                  </a:lnTo>
                  <a:lnTo>
                    <a:pt x="82" y="31"/>
                  </a:lnTo>
                  <a:lnTo>
                    <a:pt x="76" y="32"/>
                  </a:lnTo>
                  <a:lnTo>
                    <a:pt x="66" y="33"/>
                  </a:lnTo>
                  <a:lnTo>
                    <a:pt x="56" y="32"/>
                  </a:lnTo>
                  <a:lnTo>
                    <a:pt x="45" y="30"/>
                  </a:lnTo>
                  <a:lnTo>
                    <a:pt x="36" y="26"/>
                  </a:lnTo>
                  <a:lnTo>
                    <a:pt x="27" y="22"/>
                  </a:lnTo>
                  <a:lnTo>
                    <a:pt x="19" y="15"/>
                  </a:lnTo>
                  <a:lnTo>
                    <a:pt x="12" y="8"/>
                  </a:lnTo>
                  <a:lnTo>
                    <a:pt x="6" y="0"/>
                  </a:lnTo>
                  <a:lnTo>
                    <a:pt x="0" y="35"/>
                  </a:lnTo>
                  <a:lnTo>
                    <a:pt x="6" y="40"/>
                  </a:lnTo>
                  <a:lnTo>
                    <a:pt x="15" y="46"/>
                  </a:lnTo>
                  <a:lnTo>
                    <a:pt x="28" y="52"/>
                  </a:lnTo>
                  <a:lnTo>
                    <a:pt x="42" y="57"/>
                  </a:lnTo>
                  <a:lnTo>
                    <a:pt x="58" y="61"/>
                  </a:lnTo>
                  <a:lnTo>
                    <a:pt x="75" y="62"/>
                  </a:lnTo>
                  <a:lnTo>
                    <a:pt x="94" y="60"/>
                  </a:lnTo>
                  <a:lnTo>
                    <a:pt x="113" y="53"/>
                  </a:lnTo>
                  <a:lnTo>
                    <a:pt x="114" y="14"/>
                  </a:lnTo>
                  <a:close/>
                </a:path>
              </a:pathLst>
            </a:custGeom>
            <a:solidFill>
              <a:srgbClr val="00333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70" name="Freeform 71"/>
            <p:cNvSpPr>
              <a:spLocks/>
            </p:cNvSpPr>
            <p:nvPr/>
          </p:nvSpPr>
          <p:spPr bwMode="auto">
            <a:xfrm flipH="1">
              <a:off x="2444" y="2233"/>
              <a:ext cx="57" cy="31"/>
            </a:xfrm>
            <a:custGeom>
              <a:avLst/>
              <a:gdLst>
                <a:gd name="T0" fmla="*/ 57 w 114"/>
                <a:gd name="T1" fmla="*/ 7 h 62"/>
                <a:gd name="T2" fmla="*/ 57 w 114"/>
                <a:gd name="T3" fmla="*/ 7 h 62"/>
                <a:gd name="T4" fmla="*/ 56 w 114"/>
                <a:gd name="T5" fmla="*/ 9 h 62"/>
                <a:gd name="T6" fmla="*/ 53 w 114"/>
                <a:gd name="T7" fmla="*/ 11 h 62"/>
                <a:gd name="T8" fmla="*/ 51 w 114"/>
                <a:gd name="T9" fmla="*/ 12 h 62"/>
                <a:gd name="T10" fmla="*/ 49 w 114"/>
                <a:gd name="T11" fmla="*/ 13 h 62"/>
                <a:gd name="T12" fmla="*/ 46 w 114"/>
                <a:gd name="T13" fmla="*/ 14 h 62"/>
                <a:gd name="T14" fmla="*/ 44 w 114"/>
                <a:gd name="T15" fmla="*/ 15 h 62"/>
                <a:gd name="T16" fmla="*/ 41 w 114"/>
                <a:gd name="T17" fmla="*/ 16 h 62"/>
                <a:gd name="T18" fmla="*/ 38 w 114"/>
                <a:gd name="T19" fmla="*/ 16 h 62"/>
                <a:gd name="T20" fmla="*/ 38 w 114"/>
                <a:gd name="T21" fmla="*/ 16 h 62"/>
                <a:gd name="T22" fmla="*/ 33 w 114"/>
                <a:gd name="T23" fmla="*/ 17 h 62"/>
                <a:gd name="T24" fmla="*/ 28 w 114"/>
                <a:gd name="T25" fmla="*/ 16 h 62"/>
                <a:gd name="T26" fmla="*/ 23 w 114"/>
                <a:gd name="T27" fmla="*/ 15 h 62"/>
                <a:gd name="T28" fmla="*/ 18 w 114"/>
                <a:gd name="T29" fmla="*/ 13 h 62"/>
                <a:gd name="T30" fmla="*/ 14 w 114"/>
                <a:gd name="T31" fmla="*/ 11 h 62"/>
                <a:gd name="T32" fmla="*/ 10 w 114"/>
                <a:gd name="T33" fmla="*/ 8 h 62"/>
                <a:gd name="T34" fmla="*/ 6 w 114"/>
                <a:gd name="T35" fmla="*/ 4 h 62"/>
                <a:gd name="T36" fmla="*/ 3 w 114"/>
                <a:gd name="T37" fmla="*/ 0 h 62"/>
                <a:gd name="T38" fmla="*/ 0 w 114"/>
                <a:gd name="T39" fmla="*/ 18 h 62"/>
                <a:gd name="T40" fmla="*/ 0 w 114"/>
                <a:gd name="T41" fmla="*/ 18 h 62"/>
                <a:gd name="T42" fmla="*/ 3 w 114"/>
                <a:gd name="T43" fmla="*/ 20 h 62"/>
                <a:gd name="T44" fmla="*/ 8 w 114"/>
                <a:gd name="T45" fmla="*/ 23 h 62"/>
                <a:gd name="T46" fmla="*/ 14 w 114"/>
                <a:gd name="T47" fmla="*/ 26 h 62"/>
                <a:gd name="T48" fmla="*/ 21 w 114"/>
                <a:gd name="T49" fmla="*/ 29 h 62"/>
                <a:gd name="T50" fmla="*/ 29 w 114"/>
                <a:gd name="T51" fmla="*/ 31 h 62"/>
                <a:gd name="T52" fmla="*/ 38 w 114"/>
                <a:gd name="T53" fmla="*/ 31 h 62"/>
                <a:gd name="T54" fmla="*/ 47 w 114"/>
                <a:gd name="T55" fmla="*/ 30 h 62"/>
                <a:gd name="T56" fmla="*/ 57 w 114"/>
                <a:gd name="T57" fmla="*/ 27 h 62"/>
                <a:gd name="T58" fmla="*/ 57 w 114"/>
                <a:gd name="T59" fmla="*/ 7 h 62"/>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0" t="0" r="r" b="b"/>
              <a:pathLst>
                <a:path w="114" h="62">
                  <a:moveTo>
                    <a:pt x="114" y="14"/>
                  </a:moveTo>
                  <a:lnTo>
                    <a:pt x="114" y="14"/>
                  </a:lnTo>
                  <a:lnTo>
                    <a:pt x="111" y="17"/>
                  </a:lnTo>
                  <a:lnTo>
                    <a:pt x="106" y="21"/>
                  </a:lnTo>
                  <a:lnTo>
                    <a:pt x="102" y="23"/>
                  </a:lnTo>
                  <a:lnTo>
                    <a:pt x="97" y="25"/>
                  </a:lnTo>
                  <a:lnTo>
                    <a:pt x="92" y="27"/>
                  </a:lnTo>
                  <a:lnTo>
                    <a:pt x="87" y="30"/>
                  </a:lnTo>
                  <a:lnTo>
                    <a:pt x="82" y="31"/>
                  </a:lnTo>
                  <a:lnTo>
                    <a:pt x="76" y="32"/>
                  </a:lnTo>
                  <a:lnTo>
                    <a:pt x="66" y="33"/>
                  </a:lnTo>
                  <a:lnTo>
                    <a:pt x="56" y="32"/>
                  </a:lnTo>
                  <a:lnTo>
                    <a:pt x="45" y="30"/>
                  </a:lnTo>
                  <a:lnTo>
                    <a:pt x="36" y="26"/>
                  </a:lnTo>
                  <a:lnTo>
                    <a:pt x="27" y="22"/>
                  </a:lnTo>
                  <a:lnTo>
                    <a:pt x="19" y="15"/>
                  </a:lnTo>
                  <a:lnTo>
                    <a:pt x="12" y="8"/>
                  </a:lnTo>
                  <a:lnTo>
                    <a:pt x="6" y="0"/>
                  </a:lnTo>
                  <a:lnTo>
                    <a:pt x="0" y="35"/>
                  </a:lnTo>
                  <a:lnTo>
                    <a:pt x="6" y="40"/>
                  </a:lnTo>
                  <a:lnTo>
                    <a:pt x="15" y="46"/>
                  </a:lnTo>
                  <a:lnTo>
                    <a:pt x="28" y="52"/>
                  </a:lnTo>
                  <a:lnTo>
                    <a:pt x="42" y="57"/>
                  </a:lnTo>
                  <a:lnTo>
                    <a:pt x="58" y="61"/>
                  </a:lnTo>
                  <a:lnTo>
                    <a:pt x="75" y="62"/>
                  </a:lnTo>
                  <a:lnTo>
                    <a:pt x="94" y="60"/>
                  </a:lnTo>
                  <a:lnTo>
                    <a:pt x="113" y="53"/>
                  </a:lnTo>
                  <a:lnTo>
                    <a:pt x="114" y="14"/>
                  </a:lnTo>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71" name="Freeform 72"/>
            <p:cNvSpPr>
              <a:spLocks/>
            </p:cNvSpPr>
            <p:nvPr/>
          </p:nvSpPr>
          <p:spPr bwMode="auto">
            <a:xfrm flipH="1">
              <a:off x="2450" y="2301"/>
              <a:ext cx="272" cy="157"/>
            </a:xfrm>
            <a:custGeom>
              <a:avLst/>
              <a:gdLst>
                <a:gd name="T0" fmla="*/ 266 w 544"/>
                <a:gd name="T1" fmla="*/ 4 h 314"/>
                <a:gd name="T2" fmla="*/ 258 w 544"/>
                <a:gd name="T3" fmla="*/ 13 h 314"/>
                <a:gd name="T4" fmla="*/ 247 w 544"/>
                <a:gd name="T5" fmla="*/ 23 h 314"/>
                <a:gd name="T6" fmla="*/ 238 w 544"/>
                <a:gd name="T7" fmla="*/ 27 h 314"/>
                <a:gd name="T8" fmla="*/ 212 w 544"/>
                <a:gd name="T9" fmla="*/ 71 h 314"/>
                <a:gd name="T10" fmla="*/ 207 w 544"/>
                <a:gd name="T11" fmla="*/ 69 h 314"/>
                <a:gd name="T12" fmla="*/ 196 w 544"/>
                <a:gd name="T13" fmla="*/ 82 h 314"/>
                <a:gd name="T14" fmla="*/ 180 w 544"/>
                <a:gd name="T15" fmla="*/ 101 h 314"/>
                <a:gd name="T16" fmla="*/ 162 w 544"/>
                <a:gd name="T17" fmla="*/ 118 h 314"/>
                <a:gd name="T18" fmla="*/ 150 w 544"/>
                <a:gd name="T19" fmla="*/ 129 h 314"/>
                <a:gd name="T20" fmla="*/ 138 w 544"/>
                <a:gd name="T21" fmla="*/ 135 h 314"/>
                <a:gd name="T22" fmla="*/ 123 w 544"/>
                <a:gd name="T23" fmla="*/ 136 h 314"/>
                <a:gd name="T24" fmla="*/ 104 w 544"/>
                <a:gd name="T25" fmla="*/ 131 h 314"/>
                <a:gd name="T26" fmla="*/ 80 w 544"/>
                <a:gd name="T27" fmla="*/ 119 h 314"/>
                <a:gd name="T28" fmla="*/ 54 w 544"/>
                <a:gd name="T29" fmla="*/ 103 h 314"/>
                <a:gd name="T30" fmla="*/ 30 w 544"/>
                <a:gd name="T31" fmla="*/ 89 h 314"/>
                <a:gd name="T32" fmla="*/ 13 w 544"/>
                <a:gd name="T33" fmla="*/ 78 h 314"/>
                <a:gd name="T34" fmla="*/ 6 w 544"/>
                <a:gd name="T35" fmla="*/ 74 h 314"/>
                <a:gd name="T36" fmla="*/ 2 w 544"/>
                <a:gd name="T37" fmla="*/ 71 h 314"/>
                <a:gd name="T38" fmla="*/ 0 w 544"/>
                <a:gd name="T39" fmla="*/ 96 h 314"/>
                <a:gd name="T40" fmla="*/ 8 w 544"/>
                <a:gd name="T41" fmla="*/ 101 h 314"/>
                <a:gd name="T42" fmla="*/ 19 w 544"/>
                <a:gd name="T43" fmla="*/ 109 h 314"/>
                <a:gd name="T44" fmla="*/ 33 w 544"/>
                <a:gd name="T45" fmla="*/ 119 h 314"/>
                <a:gd name="T46" fmla="*/ 48 w 544"/>
                <a:gd name="T47" fmla="*/ 129 h 314"/>
                <a:gd name="T48" fmla="*/ 63 w 544"/>
                <a:gd name="T49" fmla="*/ 139 h 314"/>
                <a:gd name="T50" fmla="*/ 78 w 544"/>
                <a:gd name="T51" fmla="*/ 148 h 314"/>
                <a:gd name="T52" fmla="*/ 89 w 544"/>
                <a:gd name="T53" fmla="*/ 154 h 314"/>
                <a:gd name="T54" fmla="*/ 97 w 544"/>
                <a:gd name="T55" fmla="*/ 156 h 314"/>
                <a:gd name="T56" fmla="*/ 110 w 544"/>
                <a:gd name="T57" fmla="*/ 157 h 314"/>
                <a:gd name="T58" fmla="*/ 126 w 544"/>
                <a:gd name="T59" fmla="*/ 157 h 314"/>
                <a:gd name="T60" fmla="*/ 139 w 544"/>
                <a:gd name="T61" fmla="*/ 157 h 314"/>
                <a:gd name="T62" fmla="*/ 149 w 544"/>
                <a:gd name="T63" fmla="*/ 156 h 314"/>
                <a:gd name="T64" fmla="*/ 162 w 544"/>
                <a:gd name="T65" fmla="*/ 146 h 314"/>
                <a:gd name="T66" fmla="*/ 182 w 544"/>
                <a:gd name="T67" fmla="*/ 126 h 314"/>
                <a:gd name="T68" fmla="*/ 203 w 544"/>
                <a:gd name="T69" fmla="*/ 102 h 314"/>
                <a:gd name="T70" fmla="*/ 219 w 544"/>
                <a:gd name="T71" fmla="*/ 81 h 314"/>
                <a:gd name="T72" fmla="*/ 223 w 544"/>
                <a:gd name="T73" fmla="*/ 82 h 314"/>
                <a:gd name="T74" fmla="*/ 227 w 544"/>
                <a:gd name="T75" fmla="*/ 83 h 314"/>
                <a:gd name="T76" fmla="*/ 233 w 544"/>
                <a:gd name="T77" fmla="*/ 70 h 314"/>
                <a:gd name="T78" fmla="*/ 238 w 544"/>
                <a:gd name="T79" fmla="*/ 56 h 314"/>
                <a:gd name="T80" fmla="*/ 242 w 544"/>
                <a:gd name="T81" fmla="*/ 44 h 314"/>
                <a:gd name="T82" fmla="*/ 245 w 544"/>
                <a:gd name="T83" fmla="*/ 38 h 314"/>
                <a:gd name="T84" fmla="*/ 253 w 544"/>
                <a:gd name="T85" fmla="*/ 36 h 314"/>
                <a:gd name="T86" fmla="*/ 264 w 544"/>
                <a:gd name="T87" fmla="*/ 27 h 314"/>
                <a:gd name="T88" fmla="*/ 272 w 544"/>
                <a:gd name="T89" fmla="*/ 14 h 314"/>
                <a:gd name="T90" fmla="*/ 269 w 544"/>
                <a:gd name="T91" fmla="*/ 0 h 314"/>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0" t="0" r="r" b="b"/>
              <a:pathLst>
                <a:path w="544" h="314">
                  <a:moveTo>
                    <a:pt x="537" y="0"/>
                  </a:moveTo>
                  <a:lnTo>
                    <a:pt x="531" y="8"/>
                  </a:lnTo>
                  <a:lnTo>
                    <a:pt x="524" y="17"/>
                  </a:lnTo>
                  <a:lnTo>
                    <a:pt x="515" y="26"/>
                  </a:lnTo>
                  <a:lnTo>
                    <a:pt x="505" y="37"/>
                  </a:lnTo>
                  <a:lnTo>
                    <a:pt x="494" y="45"/>
                  </a:lnTo>
                  <a:lnTo>
                    <a:pt x="484" y="50"/>
                  </a:lnTo>
                  <a:lnTo>
                    <a:pt x="475" y="54"/>
                  </a:lnTo>
                  <a:lnTo>
                    <a:pt x="468" y="54"/>
                  </a:lnTo>
                  <a:lnTo>
                    <a:pt x="424" y="141"/>
                  </a:lnTo>
                  <a:lnTo>
                    <a:pt x="417" y="134"/>
                  </a:lnTo>
                  <a:lnTo>
                    <a:pt x="414" y="138"/>
                  </a:lnTo>
                  <a:lnTo>
                    <a:pt x="405" y="148"/>
                  </a:lnTo>
                  <a:lnTo>
                    <a:pt x="392" y="164"/>
                  </a:lnTo>
                  <a:lnTo>
                    <a:pt x="376" y="182"/>
                  </a:lnTo>
                  <a:lnTo>
                    <a:pt x="359" y="201"/>
                  </a:lnTo>
                  <a:lnTo>
                    <a:pt x="340" y="220"/>
                  </a:lnTo>
                  <a:lnTo>
                    <a:pt x="324" y="236"/>
                  </a:lnTo>
                  <a:lnTo>
                    <a:pt x="312" y="248"/>
                  </a:lnTo>
                  <a:lnTo>
                    <a:pt x="300" y="257"/>
                  </a:lnTo>
                  <a:lnTo>
                    <a:pt x="287" y="266"/>
                  </a:lnTo>
                  <a:lnTo>
                    <a:pt x="275" y="270"/>
                  </a:lnTo>
                  <a:lnTo>
                    <a:pt x="261" y="274"/>
                  </a:lnTo>
                  <a:lnTo>
                    <a:pt x="245" y="272"/>
                  </a:lnTo>
                  <a:lnTo>
                    <a:pt x="228" y="269"/>
                  </a:lnTo>
                  <a:lnTo>
                    <a:pt x="208" y="262"/>
                  </a:lnTo>
                  <a:lnTo>
                    <a:pt x="185" y="251"/>
                  </a:lnTo>
                  <a:lnTo>
                    <a:pt x="160" y="237"/>
                  </a:lnTo>
                  <a:lnTo>
                    <a:pt x="133" y="222"/>
                  </a:lnTo>
                  <a:lnTo>
                    <a:pt x="107" y="206"/>
                  </a:lnTo>
                  <a:lnTo>
                    <a:pt x="82" y="191"/>
                  </a:lnTo>
                  <a:lnTo>
                    <a:pt x="60" y="177"/>
                  </a:lnTo>
                  <a:lnTo>
                    <a:pt x="40" y="165"/>
                  </a:lnTo>
                  <a:lnTo>
                    <a:pt x="25" y="156"/>
                  </a:lnTo>
                  <a:lnTo>
                    <a:pt x="16" y="150"/>
                  </a:lnTo>
                  <a:lnTo>
                    <a:pt x="11" y="148"/>
                  </a:lnTo>
                  <a:lnTo>
                    <a:pt x="8" y="145"/>
                  </a:lnTo>
                  <a:lnTo>
                    <a:pt x="3" y="141"/>
                  </a:lnTo>
                  <a:lnTo>
                    <a:pt x="2" y="140"/>
                  </a:lnTo>
                  <a:lnTo>
                    <a:pt x="0" y="191"/>
                  </a:lnTo>
                  <a:lnTo>
                    <a:pt x="6" y="195"/>
                  </a:lnTo>
                  <a:lnTo>
                    <a:pt x="15" y="201"/>
                  </a:lnTo>
                  <a:lnTo>
                    <a:pt x="25" y="209"/>
                  </a:lnTo>
                  <a:lnTo>
                    <a:pt x="37" y="217"/>
                  </a:lnTo>
                  <a:lnTo>
                    <a:pt x="51" y="228"/>
                  </a:lnTo>
                  <a:lnTo>
                    <a:pt x="66" y="237"/>
                  </a:lnTo>
                  <a:lnTo>
                    <a:pt x="80" y="247"/>
                  </a:lnTo>
                  <a:lnTo>
                    <a:pt x="95" y="257"/>
                  </a:lnTo>
                  <a:lnTo>
                    <a:pt x="112" y="268"/>
                  </a:lnTo>
                  <a:lnTo>
                    <a:pt x="126" y="278"/>
                  </a:lnTo>
                  <a:lnTo>
                    <a:pt x="141" y="287"/>
                  </a:lnTo>
                  <a:lnTo>
                    <a:pt x="155" y="295"/>
                  </a:lnTo>
                  <a:lnTo>
                    <a:pt x="168" y="301"/>
                  </a:lnTo>
                  <a:lnTo>
                    <a:pt x="178" y="307"/>
                  </a:lnTo>
                  <a:lnTo>
                    <a:pt x="187" y="310"/>
                  </a:lnTo>
                  <a:lnTo>
                    <a:pt x="194" y="312"/>
                  </a:lnTo>
                  <a:lnTo>
                    <a:pt x="206" y="312"/>
                  </a:lnTo>
                  <a:lnTo>
                    <a:pt x="220" y="313"/>
                  </a:lnTo>
                  <a:lnTo>
                    <a:pt x="235" y="313"/>
                  </a:lnTo>
                  <a:lnTo>
                    <a:pt x="251" y="313"/>
                  </a:lnTo>
                  <a:lnTo>
                    <a:pt x="264" y="314"/>
                  </a:lnTo>
                  <a:lnTo>
                    <a:pt x="278" y="313"/>
                  </a:lnTo>
                  <a:lnTo>
                    <a:pt x="289" y="313"/>
                  </a:lnTo>
                  <a:lnTo>
                    <a:pt x="297" y="312"/>
                  </a:lnTo>
                  <a:lnTo>
                    <a:pt x="308" y="306"/>
                  </a:lnTo>
                  <a:lnTo>
                    <a:pt x="324" y="292"/>
                  </a:lnTo>
                  <a:lnTo>
                    <a:pt x="344" y="274"/>
                  </a:lnTo>
                  <a:lnTo>
                    <a:pt x="363" y="252"/>
                  </a:lnTo>
                  <a:lnTo>
                    <a:pt x="384" y="228"/>
                  </a:lnTo>
                  <a:lnTo>
                    <a:pt x="405" y="203"/>
                  </a:lnTo>
                  <a:lnTo>
                    <a:pt x="422" y="180"/>
                  </a:lnTo>
                  <a:lnTo>
                    <a:pt x="437" y="161"/>
                  </a:lnTo>
                  <a:lnTo>
                    <a:pt x="442" y="160"/>
                  </a:lnTo>
                  <a:lnTo>
                    <a:pt x="446" y="163"/>
                  </a:lnTo>
                  <a:lnTo>
                    <a:pt x="451" y="165"/>
                  </a:lnTo>
                  <a:lnTo>
                    <a:pt x="453" y="165"/>
                  </a:lnTo>
                  <a:lnTo>
                    <a:pt x="459" y="153"/>
                  </a:lnTo>
                  <a:lnTo>
                    <a:pt x="465" y="139"/>
                  </a:lnTo>
                  <a:lnTo>
                    <a:pt x="470" y="125"/>
                  </a:lnTo>
                  <a:lnTo>
                    <a:pt x="475" y="111"/>
                  </a:lnTo>
                  <a:lnTo>
                    <a:pt x="480" y="99"/>
                  </a:lnTo>
                  <a:lnTo>
                    <a:pt x="484" y="87"/>
                  </a:lnTo>
                  <a:lnTo>
                    <a:pt x="486" y="79"/>
                  </a:lnTo>
                  <a:lnTo>
                    <a:pt x="489" y="76"/>
                  </a:lnTo>
                  <a:lnTo>
                    <a:pt x="496" y="76"/>
                  </a:lnTo>
                  <a:lnTo>
                    <a:pt x="506" y="71"/>
                  </a:lnTo>
                  <a:lnTo>
                    <a:pt x="516" y="63"/>
                  </a:lnTo>
                  <a:lnTo>
                    <a:pt x="528" y="53"/>
                  </a:lnTo>
                  <a:lnTo>
                    <a:pt x="537" y="41"/>
                  </a:lnTo>
                  <a:lnTo>
                    <a:pt x="543" y="27"/>
                  </a:lnTo>
                  <a:lnTo>
                    <a:pt x="544" y="14"/>
                  </a:lnTo>
                  <a:lnTo>
                    <a:pt x="537" y="0"/>
                  </a:lnTo>
                  <a:close/>
                </a:path>
              </a:pathLst>
            </a:custGeom>
            <a:solidFill>
              <a:srgbClr val="00333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72" name="Freeform 73"/>
            <p:cNvSpPr>
              <a:spLocks/>
            </p:cNvSpPr>
            <p:nvPr/>
          </p:nvSpPr>
          <p:spPr bwMode="auto">
            <a:xfrm flipH="1">
              <a:off x="2450" y="2301"/>
              <a:ext cx="272" cy="157"/>
            </a:xfrm>
            <a:custGeom>
              <a:avLst/>
              <a:gdLst>
                <a:gd name="T0" fmla="*/ 269 w 544"/>
                <a:gd name="T1" fmla="*/ 0 h 314"/>
                <a:gd name="T2" fmla="*/ 262 w 544"/>
                <a:gd name="T3" fmla="*/ 9 h 314"/>
                <a:gd name="T4" fmla="*/ 253 w 544"/>
                <a:gd name="T5" fmla="*/ 19 h 314"/>
                <a:gd name="T6" fmla="*/ 242 w 544"/>
                <a:gd name="T7" fmla="*/ 25 h 314"/>
                <a:gd name="T8" fmla="*/ 234 w 544"/>
                <a:gd name="T9" fmla="*/ 27 h 314"/>
                <a:gd name="T10" fmla="*/ 209 w 544"/>
                <a:gd name="T11" fmla="*/ 67 h 314"/>
                <a:gd name="T12" fmla="*/ 207 w 544"/>
                <a:gd name="T13" fmla="*/ 69 h 314"/>
                <a:gd name="T14" fmla="*/ 196 w 544"/>
                <a:gd name="T15" fmla="*/ 82 h 314"/>
                <a:gd name="T16" fmla="*/ 180 w 544"/>
                <a:gd name="T17" fmla="*/ 101 h 314"/>
                <a:gd name="T18" fmla="*/ 162 w 544"/>
                <a:gd name="T19" fmla="*/ 118 h 314"/>
                <a:gd name="T20" fmla="*/ 156 w 544"/>
                <a:gd name="T21" fmla="*/ 124 h 314"/>
                <a:gd name="T22" fmla="*/ 144 w 544"/>
                <a:gd name="T23" fmla="*/ 133 h 314"/>
                <a:gd name="T24" fmla="*/ 131 w 544"/>
                <a:gd name="T25" fmla="*/ 137 h 314"/>
                <a:gd name="T26" fmla="*/ 114 w 544"/>
                <a:gd name="T27" fmla="*/ 135 h 314"/>
                <a:gd name="T28" fmla="*/ 93 w 544"/>
                <a:gd name="T29" fmla="*/ 126 h 314"/>
                <a:gd name="T30" fmla="*/ 80 w 544"/>
                <a:gd name="T31" fmla="*/ 119 h 314"/>
                <a:gd name="T32" fmla="*/ 54 w 544"/>
                <a:gd name="T33" fmla="*/ 103 h 314"/>
                <a:gd name="T34" fmla="*/ 30 w 544"/>
                <a:gd name="T35" fmla="*/ 89 h 314"/>
                <a:gd name="T36" fmla="*/ 13 w 544"/>
                <a:gd name="T37" fmla="*/ 78 h 314"/>
                <a:gd name="T38" fmla="*/ 8 w 544"/>
                <a:gd name="T39" fmla="*/ 75 h 314"/>
                <a:gd name="T40" fmla="*/ 4 w 544"/>
                <a:gd name="T41" fmla="*/ 73 h 314"/>
                <a:gd name="T42" fmla="*/ 1 w 544"/>
                <a:gd name="T43" fmla="*/ 70 h 314"/>
                <a:gd name="T44" fmla="*/ 0 w 544"/>
                <a:gd name="T45" fmla="*/ 96 h 314"/>
                <a:gd name="T46" fmla="*/ 8 w 544"/>
                <a:gd name="T47" fmla="*/ 101 h 314"/>
                <a:gd name="T48" fmla="*/ 19 w 544"/>
                <a:gd name="T49" fmla="*/ 109 h 314"/>
                <a:gd name="T50" fmla="*/ 33 w 544"/>
                <a:gd name="T51" fmla="*/ 119 h 314"/>
                <a:gd name="T52" fmla="*/ 48 w 544"/>
                <a:gd name="T53" fmla="*/ 129 h 314"/>
                <a:gd name="T54" fmla="*/ 63 w 544"/>
                <a:gd name="T55" fmla="*/ 139 h 314"/>
                <a:gd name="T56" fmla="*/ 78 w 544"/>
                <a:gd name="T57" fmla="*/ 148 h 314"/>
                <a:gd name="T58" fmla="*/ 89 w 544"/>
                <a:gd name="T59" fmla="*/ 154 h 314"/>
                <a:gd name="T60" fmla="*/ 97 w 544"/>
                <a:gd name="T61" fmla="*/ 156 h 314"/>
                <a:gd name="T62" fmla="*/ 103 w 544"/>
                <a:gd name="T63" fmla="*/ 156 h 314"/>
                <a:gd name="T64" fmla="*/ 118 w 544"/>
                <a:gd name="T65" fmla="*/ 157 h 314"/>
                <a:gd name="T66" fmla="*/ 132 w 544"/>
                <a:gd name="T67" fmla="*/ 157 h 314"/>
                <a:gd name="T68" fmla="*/ 145 w 544"/>
                <a:gd name="T69" fmla="*/ 157 h 314"/>
                <a:gd name="T70" fmla="*/ 149 w 544"/>
                <a:gd name="T71" fmla="*/ 156 h 314"/>
                <a:gd name="T72" fmla="*/ 162 w 544"/>
                <a:gd name="T73" fmla="*/ 146 h 314"/>
                <a:gd name="T74" fmla="*/ 182 w 544"/>
                <a:gd name="T75" fmla="*/ 126 h 314"/>
                <a:gd name="T76" fmla="*/ 203 w 544"/>
                <a:gd name="T77" fmla="*/ 102 h 314"/>
                <a:gd name="T78" fmla="*/ 219 w 544"/>
                <a:gd name="T79" fmla="*/ 81 h 314"/>
                <a:gd name="T80" fmla="*/ 221 w 544"/>
                <a:gd name="T81" fmla="*/ 80 h 314"/>
                <a:gd name="T82" fmla="*/ 226 w 544"/>
                <a:gd name="T83" fmla="*/ 83 h 314"/>
                <a:gd name="T84" fmla="*/ 227 w 544"/>
                <a:gd name="T85" fmla="*/ 83 h 314"/>
                <a:gd name="T86" fmla="*/ 233 w 544"/>
                <a:gd name="T87" fmla="*/ 70 h 314"/>
                <a:gd name="T88" fmla="*/ 238 w 544"/>
                <a:gd name="T89" fmla="*/ 56 h 314"/>
                <a:gd name="T90" fmla="*/ 242 w 544"/>
                <a:gd name="T91" fmla="*/ 44 h 314"/>
                <a:gd name="T92" fmla="*/ 245 w 544"/>
                <a:gd name="T93" fmla="*/ 38 h 314"/>
                <a:gd name="T94" fmla="*/ 248 w 544"/>
                <a:gd name="T95" fmla="*/ 38 h 314"/>
                <a:gd name="T96" fmla="*/ 258 w 544"/>
                <a:gd name="T97" fmla="*/ 32 h 314"/>
                <a:gd name="T98" fmla="*/ 269 w 544"/>
                <a:gd name="T99" fmla="*/ 21 h 314"/>
                <a:gd name="T100" fmla="*/ 272 w 544"/>
                <a:gd name="T101" fmla="*/ 7 h 314"/>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0" t="0" r="r" b="b"/>
              <a:pathLst>
                <a:path w="544" h="314">
                  <a:moveTo>
                    <a:pt x="537" y="0"/>
                  </a:moveTo>
                  <a:lnTo>
                    <a:pt x="537" y="0"/>
                  </a:lnTo>
                  <a:lnTo>
                    <a:pt x="531" y="8"/>
                  </a:lnTo>
                  <a:lnTo>
                    <a:pt x="524" y="17"/>
                  </a:lnTo>
                  <a:lnTo>
                    <a:pt x="515" y="26"/>
                  </a:lnTo>
                  <a:lnTo>
                    <a:pt x="505" y="37"/>
                  </a:lnTo>
                  <a:lnTo>
                    <a:pt x="494" y="45"/>
                  </a:lnTo>
                  <a:lnTo>
                    <a:pt x="484" y="50"/>
                  </a:lnTo>
                  <a:lnTo>
                    <a:pt x="475" y="54"/>
                  </a:lnTo>
                  <a:lnTo>
                    <a:pt x="468" y="54"/>
                  </a:lnTo>
                  <a:lnTo>
                    <a:pt x="424" y="141"/>
                  </a:lnTo>
                  <a:lnTo>
                    <a:pt x="417" y="134"/>
                  </a:lnTo>
                  <a:lnTo>
                    <a:pt x="414" y="138"/>
                  </a:lnTo>
                  <a:lnTo>
                    <a:pt x="405" y="148"/>
                  </a:lnTo>
                  <a:lnTo>
                    <a:pt x="392" y="164"/>
                  </a:lnTo>
                  <a:lnTo>
                    <a:pt x="376" y="182"/>
                  </a:lnTo>
                  <a:lnTo>
                    <a:pt x="359" y="201"/>
                  </a:lnTo>
                  <a:lnTo>
                    <a:pt x="340" y="220"/>
                  </a:lnTo>
                  <a:lnTo>
                    <a:pt x="324" y="236"/>
                  </a:lnTo>
                  <a:lnTo>
                    <a:pt x="312" y="248"/>
                  </a:lnTo>
                  <a:lnTo>
                    <a:pt x="300" y="257"/>
                  </a:lnTo>
                  <a:lnTo>
                    <a:pt x="287" y="266"/>
                  </a:lnTo>
                  <a:lnTo>
                    <a:pt x="275" y="270"/>
                  </a:lnTo>
                  <a:lnTo>
                    <a:pt x="261" y="274"/>
                  </a:lnTo>
                  <a:lnTo>
                    <a:pt x="245" y="272"/>
                  </a:lnTo>
                  <a:lnTo>
                    <a:pt x="228" y="269"/>
                  </a:lnTo>
                  <a:lnTo>
                    <a:pt x="208" y="262"/>
                  </a:lnTo>
                  <a:lnTo>
                    <a:pt x="185" y="251"/>
                  </a:lnTo>
                  <a:lnTo>
                    <a:pt x="160" y="237"/>
                  </a:lnTo>
                  <a:lnTo>
                    <a:pt x="133" y="222"/>
                  </a:lnTo>
                  <a:lnTo>
                    <a:pt x="107" y="206"/>
                  </a:lnTo>
                  <a:lnTo>
                    <a:pt x="82" y="191"/>
                  </a:lnTo>
                  <a:lnTo>
                    <a:pt x="60" y="177"/>
                  </a:lnTo>
                  <a:lnTo>
                    <a:pt x="40" y="165"/>
                  </a:lnTo>
                  <a:lnTo>
                    <a:pt x="25" y="156"/>
                  </a:lnTo>
                  <a:lnTo>
                    <a:pt x="16" y="150"/>
                  </a:lnTo>
                  <a:lnTo>
                    <a:pt x="11" y="148"/>
                  </a:lnTo>
                  <a:lnTo>
                    <a:pt x="8" y="145"/>
                  </a:lnTo>
                  <a:lnTo>
                    <a:pt x="3" y="141"/>
                  </a:lnTo>
                  <a:lnTo>
                    <a:pt x="2" y="140"/>
                  </a:lnTo>
                  <a:lnTo>
                    <a:pt x="0" y="191"/>
                  </a:lnTo>
                  <a:lnTo>
                    <a:pt x="6" y="195"/>
                  </a:lnTo>
                  <a:lnTo>
                    <a:pt x="15" y="201"/>
                  </a:lnTo>
                  <a:lnTo>
                    <a:pt x="25" y="209"/>
                  </a:lnTo>
                  <a:lnTo>
                    <a:pt x="37" y="217"/>
                  </a:lnTo>
                  <a:lnTo>
                    <a:pt x="51" y="228"/>
                  </a:lnTo>
                  <a:lnTo>
                    <a:pt x="66" y="237"/>
                  </a:lnTo>
                  <a:lnTo>
                    <a:pt x="80" y="247"/>
                  </a:lnTo>
                  <a:lnTo>
                    <a:pt x="95" y="257"/>
                  </a:lnTo>
                  <a:lnTo>
                    <a:pt x="112" y="268"/>
                  </a:lnTo>
                  <a:lnTo>
                    <a:pt x="126" y="278"/>
                  </a:lnTo>
                  <a:lnTo>
                    <a:pt x="141" y="287"/>
                  </a:lnTo>
                  <a:lnTo>
                    <a:pt x="155" y="295"/>
                  </a:lnTo>
                  <a:lnTo>
                    <a:pt x="168" y="301"/>
                  </a:lnTo>
                  <a:lnTo>
                    <a:pt x="178" y="307"/>
                  </a:lnTo>
                  <a:lnTo>
                    <a:pt x="187" y="310"/>
                  </a:lnTo>
                  <a:lnTo>
                    <a:pt x="194" y="312"/>
                  </a:lnTo>
                  <a:lnTo>
                    <a:pt x="206" y="312"/>
                  </a:lnTo>
                  <a:lnTo>
                    <a:pt x="220" y="313"/>
                  </a:lnTo>
                  <a:lnTo>
                    <a:pt x="235" y="313"/>
                  </a:lnTo>
                  <a:lnTo>
                    <a:pt x="251" y="313"/>
                  </a:lnTo>
                  <a:lnTo>
                    <a:pt x="264" y="314"/>
                  </a:lnTo>
                  <a:lnTo>
                    <a:pt x="278" y="313"/>
                  </a:lnTo>
                  <a:lnTo>
                    <a:pt x="289" y="313"/>
                  </a:lnTo>
                  <a:lnTo>
                    <a:pt x="297" y="312"/>
                  </a:lnTo>
                  <a:lnTo>
                    <a:pt x="308" y="306"/>
                  </a:lnTo>
                  <a:lnTo>
                    <a:pt x="324" y="292"/>
                  </a:lnTo>
                  <a:lnTo>
                    <a:pt x="344" y="274"/>
                  </a:lnTo>
                  <a:lnTo>
                    <a:pt x="363" y="252"/>
                  </a:lnTo>
                  <a:lnTo>
                    <a:pt x="384" y="228"/>
                  </a:lnTo>
                  <a:lnTo>
                    <a:pt x="405" y="203"/>
                  </a:lnTo>
                  <a:lnTo>
                    <a:pt x="422" y="180"/>
                  </a:lnTo>
                  <a:lnTo>
                    <a:pt x="437" y="161"/>
                  </a:lnTo>
                  <a:lnTo>
                    <a:pt x="442" y="160"/>
                  </a:lnTo>
                  <a:lnTo>
                    <a:pt x="446" y="163"/>
                  </a:lnTo>
                  <a:lnTo>
                    <a:pt x="451" y="165"/>
                  </a:lnTo>
                  <a:lnTo>
                    <a:pt x="453" y="165"/>
                  </a:lnTo>
                  <a:lnTo>
                    <a:pt x="459" y="153"/>
                  </a:lnTo>
                  <a:lnTo>
                    <a:pt x="465" y="139"/>
                  </a:lnTo>
                  <a:lnTo>
                    <a:pt x="470" y="125"/>
                  </a:lnTo>
                  <a:lnTo>
                    <a:pt x="475" y="111"/>
                  </a:lnTo>
                  <a:lnTo>
                    <a:pt x="480" y="99"/>
                  </a:lnTo>
                  <a:lnTo>
                    <a:pt x="484" y="87"/>
                  </a:lnTo>
                  <a:lnTo>
                    <a:pt x="486" y="79"/>
                  </a:lnTo>
                  <a:lnTo>
                    <a:pt x="489" y="76"/>
                  </a:lnTo>
                  <a:lnTo>
                    <a:pt x="496" y="76"/>
                  </a:lnTo>
                  <a:lnTo>
                    <a:pt x="506" y="71"/>
                  </a:lnTo>
                  <a:lnTo>
                    <a:pt x="516" y="63"/>
                  </a:lnTo>
                  <a:lnTo>
                    <a:pt x="528" y="53"/>
                  </a:lnTo>
                  <a:lnTo>
                    <a:pt x="537" y="41"/>
                  </a:lnTo>
                  <a:lnTo>
                    <a:pt x="543" y="27"/>
                  </a:lnTo>
                  <a:lnTo>
                    <a:pt x="544" y="14"/>
                  </a:lnTo>
                  <a:lnTo>
                    <a:pt x="537" y="0"/>
                  </a:lnTo>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73" name="Freeform 74"/>
            <p:cNvSpPr>
              <a:spLocks/>
            </p:cNvSpPr>
            <p:nvPr/>
          </p:nvSpPr>
          <p:spPr bwMode="auto">
            <a:xfrm flipH="1">
              <a:off x="2558" y="2154"/>
              <a:ext cx="138" cy="153"/>
            </a:xfrm>
            <a:custGeom>
              <a:avLst/>
              <a:gdLst>
                <a:gd name="T0" fmla="*/ 138 w 276"/>
                <a:gd name="T1" fmla="*/ 96 h 307"/>
                <a:gd name="T2" fmla="*/ 128 w 276"/>
                <a:gd name="T3" fmla="*/ 98 h 307"/>
                <a:gd name="T4" fmla="*/ 118 w 276"/>
                <a:gd name="T5" fmla="*/ 102 h 307"/>
                <a:gd name="T6" fmla="*/ 107 w 276"/>
                <a:gd name="T7" fmla="*/ 107 h 307"/>
                <a:gd name="T8" fmla="*/ 96 w 276"/>
                <a:gd name="T9" fmla="*/ 113 h 307"/>
                <a:gd name="T10" fmla="*/ 86 w 276"/>
                <a:gd name="T11" fmla="*/ 119 h 307"/>
                <a:gd name="T12" fmla="*/ 77 w 276"/>
                <a:gd name="T13" fmla="*/ 126 h 307"/>
                <a:gd name="T14" fmla="*/ 69 w 276"/>
                <a:gd name="T15" fmla="*/ 132 h 307"/>
                <a:gd name="T16" fmla="*/ 63 w 276"/>
                <a:gd name="T17" fmla="*/ 138 h 307"/>
                <a:gd name="T18" fmla="*/ 54 w 276"/>
                <a:gd name="T19" fmla="*/ 121 h 307"/>
                <a:gd name="T20" fmla="*/ 44 w 276"/>
                <a:gd name="T21" fmla="*/ 101 h 307"/>
                <a:gd name="T22" fmla="*/ 34 w 276"/>
                <a:gd name="T23" fmla="*/ 81 h 307"/>
                <a:gd name="T24" fmla="*/ 25 w 276"/>
                <a:gd name="T25" fmla="*/ 61 h 307"/>
                <a:gd name="T26" fmla="*/ 17 w 276"/>
                <a:gd name="T27" fmla="*/ 41 h 307"/>
                <a:gd name="T28" fmla="*/ 10 w 276"/>
                <a:gd name="T29" fmla="*/ 24 h 307"/>
                <a:gd name="T30" fmla="*/ 5 w 276"/>
                <a:gd name="T31" fmla="*/ 10 h 307"/>
                <a:gd name="T32" fmla="*/ 0 w 276"/>
                <a:gd name="T33" fmla="*/ 0 h 307"/>
                <a:gd name="T34" fmla="*/ 1 w 276"/>
                <a:gd name="T35" fmla="*/ 11 h 307"/>
                <a:gd name="T36" fmla="*/ 5 w 276"/>
                <a:gd name="T37" fmla="*/ 29 h 307"/>
                <a:gd name="T38" fmla="*/ 13 w 276"/>
                <a:gd name="T39" fmla="*/ 51 h 307"/>
                <a:gd name="T40" fmla="*/ 23 w 276"/>
                <a:gd name="T41" fmla="*/ 76 h 307"/>
                <a:gd name="T42" fmla="*/ 33 w 276"/>
                <a:gd name="T43" fmla="*/ 100 h 307"/>
                <a:gd name="T44" fmla="*/ 43 w 276"/>
                <a:gd name="T45" fmla="*/ 123 h 307"/>
                <a:gd name="T46" fmla="*/ 52 w 276"/>
                <a:gd name="T47" fmla="*/ 141 h 307"/>
                <a:gd name="T48" fmla="*/ 60 w 276"/>
                <a:gd name="T49" fmla="*/ 153 h 307"/>
                <a:gd name="T50" fmla="*/ 65 w 276"/>
                <a:gd name="T51" fmla="*/ 148 h 307"/>
                <a:gd name="T52" fmla="*/ 73 w 276"/>
                <a:gd name="T53" fmla="*/ 141 h 307"/>
                <a:gd name="T54" fmla="*/ 81 w 276"/>
                <a:gd name="T55" fmla="*/ 133 h 307"/>
                <a:gd name="T56" fmla="*/ 92 w 276"/>
                <a:gd name="T57" fmla="*/ 125 h 307"/>
                <a:gd name="T58" fmla="*/ 103 w 276"/>
                <a:gd name="T59" fmla="*/ 116 h 307"/>
                <a:gd name="T60" fmla="*/ 115 w 276"/>
                <a:gd name="T61" fmla="*/ 108 h 307"/>
                <a:gd name="T62" fmla="*/ 127 w 276"/>
                <a:gd name="T63" fmla="*/ 101 h 307"/>
                <a:gd name="T64" fmla="*/ 138 w 276"/>
                <a:gd name="T65" fmla="*/ 96 h 307"/>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276" h="307">
                  <a:moveTo>
                    <a:pt x="276" y="192"/>
                  </a:moveTo>
                  <a:lnTo>
                    <a:pt x="256" y="197"/>
                  </a:lnTo>
                  <a:lnTo>
                    <a:pt x="235" y="205"/>
                  </a:lnTo>
                  <a:lnTo>
                    <a:pt x="214" y="215"/>
                  </a:lnTo>
                  <a:lnTo>
                    <a:pt x="192" y="227"/>
                  </a:lnTo>
                  <a:lnTo>
                    <a:pt x="171" y="239"/>
                  </a:lnTo>
                  <a:lnTo>
                    <a:pt x="154" y="252"/>
                  </a:lnTo>
                  <a:lnTo>
                    <a:pt x="138" y="265"/>
                  </a:lnTo>
                  <a:lnTo>
                    <a:pt x="126" y="276"/>
                  </a:lnTo>
                  <a:lnTo>
                    <a:pt x="107" y="242"/>
                  </a:lnTo>
                  <a:lnTo>
                    <a:pt x="87" y="203"/>
                  </a:lnTo>
                  <a:lnTo>
                    <a:pt x="68" y="162"/>
                  </a:lnTo>
                  <a:lnTo>
                    <a:pt x="50" y="122"/>
                  </a:lnTo>
                  <a:lnTo>
                    <a:pt x="34" y="83"/>
                  </a:lnTo>
                  <a:lnTo>
                    <a:pt x="20" y="48"/>
                  </a:lnTo>
                  <a:lnTo>
                    <a:pt x="9" y="21"/>
                  </a:lnTo>
                  <a:lnTo>
                    <a:pt x="0" y="0"/>
                  </a:lnTo>
                  <a:lnTo>
                    <a:pt x="1" y="22"/>
                  </a:lnTo>
                  <a:lnTo>
                    <a:pt x="10" y="58"/>
                  </a:lnTo>
                  <a:lnTo>
                    <a:pt x="25" y="102"/>
                  </a:lnTo>
                  <a:lnTo>
                    <a:pt x="45" y="152"/>
                  </a:lnTo>
                  <a:lnTo>
                    <a:pt x="65" y="201"/>
                  </a:lnTo>
                  <a:lnTo>
                    <a:pt x="86" y="246"/>
                  </a:lnTo>
                  <a:lnTo>
                    <a:pt x="104" y="283"/>
                  </a:lnTo>
                  <a:lnTo>
                    <a:pt x="119" y="307"/>
                  </a:lnTo>
                  <a:lnTo>
                    <a:pt x="130" y="296"/>
                  </a:lnTo>
                  <a:lnTo>
                    <a:pt x="145" y="282"/>
                  </a:lnTo>
                  <a:lnTo>
                    <a:pt x="162" y="266"/>
                  </a:lnTo>
                  <a:lnTo>
                    <a:pt x="183" y="250"/>
                  </a:lnTo>
                  <a:lnTo>
                    <a:pt x="206" y="232"/>
                  </a:lnTo>
                  <a:lnTo>
                    <a:pt x="229" y="216"/>
                  </a:lnTo>
                  <a:lnTo>
                    <a:pt x="253" y="203"/>
                  </a:lnTo>
                  <a:lnTo>
                    <a:pt x="276" y="192"/>
                  </a:lnTo>
                  <a:close/>
                </a:path>
              </a:pathLst>
            </a:custGeom>
            <a:solidFill>
              <a:srgbClr val="00333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74" name="Freeform 75"/>
            <p:cNvSpPr>
              <a:spLocks/>
            </p:cNvSpPr>
            <p:nvPr/>
          </p:nvSpPr>
          <p:spPr bwMode="auto">
            <a:xfrm flipH="1">
              <a:off x="2558" y="2154"/>
              <a:ext cx="138" cy="153"/>
            </a:xfrm>
            <a:custGeom>
              <a:avLst/>
              <a:gdLst>
                <a:gd name="T0" fmla="*/ 138 w 276"/>
                <a:gd name="T1" fmla="*/ 96 h 307"/>
                <a:gd name="T2" fmla="*/ 138 w 276"/>
                <a:gd name="T3" fmla="*/ 96 h 307"/>
                <a:gd name="T4" fmla="*/ 128 w 276"/>
                <a:gd name="T5" fmla="*/ 98 h 307"/>
                <a:gd name="T6" fmla="*/ 118 w 276"/>
                <a:gd name="T7" fmla="*/ 102 h 307"/>
                <a:gd name="T8" fmla="*/ 107 w 276"/>
                <a:gd name="T9" fmla="*/ 107 h 307"/>
                <a:gd name="T10" fmla="*/ 96 w 276"/>
                <a:gd name="T11" fmla="*/ 113 h 307"/>
                <a:gd name="T12" fmla="*/ 86 w 276"/>
                <a:gd name="T13" fmla="*/ 119 h 307"/>
                <a:gd name="T14" fmla="*/ 77 w 276"/>
                <a:gd name="T15" fmla="*/ 126 h 307"/>
                <a:gd name="T16" fmla="*/ 69 w 276"/>
                <a:gd name="T17" fmla="*/ 132 h 307"/>
                <a:gd name="T18" fmla="*/ 63 w 276"/>
                <a:gd name="T19" fmla="*/ 138 h 307"/>
                <a:gd name="T20" fmla="*/ 63 w 276"/>
                <a:gd name="T21" fmla="*/ 138 h 307"/>
                <a:gd name="T22" fmla="*/ 54 w 276"/>
                <a:gd name="T23" fmla="*/ 121 h 307"/>
                <a:gd name="T24" fmla="*/ 44 w 276"/>
                <a:gd name="T25" fmla="*/ 101 h 307"/>
                <a:gd name="T26" fmla="*/ 34 w 276"/>
                <a:gd name="T27" fmla="*/ 81 h 307"/>
                <a:gd name="T28" fmla="*/ 25 w 276"/>
                <a:gd name="T29" fmla="*/ 61 h 307"/>
                <a:gd name="T30" fmla="*/ 17 w 276"/>
                <a:gd name="T31" fmla="*/ 41 h 307"/>
                <a:gd name="T32" fmla="*/ 10 w 276"/>
                <a:gd name="T33" fmla="*/ 24 h 307"/>
                <a:gd name="T34" fmla="*/ 5 w 276"/>
                <a:gd name="T35" fmla="*/ 10 h 307"/>
                <a:gd name="T36" fmla="*/ 0 w 276"/>
                <a:gd name="T37" fmla="*/ 0 h 307"/>
                <a:gd name="T38" fmla="*/ 0 w 276"/>
                <a:gd name="T39" fmla="*/ 0 h 307"/>
                <a:gd name="T40" fmla="*/ 1 w 276"/>
                <a:gd name="T41" fmla="*/ 11 h 307"/>
                <a:gd name="T42" fmla="*/ 5 w 276"/>
                <a:gd name="T43" fmla="*/ 29 h 307"/>
                <a:gd name="T44" fmla="*/ 13 w 276"/>
                <a:gd name="T45" fmla="*/ 51 h 307"/>
                <a:gd name="T46" fmla="*/ 23 w 276"/>
                <a:gd name="T47" fmla="*/ 76 h 307"/>
                <a:gd name="T48" fmla="*/ 33 w 276"/>
                <a:gd name="T49" fmla="*/ 100 h 307"/>
                <a:gd name="T50" fmla="*/ 43 w 276"/>
                <a:gd name="T51" fmla="*/ 123 h 307"/>
                <a:gd name="T52" fmla="*/ 52 w 276"/>
                <a:gd name="T53" fmla="*/ 141 h 307"/>
                <a:gd name="T54" fmla="*/ 60 w 276"/>
                <a:gd name="T55" fmla="*/ 153 h 307"/>
                <a:gd name="T56" fmla="*/ 60 w 276"/>
                <a:gd name="T57" fmla="*/ 153 h 307"/>
                <a:gd name="T58" fmla="*/ 65 w 276"/>
                <a:gd name="T59" fmla="*/ 148 h 307"/>
                <a:gd name="T60" fmla="*/ 73 w 276"/>
                <a:gd name="T61" fmla="*/ 141 h 307"/>
                <a:gd name="T62" fmla="*/ 81 w 276"/>
                <a:gd name="T63" fmla="*/ 133 h 307"/>
                <a:gd name="T64" fmla="*/ 92 w 276"/>
                <a:gd name="T65" fmla="*/ 125 h 307"/>
                <a:gd name="T66" fmla="*/ 103 w 276"/>
                <a:gd name="T67" fmla="*/ 116 h 307"/>
                <a:gd name="T68" fmla="*/ 115 w 276"/>
                <a:gd name="T69" fmla="*/ 108 h 307"/>
                <a:gd name="T70" fmla="*/ 127 w 276"/>
                <a:gd name="T71" fmla="*/ 101 h 307"/>
                <a:gd name="T72" fmla="*/ 138 w 276"/>
                <a:gd name="T73" fmla="*/ 96 h 307"/>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276" h="307">
                  <a:moveTo>
                    <a:pt x="276" y="192"/>
                  </a:moveTo>
                  <a:lnTo>
                    <a:pt x="276" y="192"/>
                  </a:lnTo>
                  <a:lnTo>
                    <a:pt x="256" y="197"/>
                  </a:lnTo>
                  <a:lnTo>
                    <a:pt x="235" y="205"/>
                  </a:lnTo>
                  <a:lnTo>
                    <a:pt x="214" y="215"/>
                  </a:lnTo>
                  <a:lnTo>
                    <a:pt x="192" y="227"/>
                  </a:lnTo>
                  <a:lnTo>
                    <a:pt x="171" y="239"/>
                  </a:lnTo>
                  <a:lnTo>
                    <a:pt x="154" y="252"/>
                  </a:lnTo>
                  <a:lnTo>
                    <a:pt x="138" y="265"/>
                  </a:lnTo>
                  <a:lnTo>
                    <a:pt x="126" y="276"/>
                  </a:lnTo>
                  <a:lnTo>
                    <a:pt x="107" y="242"/>
                  </a:lnTo>
                  <a:lnTo>
                    <a:pt x="87" y="203"/>
                  </a:lnTo>
                  <a:lnTo>
                    <a:pt x="68" y="162"/>
                  </a:lnTo>
                  <a:lnTo>
                    <a:pt x="50" y="122"/>
                  </a:lnTo>
                  <a:lnTo>
                    <a:pt x="34" y="83"/>
                  </a:lnTo>
                  <a:lnTo>
                    <a:pt x="20" y="48"/>
                  </a:lnTo>
                  <a:lnTo>
                    <a:pt x="9" y="21"/>
                  </a:lnTo>
                  <a:lnTo>
                    <a:pt x="0" y="0"/>
                  </a:lnTo>
                  <a:lnTo>
                    <a:pt x="1" y="22"/>
                  </a:lnTo>
                  <a:lnTo>
                    <a:pt x="10" y="58"/>
                  </a:lnTo>
                  <a:lnTo>
                    <a:pt x="25" y="102"/>
                  </a:lnTo>
                  <a:lnTo>
                    <a:pt x="45" y="152"/>
                  </a:lnTo>
                  <a:lnTo>
                    <a:pt x="65" y="201"/>
                  </a:lnTo>
                  <a:lnTo>
                    <a:pt x="86" y="246"/>
                  </a:lnTo>
                  <a:lnTo>
                    <a:pt x="104" y="283"/>
                  </a:lnTo>
                  <a:lnTo>
                    <a:pt x="119" y="307"/>
                  </a:lnTo>
                  <a:lnTo>
                    <a:pt x="130" y="296"/>
                  </a:lnTo>
                  <a:lnTo>
                    <a:pt x="145" y="282"/>
                  </a:lnTo>
                  <a:lnTo>
                    <a:pt x="162" y="266"/>
                  </a:lnTo>
                  <a:lnTo>
                    <a:pt x="183" y="250"/>
                  </a:lnTo>
                  <a:lnTo>
                    <a:pt x="206" y="232"/>
                  </a:lnTo>
                  <a:lnTo>
                    <a:pt x="229" y="216"/>
                  </a:lnTo>
                  <a:lnTo>
                    <a:pt x="253" y="203"/>
                  </a:lnTo>
                  <a:lnTo>
                    <a:pt x="276" y="192"/>
                  </a:lnTo>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75" name="Freeform 76"/>
            <p:cNvSpPr>
              <a:spLocks/>
            </p:cNvSpPr>
            <p:nvPr/>
          </p:nvSpPr>
          <p:spPr bwMode="auto">
            <a:xfrm flipH="1">
              <a:off x="2453" y="2285"/>
              <a:ext cx="85" cy="87"/>
            </a:xfrm>
            <a:custGeom>
              <a:avLst/>
              <a:gdLst>
                <a:gd name="T0" fmla="*/ 0 w 169"/>
                <a:gd name="T1" fmla="*/ 66 h 175"/>
                <a:gd name="T2" fmla="*/ 28 w 169"/>
                <a:gd name="T3" fmla="*/ 87 h 175"/>
                <a:gd name="T4" fmla="*/ 50 w 169"/>
                <a:gd name="T5" fmla="*/ 44 h 175"/>
                <a:gd name="T6" fmla="*/ 54 w 169"/>
                <a:gd name="T7" fmla="*/ 44 h 175"/>
                <a:gd name="T8" fmla="*/ 58 w 169"/>
                <a:gd name="T9" fmla="*/ 42 h 175"/>
                <a:gd name="T10" fmla="*/ 63 w 169"/>
                <a:gd name="T11" fmla="*/ 39 h 175"/>
                <a:gd name="T12" fmla="*/ 69 w 169"/>
                <a:gd name="T13" fmla="*/ 35 h 175"/>
                <a:gd name="T14" fmla="*/ 74 w 169"/>
                <a:gd name="T15" fmla="*/ 30 h 175"/>
                <a:gd name="T16" fmla="*/ 78 w 169"/>
                <a:gd name="T17" fmla="*/ 25 h 175"/>
                <a:gd name="T18" fmla="*/ 82 w 169"/>
                <a:gd name="T19" fmla="*/ 21 h 175"/>
                <a:gd name="T20" fmla="*/ 85 w 169"/>
                <a:gd name="T21" fmla="*/ 17 h 175"/>
                <a:gd name="T22" fmla="*/ 83 w 169"/>
                <a:gd name="T23" fmla="*/ 17 h 175"/>
                <a:gd name="T24" fmla="*/ 82 w 169"/>
                <a:gd name="T25" fmla="*/ 16 h 175"/>
                <a:gd name="T26" fmla="*/ 80 w 169"/>
                <a:gd name="T27" fmla="*/ 15 h 175"/>
                <a:gd name="T28" fmla="*/ 79 w 169"/>
                <a:gd name="T29" fmla="*/ 14 h 175"/>
                <a:gd name="T30" fmla="*/ 77 w 169"/>
                <a:gd name="T31" fmla="*/ 13 h 175"/>
                <a:gd name="T32" fmla="*/ 74 w 169"/>
                <a:gd name="T33" fmla="*/ 11 h 175"/>
                <a:gd name="T34" fmla="*/ 70 w 169"/>
                <a:gd name="T35" fmla="*/ 7 h 175"/>
                <a:gd name="T36" fmla="*/ 64 w 169"/>
                <a:gd name="T37" fmla="*/ 3 h 175"/>
                <a:gd name="T38" fmla="*/ 57 w 169"/>
                <a:gd name="T39" fmla="*/ 0 h 175"/>
                <a:gd name="T40" fmla="*/ 51 w 169"/>
                <a:gd name="T41" fmla="*/ 0 h 175"/>
                <a:gd name="T42" fmla="*/ 47 w 169"/>
                <a:gd name="T43" fmla="*/ 3 h 175"/>
                <a:gd name="T44" fmla="*/ 43 w 169"/>
                <a:gd name="T45" fmla="*/ 7 h 175"/>
                <a:gd name="T46" fmla="*/ 40 w 169"/>
                <a:gd name="T47" fmla="*/ 14 h 175"/>
                <a:gd name="T48" fmla="*/ 38 w 169"/>
                <a:gd name="T49" fmla="*/ 20 h 175"/>
                <a:gd name="T50" fmla="*/ 35 w 169"/>
                <a:gd name="T51" fmla="*/ 26 h 175"/>
                <a:gd name="T52" fmla="*/ 33 w 169"/>
                <a:gd name="T53" fmla="*/ 31 h 175"/>
                <a:gd name="T54" fmla="*/ 31 w 169"/>
                <a:gd name="T55" fmla="*/ 33 h 175"/>
                <a:gd name="T56" fmla="*/ 29 w 169"/>
                <a:gd name="T57" fmla="*/ 36 h 175"/>
                <a:gd name="T58" fmla="*/ 26 w 169"/>
                <a:gd name="T59" fmla="*/ 40 h 175"/>
                <a:gd name="T60" fmla="*/ 23 w 169"/>
                <a:gd name="T61" fmla="*/ 44 h 175"/>
                <a:gd name="T62" fmla="*/ 18 w 169"/>
                <a:gd name="T63" fmla="*/ 49 h 175"/>
                <a:gd name="T64" fmla="*/ 13 w 169"/>
                <a:gd name="T65" fmla="*/ 54 h 175"/>
                <a:gd name="T66" fmla="*/ 7 w 169"/>
                <a:gd name="T67" fmla="*/ 60 h 175"/>
                <a:gd name="T68" fmla="*/ 0 w 169"/>
                <a:gd name="T69" fmla="*/ 66 h 175"/>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169" h="175">
                  <a:moveTo>
                    <a:pt x="0" y="132"/>
                  </a:moveTo>
                  <a:lnTo>
                    <a:pt x="56" y="175"/>
                  </a:lnTo>
                  <a:lnTo>
                    <a:pt x="100" y="88"/>
                  </a:lnTo>
                  <a:lnTo>
                    <a:pt x="107" y="88"/>
                  </a:lnTo>
                  <a:lnTo>
                    <a:pt x="116" y="84"/>
                  </a:lnTo>
                  <a:lnTo>
                    <a:pt x="126" y="79"/>
                  </a:lnTo>
                  <a:lnTo>
                    <a:pt x="137" y="71"/>
                  </a:lnTo>
                  <a:lnTo>
                    <a:pt x="147" y="60"/>
                  </a:lnTo>
                  <a:lnTo>
                    <a:pt x="156" y="51"/>
                  </a:lnTo>
                  <a:lnTo>
                    <a:pt x="163" y="42"/>
                  </a:lnTo>
                  <a:lnTo>
                    <a:pt x="169" y="34"/>
                  </a:lnTo>
                  <a:lnTo>
                    <a:pt x="166" y="34"/>
                  </a:lnTo>
                  <a:lnTo>
                    <a:pt x="163" y="33"/>
                  </a:lnTo>
                  <a:lnTo>
                    <a:pt x="160" y="31"/>
                  </a:lnTo>
                  <a:lnTo>
                    <a:pt x="158" y="29"/>
                  </a:lnTo>
                  <a:lnTo>
                    <a:pt x="153" y="27"/>
                  </a:lnTo>
                  <a:lnTo>
                    <a:pt x="147" y="22"/>
                  </a:lnTo>
                  <a:lnTo>
                    <a:pt x="139" y="15"/>
                  </a:lnTo>
                  <a:lnTo>
                    <a:pt x="128" y="7"/>
                  </a:lnTo>
                  <a:lnTo>
                    <a:pt x="114" y="0"/>
                  </a:lnTo>
                  <a:lnTo>
                    <a:pt x="102" y="0"/>
                  </a:lnTo>
                  <a:lnTo>
                    <a:pt x="93" y="6"/>
                  </a:lnTo>
                  <a:lnTo>
                    <a:pt x="86" y="15"/>
                  </a:lnTo>
                  <a:lnTo>
                    <a:pt x="80" y="28"/>
                  </a:lnTo>
                  <a:lnTo>
                    <a:pt x="75" y="41"/>
                  </a:lnTo>
                  <a:lnTo>
                    <a:pt x="70" y="53"/>
                  </a:lnTo>
                  <a:lnTo>
                    <a:pt x="66" y="63"/>
                  </a:lnTo>
                  <a:lnTo>
                    <a:pt x="62" y="67"/>
                  </a:lnTo>
                  <a:lnTo>
                    <a:pt x="57" y="73"/>
                  </a:lnTo>
                  <a:lnTo>
                    <a:pt x="52" y="81"/>
                  </a:lnTo>
                  <a:lnTo>
                    <a:pt x="45" y="89"/>
                  </a:lnTo>
                  <a:lnTo>
                    <a:pt x="36" y="99"/>
                  </a:lnTo>
                  <a:lnTo>
                    <a:pt x="25" y="109"/>
                  </a:lnTo>
                  <a:lnTo>
                    <a:pt x="14" y="120"/>
                  </a:lnTo>
                  <a:lnTo>
                    <a:pt x="0" y="132"/>
                  </a:lnTo>
                  <a:close/>
                </a:path>
              </a:pathLst>
            </a:custGeom>
            <a:solidFill>
              <a:srgbClr val="009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76" name="Freeform 77"/>
            <p:cNvSpPr>
              <a:spLocks/>
            </p:cNvSpPr>
            <p:nvPr/>
          </p:nvSpPr>
          <p:spPr bwMode="auto">
            <a:xfrm flipH="1">
              <a:off x="2453" y="2285"/>
              <a:ext cx="85" cy="87"/>
            </a:xfrm>
            <a:custGeom>
              <a:avLst/>
              <a:gdLst>
                <a:gd name="T0" fmla="*/ 0 w 169"/>
                <a:gd name="T1" fmla="*/ 66 h 175"/>
                <a:gd name="T2" fmla="*/ 28 w 169"/>
                <a:gd name="T3" fmla="*/ 87 h 175"/>
                <a:gd name="T4" fmla="*/ 50 w 169"/>
                <a:gd name="T5" fmla="*/ 44 h 175"/>
                <a:gd name="T6" fmla="*/ 50 w 169"/>
                <a:gd name="T7" fmla="*/ 44 h 175"/>
                <a:gd name="T8" fmla="*/ 54 w 169"/>
                <a:gd name="T9" fmla="*/ 44 h 175"/>
                <a:gd name="T10" fmla="*/ 58 w 169"/>
                <a:gd name="T11" fmla="*/ 42 h 175"/>
                <a:gd name="T12" fmla="*/ 63 w 169"/>
                <a:gd name="T13" fmla="*/ 39 h 175"/>
                <a:gd name="T14" fmla="*/ 69 w 169"/>
                <a:gd name="T15" fmla="*/ 35 h 175"/>
                <a:gd name="T16" fmla="*/ 74 w 169"/>
                <a:gd name="T17" fmla="*/ 30 h 175"/>
                <a:gd name="T18" fmla="*/ 78 w 169"/>
                <a:gd name="T19" fmla="*/ 25 h 175"/>
                <a:gd name="T20" fmla="*/ 82 w 169"/>
                <a:gd name="T21" fmla="*/ 21 h 175"/>
                <a:gd name="T22" fmla="*/ 85 w 169"/>
                <a:gd name="T23" fmla="*/ 17 h 175"/>
                <a:gd name="T24" fmla="*/ 85 w 169"/>
                <a:gd name="T25" fmla="*/ 17 h 175"/>
                <a:gd name="T26" fmla="*/ 83 w 169"/>
                <a:gd name="T27" fmla="*/ 17 h 175"/>
                <a:gd name="T28" fmla="*/ 82 w 169"/>
                <a:gd name="T29" fmla="*/ 16 h 175"/>
                <a:gd name="T30" fmla="*/ 80 w 169"/>
                <a:gd name="T31" fmla="*/ 15 h 175"/>
                <a:gd name="T32" fmla="*/ 79 w 169"/>
                <a:gd name="T33" fmla="*/ 14 h 175"/>
                <a:gd name="T34" fmla="*/ 77 w 169"/>
                <a:gd name="T35" fmla="*/ 13 h 175"/>
                <a:gd name="T36" fmla="*/ 74 w 169"/>
                <a:gd name="T37" fmla="*/ 11 h 175"/>
                <a:gd name="T38" fmla="*/ 70 w 169"/>
                <a:gd name="T39" fmla="*/ 7 h 175"/>
                <a:gd name="T40" fmla="*/ 64 w 169"/>
                <a:gd name="T41" fmla="*/ 3 h 175"/>
                <a:gd name="T42" fmla="*/ 64 w 169"/>
                <a:gd name="T43" fmla="*/ 3 h 175"/>
                <a:gd name="T44" fmla="*/ 57 w 169"/>
                <a:gd name="T45" fmla="*/ 0 h 175"/>
                <a:gd name="T46" fmla="*/ 51 w 169"/>
                <a:gd name="T47" fmla="*/ 0 h 175"/>
                <a:gd name="T48" fmla="*/ 47 w 169"/>
                <a:gd name="T49" fmla="*/ 3 h 175"/>
                <a:gd name="T50" fmla="*/ 43 w 169"/>
                <a:gd name="T51" fmla="*/ 7 h 175"/>
                <a:gd name="T52" fmla="*/ 40 w 169"/>
                <a:gd name="T53" fmla="*/ 14 h 175"/>
                <a:gd name="T54" fmla="*/ 38 w 169"/>
                <a:gd name="T55" fmla="*/ 20 h 175"/>
                <a:gd name="T56" fmla="*/ 35 w 169"/>
                <a:gd name="T57" fmla="*/ 26 h 175"/>
                <a:gd name="T58" fmla="*/ 33 w 169"/>
                <a:gd name="T59" fmla="*/ 31 h 175"/>
                <a:gd name="T60" fmla="*/ 33 w 169"/>
                <a:gd name="T61" fmla="*/ 31 h 175"/>
                <a:gd name="T62" fmla="*/ 31 w 169"/>
                <a:gd name="T63" fmla="*/ 33 h 175"/>
                <a:gd name="T64" fmla="*/ 29 w 169"/>
                <a:gd name="T65" fmla="*/ 36 h 175"/>
                <a:gd name="T66" fmla="*/ 26 w 169"/>
                <a:gd name="T67" fmla="*/ 40 h 175"/>
                <a:gd name="T68" fmla="*/ 23 w 169"/>
                <a:gd name="T69" fmla="*/ 44 h 175"/>
                <a:gd name="T70" fmla="*/ 18 w 169"/>
                <a:gd name="T71" fmla="*/ 49 h 175"/>
                <a:gd name="T72" fmla="*/ 13 w 169"/>
                <a:gd name="T73" fmla="*/ 54 h 175"/>
                <a:gd name="T74" fmla="*/ 7 w 169"/>
                <a:gd name="T75" fmla="*/ 60 h 175"/>
                <a:gd name="T76" fmla="*/ 0 w 169"/>
                <a:gd name="T77" fmla="*/ 66 h 175"/>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0" t="0" r="r" b="b"/>
              <a:pathLst>
                <a:path w="169" h="175">
                  <a:moveTo>
                    <a:pt x="0" y="132"/>
                  </a:moveTo>
                  <a:lnTo>
                    <a:pt x="56" y="175"/>
                  </a:lnTo>
                  <a:lnTo>
                    <a:pt x="100" y="88"/>
                  </a:lnTo>
                  <a:lnTo>
                    <a:pt x="107" y="88"/>
                  </a:lnTo>
                  <a:lnTo>
                    <a:pt x="116" y="84"/>
                  </a:lnTo>
                  <a:lnTo>
                    <a:pt x="126" y="79"/>
                  </a:lnTo>
                  <a:lnTo>
                    <a:pt x="137" y="71"/>
                  </a:lnTo>
                  <a:lnTo>
                    <a:pt x="147" y="60"/>
                  </a:lnTo>
                  <a:lnTo>
                    <a:pt x="156" y="51"/>
                  </a:lnTo>
                  <a:lnTo>
                    <a:pt x="163" y="42"/>
                  </a:lnTo>
                  <a:lnTo>
                    <a:pt x="169" y="34"/>
                  </a:lnTo>
                  <a:lnTo>
                    <a:pt x="166" y="34"/>
                  </a:lnTo>
                  <a:lnTo>
                    <a:pt x="163" y="33"/>
                  </a:lnTo>
                  <a:lnTo>
                    <a:pt x="160" y="31"/>
                  </a:lnTo>
                  <a:lnTo>
                    <a:pt x="158" y="29"/>
                  </a:lnTo>
                  <a:lnTo>
                    <a:pt x="153" y="27"/>
                  </a:lnTo>
                  <a:lnTo>
                    <a:pt x="147" y="22"/>
                  </a:lnTo>
                  <a:lnTo>
                    <a:pt x="139" y="15"/>
                  </a:lnTo>
                  <a:lnTo>
                    <a:pt x="128" y="7"/>
                  </a:lnTo>
                  <a:lnTo>
                    <a:pt x="114" y="0"/>
                  </a:lnTo>
                  <a:lnTo>
                    <a:pt x="102" y="0"/>
                  </a:lnTo>
                  <a:lnTo>
                    <a:pt x="93" y="6"/>
                  </a:lnTo>
                  <a:lnTo>
                    <a:pt x="86" y="15"/>
                  </a:lnTo>
                  <a:lnTo>
                    <a:pt x="80" y="28"/>
                  </a:lnTo>
                  <a:lnTo>
                    <a:pt x="75" y="41"/>
                  </a:lnTo>
                  <a:lnTo>
                    <a:pt x="70" y="53"/>
                  </a:lnTo>
                  <a:lnTo>
                    <a:pt x="66" y="63"/>
                  </a:lnTo>
                  <a:lnTo>
                    <a:pt x="62" y="67"/>
                  </a:lnTo>
                  <a:lnTo>
                    <a:pt x="57" y="73"/>
                  </a:lnTo>
                  <a:lnTo>
                    <a:pt x="52" y="81"/>
                  </a:lnTo>
                  <a:lnTo>
                    <a:pt x="45" y="89"/>
                  </a:lnTo>
                  <a:lnTo>
                    <a:pt x="36" y="99"/>
                  </a:lnTo>
                  <a:lnTo>
                    <a:pt x="25" y="109"/>
                  </a:lnTo>
                  <a:lnTo>
                    <a:pt x="14" y="120"/>
                  </a:lnTo>
                  <a:lnTo>
                    <a:pt x="0" y="132"/>
                  </a:lnTo>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77" name="Freeform 78"/>
            <p:cNvSpPr>
              <a:spLocks/>
            </p:cNvSpPr>
            <p:nvPr/>
          </p:nvSpPr>
          <p:spPr bwMode="auto">
            <a:xfrm flipH="1">
              <a:off x="2434" y="2189"/>
              <a:ext cx="72" cy="61"/>
            </a:xfrm>
            <a:custGeom>
              <a:avLst/>
              <a:gdLst>
                <a:gd name="T0" fmla="*/ 0 w 145"/>
                <a:gd name="T1" fmla="*/ 11 h 121"/>
                <a:gd name="T2" fmla="*/ 3 w 145"/>
                <a:gd name="T3" fmla="*/ 31 h 121"/>
                <a:gd name="T4" fmla="*/ 4 w 145"/>
                <a:gd name="T5" fmla="*/ 34 h 121"/>
                <a:gd name="T6" fmla="*/ 5 w 145"/>
                <a:gd name="T7" fmla="*/ 38 h 121"/>
                <a:gd name="T8" fmla="*/ 6 w 145"/>
                <a:gd name="T9" fmla="*/ 41 h 121"/>
                <a:gd name="T10" fmla="*/ 8 w 145"/>
                <a:gd name="T11" fmla="*/ 44 h 121"/>
                <a:gd name="T12" fmla="*/ 11 w 145"/>
                <a:gd name="T13" fmla="*/ 48 h 121"/>
                <a:gd name="T14" fmla="*/ 14 w 145"/>
                <a:gd name="T15" fmla="*/ 52 h 121"/>
                <a:gd name="T16" fmla="*/ 18 w 145"/>
                <a:gd name="T17" fmla="*/ 55 h 121"/>
                <a:gd name="T18" fmla="*/ 23 w 145"/>
                <a:gd name="T19" fmla="*/ 57 h 121"/>
                <a:gd name="T20" fmla="*/ 27 w 145"/>
                <a:gd name="T21" fmla="*/ 59 h 121"/>
                <a:gd name="T22" fmla="*/ 33 w 145"/>
                <a:gd name="T23" fmla="*/ 60 h 121"/>
                <a:gd name="T24" fmla="*/ 38 w 145"/>
                <a:gd name="T25" fmla="*/ 61 h 121"/>
                <a:gd name="T26" fmla="*/ 43 w 145"/>
                <a:gd name="T27" fmla="*/ 60 h 121"/>
                <a:gd name="T28" fmla="*/ 46 w 145"/>
                <a:gd name="T29" fmla="*/ 60 h 121"/>
                <a:gd name="T30" fmla="*/ 48 w 145"/>
                <a:gd name="T31" fmla="*/ 59 h 121"/>
                <a:gd name="T32" fmla="*/ 51 w 145"/>
                <a:gd name="T33" fmla="*/ 58 h 121"/>
                <a:gd name="T34" fmla="*/ 53 w 145"/>
                <a:gd name="T35" fmla="*/ 57 h 121"/>
                <a:gd name="T36" fmla="*/ 56 w 145"/>
                <a:gd name="T37" fmla="*/ 56 h 121"/>
                <a:gd name="T38" fmla="*/ 58 w 145"/>
                <a:gd name="T39" fmla="*/ 55 h 121"/>
                <a:gd name="T40" fmla="*/ 60 w 145"/>
                <a:gd name="T41" fmla="*/ 53 h 121"/>
                <a:gd name="T42" fmla="*/ 62 w 145"/>
                <a:gd name="T43" fmla="*/ 51 h 121"/>
                <a:gd name="T44" fmla="*/ 67 w 145"/>
                <a:gd name="T45" fmla="*/ 45 h 121"/>
                <a:gd name="T46" fmla="*/ 71 w 145"/>
                <a:gd name="T47" fmla="*/ 37 h 121"/>
                <a:gd name="T48" fmla="*/ 72 w 145"/>
                <a:gd name="T49" fmla="*/ 29 h 121"/>
                <a:gd name="T50" fmla="*/ 72 w 145"/>
                <a:gd name="T51" fmla="*/ 21 h 121"/>
                <a:gd name="T52" fmla="*/ 69 w 145"/>
                <a:gd name="T53" fmla="*/ 0 h 121"/>
                <a:gd name="T54" fmla="*/ 69 w 145"/>
                <a:gd name="T55" fmla="*/ 7 h 121"/>
                <a:gd name="T56" fmla="*/ 68 w 145"/>
                <a:gd name="T57" fmla="*/ 13 h 121"/>
                <a:gd name="T58" fmla="*/ 65 w 145"/>
                <a:gd name="T59" fmla="*/ 18 h 121"/>
                <a:gd name="T60" fmla="*/ 62 w 145"/>
                <a:gd name="T61" fmla="*/ 22 h 121"/>
                <a:gd name="T62" fmla="*/ 58 w 145"/>
                <a:gd name="T63" fmla="*/ 25 h 121"/>
                <a:gd name="T64" fmla="*/ 53 w 145"/>
                <a:gd name="T65" fmla="*/ 28 h 121"/>
                <a:gd name="T66" fmla="*/ 46 w 145"/>
                <a:gd name="T67" fmla="*/ 30 h 121"/>
                <a:gd name="T68" fmla="*/ 38 w 145"/>
                <a:gd name="T69" fmla="*/ 32 h 121"/>
                <a:gd name="T70" fmla="*/ 30 w 145"/>
                <a:gd name="T71" fmla="*/ 32 h 121"/>
                <a:gd name="T72" fmla="*/ 23 w 145"/>
                <a:gd name="T73" fmla="*/ 32 h 121"/>
                <a:gd name="T74" fmla="*/ 17 w 145"/>
                <a:gd name="T75" fmla="*/ 30 h 121"/>
                <a:gd name="T76" fmla="*/ 11 w 145"/>
                <a:gd name="T77" fmla="*/ 27 h 121"/>
                <a:gd name="T78" fmla="*/ 7 w 145"/>
                <a:gd name="T79" fmla="*/ 25 h 121"/>
                <a:gd name="T80" fmla="*/ 4 w 145"/>
                <a:gd name="T81" fmla="*/ 21 h 121"/>
                <a:gd name="T82" fmla="*/ 1 w 145"/>
                <a:gd name="T83" fmla="*/ 16 h 121"/>
                <a:gd name="T84" fmla="*/ 0 w 145"/>
                <a:gd name="T85" fmla="*/ 11 h 121"/>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145" h="121">
                  <a:moveTo>
                    <a:pt x="0" y="21"/>
                  </a:moveTo>
                  <a:lnTo>
                    <a:pt x="6" y="61"/>
                  </a:lnTo>
                  <a:lnTo>
                    <a:pt x="8" y="68"/>
                  </a:lnTo>
                  <a:lnTo>
                    <a:pt x="10" y="75"/>
                  </a:lnTo>
                  <a:lnTo>
                    <a:pt x="13" y="82"/>
                  </a:lnTo>
                  <a:lnTo>
                    <a:pt x="16" y="88"/>
                  </a:lnTo>
                  <a:lnTo>
                    <a:pt x="22" y="96"/>
                  </a:lnTo>
                  <a:lnTo>
                    <a:pt x="29" y="103"/>
                  </a:lnTo>
                  <a:lnTo>
                    <a:pt x="37" y="110"/>
                  </a:lnTo>
                  <a:lnTo>
                    <a:pt x="46" y="114"/>
                  </a:lnTo>
                  <a:lnTo>
                    <a:pt x="55" y="118"/>
                  </a:lnTo>
                  <a:lnTo>
                    <a:pt x="66" y="120"/>
                  </a:lnTo>
                  <a:lnTo>
                    <a:pt x="76" y="121"/>
                  </a:lnTo>
                  <a:lnTo>
                    <a:pt x="86" y="120"/>
                  </a:lnTo>
                  <a:lnTo>
                    <a:pt x="92" y="119"/>
                  </a:lnTo>
                  <a:lnTo>
                    <a:pt x="97" y="118"/>
                  </a:lnTo>
                  <a:lnTo>
                    <a:pt x="102" y="115"/>
                  </a:lnTo>
                  <a:lnTo>
                    <a:pt x="107" y="113"/>
                  </a:lnTo>
                  <a:lnTo>
                    <a:pt x="112" y="111"/>
                  </a:lnTo>
                  <a:lnTo>
                    <a:pt x="116" y="109"/>
                  </a:lnTo>
                  <a:lnTo>
                    <a:pt x="121" y="105"/>
                  </a:lnTo>
                  <a:lnTo>
                    <a:pt x="124" y="102"/>
                  </a:lnTo>
                  <a:lnTo>
                    <a:pt x="135" y="89"/>
                  </a:lnTo>
                  <a:lnTo>
                    <a:pt x="142" y="74"/>
                  </a:lnTo>
                  <a:lnTo>
                    <a:pt x="145" y="58"/>
                  </a:lnTo>
                  <a:lnTo>
                    <a:pt x="145" y="41"/>
                  </a:lnTo>
                  <a:lnTo>
                    <a:pt x="139" y="0"/>
                  </a:lnTo>
                  <a:lnTo>
                    <a:pt x="138" y="14"/>
                  </a:lnTo>
                  <a:lnTo>
                    <a:pt x="136" y="26"/>
                  </a:lnTo>
                  <a:lnTo>
                    <a:pt x="131" y="35"/>
                  </a:lnTo>
                  <a:lnTo>
                    <a:pt x="125" y="43"/>
                  </a:lnTo>
                  <a:lnTo>
                    <a:pt x="116" y="50"/>
                  </a:lnTo>
                  <a:lnTo>
                    <a:pt x="106" y="56"/>
                  </a:lnTo>
                  <a:lnTo>
                    <a:pt x="93" y="59"/>
                  </a:lnTo>
                  <a:lnTo>
                    <a:pt x="77" y="63"/>
                  </a:lnTo>
                  <a:lnTo>
                    <a:pt x="61" y="64"/>
                  </a:lnTo>
                  <a:lnTo>
                    <a:pt x="47" y="63"/>
                  </a:lnTo>
                  <a:lnTo>
                    <a:pt x="35" y="60"/>
                  </a:lnTo>
                  <a:lnTo>
                    <a:pt x="23" y="54"/>
                  </a:lnTo>
                  <a:lnTo>
                    <a:pt x="15" y="49"/>
                  </a:lnTo>
                  <a:lnTo>
                    <a:pt x="8" y="41"/>
                  </a:lnTo>
                  <a:lnTo>
                    <a:pt x="2" y="31"/>
                  </a:lnTo>
                  <a:lnTo>
                    <a:pt x="0" y="21"/>
                  </a:lnTo>
                  <a:close/>
                </a:path>
              </a:pathLst>
            </a:custGeom>
            <a:solidFill>
              <a:srgbClr val="009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78" name="Freeform 79"/>
            <p:cNvSpPr>
              <a:spLocks/>
            </p:cNvSpPr>
            <p:nvPr/>
          </p:nvSpPr>
          <p:spPr bwMode="auto">
            <a:xfrm flipH="1">
              <a:off x="2434" y="2189"/>
              <a:ext cx="72" cy="61"/>
            </a:xfrm>
            <a:custGeom>
              <a:avLst/>
              <a:gdLst>
                <a:gd name="T0" fmla="*/ 0 w 145"/>
                <a:gd name="T1" fmla="*/ 11 h 121"/>
                <a:gd name="T2" fmla="*/ 3 w 145"/>
                <a:gd name="T3" fmla="*/ 31 h 121"/>
                <a:gd name="T4" fmla="*/ 3 w 145"/>
                <a:gd name="T5" fmla="*/ 31 h 121"/>
                <a:gd name="T6" fmla="*/ 4 w 145"/>
                <a:gd name="T7" fmla="*/ 34 h 121"/>
                <a:gd name="T8" fmla="*/ 5 w 145"/>
                <a:gd name="T9" fmla="*/ 38 h 121"/>
                <a:gd name="T10" fmla="*/ 6 w 145"/>
                <a:gd name="T11" fmla="*/ 41 h 121"/>
                <a:gd name="T12" fmla="*/ 8 w 145"/>
                <a:gd name="T13" fmla="*/ 44 h 121"/>
                <a:gd name="T14" fmla="*/ 8 w 145"/>
                <a:gd name="T15" fmla="*/ 44 h 121"/>
                <a:gd name="T16" fmla="*/ 11 w 145"/>
                <a:gd name="T17" fmla="*/ 48 h 121"/>
                <a:gd name="T18" fmla="*/ 14 w 145"/>
                <a:gd name="T19" fmla="*/ 52 h 121"/>
                <a:gd name="T20" fmla="*/ 18 w 145"/>
                <a:gd name="T21" fmla="*/ 55 h 121"/>
                <a:gd name="T22" fmla="*/ 23 w 145"/>
                <a:gd name="T23" fmla="*/ 57 h 121"/>
                <a:gd name="T24" fmla="*/ 27 w 145"/>
                <a:gd name="T25" fmla="*/ 59 h 121"/>
                <a:gd name="T26" fmla="*/ 33 w 145"/>
                <a:gd name="T27" fmla="*/ 60 h 121"/>
                <a:gd name="T28" fmla="*/ 38 w 145"/>
                <a:gd name="T29" fmla="*/ 61 h 121"/>
                <a:gd name="T30" fmla="*/ 43 w 145"/>
                <a:gd name="T31" fmla="*/ 60 h 121"/>
                <a:gd name="T32" fmla="*/ 43 w 145"/>
                <a:gd name="T33" fmla="*/ 60 h 121"/>
                <a:gd name="T34" fmla="*/ 46 w 145"/>
                <a:gd name="T35" fmla="*/ 60 h 121"/>
                <a:gd name="T36" fmla="*/ 48 w 145"/>
                <a:gd name="T37" fmla="*/ 59 h 121"/>
                <a:gd name="T38" fmla="*/ 51 w 145"/>
                <a:gd name="T39" fmla="*/ 58 h 121"/>
                <a:gd name="T40" fmla="*/ 53 w 145"/>
                <a:gd name="T41" fmla="*/ 57 h 121"/>
                <a:gd name="T42" fmla="*/ 56 w 145"/>
                <a:gd name="T43" fmla="*/ 56 h 121"/>
                <a:gd name="T44" fmla="*/ 58 w 145"/>
                <a:gd name="T45" fmla="*/ 55 h 121"/>
                <a:gd name="T46" fmla="*/ 60 w 145"/>
                <a:gd name="T47" fmla="*/ 53 h 121"/>
                <a:gd name="T48" fmla="*/ 62 w 145"/>
                <a:gd name="T49" fmla="*/ 51 h 121"/>
                <a:gd name="T50" fmla="*/ 62 w 145"/>
                <a:gd name="T51" fmla="*/ 51 h 121"/>
                <a:gd name="T52" fmla="*/ 67 w 145"/>
                <a:gd name="T53" fmla="*/ 45 h 121"/>
                <a:gd name="T54" fmla="*/ 71 w 145"/>
                <a:gd name="T55" fmla="*/ 37 h 121"/>
                <a:gd name="T56" fmla="*/ 72 w 145"/>
                <a:gd name="T57" fmla="*/ 29 h 121"/>
                <a:gd name="T58" fmla="*/ 72 w 145"/>
                <a:gd name="T59" fmla="*/ 21 h 121"/>
                <a:gd name="T60" fmla="*/ 69 w 145"/>
                <a:gd name="T61" fmla="*/ 0 h 121"/>
                <a:gd name="T62" fmla="*/ 69 w 145"/>
                <a:gd name="T63" fmla="*/ 0 h 121"/>
                <a:gd name="T64" fmla="*/ 69 w 145"/>
                <a:gd name="T65" fmla="*/ 7 h 121"/>
                <a:gd name="T66" fmla="*/ 68 w 145"/>
                <a:gd name="T67" fmla="*/ 13 h 121"/>
                <a:gd name="T68" fmla="*/ 65 w 145"/>
                <a:gd name="T69" fmla="*/ 18 h 121"/>
                <a:gd name="T70" fmla="*/ 62 w 145"/>
                <a:gd name="T71" fmla="*/ 22 h 121"/>
                <a:gd name="T72" fmla="*/ 58 w 145"/>
                <a:gd name="T73" fmla="*/ 25 h 121"/>
                <a:gd name="T74" fmla="*/ 53 w 145"/>
                <a:gd name="T75" fmla="*/ 28 h 121"/>
                <a:gd name="T76" fmla="*/ 46 w 145"/>
                <a:gd name="T77" fmla="*/ 30 h 121"/>
                <a:gd name="T78" fmla="*/ 38 w 145"/>
                <a:gd name="T79" fmla="*/ 32 h 121"/>
                <a:gd name="T80" fmla="*/ 38 w 145"/>
                <a:gd name="T81" fmla="*/ 32 h 121"/>
                <a:gd name="T82" fmla="*/ 30 w 145"/>
                <a:gd name="T83" fmla="*/ 32 h 121"/>
                <a:gd name="T84" fmla="*/ 23 w 145"/>
                <a:gd name="T85" fmla="*/ 32 h 121"/>
                <a:gd name="T86" fmla="*/ 17 w 145"/>
                <a:gd name="T87" fmla="*/ 30 h 121"/>
                <a:gd name="T88" fmla="*/ 11 w 145"/>
                <a:gd name="T89" fmla="*/ 27 h 121"/>
                <a:gd name="T90" fmla="*/ 7 w 145"/>
                <a:gd name="T91" fmla="*/ 25 h 121"/>
                <a:gd name="T92" fmla="*/ 4 w 145"/>
                <a:gd name="T93" fmla="*/ 21 h 121"/>
                <a:gd name="T94" fmla="*/ 1 w 145"/>
                <a:gd name="T95" fmla="*/ 16 h 121"/>
                <a:gd name="T96" fmla="*/ 0 w 145"/>
                <a:gd name="T97" fmla="*/ 11 h 121"/>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0" t="0" r="r" b="b"/>
              <a:pathLst>
                <a:path w="145" h="121">
                  <a:moveTo>
                    <a:pt x="0" y="21"/>
                  </a:moveTo>
                  <a:lnTo>
                    <a:pt x="6" y="61"/>
                  </a:lnTo>
                  <a:lnTo>
                    <a:pt x="8" y="68"/>
                  </a:lnTo>
                  <a:lnTo>
                    <a:pt x="10" y="75"/>
                  </a:lnTo>
                  <a:lnTo>
                    <a:pt x="13" y="82"/>
                  </a:lnTo>
                  <a:lnTo>
                    <a:pt x="16" y="88"/>
                  </a:lnTo>
                  <a:lnTo>
                    <a:pt x="22" y="96"/>
                  </a:lnTo>
                  <a:lnTo>
                    <a:pt x="29" y="103"/>
                  </a:lnTo>
                  <a:lnTo>
                    <a:pt x="37" y="110"/>
                  </a:lnTo>
                  <a:lnTo>
                    <a:pt x="46" y="114"/>
                  </a:lnTo>
                  <a:lnTo>
                    <a:pt x="55" y="118"/>
                  </a:lnTo>
                  <a:lnTo>
                    <a:pt x="66" y="120"/>
                  </a:lnTo>
                  <a:lnTo>
                    <a:pt x="76" y="121"/>
                  </a:lnTo>
                  <a:lnTo>
                    <a:pt x="86" y="120"/>
                  </a:lnTo>
                  <a:lnTo>
                    <a:pt x="92" y="119"/>
                  </a:lnTo>
                  <a:lnTo>
                    <a:pt x="97" y="118"/>
                  </a:lnTo>
                  <a:lnTo>
                    <a:pt x="102" y="115"/>
                  </a:lnTo>
                  <a:lnTo>
                    <a:pt x="107" y="113"/>
                  </a:lnTo>
                  <a:lnTo>
                    <a:pt x="112" y="111"/>
                  </a:lnTo>
                  <a:lnTo>
                    <a:pt x="116" y="109"/>
                  </a:lnTo>
                  <a:lnTo>
                    <a:pt x="121" y="105"/>
                  </a:lnTo>
                  <a:lnTo>
                    <a:pt x="124" y="102"/>
                  </a:lnTo>
                  <a:lnTo>
                    <a:pt x="135" y="89"/>
                  </a:lnTo>
                  <a:lnTo>
                    <a:pt x="142" y="74"/>
                  </a:lnTo>
                  <a:lnTo>
                    <a:pt x="145" y="58"/>
                  </a:lnTo>
                  <a:lnTo>
                    <a:pt x="145" y="41"/>
                  </a:lnTo>
                  <a:lnTo>
                    <a:pt x="139" y="0"/>
                  </a:lnTo>
                  <a:lnTo>
                    <a:pt x="138" y="14"/>
                  </a:lnTo>
                  <a:lnTo>
                    <a:pt x="136" y="26"/>
                  </a:lnTo>
                  <a:lnTo>
                    <a:pt x="131" y="35"/>
                  </a:lnTo>
                  <a:lnTo>
                    <a:pt x="125" y="43"/>
                  </a:lnTo>
                  <a:lnTo>
                    <a:pt x="116" y="50"/>
                  </a:lnTo>
                  <a:lnTo>
                    <a:pt x="106" y="56"/>
                  </a:lnTo>
                  <a:lnTo>
                    <a:pt x="93" y="59"/>
                  </a:lnTo>
                  <a:lnTo>
                    <a:pt x="77" y="63"/>
                  </a:lnTo>
                  <a:lnTo>
                    <a:pt x="61" y="64"/>
                  </a:lnTo>
                  <a:lnTo>
                    <a:pt x="47" y="63"/>
                  </a:lnTo>
                  <a:lnTo>
                    <a:pt x="35" y="60"/>
                  </a:lnTo>
                  <a:lnTo>
                    <a:pt x="23" y="54"/>
                  </a:lnTo>
                  <a:lnTo>
                    <a:pt x="15" y="49"/>
                  </a:lnTo>
                  <a:lnTo>
                    <a:pt x="8" y="41"/>
                  </a:lnTo>
                  <a:lnTo>
                    <a:pt x="2" y="31"/>
                  </a:lnTo>
                  <a:lnTo>
                    <a:pt x="0" y="21"/>
                  </a:lnTo>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79" name="Freeform 80"/>
            <p:cNvSpPr>
              <a:spLocks/>
            </p:cNvSpPr>
            <p:nvPr/>
          </p:nvSpPr>
          <p:spPr bwMode="auto">
            <a:xfrm flipH="1">
              <a:off x="2437" y="2159"/>
              <a:ext cx="70" cy="62"/>
            </a:xfrm>
            <a:custGeom>
              <a:avLst/>
              <a:gdLst>
                <a:gd name="T0" fmla="*/ 70 w 140"/>
                <a:gd name="T1" fmla="*/ 30 h 123"/>
                <a:gd name="T2" fmla="*/ 69 w 140"/>
                <a:gd name="T3" fmla="*/ 23 h 123"/>
                <a:gd name="T4" fmla="*/ 66 w 140"/>
                <a:gd name="T5" fmla="*/ 17 h 123"/>
                <a:gd name="T6" fmla="*/ 62 w 140"/>
                <a:gd name="T7" fmla="*/ 12 h 123"/>
                <a:gd name="T8" fmla="*/ 57 w 140"/>
                <a:gd name="T9" fmla="*/ 7 h 123"/>
                <a:gd name="T10" fmla="*/ 51 w 140"/>
                <a:gd name="T11" fmla="*/ 3 h 123"/>
                <a:gd name="T12" fmla="*/ 44 w 140"/>
                <a:gd name="T13" fmla="*/ 1 h 123"/>
                <a:gd name="T14" fmla="*/ 38 w 140"/>
                <a:gd name="T15" fmla="*/ 0 h 123"/>
                <a:gd name="T16" fmla="*/ 31 w 140"/>
                <a:gd name="T17" fmla="*/ 1 h 123"/>
                <a:gd name="T18" fmla="*/ 24 w 140"/>
                <a:gd name="T19" fmla="*/ 2 h 123"/>
                <a:gd name="T20" fmla="*/ 17 w 140"/>
                <a:gd name="T21" fmla="*/ 5 h 123"/>
                <a:gd name="T22" fmla="*/ 12 w 140"/>
                <a:gd name="T23" fmla="*/ 9 h 123"/>
                <a:gd name="T24" fmla="*/ 7 w 140"/>
                <a:gd name="T25" fmla="*/ 14 h 123"/>
                <a:gd name="T26" fmla="*/ 4 w 140"/>
                <a:gd name="T27" fmla="*/ 20 h 123"/>
                <a:gd name="T28" fmla="*/ 1 w 140"/>
                <a:gd name="T29" fmla="*/ 26 h 123"/>
                <a:gd name="T30" fmla="*/ 0 w 140"/>
                <a:gd name="T31" fmla="*/ 33 h 123"/>
                <a:gd name="T32" fmla="*/ 1 w 140"/>
                <a:gd name="T33" fmla="*/ 40 h 123"/>
                <a:gd name="T34" fmla="*/ 2 w 140"/>
                <a:gd name="T35" fmla="*/ 45 h 123"/>
                <a:gd name="T36" fmla="*/ 5 w 140"/>
                <a:gd name="T37" fmla="*/ 50 h 123"/>
                <a:gd name="T38" fmla="*/ 8 w 140"/>
                <a:gd name="T39" fmla="*/ 54 h 123"/>
                <a:gd name="T40" fmla="*/ 12 w 140"/>
                <a:gd name="T41" fmla="*/ 57 h 123"/>
                <a:gd name="T42" fmla="*/ 18 w 140"/>
                <a:gd name="T43" fmla="*/ 60 h 123"/>
                <a:gd name="T44" fmla="*/ 24 w 140"/>
                <a:gd name="T45" fmla="*/ 61 h 123"/>
                <a:gd name="T46" fmla="*/ 31 w 140"/>
                <a:gd name="T47" fmla="*/ 62 h 123"/>
                <a:gd name="T48" fmla="*/ 39 w 140"/>
                <a:gd name="T49" fmla="*/ 61 h 123"/>
                <a:gd name="T50" fmla="*/ 47 w 140"/>
                <a:gd name="T51" fmla="*/ 59 h 123"/>
                <a:gd name="T52" fmla="*/ 54 w 140"/>
                <a:gd name="T53" fmla="*/ 58 h 123"/>
                <a:gd name="T54" fmla="*/ 59 w 140"/>
                <a:gd name="T55" fmla="*/ 55 h 123"/>
                <a:gd name="T56" fmla="*/ 63 w 140"/>
                <a:gd name="T57" fmla="*/ 51 h 123"/>
                <a:gd name="T58" fmla="*/ 66 w 140"/>
                <a:gd name="T59" fmla="*/ 47 h 123"/>
                <a:gd name="T60" fmla="*/ 69 w 140"/>
                <a:gd name="T61" fmla="*/ 43 h 123"/>
                <a:gd name="T62" fmla="*/ 70 w 140"/>
                <a:gd name="T63" fmla="*/ 37 h 123"/>
                <a:gd name="T64" fmla="*/ 70 w 140"/>
                <a:gd name="T65" fmla="*/ 30 h 123"/>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140" h="123">
                  <a:moveTo>
                    <a:pt x="140" y="59"/>
                  </a:moveTo>
                  <a:lnTo>
                    <a:pt x="137" y="46"/>
                  </a:lnTo>
                  <a:lnTo>
                    <a:pt x="131" y="33"/>
                  </a:lnTo>
                  <a:lnTo>
                    <a:pt x="123" y="23"/>
                  </a:lnTo>
                  <a:lnTo>
                    <a:pt x="113" y="13"/>
                  </a:lnTo>
                  <a:lnTo>
                    <a:pt x="101" y="6"/>
                  </a:lnTo>
                  <a:lnTo>
                    <a:pt x="88" y="2"/>
                  </a:lnTo>
                  <a:lnTo>
                    <a:pt x="75" y="0"/>
                  </a:lnTo>
                  <a:lnTo>
                    <a:pt x="61" y="1"/>
                  </a:lnTo>
                  <a:lnTo>
                    <a:pt x="47" y="4"/>
                  </a:lnTo>
                  <a:lnTo>
                    <a:pt x="34" y="10"/>
                  </a:lnTo>
                  <a:lnTo>
                    <a:pt x="23" y="18"/>
                  </a:lnTo>
                  <a:lnTo>
                    <a:pt x="14" y="28"/>
                  </a:lnTo>
                  <a:lnTo>
                    <a:pt x="7" y="40"/>
                  </a:lnTo>
                  <a:lnTo>
                    <a:pt x="2" y="52"/>
                  </a:lnTo>
                  <a:lnTo>
                    <a:pt x="0" y="66"/>
                  </a:lnTo>
                  <a:lnTo>
                    <a:pt x="1" y="80"/>
                  </a:lnTo>
                  <a:lnTo>
                    <a:pt x="3" y="90"/>
                  </a:lnTo>
                  <a:lnTo>
                    <a:pt x="9" y="100"/>
                  </a:lnTo>
                  <a:lnTo>
                    <a:pt x="16" y="108"/>
                  </a:lnTo>
                  <a:lnTo>
                    <a:pt x="24" y="113"/>
                  </a:lnTo>
                  <a:lnTo>
                    <a:pt x="36" y="119"/>
                  </a:lnTo>
                  <a:lnTo>
                    <a:pt x="48" y="122"/>
                  </a:lnTo>
                  <a:lnTo>
                    <a:pt x="62" y="123"/>
                  </a:lnTo>
                  <a:lnTo>
                    <a:pt x="78" y="122"/>
                  </a:lnTo>
                  <a:lnTo>
                    <a:pt x="94" y="118"/>
                  </a:lnTo>
                  <a:lnTo>
                    <a:pt x="107" y="115"/>
                  </a:lnTo>
                  <a:lnTo>
                    <a:pt x="117" y="109"/>
                  </a:lnTo>
                  <a:lnTo>
                    <a:pt x="126" y="102"/>
                  </a:lnTo>
                  <a:lnTo>
                    <a:pt x="132" y="94"/>
                  </a:lnTo>
                  <a:lnTo>
                    <a:pt x="137" y="85"/>
                  </a:lnTo>
                  <a:lnTo>
                    <a:pt x="139" y="73"/>
                  </a:lnTo>
                  <a:lnTo>
                    <a:pt x="140" y="5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80" name="Freeform 81"/>
            <p:cNvSpPr>
              <a:spLocks/>
            </p:cNvSpPr>
            <p:nvPr/>
          </p:nvSpPr>
          <p:spPr bwMode="auto">
            <a:xfrm flipH="1">
              <a:off x="2437" y="2159"/>
              <a:ext cx="70" cy="62"/>
            </a:xfrm>
            <a:custGeom>
              <a:avLst/>
              <a:gdLst>
                <a:gd name="T0" fmla="*/ 70 w 140"/>
                <a:gd name="T1" fmla="*/ 30 h 123"/>
                <a:gd name="T2" fmla="*/ 70 w 140"/>
                <a:gd name="T3" fmla="*/ 30 h 123"/>
                <a:gd name="T4" fmla="*/ 69 w 140"/>
                <a:gd name="T5" fmla="*/ 23 h 123"/>
                <a:gd name="T6" fmla="*/ 66 w 140"/>
                <a:gd name="T7" fmla="*/ 17 h 123"/>
                <a:gd name="T8" fmla="*/ 62 w 140"/>
                <a:gd name="T9" fmla="*/ 12 h 123"/>
                <a:gd name="T10" fmla="*/ 57 w 140"/>
                <a:gd name="T11" fmla="*/ 7 h 123"/>
                <a:gd name="T12" fmla="*/ 51 w 140"/>
                <a:gd name="T13" fmla="*/ 3 h 123"/>
                <a:gd name="T14" fmla="*/ 44 w 140"/>
                <a:gd name="T15" fmla="*/ 1 h 123"/>
                <a:gd name="T16" fmla="*/ 38 w 140"/>
                <a:gd name="T17" fmla="*/ 0 h 123"/>
                <a:gd name="T18" fmla="*/ 31 w 140"/>
                <a:gd name="T19" fmla="*/ 1 h 123"/>
                <a:gd name="T20" fmla="*/ 31 w 140"/>
                <a:gd name="T21" fmla="*/ 1 h 123"/>
                <a:gd name="T22" fmla="*/ 24 w 140"/>
                <a:gd name="T23" fmla="*/ 2 h 123"/>
                <a:gd name="T24" fmla="*/ 17 w 140"/>
                <a:gd name="T25" fmla="*/ 5 h 123"/>
                <a:gd name="T26" fmla="*/ 12 w 140"/>
                <a:gd name="T27" fmla="*/ 9 h 123"/>
                <a:gd name="T28" fmla="*/ 7 w 140"/>
                <a:gd name="T29" fmla="*/ 14 h 123"/>
                <a:gd name="T30" fmla="*/ 4 w 140"/>
                <a:gd name="T31" fmla="*/ 20 h 123"/>
                <a:gd name="T32" fmla="*/ 1 w 140"/>
                <a:gd name="T33" fmla="*/ 26 h 123"/>
                <a:gd name="T34" fmla="*/ 0 w 140"/>
                <a:gd name="T35" fmla="*/ 33 h 123"/>
                <a:gd name="T36" fmla="*/ 1 w 140"/>
                <a:gd name="T37" fmla="*/ 40 h 123"/>
                <a:gd name="T38" fmla="*/ 1 w 140"/>
                <a:gd name="T39" fmla="*/ 40 h 123"/>
                <a:gd name="T40" fmla="*/ 2 w 140"/>
                <a:gd name="T41" fmla="*/ 45 h 123"/>
                <a:gd name="T42" fmla="*/ 5 w 140"/>
                <a:gd name="T43" fmla="*/ 50 h 123"/>
                <a:gd name="T44" fmla="*/ 8 w 140"/>
                <a:gd name="T45" fmla="*/ 54 h 123"/>
                <a:gd name="T46" fmla="*/ 12 w 140"/>
                <a:gd name="T47" fmla="*/ 57 h 123"/>
                <a:gd name="T48" fmla="*/ 18 w 140"/>
                <a:gd name="T49" fmla="*/ 60 h 123"/>
                <a:gd name="T50" fmla="*/ 24 w 140"/>
                <a:gd name="T51" fmla="*/ 61 h 123"/>
                <a:gd name="T52" fmla="*/ 31 w 140"/>
                <a:gd name="T53" fmla="*/ 62 h 123"/>
                <a:gd name="T54" fmla="*/ 39 w 140"/>
                <a:gd name="T55" fmla="*/ 61 h 123"/>
                <a:gd name="T56" fmla="*/ 39 w 140"/>
                <a:gd name="T57" fmla="*/ 61 h 123"/>
                <a:gd name="T58" fmla="*/ 47 w 140"/>
                <a:gd name="T59" fmla="*/ 59 h 123"/>
                <a:gd name="T60" fmla="*/ 54 w 140"/>
                <a:gd name="T61" fmla="*/ 58 h 123"/>
                <a:gd name="T62" fmla="*/ 59 w 140"/>
                <a:gd name="T63" fmla="*/ 55 h 123"/>
                <a:gd name="T64" fmla="*/ 63 w 140"/>
                <a:gd name="T65" fmla="*/ 51 h 123"/>
                <a:gd name="T66" fmla="*/ 66 w 140"/>
                <a:gd name="T67" fmla="*/ 47 h 123"/>
                <a:gd name="T68" fmla="*/ 69 w 140"/>
                <a:gd name="T69" fmla="*/ 43 h 123"/>
                <a:gd name="T70" fmla="*/ 70 w 140"/>
                <a:gd name="T71" fmla="*/ 37 h 123"/>
                <a:gd name="T72" fmla="*/ 70 w 140"/>
                <a:gd name="T73" fmla="*/ 30 h 123"/>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140" h="123">
                  <a:moveTo>
                    <a:pt x="140" y="59"/>
                  </a:moveTo>
                  <a:lnTo>
                    <a:pt x="140" y="59"/>
                  </a:lnTo>
                  <a:lnTo>
                    <a:pt x="137" y="46"/>
                  </a:lnTo>
                  <a:lnTo>
                    <a:pt x="131" y="33"/>
                  </a:lnTo>
                  <a:lnTo>
                    <a:pt x="123" y="23"/>
                  </a:lnTo>
                  <a:lnTo>
                    <a:pt x="113" y="13"/>
                  </a:lnTo>
                  <a:lnTo>
                    <a:pt x="101" y="6"/>
                  </a:lnTo>
                  <a:lnTo>
                    <a:pt x="88" y="2"/>
                  </a:lnTo>
                  <a:lnTo>
                    <a:pt x="75" y="0"/>
                  </a:lnTo>
                  <a:lnTo>
                    <a:pt x="61" y="1"/>
                  </a:lnTo>
                  <a:lnTo>
                    <a:pt x="47" y="4"/>
                  </a:lnTo>
                  <a:lnTo>
                    <a:pt x="34" y="10"/>
                  </a:lnTo>
                  <a:lnTo>
                    <a:pt x="23" y="18"/>
                  </a:lnTo>
                  <a:lnTo>
                    <a:pt x="14" y="28"/>
                  </a:lnTo>
                  <a:lnTo>
                    <a:pt x="7" y="40"/>
                  </a:lnTo>
                  <a:lnTo>
                    <a:pt x="2" y="52"/>
                  </a:lnTo>
                  <a:lnTo>
                    <a:pt x="0" y="66"/>
                  </a:lnTo>
                  <a:lnTo>
                    <a:pt x="1" y="80"/>
                  </a:lnTo>
                  <a:lnTo>
                    <a:pt x="3" y="90"/>
                  </a:lnTo>
                  <a:lnTo>
                    <a:pt x="9" y="100"/>
                  </a:lnTo>
                  <a:lnTo>
                    <a:pt x="16" y="108"/>
                  </a:lnTo>
                  <a:lnTo>
                    <a:pt x="24" y="113"/>
                  </a:lnTo>
                  <a:lnTo>
                    <a:pt x="36" y="119"/>
                  </a:lnTo>
                  <a:lnTo>
                    <a:pt x="48" y="122"/>
                  </a:lnTo>
                  <a:lnTo>
                    <a:pt x="62" y="123"/>
                  </a:lnTo>
                  <a:lnTo>
                    <a:pt x="78" y="122"/>
                  </a:lnTo>
                  <a:lnTo>
                    <a:pt x="94" y="118"/>
                  </a:lnTo>
                  <a:lnTo>
                    <a:pt x="107" y="115"/>
                  </a:lnTo>
                  <a:lnTo>
                    <a:pt x="117" y="109"/>
                  </a:lnTo>
                  <a:lnTo>
                    <a:pt x="126" y="102"/>
                  </a:lnTo>
                  <a:lnTo>
                    <a:pt x="132" y="94"/>
                  </a:lnTo>
                  <a:lnTo>
                    <a:pt x="137" y="85"/>
                  </a:lnTo>
                  <a:lnTo>
                    <a:pt x="139" y="73"/>
                  </a:lnTo>
                  <a:lnTo>
                    <a:pt x="140" y="59"/>
                  </a:lnTo>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81" name="Freeform 82"/>
            <p:cNvSpPr>
              <a:spLocks/>
            </p:cNvSpPr>
            <p:nvPr/>
          </p:nvSpPr>
          <p:spPr bwMode="auto">
            <a:xfrm flipH="1">
              <a:off x="2447" y="2249"/>
              <a:ext cx="119" cy="101"/>
            </a:xfrm>
            <a:custGeom>
              <a:avLst/>
              <a:gdLst>
                <a:gd name="T0" fmla="*/ 113 w 237"/>
                <a:gd name="T1" fmla="*/ 52 h 203"/>
                <a:gd name="T2" fmla="*/ 115 w 237"/>
                <a:gd name="T3" fmla="*/ 49 h 203"/>
                <a:gd name="T4" fmla="*/ 117 w 237"/>
                <a:gd name="T5" fmla="*/ 45 h 203"/>
                <a:gd name="T6" fmla="*/ 119 w 237"/>
                <a:gd name="T7" fmla="*/ 40 h 203"/>
                <a:gd name="T8" fmla="*/ 119 w 237"/>
                <a:gd name="T9" fmla="*/ 36 h 203"/>
                <a:gd name="T10" fmla="*/ 117 w 237"/>
                <a:gd name="T11" fmla="*/ 31 h 203"/>
                <a:gd name="T12" fmla="*/ 115 w 237"/>
                <a:gd name="T13" fmla="*/ 26 h 203"/>
                <a:gd name="T14" fmla="*/ 110 w 237"/>
                <a:gd name="T15" fmla="*/ 19 h 203"/>
                <a:gd name="T16" fmla="*/ 102 w 237"/>
                <a:gd name="T17" fmla="*/ 13 h 203"/>
                <a:gd name="T18" fmla="*/ 94 w 237"/>
                <a:gd name="T19" fmla="*/ 7 h 203"/>
                <a:gd name="T20" fmla="*/ 87 w 237"/>
                <a:gd name="T21" fmla="*/ 3 h 203"/>
                <a:gd name="T22" fmla="*/ 80 w 237"/>
                <a:gd name="T23" fmla="*/ 1 h 203"/>
                <a:gd name="T24" fmla="*/ 74 w 237"/>
                <a:gd name="T25" fmla="*/ 0 h 203"/>
                <a:gd name="T26" fmla="*/ 69 w 237"/>
                <a:gd name="T27" fmla="*/ 0 h 203"/>
                <a:gd name="T28" fmla="*/ 64 w 237"/>
                <a:gd name="T29" fmla="*/ 1 h 203"/>
                <a:gd name="T30" fmla="*/ 60 w 237"/>
                <a:gd name="T31" fmla="*/ 4 h 203"/>
                <a:gd name="T32" fmla="*/ 56 w 237"/>
                <a:gd name="T33" fmla="*/ 7 h 203"/>
                <a:gd name="T34" fmla="*/ 53 w 237"/>
                <a:gd name="T35" fmla="*/ 11 h 203"/>
                <a:gd name="T36" fmla="*/ 49 w 237"/>
                <a:gd name="T37" fmla="*/ 16 h 203"/>
                <a:gd name="T38" fmla="*/ 45 w 237"/>
                <a:gd name="T39" fmla="*/ 22 h 203"/>
                <a:gd name="T40" fmla="*/ 41 w 237"/>
                <a:gd name="T41" fmla="*/ 27 h 203"/>
                <a:gd name="T42" fmla="*/ 38 w 237"/>
                <a:gd name="T43" fmla="*/ 34 h 203"/>
                <a:gd name="T44" fmla="*/ 36 w 237"/>
                <a:gd name="T45" fmla="*/ 40 h 203"/>
                <a:gd name="T46" fmla="*/ 36 w 237"/>
                <a:gd name="T47" fmla="*/ 46 h 203"/>
                <a:gd name="T48" fmla="*/ 39 w 237"/>
                <a:gd name="T49" fmla="*/ 52 h 203"/>
                <a:gd name="T50" fmla="*/ 35 w 237"/>
                <a:gd name="T51" fmla="*/ 54 h 203"/>
                <a:gd name="T52" fmla="*/ 30 w 237"/>
                <a:gd name="T53" fmla="*/ 58 h 203"/>
                <a:gd name="T54" fmla="*/ 24 w 237"/>
                <a:gd name="T55" fmla="*/ 62 h 203"/>
                <a:gd name="T56" fmla="*/ 17 w 237"/>
                <a:gd name="T57" fmla="*/ 67 h 203"/>
                <a:gd name="T58" fmla="*/ 11 w 237"/>
                <a:gd name="T59" fmla="*/ 72 h 203"/>
                <a:gd name="T60" fmla="*/ 5 w 237"/>
                <a:gd name="T61" fmla="*/ 76 h 203"/>
                <a:gd name="T62" fmla="*/ 1 w 237"/>
                <a:gd name="T63" fmla="*/ 79 h 203"/>
                <a:gd name="T64" fmla="*/ 0 w 237"/>
                <a:gd name="T65" fmla="*/ 80 h 203"/>
                <a:gd name="T66" fmla="*/ 28 w 237"/>
                <a:gd name="T67" fmla="*/ 101 h 203"/>
                <a:gd name="T68" fmla="*/ 35 w 237"/>
                <a:gd name="T69" fmla="*/ 95 h 203"/>
                <a:gd name="T70" fmla="*/ 41 w 237"/>
                <a:gd name="T71" fmla="*/ 90 h 203"/>
                <a:gd name="T72" fmla="*/ 46 w 237"/>
                <a:gd name="T73" fmla="*/ 85 h 203"/>
                <a:gd name="T74" fmla="*/ 51 w 237"/>
                <a:gd name="T75" fmla="*/ 80 h 203"/>
                <a:gd name="T76" fmla="*/ 54 w 237"/>
                <a:gd name="T77" fmla="*/ 76 h 203"/>
                <a:gd name="T78" fmla="*/ 57 w 237"/>
                <a:gd name="T79" fmla="*/ 72 h 203"/>
                <a:gd name="T80" fmla="*/ 59 w 237"/>
                <a:gd name="T81" fmla="*/ 69 h 203"/>
                <a:gd name="T82" fmla="*/ 61 w 237"/>
                <a:gd name="T83" fmla="*/ 67 h 203"/>
                <a:gd name="T84" fmla="*/ 63 w 237"/>
                <a:gd name="T85" fmla="*/ 62 h 203"/>
                <a:gd name="T86" fmla="*/ 66 w 237"/>
                <a:gd name="T87" fmla="*/ 56 h 203"/>
                <a:gd name="T88" fmla="*/ 68 w 237"/>
                <a:gd name="T89" fmla="*/ 49 h 203"/>
                <a:gd name="T90" fmla="*/ 71 w 237"/>
                <a:gd name="T91" fmla="*/ 43 h 203"/>
                <a:gd name="T92" fmla="*/ 75 w 237"/>
                <a:gd name="T93" fmla="*/ 38 h 203"/>
                <a:gd name="T94" fmla="*/ 79 w 237"/>
                <a:gd name="T95" fmla="*/ 35 h 203"/>
                <a:gd name="T96" fmla="*/ 85 w 237"/>
                <a:gd name="T97" fmla="*/ 35 h 203"/>
                <a:gd name="T98" fmla="*/ 92 w 237"/>
                <a:gd name="T99" fmla="*/ 39 h 203"/>
                <a:gd name="T100" fmla="*/ 98 w 237"/>
                <a:gd name="T101" fmla="*/ 43 h 203"/>
                <a:gd name="T102" fmla="*/ 102 w 237"/>
                <a:gd name="T103" fmla="*/ 46 h 203"/>
                <a:gd name="T104" fmla="*/ 105 w 237"/>
                <a:gd name="T105" fmla="*/ 49 h 203"/>
                <a:gd name="T106" fmla="*/ 107 w 237"/>
                <a:gd name="T107" fmla="*/ 50 h 203"/>
                <a:gd name="T108" fmla="*/ 108 w 237"/>
                <a:gd name="T109" fmla="*/ 51 h 203"/>
                <a:gd name="T110" fmla="*/ 110 w 237"/>
                <a:gd name="T111" fmla="*/ 52 h 203"/>
                <a:gd name="T112" fmla="*/ 111 w 237"/>
                <a:gd name="T113" fmla="*/ 52 h 203"/>
                <a:gd name="T114" fmla="*/ 113 w 237"/>
                <a:gd name="T115" fmla="*/ 52 h 203"/>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0" t="0" r="r" b="b"/>
              <a:pathLst>
                <a:path w="237" h="203">
                  <a:moveTo>
                    <a:pt x="225" y="105"/>
                  </a:moveTo>
                  <a:lnTo>
                    <a:pt x="230" y="98"/>
                  </a:lnTo>
                  <a:lnTo>
                    <a:pt x="233" y="90"/>
                  </a:lnTo>
                  <a:lnTo>
                    <a:pt x="237" y="81"/>
                  </a:lnTo>
                  <a:lnTo>
                    <a:pt x="237" y="73"/>
                  </a:lnTo>
                  <a:lnTo>
                    <a:pt x="234" y="62"/>
                  </a:lnTo>
                  <a:lnTo>
                    <a:pt x="230" y="52"/>
                  </a:lnTo>
                  <a:lnTo>
                    <a:pt x="219" y="39"/>
                  </a:lnTo>
                  <a:lnTo>
                    <a:pt x="204" y="27"/>
                  </a:lnTo>
                  <a:lnTo>
                    <a:pt x="188" y="15"/>
                  </a:lnTo>
                  <a:lnTo>
                    <a:pt x="173" y="7"/>
                  </a:lnTo>
                  <a:lnTo>
                    <a:pt x="159" y="2"/>
                  </a:lnTo>
                  <a:lnTo>
                    <a:pt x="148" y="0"/>
                  </a:lnTo>
                  <a:lnTo>
                    <a:pt x="138" y="1"/>
                  </a:lnTo>
                  <a:lnTo>
                    <a:pt x="128" y="3"/>
                  </a:lnTo>
                  <a:lnTo>
                    <a:pt x="119" y="8"/>
                  </a:lnTo>
                  <a:lnTo>
                    <a:pt x="112" y="15"/>
                  </a:lnTo>
                  <a:lnTo>
                    <a:pt x="105" y="23"/>
                  </a:lnTo>
                  <a:lnTo>
                    <a:pt x="97" y="33"/>
                  </a:lnTo>
                  <a:lnTo>
                    <a:pt x="89" y="44"/>
                  </a:lnTo>
                  <a:lnTo>
                    <a:pt x="81" y="55"/>
                  </a:lnTo>
                  <a:lnTo>
                    <a:pt x="76" y="68"/>
                  </a:lnTo>
                  <a:lnTo>
                    <a:pt x="72" y="81"/>
                  </a:lnTo>
                  <a:lnTo>
                    <a:pt x="72" y="93"/>
                  </a:lnTo>
                  <a:lnTo>
                    <a:pt x="77" y="105"/>
                  </a:lnTo>
                  <a:lnTo>
                    <a:pt x="70" y="109"/>
                  </a:lnTo>
                  <a:lnTo>
                    <a:pt x="59" y="116"/>
                  </a:lnTo>
                  <a:lnTo>
                    <a:pt x="47" y="125"/>
                  </a:lnTo>
                  <a:lnTo>
                    <a:pt x="34" y="135"/>
                  </a:lnTo>
                  <a:lnTo>
                    <a:pt x="21" y="144"/>
                  </a:lnTo>
                  <a:lnTo>
                    <a:pt x="10" y="152"/>
                  </a:lnTo>
                  <a:lnTo>
                    <a:pt x="2" y="158"/>
                  </a:lnTo>
                  <a:lnTo>
                    <a:pt x="0" y="160"/>
                  </a:lnTo>
                  <a:lnTo>
                    <a:pt x="56" y="203"/>
                  </a:lnTo>
                  <a:lnTo>
                    <a:pt x="70" y="191"/>
                  </a:lnTo>
                  <a:lnTo>
                    <a:pt x="81" y="180"/>
                  </a:lnTo>
                  <a:lnTo>
                    <a:pt x="92" y="170"/>
                  </a:lnTo>
                  <a:lnTo>
                    <a:pt x="101" y="160"/>
                  </a:lnTo>
                  <a:lnTo>
                    <a:pt x="108" y="152"/>
                  </a:lnTo>
                  <a:lnTo>
                    <a:pt x="113" y="144"/>
                  </a:lnTo>
                  <a:lnTo>
                    <a:pt x="118" y="138"/>
                  </a:lnTo>
                  <a:lnTo>
                    <a:pt x="122" y="134"/>
                  </a:lnTo>
                  <a:lnTo>
                    <a:pt x="126" y="124"/>
                  </a:lnTo>
                  <a:lnTo>
                    <a:pt x="131" y="112"/>
                  </a:lnTo>
                  <a:lnTo>
                    <a:pt x="136" y="99"/>
                  </a:lnTo>
                  <a:lnTo>
                    <a:pt x="142" y="86"/>
                  </a:lnTo>
                  <a:lnTo>
                    <a:pt x="149" y="77"/>
                  </a:lnTo>
                  <a:lnTo>
                    <a:pt x="158" y="71"/>
                  </a:lnTo>
                  <a:lnTo>
                    <a:pt x="170" y="71"/>
                  </a:lnTo>
                  <a:lnTo>
                    <a:pt x="184" y="78"/>
                  </a:lnTo>
                  <a:lnTo>
                    <a:pt x="195" y="86"/>
                  </a:lnTo>
                  <a:lnTo>
                    <a:pt x="203" y="93"/>
                  </a:lnTo>
                  <a:lnTo>
                    <a:pt x="209" y="98"/>
                  </a:lnTo>
                  <a:lnTo>
                    <a:pt x="214" y="100"/>
                  </a:lnTo>
                  <a:lnTo>
                    <a:pt x="216" y="102"/>
                  </a:lnTo>
                  <a:lnTo>
                    <a:pt x="219" y="104"/>
                  </a:lnTo>
                  <a:lnTo>
                    <a:pt x="222" y="105"/>
                  </a:lnTo>
                  <a:lnTo>
                    <a:pt x="225" y="10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82" name="Freeform 83"/>
            <p:cNvSpPr>
              <a:spLocks/>
            </p:cNvSpPr>
            <p:nvPr/>
          </p:nvSpPr>
          <p:spPr bwMode="auto">
            <a:xfrm flipH="1">
              <a:off x="2447" y="2249"/>
              <a:ext cx="119" cy="101"/>
            </a:xfrm>
            <a:custGeom>
              <a:avLst/>
              <a:gdLst>
                <a:gd name="T0" fmla="*/ 113 w 237"/>
                <a:gd name="T1" fmla="*/ 52 h 203"/>
                <a:gd name="T2" fmla="*/ 117 w 237"/>
                <a:gd name="T3" fmla="*/ 45 h 203"/>
                <a:gd name="T4" fmla="*/ 119 w 237"/>
                <a:gd name="T5" fmla="*/ 36 h 203"/>
                <a:gd name="T6" fmla="*/ 115 w 237"/>
                <a:gd name="T7" fmla="*/ 26 h 203"/>
                <a:gd name="T8" fmla="*/ 102 w 237"/>
                <a:gd name="T9" fmla="*/ 13 h 203"/>
                <a:gd name="T10" fmla="*/ 94 w 237"/>
                <a:gd name="T11" fmla="*/ 7 h 203"/>
                <a:gd name="T12" fmla="*/ 80 w 237"/>
                <a:gd name="T13" fmla="*/ 1 h 203"/>
                <a:gd name="T14" fmla="*/ 69 w 237"/>
                <a:gd name="T15" fmla="*/ 0 h 203"/>
                <a:gd name="T16" fmla="*/ 60 w 237"/>
                <a:gd name="T17" fmla="*/ 4 h 203"/>
                <a:gd name="T18" fmla="*/ 56 w 237"/>
                <a:gd name="T19" fmla="*/ 7 h 203"/>
                <a:gd name="T20" fmla="*/ 49 w 237"/>
                <a:gd name="T21" fmla="*/ 16 h 203"/>
                <a:gd name="T22" fmla="*/ 41 w 237"/>
                <a:gd name="T23" fmla="*/ 27 h 203"/>
                <a:gd name="T24" fmla="*/ 36 w 237"/>
                <a:gd name="T25" fmla="*/ 40 h 203"/>
                <a:gd name="T26" fmla="*/ 39 w 237"/>
                <a:gd name="T27" fmla="*/ 52 h 203"/>
                <a:gd name="T28" fmla="*/ 35 w 237"/>
                <a:gd name="T29" fmla="*/ 54 h 203"/>
                <a:gd name="T30" fmla="*/ 24 w 237"/>
                <a:gd name="T31" fmla="*/ 62 h 203"/>
                <a:gd name="T32" fmla="*/ 11 w 237"/>
                <a:gd name="T33" fmla="*/ 72 h 203"/>
                <a:gd name="T34" fmla="*/ 1 w 237"/>
                <a:gd name="T35" fmla="*/ 79 h 203"/>
                <a:gd name="T36" fmla="*/ 28 w 237"/>
                <a:gd name="T37" fmla="*/ 101 h 203"/>
                <a:gd name="T38" fmla="*/ 35 w 237"/>
                <a:gd name="T39" fmla="*/ 95 h 203"/>
                <a:gd name="T40" fmla="*/ 46 w 237"/>
                <a:gd name="T41" fmla="*/ 85 h 203"/>
                <a:gd name="T42" fmla="*/ 54 w 237"/>
                <a:gd name="T43" fmla="*/ 76 h 203"/>
                <a:gd name="T44" fmla="*/ 59 w 237"/>
                <a:gd name="T45" fmla="*/ 69 h 203"/>
                <a:gd name="T46" fmla="*/ 61 w 237"/>
                <a:gd name="T47" fmla="*/ 67 h 203"/>
                <a:gd name="T48" fmla="*/ 66 w 237"/>
                <a:gd name="T49" fmla="*/ 56 h 203"/>
                <a:gd name="T50" fmla="*/ 71 w 237"/>
                <a:gd name="T51" fmla="*/ 43 h 203"/>
                <a:gd name="T52" fmla="*/ 79 w 237"/>
                <a:gd name="T53" fmla="*/ 35 h 203"/>
                <a:gd name="T54" fmla="*/ 92 w 237"/>
                <a:gd name="T55" fmla="*/ 39 h 203"/>
                <a:gd name="T56" fmla="*/ 98 w 237"/>
                <a:gd name="T57" fmla="*/ 43 h 203"/>
                <a:gd name="T58" fmla="*/ 105 w 237"/>
                <a:gd name="T59" fmla="*/ 49 h 203"/>
                <a:gd name="T60" fmla="*/ 108 w 237"/>
                <a:gd name="T61" fmla="*/ 51 h 203"/>
                <a:gd name="T62" fmla="*/ 111 w 237"/>
                <a:gd name="T63" fmla="*/ 52 h 203"/>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237" h="203">
                  <a:moveTo>
                    <a:pt x="225" y="105"/>
                  </a:moveTo>
                  <a:lnTo>
                    <a:pt x="225" y="105"/>
                  </a:lnTo>
                  <a:lnTo>
                    <a:pt x="230" y="98"/>
                  </a:lnTo>
                  <a:lnTo>
                    <a:pt x="233" y="90"/>
                  </a:lnTo>
                  <a:lnTo>
                    <a:pt x="237" y="81"/>
                  </a:lnTo>
                  <a:lnTo>
                    <a:pt x="237" y="73"/>
                  </a:lnTo>
                  <a:lnTo>
                    <a:pt x="234" y="62"/>
                  </a:lnTo>
                  <a:lnTo>
                    <a:pt x="230" y="52"/>
                  </a:lnTo>
                  <a:lnTo>
                    <a:pt x="219" y="39"/>
                  </a:lnTo>
                  <a:lnTo>
                    <a:pt x="204" y="27"/>
                  </a:lnTo>
                  <a:lnTo>
                    <a:pt x="188" y="15"/>
                  </a:lnTo>
                  <a:lnTo>
                    <a:pt x="173" y="7"/>
                  </a:lnTo>
                  <a:lnTo>
                    <a:pt x="159" y="2"/>
                  </a:lnTo>
                  <a:lnTo>
                    <a:pt x="148" y="0"/>
                  </a:lnTo>
                  <a:lnTo>
                    <a:pt x="138" y="1"/>
                  </a:lnTo>
                  <a:lnTo>
                    <a:pt x="128" y="3"/>
                  </a:lnTo>
                  <a:lnTo>
                    <a:pt x="119" y="8"/>
                  </a:lnTo>
                  <a:lnTo>
                    <a:pt x="112" y="15"/>
                  </a:lnTo>
                  <a:lnTo>
                    <a:pt x="105" y="23"/>
                  </a:lnTo>
                  <a:lnTo>
                    <a:pt x="97" y="33"/>
                  </a:lnTo>
                  <a:lnTo>
                    <a:pt x="89" y="44"/>
                  </a:lnTo>
                  <a:lnTo>
                    <a:pt x="81" y="55"/>
                  </a:lnTo>
                  <a:lnTo>
                    <a:pt x="76" y="68"/>
                  </a:lnTo>
                  <a:lnTo>
                    <a:pt x="72" y="81"/>
                  </a:lnTo>
                  <a:lnTo>
                    <a:pt x="72" y="93"/>
                  </a:lnTo>
                  <a:lnTo>
                    <a:pt x="77" y="105"/>
                  </a:lnTo>
                  <a:lnTo>
                    <a:pt x="70" y="109"/>
                  </a:lnTo>
                  <a:lnTo>
                    <a:pt x="59" y="116"/>
                  </a:lnTo>
                  <a:lnTo>
                    <a:pt x="47" y="125"/>
                  </a:lnTo>
                  <a:lnTo>
                    <a:pt x="34" y="135"/>
                  </a:lnTo>
                  <a:lnTo>
                    <a:pt x="21" y="144"/>
                  </a:lnTo>
                  <a:lnTo>
                    <a:pt x="10" y="152"/>
                  </a:lnTo>
                  <a:lnTo>
                    <a:pt x="2" y="158"/>
                  </a:lnTo>
                  <a:lnTo>
                    <a:pt x="0" y="160"/>
                  </a:lnTo>
                  <a:lnTo>
                    <a:pt x="56" y="203"/>
                  </a:lnTo>
                  <a:lnTo>
                    <a:pt x="70" y="191"/>
                  </a:lnTo>
                  <a:lnTo>
                    <a:pt x="81" y="180"/>
                  </a:lnTo>
                  <a:lnTo>
                    <a:pt x="92" y="170"/>
                  </a:lnTo>
                  <a:lnTo>
                    <a:pt x="101" y="160"/>
                  </a:lnTo>
                  <a:lnTo>
                    <a:pt x="108" y="152"/>
                  </a:lnTo>
                  <a:lnTo>
                    <a:pt x="113" y="144"/>
                  </a:lnTo>
                  <a:lnTo>
                    <a:pt x="118" y="138"/>
                  </a:lnTo>
                  <a:lnTo>
                    <a:pt x="122" y="134"/>
                  </a:lnTo>
                  <a:lnTo>
                    <a:pt x="126" y="124"/>
                  </a:lnTo>
                  <a:lnTo>
                    <a:pt x="131" y="112"/>
                  </a:lnTo>
                  <a:lnTo>
                    <a:pt x="136" y="99"/>
                  </a:lnTo>
                  <a:lnTo>
                    <a:pt x="142" y="86"/>
                  </a:lnTo>
                  <a:lnTo>
                    <a:pt x="149" y="77"/>
                  </a:lnTo>
                  <a:lnTo>
                    <a:pt x="158" y="71"/>
                  </a:lnTo>
                  <a:lnTo>
                    <a:pt x="170" y="71"/>
                  </a:lnTo>
                  <a:lnTo>
                    <a:pt x="184" y="78"/>
                  </a:lnTo>
                  <a:lnTo>
                    <a:pt x="195" y="86"/>
                  </a:lnTo>
                  <a:lnTo>
                    <a:pt x="203" y="93"/>
                  </a:lnTo>
                  <a:lnTo>
                    <a:pt x="209" y="98"/>
                  </a:lnTo>
                  <a:lnTo>
                    <a:pt x="214" y="100"/>
                  </a:lnTo>
                  <a:lnTo>
                    <a:pt x="216" y="102"/>
                  </a:lnTo>
                  <a:lnTo>
                    <a:pt x="219" y="104"/>
                  </a:lnTo>
                  <a:lnTo>
                    <a:pt x="222" y="105"/>
                  </a:lnTo>
                  <a:lnTo>
                    <a:pt x="225" y="105"/>
                  </a:lnTo>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83" name="Freeform 84"/>
            <p:cNvSpPr>
              <a:spLocks/>
            </p:cNvSpPr>
            <p:nvPr/>
          </p:nvSpPr>
          <p:spPr bwMode="auto">
            <a:xfrm flipH="1">
              <a:off x="2342" y="1947"/>
              <a:ext cx="237" cy="262"/>
            </a:xfrm>
            <a:custGeom>
              <a:avLst/>
              <a:gdLst>
                <a:gd name="T0" fmla="*/ 127 w 475"/>
                <a:gd name="T1" fmla="*/ 66 h 524"/>
                <a:gd name="T2" fmla="*/ 68 w 475"/>
                <a:gd name="T3" fmla="*/ 45 h 524"/>
                <a:gd name="T4" fmla="*/ 94 w 475"/>
                <a:gd name="T5" fmla="*/ 76 h 524"/>
                <a:gd name="T6" fmla="*/ 0 w 475"/>
                <a:gd name="T7" fmla="*/ 112 h 524"/>
                <a:gd name="T8" fmla="*/ 85 w 475"/>
                <a:gd name="T9" fmla="*/ 99 h 524"/>
                <a:gd name="T10" fmla="*/ 58 w 475"/>
                <a:gd name="T11" fmla="*/ 133 h 524"/>
                <a:gd name="T12" fmla="*/ 125 w 475"/>
                <a:gd name="T13" fmla="*/ 107 h 524"/>
                <a:gd name="T14" fmla="*/ 120 w 475"/>
                <a:gd name="T15" fmla="*/ 169 h 524"/>
                <a:gd name="T16" fmla="*/ 132 w 475"/>
                <a:gd name="T17" fmla="*/ 150 h 524"/>
                <a:gd name="T18" fmla="*/ 144 w 475"/>
                <a:gd name="T19" fmla="*/ 217 h 524"/>
                <a:gd name="T20" fmla="*/ 158 w 475"/>
                <a:gd name="T21" fmla="*/ 173 h 524"/>
                <a:gd name="T22" fmla="*/ 191 w 475"/>
                <a:gd name="T23" fmla="*/ 262 h 524"/>
                <a:gd name="T24" fmla="*/ 177 w 475"/>
                <a:gd name="T25" fmla="*/ 140 h 524"/>
                <a:gd name="T26" fmla="*/ 204 w 475"/>
                <a:gd name="T27" fmla="*/ 140 h 524"/>
                <a:gd name="T28" fmla="*/ 185 w 475"/>
                <a:gd name="T29" fmla="*/ 95 h 524"/>
                <a:gd name="T30" fmla="*/ 237 w 475"/>
                <a:gd name="T31" fmla="*/ 73 h 524"/>
                <a:gd name="T32" fmla="*/ 177 w 475"/>
                <a:gd name="T33" fmla="*/ 74 h 524"/>
                <a:gd name="T34" fmla="*/ 225 w 475"/>
                <a:gd name="T35" fmla="*/ 28 h 524"/>
                <a:gd name="T36" fmla="*/ 172 w 475"/>
                <a:gd name="T37" fmla="*/ 59 h 524"/>
                <a:gd name="T38" fmla="*/ 182 w 475"/>
                <a:gd name="T39" fmla="*/ 12 h 524"/>
                <a:gd name="T40" fmla="*/ 149 w 475"/>
                <a:gd name="T41" fmla="*/ 62 h 524"/>
                <a:gd name="T42" fmla="*/ 115 w 475"/>
                <a:gd name="T43" fmla="*/ 0 h 524"/>
                <a:gd name="T44" fmla="*/ 127 w 475"/>
                <a:gd name="T45" fmla="*/ 66 h 524"/>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475" h="524">
                  <a:moveTo>
                    <a:pt x="254" y="131"/>
                  </a:moveTo>
                  <a:lnTo>
                    <a:pt x="137" y="90"/>
                  </a:lnTo>
                  <a:lnTo>
                    <a:pt x="189" y="152"/>
                  </a:lnTo>
                  <a:lnTo>
                    <a:pt x="0" y="224"/>
                  </a:lnTo>
                  <a:lnTo>
                    <a:pt x="171" y="197"/>
                  </a:lnTo>
                  <a:lnTo>
                    <a:pt x="116" y="266"/>
                  </a:lnTo>
                  <a:lnTo>
                    <a:pt x="251" y="214"/>
                  </a:lnTo>
                  <a:lnTo>
                    <a:pt x="240" y="338"/>
                  </a:lnTo>
                  <a:lnTo>
                    <a:pt x="265" y="300"/>
                  </a:lnTo>
                  <a:lnTo>
                    <a:pt x="289" y="434"/>
                  </a:lnTo>
                  <a:lnTo>
                    <a:pt x="316" y="345"/>
                  </a:lnTo>
                  <a:lnTo>
                    <a:pt x="382" y="524"/>
                  </a:lnTo>
                  <a:lnTo>
                    <a:pt x="354" y="280"/>
                  </a:lnTo>
                  <a:lnTo>
                    <a:pt x="409" y="280"/>
                  </a:lnTo>
                  <a:lnTo>
                    <a:pt x="371" y="190"/>
                  </a:lnTo>
                  <a:lnTo>
                    <a:pt x="475" y="145"/>
                  </a:lnTo>
                  <a:lnTo>
                    <a:pt x="354" y="148"/>
                  </a:lnTo>
                  <a:lnTo>
                    <a:pt x="451" y="55"/>
                  </a:lnTo>
                  <a:lnTo>
                    <a:pt x="344" y="117"/>
                  </a:lnTo>
                  <a:lnTo>
                    <a:pt x="365" y="24"/>
                  </a:lnTo>
                  <a:lnTo>
                    <a:pt x="299" y="124"/>
                  </a:lnTo>
                  <a:lnTo>
                    <a:pt x="230" y="0"/>
                  </a:lnTo>
                  <a:lnTo>
                    <a:pt x="254" y="131"/>
                  </a:lnTo>
                  <a:close/>
                </a:path>
              </a:pathLst>
            </a:custGeom>
            <a:solidFill>
              <a:srgbClr val="FFFFB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84" name="Freeform 85"/>
            <p:cNvSpPr>
              <a:spLocks/>
            </p:cNvSpPr>
            <p:nvPr/>
          </p:nvSpPr>
          <p:spPr bwMode="auto">
            <a:xfrm flipH="1">
              <a:off x="2342" y="1947"/>
              <a:ext cx="237" cy="262"/>
            </a:xfrm>
            <a:custGeom>
              <a:avLst/>
              <a:gdLst>
                <a:gd name="T0" fmla="*/ 127 w 475"/>
                <a:gd name="T1" fmla="*/ 66 h 524"/>
                <a:gd name="T2" fmla="*/ 68 w 475"/>
                <a:gd name="T3" fmla="*/ 45 h 524"/>
                <a:gd name="T4" fmla="*/ 94 w 475"/>
                <a:gd name="T5" fmla="*/ 76 h 524"/>
                <a:gd name="T6" fmla="*/ 0 w 475"/>
                <a:gd name="T7" fmla="*/ 112 h 524"/>
                <a:gd name="T8" fmla="*/ 85 w 475"/>
                <a:gd name="T9" fmla="*/ 99 h 524"/>
                <a:gd name="T10" fmla="*/ 58 w 475"/>
                <a:gd name="T11" fmla="*/ 133 h 524"/>
                <a:gd name="T12" fmla="*/ 125 w 475"/>
                <a:gd name="T13" fmla="*/ 107 h 524"/>
                <a:gd name="T14" fmla="*/ 120 w 475"/>
                <a:gd name="T15" fmla="*/ 169 h 524"/>
                <a:gd name="T16" fmla="*/ 132 w 475"/>
                <a:gd name="T17" fmla="*/ 150 h 524"/>
                <a:gd name="T18" fmla="*/ 144 w 475"/>
                <a:gd name="T19" fmla="*/ 217 h 524"/>
                <a:gd name="T20" fmla="*/ 158 w 475"/>
                <a:gd name="T21" fmla="*/ 173 h 524"/>
                <a:gd name="T22" fmla="*/ 191 w 475"/>
                <a:gd name="T23" fmla="*/ 262 h 524"/>
                <a:gd name="T24" fmla="*/ 177 w 475"/>
                <a:gd name="T25" fmla="*/ 140 h 524"/>
                <a:gd name="T26" fmla="*/ 204 w 475"/>
                <a:gd name="T27" fmla="*/ 140 h 524"/>
                <a:gd name="T28" fmla="*/ 185 w 475"/>
                <a:gd name="T29" fmla="*/ 95 h 524"/>
                <a:gd name="T30" fmla="*/ 237 w 475"/>
                <a:gd name="T31" fmla="*/ 73 h 524"/>
                <a:gd name="T32" fmla="*/ 177 w 475"/>
                <a:gd name="T33" fmla="*/ 74 h 524"/>
                <a:gd name="T34" fmla="*/ 225 w 475"/>
                <a:gd name="T35" fmla="*/ 28 h 524"/>
                <a:gd name="T36" fmla="*/ 172 w 475"/>
                <a:gd name="T37" fmla="*/ 59 h 524"/>
                <a:gd name="T38" fmla="*/ 182 w 475"/>
                <a:gd name="T39" fmla="*/ 12 h 524"/>
                <a:gd name="T40" fmla="*/ 149 w 475"/>
                <a:gd name="T41" fmla="*/ 62 h 524"/>
                <a:gd name="T42" fmla="*/ 115 w 475"/>
                <a:gd name="T43" fmla="*/ 0 h 524"/>
                <a:gd name="T44" fmla="*/ 127 w 475"/>
                <a:gd name="T45" fmla="*/ 66 h 524"/>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475" h="524">
                  <a:moveTo>
                    <a:pt x="254" y="131"/>
                  </a:moveTo>
                  <a:lnTo>
                    <a:pt x="137" y="90"/>
                  </a:lnTo>
                  <a:lnTo>
                    <a:pt x="189" y="152"/>
                  </a:lnTo>
                  <a:lnTo>
                    <a:pt x="0" y="224"/>
                  </a:lnTo>
                  <a:lnTo>
                    <a:pt x="171" y="197"/>
                  </a:lnTo>
                  <a:lnTo>
                    <a:pt x="116" y="266"/>
                  </a:lnTo>
                  <a:lnTo>
                    <a:pt x="251" y="214"/>
                  </a:lnTo>
                  <a:lnTo>
                    <a:pt x="240" y="338"/>
                  </a:lnTo>
                  <a:lnTo>
                    <a:pt x="265" y="300"/>
                  </a:lnTo>
                  <a:lnTo>
                    <a:pt x="289" y="434"/>
                  </a:lnTo>
                  <a:lnTo>
                    <a:pt x="316" y="345"/>
                  </a:lnTo>
                  <a:lnTo>
                    <a:pt x="382" y="524"/>
                  </a:lnTo>
                  <a:lnTo>
                    <a:pt x="354" y="280"/>
                  </a:lnTo>
                  <a:lnTo>
                    <a:pt x="409" y="280"/>
                  </a:lnTo>
                  <a:lnTo>
                    <a:pt x="371" y="190"/>
                  </a:lnTo>
                  <a:lnTo>
                    <a:pt x="475" y="145"/>
                  </a:lnTo>
                  <a:lnTo>
                    <a:pt x="354" y="148"/>
                  </a:lnTo>
                  <a:lnTo>
                    <a:pt x="451" y="55"/>
                  </a:lnTo>
                  <a:lnTo>
                    <a:pt x="344" y="117"/>
                  </a:lnTo>
                  <a:lnTo>
                    <a:pt x="365" y="24"/>
                  </a:lnTo>
                  <a:lnTo>
                    <a:pt x="299" y="124"/>
                  </a:lnTo>
                  <a:lnTo>
                    <a:pt x="230" y="0"/>
                  </a:lnTo>
                  <a:lnTo>
                    <a:pt x="254" y="131"/>
                  </a:lnTo>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grpSp>
      <p:grpSp>
        <p:nvGrpSpPr>
          <p:cNvPr id="85" name="Group 86"/>
          <p:cNvGrpSpPr>
            <a:grpSpLocks/>
          </p:cNvGrpSpPr>
          <p:nvPr/>
        </p:nvGrpSpPr>
        <p:grpSpPr bwMode="auto">
          <a:xfrm>
            <a:off x="3411240" y="3876175"/>
            <a:ext cx="406400" cy="588962"/>
            <a:chOff x="1353" y="3248"/>
            <a:chExt cx="256" cy="402"/>
          </a:xfrm>
        </p:grpSpPr>
        <p:sp>
          <p:nvSpPr>
            <p:cNvPr id="86" name="Freeform 87"/>
            <p:cNvSpPr>
              <a:spLocks noChangeAspect="1"/>
            </p:cNvSpPr>
            <p:nvPr/>
          </p:nvSpPr>
          <p:spPr bwMode="auto">
            <a:xfrm flipH="1">
              <a:off x="1382" y="3421"/>
              <a:ext cx="128" cy="168"/>
            </a:xfrm>
            <a:custGeom>
              <a:avLst/>
              <a:gdLst>
                <a:gd name="T0" fmla="*/ 128 w 511"/>
                <a:gd name="T1" fmla="*/ 168 h 668"/>
                <a:gd name="T2" fmla="*/ 0 w 511"/>
                <a:gd name="T3" fmla="*/ 168 h 668"/>
                <a:gd name="T4" fmla="*/ 0 w 511"/>
                <a:gd name="T5" fmla="*/ 54 h 668"/>
                <a:gd name="T6" fmla="*/ 0 w 511"/>
                <a:gd name="T7" fmla="*/ 49 h 668"/>
                <a:gd name="T8" fmla="*/ 1 w 511"/>
                <a:gd name="T9" fmla="*/ 43 h 668"/>
                <a:gd name="T10" fmla="*/ 3 w 511"/>
                <a:gd name="T11" fmla="*/ 38 h 668"/>
                <a:gd name="T12" fmla="*/ 5 w 511"/>
                <a:gd name="T13" fmla="*/ 33 h 668"/>
                <a:gd name="T14" fmla="*/ 8 w 511"/>
                <a:gd name="T15" fmla="*/ 28 h 668"/>
                <a:gd name="T16" fmla="*/ 11 w 511"/>
                <a:gd name="T17" fmla="*/ 24 h 668"/>
                <a:gd name="T18" fmla="*/ 15 w 511"/>
                <a:gd name="T19" fmla="*/ 20 h 668"/>
                <a:gd name="T20" fmla="*/ 19 w 511"/>
                <a:gd name="T21" fmla="*/ 16 h 668"/>
                <a:gd name="T22" fmla="*/ 23 w 511"/>
                <a:gd name="T23" fmla="*/ 13 h 668"/>
                <a:gd name="T24" fmla="*/ 28 w 511"/>
                <a:gd name="T25" fmla="*/ 9 h 668"/>
                <a:gd name="T26" fmla="*/ 33 w 511"/>
                <a:gd name="T27" fmla="*/ 7 h 668"/>
                <a:gd name="T28" fmla="*/ 39 w 511"/>
                <a:gd name="T29" fmla="*/ 5 h 668"/>
                <a:gd name="T30" fmla="*/ 45 w 511"/>
                <a:gd name="T31" fmla="*/ 3 h 668"/>
                <a:gd name="T32" fmla="*/ 51 w 511"/>
                <a:gd name="T33" fmla="*/ 1 h 668"/>
                <a:gd name="T34" fmla="*/ 57 w 511"/>
                <a:gd name="T35" fmla="*/ 0 h 668"/>
                <a:gd name="T36" fmla="*/ 64 w 511"/>
                <a:gd name="T37" fmla="*/ 0 h 668"/>
                <a:gd name="T38" fmla="*/ 70 w 511"/>
                <a:gd name="T39" fmla="*/ 0 h 668"/>
                <a:gd name="T40" fmla="*/ 77 w 511"/>
                <a:gd name="T41" fmla="*/ 1 h 668"/>
                <a:gd name="T42" fmla="*/ 83 w 511"/>
                <a:gd name="T43" fmla="*/ 3 h 668"/>
                <a:gd name="T44" fmla="*/ 89 w 511"/>
                <a:gd name="T45" fmla="*/ 5 h 668"/>
                <a:gd name="T46" fmla="*/ 94 w 511"/>
                <a:gd name="T47" fmla="*/ 7 h 668"/>
                <a:gd name="T48" fmla="*/ 100 w 511"/>
                <a:gd name="T49" fmla="*/ 9 h 668"/>
                <a:gd name="T50" fmla="*/ 105 w 511"/>
                <a:gd name="T51" fmla="*/ 13 h 668"/>
                <a:gd name="T52" fmla="*/ 109 w 511"/>
                <a:gd name="T53" fmla="*/ 16 h 668"/>
                <a:gd name="T54" fmla="*/ 113 w 511"/>
                <a:gd name="T55" fmla="*/ 20 h 668"/>
                <a:gd name="T56" fmla="*/ 117 w 511"/>
                <a:gd name="T57" fmla="*/ 24 h 668"/>
                <a:gd name="T58" fmla="*/ 120 w 511"/>
                <a:gd name="T59" fmla="*/ 28 h 668"/>
                <a:gd name="T60" fmla="*/ 123 w 511"/>
                <a:gd name="T61" fmla="*/ 33 h 668"/>
                <a:gd name="T62" fmla="*/ 125 w 511"/>
                <a:gd name="T63" fmla="*/ 38 h 668"/>
                <a:gd name="T64" fmla="*/ 127 w 511"/>
                <a:gd name="T65" fmla="*/ 43 h 668"/>
                <a:gd name="T66" fmla="*/ 128 w 511"/>
                <a:gd name="T67" fmla="*/ 49 h 668"/>
                <a:gd name="T68" fmla="*/ 128 w 511"/>
                <a:gd name="T69" fmla="*/ 54 h 668"/>
                <a:gd name="T70" fmla="*/ 128 w 511"/>
                <a:gd name="T71" fmla="*/ 168 h 668"/>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511" h="668">
                  <a:moveTo>
                    <a:pt x="511" y="668"/>
                  </a:moveTo>
                  <a:lnTo>
                    <a:pt x="0" y="668"/>
                  </a:lnTo>
                  <a:lnTo>
                    <a:pt x="0" y="216"/>
                  </a:lnTo>
                  <a:lnTo>
                    <a:pt x="1" y="194"/>
                  </a:lnTo>
                  <a:lnTo>
                    <a:pt x="5" y="172"/>
                  </a:lnTo>
                  <a:lnTo>
                    <a:pt x="11" y="151"/>
                  </a:lnTo>
                  <a:lnTo>
                    <a:pt x="20" y="132"/>
                  </a:lnTo>
                  <a:lnTo>
                    <a:pt x="31" y="113"/>
                  </a:lnTo>
                  <a:lnTo>
                    <a:pt x="43" y="96"/>
                  </a:lnTo>
                  <a:lnTo>
                    <a:pt x="58" y="79"/>
                  </a:lnTo>
                  <a:lnTo>
                    <a:pt x="74" y="64"/>
                  </a:lnTo>
                  <a:lnTo>
                    <a:pt x="93" y="50"/>
                  </a:lnTo>
                  <a:lnTo>
                    <a:pt x="112" y="37"/>
                  </a:lnTo>
                  <a:lnTo>
                    <a:pt x="133" y="27"/>
                  </a:lnTo>
                  <a:lnTo>
                    <a:pt x="156" y="18"/>
                  </a:lnTo>
                  <a:lnTo>
                    <a:pt x="179" y="10"/>
                  </a:lnTo>
                  <a:lnTo>
                    <a:pt x="203" y="5"/>
                  </a:lnTo>
                  <a:lnTo>
                    <a:pt x="228" y="1"/>
                  </a:lnTo>
                  <a:lnTo>
                    <a:pt x="255" y="0"/>
                  </a:lnTo>
                  <a:lnTo>
                    <a:pt x="281" y="1"/>
                  </a:lnTo>
                  <a:lnTo>
                    <a:pt x="307" y="5"/>
                  </a:lnTo>
                  <a:lnTo>
                    <a:pt x="331" y="10"/>
                  </a:lnTo>
                  <a:lnTo>
                    <a:pt x="355" y="18"/>
                  </a:lnTo>
                  <a:lnTo>
                    <a:pt x="377" y="27"/>
                  </a:lnTo>
                  <a:lnTo>
                    <a:pt x="399" y="37"/>
                  </a:lnTo>
                  <a:lnTo>
                    <a:pt x="418" y="50"/>
                  </a:lnTo>
                  <a:lnTo>
                    <a:pt x="437" y="64"/>
                  </a:lnTo>
                  <a:lnTo>
                    <a:pt x="453" y="79"/>
                  </a:lnTo>
                  <a:lnTo>
                    <a:pt x="468" y="96"/>
                  </a:lnTo>
                  <a:lnTo>
                    <a:pt x="480" y="113"/>
                  </a:lnTo>
                  <a:lnTo>
                    <a:pt x="491" y="132"/>
                  </a:lnTo>
                  <a:lnTo>
                    <a:pt x="500" y="151"/>
                  </a:lnTo>
                  <a:lnTo>
                    <a:pt x="506" y="172"/>
                  </a:lnTo>
                  <a:lnTo>
                    <a:pt x="510" y="194"/>
                  </a:lnTo>
                  <a:lnTo>
                    <a:pt x="511" y="216"/>
                  </a:lnTo>
                  <a:lnTo>
                    <a:pt x="511" y="668"/>
                  </a:lnTo>
                  <a:close/>
                </a:path>
              </a:pathLst>
            </a:custGeom>
            <a:solidFill>
              <a:srgbClr val="FF4C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87" name="Freeform 88"/>
            <p:cNvSpPr>
              <a:spLocks noChangeAspect="1"/>
            </p:cNvSpPr>
            <p:nvPr/>
          </p:nvSpPr>
          <p:spPr bwMode="auto">
            <a:xfrm flipH="1">
              <a:off x="1382" y="3587"/>
              <a:ext cx="130" cy="3"/>
            </a:xfrm>
            <a:custGeom>
              <a:avLst/>
              <a:gdLst>
                <a:gd name="T0" fmla="*/ 0 w 517"/>
                <a:gd name="T1" fmla="*/ 1 h 11"/>
                <a:gd name="T2" fmla="*/ 2 w 517"/>
                <a:gd name="T3" fmla="*/ 3 h 11"/>
                <a:gd name="T4" fmla="*/ 130 w 517"/>
                <a:gd name="T5" fmla="*/ 3 h 11"/>
                <a:gd name="T6" fmla="*/ 130 w 517"/>
                <a:gd name="T7" fmla="*/ 0 h 11"/>
                <a:gd name="T8" fmla="*/ 2 w 517"/>
                <a:gd name="T9" fmla="*/ 0 h 11"/>
                <a:gd name="T10" fmla="*/ 3 w 517"/>
                <a:gd name="T11" fmla="*/ 1 h 11"/>
                <a:gd name="T12" fmla="*/ 2 w 517"/>
                <a:gd name="T13" fmla="*/ 0 h 11"/>
                <a:gd name="T14" fmla="*/ 1 w 517"/>
                <a:gd name="T15" fmla="*/ 1 h 11"/>
                <a:gd name="T16" fmla="*/ 0 w 517"/>
                <a:gd name="T17" fmla="*/ 1 h 11"/>
                <a:gd name="T18" fmla="*/ 1 w 517"/>
                <a:gd name="T19" fmla="*/ 2 h 11"/>
                <a:gd name="T20" fmla="*/ 2 w 517"/>
                <a:gd name="T21" fmla="*/ 3 h 11"/>
                <a:gd name="T22" fmla="*/ 0 w 517"/>
                <a:gd name="T23" fmla="*/ 1 h 11"/>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517" h="11">
                  <a:moveTo>
                    <a:pt x="0" y="5"/>
                  </a:moveTo>
                  <a:lnTo>
                    <a:pt x="6" y="11"/>
                  </a:lnTo>
                  <a:lnTo>
                    <a:pt x="517" y="11"/>
                  </a:lnTo>
                  <a:lnTo>
                    <a:pt x="517" y="0"/>
                  </a:lnTo>
                  <a:lnTo>
                    <a:pt x="6" y="0"/>
                  </a:lnTo>
                  <a:lnTo>
                    <a:pt x="11" y="5"/>
                  </a:lnTo>
                  <a:lnTo>
                    <a:pt x="6" y="0"/>
                  </a:lnTo>
                  <a:lnTo>
                    <a:pt x="2" y="2"/>
                  </a:lnTo>
                  <a:lnTo>
                    <a:pt x="1" y="5"/>
                  </a:lnTo>
                  <a:lnTo>
                    <a:pt x="2" y="9"/>
                  </a:lnTo>
                  <a:lnTo>
                    <a:pt x="6" y="11"/>
                  </a:lnTo>
                  <a:lnTo>
                    <a:pt x="0" y="5"/>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88" name="Freeform 89"/>
            <p:cNvSpPr>
              <a:spLocks noChangeAspect="1"/>
            </p:cNvSpPr>
            <p:nvPr/>
          </p:nvSpPr>
          <p:spPr bwMode="auto">
            <a:xfrm flipH="1">
              <a:off x="1509" y="3474"/>
              <a:ext cx="3" cy="115"/>
            </a:xfrm>
            <a:custGeom>
              <a:avLst/>
              <a:gdLst>
                <a:gd name="T0" fmla="*/ 0 w 11"/>
                <a:gd name="T1" fmla="*/ 2 h 458"/>
                <a:gd name="T2" fmla="*/ 0 w 11"/>
                <a:gd name="T3" fmla="*/ 2 h 458"/>
                <a:gd name="T4" fmla="*/ 0 w 11"/>
                <a:gd name="T5" fmla="*/ 115 h 458"/>
                <a:gd name="T6" fmla="*/ 3 w 11"/>
                <a:gd name="T7" fmla="*/ 115 h 458"/>
                <a:gd name="T8" fmla="*/ 3 w 11"/>
                <a:gd name="T9" fmla="*/ 2 h 458"/>
                <a:gd name="T10" fmla="*/ 3 w 11"/>
                <a:gd name="T11" fmla="*/ 2 h 458"/>
                <a:gd name="T12" fmla="*/ 3 w 11"/>
                <a:gd name="T13" fmla="*/ 2 h 458"/>
                <a:gd name="T14" fmla="*/ 2 w 11"/>
                <a:gd name="T15" fmla="*/ 1 h 458"/>
                <a:gd name="T16" fmla="*/ 2 w 11"/>
                <a:gd name="T17" fmla="*/ 0 h 458"/>
                <a:gd name="T18" fmla="*/ 1 w 11"/>
                <a:gd name="T19" fmla="*/ 1 h 458"/>
                <a:gd name="T20" fmla="*/ 0 w 11"/>
                <a:gd name="T21" fmla="*/ 2 h 458"/>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11" h="458">
                  <a:moveTo>
                    <a:pt x="0" y="6"/>
                  </a:moveTo>
                  <a:lnTo>
                    <a:pt x="0" y="6"/>
                  </a:lnTo>
                  <a:lnTo>
                    <a:pt x="0" y="458"/>
                  </a:lnTo>
                  <a:lnTo>
                    <a:pt x="11" y="458"/>
                  </a:lnTo>
                  <a:lnTo>
                    <a:pt x="11" y="6"/>
                  </a:lnTo>
                  <a:lnTo>
                    <a:pt x="9" y="2"/>
                  </a:lnTo>
                  <a:lnTo>
                    <a:pt x="6" y="0"/>
                  </a:lnTo>
                  <a:lnTo>
                    <a:pt x="2" y="2"/>
                  </a:lnTo>
                  <a:lnTo>
                    <a:pt x="0" y="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89" name="Freeform 90"/>
            <p:cNvSpPr>
              <a:spLocks noChangeAspect="1"/>
            </p:cNvSpPr>
            <p:nvPr/>
          </p:nvSpPr>
          <p:spPr bwMode="auto">
            <a:xfrm flipH="1">
              <a:off x="1446" y="3420"/>
              <a:ext cx="66" cy="55"/>
            </a:xfrm>
            <a:custGeom>
              <a:avLst/>
              <a:gdLst>
                <a:gd name="T0" fmla="*/ 66 w 261"/>
                <a:gd name="T1" fmla="*/ 0 h 221"/>
                <a:gd name="T2" fmla="*/ 66 w 261"/>
                <a:gd name="T3" fmla="*/ 0 h 221"/>
                <a:gd name="T4" fmla="*/ 59 w 261"/>
                <a:gd name="T5" fmla="*/ 0 h 221"/>
                <a:gd name="T6" fmla="*/ 53 w 261"/>
                <a:gd name="T7" fmla="*/ 1 h 221"/>
                <a:gd name="T8" fmla="*/ 47 w 261"/>
                <a:gd name="T9" fmla="*/ 2 h 221"/>
                <a:gd name="T10" fmla="*/ 41 w 261"/>
                <a:gd name="T11" fmla="*/ 4 h 221"/>
                <a:gd name="T12" fmla="*/ 35 w 261"/>
                <a:gd name="T13" fmla="*/ 7 h 221"/>
                <a:gd name="T14" fmla="*/ 29 w 261"/>
                <a:gd name="T15" fmla="*/ 9 h 221"/>
                <a:gd name="T16" fmla="*/ 24 w 261"/>
                <a:gd name="T17" fmla="*/ 12 h 221"/>
                <a:gd name="T18" fmla="*/ 19 w 261"/>
                <a:gd name="T19" fmla="*/ 16 h 221"/>
                <a:gd name="T20" fmla="*/ 15 w 261"/>
                <a:gd name="T21" fmla="*/ 20 h 221"/>
                <a:gd name="T22" fmla="*/ 12 w 261"/>
                <a:gd name="T23" fmla="*/ 24 h 221"/>
                <a:gd name="T24" fmla="*/ 8 w 261"/>
                <a:gd name="T25" fmla="*/ 29 h 221"/>
                <a:gd name="T26" fmla="*/ 6 w 261"/>
                <a:gd name="T27" fmla="*/ 33 h 221"/>
                <a:gd name="T28" fmla="*/ 3 w 261"/>
                <a:gd name="T29" fmla="*/ 39 h 221"/>
                <a:gd name="T30" fmla="*/ 2 w 261"/>
                <a:gd name="T31" fmla="*/ 44 h 221"/>
                <a:gd name="T32" fmla="*/ 1 w 261"/>
                <a:gd name="T33" fmla="*/ 50 h 221"/>
                <a:gd name="T34" fmla="*/ 0 w 261"/>
                <a:gd name="T35" fmla="*/ 55 h 221"/>
                <a:gd name="T36" fmla="*/ 3 w 261"/>
                <a:gd name="T37" fmla="*/ 55 h 221"/>
                <a:gd name="T38" fmla="*/ 3 w 261"/>
                <a:gd name="T39" fmla="*/ 50 h 221"/>
                <a:gd name="T40" fmla="*/ 4 w 261"/>
                <a:gd name="T41" fmla="*/ 44 h 221"/>
                <a:gd name="T42" fmla="*/ 6 w 261"/>
                <a:gd name="T43" fmla="*/ 39 h 221"/>
                <a:gd name="T44" fmla="*/ 8 w 261"/>
                <a:gd name="T45" fmla="*/ 35 h 221"/>
                <a:gd name="T46" fmla="*/ 10 w 261"/>
                <a:gd name="T47" fmla="*/ 30 h 221"/>
                <a:gd name="T48" fmla="*/ 13 w 261"/>
                <a:gd name="T49" fmla="*/ 26 h 221"/>
                <a:gd name="T50" fmla="*/ 17 w 261"/>
                <a:gd name="T51" fmla="*/ 22 h 221"/>
                <a:gd name="T52" fmla="*/ 21 w 261"/>
                <a:gd name="T53" fmla="*/ 18 h 221"/>
                <a:gd name="T54" fmla="*/ 26 w 261"/>
                <a:gd name="T55" fmla="*/ 15 h 221"/>
                <a:gd name="T56" fmla="*/ 31 w 261"/>
                <a:gd name="T57" fmla="*/ 12 h 221"/>
                <a:gd name="T58" fmla="*/ 36 w 261"/>
                <a:gd name="T59" fmla="*/ 9 h 221"/>
                <a:gd name="T60" fmla="*/ 41 w 261"/>
                <a:gd name="T61" fmla="*/ 7 h 221"/>
                <a:gd name="T62" fmla="*/ 47 w 261"/>
                <a:gd name="T63" fmla="*/ 5 h 221"/>
                <a:gd name="T64" fmla="*/ 53 w 261"/>
                <a:gd name="T65" fmla="*/ 4 h 221"/>
                <a:gd name="T66" fmla="*/ 59 w 261"/>
                <a:gd name="T67" fmla="*/ 3 h 221"/>
                <a:gd name="T68" fmla="*/ 66 w 261"/>
                <a:gd name="T69" fmla="*/ 3 h 221"/>
                <a:gd name="T70" fmla="*/ 66 w 261"/>
                <a:gd name="T71" fmla="*/ 3 h 221"/>
                <a:gd name="T72" fmla="*/ 66 w 261"/>
                <a:gd name="T73" fmla="*/ 0 h 221"/>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261" h="221">
                  <a:moveTo>
                    <a:pt x="261" y="0"/>
                  </a:moveTo>
                  <a:lnTo>
                    <a:pt x="261" y="0"/>
                  </a:lnTo>
                  <a:lnTo>
                    <a:pt x="234" y="2"/>
                  </a:lnTo>
                  <a:lnTo>
                    <a:pt x="209" y="5"/>
                  </a:lnTo>
                  <a:lnTo>
                    <a:pt x="184" y="10"/>
                  </a:lnTo>
                  <a:lnTo>
                    <a:pt x="161" y="18"/>
                  </a:lnTo>
                  <a:lnTo>
                    <a:pt x="137" y="27"/>
                  </a:lnTo>
                  <a:lnTo>
                    <a:pt x="116" y="38"/>
                  </a:lnTo>
                  <a:lnTo>
                    <a:pt x="96" y="50"/>
                  </a:lnTo>
                  <a:lnTo>
                    <a:pt x="77" y="65"/>
                  </a:lnTo>
                  <a:lnTo>
                    <a:pt x="61" y="80"/>
                  </a:lnTo>
                  <a:lnTo>
                    <a:pt x="46" y="97"/>
                  </a:lnTo>
                  <a:lnTo>
                    <a:pt x="32" y="116"/>
                  </a:lnTo>
                  <a:lnTo>
                    <a:pt x="22" y="134"/>
                  </a:lnTo>
                  <a:lnTo>
                    <a:pt x="12" y="155"/>
                  </a:lnTo>
                  <a:lnTo>
                    <a:pt x="7" y="176"/>
                  </a:lnTo>
                  <a:lnTo>
                    <a:pt x="2" y="199"/>
                  </a:lnTo>
                  <a:lnTo>
                    <a:pt x="0" y="221"/>
                  </a:lnTo>
                  <a:lnTo>
                    <a:pt x="11" y="221"/>
                  </a:lnTo>
                  <a:lnTo>
                    <a:pt x="11" y="199"/>
                  </a:lnTo>
                  <a:lnTo>
                    <a:pt x="16" y="178"/>
                  </a:lnTo>
                  <a:lnTo>
                    <a:pt x="22" y="157"/>
                  </a:lnTo>
                  <a:lnTo>
                    <a:pt x="31" y="139"/>
                  </a:lnTo>
                  <a:lnTo>
                    <a:pt x="41" y="120"/>
                  </a:lnTo>
                  <a:lnTo>
                    <a:pt x="53" y="104"/>
                  </a:lnTo>
                  <a:lnTo>
                    <a:pt x="68" y="87"/>
                  </a:lnTo>
                  <a:lnTo>
                    <a:pt x="84" y="72"/>
                  </a:lnTo>
                  <a:lnTo>
                    <a:pt x="101" y="59"/>
                  </a:lnTo>
                  <a:lnTo>
                    <a:pt x="121" y="47"/>
                  </a:lnTo>
                  <a:lnTo>
                    <a:pt x="141" y="36"/>
                  </a:lnTo>
                  <a:lnTo>
                    <a:pt x="163" y="27"/>
                  </a:lnTo>
                  <a:lnTo>
                    <a:pt x="186" y="19"/>
                  </a:lnTo>
                  <a:lnTo>
                    <a:pt x="209" y="15"/>
                  </a:lnTo>
                  <a:lnTo>
                    <a:pt x="234" y="11"/>
                  </a:lnTo>
                  <a:lnTo>
                    <a:pt x="261" y="11"/>
                  </a:lnTo>
                  <a:lnTo>
                    <a:pt x="261"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90" name="Freeform 91"/>
            <p:cNvSpPr>
              <a:spLocks noChangeAspect="1"/>
            </p:cNvSpPr>
            <p:nvPr/>
          </p:nvSpPr>
          <p:spPr bwMode="auto">
            <a:xfrm flipH="1">
              <a:off x="1381" y="3420"/>
              <a:ext cx="65" cy="57"/>
            </a:xfrm>
            <a:custGeom>
              <a:avLst/>
              <a:gdLst>
                <a:gd name="T0" fmla="*/ 65 w 262"/>
                <a:gd name="T1" fmla="*/ 56 h 225"/>
                <a:gd name="T2" fmla="*/ 65 w 262"/>
                <a:gd name="T3" fmla="*/ 56 h 225"/>
                <a:gd name="T4" fmla="*/ 65 w 262"/>
                <a:gd name="T5" fmla="*/ 50 h 225"/>
                <a:gd name="T6" fmla="*/ 63 w 262"/>
                <a:gd name="T7" fmla="*/ 45 h 225"/>
                <a:gd name="T8" fmla="*/ 62 w 262"/>
                <a:gd name="T9" fmla="*/ 39 h 225"/>
                <a:gd name="T10" fmla="*/ 60 w 262"/>
                <a:gd name="T11" fmla="*/ 34 h 225"/>
                <a:gd name="T12" fmla="*/ 57 w 262"/>
                <a:gd name="T13" fmla="*/ 29 h 225"/>
                <a:gd name="T14" fmla="*/ 54 w 262"/>
                <a:gd name="T15" fmla="*/ 25 h 225"/>
                <a:gd name="T16" fmla="*/ 50 w 262"/>
                <a:gd name="T17" fmla="*/ 20 h 225"/>
                <a:gd name="T18" fmla="*/ 46 w 262"/>
                <a:gd name="T19" fmla="*/ 16 h 225"/>
                <a:gd name="T20" fmla="*/ 41 w 262"/>
                <a:gd name="T21" fmla="*/ 13 h 225"/>
                <a:gd name="T22" fmla="*/ 36 w 262"/>
                <a:gd name="T23" fmla="*/ 10 h 225"/>
                <a:gd name="T24" fmla="*/ 31 w 262"/>
                <a:gd name="T25" fmla="*/ 7 h 225"/>
                <a:gd name="T26" fmla="*/ 25 w 262"/>
                <a:gd name="T27" fmla="*/ 5 h 225"/>
                <a:gd name="T28" fmla="*/ 19 w 262"/>
                <a:gd name="T29" fmla="*/ 3 h 225"/>
                <a:gd name="T30" fmla="*/ 13 w 262"/>
                <a:gd name="T31" fmla="*/ 1 h 225"/>
                <a:gd name="T32" fmla="*/ 6 w 262"/>
                <a:gd name="T33" fmla="*/ 1 h 225"/>
                <a:gd name="T34" fmla="*/ 0 w 262"/>
                <a:gd name="T35" fmla="*/ 0 h 225"/>
                <a:gd name="T36" fmla="*/ 0 w 262"/>
                <a:gd name="T37" fmla="*/ 3 h 225"/>
                <a:gd name="T38" fmla="*/ 6 w 262"/>
                <a:gd name="T39" fmla="*/ 3 h 225"/>
                <a:gd name="T40" fmla="*/ 13 w 262"/>
                <a:gd name="T41" fmla="*/ 4 h 225"/>
                <a:gd name="T42" fmla="*/ 19 w 262"/>
                <a:gd name="T43" fmla="*/ 5 h 225"/>
                <a:gd name="T44" fmla="*/ 25 w 262"/>
                <a:gd name="T45" fmla="*/ 7 h 225"/>
                <a:gd name="T46" fmla="*/ 30 w 262"/>
                <a:gd name="T47" fmla="*/ 9 h 225"/>
                <a:gd name="T48" fmla="*/ 35 w 262"/>
                <a:gd name="T49" fmla="*/ 12 h 225"/>
                <a:gd name="T50" fmla="*/ 40 w 262"/>
                <a:gd name="T51" fmla="*/ 15 h 225"/>
                <a:gd name="T52" fmla="*/ 44 w 262"/>
                <a:gd name="T53" fmla="*/ 18 h 225"/>
                <a:gd name="T54" fmla="*/ 48 w 262"/>
                <a:gd name="T55" fmla="*/ 22 h 225"/>
                <a:gd name="T56" fmla="*/ 52 w 262"/>
                <a:gd name="T57" fmla="*/ 26 h 225"/>
                <a:gd name="T58" fmla="*/ 55 w 262"/>
                <a:gd name="T59" fmla="*/ 30 h 225"/>
                <a:gd name="T60" fmla="*/ 57 w 262"/>
                <a:gd name="T61" fmla="*/ 35 h 225"/>
                <a:gd name="T62" fmla="*/ 60 w 262"/>
                <a:gd name="T63" fmla="*/ 40 h 225"/>
                <a:gd name="T64" fmla="*/ 61 w 262"/>
                <a:gd name="T65" fmla="*/ 45 h 225"/>
                <a:gd name="T66" fmla="*/ 62 w 262"/>
                <a:gd name="T67" fmla="*/ 50 h 225"/>
                <a:gd name="T68" fmla="*/ 62 w 262"/>
                <a:gd name="T69" fmla="*/ 56 h 225"/>
                <a:gd name="T70" fmla="*/ 62 w 262"/>
                <a:gd name="T71" fmla="*/ 56 h 225"/>
                <a:gd name="T72" fmla="*/ 62 w 262"/>
                <a:gd name="T73" fmla="*/ 56 h 225"/>
                <a:gd name="T74" fmla="*/ 63 w 262"/>
                <a:gd name="T75" fmla="*/ 57 h 225"/>
                <a:gd name="T76" fmla="*/ 64 w 262"/>
                <a:gd name="T77" fmla="*/ 57 h 225"/>
                <a:gd name="T78" fmla="*/ 65 w 262"/>
                <a:gd name="T79" fmla="*/ 57 h 225"/>
                <a:gd name="T80" fmla="*/ 65 w 262"/>
                <a:gd name="T81" fmla="*/ 56 h 225"/>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262" h="225">
                  <a:moveTo>
                    <a:pt x="262" y="221"/>
                  </a:moveTo>
                  <a:lnTo>
                    <a:pt x="262" y="221"/>
                  </a:lnTo>
                  <a:lnTo>
                    <a:pt x="260" y="199"/>
                  </a:lnTo>
                  <a:lnTo>
                    <a:pt x="255" y="176"/>
                  </a:lnTo>
                  <a:lnTo>
                    <a:pt x="250" y="155"/>
                  </a:lnTo>
                  <a:lnTo>
                    <a:pt x="240" y="134"/>
                  </a:lnTo>
                  <a:lnTo>
                    <a:pt x="230" y="116"/>
                  </a:lnTo>
                  <a:lnTo>
                    <a:pt x="216" y="97"/>
                  </a:lnTo>
                  <a:lnTo>
                    <a:pt x="201" y="80"/>
                  </a:lnTo>
                  <a:lnTo>
                    <a:pt x="185" y="65"/>
                  </a:lnTo>
                  <a:lnTo>
                    <a:pt x="166" y="50"/>
                  </a:lnTo>
                  <a:lnTo>
                    <a:pt x="146" y="38"/>
                  </a:lnTo>
                  <a:lnTo>
                    <a:pt x="124" y="27"/>
                  </a:lnTo>
                  <a:lnTo>
                    <a:pt x="101" y="18"/>
                  </a:lnTo>
                  <a:lnTo>
                    <a:pt x="77" y="10"/>
                  </a:lnTo>
                  <a:lnTo>
                    <a:pt x="52" y="5"/>
                  </a:lnTo>
                  <a:lnTo>
                    <a:pt x="26" y="2"/>
                  </a:lnTo>
                  <a:lnTo>
                    <a:pt x="0" y="0"/>
                  </a:lnTo>
                  <a:lnTo>
                    <a:pt x="0" y="11"/>
                  </a:lnTo>
                  <a:lnTo>
                    <a:pt x="26" y="11"/>
                  </a:lnTo>
                  <a:lnTo>
                    <a:pt x="52" y="15"/>
                  </a:lnTo>
                  <a:lnTo>
                    <a:pt x="75" y="19"/>
                  </a:lnTo>
                  <a:lnTo>
                    <a:pt x="99" y="27"/>
                  </a:lnTo>
                  <a:lnTo>
                    <a:pt x="120" y="36"/>
                  </a:lnTo>
                  <a:lnTo>
                    <a:pt x="141" y="47"/>
                  </a:lnTo>
                  <a:lnTo>
                    <a:pt x="161" y="59"/>
                  </a:lnTo>
                  <a:lnTo>
                    <a:pt x="178" y="72"/>
                  </a:lnTo>
                  <a:lnTo>
                    <a:pt x="194" y="87"/>
                  </a:lnTo>
                  <a:lnTo>
                    <a:pt x="209" y="104"/>
                  </a:lnTo>
                  <a:lnTo>
                    <a:pt x="221" y="120"/>
                  </a:lnTo>
                  <a:lnTo>
                    <a:pt x="231" y="139"/>
                  </a:lnTo>
                  <a:lnTo>
                    <a:pt x="240" y="157"/>
                  </a:lnTo>
                  <a:lnTo>
                    <a:pt x="246" y="178"/>
                  </a:lnTo>
                  <a:lnTo>
                    <a:pt x="251" y="199"/>
                  </a:lnTo>
                  <a:lnTo>
                    <a:pt x="251" y="221"/>
                  </a:lnTo>
                  <a:lnTo>
                    <a:pt x="253" y="224"/>
                  </a:lnTo>
                  <a:lnTo>
                    <a:pt x="256" y="225"/>
                  </a:lnTo>
                  <a:lnTo>
                    <a:pt x="260" y="224"/>
                  </a:lnTo>
                  <a:lnTo>
                    <a:pt x="262" y="22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91" name="Freeform 92"/>
            <p:cNvSpPr>
              <a:spLocks noChangeAspect="1"/>
            </p:cNvSpPr>
            <p:nvPr/>
          </p:nvSpPr>
          <p:spPr bwMode="auto">
            <a:xfrm flipH="1">
              <a:off x="1381" y="3475"/>
              <a:ext cx="3" cy="115"/>
            </a:xfrm>
            <a:custGeom>
              <a:avLst/>
              <a:gdLst>
                <a:gd name="T0" fmla="*/ 1 w 11"/>
                <a:gd name="T1" fmla="*/ 115 h 458"/>
                <a:gd name="T2" fmla="*/ 3 w 11"/>
                <a:gd name="T3" fmla="*/ 113 h 458"/>
                <a:gd name="T4" fmla="*/ 3 w 11"/>
                <a:gd name="T5" fmla="*/ 0 h 458"/>
                <a:gd name="T6" fmla="*/ 0 w 11"/>
                <a:gd name="T7" fmla="*/ 0 h 458"/>
                <a:gd name="T8" fmla="*/ 0 w 11"/>
                <a:gd name="T9" fmla="*/ 113 h 458"/>
                <a:gd name="T10" fmla="*/ 1 w 11"/>
                <a:gd name="T11" fmla="*/ 112 h 458"/>
                <a:gd name="T12" fmla="*/ 0 w 11"/>
                <a:gd name="T13" fmla="*/ 113 h 458"/>
                <a:gd name="T14" fmla="*/ 1 w 11"/>
                <a:gd name="T15" fmla="*/ 114 h 458"/>
                <a:gd name="T16" fmla="*/ 1 w 11"/>
                <a:gd name="T17" fmla="*/ 115 h 458"/>
                <a:gd name="T18" fmla="*/ 2 w 11"/>
                <a:gd name="T19" fmla="*/ 114 h 458"/>
                <a:gd name="T20" fmla="*/ 3 w 11"/>
                <a:gd name="T21" fmla="*/ 113 h 458"/>
                <a:gd name="T22" fmla="*/ 1 w 11"/>
                <a:gd name="T23" fmla="*/ 115 h 458"/>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11" h="458">
                  <a:moveTo>
                    <a:pt x="5" y="458"/>
                  </a:moveTo>
                  <a:lnTo>
                    <a:pt x="11" y="452"/>
                  </a:lnTo>
                  <a:lnTo>
                    <a:pt x="11" y="0"/>
                  </a:lnTo>
                  <a:lnTo>
                    <a:pt x="0" y="0"/>
                  </a:lnTo>
                  <a:lnTo>
                    <a:pt x="0" y="452"/>
                  </a:lnTo>
                  <a:lnTo>
                    <a:pt x="5" y="447"/>
                  </a:lnTo>
                  <a:lnTo>
                    <a:pt x="0" y="452"/>
                  </a:lnTo>
                  <a:lnTo>
                    <a:pt x="2" y="456"/>
                  </a:lnTo>
                  <a:lnTo>
                    <a:pt x="5" y="457"/>
                  </a:lnTo>
                  <a:lnTo>
                    <a:pt x="9" y="456"/>
                  </a:lnTo>
                  <a:lnTo>
                    <a:pt x="11" y="452"/>
                  </a:lnTo>
                  <a:lnTo>
                    <a:pt x="5" y="45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92" name="Freeform 93"/>
            <p:cNvSpPr>
              <a:spLocks noChangeAspect="1"/>
            </p:cNvSpPr>
            <p:nvPr/>
          </p:nvSpPr>
          <p:spPr bwMode="auto">
            <a:xfrm flipH="1">
              <a:off x="1419" y="3346"/>
              <a:ext cx="103" cy="91"/>
            </a:xfrm>
            <a:custGeom>
              <a:avLst/>
              <a:gdLst>
                <a:gd name="T0" fmla="*/ 103 w 413"/>
                <a:gd name="T1" fmla="*/ 0 h 362"/>
                <a:gd name="T2" fmla="*/ 103 w 413"/>
                <a:gd name="T3" fmla="*/ 39 h 362"/>
                <a:gd name="T4" fmla="*/ 103 w 413"/>
                <a:gd name="T5" fmla="*/ 44 h 362"/>
                <a:gd name="T6" fmla="*/ 102 w 413"/>
                <a:gd name="T7" fmla="*/ 50 h 362"/>
                <a:gd name="T8" fmla="*/ 101 w 413"/>
                <a:gd name="T9" fmla="*/ 55 h 362"/>
                <a:gd name="T10" fmla="*/ 99 w 413"/>
                <a:gd name="T11" fmla="*/ 59 h 362"/>
                <a:gd name="T12" fmla="*/ 97 w 413"/>
                <a:gd name="T13" fmla="*/ 64 h 362"/>
                <a:gd name="T14" fmla="*/ 94 w 413"/>
                <a:gd name="T15" fmla="*/ 68 h 362"/>
                <a:gd name="T16" fmla="*/ 91 w 413"/>
                <a:gd name="T17" fmla="*/ 72 h 362"/>
                <a:gd name="T18" fmla="*/ 88 w 413"/>
                <a:gd name="T19" fmla="*/ 76 h 362"/>
                <a:gd name="T20" fmla="*/ 84 w 413"/>
                <a:gd name="T21" fmla="*/ 79 h 362"/>
                <a:gd name="T22" fmla="*/ 80 w 413"/>
                <a:gd name="T23" fmla="*/ 82 h 362"/>
                <a:gd name="T24" fmla="*/ 76 w 413"/>
                <a:gd name="T25" fmla="*/ 84 h 362"/>
                <a:gd name="T26" fmla="*/ 72 w 413"/>
                <a:gd name="T27" fmla="*/ 87 h 362"/>
                <a:gd name="T28" fmla="*/ 67 w 413"/>
                <a:gd name="T29" fmla="*/ 88 h 362"/>
                <a:gd name="T30" fmla="*/ 62 w 413"/>
                <a:gd name="T31" fmla="*/ 90 h 362"/>
                <a:gd name="T32" fmla="*/ 57 w 413"/>
                <a:gd name="T33" fmla="*/ 90 h 362"/>
                <a:gd name="T34" fmla="*/ 52 w 413"/>
                <a:gd name="T35" fmla="*/ 91 h 362"/>
                <a:gd name="T36" fmla="*/ 47 w 413"/>
                <a:gd name="T37" fmla="*/ 90 h 362"/>
                <a:gd name="T38" fmla="*/ 41 w 413"/>
                <a:gd name="T39" fmla="*/ 90 h 362"/>
                <a:gd name="T40" fmla="*/ 36 w 413"/>
                <a:gd name="T41" fmla="*/ 88 h 362"/>
                <a:gd name="T42" fmla="*/ 32 w 413"/>
                <a:gd name="T43" fmla="*/ 87 h 362"/>
                <a:gd name="T44" fmla="*/ 27 w 413"/>
                <a:gd name="T45" fmla="*/ 84 h 362"/>
                <a:gd name="T46" fmla="*/ 23 w 413"/>
                <a:gd name="T47" fmla="*/ 82 h 362"/>
                <a:gd name="T48" fmla="*/ 19 w 413"/>
                <a:gd name="T49" fmla="*/ 79 h 362"/>
                <a:gd name="T50" fmla="*/ 15 w 413"/>
                <a:gd name="T51" fmla="*/ 76 h 362"/>
                <a:gd name="T52" fmla="*/ 12 w 413"/>
                <a:gd name="T53" fmla="*/ 72 h 362"/>
                <a:gd name="T54" fmla="*/ 9 w 413"/>
                <a:gd name="T55" fmla="*/ 68 h 362"/>
                <a:gd name="T56" fmla="*/ 6 w 413"/>
                <a:gd name="T57" fmla="*/ 64 h 362"/>
                <a:gd name="T58" fmla="*/ 4 w 413"/>
                <a:gd name="T59" fmla="*/ 59 h 362"/>
                <a:gd name="T60" fmla="*/ 2 w 413"/>
                <a:gd name="T61" fmla="*/ 55 h 362"/>
                <a:gd name="T62" fmla="*/ 1 w 413"/>
                <a:gd name="T63" fmla="*/ 50 h 362"/>
                <a:gd name="T64" fmla="*/ 0 w 413"/>
                <a:gd name="T65" fmla="*/ 44 h 362"/>
                <a:gd name="T66" fmla="*/ 0 w 413"/>
                <a:gd name="T67" fmla="*/ 39 h 362"/>
                <a:gd name="T68" fmla="*/ 0 w 413"/>
                <a:gd name="T69" fmla="*/ 0 h 362"/>
                <a:gd name="T70" fmla="*/ 103 w 413"/>
                <a:gd name="T71" fmla="*/ 0 h 362"/>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413" h="362">
                  <a:moveTo>
                    <a:pt x="413" y="0"/>
                  </a:moveTo>
                  <a:lnTo>
                    <a:pt x="413" y="155"/>
                  </a:lnTo>
                  <a:lnTo>
                    <a:pt x="412" y="176"/>
                  </a:lnTo>
                  <a:lnTo>
                    <a:pt x="409" y="197"/>
                  </a:lnTo>
                  <a:lnTo>
                    <a:pt x="404" y="217"/>
                  </a:lnTo>
                  <a:lnTo>
                    <a:pt x="397" y="236"/>
                  </a:lnTo>
                  <a:lnTo>
                    <a:pt x="388" y="253"/>
                  </a:lnTo>
                  <a:lnTo>
                    <a:pt x="378" y="271"/>
                  </a:lnTo>
                  <a:lnTo>
                    <a:pt x="366" y="287"/>
                  </a:lnTo>
                  <a:lnTo>
                    <a:pt x="353" y="302"/>
                  </a:lnTo>
                  <a:lnTo>
                    <a:pt x="338" y="314"/>
                  </a:lnTo>
                  <a:lnTo>
                    <a:pt x="322" y="326"/>
                  </a:lnTo>
                  <a:lnTo>
                    <a:pt x="305" y="336"/>
                  </a:lnTo>
                  <a:lnTo>
                    <a:pt x="288" y="346"/>
                  </a:lnTo>
                  <a:lnTo>
                    <a:pt x="268" y="352"/>
                  </a:lnTo>
                  <a:lnTo>
                    <a:pt x="249" y="357"/>
                  </a:lnTo>
                  <a:lnTo>
                    <a:pt x="228" y="360"/>
                  </a:lnTo>
                  <a:lnTo>
                    <a:pt x="207" y="362"/>
                  </a:lnTo>
                  <a:lnTo>
                    <a:pt x="187" y="360"/>
                  </a:lnTo>
                  <a:lnTo>
                    <a:pt x="166" y="357"/>
                  </a:lnTo>
                  <a:lnTo>
                    <a:pt x="146" y="352"/>
                  </a:lnTo>
                  <a:lnTo>
                    <a:pt x="127" y="346"/>
                  </a:lnTo>
                  <a:lnTo>
                    <a:pt x="108" y="336"/>
                  </a:lnTo>
                  <a:lnTo>
                    <a:pt x="92" y="326"/>
                  </a:lnTo>
                  <a:lnTo>
                    <a:pt x="76" y="314"/>
                  </a:lnTo>
                  <a:lnTo>
                    <a:pt x="61" y="302"/>
                  </a:lnTo>
                  <a:lnTo>
                    <a:pt x="47" y="287"/>
                  </a:lnTo>
                  <a:lnTo>
                    <a:pt x="36" y="271"/>
                  </a:lnTo>
                  <a:lnTo>
                    <a:pt x="26" y="253"/>
                  </a:lnTo>
                  <a:lnTo>
                    <a:pt x="16" y="236"/>
                  </a:lnTo>
                  <a:lnTo>
                    <a:pt x="9" y="217"/>
                  </a:lnTo>
                  <a:lnTo>
                    <a:pt x="5" y="197"/>
                  </a:lnTo>
                  <a:lnTo>
                    <a:pt x="1" y="176"/>
                  </a:lnTo>
                  <a:lnTo>
                    <a:pt x="0" y="155"/>
                  </a:lnTo>
                  <a:lnTo>
                    <a:pt x="0" y="0"/>
                  </a:lnTo>
                  <a:lnTo>
                    <a:pt x="413" y="0"/>
                  </a:lnTo>
                  <a:close/>
                </a:path>
              </a:pathLst>
            </a:custGeom>
            <a:solidFill>
              <a:srgbClr val="F2CCB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93" name="Freeform 94"/>
            <p:cNvSpPr>
              <a:spLocks noChangeAspect="1"/>
            </p:cNvSpPr>
            <p:nvPr/>
          </p:nvSpPr>
          <p:spPr bwMode="auto">
            <a:xfrm flipH="1">
              <a:off x="1418" y="3346"/>
              <a:ext cx="2" cy="41"/>
            </a:xfrm>
            <a:custGeom>
              <a:avLst/>
              <a:gdLst>
                <a:gd name="T0" fmla="*/ 2 w 12"/>
                <a:gd name="T1" fmla="*/ 40 h 160"/>
                <a:gd name="T2" fmla="*/ 2 w 12"/>
                <a:gd name="T3" fmla="*/ 40 h 160"/>
                <a:gd name="T4" fmla="*/ 2 w 12"/>
                <a:gd name="T5" fmla="*/ 0 h 160"/>
                <a:gd name="T6" fmla="*/ 0 w 12"/>
                <a:gd name="T7" fmla="*/ 0 h 160"/>
                <a:gd name="T8" fmla="*/ 0 w 12"/>
                <a:gd name="T9" fmla="*/ 40 h 160"/>
                <a:gd name="T10" fmla="*/ 0 w 12"/>
                <a:gd name="T11" fmla="*/ 40 h 160"/>
                <a:gd name="T12" fmla="*/ 0 w 12"/>
                <a:gd name="T13" fmla="*/ 40 h 160"/>
                <a:gd name="T14" fmla="*/ 1 w 12"/>
                <a:gd name="T15" fmla="*/ 41 h 160"/>
                <a:gd name="T16" fmla="*/ 1 w 12"/>
                <a:gd name="T17" fmla="*/ 41 h 160"/>
                <a:gd name="T18" fmla="*/ 2 w 12"/>
                <a:gd name="T19" fmla="*/ 41 h 160"/>
                <a:gd name="T20" fmla="*/ 2 w 12"/>
                <a:gd name="T21" fmla="*/ 40 h 16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12" h="160">
                  <a:moveTo>
                    <a:pt x="12" y="155"/>
                  </a:moveTo>
                  <a:lnTo>
                    <a:pt x="12" y="155"/>
                  </a:lnTo>
                  <a:lnTo>
                    <a:pt x="12" y="0"/>
                  </a:lnTo>
                  <a:lnTo>
                    <a:pt x="0" y="0"/>
                  </a:lnTo>
                  <a:lnTo>
                    <a:pt x="0" y="155"/>
                  </a:lnTo>
                  <a:lnTo>
                    <a:pt x="3" y="159"/>
                  </a:lnTo>
                  <a:lnTo>
                    <a:pt x="6" y="160"/>
                  </a:lnTo>
                  <a:lnTo>
                    <a:pt x="10" y="159"/>
                  </a:lnTo>
                  <a:lnTo>
                    <a:pt x="12" y="155"/>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94" name="Freeform 95"/>
            <p:cNvSpPr>
              <a:spLocks noChangeAspect="1"/>
            </p:cNvSpPr>
            <p:nvPr/>
          </p:nvSpPr>
          <p:spPr bwMode="auto">
            <a:xfrm flipH="1">
              <a:off x="1418" y="3385"/>
              <a:ext cx="52" cy="53"/>
            </a:xfrm>
            <a:custGeom>
              <a:avLst/>
              <a:gdLst>
                <a:gd name="T0" fmla="*/ 0 w 212"/>
                <a:gd name="T1" fmla="*/ 53 h 212"/>
                <a:gd name="T2" fmla="*/ 0 w 212"/>
                <a:gd name="T3" fmla="*/ 53 h 212"/>
                <a:gd name="T4" fmla="*/ 5 w 212"/>
                <a:gd name="T5" fmla="*/ 53 h 212"/>
                <a:gd name="T6" fmla="*/ 10 w 212"/>
                <a:gd name="T7" fmla="*/ 52 h 212"/>
                <a:gd name="T8" fmla="*/ 15 w 212"/>
                <a:gd name="T9" fmla="*/ 51 h 212"/>
                <a:gd name="T10" fmla="*/ 20 w 212"/>
                <a:gd name="T11" fmla="*/ 49 h 212"/>
                <a:gd name="T12" fmla="*/ 25 w 212"/>
                <a:gd name="T13" fmla="*/ 47 h 212"/>
                <a:gd name="T14" fmla="*/ 29 w 212"/>
                <a:gd name="T15" fmla="*/ 44 h 212"/>
                <a:gd name="T16" fmla="*/ 33 w 212"/>
                <a:gd name="T17" fmla="*/ 41 h 212"/>
                <a:gd name="T18" fmla="*/ 37 w 212"/>
                <a:gd name="T19" fmla="*/ 38 h 212"/>
                <a:gd name="T20" fmla="*/ 40 w 212"/>
                <a:gd name="T21" fmla="*/ 34 h 212"/>
                <a:gd name="T22" fmla="*/ 43 w 212"/>
                <a:gd name="T23" fmla="*/ 30 h 212"/>
                <a:gd name="T24" fmla="*/ 45 w 212"/>
                <a:gd name="T25" fmla="*/ 25 h 212"/>
                <a:gd name="T26" fmla="*/ 48 w 212"/>
                <a:gd name="T27" fmla="*/ 21 h 212"/>
                <a:gd name="T28" fmla="*/ 50 w 212"/>
                <a:gd name="T29" fmla="*/ 16 h 212"/>
                <a:gd name="T30" fmla="*/ 51 w 212"/>
                <a:gd name="T31" fmla="*/ 11 h 212"/>
                <a:gd name="T32" fmla="*/ 52 w 212"/>
                <a:gd name="T33" fmla="*/ 5 h 212"/>
                <a:gd name="T34" fmla="*/ 52 w 212"/>
                <a:gd name="T35" fmla="*/ 0 h 212"/>
                <a:gd name="T36" fmla="*/ 49 w 212"/>
                <a:gd name="T37" fmla="*/ 0 h 212"/>
                <a:gd name="T38" fmla="*/ 49 w 212"/>
                <a:gd name="T39" fmla="*/ 5 h 212"/>
                <a:gd name="T40" fmla="*/ 48 w 212"/>
                <a:gd name="T41" fmla="*/ 11 h 212"/>
                <a:gd name="T42" fmla="*/ 47 w 212"/>
                <a:gd name="T43" fmla="*/ 15 h 212"/>
                <a:gd name="T44" fmla="*/ 45 w 212"/>
                <a:gd name="T45" fmla="*/ 20 h 212"/>
                <a:gd name="T46" fmla="*/ 43 w 212"/>
                <a:gd name="T47" fmla="*/ 24 h 212"/>
                <a:gd name="T48" fmla="*/ 41 w 212"/>
                <a:gd name="T49" fmla="*/ 28 h 212"/>
                <a:gd name="T50" fmla="*/ 38 w 212"/>
                <a:gd name="T51" fmla="*/ 32 h 212"/>
                <a:gd name="T52" fmla="*/ 35 w 212"/>
                <a:gd name="T53" fmla="*/ 36 h 212"/>
                <a:gd name="T54" fmla="*/ 31 w 212"/>
                <a:gd name="T55" fmla="*/ 39 h 212"/>
                <a:gd name="T56" fmla="*/ 28 w 212"/>
                <a:gd name="T57" fmla="*/ 42 h 212"/>
                <a:gd name="T58" fmla="*/ 24 w 212"/>
                <a:gd name="T59" fmla="*/ 44 h 212"/>
                <a:gd name="T60" fmla="*/ 20 w 212"/>
                <a:gd name="T61" fmla="*/ 47 h 212"/>
                <a:gd name="T62" fmla="*/ 15 w 212"/>
                <a:gd name="T63" fmla="*/ 48 h 212"/>
                <a:gd name="T64" fmla="*/ 10 w 212"/>
                <a:gd name="T65" fmla="*/ 49 h 212"/>
                <a:gd name="T66" fmla="*/ 5 w 212"/>
                <a:gd name="T67" fmla="*/ 50 h 212"/>
                <a:gd name="T68" fmla="*/ 0 w 212"/>
                <a:gd name="T69" fmla="*/ 50 h 212"/>
                <a:gd name="T70" fmla="*/ 0 w 212"/>
                <a:gd name="T71" fmla="*/ 50 h 212"/>
                <a:gd name="T72" fmla="*/ 0 w 212"/>
                <a:gd name="T73" fmla="*/ 53 h 212"/>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212" h="212">
                  <a:moveTo>
                    <a:pt x="0" y="212"/>
                  </a:moveTo>
                  <a:lnTo>
                    <a:pt x="0" y="212"/>
                  </a:lnTo>
                  <a:lnTo>
                    <a:pt x="21" y="210"/>
                  </a:lnTo>
                  <a:lnTo>
                    <a:pt x="42" y="207"/>
                  </a:lnTo>
                  <a:lnTo>
                    <a:pt x="62" y="202"/>
                  </a:lnTo>
                  <a:lnTo>
                    <a:pt x="82" y="195"/>
                  </a:lnTo>
                  <a:lnTo>
                    <a:pt x="100" y="186"/>
                  </a:lnTo>
                  <a:lnTo>
                    <a:pt x="118" y="176"/>
                  </a:lnTo>
                  <a:lnTo>
                    <a:pt x="135" y="163"/>
                  </a:lnTo>
                  <a:lnTo>
                    <a:pt x="150" y="150"/>
                  </a:lnTo>
                  <a:lnTo>
                    <a:pt x="162" y="135"/>
                  </a:lnTo>
                  <a:lnTo>
                    <a:pt x="175" y="118"/>
                  </a:lnTo>
                  <a:lnTo>
                    <a:pt x="185" y="101"/>
                  </a:lnTo>
                  <a:lnTo>
                    <a:pt x="195" y="82"/>
                  </a:lnTo>
                  <a:lnTo>
                    <a:pt x="202" y="63"/>
                  </a:lnTo>
                  <a:lnTo>
                    <a:pt x="206" y="42"/>
                  </a:lnTo>
                  <a:lnTo>
                    <a:pt x="210" y="21"/>
                  </a:lnTo>
                  <a:lnTo>
                    <a:pt x="212" y="0"/>
                  </a:lnTo>
                  <a:lnTo>
                    <a:pt x="200" y="0"/>
                  </a:lnTo>
                  <a:lnTo>
                    <a:pt x="200" y="21"/>
                  </a:lnTo>
                  <a:lnTo>
                    <a:pt x="197" y="42"/>
                  </a:lnTo>
                  <a:lnTo>
                    <a:pt x="192" y="60"/>
                  </a:lnTo>
                  <a:lnTo>
                    <a:pt x="185" y="80"/>
                  </a:lnTo>
                  <a:lnTo>
                    <a:pt x="176" y="96"/>
                  </a:lnTo>
                  <a:lnTo>
                    <a:pt x="166" y="113"/>
                  </a:lnTo>
                  <a:lnTo>
                    <a:pt x="156" y="128"/>
                  </a:lnTo>
                  <a:lnTo>
                    <a:pt x="143" y="143"/>
                  </a:lnTo>
                  <a:lnTo>
                    <a:pt x="128" y="156"/>
                  </a:lnTo>
                  <a:lnTo>
                    <a:pt x="113" y="166"/>
                  </a:lnTo>
                  <a:lnTo>
                    <a:pt x="96" y="177"/>
                  </a:lnTo>
                  <a:lnTo>
                    <a:pt x="80" y="186"/>
                  </a:lnTo>
                  <a:lnTo>
                    <a:pt x="60" y="193"/>
                  </a:lnTo>
                  <a:lnTo>
                    <a:pt x="42" y="197"/>
                  </a:lnTo>
                  <a:lnTo>
                    <a:pt x="21" y="201"/>
                  </a:lnTo>
                  <a:lnTo>
                    <a:pt x="0" y="201"/>
                  </a:lnTo>
                  <a:lnTo>
                    <a:pt x="0" y="21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95" name="Freeform 96"/>
            <p:cNvSpPr>
              <a:spLocks noChangeAspect="1"/>
            </p:cNvSpPr>
            <p:nvPr/>
          </p:nvSpPr>
          <p:spPr bwMode="auto">
            <a:xfrm flipH="1">
              <a:off x="1470" y="3384"/>
              <a:ext cx="54" cy="54"/>
            </a:xfrm>
            <a:custGeom>
              <a:avLst/>
              <a:gdLst>
                <a:gd name="T0" fmla="*/ 0 w 213"/>
                <a:gd name="T1" fmla="*/ 1 h 217"/>
                <a:gd name="T2" fmla="*/ 0 w 213"/>
                <a:gd name="T3" fmla="*/ 1 h 217"/>
                <a:gd name="T4" fmla="*/ 1 w 213"/>
                <a:gd name="T5" fmla="*/ 6 h 217"/>
                <a:gd name="T6" fmla="*/ 2 w 213"/>
                <a:gd name="T7" fmla="*/ 12 h 217"/>
                <a:gd name="T8" fmla="*/ 3 w 213"/>
                <a:gd name="T9" fmla="*/ 17 h 217"/>
                <a:gd name="T10" fmla="*/ 5 w 213"/>
                <a:gd name="T11" fmla="*/ 22 h 217"/>
                <a:gd name="T12" fmla="*/ 7 w 213"/>
                <a:gd name="T13" fmla="*/ 26 h 217"/>
                <a:gd name="T14" fmla="*/ 9 w 213"/>
                <a:gd name="T15" fmla="*/ 31 h 217"/>
                <a:gd name="T16" fmla="*/ 13 w 213"/>
                <a:gd name="T17" fmla="*/ 35 h 217"/>
                <a:gd name="T18" fmla="*/ 16 w 213"/>
                <a:gd name="T19" fmla="*/ 39 h 217"/>
                <a:gd name="T20" fmla="*/ 20 w 213"/>
                <a:gd name="T21" fmla="*/ 42 h 217"/>
                <a:gd name="T22" fmla="*/ 24 w 213"/>
                <a:gd name="T23" fmla="*/ 45 h 217"/>
                <a:gd name="T24" fmla="*/ 28 w 213"/>
                <a:gd name="T25" fmla="*/ 48 h 217"/>
                <a:gd name="T26" fmla="*/ 33 w 213"/>
                <a:gd name="T27" fmla="*/ 50 h 217"/>
                <a:gd name="T28" fmla="*/ 38 w 213"/>
                <a:gd name="T29" fmla="*/ 52 h 217"/>
                <a:gd name="T30" fmla="*/ 44 w 213"/>
                <a:gd name="T31" fmla="*/ 53 h 217"/>
                <a:gd name="T32" fmla="*/ 49 w 213"/>
                <a:gd name="T33" fmla="*/ 54 h 217"/>
                <a:gd name="T34" fmla="*/ 54 w 213"/>
                <a:gd name="T35" fmla="*/ 54 h 217"/>
                <a:gd name="T36" fmla="*/ 54 w 213"/>
                <a:gd name="T37" fmla="*/ 51 h 217"/>
                <a:gd name="T38" fmla="*/ 49 w 213"/>
                <a:gd name="T39" fmla="*/ 51 h 217"/>
                <a:gd name="T40" fmla="*/ 44 w 213"/>
                <a:gd name="T41" fmla="*/ 50 h 217"/>
                <a:gd name="T42" fmla="*/ 39 w 213"/>
                <a:gd name="T43" fmla="*/ 49 h 217"/>
                <a:gd name="T44" fmla="*/ 34 w 213"/>
                <a:gd name="T45" fmla="*/ 48 h 217"/>
                <a:gd name="T46" fmla="*/ 30 w 213"/>
                <a:gd name="T47" fmla="*/ 45 h 217"/>
                <a:gd name="T48" fmla="*/ 26 w 213"/>
                <a:gd name="T49" fmla="*/ 43 h 217"/>
                <a:gd name="T50" fmla="*/ 22 w 213"/>
                <a:gd name="T51" fmla="*/ 40 h 217"/>
                <a:gd name="T52" fmla="*/ 18 w 213"/>
                <a:gd name="T53" fmla="*/ 37 h 217"/>
                <a:gd name="T54" fmla="*/ 14 w 213"/>
                <a:gd name="T55" fmla="*/ 33 h 217"/>
                <a:gd name="T56" fmla="*/ 12 w 213"/>
                <a:gd name="T57" fmla="*/ 29 h 217"/>
                <a:gd name="T58" fmla="*/ 9 w 213"/>
                <a:gd name="T59" fmla="*/ 25 h 217"/>
                <a:gd name="T60" fmla="*/ 7 w 213"/>
                <a:gd name="T61" fmla="*/ 21 h 217"/>
                <a:gd name="T62" fmla="*/ 5 w 213"/>
                <a:gd name="T63" fmla="*/ 16 h 217"/>
                <a:gd name="T64" fmla="*/ 4 w 213"/>
                <a:gd name="T65" fmla="*/ 12 h 217"/>
                <a:gd name="T66" fmla="*/ 3 w 213"/>
                <a:gd name="T67" fmla="*/ 6 h 217"/>
                <a:gd name="T68" fmla="*/ 3 w 213"/>
                <a:gd name="T69" fmla="*/ 1 h 217"/>
                <a:gd name="T70" fmla="*/ 3 w 213"/>
                <a:gd name="T71" fmla="*/ 1 h 217"/>
                <a:gd name="T72" fmla="*/ 3 w 213"/>
                <a:gd name="T73" fmla="*/ 1 h 217"/>
                <a:gd name="T74" fmla="*/ 3 w 213"/>
                <a:gd name="T75" fmla="*/ 0 h 217"/>
                <a:gd name="T76" fmla="*/ 2 w 213"/>
                <a:gd name="T77" fmla="*/ 0 h 217"/>
                <a:gd name="T78" fmla="*/ 1 w 213"/>
                <a:gd name="T79" fmla="*/ 0 h 217"/>
                <a:gd name="T80" fmla="*/ 0 w 213"/>
                <a:gd name="T81" fmla="*/ 1 h 217"/>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213" h="217">
                  <a:moveTo>
                    <a:pt x="0" y="5"/>
                  </a:moveTo>
                  <a:lnTo>
                    <a:pt x="0" y="5"/>
                  </a:lnTo>
                  <a:lnTo>
                    <a:pt x="3" y="26"/>
                  </a:lnTo>
                  <a:lnTo>
                    <a:pt x="6" y="47"/>
                  </a:lnTo>
                  <a:lnTo>
                    <a:pt x="11" y="68"/>
                  </a:lnTo>
                  <a:lnTo>
                    <a:pt x="18" y="87"/>
                  </a:lnTo>
                  <a:lnTo>
                    <a:pt x="27" y="106"/>
                  </a:lnTo>
                  <a:lnTo>
                    <a:pt x="37" y="123"/>
                  </a:lnTo>
                  <a:lnTo>
                    <a:pt x="50" y="140"/>
                  </a:lnTo>
                  <a:lnTo>
                    <a:pt x="64" y="155"/>
                  </a:lnTo>
                  <a:lnTo>
                    <a:pt x="79" y="168"/>
                  </a:lnTo>
                  <a:lnTo>
                    <a:pt x="96" y="181"/>
                  </a:lnTo>
                  <a:lnTo>
                    <a:pt x="112" y="191"/>
                  </a:lnTo>
                  <a:lnTo>
                    <a:pt x="132" y="200"/>
                  </a:lnTo>
                  <a:lnTo>
                    <a:pt x="151" y="207"/>
                  </a:lnTo>
                  <a:lnTo>
                    <a:pt x="172" y="212"/>
                  </a:lnTo>
                  <a:lnTo>
                    <a:pt x="193" y="215"/>
                  </a:lnTo>
                  <a:lnTo>
                    <a:pt x="213" y="217"/>
                  </a:lnTo>
                  <a:lnTo>
                    <a:pt x="213" y="206"/>
                  </a:lnTo>
                  <a:lnTo>
                    <a:pt x="193" y="206"/>
                  </a:lnTo>
                  <a:lnTo>
                    <a:pt x="172" y="202"/>
                  </a:lnTo>
                  <a:lnTo>
                    <a:pt x="153" y="198"/>
                  </a:lnTo>
                  <a:lnTo>
                    <a:pt x="134" y="191"/>
                  </a:lnTo>
                  <a:lnTo>
                    <a:pt x="117" y="182"/>
                  </a:lnTo>
                  <a:lnTo>
                    <a:pt x="101" y="171"/>
                  </a:lnTo>
                  <a:lnTo>
                    <a:pt x="86" y="161"/>
                  </a:lnTo>
                  <a:lnTo>
                    <a:pt x="71" y="148"/>
                  </a:lnTo>
                  <a:lnTo>
                    <a:pt x="57" y="133"/>
                  </a:lnTo>
                  <a:lnTo>
                    <a:pt x="46" y="118"/>
                  </a:lnTo>
                  <a:lnTo>
                    <a:pt x="36" y="101"/>
                  </a:lnTo>
                  <a:lnTo>
                    <a:pt x="27" y="85"/>
                  </a:lnTo>
                  <a:lnTo>
                    <a:pt x="20" y="65"/>
                  </a:lnTo>
                  <a:lnTo>
                    <a:pt x="15" y="47"/>
                  </a:lnTo>
                  <a:lnTo>
                    <a:pt x="12" y="26"/>
                  </a:lnTo>
                  <a:lnTo>
                    <a:pt x="12" y="5"/>
                  </a:lnTo>
                  <a:lnTo>
                    <a:pt x="10" y="2"/>
                  </a:lnTo>
                  <a:lnTo>
                    <a:pt x="6" y="0"/>
                  </a:lnTo>
                  <a:lnTo>
                    <a:pt x="3" y="2"/>
                  </a:lnTo>
                  <a:lnTo>
                    <a:pt x="0" y="5"/>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96" name="Freeform 97"/>
            <p:cNvSpPr>
              <a:spLocks noChangeAspect="1"/>
            </p:cNvSpPr>
            <p:nvPr/>
          </p:nvSpPr>
          <p:spPr bwMode="auto">
            <a:xfrm flipH="1">
              <a:off x="1521" y="3345"/>
              <a:ext cx="3" cy="40"/>
            </a:xfrm>
            <a:custGeom>
              <a:avLst/>
              <a:gdLst>
                <a:gd name="T0" fmla="*/ 2 w 12"/>
                <a:gd name="T1" fmla="*/ 0 h 161"/>
                <a:gd name="T2" fmla="*/ 0 w 12"/>
                <a:gd name="T3" fmla="*/ 1 h 161"/>
                <a:gd name="T4" fmla="*/ 0 w 12"/>
                <a:gd name="T5" fmla="*/ 40 h 161"/>
                <a:gd name="T6" fmla="*/ 3 w 12"/>
                <a:gd name="T7" fmla="*/ 40 h 161"/>
                <a:gd name="T8" fmla="*/ 3 w 12"/>
                <a:gd name="T9" fmla="*/ 1 h 161"/>
                <a:gd name="T10" fmla="*/ 2 w 12"/>
                <a:gd name="T11" fmla="*/ 3 h 161"/>
                <a:gd name="T12" fmla="*/ 3 w 12"/>
                <a:gd name="T13" fmla="*/ 1 h 161"/>
                <a:gd name="T14" fmla="*/ 3 w 12"/>
                <a:gd name="T15" fmla="*/ 1 h 161"/>
                <a:gd name="T16" fmla="*/ 2 w 12"/>
                <a:gd name="T17" fmla="*/ 0 h 161"/>
                <a:gd name="T18" fmla="*/ 1 w 12"/>
                <a:gd name="T19" fmla="*/ 1 h 161"/>
                <a:gd name="T20" fmla="*/ 0 w 12"/>
                <a:gd name="T21" fmla="*/ 1 h 161"/>
                <a:gd name="T22" fmla="*/ 2 w 12"/>
                <a:gd name="T23" fmla="*/ 0 h 161"/>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12" h="161">
                  <a:moveTo>
                    <a:pt x="6" y="0"/>
                  </a:moveTo>
                  <a:lnTo>
                    <a:pt x="0" y="6"/>
                  </a:lnTo>
                  <a:lnTo>
                    <a:pt x="0" y="161"/>
                  </a:lnTo>
                  <a:lnTo>
                    <a:pt x="12" y="161"/>
                  </a:lnTo>
                  <a:lnTo>
                    <a:pt x="12" y="6"/>
                  </a:lnTo>
                  <a:lnTo>
                    <a:pt x="6" y="12"/>
                  </a:lnTo>
                  <a:lnTo>
                    <a:pt x="12" y="6"/>
                  </a:lnTo>
                  <a:lnTo>
                    <a:pt x="10" y="3"/>
                  </a:lnTo>
                  <a:lnTo>
                    <a:pt x="6" y="0"/>
                  </a:lnTo>
                  <a:lnTo>
                    <a:pt x="3" y="3"/>
                  </a:lnTo>
                  <a:lnTo>
                    <a:pt x="0" y="6"/>
                  </a:lnTo>
                  <a:lnTo>
                    <a:pt x="6"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97" name="Freeform 98"/>
            <p:cNvSpPr>
              <a:spLocks noChangeAspect="1"/>
            </p:cNvSpPr>
            <p:nvPr/>
          </p:nvSpPr>
          <p:spPr bwMode="auto">
            <a:xfrm flipH="1">
              <a:off x="1418" y="3345"/>
              <a:ext cx="104" cy="3"/>
            </a:xfrm>
            <a:custGeom>
              <a:avLst/>
              <a:gdLst>
                <a:gd name="T0" fmla="*/ 104 w 419"/>
                <a:gd name="T1" fmla="*/ 2 h 12"/>
                <a:gd name="T2" fmla="*/ 103 w 419"/>
                <a:gd name="T3" fmla="*/ 0 h 12"/>
                <a:gd name="T4" fmla="*/ 0 w 419"/>
                <a:gd name="T5" fmla="*/ 0 h 12"/>
                <a:gd name="T6" fmla="*/ 0 w 419"/>
                <a:gd name="T7" fmla="*/ 3 h 12"/>
                <a:gd name="T8" fmla="*/ 103 w 419"/>
                <a:gd name="T9" fmla="*/ 3 h 12"/>
                <a:gd name="T10" fmla="*/ 101 w 419"/>
                <a:gd name="T11" fmla="*/ 2 h 12"/>
                <a:gd name="T12" fmla="*/ 103 w 419"/>
                <a:gd name="T13" fmla="*/ 3 h 12"/>
                <a:gd name="T14" fmla="*/ 104 w 419"/>
                <a:gd name="T15" fmla="*/ 2 h 12"/>
                <a:gd name="T16" fmla="*/ 104 w 419"/>
                <a:gd name="T17" fmla="*/ 2 h 12"/>
                <a:gd name="T18" fmla="*/ 104 w 419"/>
                <a:gd name="T19" fmla="*/ 1 h 12"/>
                <a:gd name="T20" fmla="*/ 103 w 419"/>
                <a:gd name="T21" fmla="*/ 0 h 12"/>
                <a:gd name="T22" fmla="*/ 104 w 419"/>
                <a:gd name="T23" fmla="*/ 2 h 1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419" h="12">
                  <a:moveTo>
                    <a:pt x="419" y="6"/>
                  </a:moveTo>
                  <a:lnTo>
                    <a:pt x="413" y="0"/>
                  </a:lnTo>
                  <a:lnTo>
                    <a:pt x="0" y="0"/>
                  </a:lnTo>
                  <a:lnTo>
                    <a:pt x="0" y="12"/>
                  </a:lnTo>
                  <a:lnTo>
                    <a:pt x="413" y="12"/>
                  </a:lnTo>
                  <a:lnTo>
                    <a:pt x="407" y="6"/>
                  </a:lnTo>
                  <a:lnTo>
                    <a:pt x="413" y="12"/>
                  </a:lnTo>
                  <a:lnTo>
                    <a:pt x="417" y="9"/>
                  </a:lnTo>
                  <a:lnTo>
                    <a:pt x="419" y="6"/>
                  </a:lnTo>
                  <a:lnTo>
                    <a:pt x="417" y="3"/>
                  </a:lnTo>
                  <a:lnTo>
                    <a:pt x="413" y="0"/>
                  </a:lnTo>
                  <a:lnTo>
                    <a:pt x="419" y="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98" name="Freeform 99"/>
            <p:cNvSpPr>
              <a:spLocks noChangeAspect="1"/>
            </p:cNvSpPr>
            <p:nvPr/>
          </p:nvSpPr>
          <p:spPr bwMode="auto">
            <a:xfrm flipH="1">
              <a:off x="1413" y="3250"/>
              <a:ext cx="140" cy="96"/>
            </a:xfrm>
            <a:custGeom>
              <a:avLst/>
              <a:gdLst>
                <a:gd name="T0" fmla="*/ 25 w 561"/>
                <a:gd name="T1" fmla="*/ 69 h 387"/>
                <a:gd name="T2" fmla="*/ 25 w 561"/>
                <a:gd name="T3" fmla="*/ 55 h 387"/>
                <a:gd name="T4" fmla="*/ 25 w 561"/>
                <a:gd name="T5" fmla="*/ 49 h 387"/>
                <a:gd name="T6" fmla="*/ 26 w 561"/>
                <a:gd name="T7" fmla="*/ 44 h 387"/>
                <a:gd name="T8" fmla="*/ 27 w 561"/>
                <a:gd name="T9" fmla="*/ 38 h 387"/>
                <a:gd name="T10" fmla="*/ 29 w 561"/>
                <a:gd name="T11" fmla="*/ 33 h 387"/>
                <a:gd name="T12" fmla="*/ 32 w 561"/>
                <a:gd name="T13" fmla="*/ 29 h 387"/>
                <a:gd name="T14" fmla="*/ 34 w 561"/>
                <a:gd name="T15" fmla="*/ 24 h 387"/>
                <a:gd name="T16" fmla="*/ 38 w 561"/>
                <a:gd name="T17" fmla="*/ 20 h 387"/>
                <a:gd name="T18" fmla="*/ 42 w 561"/>
                <a:gd name="T19" fmla="*/ 16 h 387"/>
                <a:gd name="T20" fmla="*/ 46 w 561"/>
                <a:gd name="T21" fmla="*/ 13 h 387"/>
                <a:gd name="T22" fmla="*/ 50 w 561"/>
                <a:gd name="T23" fmla="*/ 9 h 387"/>
                <a:gd name="T24" fmla="*/ 55 w 561"/>
                <a:gd name="T25" fmla="*/ 6 h 387"/>
                <a:gd name="T26" fmla="*/ 60 w 561"/>
                <a:gd name="T27" fmla="*/ 4 h 387"/>
                <a:gd name="T28" fmla="*/ 65 w 561"/>
                <a:gd name="T29" fmla="*/ 2 h 387"/>
                <a:gd name="T30" fmla="*/ 71 w 561"/>
                <a:gd name="T31" fmla="*/ 1 h 387"/>
                <a:gd name="T32" fmla="*/ 76 w 561"/>
                <a:gd name="T33" fmla="*/ 0 h 387"/>
                <a:gd name="T34" fmla="*/ 82 w 561"/>
                <a:gd name="T35" fmla="*/ 0 h 387"/>
                <a:gd name="T36" fmla="*/ 88 w 561"/>
                <a:gd name="T37" fmla="*/ 0 h 387"/>
                <a:gd name="T38" fmla="*/ 94 w 561"/>
                <a:gd name="T39" fmla="*/ 1 h 387"/>
                <a:gd name="T40" fmla="*/ 99 w 561"/>
                <a:gd name="T41" fmla="*/ 2 h 387"/>
                <a:gd name="T42" fmla="*/ 105 w 561"/>
                <a:gd name="T43" fmla="*/ 4 h 387"/>
                <a:gd name="T44" fmla="*/ 110 w 561"/>
                <a:gd name="T45" fmla="*/ 6 h 387"/>
                <a:gd name="T46" fmla="*/ 115 w 561"/>
                <a:gd name="T47" fmla="*/ 9 h 387"/>
                <a:gd name="T48" fmla="*/ 119 w 561"/>
                <a:gd name="T49" fmla="*/ 13 h 387"/>
                <a:gd name="T50" fmla="*/ 123 w 561"/>
                <a:gd name="T51" fmla="*/ 16 h 387"/>
                <a:gd name="T52" fmla="*/ 127 w 561"/>
                <a:gd name="T53" fmla="*/ 20 h 387"/>
                <a:gd name="T54" fmla="*/ 130 w 561"/>
                <a:gd name="T55" fmla="*/ 24 h 387"/>
                <a:gd name="T56" fmla="*/ 133 w 561"/>
                <a:gd name="T57" fmla="*/ 29 h 387"/>
                <a:gd name="T58" fmla="*/ 136 w 561"/>
                <a:gd name="T59" fmla="*/ 33 h 387"/>
                <a:gd name="T60" fmla="*/ 138 w 561"/>
                <a:gd name="T61" fmla="*/ 38 h 387"/>
                <a:gd name="T62" fmla="*/ 139 w 561"/>
                <a:gd name="T63" fmla="*/ 44 h 387"/>
                <a:gd name="T64" fmla="*/ 140 w 561"/>
                <a:gd name="T65" fmla="*/ 49 h 387"/>
                <a:gd name="T66" fmla="*/ 140 w 561"/>
                <a:gd name="T67" fmla="*/ 55 h 387"/>
                <a:gd name="T68" fmla="*/ 140 w 561"/>
                <a:gd name="T69" fmla="*/ 96 h 387"/>
                <a:gd name="T70" fmla="*/ 0 w 561"/>
                <a:gd name="T71" fmla="*/ 96 h 387"/>
                <a:gd name="T72" fmla="*/ 25 w 561"/>
                <a:gd name="T73" fmla="*/ 69 h 387"/>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561" h="387">
                  <a:moveTo>
                    <a:pt x="99" y="279"/>
                  </a:moveTo>
                  <a:lnTo>
                    <a:pt x="99" y="221"/>
                  </a:lnTo>
                  <a:lnTo>
                    <a:pt x="100" y="198"/>
                  </a:lnTo>
                  <a:lnTo>
                    <a:pt x="104" y="176"/>
                  </a:lnTo>
                  <a:lnTo>
                    <a:pt x="109" y="155"/>
                  </a:lnTo>
                  <a:lnTo>
                    <a:pt x="117" y="135"/>
                  </a:lnTo>
                  <a:lnTo>
                    <a:pt x="127" y="115"/>
                  </a:lnTo>
                  <a:lnTo>
                    <a:pt x="138" y="98"/>
                  </a:lnTo>
                  <a:lnTo>
                    <a:pt x="152" y="81"/>
                  </a:lnTo>
                  <a:lnTo>
                    <a:pt x="167" y="64"/>
                  </a:lnTo>
                  <a:lnTo>
                    <a:pt x="183" y="51"/>
                  </a:lnTo>
                  <a:lnTo>
                    <a:pt x="201" y="38"/>
                  </a:lnTo>
                  <a:lnTo>
                    <a:pt x="220" y="26"/>
                  </a:lnTo>
                  <a:lnTo>
                    <a:pt x="241" y="17"/>
                  </a:lnTo>
                  <a:lnTo>
                    <a:pt x="261" y="10"/>
                  </a:lnTo>
                  <a:lnTo>
                    <a:pt x="283" y="5"/>
                  </a:lnTo>
                  <a:lnTo>
                    <a:pt x="306" y="1"/>
                  </a:lnTo>
                  <a:lnTo>
                    <a:pt x="330" y="0"/>
                  </a:lnTo>
                  <a:lnTo>
                    <a:pt x="353" y="1"/>
                  </a:lnTo>
                  <a:lnTo>
                    <a:pt x="376" y="5"/>
                  </a:lnTo>
                  <a:lnTo>
                    <a:pt x="398" y="10"/>
                  </a:lnTo>
                  <a:lnTo>
                    <a:pt x="420" y="17"/>
                  </a:lnTo>
                  <a:lnTo>
                    <a:pt x="440" y="26"/>
                  </a:lnTo>
                  <a:lnTo>
                    <a:pt x="459" y="38"/>
                  </a:lnTo>
                  <a:lnTo>
                    <a:pt x="476" y="51"/>
                  </a:lnTo>
                  <a:lnTo>
                    <a:pt x="494" y="64"/>
                  </a:lnTo>
                  <a:lnTo>
                    <a:pt x="509" y="81"/>
                  </a:lnTo>
                  <a:lnTo>
                    <a:pt x="521" y="98"/>
                  </a:lnTo>
                  <a:lnTo>
                    <a:pt x="534" y="115"/>
                  </a:lnTo>
                  <a:lnTo>
                    <a:pt x="543" y="135"/>
                  </a:lnTo>
                  <a:lnTo>
                    <a:pt x="551" y="155"/>
                  </a:lnTo>
                  <a:lnTo>
                    <a:pt x="557" y="176"/>
                  </a:lnTo>
                  <a:lnTo>
                    <a:pt x="560" y="198"/>
                  </a:lnTo>
                  <a:lnTo>
                    <a:pt x="561" y="221"/>
                  </a:lnTo>
                  <a:lnTo>
                    <a:pt x="561" y="387"/>
                  </a:lnTo>
                  <a:lnTo>
                    <a:pt x="0" y="387"/>
                  </a:lnTo>
                  <a:lnTo>
                    <a:pt x="99" y="279"/>
                  </a:lnTo>
                  <a:close/>
                </a:path>
              </a:pathLst>
            </a:custGeom>
            <a:solidFill>
              <a:srgbClr val="FFBF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99" name="Freeform 100"/>
            <p:cNvSpPr>
              <a:spLocks noChangeAspect="1"/>
            </p:cNvSpPr>
            <p:nvPr/>
          </p:nvSpPr>
          <p:spPr bwMode="auto">
            <a:xfrm flipH="1">
              <a:off x="1527" y="3319"/>
              <a:ext cx="3" cy="2"/>
            </a:xfrm>
            <a:custGeom>
              <a:avLst/>
              <a:gdLst>
                <a:gd name="T0" fmla="*/ 0 w 12"/>
                <a:gd name="T1" fmla="*/ 0 h 4"/>
                <a:gd name="T2" fmla="*/ 1 w 12"/>
                <a:gd name="T3" fmla="*/ 2 h 4"/>
                <a:gd name="T4" fmla="*/ 2 w 12"/>
                <a:gd name="T5" fmla="*/ 2 h 4"/>
                <a:gd name="T6" fmla="*/ 3 w 12"/>
                <a:gd name="T7" fmla="*/ 2 h 4"/>
                <a:gd name="T8" fmla="*/ 3 w 12"/>
                <a:gd name="T9" fmla="*/ 0 h 4"/>
                <a:gd name="T10" fmla="*/ 0 w 12"/>
                <a:gd name="T11" fmla="*/ 0 h 4"/>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2" h="4">
                  <a:moveTo>
                    <a:pt x="0" y="0"/>
                  </a:moveTo>
                  <a:lnTo>
                    <a:pt x="3" y="3"/>
                  </a:lnTo>
                  <a:lnTo>
                    <a:pt x="6" y="4"/>
                  </a:lnTo>
                  <a:lnTo>
                    <a:pt x="10" y="3"/>
                  </a:lnTo>
                  <a:lnTo>
                    <a:pt x="12" y="0"/>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100" name="Freeform 101"/>
            <p:cNvSpPr>
              <a:spLocks noChangeAspect="1"/>
            </p:cNvSpPr>
            <p:nvPr/>
          </p:nvSpPr>
          <p:spPr bwMode="auto">
            <a:xfrm flipH="1">
              <a:off x="1527" y="3304"/>
              <a:ext cx="3" cy="15"/>
            </a:xfrm>
            <a:custGeom>
              <a:avLst/>
              <a:gdLst>
                <a:gd name="T0" fmla="*/ 0 w 12"/>
                <a:gd name="T1" fmla="*/ 1 h 64"/>
                <a:gd name="T2" fmla="*/ 0 w 12"/>
                <a:gd name="T3" fmla="*/ 1 h 64"/>
                <a:gd name="T4" fmla="*/ 0 w 12"/>
                <a:gd name="T5" fmla="*/ 15 h 64"/>
                <a:gd name="T6" fmla="*/ 3 w 12"/>
                <a:gd name="T7" fmla="*/ 15 h 64"/>
                <a:gd name="T8" fmla="*/ 3 w 12"/>
                <a:gd name="T9" fmla="*/ 1 h 64"/>
                <a:gd name="T10" fmla="*/ 3 w 12"/>
                <a:gd name="T11" fmla="*/ 1 h 64"/>
                <a:gd name="T12" fmla="*/ 3 w 12"/>
                <a:gd name="T13" fmla="*/ 1 h 64"/>
                <a:gd name="T14" fmla="*/ 3 w 12"/>
                <a:gd name="T15" fmla="*/ 1 h 64"/>
                <a:gd name="T16" fmla="*/ 2 w 12"/>
                <a:gd name="T17" fmla="*/ 0 h 64"/>
                <a:gd name="T18" fmla="*/ 1 w 12"/>
                <a:gd name="T19" fmla="*/ 1 h 64"/>
                <a:gd name="T20" fmla="*/ 0 w 12"/>
                <a:gd name="T21" fmla="*/ 1 h 64"/>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12" h="64">
                  <a:moveTo>
                    <a:pt x="0" y="6"/>
                  </a:moveTo>
                  <a:lnTo>
                    <a:pt x="0" y="6"/>
                  </a:lnTo>
                  <a:lnTo>
                    <a:pt x="0" y="64"/>
                  </a:lnTo>
                  <a:lnTo>
                    <a:pt x="12" y="64"/>
                  </a:lnTo>
                  <a:lnTo>
                    <a:pt x="12" y="6"/>
                  </a:lnTo>
                  <a:lnTo>
                    <a:pt x="10" y="3"/>
                  </a:lnTo>
                  <a:lnTo>
                    <a:pt x="6" y="0"/>
                  </a:lnTo>
                  <a:lnTo>
                    <a:pt x="3" y="3"/>
                  </a:lnTo>
                  <a:lnTo>
                    <a:pt x="0" y="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101" name="Freeform 102"/>
            <p:cNvSpPr>
              <a:spLocks noChangeAspect="1"/>
            </p:cNvSpPr>
            <p:nvPr/>
          </p:nvSpPr>
          <p:spPr bwMode="auto">
            <a:xfrm flipH="1">
              <a:off x="1470" y="3248"/>
              <a:ext cx="60" cy="57"/>
            </a:xfrm>
            <a:custGeom>
              <a:avLst/>
              <a:gdLst>
                <a:gd name="T0" fmla="*/ 60 w 237"/>
                <a:gd name="T1" fmla="*/ 0 h 227"/>
                <a:gd name="T2" fmla="*/ 60 w 237"/>
                <a:gd name="T3" fmla="*/ 0 h 227"/>
                <a:gd name="T4" fmla="*/ 54 w 237"/>
                <a:gd name="T5" fmla="*/ 1 h 227"/>
                <a:gd name="T6" fmla="*/ 48 w 237"/>
                <a:gd name="T7" fmla="*/ 2 h 227"/>
                <a:gd name="T8" fmla="*/ 42 w 237"/>
                <a:gd name="T9" fmla="*/ 3 h 227"/>
                <a:gd name="T10" fmla="*/ 37 w 237"/>
                <a:gd name="T11" fmla="*/ 5 h 227"/>
                <a:gd name="T12" fmla="*/ 32 w 237"/>
                <a:gd name="T13" fmla="*/ 7 h 227"/>
                <a:gd name="T14" fmla="*/ 27 w 237"/>
                <a:gd name="T15" fmla="*/ 10 h 227"/>
                <a:gd name="T16" fmla="*/ 22 w 237"/>
                <a:gd name="T17" fmla="*/ 13 h 227"/>
                <a:gd name="T18" fmla="*/ 18 w 237"/>
                <a:gd name="T19" fmla="*/ 17 h 227"/>
                <a:gd name="T20" fmla="*/ 14 w 237"/>
                <a:gd name="T21" fmla="*/ 21 h 227"/>
                <a:gd name="T22" fmla="*/ 10 w 237"/>
                <a:gd name="T23" fmla="*/ 26 h 227"/>
                <a:gd name="T24" fmla="*/ 7 w 237"/>
                <a:gd name="T25" fmla="*/ 30 h 227"/>
                <a:gd name="T26" fmla="*/ 5 w 237"/>
                <a:gd name="T27" fmla="*/ 35 h 227"/>
                <a:gd name="T28" fmla="*/ 3 w 237"/>
                <a:gd name="T29" fmla="*/ 40 h 227"/>
                <a:gd name="T30" fmla="*/ 2 w 237"/>
                <a:gd name="T31" fmla="*/ 45 h 227"/>
                <a:gd name="T32" fmla="*/ 1 w 237"/>
                <a:gd name="T33" fmla="*/ 51 h 227"/>
                <a:gd name="T34" fmla="*/ 0 w 237"/>
                <a:gd name="T35" fmla="*/ 57 h 227"/>
                <a:gd name="T36" fmla="*/ 3 w 237"/>
                <a:gd name="T37" fmla="*/ 57 h 227"/>
                <a:gd name="T38" fmla="*/ 3 w 237"/>
                <a:gd name="T39" fmla="*/ 51 h 227"/>
                <a:gd name="T40" fmla="*/ 4 w 237"/>
                <a:gd name="T41" fmla="*/ 46 h 227"/>
                <a:gd name="T42" fmla="*/ 5 w 237"/>
                <a:gd name="T43" fmla="*/ 41 h 227"/>
                <a:gd name="T44" fmla="*/ 7 w 237"/>
                <a:gd name="T45" fmla="*/ 36 h 227"/>
                <a:gd name="T46" fmla="*/ 10 w 237"/>
                <a:gd name="T47" fmla="*/ 31 h 227"/>
                <a:gd name="T48" fmla="*/ 13 w 237"/>
                <a:gd name="T49" fmla="*/ 27 h 227"/>
                <a:gd name="T50" fmla="*/ 16 w 237"/>
                <a:gd name="T51" fmla="*/ 23 h 227"/>
                <a:gd name="T52" fmla="*/ 19 w 237"/>
                <a:gd name="T53" fmla="*/ 19 h 227"/>
                <a:gd name="T54" fmla="*/ 24 w 237"/>
                <a:gd name="T55" fmla="*/ 15 h 227"/>
                <a:gd name="T56" fmla="*/ 28 w 237"/>
                <a:gd name="T57" fmla="*/ 12 h 227"/>
                <a:gd name="T58" fmla="*/ 33 w 237"/>
                <a:gd name="T59" fmla="*/ 9 h 227"/>
                <a:gd name="T60" fmla="*/ 38 w 237"/>
                <a:gd name="T61" fmla="*/ 7 h 227"/>
                <a:gd name="T62" fmla="*/ 43 w 237"/>
                <a:gd name="T63" fmla="*/ 5 h 227"/>
                <a:gd name="T64" fmla="*/ 48 w 237"/>
                <a:gd name="T65" fmla="*/ 4 h 227"/>
                <a:gd name="T66" fmla="*/ 54 w 237"/>
                <a:gd name="T67" fmla="*/ 3 h 227"/>
                <a:gd name="T68" fmla="*/ 60 w 237"/>
                <a:gd name="T69" fmla="*/ 3 h 227"/>
                <a:gd name="T70" fmla="*/ 60 w 237"/>
                <a:gd name="T71" fmla="*/ 3 h 227"/>
                <a:gd name="T72" fmla="*/ 60 w 237"/>
                <a:gd name="T73" fmla="*/ 0 h 227"/>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237" h="227">
                  <a:moveTo>
                    <a:pt x="237" y="0"/>
                  </a:moveTo>
                  <a:lnTo>
                    <a:pt x="237" y="0"/>
                  </a:lnTo>
                  <a:lnTo>
                    <a:pt x="213" y="3"/>
                  </a:lnTo>
                  <a:lnTo>
                    <a:pt x="190" y="6"/>
                  </a:lnTo>
                  <a:lnTo>
                    <a:pt x="167" y="12"/>
                  </a:lnTo>
                  <a:lnTo>
                    <a:pt x="146" y="19"/>
                  </a:lnTo>
                  <a:lnTo>
                    <a:pt x="125" y="28"/>
                  </a:lnTo>
                  <a:lnTo>
                    <a:pt x="106" y="39"/>
                  </a:lnTo>
                  <a:lnTo>
                    <a:pt x="87" y="53"/>
                  </a:lnTo>
                  <a:lnTo>
                    <a:pt x="70" y="67"/>
                  </a:lnTo>
                  <a:lnTo>
                    <a:pt x="56" y="83"/>
                  </a:lnTo>
                  <a:lnTo>
                    <a:pt x="41" y="102"/>
                  </a:lnTo>
                  <a:lnTo>
                    <a:pt x="29" y="119"/>
                  </a:lnTo>
                  <a:lnTo>
                    <a:pt x="20" y="140"/>
                  </a:lnTo>
                  <a:lnTo>
                    <a:pt x="12" y="160"/>
                  </a:lnTo>
                  <a:lnTo>
                    <a:pt x="6" y="181"/>
                  </a:lnTo>
                  <a:lnTo>
                    <a:pt x="3" y="204"/>
                  </a:lnTo>
                  <a:lnTo>
                    <a:pt x="0" y="227"/>
                  </a:lnTo>
                  <a:lnTo>
                    <a:pt x="12" y="227"/>
                  </a:lnTo>
                  <a:lnTo>
                    <a:pt x="12" y="204"/>
                  </a:lnTo>
                  <a:lnTo>
                    <a:pt x="15" y="183"/>
                  </a:lnTo>
                  <a:lnTo>
                    <a:pt x="21" y="163"/>
                  </a:lnTo>
                  <a:lnTo>
                    <a:pt x="29" y="142"/>
                  </a:lnTo>
                  <a:lnTo>
                    <a:pt x="38" y="123"/>
                  </a:lnTo>
                  <a:lnTo>
                    <a:pt x="50" y="106"/>
                  </a:lnTo>
                  <a:lnTo>
                    <a:pt x="62" y="90"/>
                  </a:lnTo>
                  <a:lnTo>
                    <a:pt x="77" y="74"/>
                  </a:lnTo>
                  <a:lnTo>
                    <a:pt x="93" y="60"/>
                  </a:lnTo>
                  <a:lnTo>
                    <a:pt x="111" y="49"/>
                  </a:lnTo>
                  <a:lnTo>
                    <a:pt x="129" y="37"/>
                  </a:lnTo>
                  <a:lnTo>
                    <a:pt x="149" y="28"/>
                  </a:lnTo>
                  <a:lnTo>
                    <a:pt x="169" y="21"/>
                  </a:lnTo>
                  <a:lnTo>
                    <a:pt x="190" y="15"/>
                  </a:lnTo>
                  <a:lnTo>
                    <a:pt x="213" y="12"/>
                  </a:lnTo>
                  <a:lnTo>
                    <a:pt x="237" y="12"/>
                  </a:lnTo>
                  <a:lnTo>
                    <a:pt x="237"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102" name="Freeform 103"/>
            <p:cNvSpPr>
              <a:spLocks noChangeAspect="1"/>
            </p:cNvSpPr>
            <p:nvPr/>
          </p:nvSpPr>
          <p:spPr bwMode="auto">
            <a:xfrm flipH="1">
              <a:off x="1411" y="3248"/>
              <a:ext cx="59" cy="58"/>
            </a:xfrm>
            <a:custGeom>
              <a:avLst/>
              <a:gdLst>
                <a:gd name="T0" fmla="*/ 59 w 237"/>
                <a:gd name="T1" fmla="*/ 57 h 232"/>
                <a:gd name="T2" fmla="*/ 59 w 237"/>
                <a:gd name="T3" fmla="*/ 57 h 232"/>
                <a:gd name="T4" fmla="*/ 59 w 237"/>
                <a:gd name="T5" fmla="*/ 51 h 232"/>
                <a:gd name="T6" fmla="*/ 58 w 237"/>
                <a:gd name="T7" fmla="*/ 45 h 232"/>
                <a:gd name="T8" fmla="*/ 56 w 237"/>
                <a:gd name="T9" fmla="*/ 40 h 232"/>
                <a:gd name="T10" fmla="*/ 54 w 237"/>
                <a:gd name="T11" fmla="*/ 35 h 232"/>
                <a:gd name="T12" fmla="*/ 52 w 237"/>
                <a:gd name="T13" fmla="*/ 30 h 232"/>
                <a:gd name="T14" fmla="*/ 49 w 237"/>
                <a:gd name="T15" fmla="*/ 26 h 232"/>
                <a:gd name="T16" fmla="*/ 45 w 237"/>
                <a:gd name="T17" fmla="*/ 21 h 232"/>
                <a:gd name="T18" fmla="*/ 42 w 237"/>
                <a:gd name="T19" fmla="*/ 17 h 232"/>
                <a:gd name="T20" fmla="*/ 37 w 237"/>
                <a:gd name="T21" fmla="*/ 13 h 232"/>
                <a:gd name="T22" fmla="*/ 33 w 237"/>
                <a:gd name="T23" fmla="*/ 10 h 232"/>
                <a:gd name="T24" fmla="*/ 28 w 237"/>
                <a:gd name="T25" fmla="*/ 7 h 232"/>
                <a:gd name="T26" fmla="*/ 23 w 237"/>
                <a:gd name="T27" fmla="*/ 5 h 232"/>
                <a:gd name="T28" fmla="*/ 17 w 237"/>
                <a:gd name="T29" fmla="*/ 3 h 232"/>
                <a:gd name="T30" fmla="*/ 11 w 237"/>
                <a:gd name="T31" fmla="*/ 2 h 232"/>
                <a:gd name="T32" fmla="*/ 6 w 237"/>
                <a:gd name="T33" fmla="*/ 1 h 232"/>
                <a:gd name="T34" fmla="*/ 0 w 237"/>
                <a:gd name="T35" fmla="*/ 0 h 232"/>
                <a:gd name="T36" fmla="*/ 0 w 237"/>
                <a:gd name="T37" fmla="*/ 3 h 232"/>
                <a:gd name="T38" fmla="*/ 6 w 237"/>
                <a:gd name="T39" fmla="*/ 3 h 232"/>
                <a:gd name="T40" fmla="*/ 11 w 237"/>
                <a:gd name="T41" fmla="*/ 4 h 232"/>
                <a:gd name="T42" fmla="*/ 17 w 237"/>
                <a:gd name="T43" fmla="*/ 5 h 232"/>
                <a:gd name="T44" fmla="*/ 22 w 237"/>
                <a:gd name="T45" fmla="*/ 7 h 232"/>
                <a:gd name="T46" fmla="*/ 27 w 237"/>
                <a:gd name="T47" fmla="*/ 9 h 232"/>
                <a:gd name="T48" fmla="*/ 32 w 237"/>
                <a:gd name="T49" fmla="*/ 12 h 232"/>
                <a:gd name="T50" fmla="*/ 36 w 237"/>
                <a:gd name="T51" fmla="*/ 15 h 232"/>
                <a:gd name="T52" fmla="*/ 40 w 237"/>
                <a:gd name="T53" fmla="*/ 19 h 232"/>
                <a:gd name="T54" fmla="*/ 44 w 237"/>
                <a:gd name="T55" fmla="*/ 23 h 232"/>
                <a:gd name="T56" fmla="*/ 47 w 237"/>
                <a:gd name="T57" fmla="*/ 27 h 232"/>
                <a:gd name="T58" fmla="*/ 50 w 237"/>
                <a:gd name="T59" fmla="*/ 31 h 232"/>
                <a:gd name="T60" fmla="*/ 52 w 237"/>
                <a:gd name="T61" fmla="*/ 36 h 232"/>
                <a:gd name="T62" fmla="*/ 54 w 237"/>
                <a:gd name="T63" fmla="*/ 41 h 232"/>
                <a:gd name="T64" fmla="*/ 55 w 237"/>
                <a:gd name="T65" fmla="*/ 46 h 232"/>
                <a:gd name="T66" fmla="*/ 56 w 237"/>
                <a:gd name="T67" fmla="*/ 51 h 232"/>
                <a:gd name="T68" fmla="*/ 56 w 237"/>
                <a:gd name="T69" fmla="*/ 57 h 232"/>
                <a:gd name="T70" fmla="*/ 56 w 237"/>
                <a:gd name="T71" fmla="*/ 57 h 232"/>
                <a:gd name="T72" fmla="*/ 56 w 237"/>
                <a:gd name="T73" fmla="*/ 57 h 232"/>
                <a:gd name="T74" fmla="*/ 57 w 237"/>
                <a:gd name="T75" fmla="*/ 58 h 232"/>
                <a:gd name="T76" fmla="*/ 58 w 237"/>
                <a:gd name="T77" fmla="*/ 58 h 232"/>
                <a:gd name="T78" fmla="*/ 59 w 237"/>
                <a:gd name="T79" fmla="*/ 58 h 232"/>
                <a:gd name="T80" fmla="*/ 59 w 237"/>
                <a:gd name="T81" fmla="*/ 57 h 232"/>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237" h="232">
                  <a:moveTo>
                    <a:pt x="237" y="227"/>
                  </a:moveTo>
                  <a:lnTo>
                    <a:pt x="237" y="227"/>
                  </a:lnTo>
                  <a:lnTo>
                    <a:pt x="235" y="204"/>
                  </a:lnTo>
                  <a:lnTo>
                    <a:pt x="231" y="181"/>
                  </a:lnTo>
                  <a:lnTo>
                    <a:pt x="226" y="160"/>
                  </a:lnTo>
                  <a:lnTo>
                    <a:pt x="218" y="140"/>
                  </a:lnTo>
                  <a:lnTo>
                    <a:pt x="208" y="119"/>
                  </a:lnTo>
                  <a:lnTo>
                    <a:pt x="196" y="102"/>
                  </a:lnTo>
                  <a:lnTo>
                    <a:pt x="182" y="83"/>
                  </a:lnTo>
                  <a:lnTo>
                    <a:pt x="167" y="67"/>
                  </a:lnTo>
                  <a:lnTo>
                    <a:pt x="150" y="53"/>
                  </a:lnTo>
                  <a:lnTo>
                    <a:pt x="131" y="39"/>
                  </a:lnTo>
                  <a:lnTo>
                    <a:pt x="112" y="28"/>
                  </a:lnTo>
                  <a:lnTo>
                    <a:pt x="91" y="19"/>
                  </a:lnTo>
                  <a:lnTo>
                    <a:pt x="69" y="12"/>
                  </a:lnTo>
                  <a:lnTo>
                    <a:pt x="46" y="6"/>
                  </a:lnTo>
                  <a:lnTo>
                    <a:pt x="23" y="3"/>
                  </a:lnTo>
                  <a:lnTo>
                    <a:pt x="0" y="0"/>
                  </a:lnTo>
                  <a:lnTo>
                    <a:pt x="0" y="12"/>
                  </a:lnTo>
                  <a:lnTo>
                    <a:pt x="23" y="12"/>
                  </a:lnTo>
                  <a:lnTo>
                    <a:pt x="46" y="15"/>
                  </a:lnTo>
                  <a:lnTo>
                    <a:pt x="67" y="21"/>
                  </a:lnTo>
                  <a:lnTo>
                    <a:pt x="89" y="28"/>
                  </a:lnTo>
                  <a:lnTo>
                    <a:pt x="107" y="37"/>
                  </a:lnTo>
                  <a:lnTo>
                    <a:pt x="127" y="49"/>
                  </a:lnTo>
                  <a:lnTo>
                    <a:pt x="143" y="60"/>
                  </a:lnTo>
                  <a:lnTo>
                    <a:pt x="160" y="74"/>
                  </a:lnTo>
                  <a:lnTo>
                    <a:pt x="175" y="90"/>
                  </a:lnTo>
                  <a:lnTo>
                    <a:pt x="187" y="106"/>
                  </a:lnTo>
                  <a:lnTo>
                    <a:pt x="199" y="123"/>
                  </a:lnTo>
                  <a:lnTo>
                    <a:pt x="208" y="142"/>
                  </a:lnTo>
                  <a:lnTo>
                    <a:pt x="217" y="163"/>
                  </a:lnTo>
                  <a:lnTo>
                    <a:pt x="222" y="183"/>
                  </a:lnTo>
                  <a:lnTo>
                    <a:pt x="226" y="204"/>
                  </a:lnTo>
                  <a:lnTo>
                    <a:pt x="226" y="227"/>
                  </a:lnTo>
                  <a:lnTo>
                    <a:pt x="228" y="231"/>
                  </a:lnTo>
                  <a:lnTo>
                    <a:pt x="231" y="232"/>
                  </a:lnTo>
                  <a:lnTo>
                    <a:pt x="235" y="231"/>
                  </a:lnTo>
                  <a:lnTo>
                    <a:pt x="237" y="22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103" name="Freeform 104"/>
            <p:cNvSpPr>
              <a:spLocks noChangeAspect="1"/>
            </p:cNvSpPr>
            <p:nvPr/>
          </p:nvSpPr>
          <p:spPr bwMode="auto">
            <a:xfrm flipH="1">
              <a:off x="1411" y="3305"/>
              <a:ext cx="3" cy="43"/>
            </a:xfrm>
            <a:custGeom>
              <a:avLst/>
              <a:gdLst>
                <a:gd name="T0" fmla="*/ 1 w 11"/>
                <a:gd name="T1" fmla="*/ 43 h 172"/>
                <a:gd name="T2" fmla="*/ 3 w 11"/>
                <a:gd name="T3" fmla="*/ 42 h 172"/>
                <a:gd name="T4" fmla="*/ 3 w 11"/>
                <a:gd name="T5" fmla="*/ 0 h 172"/>
                <a:gd name="T6" fmla="*/ 0 w 11"/>
                <a:gd name="T7" fmla="*/ 0 h 172"/>
                <a:gd name="T8" fmla="*/ 0 w 11"/>
                <a:gd name="T9" fmla="*/ 42 h 172"/>
                <a:gd name="T10" fmla="*/ 1 w 11"/>
                <a:gd name="T11" fmla="*/ 40 h 172"/>
                <a:gd name="T12" fmla="*/ 0 w 11"/>
                <a:gd name="T13" fmla="*/ 42 h 172"/>
                <a:gd name="T14" fmla="*/ 1 w 11"/>
                <a:gd name="T15" fmla="*/ 42 h 172"/>
                <a:gd name="T16" fmla="*/ 1 w 11"/>
                <a:gd name="T17" fmla="*/ 43 h 172"/>
                <a:gd name="T18" fmla="*/ 2 w 11"/>
                <a:gd name="T19" fmla="*/ 42 h 172"/>
                <a:gd name="T20" fmla="*/ 3 w 11"/>
                <a:gd name="T21" fmla="*/ 42 h 172"/>
                <a:gd name="T22" fmla="*/ 1 w 11"/>
                <a:gd name="T23" fmla="*/ 43 h 17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11" h="172">
                  <a:moveTo>
                    <a:pt x="5" y="172"/>
                  </a:moveTo>
                  <a:lnTo>
                    <a:pt x="11" y="166"/>
                  </a:lnTo>
                  <a:lnTo>
                    <a:pt x="11" y="0"/>
                  </a:lnTo>
                  <a:lnTo>
                    <a:pt x="0" y="0"/>
                  </a:lnTo>
                  <a:lnTo>
                    <a:pt x="0" y="166"/>
                  </a:lnTo>
                  <a:lnTo>
                    <a:pt x="5" y="160"/>
                  </a:lnTo>
                  <a:lnTo>
                    <a:pt x="0" y="166"/>
                  </a:lnTo>
                  <a:lnTo>
                    <a:pt x="2" y="169"/>
                  </a:lnTo>
                  <a:lnTo>
                    <a:pt x="5" y="171"/>
                  </a:lnTo>
                  <a:lnTo>
                    <a:pt x="9" y="169"/>
                  </a:lnTo>
                  <a:lnTo>
                    <a:pt x="11" y="166"/>
                  </a:lnTo>
                  <a:lnTo>
                    <a:pt x="5" y="17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104" name="Freeform 105"/>
            <p:cNvSpPr>
              <a:spLocks noChangeAspect="1"/>
            </p:cNvSpPr>
            <p:nvPr/>
          </p:nvSpPr>
          <p:spPr bwMode="auto">
            <a:xfrm flipH="1">
              <a:off x="1413" y="3345"/>
              <a:ext cx="141" cy="3"/>
            </a:xfrm>
            <a:custGeom>
              <a:avLst/>
              <a:gdLst>
                <a:gd name="T0" fmla="*/ 0 w 565"/>
                <a:gd name="T1" fmla="*/ 1 h 12"/>
                <a:gd name="T2" fmla="*/ 1 w 565"/>
                <a:gd name="T3" fmla="*/ 3 h 12"/>
                <a:gd name="T4" fmla="*/ 141 w 565"/>
                <a:gd name="T5" fmla="*/ 3 h 12"/>
                <a:gd name="T6" fmla="*/ 141 w 565"/>
                <a:gd name="T7" fmla="*/ 0 h 12"/>
                <a:gd name="T8" fmla="*/ 1 w 565"/>
                <a:gd name="T9" fmla="*/ 0 h 12"/>
                <a:gd name="T10" fmla="*/ 2 w 565"/>
                <a:gd name="T11" fmla="*/ 2 h 12"/>
                <a:gd name="T12" fmla="*/ 1 w 565"/>
                <a:gd name="T13" fmla="*/ 0 h 12"/>
                <a:gd name="T14" fmla="*/ 0 w 565"/>
                <a:gd name="T15" fmla="*/ 1 h 12"/>
                <a:gd name="T16" fmla="*/ 0 w 565"/>
                <a:gd name="T17" fmla="*/ 2 h 12"/>
                <a:gd name="T18" fmla="*/ 0 w 565"/>
                <a:gd name="T19" fmla="*/ 2 h 12"/>
                <a:gd name="T20" fmla="*/ 1 w 565"/>
                <a:gd name="T21" fmla="*/ 3 h 12"/>
                <a:gd name="T22" fmla="*/ 0 w 565"/>
                <a:gd name="T23" fmla="*/ 1 h 1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565" h="12">
                  <a:moveTo>
                    <a:pt x="1" y="3"/>
                  </a:moveTo>
                  <a:lnTo>
                    <a:pt x="4" y="12"/>
                  </a:lnTo>
                  <a:lnTo>
                    <a:pt x="565" y="12"/>
                  </a:lnTo>
                  <a:lnTo>
                    <a:pt x="565" y="0"/>
                  </a:lnTo>
                  <a:lnTo>
                    <a:pt x="4" y="0"/>
                  </a:lnTo>
                  <a:lnTo>
                    <a:pt x="8" y="9"/>
                  </a:lnTo>
                  <a:lnTo>
                    <a:pt x="4" y="0"/>
                  </a:lnTo>
                  <a:lnTo>
                    <a:pt x="1" y="3"/>
                  </a:lnTo>
                  <a:lnTo>
                    <a:pt x="0" y="6"/>
                  </a:lnTo>
                  <a:lnTo>
                    <a:pt x="1" y="9"/>
                  </a:lnTo>
                  <a:lnTo>
                    <a:pt x="4" y="12"/>
                  </a:lnTo>
                  <a:lnTo>
                    <a:pt x="1" y="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105" name="Freeform 106"/>
            <p:cNvSpPr>
              <a:spLocks noChangeAspect="1"/>
            </p:cNvSpPr>
            <p:nvPr/>
          </p:nvSpPr>
          <p:spPr bwMode="auto">
            <a:xfrm flipH="1">
              <a:off x="1527" y="3319"/>
              <a:ext cx="27" cy="28"/>
            </a:xfrm>
            <a:custGeom>
              <a:avLst/>
              <a:gdLst>
                <a:gd name="T0" fmla="*/ 26 w 106"/>
                <a:gd name="T1" fmla="*/ 1 h 115"/>
                <a:gd name="T2" fmla="*/ 25 w 106"/>
                <a:gd name="T3" fmla="*/ 0 h 115"/>
                <a:gd name="T4" fmla="*/ 0 w 106"/>
                <a:gd name="T5" fmla="*/ 27 h 115"/>
                <a:gd name="T6" fmla="*/ 2 w 106"/>
                <a:gd name="T7" fmla="*/ 28 h 115"/>
                <a:gd name="T8" fmla="*/ 27 w 106"/>
                <a:gd name="T9" fmla="*/ 2 h 115"/>
                <a:gd name="T10" fmla="*/ 26 w 106"/>
                <a:gd name="T11" fmla="*/ 1 h 115"/>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06" h="115">
                  <a:moveTo>
                    <a:pt x="102" y="4"/>
                  </a:moveTo>
                  <a:lnTo>
                    <a:pt x="99" y="0"/>
                  </a:lnTo>
                  <a:lnTo>
                    <a:pt x="0" y="109"/>
                  </a:lnTo>
                  <a:lnTo>
                    <a:pt x="7" y="115"/>
                  </a:lnTo>
                  <a:lnTo>
                    <a:pt x="106" y="7"/>
                  </a:lnTo>
                  <a:lnTo>
                    <a:pt x="102" y="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106" name="Freeform 107"/>
            <p:cNvSpPr>
              <a:spLocks noChangeAspect="1"/>
            </p:cNvSpPr>
            <p:nvPr/>
          </p:nvSpPr>
          <p:spPr bwMode="auto">
            <a:xfrm flipH="1">
              <a:off x="1527" y="3318"/>
              <a:ext cx="2" cy="2"/>
            </a:xfrm>
            <a:custGeom>
              <a:avLst/>
              <a:gdLst>
                <a:gd name="T0" fmla="*/ 2 w 8"/>
                <a:gd name="T1" fmla="*/ 2 h 8"/>
                <a:gd name="T2" fmla="*/ 2 w 8"/>
                <a:gd name="T3" fmla="*/ 1 h 8"/>
                <a:gd name="T4" fmla="*/ 2 w 8"/>
                <a:gd name="T5" fmla="*/ 0 h 8"/>
                <a:gd name="T6" fmla="*/ 1 w 8"/>
                <a:gd name="T7" fmla="*/ 0 h 8"/>
                <a:gd name="T8" fmla="*/ 0 w 8"/>
                <a:gd name="T9" fmla="*/ 0 h 8"/>
                <a:gd name="T10" fmla="*/ 2 w 8"/>
                <a:gd name="T11" fmla="*/ 2 h 8"/>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8" h="8">
                  <a:moveTo>
                    <a:pt x="7" y="8"/>
                  </a:moveTo>
                  <a:lnTo>
                    <a:pt x="8" y="5"/>
                  </a:lnTo>
                  <a:lnTo>
                    <a:pt x="7" y="1"/>
                  </a:lnTo>
                  <a:lnTo>
                    <a:pt x="3" y="0"/>
                  </a:lnTo>
                  <a:lnTo>
                    <a:pt x="0" y="1"/>
                  </a:lnTo>
                  <a:lnTo>
                    <a:pt x="7" y="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107" name="Freeform 108"/>
            <p:cNvSpPr>
              <a:spLocks noChangeAspect="1"/>
            </p:cNvSpPr>
            <p:nvPr/>
          </p:nvSpPr>
          <p:spPr bwMode="auto">
            <a:xfrm flipH="1">
              <a:off x="1517" y="3268"/>
              <a:ext cx="34" cy="60"/>
            </a:xfrm>
            <a:custGeom>
              <a:avLst/>
              <a:gdLst>
                <a:gd name="T0" fmla="*/ 0 w 135"/>
                <a:gd name="T1" fmla="*/ 0 h 238"/>
                <a:gd name="T2" fmla="*/ 7 w 135"/>
                <a:gd name="T3" fmla="*/ 1 h 238"/>
                <a:gd name="T4" fmla="*/ 13 w 135"/>
                <a:gd name="T5" fmla="*/ 2 h 238"/>
                <a:gd name="T6" fmla="*/ 19 w 135"/>
                <a:gd name="T7" fmla="*/ 5 h 238"/>
                <a:gd name="T8" fmla="*/ 24 w 135"/>
                <a:gd name="T9" fmla="*/ 9 h 238"/>
                <a:gd name="T10" fmla="*/ 28 w 135"/>
                <a:gd name="T11" fmla="*/ 13 h 238"/>
                <a:gd name="T12" fmla="*/ 31 w 135"/>
                <a:gd name="T13" fmla="*/ 18 h 238"/>
                <a:gd name="T14" fmla="*/ 33 w 135"/>
                <a:gd name="T15" fmla="*/ 24 h 238"/>
                <a:gd name="T16" fmla="*/ 34 w 135"/>
                <a:gd name="T17" fmla="*/ 30 h 238"/>
                <a:gd name="T18" fmla="*/ 33 w 135"/>
                <a:gd name="T19" fmla="*/ 36 h 238"/>
                <a:gd name="T20" fmla="*/ 31 w 135"/>
                <a:gd name="T21" fmla="*/ 42 h 238"/>
                <a:gd name="T22" fmla="*/ 28 w 135"/>
                <a:gd name="T23" fmla="*/ 47 h 238"/>
                <a:gd name="T24" fmla="*/ 24 w 135"/>
                <a:gd name="T25" fmla="*/ 51 h 238"/>
                <a:gd name="T26" fmla="*/ 19 w 135"/>
                <a:gd name="T27" fmla="*/ 55 h 238"/>
                <a:gd name="T28" fmla="*/ 13 w 135"/>
                <a:gd name="T29" fmla="*/ 58 h 238"/>
                <a:gd name="T30" fmla="*/ 7 w 135"/>
                <a:gd name="T31" fmla="*/ 59 h 238"/>
                <a:gd name="T32" fmla="*/ 0 w 135"/>
                <a:gd name="T33" fmla="*/ 60 h 238"/>
                <a:gd name="T34" fmla="*/ 0 w 135"/>
                <a:gd name="T35" fmla="*/ 0 h 238"/>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135" h="238">
                  <a:moveTo>
                    <a:pt x="0" y="0"/>
                  </a:moveTo>
                  <a:lnTo>
                    <a:pt x="28" y="2"/>
                  </a:lnTo>
                  <a:lnTo>
                    <a:pt x="53" y="9"/>
                  </a:lnTo>
                  <a:lnTo>
                    <a:pt x="76" y="21"/>
                  </a:lnTo>
                  <a:lnTo>
                    <a:pt x="96" y="34"/>
                  </a:lnTo>
                  <a:lnTo>
                    <a:pt x="112" y="52"/>
                  </a:lnTo>
                  <a:lnTo>
                    <a:pt x="125" y="72"/>
                  </a:lnTo>
                  <a:lnTo>
                    <a:pt x="133" y="94"/>
                  </a:lnTo>
                  <a:lnTo>
                    <a:pt x="135" y="118"/>
                  </a:lnTo>
                  <a:lnTo>
                    <a:pt x="133" y="143"/>
                  </a:lnTo>
                  <a:lnTo>
                    <a:pt x="125" y="166"/>
                  </a:lnTo>
                  <a:lnTo>
                    <a:pt x="112" y="185"/>
                  </a:lnTo>
                  <a:lnTo>
                    <a:pt x="96" y="204"/>
                  </a:lnTo>
                  <a:lnTo>
                    <a:pt x="76" y="218"/>
                  </a:lnTo>
                  <a:lnTo>
                    <a:pt x="53" y="229"/>
                  </a:lnTo>
                  <a:lnTo>
                    <a:pt x="28" y="236"/>
                  </a:lnTo>
                  <a:lnTo>
                    <a:pt x="0" y="238"/>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108" name="Freeform 109"/>
            <p:cNvSpPr>
              <a:spLocks noChangeAspect="1"/>
            </p:cNvSpPr>
            <p:nvPr/>
          </p:nvSpPr>
          <p:spPr bwMode="auto">
            <a:xfrm flipH="1">
              <a:off x="1516" y="3267"/>
              <a:ext cx="35" cy="31"/>
            </a:xfrm>
            <a:custGeom>
              <a:avLst/>
              <a:gdLst>
                <a:gd name="T0" fmla="*/ 35 w 141"/>
                <a:gd name="T1" fmla="*/ 31 h 124"/>
                <a:gd name="T2" fmla="*/ 35 w 141"/>
                <a:gd name="T3" fmla="*/ 31 h 124"/>
                <a:gd name="T4" fmla="*/ 34 w 141"/>
                <a:gd name="T5" fmla="*/ 25 h 124"/>
                <a:gd name="T6" fmla="*/ 32 w 141"/>
                <a:gd name="T7" fmla="*/ 19 h 124"/>
                <a:gd name="T8" fmla="*/ 29 w 141"/>
                <a:gd name="T9" fmla="*/ 14 h 124"/>
                <a:gd name="T10" fmla="*/ 25 w 141"/>
                <a:gd name="T11" fmla="*/ 9 h 124"/>
                <a:gd name="T12" fmla="*/ 20 w 141"/>
                <a:gd name="T13" fmla="*/ 6 h 124"/>
                <a:gd name="T14" fmla="*/ 13 w 141"/>
                <a:gd name="T15" fmla="*/ 3 h 124"/>
                <a:gd name="T16" fmla="*/ 7 w 141"/>
                <a:gd name="T17" fmla="*/ 1 h 124"/>
                <a:gd name="T18" fmla="*/ 0 w 141"/>
                <a:gd name="T19" fmla="*/ 0 h 124"/>
                <a:gd name="T20" fmla="*/ 0 w 141"/>
                <a:gd name="T21" fmla="*/ 3 h 124"/>
                <a:gd name="T22" fmla="*/ 7 w 141"/>
                <a:gd name="T23" fmla="*/ 3 h 124"/>
                <a:gd name="T24" fmla="*/ 13 w 141"/>
                <a:gd name="T25" fmla="*/ 5 h 124"/>
                <a:gd name="T26" fmla="*/ 18 w 141"/>
                <a:gd name="T27" fmla="*/ 8 h 124"/>
                <a:gd name="T28" fmla="*/ 23 w 141"/>
                <a:gd name="T29" fmla="*/ 11 h 124"/>
                <a:gd name="T30" fmla="*/ 27 w 141"/>
                <a:gd name="T31" fmla="*/ 15 h 124"/>
                <a:gd name="T32" fmla="*/ 30 w 141"/>
                <a:gd name="T33" fmla="*/ 20 h 124"/>
                <a:gd name="T34" fmla="*/ 32 w 141"/>
                <a:gd name="T35" fmla="*/ 25 h 124"/>
                <a:gd name="T36" fmla="*/ 32 w 141"/>
                <a:gd name="T37" fmla="*/ 31 h 124"/>
                <a:gd name="T38" fmla="*/ 32 w 141"/>
                <a:gd name="T39" fmla="*/ 31 h 124"/>
                <a:gd name="T40" fmla="*/ 35 w 141"/>
                <a:gd name="T41" fmla="*/ 31 h 124"/>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141" h="124">
                  <a:moveTo>
                    <a:pt x="141" y="124"/>
                  </a:moveTo>
                  <a:lnTo>
                    <a:pt x="141" y="124"/>
                  </a:lnTo>
                  <a:lnTo>
                    <a:pt x="137" y="99"/>
                  </a:lnTo>
                  <a:lnTo>
                    <a:pt x="129" y="76"/>
                  </a:lnTo>
                  <a:lnTo>
                    <a:pt x="115" y="54"/>
                  </a:lnTo>
                  <a:lnTo>
                    <a:pt x="99" y="37"/>
                  </a:lnTo>
                  <a:lnTo>
                    <a:pt x="79" y="22"/>
                  </a:lnTo>
                  <a:lnTo>
                    <a:pt x="54" y="10"/>
                  </a:lnTo>
                  <a:lnTo>
                    <a:pt x="28" y="4"/>
                  </a:lnTo>
                  <a:lnTo>
                    <a:pt x="0" y="0"/>
                  </a:lnTo>
                  <a:lnTo>
                    <a:pt x="0" y="12"/>
                  </a:lnTo>
                  <a:lnTo>
                    <a:pt x="28" y="13"/>
                  </a:lnTo>
                  <a:lnTo>
                    <a:pt x="52" y="20"/>
                  </a:lnTo>
                  <a:lnTo>
                    <a:pt x="74" y="31"/>
                  </a:lnTo>
                  <a:lnTo>
                    <a:pt x="92" y="44"/>
                  </a:lnTo>
                  <a:lnTo>
                    <a:pt x="108" y="61"/>
                  </a:lnTo>
                  <a:lnTo>
                    <a:pt x="120" y="81"/>
                  </a:lnTo>
                  <a:lnTo>
                    <a:pt x="128" y="101"/>
                  </a:lnTo>
                  <a:lnTo>
                    <a:pt x="129" y="124"/>
                  </a:lnTo>
                  <a:lnTo>
                    <a:pt x="141" y="12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109" name="Freeform 110"/>
            <p:cNvSpPr>
              <a:spLocks noChangeAspect="1"/>
            </p:cNvSpPr>
            <p:nvPr/>
          </p:nvSpPr>
          <p:spPr bwMode="auto">
            <a:xfrm flipH="1">
              <a:off x="1516" y="3298"/>
              <a:ext cx="36" cy="32"/>
            </a:xfrm>
            <a:custGeom>
              <a:avLst/>
              <a:gdLst>
                <a:gd name="T0" fmla="*/ 0 w 146"/>
                <a:gd name="T1" fmla="*/ 30 h 126"/>
                <a:gd name="T2" fmla="*/ 1 w 146"/>
                <a:gd name="T3" fmla="*/ 32 h 126"/>
                <a:gd name="T4" fmla="*/ 8 w 146"/>
                <a:gd name="T5" fmla="*/ 31 h 126"/>
                <a:gd name="T6" fmla="*/ 15 w 146"/>
                <a:gd name="T7" fmla="*/ 29 h 126"/>
                <a:gd name="T8" fmla="*/ 21 w 146"/>
                <a:gd name="T9" fmla="*/ 26 h 126"/>
                <a:gd name="T10" fmla="*/ 26 w 146"/>
                <a:gd name="T11" fmla="*/ 23 h 126"/>
                <a:gd name="T12" fmla="*/ 30 w 146"/>
                <a:gd name="T13" fmla="*/ 18 h 126"/>
                <a:gd name="T14" fmla="*/ 33 w 146"/>
                <a:gd name="T15" fmla="*/ 13 h 126"/>
                <a:gd name="T16" fmla="*/ 35 w 146"/>
                <a:gd name="T17" fmla="*/ 7 h 126"/>
                <a:gd name="T18" fmla="*/ 36 w 146"/>
                <a:gd name="T19" fmla="*/ 0 h 126"/>
                <a:gd name="T20" fmla="*/ 33 w 146"/>
                <a:gd name="T21" fmla="*/ 0 h 126"/>
                <a:gd name="T22" fmla="*/ 33 w 146"/>
                <a:gd name="T23" fmla="*/ 6 h 126"/>
                <a:gd name="T24" fmla="*/ 31 w 146"/>
                <a:gd name="T25" fmla="*/ 11 h 126"/>
                <a:gd name="T26" fmla="*/ 28 w 146"/>
                <a:gd name="T27" fmla="*/ 16 h 126"/>
                <a:gd name="T28" fmla="*/ 24 w 146"/>
                <a:gd name="T29" fmla="*/ 21 h 126"/>
                <a:gd name="T30" fmla="*/ 19 w 146"/>
                <a:gd name="T31" fmla="*/ 24 h 126"/>
                <a:gd name="T32" fmla="*/ 14 w 146"/>
                <a:gd name="T33" fmla="*/ 27 h 126"/>
                <a:gd name="T34" fmla="*/ 8 w 146"/>
                <a:gd name="T35" fmla="*/ 29 h 126"/>
                <a:gd name="T36" fmla="*/ 1 w 146"/>
                <a:gd name="T37" fmla="*/ 29 h 126"/>
                <a:gd name="T38" fmla="*/ 3 w 146"/>
                <a:gd name="T39" fmla="*/ 30 h 126"/>
                <a:gd name="T40" fmla="*/ 1 w 146"/>
                <a:gd name="T41" fmla="*/ 29 h 126"/>
                <a:gd name="T42" fmla="*/ 0 w 146"/>
                <a:gd name="T43" fmla="*/ 30 h 126"/>
                <a:gd name="T44" fmla="*/ 0 w 146"/>
                <a:gd name="T45" fmla="*/ 30 h 126"/>
                <a:gd name="T46" fmla="*/ 0 w 146"/>
                <a:gd name="T47" fmla="*/ 31 h 126"/>
                <a:gd name="T48" fmla="*/ 1 w 146"/>
                <a:gd name="T49" fmla="*/ 32 h 126"/>
                <a:gd name="T50" fmla="*/ 0 w 146"/>
                <a:gd name="T51" fmla="*/ 30 h 12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0" t="0" r="r" b="b"/>
              <a:pathLst>
                <a:path w="146" h="126">
                  <a:moveTo>
                    <a:pt x="0" y="120"/>
                  </a:moveTo>
                  <a:lnTo>
                    <a:pt x="5" y="126"/>
                  </a:lnTo>
                  <a:lnTo>
                    <a:pt x="33" y="123"/>
                  </a:lnTo>
                  <a:lnTo>
                    <a:pt x="59" y="116"/>
                  </a:lnTo>
                  <a:lnTo>
                    <a:pt x="84" y="104"/>
                  </a:lnTo>
                  <a:lnTo>
                    <a:pt x="104" y="89"/>
                  </a:lnTo>
                  <a:lnTo>
                    <a:pt x="120" y="71"/>
                  </a:lnTo>
                  <a:lnTo>
                    <a:pt x="134" y="50"/>
                  </a:lnTo>
                  <a:lnTo>
                    <a:pt x="142" y="26"/>
                  </a:lnTo>
                  <a:lnTo>
                    <a:pt x="146" y="0"/>
                  </a:lnTo>
                  <a:lnTo>
                    <a:pt x="134" y="0"/>
                  </a:lnTo>
                  <a:lnTo>
                    <a:pt x="133" y="24"/>
                  </a:lnTo>
                  <a:lnTo>
                    <a:pt x="125" y="45"/>
                  </a:lnTo>
                  <a:lnTo>
                    <a:pt x="113" y="64"/>
                  </a:lnTo>
                  <a:lnTo>
                    <a:pt x="97" y="82"/>
                  </a:lnTo>
                  <a:lnTo>
                    <a:pt x="79" y="95"/>
                  </a:lnTo>
                  <a:lnTo>
                    <a:pt x="57" y="106"/>
                  </a:lnTo>
                  <a:lnTo>
                    <a:pt x="33" y="113"/>
                  </a:lnTo>
                  <a:lnTo>
                    <a:pt x="5" y="115"/>
                  </a:lnTo>
                  <a:lnTo>
                    <a:pt x="11" y="120"/>
                  </a:lnTo>
                  <a:lnTo>
                    <a:pt x="5" y="115"/>
                  </a:lnTo>
                  <a:lnTo>
                    <a:pt x="2" y="117"/>
                  </a:lnTo>
                  <a:lnTo>
                    <a:pt x="1" y="120"/>
                  </a:lnTo>
                  <a:lnTo>
                    <a:pt x="2" y="124"/>
                  </a:lnTo>
                  <a:lnTo>
                    <a:pt x="5" y="126"/>
                  </a:lnTo>
                  <a:lnTo>
                    <a:pt x="0" y="12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110" name="Freeform 111"/>
            <p:cNvSpPr>
              <a:spLocks noChangeAspect="1"/>
            </p:cNvSpPr>
            <p:nvPr/>
          </p:nvSpPr>
          <p:spPr bwMode="auto">
            <a:xfrm flipH="1">
              <a:off x="1549" y="3267"/>
              <a:ext cx="3" cy="61"/>
            </a:xfrm>
            <a:custGeom>
              <a:avLst/>
              <a:gdLst>
                <a:gd name="T0" fmla="*/ 1 w 11"/>
                <a:gd name="T1" fmla="*/ 0 h 244"/>
                <a:gd name="T2" fmla="*/ 0 w 11"/>
                <a:gd name="T3" fmla="*/ 2 h 244"/>
                <a:gd name="T4" fmla="*/ 0 w 11"/>
                <a:gd name="T5" fmla="*/ 61 h 244"/>
                <a:gd name="T6" fmla="*/ 3 w 11"/>
                <a:gd name="T7" fmla="*/ 61 h 244"/>
                <a:gd name="T8" fmla="*/ 3 w 11"/>
                <a:gd name="T9" fmla="*/ 2 h 244"/>
                <a:gd name="T10" fmla="*/ 1 w 11"/>
                <a:gd name="T11" fmla="*/ 3 h 244"/>
                <a:gd name="T12" fmla="*/ 3 w 11"/>
                <a:gd name="T13" fmla="*/ 2 h 244"/>
                <a:gd name="T14" fmla="*/ 2 w 11"/>
                <a:gd name="T15" fmla="*/ 1 h 244"/>
                <a:gd name="T16" fmla="*/ 1 w 11"/>
                <a:gd name="T17" fmla="*/ 0 h 244"/>
                <a:gd name="T18" fmla="*/ 1 w 11"/>
                <a:gd name="T19" fmla="*/ 1 h 244"/>
                <a:gd name="T20" fmla="*/ 0 w 11"/>
                <a:gd name="T21" fmla="*/ 2 h 244"/>
                <a:gd name="T22" fmla="*/ 1 w 11"/>
                <a:gd name="T23" fmla="*/ 0 h 24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11" h="244">
                  <a:moveTo>
                    <a:pt x="5" y="0"/>
                  </a:moveTo>
                  <a:lnTo>
                    <a:pt x="0" y="6"/>
                  </a:lnTo>
                  <a:lnTo>
                    <a:pt x="0" y="244"/>
                  </a:lnTo>
                  <a:lnTo>
                    <a:pt x="11" y="244"/>
                  </a:lnTo>
                  <a:lnTo>
                    <a:pt x="11" y="6"/>
                  </a:lnTo>
                  <a:lnTo>
                    <a:pt x="5" y="12"/>
                  </a:lnTo>
                  <a:lnTo>
                    <a:pt x="11" y="6"/>
                  </a:lnTo>
                  <a:lnTo>
                    <a:pt x="9" y="2"/>
                  </a:lnTo>
                  <a:lnTo>
                    <a:pt x="5" y="0"/>
                  </a:lnTo>
                  <a:lnTo>
                    <a:pt x="2" y="2"/>
                  </a:lnTo>
                  <a:lnTo>
                    <a:pt x="0" y="6"/>
                  </a:lnTo>
                  <a:lnTo>
                    <a:pt x="5"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grpSp>
          <p:nvGrpSpPr>
            <p:cNvPr id="111" name="Group 112"/>
            <p:cNvGrpSpPr>
              <a:grpSpLocks/>
            </p:cNvGrpSpPr>
            <p:nvPr/>
          </p:nvGrpSpPr>
          <p:grpSpPr bwMode="auto">
            <a:xfrm>
              <a:off x="1353" y="3288"/>
              <a:ext cx="256" cy="319"/>
              <a:chOff x="1353" y="3288"/>
              <a:chExt cx="256" cy="319"/>
            </a:xfrm>
          </p:grpSpPr>
          <p:grpSp>
            <p:nvGrpSpPr>
              <p:cNvPr id="130" name="Group 113"/>
              <p:cNvGrpSpPr>
                <a:grpSpLocks noChangeAspect="1"/>
              </p:cNvGrpSpPr>
              <p:nvPr/>
            </p:nvGrpSpPr>
            <p:grpSpPr bwMode="auto">
              <a:xfrm rot="3374691" flipH="1">
                <a:off x="1371" y="3405"/>
                <a:ext cx="319" cy="86"/>
                <a:chOff x="526" y="3435"/>
                <a:chExt cx="638" cy="173"/>
              </a:xfrm>
            </p:grpSpPr>
            <p:sp>
              <p:nvSpPr>
                <p:cNvPr id="147" name="Freeform 114"/>
                <p:cNvSpPr>
                  <a:spLocks noChangeAspect="1"/>
                </p:cNvSpPr>
                <p:nvPr/>
              </p:nvSpPr>
              <p:spPr bwMode="auto">
                <a:xfrm>
                  <a:off x="535" y="3470"/>
                  <a:ext cx="629" cy="138"/>
                </a:xfrm>
                <a:custGeom>
                  <a:avLst/>
                  <a:gdLst>
                    <a:gd name="T0" fmla="*/ 625 w 1258"/>
                    <a:gd name="T1" fmla="*/ 3 h 276"/>
                    <a:gd name="T2" fmla="*/ 626 w 1258"/>
                    <a:gd name="T3" fmla="*/ 0 h 276"/>
                    <a:gd name="T4" fmla="*/ 0 w 1258"/>
                    <a:gd name="T5" fmla="*/ 134 h 276"/>
                    <a:gd name="T6" fmla="*/ 1 w 1258"/>
                    <a:gd name="T7" fmla="*/ 138 h 276"/>
                    <a:gd name="T8" fmla="*/ 628 w 1258"/>
                    <a:gd name="T9" fmla="*/ 5 h 276"/>
                    <a:gd name="T10" fmla="*/ 629 w 1258"/>
                    <a:gd name="T11" fmla="*/ 2 h 276"/>
                    <a:gd name="T12" fmla="*/ 628 w 1258"/>
                    <a:gd name="T13" fmla="*/ 5 h 276"/>
                    <a:gd name="T14" fmla="*/ 629 w 1258"/>
                    <a:gd name="T15" fmla="*/ 3 h 276"/>
                    <a:gd name="T16" fmla="*/ 629 w 1258"/>
                    <a:gd name="T17" fmla="*/ 2 h 276"/>
                    <a:gd name="T18" fmla="*/ 628 w 1258"/>
                    <a:gd name="T19" fmla="*/ 1 h 276"/>
                    <a:gd name="T20" fmla="*/ 626 w 1258"/>
                    <a:gd name="T21" fmla="*/ 0 h 276"/>
                    <a:gd name="T22" fmla="*/ 625 w 1258"/>
                    <a:gd name="T23" fmla="*/ 3 h 27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1258" h="276">
                      <a:moveTo>
                        <a:pt x="1249" y="5"/>
                      </a:moveTo>
                      <a:lnTo>
                        <a:pt x="1252" y="0"/>
                      </a:lnTo>
                      <a:lnTo>
                        <a:pt x="0" y="267"/>
                      </a:lnTo>
                      <a:lnTo>
                        <a:pt x="2" y="276"/>
                      </a:lnTo>
                      <a:lnTo>
                        <a:pt x="1255" y="9"/>
                      </a:lnTo>
                      <a:lnTo>
                        <a:pt x="1258" y="3"/>
                      </a:lnTo>
                      <a:lnTo>
                        <a:pt x="1255" y="9"/>
                      </a:lnTo>
                      <a:lnTo>
                        <a:pt x="1258" y="6"/>
                      </a:lnTo>
                      <a:lnTo>
                        <a:pt x="1258" y="3"/>
                      </a:lnTo>
                      <a:lnTo>
                        <a:pt x="1256" y="1"/>
                      </a:lnTo>
                      <a:lnTo>
                        <a:pt x="1252" y="0"/>
                      </a:lnTo>
                      <a:lnTo>
                        <a:pt x="1249" y="5"/>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148" name="Freeform 115"/>
                <p:cNvSpPr>
                  <a:spLocks noChangeAspect="1"/>
                </p:cNvSpPr>
                <p:nvPr/>
              </p:nvSpPr>
              <p:spPr bwMode="auto">
                <a:xfrm>
                  <a:off x="526" y="3435"/>
                  <a:ext cx="629" cy="138"/>
                </a:xfrm>
                <a:custGeom>
                  <a:avLst/>
                  <a:gdLst>
                    <a:gd name="T0" fmla="*/ 5 w 1259"/>
                    <a:gd name="T1" fmla="*/ 135 h 277"/>
                    <a:gd name="T2" fmla="*/ 3 w 1259"/>
                    <a:gd name="T3" fmla="*/ 138 h 277"/>
                    <a:gd name="T4" fmla="*/ 629 w 1259"/>
                    <a:gd name="T5" fmla="*/ 5 h 277"/>
                    <a:gd name="T6" fmla="*/ 628 w 1259"/>
                    <a:gd name="T7" fmla="*/ 0 h 277"/>
                    <a:gd name="T8" fmla="*/ 2 w 1259"/>
                    <a:gd name="T9" fmla="*/ 134 h 277"/>
                    <a:gd name="T10" fmla="*/ 0 w 1259"/>
                    <a:gd name="T11" fmla="*/ 136 h 277"/>
                    <a:gd name="T12" fmla="*/ 2 w 1259"/>
                    <a:gd name="T13" fmla="*/ 134 h 277"/>
                    <a:gd name="T14" fmla="*/ 1 w 1259"/>
                    <a:gd name="T15" fmla="*/ 135 h 277"/>
                    <a:gd name="T16" fmla="*/ 0 w 1259"/>
                    <a:gd name="T17" fmla="*/ 136 h 277"/>
                    <a:gd name="T18" fmla="*/ 1 w 1259"/>
                    <a:gd name="T19" fmla="*/ 138 h 277"/>
                    <a:gd name="T20" fmla="*/ 3 w 1259"/>
                    <a:gd name="T21" fmla="*/ 138 h 277"/>
                    <a:gd name="T22" fmla="*/ 5 w 1259"/>
                    <a:gd name="T23" fmla="*/ 135 h 277"/>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1259" h="277">
                      <a:moveTo>
                        <a:pt x="10" y="271"/>
                      </a:moveTo>
                      <a:lnTo>
                        <a:pt x="6" y="277"/>
                      </a:lnTo>
                      <a:lnTo>
                        <a:pt x="1259" y="10"/>
                      </a:lnTo>
                      <a:lnTo>
                        <a:pt x="1257" y="0"/>
                      </a:lnTo>
                      <a:lnTo>
                        <a:pt x="4" y="268"/>
                      </a:lnTo>
                      <a:lnTo>
                        <a:pt x="0" y="273"/>
                      </a:lnTo>
                      <a:lnTo>
                        <a:pt x="4" y="268"/>
                      </a:lnTo>
                      <a:lnTo>
                        <a:pt x="2" y="270"/>
                      </a:lnTo>
                      <a:lnTo>
                        <a:pt x="0" y="273"/>
                      </a:lnTo>
                      <a:lnTo>
                        <a:pt x="3" y="276"/>
                      </a:lnTo>
                      <a:lnTo>
                        <a:pt x="6" y="277"/>
                      </a:lnTo>
                      <a:lnTo>
                        <a:pt x="10" y="27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149" name="Freeform 116"/>
                <p:cNvSpPr>
                  <a:spLocks noChangeAspect="1"/>
                </p:cNvSpPr>
                <p:nvPr/>
              </p:nvSpPr>
              <p:spPr bwMode="auto">
                <a:xfrm>
                  <a:off x="526" y="3570"/>
                  <a:ext cx="12" cy="38"/>
                </a:xfrm>
                <a:custGeom>
                  <a:avLst/>
                  <a:gdLst>
                    <a:gd name="T0" fmla="*/ 9 w 25"/>
                    <a:gd name="T1" fmla="*/ 34 h 76"/>
                    <a:gd name="T2" fmla="*/ 12 w 25"/>
                    <a:gd name="T3" fmla="*/ 35 h 76"/>
                    <a:gd name="T4" fmla="*/ 5 w 25"/>
                    <a:gd name="T5" fmla="*/ 0 h 76"/>
                    <a:gd name="T6" fmla="*/ 0 w 25"/>
                    <a:gd name="T7" fmla="*/ 1 h 76"/>
                    <a:gd name="T8" fmla="*/ 7 w 25"/>
                    <a:gd name="T9" fmla="*/ 37 h 76"/>
                    <a:gd name="T10" fmla="*/ 10 w 25"/>
                    <a:gd name="T11" fmla="*/ 38 h 76"/>
                    <a:gd name="T12" fmla="*/ 7 w 25"/>
                    <a:gd name="T13" fmla="*/ 37 h 76"/>
                    <a:gd name="T14" fmla="*/ 9 w 25"/>
                    <a:gd name="T15" fmla="*/ 38 h 76"/>
                    <a:gd name="T16" fmla="*/ 10 w 25"/>
                    <a:gd name="T17" fmla="*/ 38 h 76"/>
                    <a:gd name="T18" fmla="*/ 11 w 25"/>
                    <a:gd name="T19" fmla="*/ 37 h 76"/>
                    <a:gd name="T20" fmla="*/ 12 w 25"/>
                    <a:gd name="T21" fmla="*/ 35 h 76"/>
                    <a:gd name="T22" fmla="*/ 9 w 25"/>
                    <a:gd name="T23" fmla="*/ 34 h 7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5" h="76">
                      <a:moveTo>
                        <a:pt x="19" y="67"/>
                      </a:moveTo>
                      <a:lnTo>
                        <a:pt x="25" y="70"/>
                      </a:lnTo>
                      <a:lnTo>
                        <a:pt x="10" y="0"/>
                      </a:lnTo>
                      <a:lnTo>
                        <a:pt x="0" y="2"/>
                      </a:lnTo>
                      <a:lnTo>
                        <a:pt x="15" y="73"/>
                      </a:lnTo>
                      <a:lnTo>
                        <a:pt x="21" y="76"/>
                      </a:lnTo>
                      <a:lnTo>
                        <a:pt x="15" y="73"/>
                      </a:lnTo>
                      <a:lnTo>
                        <a:pt x="18" y="75"/>
                      </a:lnTo>
                      <a:lnTo>
                        <a:pt x="21" y="76"/>
                      </a:lnTo>
                      <a:lnTo>
                        <a:pt x="23" y="74"/>
                      </a:lnTo>
                      <a:lnTo>
                        <a:pt x="25" y="70"/>
                      </a:lnTo>
                      <a:lnTo>
                        <a:pt x="19" y="6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150" name="Freeform 117"/>
                <p:cNvSpPr>
                  <a:spLocks noChangeAspect="1"/>
                </p:cNvSpPr>
                <p:nvPr/>
              </p:nvSpPr>
              <p:spPr bwMode="auto">
                <a:xfrm>
                  <a:off x="528" y="3437"/>
                  <a:ext cx="634" cy="169"/>
                </a:xfrm>
                <a:custGeom>
                  <a:avLst/>
                  <a:gdLst>
                    <a:gd name="T0" fmla="*/ 8 w 1268"/>
                    <a:gd name="T1" fmla="*/ 169 h 337"/>
                    <a:gd name="T2" fmla="*/ 634 w 1268"/>
                    <a:gd name="T3" fmla="*/ 35 h 337"/>
                    <a:gd name="T4" fmla="*/ 627 w 1268"/>
                    <a:gd name="T5" fmla="*/ 0 h 337"/>
                    <a:gd name="T6" fmla="*/ 0 w 1268"/>
                    <a:gd name="T7" fmla="*/ 134 h 337"/>
                    <a:gd name="T8" fmla="*/ 8 w 1268"/>
                    <a:gd name="T9" fmla="*/ 169 h 33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268" h="337">
                      <a:moveTo>
                        <a:pt x="15" y="337"/>
                      </a:moveTo>
                      <a:lnTo>
                        <a:pt x="1268" y="70"/>
                      </a:lnTo>
                      <a:lnTo>
                        <a:pt x="1253" y="0"/>
                      </a:lnTo>
                      <a:lnTo>
                        <a:pt x="0" y="267"/>
                      </a:lnTo>
                      <a:lnTo>
                        <a:pt x="15" y="337"/>
                      </a:lnTo>
                      <a:close/>
                    </a:path>
                  </a:pathLst>
                </a:custGeom>
                <a:solidFill>
                  <a:srgbClr val="84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grpSp>
          <p:grpSp>
            <p:nvGrpSpPr>
              <p:cNvPr id="131" name="Group 118"/>
              <p:cNvGrpSpPr>
                <a:grpSpLocks noChangeAspect="1"/>
              </p:cNvGrpSpPr>
              <p:nvPr/>
            </p:nvGrpSpPr>
            <p:grpSpPr bwMode="auto">
              <a:xfrm rot="3374691" flipH="1">
                <a:off x="1441" y="3209"/>
                <a:ext cx="80" cy="256"/>
                <a:chOff x="1005" y="3223"/>
                <a:chExt cx="159" cy="511"/>
              </a:xfrm>
            </p:grpSpPr>
            <p:grpSp>
              <p:nvGrpSpPr>
                <p:cNvPr id="132" name="Group 119"/>
                <p:cNvGrpSpPr>
                  <a:grpSpLocks noChangeAspect="1"/>
                </p:cNvGrpSpPr>
                <p:nvPr/>
              </p:nvGrpSpPr>
              <p:grpSpPr bwMode="auto">
                <a:xfrm>
                  <a:off x="1093" y="3490"/>
                  <a:ext cx="61" cy="244"/>
                  <a:chOff x="1093" y="3490"/>
                  <a:chExt cx="61" cy="244"/>
                </a:xfrm>
              </p:grpSpPr>
              <p:sp>
                <p:nvSpPr>
                  <p:cNvPr id="142" name="Freeform 120"/>
                  <p:cNvSpPr>
                    <a:spLocks noChangeAspect="1"/>
                  </p:cNvSpPr>
                  <p:nvPr/>
                </p:nvSpPr>
                <p:spPr bwMode="auto">
                  <a:xfrm>
                    <a:off x="1138" y="3490"/>
                    <a:ext cx="13" cy="7"/>
                  </a:xfrm>
                  <a:custGeom>
                    <a:avLst/>
                    <a:gdLst>
                      <a:gd name="T0" fmla="*/ 5 w 27"/>
                      <a:gd name="T1" fmla="*/ 4 h 14"/>
                      <a:gd name="T2" fmla="*/ 3 w 27"/>
                      <a:gd name="T3" fmla="*/ 7 h 14"/>
                      <a:gd name="T4" fmla="*/ 13 w 27"/>
                      <a:gd name="T5" fmla="*/ 5 h 14"/>
                      <a:gd name="T6" fmla="*/ 12 w 27"/>
                      <a:gd name="T7" fmla="*/ 0 h 14"/>
                      <a:gd name="T8" fmla="*/ 2 w 27"/>
                      <a:gd name="T9" fmla="*/ 2 h 14"/>
                      <a:gd name="T10" fmla="*/ 0 w 27"/>
                      <a:gd name="T11" fmla="*/ 5 h 14"/>
                      <a:gd name="T12" fmla="*/ 2 w 27"/>
                      <a:gd name="T13" fmla="*/ 2 h 14"/>
                      <a:gd name="T14" fmla="*/ 1 w 27"/>
                      <a:gd name="T15" fmla="*/ 4 h 14"/>
                      <a:gd name="T16" fmla="*/ 0 w 27"/>
                      <a:gd name="T17" fmla="*/ 5 h 14"/>
                      <a:gd name="T18" fmla="*/ 1 w 27"/>
                      <a:gd name="T19" fmla="*/ 6 h 14"/>
                      <a:gd name="T20" fmla="*/ 3 w 27"/>
                      <a:gd name="T21" fmla="*/ 7 h 14"/>
                      <a:gd name="T22" fmla="*/ 5 w 27"/>
                      <a:gd name="T23" fmla="*/ 4 h 1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7" h="14">
                        <a:moveTo>
                          <a:pt x="10" y="8"/>
                        </a:moveTo>
                        <a:lnTo>
                          <a:pt x="6" y="14"/>
                        </a:lnTo>
                        <a:lnTo>
                          <a:pt x="27" y="9"/>
                        </a:lnTo>
                        <a:lnTo>
                          <a:pt x="25" y="0"/>
                        </a:lnTo>
                        <a:lnTo>
                          <a:pt x="4" y="4"/>
                        </a:lnTo>
                        <a:lnTo>
                          <a:pt x="0" y="10"/>
                        </a:lnTo>
                        <a:lnTo>
                          <a:pt x="4" y="4"/>
                        </a:lnTo>
                        <a:lnTo>
                          <a:pt x="2" y="7"/>
                        </a:lnTo>
                        <a:lnTo>
                          <a:pt x="0" y="10"/>
                        </a:lnTo>
                        <a:lnTo>
                          <a:pt x="3" y="12"/>
                        </a:lnTo>
                        <a:lnTo>
                          <a:pt x="6" y="14"/>
                        </a:lnTo>
                        <a:lnTo>
                          <a:pt x="10" y="8"/>
                        </a:lnTo>
                        <a:close/>
                      </a:path>
                    </a:pathLst>
                  </a:custGeom>
                  <a:gradFill rotWithShape="0">
                    <a:gsLst>
                      <a:gs pos="0">
                        <a:srgbClr val="CBCBCB"/>
                      </a:gs>
                      <a:gs pos="13000">
                        <a:srgbClr val="5F5F5F"/>
                      </a:gs>
                      <a:gs pos="21001">
                        <a:srgbClr val="5F5F5F"/>
                      </a:gs>
                      <a:gs pos="63000">
                        <a:srgbClr val="FFFFFF"/>
                      </a:gs>
                      <a:gs pos="67000">
                        <a:srgbClr val="B2B2B2"/>
                      </a:gs>
                      <a:gs pos="69000">
                        <a:srgbClr val="292929"/>
                      </a:gs>
                      <a:gs pos="82001">
                        <a:srgbClr val="777777"/>
                      </a:gs>
                      <a:gs pos="100000">
                        <a:srgbClr val="EAEAEA"/>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143" name="Freeform 121"/>
                  <p:cNvSpPr>
                    <a:spLocks noChangeAspect="1"/>
                  </p:cNvSpPr>
                  <p:nvPr/>
                </p:nvSpPr>
                <p:spPr bwMode="auto">
                  <a:xfrm>
                    <a:off x="1135" y="3494"/>
                    <a:ext cx="19" cy="230"/>
                  </a:xfrm>
                  <a:custGeom>
                    <a:avLst/>
                    <a:gdLst>
                      <a:gd name="T0" fmla="*/ 4 w 38"/>
                      <a:gd name="T1" fmla="*/ 230 h 460"/>
                      <a:gd name="T2" fmla="*/ 5 w 38"/>
                      <a:gd name="T3" fmla="*/ 229 h 460"/>
                      <a:gd name="T4" fmla="*/ 11 w 38"/>
                      <a:gd name="T5" fmla="*/ 199 h 460"/>
                      <a:gd name="T6" fmla="*/ 15 w 38"/>
                      <a:gd name="T7" fmla="*/ 169 h 460"/>
                      <a:gd name="T8" fmla="*/ 17 w 38"/>
                      <a:gd name="T9" fmla="*/ 139 h 460"/>
                      <a:gd name="T10" fmla="*/ 19 w 38"/>
                      <a:gd name="T11" fmla="*/ 108 h 460"/>
                      <a:gd name="T12" fmla="*/ 17 w 38"/>
                      <a:gd name="T13" fmla="*/ 79 h 460"/>
                      <a:gd name="T14" fmla="*/ 15 w 38"/>
                      <a:gd name="T15" fmla="*/ 51 h 460"/>
                      <a:gd name="T16" fmla="*/ 12 w 38"/>
                      <a:gd name="T17" fmla="*/ 24 h 460"/>
                      <a:gd name="T18" fmla="*/ 8 w 38"/>
                      <a:gd name="T19" fmla="*/ 0 h 460"/>
                      <a:gd name="T20" fmla="*/ 3 w 38"/>
                      <a:gd name="T21" fmla="*/ 1 h 460"/>
                      <a:gd name="T22" fmla="*/ 7 w 38"/>
                      <a:gd name="T23" fmla="*/ 24 h 460"/>
                      <a:gd name="T24" fmla="*/ 10 w 38"/>
                      <a:gd name="T25" fmla="*/ 51 h 460"/>
                      <a:gd name="T26" fmla="*/ 13 w 38"/>
                      <a:gd name="T27" fmla="*/ 79 h 460"/>
                      <a:gd name="T28" fmla="*/ 13 w 38"/>
                      <a:gd name="T29" fmla="*/ 108 h 460"/>
                      <a:gd name="T30" fmla="*/ 13 w 38"/>
                      <a:gd name="T31" fmla="*/ 139 h 460"/>
                      <a:gd name="T32" fmla="*/ 10 w 38"/>
                      <a:gd name="T33" fmla="*/ 169 h 460"/>
                      <a:gd name="T34" fmla="*/ 6 w 38"/>
                      <a:gd name="T35" fmla="*/ 199 h 460"/>
                      <a:gd name="T36" fmla="*/ 0 w 38"/>
                      <a:gd name="T37" fmla="*/ 228 h 460"/>
                      <a:gd name="T38" fmla="*/ 1 w 38"/>
                      <a:gd name="T39" fmla="*/ 226 h 460"/>
                      <a:gd name="T40" fmla="*/ 4 w 38"/>
                      <a:gd name="T41" fmla="*/ 230 h 460"/>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38" h="460">
                        <a:moveTo>
                          <a:pt x="7" y="460"/>
                        </a:moveTo>
                        <a:lnTo>
                          <a:pt x="9" y="457"/>
                        </a:lnTo>
                        <a:lnTo>
                          <a:pt x="22" y="398"/>
                        </a:lnTo>
                        <a:lnTo>
                          <a:pt x="30" y="338"/>
                        </a:lnTo>
                        <a:lnTo>
                          <a:pt x="34" y="277"/>
                        </a:lnTo>
                        <a:lnTo>
                          <a:pt x="38" y="216"/>
                        </a:lnTo>
                        <a:lnTo>
                          <a:pt x="34" y="158"/>
                        </a:lnTo>
                        <a:lnTo>
                          <a:pt x="30" y="101"/>
                        </a:lnTo>
                        <a:lnTo>
                          <a:pt x="23" y="48"/>
                        </a:lnTo>
                        <a:lnTo>
                          <a:pt x="15" y="0"/>
                        </a:lnTo>
                        <a:lnTo>
                          <a:pt x="5" y="2"/>
                        </a:lnTo>
                        <a:lnTo>
                          <a:pt x="14" y="48"/>
                        </a:lnTo>
                        <a:lnTo>
                          <a:pt x="20" y="101"/>
                        </a:lnTo>
                        <a:lnTo>
                          <a:pt x="25" y="158"/>
                        </a:lnTo>
                        <a:lnTo>
                          <a:pt x="26" y="216"/>
                        </a:lnTo>
                        <a:lnTo>
                          <a:pt x="25" y="277"/>
                        </a:lnTo>
                        <a:lnTo>
                          <a:pt x="20" y="338"/>
                        </a:lnTo>
                        <a:lnTo>
                          <a:pt x="12" y="398"/>
                        </a:lnTo>
                        <a:lnTo>
                          <a:pt x="0" y="455"/>
                        </a:lnTo>
                        <a:lnTo>
                          <a:pt x="2" y="451"/>
                        </a:lnTo>
                        <a:lnTo>
                          <a:pt x="7" y="460"/>
                        </a:lnTo>
                        <a:close/>
                      </a:path>
                    </a:pathLst>
                  </a:custGeom>
                  <a:gradFill rotWithShape="0">
                    <a:gsLst>
                      <a:gs pos="0">
                        <a:srgbClr val="CBCBCB"/>
                      </a:gs>
                      <a:gs pos="13000">
                        <a:srgbClr val="5F5F5F"/>
                      </a:gs>
                      <a:gs pos="21001">
                        <a:srgbClr val="5F5F5F"/>
                      </a:gs>
                      <a:gs pos="63000">
                        <a:srgbClr val="FFFFFF"/>
                      </a:gs>
                      <a:gs pos="67000">
                        <a:srgbClr val="B2B2B2"/>
                      </a:gs>
                      <a:gs pos="69000">
                        <a:srgbClr val="292929"/>
                      </a:gs>
                      <a:gs pos="82001">
                        <a:srgbClr val="777777"/>
                      </a:gs>
                      <a:gs pos="100000">
                        <a:srgbClr val="EAEAEA"/>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144" name="Freeform 122"/>
                  <p:cNvSpPr>
                    <a:spLocks noChangeAspect="1"/>
                  </p:cNvSpPr>
                  <p:nvPr/>
                </p:nvSpPr>
                <p:spPr bwMode="auto">
                  <a:xfrm>
                    <a:off x="1114" y="3720"/>
                    <a:ext cx="25" cy="14"/>
                  </a:xfrm>
                  <a:custGeom>
                    <a:avLst/>
                    <a:gdLst>
                      <a:gd name="T0" fmla="*/ 0 w 50"/>
                      <a:gd name="T1" fmla="*/ 12 h 29"/>
                      <a:gd name="T2" fmla="*/ 4 w 50"/>
                      <a:gd name="T3" fmla="*/ 14 h 29"/>
                      <a:gd name="T4" fmla="*/ 25 w 50"/>
                      <a:gd name="T5" fmla="*/ 4 h 29"/>
                      <a:gd name="T6" fmla="*/ 23 w 50"/>
                      <a:gd name="T7" fmla="*/ 0 h 29"/>
                      <a:gd name="T8" fmla="*/ 1 w 50"/>
                      <a:gd name="T9" fmla="*/ 10 h 29"/>
                      <a:gd name="T10" fmla="*/ 5 w 50"/>
                      <a:gd name="T11" fmla="*/ 12 h 29"/>
                      <a:gd name="T12" fmla="*/ 1 w 50"/>
                      <a:gd name="T13" fmla="*/ 10 h 29"/>
                      <a:gd name="T14" fmla="*/ 0 w 50"/>
                      <a:gd name="T15" fmla="*/ 11 h 29"/>
                      <a:gd name="T16" fmla="*/ 0 w 50"/>
                      <a:gd name="T17" fmla="*/ 13 h 29"/>
                      <a:gd name="T18" fmla="*/ 2 w 50"/>
                      <a:gd name="T19" fmla="*/ 14 h 29"/>
                      <a:gd name="T20" fmla="*/ 4 w 50"/>
                      <a:gd name="T21" fmla="*/ 14 h 29"/>
                      <a:gd name="T22" fmla="*/ 0 w 50"/>
                      <a:gd name="T23" fmla="*/ 12 h 29"/>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50" h="29">
                        <a:moveTo>
                          <a:pt x="0" y="24"/>
                        </a:moveTo>
                        <a:lnTo>
                          <a:pt x="7" y="29"/>
                        </a:lnTo>
                        <a:lnTo>
                          <a:pt x="50" y="9"/>
                        </a:lnTo>
                        <a:lnTo>
                          <a:pt x="45" y="0"/>
                        </a:lnTo>
                        <a:lnTo>
                          <a:pt x="2" y="20"/>
                        </a:lnTo>
                        <a:lnTo>
                          <a:pt x="9" y="24"/>
                        </a:lnTo>
                        <a:lnTo>
                          <a:pt x="2" y="20"/>
                        </a:lnTo>
                        <a:lnTo>
                          <a:pt x="0" y="22"/>
                        </a:lnTo>
                        <a:lnTo>
                          <a:pt x="0" y="26"/>
                        </a:lnTo>
                        <a:lnTo>
                          <a:pt x="4" y="29"/>
                        </a:lnTo>
                        <a:lnTo>
                          <a:pt x="7" y="29"/>
                        </a:lnTo>
                        <a:lnTo>
                          <a:pt x="0" y="24"/>
                        </a:lnTo>
                        <a:close/>
                      </a:path>
                    </a:pathLst>
                  </a:custGeom>
                  <a:gradFill rotWithShape="0">
                    <a:gsLst>
                      <a:gs pos="0">
                        <a:srgbClr val="CBCBCB"/>
                      </a:gs>
                      <a:gs pos="13000">
                        <a:srgbClr val="5F5F5F"/>
                      </a:gs>
                      <a:gs pos="21001">
                        <a:srgbClr val="5F5F5F"/>
                      </a:gs>
                      <a:gs pos="63000">
                        <a:srgbClr val="FFFFFF"/>
                      </a:gs>
                      <a:gs pos="67000">
                        <a:srgbClr val="B2B2B2"/>
                      </a:gs>
                      <a:gs pos="69000">
                        <a:srgbClr val="292929"/>
                      </a:gs>
                      <a:gs pos="82001">
                        <a:srgbClr val="777777"/>
                      </a:gs>
                      <a:gs pos="100000">
                        <a:srgbClr val="EAEAEA"/>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145" name="Freeform 123"/>
                  <p:cNvSpPr>
                    <a:spLocks noChangeAspect="1"/>
                  </p:cNvSpPr>
                  <p:nvPr/>
                </p:nvSpPr>
                <p:spPr bwMode="auto">
                  <a:xfrm>
                    <a:off x="1100" y="3500"/>
                    <a:ext cx="24" cy="232"/>
                  </a:xfrm>
                  <a:custGeom>
                    <a:avLst/>
                    <a:gdLst>
                      <a:gd name="T0" fmla="*/ 3 w 48"/>
                      <a:gd name="T1" fmla="*/ 5 h 463"/>
                      <a:gd name="T2" fmla="*/ 0 w 48"/>
                      <a:gd name="T3" fmla="*/ 3 h 463"/>
                      <a:gd name="T4" fmla="*/ 9 w 48"/>
                      <a:gd name="T5" fmla="*/ 38 h 463"/>
                      <a:gd name="T6" fmla="*/ 14 w 48"/>
                      <a:gd name="T7" fmla="*/ 69 h 463"/>
                      <a:gd name="T8" fmla="*/ 18 w 48"/>
                      <a:gd name="T9" fmla="*/ 98 h 463"/>
                      <a:gd name="T10" fmla="*/ 18 w 48"/>
                      <a:gd name="T11" fmla="*/ 127 h 463"/>
                      <a:gd name="T12" fmla="*/ 18 w 48"/>
                      <a:gd name="T13" fmla="*/ 154 h 463"/>
                      <a:gd name="T14" fmla="*/ 18 w 48"/>
                      <a:gd name="T15" fmla="*/ 180 h 463"/>
                      <a:gd name="T16" fmla="*/ 16 w 48"/>
                      <a:gd name="T17" fmla="*/ 205 h 463"/>
                      <a:gd name="T18" fmla="*/ 14 w 48"/>
                      <a:gd name="T19" fmla="*/ 232 h 463"/>
                      <a:gd name="T20" fmla="*/ 18 w 48"/>
                      <a:gd name="T21" fmla="*/ 232 h 463"/>
                      <a:gd name="T22" fmla="*/ 21 w 48"/>
                      <a:gd name="T23" fmla="*/ 205 h 463"/>
                      <a:gd name="T24" fmla="*/ 22 w 48"/>
                      <a:gd name="T25" fmla="*/ 180 h 463"/>
                      <a:gd name="T26" fmla="*/ 24 w 48"/>
                      <a:gd name="T27" fmla="*/ 154 h 463"/>
                      <a:gd name="T28" fmla="*/ 24 w 48"/>
                      <a:gd name="T29" fmla="*/ 127 h 463"/>
                      <a:gd name="T30" fmla="*/ 22 w 48"/>
                      <a:gd name="T31" fmla="*/ 98 h 463"/>
                      <a:gd name="T32" fmla="*/ 19 w 48"/>
                      <a:gd name="T33" fmla="*/ 69 h 463"/>
                      <a:gd name="T34" fmla="*/ 13 w 48"/>
                      <a:gd name="T35" fmla="*/ 37 h 463"/>
                      <a:gd name="T36" fmla="*/ 5 w 48"/>
                      <a:gd name="T37" fmla="*/ 2 h 463"/>
                      <a:gd name="T38" fmla="*/ 2 w 48"/>
                      <a:gd name="T39" fmla="*/ 0 h 463"/>
                      <a:gd name="T40" fmla="*/ 5 w 48"/>
                      <a:gd name="T41" fmla="*/ 2 h 463"/>
                      <a:gd name="T42" fmla="*/ 3 w 48"/>
                      <a:gd name="T43" fmla="*/ 0 h 463"/>
                      <a:gd name="T44" fmla="*/ 2 w 48"/>
                      <a:gd name="T45" fmla="*/ 0 h 463"/>
                      <a:gd name="T46" fmla="*/ 1 w 48"/>
                      <a:gd name="T47" fmla="*/ 2 h 463"/>
                      <a:gd name="T48" fmla="*/ 0 w 48"/>
                      <a:gd name="T49" fmla="*/ 3 h 463"/>
                      <a:gd name="T50" fmla="*/ 3 w 48"/>
                      <a:gd name="T51" fmla="*/ 5 h 463"/>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0" t="0" r="r" b="b"/>
                    <a:pathLst>
                      <a:path w="48" h="463">
                        <a:moveTo>
                          <a:pt x="5" y="10"/>
                        </a:moveTo>
                        <a:lnTo>
                          <a:pt x="0" y="6"/>
                        </a:lnTo>
                        <a:lnTo>
                          <a:pt x="17" y="75"/>
                        </a:lnTo>
                        <a:lnTo>
                          <a:pt x="28" y="138"/>
                        </a:lnTo>
                        <a:lnTo>
                          <a:pt x="35" y="196"/>
                        </a:lnTo>
                        <a:lnTo>
                          <a:pt x="36" y="253"/>
                        </a:lnTo>
                        <a:lnTo>
                          <a:pt x="36" y="307"/>
                        </a:lnTo>
                        <a:lnTo>
                          <a:pt x="35" y="359"/>
                        </a:lnTo>
                        <a:lnTo>
                          <a:pt x="32" y="410"/>
                        </a:lnTo>
                        <a:lnTo>
                          <a:pt x="27" y="463"/>
                        </a:lnTo>
                        <a:lnTo>
                          <a:pt x="36" y="463"/>
                        </a:lnTo>
                        <a:lnTo>
                          <a:pt x="41" y="410"/>
                        </a:lnTo>
                        <a:lnTo>
                          <a:pt x="44" y="359"/>
                        </a:lnTo>
                        <a:lnTo>
                          <a:pt x="48" y="307"/>
                        </a:lnTo>
                        <a:lnTo>
                          <a:pt x="48" y="253"/>
                        </a:lnTo>
                        <a:lnTo>
                          <a:pt x="44" y="196"/>
                        </a:lnTo>
                        <a:lnTo>
                          <a:pt x="38" y="138"/>
                        </a:lnTo>
                        <a:lnTo>
                          <a:pt x="26" y="73"/>
                        </a:lnTo>
                        <a:lnTo>
                          <a:pt x="9" y="4"/>
                        </a:lnTo>
                        <a:lnTo>
                          <a:pt x="3" y="0"/>
                        </a:lnTo>
                        <a:lnTo>
                          <a:pt x="9" y="4"/>
                        </a:lnTo>
                        <a:lnTo>
                          <a:pt x="6" y="0"/>
                        </a:lnTo>
                        <a:lnTo>
                          <a:pt x="3" y="0"/>
                        </a:lnTo>
                        <a:lnTo>
                          <a:pt x="1" y="3"/>
                        </a:lnTo>
                        <a:lnTo>
                          <a:pt x="0" y="6"/>
                        </a:lnTo>
                        <a:lnTo>
                          <a:pt x="5" y="10"/>
                        </a:lnTo>
                        <a:close/>
                      </a:path>
                    </a:pathLst>
                  </a:custGeom>
                  <a:gradFill rotWithShape="0">
                    <a:gsLst>
                      <a:gs pos="0">
                        <a:srgbClr val="CBCBCB"/>
                      </a:gs>
                      <a:gs pos="13000">
                        <a:srgbClr val="5F5F5F"/>
                      </a:gs>
                      <a:gs pos="21001">
                        <a:srgbClr val="5F5F5F"/>
                      </a:gs>
                      <a:gs pos="63000">
                        <a:srgbClr val="FFFFFF"/>
                      </a:gs>
                      <a:gs pos="67000">
                        <a:srgbClr val="B2B2B2"/>
                      </a:gs>
                      <a:gs pos="69000">
                        <a:srgbClr val="292929"/>
                      </a:gs>
                      <a:gs pos="82001">
                        <a:srgbClr val="777777"/>
                      </a:gs>
                      <a:gs pos="100000">
                        <a:srgbClr val="EAEAEA"/>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146" name="Freeform 124"/>
                  <p:cNvSpPr>
                    <a:spLocks noChangeAspect="1"/>
                  </p:cNvSpPr>
                  <p:nvPr/>
                </p:nvSpPr>
                <p:spPr bwMode="auto">
                  <a:xfrm>
                    <a:off x="1093" y="3500"/>
                    <a:ext cx="10" cy="7"/>
                  </a:xfrm>
                  <a:custGeom>
                    <a:avLst/>
                    <a:gdLst>
                      <a:gd name="T0" fmla="*/ 0 w 20"/>
                      <a:gd name="T1" fmla="*/ 5 h 13"/>
                      <a:gd name="T2" fmla="*/ 3 w 20"/>
                      <a:gd name="T3" fmla="*/ 7 h 13"/>
                      <a:gd name="T4" fmla="*/ 10 w 20"/>
                      <a:gd name="T5" fmla="*/ 5 h 13"/>
                      <a:gd name="T6" fmla="*/ 9 w 20"/>
                      <a:gd name="T7" fmla="*/ 0 h 13"/>
                      <a:gd name="T8" fmla="*/ 2 w 20"/>
                      <a:gd name="T9" fmla="*/ 2 h 13"/>
                      <a:gd name="T10" fmla="*/ 5 w 20"/>
                      <a:gd name="T11" fmla="*/ 4 h 13"/>
                      <a:gd name="T12" fmla="*/ 2 w 20"/>
                      <a:gd name="T13" fmla="*/ 2 h 13"/>
                      <a:gd name="T14" fmla="*/ 1 w 20"/>
                      <a:gd name="T15" fmla="*/ 3 h 13"/>
                      <a:gd name="T16" fmla="*/ 0 w 20"/>
                      <a:gd name="T17" fmla="*/ 5 h 13"/>
                      <a:gd name="T18" fmla="*/ 1 w 20"/>
                      <a:gd name="T19" fmla="*/ 6 h 13"/>
                      <a:gd name="T20" fmla="*/ 3 w 20"/>
                      <a:gd name="T21" fmla="*/ 7 h 13"/>
                      <a:gd name="T22" fmla="*/ 0 w 20"/>
                      <a:gd name="T23" fmla="*/ 5 h 13"/>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0" h="13">
                        <a:moveTo>
                          <a:pt x="0" y="10"/>
                        </a:moveTo>
                        <a:lnTo>
                          <a:pt x="5" y="13"/>
                        </a:lnTo>
                        <a:lnTo>
                          <a:pt x="20" y="10"/>
                        </a:lnTo>
                        <a:lnTo>
                          <a:pt x="18" y="0"/>
                        </a:lnTo>
                        <a:lnTo>
                          <a:pt x="3" y="4"/>
                        </a:lnTo>
                        <a:lnTo>
                          <a:pt x="9" y="7"/>
                        </a:lnTo>
                        <a:lnTo>
                          <a:pt x="3" y="4"/>
                        </a:lnTo>
                        <a:lnTo>
                          <a:pt x="1" y="6"/>
                        </a:lnTo>
                        <a:lnTo>
                          <a:pt x="0" y="10"/>
                        </a:lnTo>
                        <a:lnTo>
                          <a:pt x="2" y="12"/>
                        </a:lnTo>
                        <a:lnTo>
                          <a:pt x="5" y="13"/>
                        </a:lnTo>
                        <a:lnTo>
                          <a:pt x="0" y="10"/>
                        </a:lnTo>
                        <a:close/>
                      </a:path>
                    </a:pathLst>
                  </a:custGeom>
                  <a:gradFill rotWithShape="0">
                    <a:gsLst>
                      <a:gs pos="0">
                        <a:srgbClr val="CBCBCB"/>
                      </a:gs>
                      <a:gs pos="13000">
                        <a:srgbClr val="5F5F5F"/>
                      </a:gs>
                      <a:gs pos="21001">
                        <a:srgbClr val="5F5F5F"/>
                      </a:gs>
                      <a:gs pos="63000">
                        <a:srgbClr val="FFFFFF"/>
                      </a:gs>
                      <a:gs pos="67000">
                        <a:srgbClr val="B2B2B2"/>
                      </a:gs>
                      <a:gs pos="69000">
                        <a:srgbClr val="292929"/>
                      </a:gs>
                      <a:gs pos="82001">
                        <a:srgbClr val="777777"/>
                      </a:gs>
                      <a:gs pos="100000">
                        <a:srgbClr val="EAEAEA"/>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grpSp>
            <p:sp>
              <p:nvSpPr>
                <p:cNvPr id="133" name="Freeform 125"/>
                <p:cNvSpPr>
                  <a:spLocks noChangeAspect="1"/>
                </p:cNvSpPr>
                <p:nvPr/>
              </p:nvSpPr>
              <p:spPr bwMode="auto">
                <a:xfrm>
                  <a:off x="1008" y="3226"/>
                  <a:ext cx="143" cy="506"/>
                </a:xfrm>
                <a:custGeom>
                  <a:avLst/>
                  <a:gdLst>
                    <a:gd name="T0" fmla="*/ 129 w 288"/>
                    <a:gd name="T1" fmla="*/ 204 h 1012"/>
                    <a:gd name="T2" fmla="*/ 143 w 288"/>
                    <a:gd name="T3" fmla="*/ 267 h 1012"/>
                    <a:gd name="T4" fmla="*/ 132 w 288"/>
                    <a:gd name="T5" fmla="*/ 269 h 1012"/>
                    <a:gd name="T6" fmla="*/ 136 w 288"/>
                    <a:gd name="T7" fmla="*/ 293 h 1012"/>
                    <a:gd name="T8" fmla="*/ 140 w 288"/>
                    <a:gd name="T9" fmla="*/ 319 h 1012"/>
                    <a:gd name="T10" fmla="*/ 142 w 288"/>
                    <a:gd name="T11" fmla="*/ 348 h 1012"/>
                    <a:gd name="T12" fmla="*/ 143 w 288"/>
                    <a:gd name="T13" fmla="*/ 377 h 1012"/>
                    <a:gd name="T14" fmla="*/ 142 w 288"/>
                    <a:gd name="T15" fmla="*/ 407 h 1012"/>
                    <a:gd name="T16" fmla="*/ 140 w 288"/>
                    <a:gd name="T17" fmla="*/ 438 h 1012"/>
                    <a:gd name="T18" fmla="*/ 136 w 288"/>
                    <a:gd name="T19" fmla="*/ 468 h 1012"/>
                    <a:gd name="T20" fmla="*/ 129 w 288"/>
                    <a:gd name="T21" fmla="*/ 497 h 1012"/>
                    <a:gd name="T22" fmla="*/ 108 w 288"/>
                    <a:gd name="T23" fmla="*/ 506 h 1012"/>
                    <a:gd name="T24" fmla="*/ 110 w 288"/>
                    <a:gd name="T25" fmla="*/ 480 h 1012"/>
                    <a:gd name="T26" fmla="*/ 112 w 288"/>
                    <a:gd name="T27" fmla="*/ 454 h 1012"/>
                    <a:gd name="T28" fmla="*/ 113 w 288"/>
                    <a:gd name="T29" fmla="*/ 428 h 1012"/>
                    <a:gd name="T30" fmla="*/ 113 w 288"/>
                    <a:gd name="T31" fmla="*/ 401 h 1012"/>
                    <a:gd name="T32" fmla="*/ 112 w 288"/>
                    <a:gd name="T33" fmla="*/ 373 h 1012"/>
                    <a:gd name="T34" fmla="*/ 109 w 288"/>
                    <a:gd name="T35" fmla="*/ 344 h 1012"/>
                    <a:gd name="T36" fmla="*/ 103 w 288"/>
                    <a:gd name="T37" fmla="*/ 312 h 1012"/>
                    <a:gd name="T38" fmla="*/ 94 w 288"/>
                    <a:gd name="T39" fmla="*/ 277 h 1012"/>
                    <a:gd name="T40" fmla="*/ 87 w 288"/>
                    <a:gd name="T41" fmla="*/ 279 h 1012"/>
                    <a:gd name="T42" fmla="*/ 73 w 288"/>
                    <a:gd name="T43" fmla="*/ 216 h 1012"/>
                    <a:gd name="T44" fmla="*/ 81 w 288"/>
                    <a:gd name="T45" fmla="*/ 214 h 1012"/>
                    <a:gd name="T46" fmla="*/ 75 w 288"/>
                    <a:gd name="T47" fmla="*/ 179 h 1012"/>
                    <a:gd name="T48" fmla="*/ 68 w 288"/>
                    <a:gd name="T49" fmla="*/ 147 h 1012"/>
                    <a:gd name="T50" fmla="*/ 59 w 288"/>
                    <a:gd name="T51" fmla="*/ 119 h 1012"/>
                    <a:gd name="T52" fmla="*/ 48 w 288"/>
                    <a:gd name="T53" fmla="*/ 93 h 1012"/>
                    <a:gd name="T54" fmla="*/ 37 w 288"/>
                    <a:gd name="T55" fmla="*/ 69 h 1012"/>
                    <a:gd name="T56" fmla="*/ 25 w 288"/>
                    <a:gd name="T57" fmla="*/ 46 h 1012"/>
                    <a:gd name="T58" fmla="*/ 13 w 288"/>
                    <a:gd name="T59" fmla="*/ 23 h 1012"/>
                    <a:gd name="T60" fmla="*/ 0 w 288"/>
                    <a:gd name="T61" fmla="*/ 0 h 1012"/>
                    <a:gd name="T62" fmla="*/ 24 w 288"/>
                    <a:gd name="T63" fmla="*/ 1 h 1012"/>
                    <a:gd name="T64" fmla="*/ 32 w 288"/>
                    <a:gd name="T65" fmla="*/ 12 h 1012"/>
                    <a:gd name="T66" fmla="*/ 41 w 288"/>
                    <a:gd name="T67" fmla="*/ 24 h 1012"/>
                    <a:gd name="T68" fmla="*/ 49 w 288"/>
                    <a:gd name="T69" fmla="*/ 37 h 1012"/>
                    <a:gd name="T70" fmla="*/ 57 w 288"/>
                    <a:gd name="T71" fmla="*/ 50 h 1012"/>
                    <a:gd name="T72" fmla="*/ 64 w 288"/>
                    <a:gd name="T73" fmla="*/ 62 h 1012"/>
                    <a:gd name="T74" fmla="*/ 71 w 288"/>
                    <a:gd name="T75" fmla="*/ 76 h 1012"/>
                    <a:gd name="T76" fmla="*/ 78 w 288"/>
                    <a:gd name="T77" fmla="*/ 90 h 1012"/>
                    <a:gd name="T78" fmla="*/ 84 w 288"/>
                    <a:gd name="T79" fmla="*/ 103 h 1012"/>
                    <a:gd name="T80" fmla="*/ 90 w 288"/>
                    <a:gd name="T81" fmla="*/ 117 h 1012"/>
                    <a:gd name="T82" fmla="*/ 95 w 288"/>
                    <a:gd name="T83" fmla="*/ 130 h 1012"/>
                    <a:gd name="T84" fmla="*/ 100 w 288"/>
                    <a:gd name="T85" fmla="*/ 144 h 1012"/>
                    <a:gd name="T86" fmla="*/ 105 w 288"/>
                    <a:gd name="T87" fmla="*/ 157 h 1012"/>
                    <a:gd name="T88" fmla="*/ 109 w 288"/>
                    <a:gd name="T89" fmla="*/ 170 h 1012"/>
                    <a:gd name="T90" fmla="*/ 113 w 288"/>
                    <a:gd name="T91" fmla="*/ 182 h 1012"/>
                    <a:gd name="T92" fmla="*/ 116 w 288"/>
                    <a:gd name="T93" fmla="*/ 194 h 1012"/>
                    <a:gd name="T94" fmla="*/ 118 w 288"/>
                    <a:gd name="T95" fmla="*/ 206 h 1012"/>
                    <a:gd name="T96" fmla="*/ 129 w 288"/>
                    <a:gd name="T97" fmla="*/ 204 h 1012"/>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0" t="0" r="r" b="b"/>
                  <a:pathLst>
                    <a:path w="288" h="1012">
                      <a:moveTo>
                        <a:pt x="259" y="407"/>
                      </a:moveTo>
                      <a:lnTo>
                        <a:pt x="287" y="533"/>
                      </a:lnTo>
                      <a:lnTo>
                        <a:pt x="266" y="538"/>
                      </a:lnTo>
                      <a:lnTo>
                        <a:pt x="274" y="585"/>
                      </a:lnTo>
                      <a:lnTo>
                        <a:pt x="281" y="638"/>
                      </a:lnTo>
                      <a:lnTo>
                        <a:pt x="286" y="695"/>
                      </a:lnTo>
                      <a:lnTo>
                        <a:pt x="288" y="753"/>
                      </a:lnTo>
                      <a:lnTo>
                        <a:pt x="286" y="814"/>
                      </a:lnTo>
                      <a:lnTo>
                        <a:pt x="281" y="875"/>
                      </a:lnTo>
                      <a:lnTo>
                        <a:pt x="273" y="935"/>
                      </a:lnTo>
                      <a:lnTo>
                        <a:pt x="260" y="993"/>
                      </a:lnTo>
                      <a:lnTo>
                        <a:pt x="218" y="1012"/>
                      </a:lnTo>
                      <a:lnTo>
                        <a:pt x="222" y="959"/>
                      </a:lnTo>
                      <a:lnTo>
                        <a:pt x="226" y="908"/>
                      </a:lnTo>
                      <a:lnTo>
                        <a:pt x="228" y="856"/>
                      </a:lnTo>
                      <a:lnTo>
                        <a:pt x="228" y="802"/>
                      </a:lnTo>
                      <a:lnTo>
                        <a:pt x="226" y="745"/>
                      </a:lnTo>
                      <a:lnTo>
                        <a:pt x="219" y="687"/>
                      </a:lnTo>
                      <a:lnTo>
                        <a:pt x="207" y="623"/>
                      </a:lnTo>
                      <a:lnTo>
                        <a:pt x="190" y="554"/>
                      </a:lnTo>
                      <a:lnTo>
                        <a:pt x="175" y="558"/>
                      </a:lnTo>
                      <a:lnTo>
                        <a:pt x="148" y="431"/>
                      </a:lnTo>
                      <a:lnTo>
                        <a:pt x="164" y="427"/>
                      </a:lnTo>
                      <a:lnTo>
                        <a:pt x="151" y="357"/>
                      </a:lnTo>
                      <a:lnTo>
                        <a:pt x="136" y="294"/>
                      </a:lnTo>
                      <a:lnTo>
                        <a:pt x="118" y="237"/>
                      </a:lnTo>
                      <a:lnTo>
                        <a:pt x="97" y="186"/>
                      </a:lnTo>
                      <a:lnTo>
                        <a:pt x="74" y="137"/>
                      </a:lnTo>
                      <a:lnTo>
                        <a:pt x="51" y="91"/>
                      </a:lnTo>
                      <a:lnTo>
                        <a:pt x="26" y="46"/>
                      </a:lnTo>
                      <a:lnTo>
                        <a:pt x="0" y="0"/>
                      </a:lnTo>
                      <a:lnTo>
                        <a:pt x="48" y="1"/>
                      </a:lnTo>
                      <a:lnTo>
                        <a:pt x="65" y="24"/>
                      </a:lnTo>
                      <a:lnTo>
                        <a:pt x="82" y="48"/>
                      </a:lnTo>
                      <a:lnTo>
                        <a:pt x="98" y="73"/>
                      </a:lnTo>
                      <a:lnTo>
                        <a:pt x="114" y="99"/>
                      </a:lnTo>
                      <a:lnTo>
                        <a:pt x="129" y="124"/>
                      </a:lnTo>
                      <a:lnTo>
                        <a:pt x="143" y="152"/>
                      </a:lnTo>
                      <a:lnTo>
                        <a:pt x="157" y="179"/>
                      </a:lnTo>
                      <a:lnTo>
                        <a:pt x="169" y="206"/>
                      </a:lnTo>
                      <a:lnTo>
                        <a:pt x="181" y="234"/>
                      </a:lnTo>
                      <a:lnTo>
                        <a:pt x="192" y="260"/>
                      </a:lnTo>
                      <a:lnTo>
                        <a:pt x="202" y="288"/>
                      </a:lnTo>
                      <a:lnTo>
                        <a:pt x="211" y="313"/>
                      </a:lnTo>
                      <a:lnTo>
                        <a:pt x="220" y="340"/>
                      </a:lnTo>
                      <a:lnTo>
                        <a:pt x="227" y="364"/>
                      </a:lnTo>
                      <a:lnTo>
                        <a:pt x="233" y="388"/>
                      </a:lnTo>
                      <a:lnTo>
                        <a:pt x="238" y="411"/>
                      </a:lnTo>
                      <a:lnTo>
                        <a:pt x="259" y="407"/>
                      </a:lnTo>
                      <a:close/>
                    </a:path>
                  </a:pathLst>
                </a:custGeom>
                <a:gradFill rotWithShape="0">
                  <a:gsLst>
                    <a:gs pos="0">
                      <a:srgbClr val="CBCBCB"/>
                    </a:gs>
                    <a:gs pos="13000">
                      <a:srgbClr val="5F5F5F"/>
                    </a:gs>
                    <a:gs pos="21001">
                      <a:srgbClr val="5F5F5F"/>
                    </a:gs>
                    <a:gs pos="63000">
                      <a:srgbClr val="FFFFFF"/>
                    </a:gs>
                    <a:gs pos="67000">
                      <a:srgbClr val="B2B2B2"/>
                    </a:gs>
                    <a:gs pos="69000">
                      <a:srgbClr val="292929"/>
                    </a:gs>
                    <a:gs pos="82001">
                      <a:srgbClr val="777777"/>
                    </a:gs>
                    <a:gs pos="100000">
                      <a:srgbClr val="EAEAEA"/>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134" name="Freeform 126"/>
                <p:cNvSpPr>
                  <a:spLocks noChangeAspect="1"/>
                </p:cNvSpPr>
                <p:nvPr/>
              </p:nvSpPr>
              <p:spPr bwMode="auto">
                <a:xfrm>
                  <a:off x="1152" y="3435"/>
                  <a:ext cx="12" cy="38"/>
                </a:xfrm>
                <a:custGeom>
                  <a:avLst/>
                  <a:gdLst>
                    <a:gd name="T0" fmla="*/ 3 w 24"/>
                    <a:gd name="T1" fmla="*/ 5 h 76"/>
                    <a:gd name="T2" fmla="*/ 0 w 24"/>
                    <a:gd name="T3" fmla="*/ 3 h 76"/>
                    <a:gd name="T4" fmla="*/ 8 w 24"/>
                    <a:gd name="T5" fmla="*/ 38 h 76"/>
                    <a:gd name="T6" fmla="*/ 12 w 24"/>
                    <a:gd name="T7" fmla="*/ 37 h 76"/>
                    <a:gd name="T8" fmla="*/ 5 w 24"/>
                    <a:gd name="T9" fmla="*/ 2 h 76"/>
                    <a:gd name="T10" fmla="*/ 2 w 24"/>
                    <a:gd name="T11" fmla="*/ 0 h 76"/>
                    <a:gd name="T12" fmla="*/ 5 w 24"/>
                    <a:gd name="T13" fmla="*/ 2 h 76"/>
                    <a:gd name="T14" fmla="*/ 4 w 24"/>
                    <a:gd name="T15" fmla="*/ 0 h 76"/>
                    <a:gd name="T16" fmla="*/ 2 w 24"/>
                    <a:gd name="T17" fmla="*/ 0 h 76"/>
                    <a:gd name="T18" fmla="*/ 1 w 24"/>
                    <a:gd name="T19" fmla="*/ 2 h 76"/>
                    <a:gd name="T20" fmla="*/ 0 w 24"/>
                    <a:gd name="T21" fmla="*/ 3 h 76"/>
                    <a:gd name="T22" fmla="*/ 3 w 24"/>
                    <a:gd name="T23" fmla="*/ 5 h 7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4" h="76">
                      <a:moveTo>
                        <a:pt x="6" y="10"/>
                      </a:moveTo>
                      <a:lnTo>
                        <a:pt x="0" y="6"/>
                      </a:lnTo>
                      <a:lnTo>
                        <a:pt x="15" y="76"/>
                      </a:lnTo>
                      <a:lnTo>
                        <a:pt x="24" y="74"/>
                      </a:lnTo>
                      <a:lnTo>
                        <a:pt x="9" y="4"/>
                      </a:lnTo>
                      <a:lnTo>
                        <a:pt x="4" y="0"/>
                      </a:lnTo>
                      <a:lnTo>
                        <a:pt x="9" y="4"/>
                      </a:lnTo>
                      <a:lnTo>
                        <a:pt x="7" y="0"/>
                      </a:lnTo>
                      <a:lnTo>
                        <a:pt x="4" y="0"/>
                      </a:lnTo>
                      <a:lnTo>
                        <a:pt x="1" y="3"/>
                      </a:lnTo>
                      <a:lnTo>
                        <a:pt x="0" y="6"/>
                      </a:lnTo>
                      <a:lnTo>
                        <a:pt x="6" y="10"/>
                      </a:lnTo>
                      <a:close/>
                    </a:path>
                  </a:pathLst>
                </a:custGeom>
                <a:gradFill rotWithShape="0">
                  <a:gsLst>
                    <a:gs pos="0">
                      <a:srgbClr val="CBCBCB"/>
                    </a:gs>
                    <a:gs pos="13000">
                      <a:srgbClr val="5F5F5F"/>
                    </a:gs>
                    <a:gs pos="21001">
                      <a:srgbClr val="5F5F5F"/>
                    </a:gs>
                    <a:gs pos="63000">
                      <a:srgbClr val="FFFFFF"/>
                    </a:gs>
                    <a:gs pos="67000">
                      <a:srgbClr val="B2B2B2"/>
                    </a:gs>
                    <a:gs pos="69000">
                      <a:srgbClr val="292929"/>
                    </a:gs>
                    <a:gs pos="82001">
                      <a:srgbClr val="777777"/>
                    </a:gs>
                    <a:gs pos="100000">
                      <a:srgbClr val="EAEAEA"/>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135" name="Freeform 127"/>
                <p:cNvSpPr>
                  <a:spLocks noChangeAspect="1"/>
                </p:cNvSpPr>
                <p:nvPr/>
              </p:nvSpPr>
              <p:spPr bwMode="auto">
                <a:xfrm>
                  <a:off x="1135" y="3428"/>
                  <a:ext cx="18" cy="66"/>
                </a:xfrm>
                <a:custGeom>
                  <a:avLst/>
                  <a:gdLst>
                    <a:gd name="T0" fmla="*/ 17 w 36"/>
                    <a:gd name="T1" fmla="*/ 66 h 133"/>
                    <a:gd name="T2" fmla="*/ 18 w 36"/>
                    <a:gd name="T3" fmla="*/ 63 h 133"/>
                    <a:gd name="T4" fmla="*/ 5 w 36"/>
                    <a:gd name="T5" fmla="*/ 0 h 133"/>
                    <a:gd name="T6" fmla="*/ 0 w 36"/>
                    <a:gd name="T7" fmla="*/ 1 h 133"/>
                    <a:gd name="T8" fmla="*/ 14 w 36"/>
                    <a:gd name="T9" fmla="*/ 64 h 133"/>
                    <a:gd name="T10" fmla="*/ 16 w 36"/>
                    <a:gd name="T11" fmla="*/ 62 h 133"/>
                    <a:gd name="T12" fmla="*/ 14 w 36"/>
                    <a:gd name="T13" fmla="*/ 64 h 133"/>
                    <a:gd name="T14" fmla="*/ 15 w 36"/>
                    <a:gd name="T15" fmla="*/ 66 h 133"/>
                    <a:gd name="T16" fmla="*/ 17 w 36"/>
                    <a:gd name="T17" fmla="*/ 66 h 133"/>
                    <a:gd name="T18" fmla="*/ 18 w 36"/>
                    <a:gd name="T19" fmla="*/ 65 h 133"/>
                    <a:gd name="T20" fmla="*/ 18 w 36"/>
                    <a:gd name="T21" fmla="*/ 63 h 133"/>
                    <a:gd name="T22" fmla="*/ 17 w 36"/>
                    <a:gd name="T23" fmla="*/ 66 h 133"/>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36" h="133">
                      <a:moveTo>
                        <a:pt x="33" y="133"/>
                      </a:moveTo>
                      <a:lnTo>
                        <a:pt x="36" y="127"/>
                      </a:lnTo>
                      <a:lnTo>
                        <a:pt x="9" y="0"/>
                      </a:lnTo>
                      <a:lnTo>
                        <a:pt x="0" y="3"/>
                      </a:lnTo>
                      <a:lnTo>
                        <a:pt x="27" y="129"/>
                      </a:lnTo>
                      <a:lnTo>
                        <a:pt x="31" y="124"/>
                      </a:lnTo>
                      <a:lnTo>
                        <a:pt x="27" y="129"/>
                      </a:lnTo>
                      <a:lnTo>
                        <a:pt x="29" y="132"/>
                      </a:lnTo>
                      <a:lnTo>
                        <a:pt x="33" y="133"/>
                      </a:lnTo>
                      <a:lnTo>
                        <a:pt x="35" y="131"/>
                      </a:lnTo>
                      <a:lnTo>
                        <a:pt x="36" y="127"/>
                      </a:lnTo>
                      <a:lnTo>
                        <a:pt x="33" y="133"/>
                      </a:lnTo>
                      <a:close/>
                    </a:path>
                  </a:pathLst>
                </a:custGeom>
                <a:gradFill rotWithShape="0">
                  <a:gsLst>
                    <a:gs pos="0">
                      <a:srgbClr val="CBCBCB"/>
                    </a:gs>
                    <a:gs pos="13000">
                      <a:srgbClr val="5F5F5F"/>
                    </a:gs>
                    <a:gs pos="21001">
                      <a:srgbClr val="5F5F5F"/>
                    </a:gs>
                    <a:gs pos="63000">
                      <a:srgbClr val="FFFFFF"/>
                    </a:gs>
                    <a:gs pos="67000">
                      <a:srgbClr val="B2B2B2"/>
                    </a:gs>
                    <a:gs pos="69000">
                      <a:srgbClr val="292929"/>
                    </a:gs>
                    <a:gs pos="82001">
                      <a:srgbClr val="777777"/>
                    </a:gs>
                    <a:gs pos="100000">
                      <a:srgbClr val="EAEAEA"/>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136" name="Freeform 128"/>
                <p:cNvSpPr>
                  <a:spLocks noChangeAspect="1"/>
                </p:cNvSpPr>
                <p:nvPr/>
              </p:nvSpPr>
              <p:spPr bwMode="auto">
                <a:xfrm>
                  <a:off x="1079" y="3439"/>
                  <a:ext cx="18" cy="66"/>
                </a:xfrm>
                <a:custGeom>
                  <a:avLst/>
                  <a:gdLst>
                    <a:gd name="T0" fmla="*/ 1 w 37"/>
                    <a:gd name="T1" fmla="*/ 0 h 133"/>
                    <a:gd name="T2" fmla="*/ 0 w 37"/>
                    <a:gd name="T3" fmla="*/ 3 h 133"/>
                    <a:gd name="T4" fmla="*/ 14 w 37"/>
                    <a:gd name="T5" fmla="*/ 66 h 133"/>
                    <a:gd name="T6" fmla="*/ 18 w 37"/>
                    <a:gd name="T7" fmla="*/ 65 h 133"/>
                    <a:gd name="T8" fmla="*/ 4 w 37"/>
                    <a:gd name="T9" fmla="*/ 2 h 133"/>
                    <a:gd name="T10" fmla="*/ 3 w 37"/>
                    <a:gd name="T11" fmla="*/ 4 h 133"/>
                    <a:gd name="T12" fmla="*/ 4 w 37"/>
                    <a:gd name="T13" fmla="*/ 2 h 133"/>
                    <a:gd name="T14" fmla="*/ 3 w 37"/>
                    <a:gd name="T15" fmla="*/ 0 h 133"/>
                    <a:gd name="T16" fmla="*/ 1 w 37"/>
                    <a:gd name="T17" fmla="*/ 0 h 133"/>
                    <a:gd name="T18" fmla="*/ 0 w 37"/>
                    <a:gd name="T19" fmla="*/ 1 h 133"/>
                    <a:gd name="T20" fmla="*/ 0 w 37"/>
                    <a:gd name="T21" fmla="*/ 3 h 133"/>
                    <a:gd name="T22" fmla="*/ 1 w 37"/>
                    <a:gd name="T23" fmla="*/ 0 h 133"/>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37" h="133">
                      <a:moveTo>
                        <a:pt x="3" y="0"/>
                      </a:moveTo>
                      <a:lnTo>
                        <a:pt x="0" y="6"/>
                      </a:lnTo>
                      <a:lnTo>
                        <a:pt x="28" y="133"/>
                      </a:lnTo>
                      <a:lnTo>
                        <a:pt x="37" y="130"/>
                      </a:lnTo>
                      <a:lnTo>
                        <a:pt x="9" y="4"/>
                      </a:lnTo>
                      <a:lnTo>
                        <a:pt x="6" y="9"/>
                      </a:lnTo>
                      <a:lnTo>
                        <a:pt x="9" y="4"/>
                      </a:lnTo>
                      <a:lnTo>
                        <a:pt x="7" y="0"/>
                      </a:lnTo>
                      <a:lnTo>
                        <a:pt x="3" y="0"/>
                      </a:lnTo>
                      <a:lnTo>
                        <a:pt x="1" y="3"/>
                      </a:lnTo>
                      <a:lnTo>
                        <a:pt x="0" y="6"/>
                      </a:lnTo>
                      <a:lnTo>
                        <a:pt x="3" y="0"/>
                      </a:lnTo>
                      <a:close/>
                    </a:path>
                  </a:pathLst>
                </a:custGeom>
                <a:gradFill rotWithShape="0">
                  <a:gsLst>
                    <a:gs pos="0">
                      <a:srgbClr val="CBCBCB"/>
                    </a:gs>
                    <a:gs pos="13000">
                      <a:srgbClr val="5F5F5F"/>
                    </a:gs>
                    <a:gs pos="21001">
                      <a:srgbClr val="5F5F5F"/>
                    </a:gs>
                    <a:gs pos="63000">
                      <a:srgbClr val="FFFFFF"/>
                    </a:gs>
                    <a:gs pos="67000">
                      <a:srgbClr val="B2B2B2"/>
                    </a:gs>
                    <a:gs pos="69000">
                      <a:srgbClr val="292929"/>
                    </a:gs>
                    <a:gs pos="82001">
                      <a:srgbClr val="777777"/>
                    </a:gs>
                    <a:gs pos="100000">
                      <a:srgbClr val="EAEAEA"/>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137" name="Freeform 129"/>
                <p:cNvSpPr>
                  <a:spLocks noChangeAspect="1"/>
                </p:cNvSpPr>
                <p:nvPr/>
              </p:nvSpPr>
              <p:spPr bwMode="auto">
                <a:xfrm>
                  <a:off x="1081" y="3437"/>
                  <a:ext cx="11" cy="6"/>
                </a:xfrm>
                <a:custGeom>
                  <a:avLst/>
                  <a:gdLst>
                    <a:gd name="T0" fmla="*/ 7 w 22"/>
                    <a:gd name="T1" fmla="*/ 2 h 12"/>
                    <a:gd name="T2" fmla="*/ 9 w 22"/>
                    <a:gd name="T3" fmla="*/ 0 h 12"/>
                    <a:gd name="T4" fmla="*/ 0 w 22"/>
                    <a:gd name="T5" fmla="*/ 2 h 12"/>
                    <a:gd name="T6" fmla="*/ 2 w 22"/>
                    <a:gd name="T7" fmla="*/ 6 h 12"/>
                    <a:gd name="T8" fmla="*/ 10 w 22"/>
                    <a:gd name="T9" fmla="*/ 5 h 12"/>
                    <a:gd name="T10" fmla="*/ 11 w 22"/>
                    <a:gd name="T11" fmla="*/ 2 h 12"/>
                    <a:gd name="T12" fmla="*/ 10 w 22"/>
                    <a:gd name="T13" fmla="*/ 5 h 12"/>
                    <a:gd name="T14" fmla="*/ 11 w 22"/>
                    <a:gd name="T15" fmla="*/ 4 h 12"/>
                    <a:gd name="T16" fmla="*/ 11 w 22"/>
                    <a:gd name="T17" fmla="*/ 2 h 12"/>
                    <a:gd name="T18" fmla="*/ 10 w 22"/>
                    <a:gd name="T19" fmla="*/ 1 h 12"/>
                    <a:gd name="T20" fmla="*/ 9 w 22"/>
                    <a:gd name="T21" fmla="*/ 0 h 12"/>
                    <a:gd name="T22" fmla="*/ 7 w 22"/>
                    <a:gd name="T23" fmla="*/ 2 h 1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2" h="12">
                      <a:moveTo>
                        <a:pt x="13" y="4"/>
                      </a:moveTo>
                      <a:lnTo>
                        <a:pt x="17" y="0"/>
                      </a:lnTo>
                      <a:lnTo>
                        <a:pt x="0" y="3"/>
                      </a:lnTo>
                      <a:lnTo>
                        <a:pt x="3" y="12"/>
                      </a:lnTo>
                      <a:lnTo>
                        <a:pt x="19" y="9"/>
                      </a:lnTo>
                      <a:lnTo>
                        <a:pt x="22" y="4"/>
                      </a:lnTo>
                      <a:lnTo>
                        <a:pt x="19" y="9"/>
                      </a:lnTo>
                      <a:lnTo>
                        <a:pt x="22" y="7"/>
                      </a:lnTo>
                      <a:lnTo>
                        <a:pt x="22" y="3"/>
                      </a:lnTo>
                      <a:lnTo>
                        <a:pt x="20" y="1"/>
                      </a:lnTo>
                      <a:lnTo>
                        <a:pt x="17" y="0"/>
                      </a:lnTo>
                      <a:lnTo>
                        <a:pt x="13" y="4"/>
                      </a:lnTo>
                      <a:close/>
                    </a:path>
                  </a:pathLst>
                </a:custGeom>
                <a:gradFill rotWithShape="0">
                  <a:gsLst>
                    <a:gs pos="0">
                      <a:srgbClr val="CBCBCB"/>
                    </a:gs>
                    <a:gs pos="13000">
                      <a:srgbClr val="5F5F5F"/>
                    </a:gs>
                    <a:gs pos="21001">
                      <a:srgbClr val="5F5F5F"/>
                    </a:gs>
                    <a:gs pos="63000">
                      <a:srgbClr val="FFFFFF"/>
                    </a:gs>
                    <a:gs pos="67000">
                      <a:srgbClr val="B2B2B2"/>
                    </a:gs>
                    <a:gs pos="69000">
                      <a:srgbClr val="292929"/>
                    </a:gs>
                    <a:gs pos="82001">
                      <a:srgbClr val="777777"/>
                    </a:gs>
                    <a:gs pos="100000">
                      <a:srgbClr val="EAEAEA"/>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138" name="Freeform 130"/>
                <p:cNvSpPr>
                  <a:spLocks noChangeAspect="1"/>
                </p:cNvSpPr>
                <p:nvPr/>
              </p:nvSpPr>
              <p:spPr bwMode="auto">
                <a:xfrm>
                  <a:off x="1005" y="3223"/>
                  <a:ext cx="87" cy="216"/>
                </a:xfrm>
                <a:custGeom>
                  <a:avLst/>
                  <a:gdLst>
                    <a:gd name="T0" fmla="*/ 2 w 172"/>
                    <a:gd name="T1" fmla="*/ 0 h 432"/>
                    <a:gd name="T2" fmla="*/ 0 w 172"/>
                    <a:gd name="T3" fmla="*/ 4 h 432"/>
                    <a:gd name="T4" fmla="*/ 13 w 172"/>
                    <a:gd name="T5" fmla="*/ 27 h 432"/>
                    <a:gd name="T6" fmla="*/ 25 w 172"/>
                    <a:gd name="T7" fmla="*/ 49 h 432"/>
                    <a:gd name="T8" fmla="*/ 37 w 172"/>
                    <a:gd name="T9" fmla="*/ 72 h 432"/>
                    <a:gd name="T10" fmla="*/ 49 w 172"/>
                    <a:gd name="T11" fmla="*/ 96 h 432"/>
                    <a:gd name="T12" fmla="*/ 59 w 172"/>
                    <a:gd name="T13" fmla="*/ 122 h 432"/>
                    <a:gd name="T14" fmla="*/ 68 w 172"/>
                    <a:gd name="T15" fmla="*/ 150 h 432"/>
                    <a:gd name="T16" fmla="*/ 76 w 172"/>
                    <a:gd name="T17" fmla="*/ 181 h 432"/>
                    <a:gd name="T18" fmla="*/ 82 w 172"/>
                    <a:gd name="T19" fmla="*/ 216 h 432"/>
                    <a:gd name="T20" fmla="*/ 87 w 172"/>
                    <a:gd name="T21" fmla="*/ 216 h 432"/>
                    <a:gd name="T22" fmla="*/ 81 w 172"/>
                    <a:gd name="T23" fmla="*/ 181 h 432"/>
                    <a:gd name="T24" fmla="*/ 73 w 172"/>
                    <a:gd name="T25" fmla="*/ 149 h 432"/>
                    <a:gd name="T26" fmla="*/ 64 w 172"/>
                    <a:gd name="T27" fmla="*/ 121 h 432"/>
                    <a:gd name="T28" fmla="*/ 54 w 172"/>
                    <a:gd name="T29" fmla="*/ 95 h 432"/>
                    <a:gd name="T30" fmla="*/ 42 w 172"/>
                    <a:gd name="T31" fmla="*/ 70 h 432"/>
                    <a:gd name="T32" fmla="*/ 30 w 172"/>
                    <a:gd name="T33" fmla="*/ 47 h 432"/>
                    <a:gd name="T34" fmla="*/ 17 w 172"/>
                    <a:gd name="T35" fmla="*/ 25 h 432"/>
                    <a:gd name="T36" fmla="*/ 5 w 172"/>
                    <a:gd name="T37" fmla="*/ 2 h 432"/>
                    <a:gd name="T38" fmla="*/ 2 w 172"/>
                    <a:gd name="T39" fmla="*/ 5 h 432"/>
                    <a:gd name="T40" fmla="*/ 5 w 172"/>
                    <a:gd name="T41" fmla="*/ 2 h 432"/>
                    <a:gd name="T42" fmla="*/ 4 w 172"/>
                    <a:gd name="T43" fmla="*/ 0 h 432"/>
                    <a:gd name="T44" fmla="*/ 2 w 172"/>
                    <a:gd name="T45" fmla="*/ 0 h 432"/>
                    <a:gd name="T46" fmla="*/ 0 w 172"/>
                    <a:gd name="T47" fmla="*/ 2 h 432"/>
                    <a:gd name="T48" fmla="*/ 0 w 172"/>
                    <a:gd name="T49" fmla="*/ 4 h 432"/>
                    <a:gd name="T50" fmla="*/ 2 w 172"/>
                    <a:gd name="T51" fmla="*/ 0 h 432"/>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0" t="0" r="r" b="b"/>
                  <a:pathLst>
                    <a:path w="172" h="432">
                      <a:moveTo>
                        <a:pt x="4" y="0"/>
                      </a:moveTo>
                      <a:lnTo>
                        <a:pt x="0" y="7"/>
                      </a:lnTo>
                      <a:lnTo>
                        <a:pt x="25" y="53"/>
                      </a:lnTo>
                      <a:lnTo>
                        <a:pt x="50" y="98"/>
                      </a:lnTo>
                      <a:lnTo>
                        <a:pt x="73" y="144"/>
                      </a:lnTo>
                      <a:lnTo>
                        <a:pt x="96" y="192"/>
                      </a:lnTo>
                      <a:lnTo>
                        <a:pt x="117" y="243"/>
                      </a:lnTo>
                      <a:lnTo>
                        <a:pt x="135" y="300"/>
                      </a:lnTo>
                      <a:lnTo>
                        <a:pt x="150" y="362"/>
                      </a:lnTo>
                      <a:lnTo>
                        <a:pt x="163" y="432"/>
                      </a:lnTo>
                      <a:lnTo>
                        <a:pt x="172" y="432"/>
                      </a:lnTo>
                      <a:lnTo>
                        <a:pt x="160" y="362"/>
                      </a:lnTo>
                      <a:lnTo>
                        <a:pt x="145" y="298"/>
                      </a:lnTo>
                      <a:lnTo>
                        <a:pt x="126" y="241"/>
                      </a:lnTo>
                      <a:lnTo>
                        <a:pt x="106" y="189"/>
                      </a:lnTo>
                      <a:lnTo>
                        <a:pt x="83" y="140"/>
                      </a:lnTo>
                      <a:lnTo>
                        <a:pt x="60" y="94"/>
                      </a:lnTo>
                      <a:lnTo>
                        <a:pt x="34" y="49"/>
                      </a:lnTo>
                      <a:lnTo>
                        <a:pt x="9" y="3"/>
                      </a:lnTo>
                      <a:lnTo>
                        <a:pt x="4" y="10"/>
                      </a:lnTo>
                      <a:lnTo>
                        <a:pt x="9" y="3"/>
                      </a:lnTo>
                      <a:lnTo>
                        <a:pt x="7" y="0"/>
                      </a:lnTo>
                      <a:lnTo>
                        <a:pt x="3" y="0"/>
                      </a:lnTo>
                      <a:lnTo>
                        <a:pt x="0" y="4"/>
                      </a:lnTo>
                      <a:lnTo>
                        <a:pt x="0" y="7"/>
                      </a:lnTo>
                      <a:lnTo>
                        <a:pt x="4" y="0"/>
                      </a:lnTo>
                      <a:close/>
                    </a:path>
                  </a:pathLst>
                </a:custGeom>
                <a:gradFill rotWithShape="0">
                  <a:gsLst>
                    <a:gs pos="0">
                      <a:srgbClr val="CBCBCB"/>
                    </a:gs>
                    <a:gs pos="13000">
                      <a:srgbClr val="5F5F5F"/>
                    </a:gs>
                    <a:gs pos="21001">
                      <a:srgbClr val="5F5F5F"/>
                    </a:gs>
                    <a:gs pos="63000">
                      <a:srgbClr val="FFFFFF"/>
                    </a:gs>
                    <a:gs pos="67000">
                      <a:srgbClr val="B2B2B2"/>
                    </a:gs>
                    <a:gs pos="69000">
                      <a:srgbClr val="292929"/>
                    </a:gs>
                    <a:gs pos="82001">
                      <a:srgbClr val="777777"/>
                    </a:gs>
                    <a:gs pos="100000">
                      <a:srgbClr val="EAEAEA"/>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139" name="Freeform 131"/>
                <p:cNvSpPr>
                  <a:spLocks noChangeAspect="1"/>
                </p:cNvSpPr>
                <p:nvPr/>
              </p:nvSpPr>
              <p:spPr bwMode="auto">
                <a:xfrm>
                  <a:off x="1008" y="3223"/>
                  <a:ext cx="26" cy="6"/>
                </a:xfrm>
                <a:custGeom>
                  <a:avLst/>
                  <a:gdLst>
                    <a:gd name="T0" fmla="*/ 25 w 53"/>
                    <a:gd name="T1" fmla="*/ 2 h 12"/>
                    <a:gd name="T2" fmla="*/ 24 w 53"/>
                    <a:gd name="T3" fmla="*/ 1 h 12"/>
                    <a:gd name="T4" fmla="*/ 0 w 53"/>
                    <a:gd name="T5" fmla="*/ 0 h 12"/>
                    <a:gd name="T6" fmla="*/ 0 w 53"/>
                    <a:gd name="T7" fmla="*/ 5 h 12"/>
                    <a:gd name="T8" fmla="*/ 24 w 53"/>
                    <a:gd name="T9" fmla="*/ 6 h 12"/>
                    <a:gd name="T10" fmla="*/ 22 w 53"/>
                    <a:gd name="T11" fmla="*/ 5 h 12"/>
                    <a:gd name="T12" fmla="*/ 24 w 53"/>
                    <a:gd name="T13" fmla="*/ 6 h 12"/>
                    <a:gd name="T14" fmla="*/ 25 w 53"/>
                    <a:gd name="T15" fmla="*/ 5 h 12"/>
                    <a:gd name="T16" fmla="*/ 26 w 53"/>
                    <a:gd name="T17" fmla="*/ 3 h 12"/>
                    <a:gd name="T18" fmla="*/ 25 w 53"/>
                    <a:gd name="T19" fmla="*/ 2 h 12"/>
                    <a:gd name="T20" fmla="*/ 24 w 53"/>
                    <a:gd name="T21" fmla="*/ 0 h 12"/>
                    <a:gd name="T22" fmla="*/ 25 w 53"/>
                    <a:gd name="T23" fmla="*/ 2 h 1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53" h="12">
                      <a:moveTo>
                        <a:pt x="51" y="3"/>
                      </a:moveTo>
                      <a:lnTo>
                        <a:pt x="48" y="2"/>
                      </a:lnTo>
                      <a:lnTo>
                        <a:pt x="0" y="0"/>
                      </a:lnTo>
                      <a:lnTo>
                        <a:pt x="0" y="10"/>
                      </a:lnTo>
                      <a:lnTo>
                        <a:pt x="48" y="11"/>
                      </a:lnTo>
                      <a:lnTo>
                        <a:pt x="44" y="10"/>
                      </a:lnTo>
                      <a:lnTo>
                        <a:pt x="48" y="12"/>
                      </a:lnTo>
                      <a:lnTo>
                        <a:pt x="51" y="10"/>
                      </a:lnTo>
                      <a:lnTo>
                        <a:pt x="53" y="6"/>
                      </a:lnTo>
                      <a:lnTo>
                        <a:pt x="51" y="3"/>
                      </a:lnTo>
                      <a:lnTo>
                        <a:pt x="48" y="0"/>
                      </a:lnTo>
                      <a:lnTo>
                        <a:pt x="51" y="3"/>
                      </a:lnTo>
                      <a:close/>
                    </a:path>
                  </a:pathLst>
                </a:custGeom>
                <a:gradFill rotWithShape="0">
                  <a:gsLst>
                    <a:gs pos="0">
                      <a:srgbClr val="CBCBCB"/>
                    </a:gs>
                    <a:gs pos="13000">
                      <a:srgbClr val="5F5F5F"/>
                    </a:gs>
                    <a:gs pos="21001">
                      <a:srgbClr val="5F5F5F"/>
                    </a:gs>
                    <a:gs pos="63000">
                      <a:srgbClr val="FFFFFF"/>
                    </a:gs>
                    <a:gs pos="67000">
                      <a:srgbClr val="B2B2B2"/>
                    </a:gs>
                    <a:gs pos="69000">
                      <a:srgbClr val="292929"/>
                    </a:gs>
                    <a:gs pos="82001">
                      <a:srgbClr val="777777"/>
                    </a:gs>
                    <a:gs pos="100000">
                      <a:srgbClr val="EAEAEA"/>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140" name="Freeform 132"/>
                <p:cNvSpPr>
                  <a:spLocks noChangeAspect="1"/>
                </p:cNvSpPr>
                <p:nvPr/>
              </p:nvSpPr>
              <p:spPr bwMode="auto">
                <a:xfrm>
                  <a:off x="1030" y="3224"/>
                  <a:ext cx="99" cy="209"/>
                </a:xfrm>
                <a:custGeom>
                  <a:avLst/>
                  <a:gdLst>
                    <a:gd name="T0" fmla="*/ 96 w 199"/>
                    <a:gd name="T1" fmla="*/ 205 h 418"/>
                    <a:gd name="T2" fmla="*/ 99 w 199"/>
                    <a:gd name="T3" fmla="*/ 206 h 418"/>
                    <a:gd name="T4" fmla="*/ 96 w 199"/>
                    <a:gd name="T5" fmla="*/ 195 h 418"/>
                    <a:gd name="T6" fmla="*/ 94 w 199"/>
                    <a:gd name="T7" fmla="*/ 183 h 418"/>
                    <a:gd name="T8" fmla="*/ 90 w 199"/>
                    <a:gd name="T9" fmla="*/ 171 h 418"/>
                    <a:gd name="T10" fmla="*/ 85 w 199"/>
                    <a:gd name="T11" fmla="*/ 157 h 418"/>
                    <a:gd name="T12" fmla="*/ 81 w 199"/>
                    <a:gd name="T13" fmla="*/ 145 h 418"/>
                    <a:gd name="T14" fmla="*/ 76 w 199"/>
                    <a:gd name="T15" fmla="*/ 131 h 418"/>
                    <a:gd name="T16" fmla="*/ 71 w 199"/>
                    <a:gd name="T17" fmla="*/ 118 h 418"/>
                    <a:gd name="T18" fmla="*/ 65 w 199"/>
                    <a:gd name="T19" fmla="*/ 104 h 418"/>
                    <a:gd name="T20" fmla="*/ 58 w 199"/>
                    <a:gd name="T21" fmla="*/ 89 h 418"/>
                    <a:gd name="T22" fmla="*/ 52 w 199"/>
                    <a:gd name="T23" fmla="*/ 76 h 418"/>
                    <a:gd name="T24" fmla="*/ 45 w 199"/>
                    <a:gd name="T25" fmla="*/ 62 h 418"/>
                    <a:gd name="T26" fmla="*/ 37 w 199"/>
                    <a:gd name="T27" fmla="*/ 50 h 418"/>
                    <a:gd name="T28" fmla="*/ 29 w 199"/>
                    <a:gd name="T29" fmla="*/ 36 h 418"/>
                    <a:gd name="T30" fmla="*/ 21 w 199"/>
                    <a:gd name="T31" fmla="*/ 24 h 418"/>
                    <a:gd name="T32" fmla="*/ 12 w 199"/>
                    <a:gd name="T33" fmla="*/ 12 h 418"/>
                    <a:gd name="T34" fmla="*/ 3 w 199"/>
                    <a:gd name="T35" fmla="*/ 0 h 418"/>
                    <a:gd name="T36" fmla="*/ 0 w 199"/>
                    <a:gd name="T37" fmla="*/ 4 h 418"/>
                    <a:gd name="T38" fmla="*/ 8 w 199"/>
                    <a:gd name="T39" fmla="*/ 15 h 418"/>
                    <a:gd name="T40" fmla="*/ 16 w 199"/>
                    <a:gd name="T41" fmla="*/ 27 h 418"/>
                    <a:gd name="T42" fmla="*/ 25 w 199"/>
                    <a:gd name="T43" fmla="*/ 39 h 418"/>
                    <a:gd name="T44" fmla="*/ 33 w 199"/>
                    <a:gd name="T45" fmla="*/ 52 h 418"/>
                    <a:gd name="T46" fmla="*/ 40 w 199"/>
                    <a:gd name="T47" fmla="*/ 65 h 418"/>
                    <a:gd name="T48" fmla="*/ 47 w 199"/>
                    <a:gd name="T49" fmla="*/ 78 h 418"/>
                    <a:gd name="T50" fmla="*/ 54 w 199"/>
                    <a:gd name="T51" fmla="*/ 92 h 418"/>
                    <a:gd name="T52" fmla="*/ 60 w 199"/>
                    <a:gd name="T53" fmla="*/ 105 h 418"/>
                    <a:gd name="T54" fmla="*/ 66 w 199"/>
                    <a:gd name="T55" fmla="*/ 119 h 418"/>
                    <a:gd name="T56" fmla="*/ 72 w 199"/>
                    <a:gd name="T57" fmla="*/ 132 h 418"/>
                    <a:gd name="T58" fmla="*/ 76 w 199"/>
                    <a:gd name="T59" fmla="*/ 146 h 418"/>
                    <a:gd name="T60" fmla="*/ 81 w 199"/>
                    <a:gd name="T61" fmla="*/ 159 h 418"/>
                    <a:gd name="T62" fmla="*/ 85 w 199"/>
                    <a:gd name="T63" fmla="*/ 172 h 418"/>
                    <a:gd name="T64" fmla="*/ 89 w 199"/>
                    <a:gd name="T65" fmla="*/ 184 h 418"/>
                    <a:gd name="T66" fmla="*/ 92 w 199"/>
                    <a:gd name="T67" fmla="*/ 196 h 418"/>
                    <a:gd name="T68" fmla="*/ 95 w 199"/>
                    <a:gd name="T69" fmla="*/ 207 h 418"/>
                    <a:gd name="T70" fmla="*/ 98 w 199"/>
                    <a:gd name="T71" fmla="*/ 209 h 418"/>
                    <a:gd name="T72" fmla="*/ 95 w 199"/>
                    <a:gd name="T73" fmla="*/ 207 h 418"/>
                    <a:gd name="T74" fmla="*/ 96 w 199"/>
                    <a:gd name="T75" fmla="*/ 209 h 418"/>
                    <a:gd name="T76" fmla="*/ 98 w 199"/>
                    <a:gd name="T77" fmla="*/ 209 h 418"/>
                    <a:gd name="T78" fmla="*/ 99 w 199"/>
                    <a:gd name="T79" fmla="*/ 208 h 418"/>
                    <a:gd name="T80" fmla="*/ 99 w 199"/>
                    <a:gd name="T81" fmla="*/ 206 h 418"/>
                    <a:gd name="T82" fmla="*/ 96 w 199"/>
                    <a:gd name="T83" fmla="*/ 205 h 418"/>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0" t="0" r="r" b="b"/>
                  <a:pathLst>
                    <a:path w="199" h="418">
                      <a:moveTo>
                        <a:pt x="193" y="409"/>
                      </a:moveTo>
                      <a:lnTo>
                        <a:pt x="199" y="412"/>
                      </a:lnTo>
                      <a:lnTo>
                        <a:pt x="193" y="389"/>
                      </a:lnTo>
                      <a:lnTo>
                        <a:pt x="188" y="365"/>
                      </a:lnTo>
                      <a:lnTo>
                        <a:pt x="181" y="341"/>
                      </a:lnTo>
                      <a:lnTo>
                        <a:pt x="171" y="314"/>
                      </a:lnTo>
                      <a:lnTo>
                        <a:pt x="162" y="289"/>
                      </a:lnTo>
                      <a:lnTo>
                        <a:pt x="153" y="261"/>
                      </a:lnTo>
                      <a:lnTo>
                        <a:pt x="142" y="235"/>
                      </a:lnTo>
                      <a:lnTo>
                        <a:pt x="130" y="207"/>
                      </a:lnTo>
                      <a:lnTo>
                        <a:pt x="117" y="178"/>
                      </a:lnTo>
                      <a:lnTo>
                        <a:pt x="104" y="152"/>
                      </a:lnTo>
                      <a:lnTo>
                        <a:pt x="90" y="124"/>
                      </a:lnTo>
                      <a:lnTo>
                        <a:pt x="75" y="99"/>
                      </a:lnTo>
                      <a:lnTo>
                        <a:pt x="59" y="72"/>
                      </a:lnTo>
                      <a:lnTo>
                        <a:pt x="43" y="48"/>
                      </a:lnTo>
                      <a:lnTo>
                        <a:pt x="25" y="24"/>
                      </a:lnTo>
                      <a:lnTo>
                        <a:pt x="7" y="0"/>
                      </a:lnTo>
                      <a:lnTo>
                        <a:pt x="0" y="7"/>
                      </a:lnTo>
                      <a:lnTo>
                        <a:pt x="16" y="29"/>
                      </a:lnTo>
                      <a:lnTo>
                        <a:pt x="33" y="53"/>
                      </a:lnTo>
                      <a:lnTo>
                        <a:pt x="50" y="77"/>
                      </a:lnTo>
                      <a:lnTo>
                        <a:pt x="66" y="103"/>
                      </a:lnTo>
                      <a:lnTo>
                        <a:pt x="81" y="129"/>
                      </a:lnTo>
                      <a:lnTo>
                        <a:pt x="94" y="156"/>
                      </a:lnTo>
                      <a:lnTo>
                        <a:pt x="108" y="183"/>
                      </a:lnTo>
                      <a:lnTo>
                        <a:pt x="121" y="209"/>
                      </a:lnTo>
                      <a:lnTo>
                        <a:pt x="132" y="237"/>
                      </a:lnTo>
                      <a:lnTo>
                        <a:pt x="144" y="264"/>
                      </a:lnTo>
                      <a:lnTo>
                        <a:pt x="153" y="291"/>
                      </a:lnTo>
                      <a:lnTo>
                        <a:pt x="162" y="317"/>
                      </a:lnTo>
                      <a:lnTo>
                        <a:pt x="171" y="343"/>
                      </a:lnTo>
                      <a:lnTo>
                        <a:pt x="178" y="367"/>
                      </a:lnTo>
                      <a:lnTo>
                        <a:pt x="184" y="391"/>
                      </a:lnTo>
                      <a:lnTo>
                        <a:pt x="190" y="414"/>
                      </a:lnTo>
                      <a:lnTo>
                        <a:pt x="196" y="418"/>
                      </a:lnTo>
                      <a:lnTo>
                        <a:pt x="190" y="414"/>
                      </a:lnTo>
                      <a:lnTo>
                        <a:pt x="192" y="417"/>
                      </a:lnTo>
                      <a:lnTo>
                        <a:pt x="196" y="418"/>
                      </a:lnTo>
                      <a:lnTo>
                        <a:pt x="198" y="416"/>
                      </a:lnTo>
                      <a:lnTo>
                        <a:pt x="199" y="412"/>
                      </a:lnTo>
                      <a:lnTo>
                        <a:pt x="193" y="409"/>
                      </a:lnTo>
                      <a:close/>
                    </a:path>
                  </a:pathLst>
                </a:custGeom>
                <a:gradFill rotWithShape="0">
                  <a:gsLst>
                    <a:gs pos="0">
                      <a:srgbClr val="CBCBCB"/>
                    </a:gs>
                    <a:gs pos="13000">
                      <a:srgbClr val="5F5F5F"/>
                    </a:gs>
                    <a:gs pos="21001">
                      <a:srgbClr val="5F5F5F"/>
                    </a:gs>
                    <a:gs pos="63000">
                      <a:srgbClr val="FFFFFF"/>
                    </a:gs>
                    <a:gs pos="67000">
                      <a:srgbClr val="B2B2B2"/>
                    </a:gs>
                    <a:gs pos="69000">
                      <a:srgbClr val="292929"/>
                    </a:gs>
                    <a:gs pos="82001">
                      <a:srgbClr val="777777"/>
                    </a:gs>
                    <a:gs pos="100000">
                      <a:srgbClr val="EAEAEA"/>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141" name="Freeform 133"/>
                <p:cNvSpPr>
                  <a:spLocks noChangeAspect="1"/>
                </p:cNvSpPr>
                <p:nvPr/>
              </p:nvSpPr>
              <p:spPr bwMode="auto">
                <a:xfrm>
                  <a:off x="1126" y="3427"/>
                  <a:ext cx="13" cy="6"/>
                </a:xfrm>
                <a:custGeom>
                  <a:avLst/>
                  <a:gdLst>
                    <a:gd name="T0" fmla="*/ 13 w 27"/>
                    <a:gd name="T1" fmla="*/ 1 h 14"/>
                    <a:gd name="T2" fmla="*/ 10 w 27"/>
                    <a:gd name="T3" fmla="*/ 0 h 14"/>
                    <a:gd name="T4" fmla="*/ 0 w 27"/>
                    <a:gd name="T5" fmla="*/ 2 h 14"/>
                    <a:gd name="T6" fmla="*/ 1 w 27"/>
                    <a:gd name="T7" fmla="*/ 6 h 14"/>
                    <a:gd name="T8" fmla="*/ 11 w 27"/>
                    <a:gd name="T9" fmla="*/ 4 h 14"/>
                    <a:gd name="T10" fmla="*/ 9 w 27"/>
                    <a:gd name="T11" fmla="*/ 3 h 14"/>
                    <a:gd name="T12" fmla="*/ 11 w 27"/>
                    <a:gd name="T13" fmla="*/ 4 h 14"/>
                    <a:gd name="T14" fmla="*/ 13 w 27"/>
                    <a:gd name="T15" fmla="*/ 3 h 14"/>
                    <a:gd name="T16" fmla="*/ 13 w 27"/>
                    <a:gd name="T17" fmla="*/ 1 h 14"/>
                    <a:gd name="T18" fmla="*/ 12 w 27"/>
                    <a:gd name="T19" fmla="*/ 0 h 14"/>
                    <a:gd name="T20" fmla="*/ 10 w 27"/>
                    <a:gd name="T21" fmla="*/ 0 h 14"/>
                    <a:gd name="T22" fmla="*/ 13 w 27"/>
                    <a:gd name="T23" fmla="*/ 1 h 1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7" h="14">
                      <a:moveTo>
                        <a:pt x="27" y="3"/>
                      </a:moveTo>
                      <a:lnTo>
                        <a:pt x="21" y="0"/>
                      </a:lnTo>
                      <a:lnTo>
                        <a:pt x="0" y="5"/>
                      </a:lnTo>
                      <a:lnTo>
                        <a:pt x="3" y="14"/>
                      </a:lnTo>
                      <a:lnTo>
                        <a:pt x="23" y="9"/>
                      </a:lnTo>
                      <a:lnTo>
                        <a:pt x="18" y="6"/>
                      </a:lnTo>
                      <a:lnTo>
                        <a:pt x="23" y="9"/>
                      </a:lnTo>
                      <a:lnTo>
                        <a:pt x="27" y="7"/>
                      </a:lnTo>
                      <a:lnTo>
                        <a:pt x="27" y="3"/>
                      </a:lnTo>
                      <a:lnTo>
                        <a:pt x="24" y="1"/>
                      </a:lnTo>
                      <a:lnTo>
                        <a:pt x="21" y="0"/>
                      </a:lnTo>
                      <a:lnTo>
                        <a:pt x="27" y="3"/>
                      </a:lnTo>
                      <a:close/>
                    </a:path>
                  </a:pathLst>
                </a:custGeom>
                <a:gradFill rotWithShape="0">
                  <a:gsLst>
                    <a:gs pos="0">
                      <a:srgbClr val="CBCBCB"/>
                    </a:gs>
                    <a:gs pos="13000">
                      <a:srgbClr val="5F5F5F"/>
                    </a:gs>
                    <a:gs pos="21001">
                      <a:srgbClr val="5F5F5F"/>
                    </a:gs>
                    <a:gs pos="63000">
                      <a:srgbClr val="FFFFFF"/>
                    </a:gs>
                    <a:gs pos="67000">
                      <a:srgbClr val="B2B2B2"/>
                    </a:gs>
                    <a:gs pos="69000">
                      <a:srgbClr val="292929"/>
                    </a:gs>
                    <a:gs pos="82001">
                      <a:srgbClr val="777777"/>
                    </a:gs>
                    <a:gs pos="100000">
                      <a:srgbClr val="EAEAEA"/>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grpSp>
        </p:grpSp>
        <p:grpSp>
          <p:nvGrpSpPr>
            <p:cNvPr id="112" name="Group 134"/>
            <p:cNvGrpSpPr>
              <a:grpSpLocks noChangeAspect="1"/>
            </p:cNvGrpSpPr>
            <p:nvPr/>
          </p:nvGrpSpPr>
          <p:grpSpPr bwMode="auto">
            <a:xfrm rot="1708905" flipH="1">
              <a:off x="1377" y="3476"/>
              <a:ext cx="210" cy="174"/>
              <a:chOff x="991" y="3087"/>
              <a:chExt cx="420" cy="347"/>
            </a:xfrm>
          </p:grpSpPr>
          <p:sp>
            <p:nvSpPr>
              <p:cNvPr id="113" name="Freeform 135"/>
              <p:cNvSpPr>
                <a:spLocks noChangeAspect="1"/>
              </p:cNvSpPr>
              <p:nvPr/>
            </p:nvSpPr>
            <p:spPr bwMode="auto">
              <a:xfrm>
                <a:off x="1269" y="3213"/>
                <a:ext cx="139" cy="181"/>
              </a:xfrm>
              <a:custGeom>
                <a:avLst/>
                <a:gdLst>
                  <a:gd name="T0" fmla="*/ 135 w 278"/>
                  <a:gd name="T1" fmla="*/ 0 h 362"/>
                  <a:gd name="T2" fmla="*/ 135 w 278"/>
                  <a:gd name="T3" fmla="*/ 0 h 362"/>
                  <a:gd name="T4" fmla="*/ 130 w 278"/>
                  <a:gd name="T5" fmla="*/ 7 h 362"/>
                  <a:gd name="T6" fmla="*/ 125 w 278"/>
                  <a:gd name="T7" fmla="*/ 15 h 362"/>
                  <a:gd name="T8" fmla="*/ 119 w 278"/>
                  <a:gd name="T9" fmla="*/ 24 h 362"/>
                  <a:gd name="T10" fmla="*/ 112 w 278"/>
                  <a:gd name="T11" fmla="*/ 35 h 362"/>
                  <a:gd name="T12" fmla="*/ 105 w 278"/>
                  <a:gd name="T13" fmla="*/ 46 h 362"/>
                  <a:gd name="T14" fmla="*/ 97 w 278"/>
                  <a:gd name="T15" fmla="*/ 58 h 362"/>
                  <a:gd name="T16" fmla="*/ 88 w 278"/>
                  <a:gd name="T17" fmla="*/ 70 h 362"/>
                  <a:gd name="T18" fmla="*/ 79 w 278"/>
                  <a:gd name="T19" fmla="*/ 83 h 362"/>
                  <a:gd name="T20" fmla="*/ 70 w 278"/>
                  <a:gd name="T21" fmla="*/ 95 h 362"/>
                  <a:gd name="T22" fmla="*/ 60 w 278"/>
                  <a:gd name="T23" fmla="*/ 108 h 362"/>
                  <a:gd name="T24" fmla="*/ 50 w 278"/>
                  <a:gd name="T25" fmla="*/ 121 h 362"/>
                  <a:gd name="T26" fmla="*/ 40 w 278"/>
                  <a:gd name="T27" fmla="*/ 134 h 362"/>
                  <a:gd name="T28" fmla="*/ 30 w 278"/>
                  <a:gd name="T29" fmla="*/ 146 h 362"/>
                  <a:gd name="T30" fmla="*/ 20 w 278"/>
                  <a:gd name="T31" fmla="*/ 157 h 362"/>
                  <a:gd name="T32" fmla="*/ 10 w 278"/>
                  <a:gd name="T33" fmla="*/ 168 h 362"/>
                  <a:gd name="T34" fmla="*/ 0 w 278"/>
                  <a:gd name="T35" fmla="*/ 178 h 362"/>
                  <a:gd name="T36" fmla="*/ 3 w 278"/>
                  <a:gd name="T37" fmla="*/ 181 h 362"/>
                  <a:gd name="T38" fmla="*/ 13 w 278"/>
                  <a:gd name="T39" fmla="*/ 171 h 362"/>
                  <a:gd name="T40" fmla="*/ 23 w 278"/>
                  <a:gd name="T41" fmla="*/ 161 h 362"/>
                  <a:gd name="T42" fmla="*/ 33 w 278"/>
                  <a:gd name="T43" fmla="*/ 149 h 362"/>
                  <a:gd name="T44" fmla="*/ 44 w 278"/>
                  <a:gd name="T45" fmla="*/ 137 h 362"/>
                  <a:gd name="T46" fmla="*/ 53 w 278"/>
                  <a:gd name="T47" fmla="*/ 125 h 362"/>
                  <a:gd name="T48" fmla="*/ 63 w 278"/>
                  <a:gd name="T49" fmla="*/ 111 h 362"/>
                  <a:gd name="T50" fmla="*/ 73 w 278"/>
                  <a:gd name="T51" fmla="*/ 99 h 362"/>
                  <a:gd name="T52" fmla="*/ 83 w 278"/>
                  <a:gd name="T53" fmla="*/ 85 h 362"/>
                  <a:gd name="T54" fmla="*/ 93 w 278"/>
                  <a:gd name="T55" fmla="*/ 72 h 362"/>
                  <a:gd name="T56" fmla="*/ 101 w 278"/>
                  <a:gd name="T57" fmla="*/ 60 h 362"/>
                  <a:gd name="T58" fmla="*/ 109 w 278"/>
                  <a:gd name="T59" fmla="*/ 48 h 362"/>
                  <a:gd name="T60" fmla="*/ 117 w 278"/>
                  <a:gd name="T61" fmla="*/ 37 h 362"/>
                  <a:gd name="T62" fmla="*/ 124 w 278"/>
                  <a:gd name="T63" fmla="*/ 27 h 362"/>
                  <a:gd name="T64" fmla="*/ 129 w 278"/>
                  <a:gd name="T65" fmla="*/ 17 h 362"/>
                  <a:gd name="T66" fmla="*/ 135 w 278"/>
                  <a:gd name="T67" fmla="*/ 9 h 362"/>
                  <a:gd name="T68" fmla="*/ 139 w 278"/>
                  <a:gd name="T69" fmla="*/ 3 h 362"/>
                  <a:gd name="T70" fmla="*/ 139 w 278"/>
                  <a:gd name="T71" fmla="*/ 3 h 362"/>
                  <a:gd name="T72" fmla="*/ 135 w 278"/>
                  <a:gd name="T73" fmla="*/ 0 h 362"/>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278" h="362">
                    <a:moveTo>
                      <a:pt x="269" y="0"/>
                    </a:moveTo>
                    <a:lnTo>
                      <a:pt x="269" y="0"/>
                    </a:lnTo>
                    <a:lnTo>
                      <a:pt x="259" y="14"/>
                    </a:lnTo>
                    <a:lnTo>
                      <a:pt x="249" y="30"/>
                    </a:lnTo>
                    <a:lnTo>
                      <a:pt x="238" y="48"/>
                    </a:lnTo>
                    <a:lnTo>
                      <a:pt x="224" y="69"/>
                    </a:lnTo>
                    <a:lnTo>
                      <a:pt x="209" y="91"/>
                    </a:lnTo>
                    <a:lnTo>
                      <a:pt x="193" y="115"/>
                    </a:lnTo>
                    <a:lnTo>
                      <a:pt x="176" y="139"/>
                    </a:lnTo>
                    <a:lnTo>
                      <a:pt x="157" y="165"/>
                    </a:lnTo>
                    <a:lnTo>
                      <a:pt x="139" y="190"/>
                    </a:lnTo>
                    <a:lnTo>
                      <a:pt x="119" y="215"/>
                    </a:lnTo>
                    <a:lnTo>
                      <a:pt x="100" y="242"/>
                    </a:lnTo>
                    <a:lnTo>
                      <a:pt x="80" y="267"/>
                    </a:lnTo>
                    <a:lnTo>
                      <a:pt x="59" y="291"/>
                    </a:lnTo>
                    <a:lnTo>
                      <a:pt x="39" y="314"/>
                    </a:lnTo>
                    <a:lnTo>
                      <a:pt x="19" y="335"/>
                    </a:lnTo>
                    <a:lnTo>
                      <a:pt x="0" y="355"/>
                    </a:lnTo>
                    <a:lnTo>
                      <a:pt x="6" y="362"/>
                    </a:lnTo>
                    <a:lnTo>
                      <a:pt x="26" y="342"/>
                    </a:lnTo>
                    <a:lnTo>
                      <a:pt x="46" y="321"/>
                    </a:lnTo>
                    <a:lnTo>
                      <a:pt x="66" y="298"/>
                    </a:lnTo>
                    <a:lnTo>
                      <a:pt x="87" y="274"/>
                    </a:lnTo>
                    <a:lnTo>
                      <a:pt x="106" y="249"/>
                    </a:lnTo>
                    <a:lnTo>
                      <a:pt x="126" y="222"/>
                    </a:lnTo>
                    <a:lnTo>
                      <a:pt x="146" y="197"/>
                    </a:lnTo>
                    <a:lnTo>
                      <a:pt x="166" y="169"/>
                    </a:lnTo>
                    <a:lnTo>
                      <a:pt x="185" y="144"/>
                    </a:lnTo>
                    <a:lnTo>
                      <a:pt x="202" y="120"/>
                    </a:lnTo>
                    <a:lnTo>
                      <a:pt x="218" y="96"/>
                    </a:lnTo>
                    <a:lnTo>
                      <a:pt x="233" y="74"/>
                    </a:lnTo>
                    <a:lnTo>
                      <a:pt x="247" y="53"/>
                    </a:lnTo>
                    <a:lnTo>
                      <a:pt x="258" y="34"/>
                    </a:lnTo>
                    <a:lnTo>
                      <a:pt x="269" y="18"/>
                    </a:lnTo>
                    <a:lnTo>
                      <a:pt x="278" y="5"/>
                    </a:lnTo>
                    <a:lnTo>
                      <a:pt x="26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grpSp>
            <p:nvGrpSpPr>
              <p:cNvPr id="114" name="Group 136"/>
              <p:cNvGrpSpPr>
                <a:grpSpLocks noChangeAspect="1"/>
              </p:cNvGrpSpPr>
              <p:nvPr/>
            </p:nvGrpSpPr>
            <p:grpSpPr bwMode="auto">
              <a:xfrm>
                <a:off x="991" y="3087"/>
                <a:ext cx="420" cy="347"/>
                <a:chOff x="576" y="3492"/>
                <a:chExt cx="420" cy="347"/>
              </a:xfrm>
            </p:grpSpPr>
            <p:sp>
              <p:nvSpPr>
                <p:cNvPr id="115" name="Freeform 137"/>
                <p:cNvSpPr>
                  <a:spLocks noChangeAspect="1"/>
                </p:cNvSpPr>
                <p:nvPr/>
              </p:nvSpPr>
              <p:spPr bwMode="auto">
                <a:xfrm>
                  <a:off x="972" y="3540"/>
                  <a:ext cx="24" cy="93"/>
                </a:xfrm>
                <a:custGeom>
                  <a:avLst/>
                  <a:gdLst>
                    <a:gd name="T0" fmla="*/ 0 w 48"/>
                    <a:gd name="T1" fmla="*/ 3 h 187"/>
                    <a:gd name="T2" fmla="*/ 0 w 48"/>
                    <a:gd name="T3" fmla="*/ 3 h 187"/>
                    <a:gd name="T4" fmla="*/ 8 w 48"/>
                    <a:gd name="T5" fmla="*/ 12 h 187"/>
                    <a:gd name="T6" fmla="*/ 14 w 48"/>
                    <a:gd name="T7" fmla="*/ 23 h 187"/>
                    <a:gd name="T8" fmla="*/ 18 w 48"/>
                    <a:gd name="T9" fmla="*/ 33 h 187"/>
                    <a:gd name="T10" fmla="*/ 20 w 48"/>
                    <a:gd name="T11" fmla="*/ 44 h 187"/>
                    <a:gd name="T12" fmla="*/ 20 w 48"/>
                    <a:gd name="T13" fmla="*/ 56 h 187"/>
                    <a:gd name="T14" fmla="*/ 18 w 48"/>
                    <a:gd name="T15" fmla="*/ 68 h 187"/>
                    <a:gd name="T16" fmla="*/ 13 w 48"/>
                    <a:gd name="T17" fmla="*/ 79 h 187"/>
                    <a:gd name="T18" fmla="*/ 7 w 48"/>
                    <a:gd name="T19" fmla="*/ 91 h 187"/>
                    <a:gd name="T20" fmla="*/ 11 w 48"/>
                    <a:gd name="T21" fmla="*/ 93 h 187"/>
                    <a:gd name="T22" fmla="*/ 18 w 48"/>
                    <a:gd name="T23" fmla="*/ 81 h 187"/>
                    <a:gd name="T24" fmla="*/ 22 w 48"/>
                    <a:gd name="T25" fmla="*/ 69 h 187"/>
                    <a:gd name="T26" fmla="*/ 24 w 48"/>
                    <a:gd name="T27" fmla="*/ 56 h 187"/>
                    <a:gd name="T28" fmla="*/ 24 w 48"/>
                    <a:gd name="T29" fmla="*/ 44 h 187"/>
                    <a:gd name="T30" fmla="*/ 23 w 48"/>
                    <a:gd name="T31" fmla="*/ 32 h 187"/>
                    <a:gd name="T32" fmla="*/ 19 w 48"/>
                    <a:gd name="T33" fmla="*/ 20 h 187"/>
                    <a:gd name="T34" fmla="*/ 12 w 48"/>
                    <a:gd name="T35" fmla="*/ 10 h 187"/>
                    <a:gd name="T36" fmla="*/ 4 w 48"/>
                    <a:gd name="T37" fmla="*/ 0 h 187"/>
                    <a:gd name="T38" fmla="*/ 4 w 48"/>
                    <a:gd name="T39" fmla="*/ 0 h 187"/>
                    <a:gd name="T40" fmla="*/ 0 w 48"/>
                    <a:gd name="T41" fmla="*/ 3 h 187"/>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48" h="187">
                      <a:moveTo>
                        <a:pt x="0" y="7"/>
                      </a:moveTo>
                      <a:lnTo>
                        <a:pt x="0" y="7"/>
                      </a:lnTo>
                      <a:lnTo>
                        <a:pt x="15" y="25"/>
                      </a:lnTo>
                      <a:lnTo>
                        <a:pt x="28" y="46"/>
                      </a:lnTo>
                      <a:lnTo>
                        <a:pt x="36" y="67"/>
                      </a:lnTo>
                      <a:lnTo>
                        <a:pt x="39" y="89"/>
                      </a:lnTo>
                      <a:lnTo>
                        <a:pt x="39" y="113"/>
                      </a:lnTo>
                      <a:lnTo>
                        <a:pt x="35" y="136"/>
                      </a:lnTo>
                      <a:lnTo>
                        <a:pt x="26" y="158"/>
                      </a:lnTo>
                      <a:lnTo>
                        <a:pt x="13" y="182"/>
                      </a:lnTo>
                      <a:lnTo>
                        <a:pt x="22" y="187"/>
                      </a:lnTo>
                      <a:lnTo>
                        <a:pt x="36" y="162"/>
                      </a:lnTo>
                      <a:lnTo>
                        <a:pt x="44" y="138"/>
                      </a:lnTo>
                      <a:lnTo>
                        <a:pt x="48" y="113"/>
                      </a:lnTo>
                      <a:lnTo>
                        <a:pt x="48" y="89"/>
                      </a:lnTo>
                      <a:lnTo>
                        <a:pt x="45" y="64"/>
                      </a:lnTo>
                      <a:lnTo>
                        <a:pt x="37" y="41"/>
                      </a:lnTo>
                      <a:lnTo>
                        <a:pt x="24" y="21"/>
                      </a:lnTo>
                      <a:lnTo>
                        <a:pt x="7" y="0"/>
                      </a:lnTo>
                      <a:lnTo>
                        <a:pt x="0"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116" name="Freeform 138"/>
                <p:cNvSpPr>
                  <a:spLocks noChangeAspect="1"/>
                </p:cNvSpPr>
                <p:nvPr/>
              </p:nvSpPr>
              <p:spPr bwMode="auto">
                <a:xfrm>
                  <a:off x="874" y="3523"/>
                  <a:ext cx="101" cy="34"/>
                </a:xfrm>
                <a:custGeom>
                  <a:avLst/>
                  <a:gdLst>
                    <a:gd name="T0" fmla="*/ 5 w 203"/>
                    <a:gd name="T1" fmla="*/ 34 h 68"/>
                    <a:gd name="T2" fmla="*/ 5 w 203"/>
                    <a:gd name="T3" fmla="*/ 34 h 68"/>
                    <a:gd name="T4" fmla="*/ 9 w 203"/>
                    <a:gd name="T5" fmla="*/ 29 h 68"/>
                    <a:gd name="T6" fmla="*/ 15 w 203"/>
                    <a:gd name="T7" fmla="*/ 23 h 68"/>
                    <a:gd name="T8" fmla="*/ 21 w 203"/>
                    <a:gd name="T9" fmla="*/ 18 h 68"/>
                    <a:gd name="T10" fmla="*/ 27 w 203"/>
                    <a:gd name="T11" fmla="*/ 14 h 68"/>
                    <a:gd name="T12" fmla="*/ 33 w 203"/>
                    <a:gd name="T13" fmla="*/ 11 h 68"/>
                    <a:gd name="T14" fmla="*/ 39 w 203"/>
                    <a:gd name="T15" fmla="*/ 9 h 68"/>
                    <a:gd name="T16" fmla="*/ 46 w 203"/>
                    <a:gd name="T17" fmla="*/ 7 h 68"/>
                    <a:gd name="T18" fmla="*/ 52 w 203"/>
                    <a:gd name="T19" fmla="*/ 6 h 68"/>
                    <a:gd name="T20" fmla="*/ 59 w 203"/>
                    <a:gd name="T21" fmla="*/ 6 h 68"/>
                    <a:gd name="T22" fmla="*/ 65 w 203"/>
                    <a:gd name="T23" fmla="*/ 6 h 68"/>
                    <a:gd name="T24" fmla="*/ 71 w 203"/>
                    <a:gd name="T25" fmla="*/ 7 h 68"/>
                    <a:gd name="T26" fmla="*/ 77 w 203"/>
                    <a:gd name="T27" fmla="*/ 9 h 68"/>
                    <a:gd name="T28" fmla="*/ 83 w 203"/>
                    <a:gd name="T29" fmla="*/ 11 h 68"/>
                    <a:gd name="T30" fmla="*/ 88 w 203"/>
                    <a:gd name="T31" fmla="*/ 14 h 68"/>
                    <a:gd name="T32" fmla="*/ 94 w 203"/>
                    <a:gd name="T33" fmla="*/ 18 h 68"/>
                    <a:gd name="T34" fmla="*/ 98 w 203"/>
                    <a:gd name="T35" fmla="*/ 21 h 68"/>
                    <a:gd name="T36" fmla="*/ 101 w 203"/>
                    <a:gd name="T37" fmla="*/ 18 h 68"/>
                    <a:gd name="T38" fmla="*/ 96 w 203"/>
                    <a:gd name="T39" fmla="*/ 13 h 68"/>
                    <a:gd name="T40" fmla="*/ 90 w 203"/>
                    <a:gd name="T41" fmla="*/ 10 h 68"/>
                    <a:gd name="T42" fmla="*/ 85 w 203"/>
                    <a:gd name="T43" fmla="*/ 6 h 68"/>
                    <a:gd name="T44" fmla="*/ 78 w 203"/>
                    <a:gd name="T45" fmla="*/ 4 h 68"/>
                    <a:gd name="T46" fmla="*/ 72 w 203"/>
                    <a:gd name="T47" fmla="*/ 2 h 68"/>
                    <a:gd name="T48" fmla="*/ 65 w 203"/>
                    <a:gd name="T49" fmla="*/ 1 h 68"/>
                    <a:gd name="T50" fmla="*/ 59 w 203"/>
                    <a:gd name="T51" fmla="*/ 0 h 68"/>
                    <a:gd name="T52" fmla="*/ 52 w 203"/>
                    <a:gd name="T53" fmla="*/ 1 h 68"/>
                    <a:gd name="T54" fmla="*/ 45 w 203"/>
                    <a:gd name="T55" fmla="*/ 2 h 68"/>
                    <a:gd name="T56" fmla="*/ 38 w 203"/>
                    <a:gd name="T57" fmla="*/ 4 h 68"/>
                    <a:gd name="T58" fmla="*/ 31 w 203"/>
                    <a:gd name="T59" fmla="*/ 6 h 68"/>
                    <a:gd name="T60" fmla="*/ 25 w 203"/>
                    <a:gd name="T61" fmla="*/ 10 h 68"/>
                    <a:gd name="T62" fmla="*/ 18 w 203"/>
                    <a:gd name="T63" fmla="*/ 14 h 68"/>
                    <a:gd name="T64" fmla="*/ 11 w 203"/>
                    <a:gd name="T65" fmla="*/ 19 h 68"/>
                    <a:gd name="T66" fmla="*/ 6 w 203"/>
                    <a:gd name="T67" fmla="*/ 25 h 68"/>
                    <a:gd name="T68" fmla="*/ 0 w 203"/>
                    <a:gd name="T69" fmla="*/ 32 h 68"/>
                    <a:gd name="T70" fmla="*/ 0 w 203"/>
                    <a:gd name="T71" fmla="*/ 32 h 68"/>
                    <a:gd name="T72" fmla="*/ 5 w 203"/>
                    <a:gd name="T73" fmla="*/ 34 h 68"/>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203" h="68">
                      <a:moveTo>
                        <a:pt x="10" y="68"/>
                      </a:moveTo>
                      <a:lnTo>
                        <a:pt x="10" y="68"/>
                      </a:lnTo>
                      <a:lnTo>
                        <a:pt x="19" y="57"/>
                      </a:lnTo>
                      <a:lnTo>
                        <a:pt x="30" y="45"/>
                      </a:lnTo>
                      <a:lnTo>
                        <a:pt x="42" y="36"/>
                      </a:lnTo>
                      <a:lnTo>
                        <a:pt x="55" y="28"/>
                      </a:lnTo>
                      <a:lnTo>
                        <a:pt x="67" y="21"/>
                      </a:lnTo>
                      <a:lnTo>
                        <a:pt x="79" y="17"/>
                      </a:lnTo>
                      <a:lnTo>
                        <a:pt x="93" y="13"/>
                      </a:lnTo>
                      <a:lnTo>
                        <a:pt x="104" y="11"/>
                      </a:lnTo>
                      <a:lnTo>
                        <a:pt x="118" y="12"/>
                      </a:lnTo>
                      <a:lnTo>
                        <a:pt x="130" y="11"/>
                      </a:lnTo>
                      <a:lnTo>
                        <a:pt x="142" y="13"/>
                      </a:lnTo>
                      <a:lnTo>
                        <a:pt x="155" y="17"/>
                      </a:lnTo>
                      <a:lnTo>
                        <a:pt x="166" y="21"/>
                      </a:lnTo>
                      <a:lnTo>
                        <a:pt x="176" y="28"/>
                      </a:lnTo>
                      <a:lnTo>
                        <a:pt x="188" y="35"/>
                      </a:lnTo>
                      <a:lnTo>
                        <a:pt x="196" y="42"/>
                      </a:lnTo>
                      <a:lnTo>
                        <a:pt x="203" y="35"/>
                      </a:lnTo>
                      <a:lnTo>
                        <a:pt x="193" y="26"/>
                      </a:lnTo>
                      <a:lnTo>
                        <a:pt x="181" y="19"/>
                      </a:lnTo>
                      <a:lnTo>
                        <a:pt x="171" y="12"/>
                      </a:lnTo>
                      <a:lnTo>
                        <a:pt x="157" y="7"/>
                      </a:lnTo>
                      <a:lnTo>
                        <a:pt x="144" y="4"/>
                      </a:lnTo>
                      <a:lnTo>
                        <a:pt x="130" y="2"/>
                      </a:lnTo>
                      <a:lnTo>
                        <a:pt x="118" y="0"/>
                      </a:lnTo>
                      <a:lnTo>
                        <a:pt x="104" y="2"/>
                      </a:lnTo>
                      <a:lnTo>
                        <a:pt x="90" y="4"/>
                      </a:lnTo>
                      <a:lnTo>
                        <a:pt x="76" y="7"/>
                      </a:lnTo>
                      <a:lnTo>
                        <a:pt x="63" y="12"/>
                      </a:lnTo>
                      <a:lnTo>
                        <a:pt x="50" y="19"/>
                      </a:lnTo>
                      <a:lnTo>
                        <a:pt x="37" y="27"/>
                      </a:lnTo>
                      <a:lnTo>
                        <a:pt x="23" y="38"/>
                      </a:lnTo>
                      <a:lnTo>
                        <a:pt x="12" y="50"/>
                      </a:lnTo>
                      <a:lnTo>
                        <a:pt x="0" y="64"/>
                      </a:lnTo>
                      <a:lnTo>
                        <a:pt x="10" y="6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grpSp>
              <p:nvGrpSpPr>
                <p:cNvPr id="117" name="Group 139"/>
                <p:cNvGrpSpPr>
                  <a:grpSpLocks noChangeAspect="1"/>
                </p:cNvGrpSpPr>
                <p:nvPr/>
              </p:nvGrpSpPr>
              <p:grpSpPr bwMode="auto">
                <a:xfrm>
                  <a:off x="576" y="3492"/>
                  <a:ext cx="418" cy="347"/>
                  <a:chOff x="576" y="3492"/>
                  <a:chExt cx="418" cy="347"/>
                </a:xfrm>
              </p:grpSpPr>
              <p:sp>
                <p:nvSpPr>
                  <p:cNvPr id="118" name="Freeform 140"/>
                  <p:cNvSpPr>
                    <a:spLocks noChangeAspect="1"/>
                  </p:cNvSpPr>
                  <p:nvPr/>
                </p:nvSpPr>
                <p:spPr bwMode="auto">
                  <a:xfrm>
                    <a:off x="626" y="3526"/>
                    <a:ext cx="368" cy="310"/>
                  </a:xfrm>
                  <a:custGeom>
                    <a:avLst/>
                    <a:gdLst>
                      <a:gd name="T0" fmla="*/ 7 w 735"/>
                      <a:gd name="T1" fmla="*/ 137 h 621"/>
                      <a:gd name="T2" fmla="*/ 22 w 735"/>
                      <a:gd name="T3" fmla="*/ 162 h 621"/>
                      <a:gd name="T4" fmla="*/ 37 w 735"/>
                      <a:gd name="T5" fmla="*/ 186 h 621"/>
                      <a:gd name="T6" fmla="*/ 52 w 735"/>
                      <a:gd name="T7" fmla="*/ 209 h 621"/>
                      <a:gd name="T8" fmla="*/ 66 w 735"/>
                      <a:gd name="T9" fmla="*/ 232 h 621"/>
                      <a:gd name="T10" fmla="*/ 78 w 735"/>
                      <a:gd name="T11" fmla="*/ 251 h 621"/>
                      <a:gd name="T12" fmla="*/ 88 w 735"/>
                      <a:gd name="T13" fmla="*/ 266 h 621"/>
                      <a:gd name="T14" fmla="*/ 95 w 735"/>
                      <a:gd name="T15" fmla="*/ 277 h 621"/>
                      <a:gd name="T16" fmla="*/ 100 w 735"/>
                      <a:gd name="T17" fmla="*/ 285 h 621"/>
                      <a:gd name="T18" fmla="*/ 109 w 735"/>
                      <a:gd name="T19" fmla="*/ 293 h 621"/>
                      <a:gd name="T20" fmla="*/ 121 w 735"/>
                      <a:gd name="T21" fmla="*/ 300 h 621"/>
                      <a:gd name="T22" fmla="*/ 136 w 735"/>
                      <a:gd name="T23" fmla="*/ 307 h 621"/>
                      <a:gd name="T24" fmla="*/ 153 w 735"/>
                      <a:gd name="T25" fmla="*/ 310 h 621"/>
                      <a:gd name="T26" fmla="*/ 170 w 735"/>
                      <a:gd name="T27" fmla="*/ 310 h 621"/>
                      <a:gd name="T28" fmla="*/ 190 w 735"/>
                      <a:gd name="T29" fmla="*/ 304 h 621"/>
                      <a:gd name="T30" fmla="*/ 209 w 735"/>
                      <a:gd name="T31" fmla="*/ 292 h 621"/>
                      <a:gd name="T32" fmla="*/ 229 w 735"/>
                      <a:gd name="T33" fmla="*/ 275 h 621"/>
                      <a:gd name="T34" fmla="*/ 249 w 735"/>
                      <a:gd name="T35" fmla="*/ 253 h 621"/>
                      <a:gd name="T36" fmla="*/ 269 w 735"/>
                      <a:gd name="T37" fmla="*/ 228 h 621"/>
                      <a:gd name="T38" fmla="*/ 289 w 735"/>
                      <a:gd name="T39" fmla="*/ 202 h 621"/>
                      <a:gd name="T40" fmla="*/ 308 w 735"/>
                      <a:gd name="T41" fmla="*/ 176 h 621"/>
                      <a:gd name="T42" fmla="*/ 324 w 735"/>
                      <a:gd name="T43" fmla="*/ 152 h 621"/>
                      <a:gd name="T44" fmla="*/ 339 w 735"/>
                      <a:gd name="T45" fmla="*/ 131 h 621"/>
                      <a:gd name="T46" fmla="*/ 350 w 735"/>
                      <a:gd name="T47" fmla="*/ 113 h 621"/>
                      <a:gd name="T48" fmla="*/ 361 w 735"/>
                      <a:gd name="T49" fmla="*/ 94 h 621"/>
                      <a:gd name="T50" fmla="*/ 368 w 735"/>
                      <a:gd name="T51" fmla="*/ 71 h 621"/>
                      <a:gd name="T52" fmla="*/ 366 w 735"/>
                      <a:gd name="T53" fmla="*/ 47 h 621"/>
                      <a:gd name="T54" fmla="*/ 356 w 735"/>
                      <a:gd name="T55" fmla="*/ 26 h 621"/>
                      <a:gd name="T56" fmla="*/ 343 w 735"/>
                      <a:gd name="T57" fmla="*/ 12 h 621"/>
                      <a:gd name="T58" fmla="*/ 332 w 735"/>
                      <a:gd name="T59" fmla="*/ 5 h 621"/>
                      <a:gd name="T60" fmla="*/ 319 w 735"/>
                      <a:gd name="T61" fmla="*/ 1 h 621"/>
                      <a:gd name="T62" fmla="*/ 307 w 735"/>
                      <a:gd name="T63" fmla="*/ 0 h 621"/>
                      <a:gd name="T64" fmla="*/ 293 w 735"/>
                      <a:gd name="T65" fmla="*/ 1 h 621"/>
                      <a:gd name="T66" fmla="*/ 280 w 735"/>
                      <a:gd name="T67" fmla="*/ 5 h 621"/>
                      <a:gd name="T68" fmla="*/ 268 w 735"/>
                      <a:gd name="T69" fmla="*/ 12 h 621"/>
                      <a:gd name="T70" fmla="*/ 255 w 735"/>
                      <a:gd name="T71" fmla="*/ 23 h 621"/>
                      <a:gd name="T72" fmla="*/ 245 w 735"/>
                      <a:gd name="T73" fmla="*/ 37 h 621"/>
                      <a:gd name="T74" fmla="*/ 231 w 735"/>
                      <a:gd name="T75" fmla="*/ 56 h 621"/>
                      <a:gd name="T76" fmla="*/ 216 w 735"/>
                      <a:gd name="T77" fmla="*/ 76 h 621"/>
                      <a:gd name="T78" fmla="*/ 201 w 735"/>
                      <a:gd name="T79" fmla="*/ 97 h 621"/>
                      <a:gd name="T80" fmla="*/ 186 w 735"/>
                      <a:gd name="T81" fmla="*/ 117 h 621"/>
                      <a:gd name="T82" fmla="*/ 173 w 735"/>
                      <a:gd name="T83" fmla="*/ 134 h 621"/>
                      <a:gd name="T84" fmla="*/ 163 w 735"/>
                      <a:gd name="T85" fmla="*/ 147 h 621"/>
                      <a:gd name="T86" fmla="*/ 157 w 735"/>
                      <a:gd name="T87" fmla="*/ 154 h 621"/>
                      <a:gd name="T88" fmla="*/ 151 w 735"/>
                      <a:gd name="T89" fmla="*/ 147 h 621"/>
                      <a:gd name="T90" fmla="*/ 139 w 735"/>
                      <a:gd name="T91" fmla="*/ 126 h 621"/>
                      <a:gd name="T92" fmla="*/ 124 w 735"/>
                      <a:gd name="T93" fmla="*/ 102 h 621"/>
                      <a:gd name="T94" fmla="*/ 109 w 735"/>
                      <a:gd name="T95" fmla="*/ 76 h 621"/>
                      <a:gd name="T96" fmla="*/ 0 w 735"/>
                      <a:gd name="T97" fmla="*/ 126 h 621"/>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0" t="0" r="r" b="b"/>
                    <a:pathLst>
                      <a:path w="735" h="621">
                        <a:moveTo>
                          <a:pt x="0" y="252"/>
                        </a:moveTo>
                        <a:lnTo>
                          <a:pt x="14" y="275"/>
                        </a:lnTo>
                        <a:lnTo>
                          <a:pt x="28" y="300"/>
                        </a:lnTo>
                        <a:lnTo>
                          <a:pt x="43" y="324"/>
                        </a:lnTo>
                        <a:lnTo>
                          <a:pt x="58" y="348"/>
                        </a:lnTo>
                        <a:lnTo>
                          <a:pt x="73" y="372"/>
                        </a:lnTo>
                        <a:lnTo>
                          <a:pt x="88" y="396"/>
                        </a:lnTo>
                        <a:lnTo>
                          <a:pt x="103" y="419"/>
                        </a:lnTo>
                        <a:lnTo>
                          <a:pt x="118" y="442"/>
                        </a:lnTo>
                        <a:lnTo>
                          <a:pt x="131" y="464"/>
                        </a:lnTo>
                        <a:lnTo>
                          <a:pt x="143" y="484"/>
                        </a:lnTo>
                        <a:lnTo>
                          <a:pt x="156" y="502"/>
                        </a:lnTo>
                        <a:lnTo>
                          <a:pt x="166" y="520"/>
                        </a:lnTo>
                        <a:lnTo>
                          <a:pt x="176" y="533"/>
                        </a:lnTo>
                        <a:lnTo>
                          <a:pt x="184" y="546"/>
                        </a:lnTo>
                        <a:lnTo>
                          <a:pt x="189" y="555"/>
                        </a:lnTo>
                        <a:lnTo>
                          <a:pt x="194" y="562"/>
                        </a:lnTo>
                        <a:lnTo>
                          <a:pt x="200" y="570"/>
                        </a:lnTo>
                        <a:lnTo>
                          <a:pt x="208" y="578"/>
                        </a:lnTo>
                        <a:lnTo>
                          <a:pt x="218" y="586"/>
                        </a:lnTo>
                        <a:lnTo>
                          <a:pt x="229" y="594"/>
                        </a:lnTo>
                        <a:lnTo>
                          <a:pt x="241" y="601"/>
                        </a:lnTo>
                        <a:lnTo>
                          <a:pt x="256" y="608"/>
                        </a:lnTo>
                        <a:lnTo>
                          <a:pt x="271" y="614"/>
                        </a:lnTo>
                        <a:lnTo>
                          <a:pt x="287" y="617"/>
                        </a:lnTo>
                        <a:lnTo>
                          <a:pt x="305" y="620"/>
                        </a:lnTo>
                        <a:lnTo>
                          <a:pt x="322" y="621"/>
                        </a:lnTo>
                        <a:lnTo>
                          <a:pt x="340" y="620"/>
                        </a:lnTo>
                        <a:lnTo>
                          <a:pt x="360" y="615"/>
                        </a:lnTo>
                        <a:lnTo>
                          <a:pt x="379" y="608"/>
                        </a:lnTo>
                        <a:lnTo>
                          <a:pt x="399" y="599"/>
                        </a:lnTo>
                        <a:lnTo>
                          <a:pt x="418" y="585"/>
                        </a:lnTo>
                        <a:lnTo>
                          <a:pt x="438" y="569"/>
                        </a:lnTo>
                        <a:lnTo>
                          <a:pt x="458" y="550"/>
                        </a:lnTo>
                        <a:lnTo>
                          <a:pt x="477" y="529"/>
                        </a:lnTo>
                        <a:lnTo>
                          <a:pt x="498" y="506"/>
                        </a:lnTo>
                        <a:lnTo>
                          <a:pt x="518" y="482"/>
                        </a:lnTo>
                        <a:lnTo>
                          <a:pt x="538" y="456"/>
                        </a:lnTo>
                        <a:lnTo>
                          <a:pt x="558" y="430"/>
                        </a:lnTo>
                        <a:lnTo>
                          <a:pt x="577" y="404"/>
                        </a:lnTo>
                        <a:lnTo>
                          <a:pt x="597" y="378"/>
                        </a:lnTo>
                        <a:lnTo>
                          <a:pt x="615" y="353"/>
                        </a:lnTo>
                        <a:lnTo>
                          <a:pt x="632" y="328"/>
                        </a:lnTo>
                        <a:lnTo>
                          <a:pt x="648" y="304"/>
                        </a:lnTo>
                        <a:lnTo>
                          <a:pt x="663" y="282"/>
                        </a:lnTo>
                        <a:lnTo>
                          <a:pt x="677" y="262"/>
                        </a:lnTo>
                        <a:lnTo>
                          <a:pt x="689" y="243"/>
                        </a:lnTo>
                        <a:lnTo>
                          <a:pt x="699" y="227"/>
                        </a:lnTo>
                        <a:lnTo>
                          <a:pt x="708" y="213"/>
                        </a:lnTo>
                        <a:lnTo>
                          <a:pt x="722" y="189"/>
                        </a:lnTo>
                        <a:lnTo>
                          <a:pt x="730" y="166"/>
                        </a:lnTo>
                        <a:lnTo>
                          <a:pt x="735" y="142"/>
                        </a:lnTo>
                        <a:lnTo>
                          <a:pt x="735" y="118"/>
                        </a:lnTo>
                        <a:lnTo>
                          <a:pt x="731" y="95"/>
                        </a:lnTo>
                        <a:lnTo>
                          <a:pt x="723" y="73"/>
                        </a:lnTo>
                        <a:lnTo>
                          <a:pt x="711" y="52"/>
                        </a:lnTo>
                        <a:lnTo>
                          <a:pt x="694" y="32"/>
                        </a:lnTo>
                        <a:lnTo>
                          <a:pt x="685" y="24"/>
                        </a:lnTo>
                        <a:lnTo>
                          <a:pt x="674" y="17"/>
                        </a:lnTo>
                        <a:lnTo>
                          <a:pt x="663" y="11"/>
                        </a:lnTo>
                        <a:lnTo>
                          <a:pt x="651" y="6"/>
                        </a:lnTo>
                        <a:lnTo>
                          <a:pt x="638" y="2"/>
                        </a:lnTo>
                        <a:lnTo>
                          <a:pt x="625" y="0"/>
                        </a:lnTo>
                        <a:lnTo>
                          <a:pt x="613" y="0"/>
                        </a:lnTo>
                        <a:lnTo>
                          <a:pt x="599" y="0"/>
                        </a:lnTo>
                        <a:lnTo>
                          <a:pt x="586" y="2"/>
                        </a:lnTo>
                        <a:lnTo>
                          <a:pt x="573" y="6"/>
                        </a:lnTo>
                        <a:lnTo>
                          <a:pt x="560" y="11"/>
                        </a:lnTo>
                        <a:lnTo>
                          <a:pt x="547" y="17"/>
                        </a:lnTo>
                        <a:lnTo>
                          <a:pt x="535" y="25"/>
                        </a:lnTo>
                        <a:lnTo>
                          <a:pt x="522" y="36"/>
                        </a:lnTo>
                        <a:lnTo>
                          <a:pt x="510" y="47"/>
                        </a:lnTo>
                        <a:lnTo>
                          <a:pt x="500" y="60"/>
                        </a:lnTo>
                        <a:lnTo>
                          <a:pt x="489" y="75"/>
                        </a:lnTo>
                        <a:lnTo>
                          <a:pt x="476" y="93"/>
                        </a:lnTo>
                        <a:lnTo>
                          <a:pt x="462" y="112"/>
                        </a:lnTo>
                        <a:lnTo>
                          <a:pt x="447" y="131"/>
                        </a:lnTo>
                        <a:lnTo>
                          <a:pt x="432" y="152"/>
                        </a:lnTo>
                        <a:lnTo>
                          <a:pt x="416" y="173"/>
                        </a:lnTo>
                        <a:lnTo>
                          <a:pt x="401" y="194"/>
                        </a:lnTo>
                        <a:lnTo>
                          <a:pt x="386" y="214"/>
                        </a:lnTo>
                        <a:lnTo>
                          <a:pt x="371" y="234"/>
                        </a:lnTo>
                        <a:lnTo>
                          <a:pt x="357" y="252"/>
                        </a:lnTo>
                        <a:lnTo>
                          <a:pt x="345" y="268"/>
                        </a:lnTo>
                        <a:lnTo>
                          <a:pt x="334" y="282"/>
                        </a:lnTo>
                        <a:lnTo>
                          <a:pt x="325" y="295"/>
                        </a:lnTo>
                        <a:lnTo>
                          <a:pt x="318" y="303"/>
                        </a:lnTo>
                        <a:lnTo>
                          <a:pt x="314" y="309"/>
                        </a:lnTo>
                        <a:lnTo>
                          <a:pt x="313" y="311"/>
                        </a:lnTo>
                        <a:lnTo>
                          <a:pt x="302" y="294"/>
                        </a:lnTo>
                        <a:lnTo>
                          <a:pt x="291" y="275"/>
                        </a:lnTo>
                        <a:lnTo>
                          <a:pt x="278" y="252"/>
                        </a:lnTo>
                        <a:lnTo>
                          <a:pt x="263" y="229"/>
                        </a:lnTo>
                        <a:lnTo>
                          <a:pt x="248" y="204"/>
                        </a:lnTo>
                        <a:lnTo>
                          <a:pt x="233" y="179"/>
                        </a:lnTo>
                        <a:lnTo>
                          <a:pt x="218" y="152"/>
                        </a:lnTo>
                        <a:lnTo>
                          <a:pt x="203" y="126"/>
                        </a:lnTo>
                        <a:lnTo>
                          <a:pt x="0" y="252"/>
                        </a:lnTo>
                        <a:close/>
                      </a:path>
                    </a:pathLst>
                  </a:custGeom>
                  <a:solidFill>
                    <a:srgbClr val="FF4C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119" name="Freeform 141"/>
                  <p:cNvSpPr>
                    <a:spLocks noChangeAspect="1"/>
                  </p:cNvSpPr>
                  <p:nvPr/>
                </p:nvSpPr>
                <p:spPr bwMode="auto">
                  <a:xfrm>
                    <a:off x="624" y="3651"/>
                    <a:ext cx="102" cy="157"/>
                  </a:xfrm>
                  <a:custGeom>
                    <a:avLst/>
                    <a:gdLst>
                      <a:gd name="T0" fmla="*/ 102 w 204"/>
                      <a:gd name="T1" fmla="*/ 155 h 314"/>
                      <a:gd name="T2" fmla="*/ 102 w 204"/>
                      <a:gd name="T3" fmla="*/ 155 h 314"/>
                      <a:gd name="T4" fmla="*/ 100 w 204"/>
                      <a:gd name="T5" fmla="*/ 152 h 314"/>
                      <a:gd name="T6" fmla="*/ 97 w 204"/>
                      <a:gd name="T7" fmla="*/ 147 h 314"/>
                      <a:gd name="T8" fmla="*/ 93 w 204"/>
                      <a:gd name="T9" fmla="*/ 141 h 314"/>
                      <a:gd name="T10" fmla="*/ 88 w 204"/>
                      <a:gd name="T11" fmla="*/ 134 h 314"/>
                      <a:gd name="T12" fmla="*/ 83 w 204"/>
                      <a:gd name="T13" fmla="*/ 125 h 314"/>
                      <a:gd name="T14" fmla="*/ 77 w 204"/>
                      <a:gd name="T15" fmla="*/ 116 h 314"/>
                      <a:gd name="T16" fmla="*/ 70 w 204"/>
                      <a:gd name="T17" fmla="*/ 106 h 314"/>
                      <a:gd name="T18" fmla="*/ 64 w 204"/>
                      <a:gd name="T19" fmla="*/ 95 h 314"/>
                      <a:gd name="T20" fmla="*/ 57 w 204"/>
                      <a:gd name="T21" fmla="*/ 84 h 314"/>
                      <a:gd name="T22" fmla="*/ 49 w 204"/>
                      <a:gd name="T23" fmla="*/ 72 h 314"/>
                      <a:gd name="T24" fmla="*/ 42 w 204"/>
                      <a:gd name="T25" fmla="*/ 60 h 314"/>
                      <a:gd name="T26" fmla="*/ 34 w 204"/>
                      <a:gd name="T27" fmla="*/ 48 h 314"/>
                      <a:gd name="T28" fmla="*/ 27 w 204"/>
                      <a:gd name="T29" fmla="*/ 36 h 314"/>
                      <a:gd name="T30" fmla="*/ 19 w 204"/>
                      <a:gd name="T31" fmla="*/ 24 h 314"/>
                      <a:gd name="T32" fmla="*/ 12 w 204"/>
                      <a:gd name="T33" fmla="*/ 12 h 314"/>
                      <a:gd name="T34" fmla="*/ 5 w 204"/>
                      <a:gd name="T35" fmla="*/ 0 h 314"/>
                      <a:gd name="T36" fmla="*/ 0 w 204"/>
                      <a:gd name="T37" fmla="*/ 3 h 314"/>
                      <a:gd name="T38" fmla="*/ 7 w 204"/>
                      <a:gd name="T39" fmla="*/ 14 h 314"/>
                      <a:gd name="T40" fmla="*/ 15 w 204"/>
                      <a:gd name="T41" fmla="*/ 26 h 314"/>
                      <a:gd name="T42" fmla="*/ 22 w 204"/>
                      <a:gd name="T43" fmla="*/ 38 h 314"/>
                      <a:gd name="T44" fmla="*/ 30 w 204"/>
                      <a:gd name="T45" fmla="*/ 50 h 314"/>
                      <a:gd name="T46" fmla="*/ 37 w 204"/>
                      <a:gd name="T47" fmla="*/ 62 h 314"/>
                      <a:gd name="T48" fmla="*/ 45 w 204"/>
                      <a:gd name="T49" fmla="*/ 75 h 314"/>
                      <a:gd name="T50" fmla="*/ 52 w 204"/>
                      <a:gd name="T51" fmla="*/ 86 h 314"/>
                      <a:gd name="T52" fmla="*/ 60 w 204"/>
                      <a:gd name="T53" fmla="*/ 98 h 314"/>
                      <a:gd name="T54" fmla="*/ 66 w 204"/>
                      <a:gd name="T55" fmla="*/ 109 h 314"/>
                      <a:gd name="T56" fmla="*/ 72 w 204"/>
                      <a:gd name="T57" fmla="*/ 118 h 314"/>
                      <a:gd name="T58" fmla="*/ 79 w 204"/>
                      <a:gd name="T59" fmla="*/ 128 h 314"/>
                      <a:gd name="T60" fmla="*/ 84 w 204"/>
                      <a:gd name="T61" fmla="*/ 136 h 314"/>
                      <a:gd name="T62" fmla="*/ 88 w 204"/>
                      <a:gd name="T63" fmla="*/ 143 h 314"/>
                      <a:gd name="T64" fmla="*/ 92 w 204"/>
                      <a:gd name="T65" fmla="*/ 149 h 314"/>
                      <a:gd name="T66" fmla="*/ 95 w 204"/>
                      <a:gd name="T67" fmla="*/ 154 h 314"/>
                      <a:gd name="T68" fmla="*/ 97 w 204"/>
                      <a:gd name="T69" fmla="*/ 157 h 314"/>
                      <a:gd name="T70" fmla="*/ 97 w 204"/>
                      <a:gd name="T71" fmla="*/ 157 h 314"/>
                      <a:gd name="T72" fmla="*/ 102 w 204"/>
                      <a:gd name="T73" fmla="*/ 155 h 314"/>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204" h="314">
                        <a:moveTo>
                          <a:pt x="204" y="310"/>
                        </a:moveTo>
                        <a:lnTo>
                          <a:pt x="204" y="310"/>
                        </a:lnTo>
                        <a:lnTo>
                          <a:pt x="199" y="303"/>
                        </a:lnTo>
                        <a:lnTo>
                          <a:pt x="193" y="294"/>
                        </a:lnTo>
                        <a:lnTo>
                          <a:pt x="185" y="281"/>
                        </a:lnTo>
                        <a:lnTo>
                          <a:pt x="176" y="267"/>
                        </a:lnTo>
                        <a:lnTo>
                          <a:pt x="166" y="250"/>
                        </a:lnTo>
                        <a:lnTo>
                          <a:pt x="153" y="232"/>
                        </a:lnTo>
                        <a:lnTo>
                          <a:pt x="140" y="212"/>
                        </a:lnTo>
                        <a:lnTo>
                          <a:pt x="128" y="190"/>
                        </a:lnTo>
                        <a:lnTo>
                          <a:pt x="113" y="167"/>
                        </a:lnTo>
                        <a:lnTo>
                          <a:pt x="98" y="144"/>
                        </a:lnTo>
                        <a:lnTo>
                          <a:pt x="83" y="120"/>
                        </a:lnTo>
                        <a:lnTo>
                          <a:pt x="68" y="96"/>
                        </a:lnTo>
                        <a:lnTo>
                          <a:pt x="53" y="71"/>
                        </a:lnTo>
                        <a:lnTo>
                          <a:pt x="38" y="47"/>
                        </a:lnTo>
                        <a:lnTo>
                          <a:pt x="23" y="23"/>
                        </a:lnTo>
                        <a:lnTo>
                          <a:pt x="9" y="0"/>
                        </a:lnTo>
                        <a:lnTo>
                          <a:pt x="0" y="5"/>
                        </a:lnTo>
                        <a:lnTo>
                          <a:pt x="14" y="28"/>
                        </a:lnTo>
                        <a:lnTo>
                          <a:pt x="29" y="52"/>
                        </a:lnTo>
                        <a:lnTo>
                          <a:pt x="44" y="76"/>
                        </a:lnTo>
                        <a:lnTo>
                          <a:pt x="59" y="100"/>
                        </a:lnTo>
                        <a:lnTo>
                          <a:pt x="74" y="124"/>
                        </a:lnTo>
                        <a:lnTo>
                          <a:pt x="89" y="149"/>
                        </a:lnTo>
                        <a:lnTo>
                          <a:pt x="104" y="172"/>
                        </a:lnTo>
                        <a:lnTo>
                          <a:pt x="119" y="195"/>
                        </a:lnTo>
                        <a:lnTo>
                          <a:pt x="131" y="217"/>
                        </a:lnTo>
                        <a:lnTo>
                          <a:pt x="144" y="236"/>
                        </a:lnTo>
                        <a:lnTo>
                          <a:pt x="157" y="255"/>
                        </a:lnTo>
                        <a:lnTo>
                          <a:pt x="167" y="272"/>
                        </a:lnTo>
                        <a:lnTo>
                          <a:pt x="176" y="286"/>
                        </a:lnTo>
                        <a:lnTo>
                          <a:pt x="184" y="298"/>
                        </a:lnTo>
                        <a:lnTo>
                          <a:pt x="190" y="308"/>
                        </a:lnTo>
                        <a:lnTo>
                          <a:pt x="194" y="314"/>
                        </a:lnTo>
                        <a:lnTo>
                          <a:pt x="204" y="31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120" name="Freeform 142"/>
                  <p:cNvSpPr>
                    <a:spLocks noChangeAspect="1"/>
                  </p:cNvSpPr>
                  <p:nvPr/>
                </p:nvSpPr>
                <p:spPr bwMode="auto">
                  <a:xfrm>
                    <a:off x="721" y="3805"/>
                    <a:ext cx="126" cy="34"/>
                  </a:xfrm>
                  <a:custGeom>
                    <a:avLst/>
                    <a:gdLst>
                      <a:gd name="T0" fmla="*/ 123 w 252"/>
                      <a:gd name="T1" fmla="*/ 3 h 67"/>
                      <a:gd name="T2" fmla="*/ 123 w 252"/>
                      <a:gd name="T3" fmla="*/ 3 h 67"/>
                      <a:gd name="T4" fmla="*/ 113 w 252"/>
                      <a:gd name="T5" fmla="*/ 11 h 67"/>
                      <a:gd name="T6" fmla="*/ 104 w 252"/>
                      <a:gd name="T7" fmla="*/ 17 h 67"/>
                      <a:gd name="T8" fmla="*/ 95 w 252"/>
                      <a:gd name="T9" fmla="*/ 22 h 67"/>
                      <a:gd name="T10" fmla="*/ 85 w 252"/>
                      <a:gd name="T11" fmla="*/ 26 h 67"/>
                      <a:gd name="T12" fmla="*/ 76 w 252"/>
                      <a:gd name="T13" fmla="*/ 28 h 67"/>
                      <a:gd name="T14" fmla="*/ 67 w 252"/>
                      <a:gd name="T15" fmla="*/ 28 h 67"/>
                      <a:gd name="T16" fmla="*/ 58 w 252"/>
                      <a:gd name="T17" fmla="*/ 28 h 67"/>
                      <a:gd name="T18" fmla="*/ 49 w 252"/>
                      <a:gd name="T19" fmla="*/ 27 h 67"/>
                      <a:gd name="T20" fmla="*/ 42 w 252"/>
                      <a:gd name="T21" fmla="*/ 25 h 67"/>
                      <a:gd name="T22" fmla="*/ 34 w 252"/>
                      <a:gd name="T23" fmla="*/ 22 h 67"/>
                      <a:gd name="T24" fmla="*/ 28 w 252"/>
                      <a:gd name="T25" fmla="*/ 19 h 67"/>
                      <a:gd name="T26" fmla="*/ 21 w 252"/>
                      <a:gd name="T27" fmla="*/ 15 h 67"/>
                      <a:gd name="T28" fmla="*/ 17 w 252"/>
                      <a:gd name="T29" fmla="*/ 12 h 67"/>
                      <a:gd name="T30" fmla="*/ 11 w 252"/>
                      <a:gd name="T31" fmla="*/ 8 h 67"/>
                      <a:gd name="T32" fmla="*/ 7 w 252"/>
                      <a:gd name="T33" fmla="*/ 4 h 67"/>
                      <a:gd name="T34" fmla="*/ 5 w 252"/>
                      <a:gd name="T35" fmla="*/ 0 h 67"/>
                      <a:gd name="T36" fmla="*/ 0 w 252"/>
                      <a:gd name="T37" fmla="*/ 2 h 67"/>
                      <a:gd name="T38" fmla="*/ 4 w 252"/>
                      <a:gd name="T39" fmla="*/ 7 h 67"/>
                      <a:gd name="T40" fmla="*/ 8 w 252"/>
                      <a:gd name="T41" fmla="*/ 11 h 67"/>
                      <a:gd name="T42" fmla="*/ 13 w 252"/>
                      <a:gd name="T43" fmla="*/ 15 h 67"/>
                      <a:gd name="T44" fmla="*/ 19 w 252"/>
                      <a:gd name="T45" fmla="*/ 20 h 67"/>
                      <a:gd name="T46" fmla="*/ 25 w 252"/>
                      <a:gd name="T47" fmla="*/ 23 h 67"/>
                      <a:gd name="T48" fmla="*/ 33 w 252"/>
                      <a:gd name="T49" fmla="*/ 27 h 67"/>
                      <a:gd name="T50" fmla="*/ 41 w 252"/>
                      <a:gd name="T51" fmla="*/ 30 h 67"/>
                      <a:gd name="T52" fmla="*/ 49 w 252"/>
                      <a:gd name="T53" fmla="*/ 31 h 67"/>
                      <a:gd name="T54" fmla="*/ 58 w 252"/>
                      <a:gd name="T55" fmla="*/ 32 h 67"/>
                      <a:gd name="T56" fmla="*/ 67 w 252"/>
                      <a:gd name="T57" fmla="*/ 34 h 67"/>
                      <a:gd name="T58" fmla="*/ 76 w 252"/>
                      <a:gd name="T59" fmla="*/ 32 h 67"/>
                      <a:gd name="T60" fmla="*/ 86 w 252"/>
                      <a:gd name="T61" fmla="*/ 30 h 67"/>
                      <a:gd name="T62" fmla="*/ 96 w 252"/>
                      <a:gd name="T63" fmla="*/ 27 h 67"/>
                      <a:gd name="T64" fmla="*/ 106 w 252"/>
                      <a:gd name="T65" fmla="*/ 22 h 67"/>
                      <a:gd name="T66" fmla="*/ 117 w 252"/>
                      <a:gd name="T67" fmla="*/ 15 h 67"/>
                      <a:gd name="T68" fmla="*/ 126 w 252"/>
                      <a:gd name="T69" fmla="*/ 7 h 67"/>
                      <a:gd name="T70" fmla="*/ 126 w 252"/>
                      <a:gd name="T71" fmla="*/ 7 h 67"/>
                      <a:gd name="T72" fmla="*/ 123 w 252"/>
                      <a:gd name="T73" fmla="*/ 3 h 67"/>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252" h="67">
                        <a:moveTo>
                          <a:pt x="246" y="6"/>
                        </a:moveTo>
                        <a:lnTo>
                          <a:pt x="246" y="6"/>
                        </a:lnTo>
                        <a:lnTo>
                          <a:pt x="226" y="22"/>
                        </a:lnTo>
                        <a:lnTo>
                          <a:pt x="208" y="34"/>
                        </a:lnTo>
                        <a:lnTo>
                          <a:pt x="189" y="44"/>
                        </a:lnTo>
                        <a:lnTo>
                          <a:pt x="170" y="51"/>
                        </a:lnTo>
                        <a:lnTo>
                          <a:pt x="151" y="55"/>
                        </a:lnTo>
                        <a:lnTo>
                          <a:pt x="133" y="55"/>
                        </a:lnTo>
                        <a:lnTo>
                          <a:pt x="116" y="55"/>
                        </a:lnTo>
                        <a:lnTo>
                          <a:pt x="98" y="53"/>
                        </a:lnTo>
                        <a:lnTo>
                          <a:pt x="83" y="49"/>
                        </a:lnTo>
                        <a:lnTo>
                          <a:pt x="68" y="44"/>
                        </a:lnTo>
                        <a:lnTo>
                          <a:pt x="55" y="37"/>
                        </a:lnTo>
                        <a:lnTo>
                          <a:pt x="42" y="30"/>
                        </a:lnTo>
                        <a:lnTo>
                          <a:pt x="33" y="23"/>
                        </a:lnTo>
                        <a:lnTo>
                          <a:pt x="22" y="15"/>
                        </a:lnTo>
                        <a:lnTo>
                          <a:pt x="14" y="7"/>
                        </a:lnTo>
                        <a:lnTo>
                          <a:pt x="10" y="0"/>
                        </a:lnTo>
                        <a:lnTo>
                          <a:pt x="0" y="4"/>
                        </a:lnTo>
                        <a:lnTo>
                          <a:pt x="7" y="14"/>
                        </a:lnTo>
                        <a:lnTo>
                          <a:pt x="15" y="22"/>
                        </a:lnTo>
                        <a:lnTo>
                          <a:pt x="26" y="30"/>
                        </a:lnTo>
                        <a:lnTo>
                          <a:pt x="37" y="39"/>
                        </a:lnTo>
                        <a:lnTo>
                          <a:pt x="50" y="46"/>
                        </a:lnTo>
                        <a:lnTo>
                          <a:pt x="66" y="53"/>
                        </a:lnTo>
                        <a:lnTo>
                          <a:pt x="81" y="59"/>
                        </a:lnTo>
                        <a:lnTo>
                          <a:pt x="98" y="62"/>
                        </a:lnTo>
                        <a:lnTo>
                          <a:pt x="116" y="64"/>
                        </a:lnTo>
                        <a:lnTo>
                          <a:pt x="133" y="67"/>
                        </a:lnTo>
                        <a:lnTo>
                          <a:pt x="151" y="64"/>
                        </a:lnTo>
                        <a:lnTo>
                          <a:pt x="172" y="60"/>
                        </a:lnTo>
                        <a:lnTo>
                          <a:pt x="191" y="53"/>
                        </a:lnTo>
                        <a:lnTo>
                          <a:pt x="212" y="44"/>
                        </a:lnTo>
                        <a:lnTo>
                          <a:pt x="233" y="29"/>
                        </a:lnTo>
                        <a:lnTo>
                          <a:pt x="252" y="13"/>
                        </a:lnTo>
                        <a:lnTo>
                          <a:pt x="246" y="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121" name="Freeform 143"/>
                  <p:cNvSpPr>
                    <a:spLocks noChangeAspect="1"/>
                  </p:cNvSpPr>
                  <p:nvPr/>
                </p:nvSpPr>
                <p:spPr bwMode="auto">
                  <a:xfrm>
                    <a:off x="780" y="3554"/>
                    <a:ext cx="99" cy="129"/>
                  </a:xfrm>
                  <a:custGeom>
                    <a:avLst/>
                    <a:gdLst>
                      <a:gd name="T0" fmla="*/ 0 w 197"/>
                      <a:gd name="T1" fmla="*/ 128 h 258"/>
                      <a:gd name="T2" fmla="*/ 4 w 197"/>
                      <a:gd name="T3" fmla="*/ 129 h 258"/>
                      <a:gd name="T4" fmla="*/ 5 w 197"/>
                      <a:gd name="T5" fmla="*/ 127 h 258"/>
                      <a:gd name="T6" fmla="*/ 7 w 197"/>
                      <a:gd name="T7" fmla="*/ 125 h 258"/>
                      <a:gd name="T8" fmla="*/ 11 w 197"/>
                      <a:gd name="T9" fmla="*/ 120 h 258"/>
                      <a:gd name="T10" fmla="*/ 16 w 197"/>
                      <a:gd name="T11" fmla="*/ 114 h 258"/>
                      <a:gd name="T12" fmla="*/ 20 w 197"/>
                      <a:gd name="T13" fmla="*/ 107 h 258"/>
                      <a:gd name="T14" fmla="*/ 27 w 197"/>
                      <a:gd name="T15" fmla="*/ 99 h 258"/>
                      <a:gd name="T16" fmla="*/ 34 w 197"/>
                      <a:gd name="T17" fmla="*/ 90 h 258"/>
                      <a:gd name="T18" fmla="*/ 42 w 197"/>
                      <a:gd name="T19" fmla="*/ 80 h 258"/>
                      <a:gd name="T20" fmla="*/ 49 w 197"/>
                      <a:gd name="T21" fmla="*/ 69 h 258"/>
                      <a:gd name="T22" fmla="*/ 56 w 197"/>
                      <a:gd name="T23" fmla="*/ 59 h 258"/>
                      <a:gd name="T24" fmla="*/ 64 w 197"/>
                      <a:gd name="T25" fmla="*/ 48 h 258"/>
                      <a:gd name="T26" fmla="*/ 72 w 197"/>
                      <a:gd name="T27" fmla="*/ 38 h 258"/>
                      <a:gd name="T28" fmla="*/ 79 w 197"/>
                      <a:gd name="T29" fmla="*/ 29 h 258"/>
                      <a:gd name="T30" fmla="*/ 87 w 197"/>
                      <a:gd name="T31" fmla="*/ 19 h 258"/>
                      <a:gd name="T32" fmla="*/ 93 w 197"/>
                      <a:gd name="T33" fmla="*/ 10 h 258"/>
                      <a:gd name="T34" fmla="*/ 99 w 197"/>
                      <a:gd name="T35" fmla="*/ 2 h 258"/>
                      <a:gd name="T36" fmla="*/ 94 w 197"/>
                      <a:gd name="T37" fmla="*/ 0 h 258"/>
                      <a:gd name="T38" fmla="*/ 88 w 197"/>
                      <a:gd name="T39" fmla="*/ 8 h 258"/>
                      <a:gd name="T40" fmla="*/ 82 w 197"/>
                      <a:gd name="T41" fmla="*/ 17 h 258"/>
                      <a:gd name="T42" fmla="*/ 76 w 197"/>
                      <a:gd name="T43" fmla="*/ 25 h 258"/>
                      <a:gd name="T44" fmla="*/ 68 w 197"/>
                      <a:gd name="T45" fmla="*/ 36 h 258"/>
                      <a:gd name="T46" fmla="*/ 61 w 197"/>
                      <a:gd name="T47" fmla="*/ 46 h 258"/>
                      <a:gd name="T48" fmla="*/ 53 w 197"/>
                      <a:gd name="T49" fmla="*/ 57 h 258"/>
                      <a:gd name="T50" fmla="*/ 45 w 197"/>
                      <a:gd name="T51" fmla="*/ 67 h 258"/>
                      <a:gd name="T52" fmla="*/ 37 w 197"/>
                      <a:gd name="T53" fmla="*/ 77 h 258"/>
                      <a:gd name="T54" fmla="*/ 30 w 197"/>
                      <a:gd name="T55" fmla="*/ 86 h 258"/>
                      <a:gd name="T56" fmla="*/ 23 w 197"/>
                      <a:gd name="T57" fmla="*/ 96 h 258"/>
                      <a:gd name="T58" fmla="*/ 17 w 197"/>
                      <a:gd name="T59" fmla="*/ 104 h 258"/>
                      <a:gd name="T60" fmla="*/ 11 w 197"/>
                      <a:gd name="T61" fmla="*/ 111 h 258"/>
                      <a:gd name="T62" fmla="*/ 7 w 197"/>
                      <a:gd name="T63" fmla="*/ 117 h 258"/>
                      <a:gd name="T64" fmla="*/ 4 w 197"/>
                      <a:gd name="T65" fmla="*/ 121 h 258"/>
                      <a:gd name="T66" fmla="*/ 1 w 197"/>
                      <a:gd name="T67" fmla="*/ 125 h 258"/>
                      <a:gd name="T68" fmla="*/ 1 w 197"/>
                      <a:gd name="T69" fmla="*/ 125 h 258"/>
                      <a:gd name="T70" fmla="*/ 5 w 197"/>
                      <a:gd name="T71" fmla="*/ 126 h 258"/>
                      <a:gd name="T72" fmla="*/ 1 w 197"/>
                      <a:gd name="T73" fmla="*/ 125 h 258"/>
                      <a:gd name="T74" fmla="*/ 0 w 197"/>
                      <a:gd name="T75" fmla="*/ 127 h 258"/>
                      <a:gd name="T76" fmla="*/ 1 w 197"/>
                      <a:gd name="T77" fmla="*/ 129 h 258"/>
                      <a:gd name="T78" fmla="*/ 3 w 197"/>
                      <a:gd name="T79" fmla="*/ 129 h 258"/>
                      <a:gd name="T80" fmla="*/ 4 w 197"/>
                      <a:gd name="T81" fmla="*/ 129 h 258"/>
                      <a:gd name="T82" fmla="*/ 0 w 197"/>
                      <a:gd name="T83" fmla="*/ 128 h 258"/>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0" t="0" r="r" b="b"/>
                    <a:pathLst>
                      <a:path w="197" h="258">
                        <a:moveTo>
                          <a:pt x="0" y="255"/>
                        </a:moveTo>
                        <a:lnTo>
                          <a:pt x="8" y="257"/>
                        </a:lnTo>
                        <a:lnTo>
                          <a:pt x="10" y="253"/>
                        </a:lnTo>
                        <a:lnTo>
                          <a:pt x="14" y="249"/>
                        </a:lnTo>
                        <a:lnTo>
                          <a:pt x="21" y="240"/>
                        </a:lnTo>
                        <a:lnTo>
                          <a:pt x="31" y="227"/>
                        </a:lnTo>
                        <a:lnTo>
                          <a:pt x="40" y="214"/>
                        </a:lnTo>
                        <a:lnTo>
                          <a:pt x="53" y="198"/>
                        </a:lnTo>
                        <a:lnTo>
                          <a:pt x="67" y="179"/>
                        </a:lnTo>
                        <a:lnTo>
                          <a:pt x="83" y="159"/>
                        </a:lnTo>
                        <a:lnTo>
                          <a:pt x="98" y="138"/>
                        </a:lnTo>
                        <a:lnTo>
                          <a:pt x="112" y="117"/>
                        </a:lnTo>
                        <a:lnTo>
                          <a:pt x="128" y="96"/>
                        </a:lnTo>
                        <a:lnTo>
                          <a:pt x="144" y="76"/>
                        </a:lnTo>
                        <a:lnTo>
                          <a:pt x="158" y="57"/>
                        </a:lnTo>
                        <a:lnTo>
                          <a:pt x="173" y="38"/>
                        </a:lnTo>
                        <a:lnTo>
                          <a:pt x="185" y="19"/>
                        </a:lnTo>
                        <a:lnTo>
                          <a:pt x="197" y="4"/>
                        </a:lnTo>
                        <a:lnTo>
                          <a:pt x="187" y="0"/>
                        </a:lnTo>
                        <a:lnTo>
                          <a:pt x="176" y="15"/>
                        </a:lnTo>
                        <a:lnTo>
                          <a:pt x="163" y="33"/>
                        </a:lnTo>
                        <a:lnTo>
                          <a:pt x="151" y="50"/>
                        </a:lnTo>
                        <a:lnTo>
                          <a:pt x="135" y="71"/>
                        </a:lnTo>
                        <a:lnTo>
                          <a:pt x="121" y="92"/>
                        </a:lnTo>
                        <a:lnTo>
                          <a:pt x="105" y="113"/>
                        </a:lnTo>
                        <a:lnTo>
                          <a:pt x="89" y="133"/>
                        </a:lnTo>
                        <a:lnTo>
                          <a:pt x="74" y="154"/>
                        </a:lnTo>
                        <a:lnTo>
                          <a:pt x="60" y="172"/>
                        </a:lnTo>
                        <a:lnTo>
                          <a:pt x="46" y="191"/>
                        </a:lnTo>
                        <a:lnTo>
                          <a:pt x="33" y="207"/>
                        </a:lnTo>
                        <a:lnTo>
                          <a:pt x="22" y="222"/>
                        </a:lnTo>
                        <a:lnTo>
                          <a:pt x="14" y="234"/>
                        </a:lnTo>
                        <a:lnTo>
                          <a:pt x="7" y="242"/>
                        </a:lnTo>
                        <a:lnTo>
                          <a:pt x="1" y="249"/>
                        </a:lnTo>
                        <a:lnTo>
                          <a:pt x="1" y="250"/>
                        </a:lnTo>
                        <a:lnTo>
                          <a:pt x="9" y="251"/>
                        </a:lnTo>
                        <a:lnTo>
                          <a:pt x="1" y="250"/>
                        </a:lnTo>
                        <a:lnTo>
                          <a:pt x="0" y="253"/>
                        </a:lnTo>
                        <a:lnTo>
                          <a:pt x="1" y="257"/>
                        </a:lnTo>
                        <a:lnTo>
                          <a:pt x="5" y="258"/>
                        </a:lnTo>
                        <a:lnTo>
                          <a:pt x="8" y="257"/>
                        </a:lnTo>
                        <a:lnTo>
                          <a:pt x="0" y="255"/>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122" name="Freeform 144"/>
                  <p:cNvSpPr>
                    <a:spLocks noChangeAspect="1"/>
                  </p:cNvSpPr>
                  <p:nvPr/>
                </p:nvSpPr>
                <p:spPr bwMode="auto">
                  <a:xfrm>
                    <a:off x="726" y="3586"/>
                    <a:ext cx="59" cy="96"/>
                  </a:xfrm>
                  <a:custGeom>
                    <a:avLst/>
                    <a:gdLst>
                      <a:gd name="T0" fmla="*/ 4 w 118"/>
                      <a:gd name="T1" fmla="*/ 5 h 192"/>
                      <a:gd name="T2" fmla="*/ 0 w 118"/>
                      <a:gd name="T3" fmla="*/ 4 h 192"/>
                      <a:gd name="T4" fmla="*/ 8 w 118"/>
                      <a:gd name="T5" fmla="*/ 17 h 192"/>
                      <a:gd name="T6" fmla="*/ 15 w 118"/>
                      <a:gd name="T7" fmla="*/ 30 h 192"/>
                      <a:gd name="T8" fmla="*/ 23 w 118"/>
                      <a:gd name="T9" fmla="*/ 43 h 192"/>
                      <a:gd name="T10" fmla="*/ 30 w 118"/>
                      <a:gd name="T11" fmla="*/ 56 h 192"/>
                      <a:gd name="T12" fmla="*/ 37 w 118"/>
                      <a:gd name="T13" fmla="*/ 67 h 192"/>
                      <a:gd name="T14" fmla="*/ 44 w 118"/>
                      <a:gd name="T15" fmla="*/ 79 h 192"/>
                      <a:gd name="T16" fmla="*/ 50 w 118"/>
                      <a:gd name="T17" fmla="*/ 88 h 192"/>
                      <a:gd name="T18" fmla="*/ 55 w 118"/>
                      <a:gd name="T19" fmla="*/ 96 h 192"/>
                      <a:gd name="T20" fmla="*/ 59 w 118"/>
                      <a:gd name="T21" fmla="*/ 94 h 192"/>
                      <a:gd name="T22" fmla="*/ 54 w 118"/>
                      <a:gd name="T23" fmla="*/ 86 h 192"/>
                      <a:gd name="T24" fmla="*/ 48 w 118"/>
                      <a:gd name="T25" fmla="*/ 76 h 192"/>
                      <a:gd name="T26" fmla="*/ 42 w 118"/>
                      <a:gd name="T27" fmla="*/ 65 h 192"/>
                      <a:gd name="T28" fmla="*/ 35 w 118"/>
                      <a:gd name="T29" fmla="*/ 53 h 192"/>
                      <a:gd name="T30" fmla="*/ 27 w 118"/>
                      <a:gd name="T31" fmla="*/ 41 h 192"/>
                      <a:gd name="T32" fmla="*/ 20 w 118"/>
                      <a:gd name="T33" fmla="*/ 28 h 192"/>
                      <a:gd name="T34" fmla="*/ 12 w 118"/>
                      <a:gd name="T35" fmla="*/ 15 h 192"/>
                      <a:gd name="T36" fmla="*/ 5 w 118"/>
                      <a:gd name="T37" fmla="*/ 1 h 192"/>
                      <a:gd name="T38" fmla="*/ 1 w 118"/>
                      <a:gd name="T39" fmla="*/ 0 h 192"/>
                      <a:gd name="T40" fmla="*/ 5 w 118"/>
                      <a:gd name="T41" fmla="*/ 1 h 192"/>
                      <a:gd name="T42" fmla="*/ 4 w 118"/>
                      <a:gd name="T43" fmla="*/ 0 h 192"/>
                      <a:gd name="T44" fmla="*/ 2 w 118"/>
                      <a:gd name="T45" fmla="*/ 0 h 192"/>
                      <a:gd name="T46" fmla="*/ 0 w 118"/>
                      <a:gd name="T47" fmla="*/ 2 h 192"/>
                      <a:gd name="T48" fmla="*/ 0 w 118"/>
                      <a:gd name="T49" fmla="*/ 4 h 192"/>
                      <a:gd name="T50" fmla="*/ 4 w 118"/>
                      <a:gd name="T51" fmla="*/ 5 h 192"/>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0" t="0" r="r" b="b"/>
                    <a:pathLst>
                      <a:path w="118" h="192">
                        <a:moveTo>
                          <a:pt x="7" y="9"/>
                        </a:moveTo>
                        <a:lnTo>
                          <a:pt x="0" y="7"/>
                        </a:lnTo>
                        <a:lnTo>
                          <a:pt x="15" y="33"/>
                        </a:lnTo>
                        <a:lnTo>
                          <a:pt x="30" y="60"/>
                        </a:lnTo>
                        <a:lnTo>
                          <a:pt x="45" y="85"/>
                        </a:lnTo>
                        <a:lnTo>
                          <a:pt x="60" y="111"/>
                        </a:lnTo>
                        <a:lnTo>
                          <a:pt x="74" y="134"/>
                        </a:lnTo>
                        <a:lnTo>
                          <a:pt x="87" y="157"/>
                        </a:lnTo>
                        <a:lnTo>
                          <a:pt x="99" y="175"/>
                        </a:lnTo>
                        <a:lnTo>
                          <a:pt x="109" y="192"/>
                        </a:lnTo>
                        <a:lnTo>
                          <a:pt x="118" y="188"/>
                        </a:lnTo>
                        <a:lnTo>
                          <a:pt x="108" y="171"/>
                        </a:lnTo>
                        <a:lnTo>
                          <a:pt x="96" y="152"/>
                        </a:lnTo>
                        <a:lnTo>
                          <a:pt x="84" y="129"/>
                        </a:lnTo>
                        <a:lnTo>
                          <a:pt x="69" y="106"/>
                        </a:lnTo>
                        <a:lnTo>
                          <a:pt x="54" y="81"/>
                        </a:lnTo>
                        <a:lnTo>
                          <a:pt x="39" y="55"/>
                        </a:lnTo>
                        <a:lnTo>
                          <a:pt x="24" y="29"/>
                        </a:lnTo>
                        <a:lnTo>
                          <a:pt x="9" y="2"/>
                        </a:lnTo>
                        <a:lnTo>
                          <a:pt x="2" y="0"/>
                        </a:lnTo>
                        <a:lnTo>
                          <a:pt x="9" y="2"/>
                        </a:lnTo>
                        <a:lnTo>
                          <a:pt x="7" y="0"/>
                        </a:lnTo>
                        <a:lnTo>
                          <a:pt x="3" y="0"/>
                        </a:lnTo>
                        <a:lnTo>
                          <a:pt x="0" y="4"/>
                        </a:lnTo>
                        <a:lnTo>
                          <a:pt x="0" y="7"/>
                        </a:lnTo>
                        <a:lnTo>
                          <a:pt x="7" y="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123" name="Freeform 145"/>
                  <p:cNvSpPr>
                    <a:spLocks noChangeAspect="1"/>
                  </p:cNvSpPr>
                  <p:nvPr/>
                </p:nvSpPr>
                <p:spPr bwMode="auto">
                  <a:xfrm>
                    <a:off x="624" y="3586"/>
                    <a:ext cx="105" cy="68"/>
                  </a:xfrm>
                  <a:custGeom>
                    <a:avLst/>
                    <a:gdLst>
                      <a:gd name="T0" fmla="*/ 4 w 211"/>
                      <a:gd name="T1" fmla="*/ 65 h 136"/>
                      <a:gd name="T2" fmla="*/ 3 w 211"/>
                      <a:gd name="T3" fmla="*/ 68 h 136"/>
                      <a:gd name="T4" fmla="*/ 105 w 211"/>
                      <a:gd name="T5" fmla="*/ 5 h 136"/>
                      <a:gd name="T6" fmla="*/ 103 w 211"/>
                      <a:gd name="T7" fmla="*/ 0 h 136"/>
                      <a:gd name="T8" fmla="*/ 1 w 211"/>
                      <a:gd name="T9" fmla="*/ 64 h 136"/>
                      <a:gd name="T10" fmla="*/ 0 w 211"/>
                      <a:gd name="T11" fmla="*/ 67 h 136"/>
                      <a:gd name="T12" fmla="*/ 1 w 211"/>
                      <a:gd name="T13" fmla="*/ 64 h 136"/>
                      <a:gd name="T14" fmla="*/ 0 w 211"/>
                      <a:gd name="T15" fmla="*/ 65 h 136"/>
                      <a:gd name="T16" fmla="*/ 0 w 211"/>
                      <a:gd name="T17" fmla="*/ 67 h 136"/>
                      <a:gd name="T18" fmla="*/ 2 w 211"/>
                      <a:gd name="T19" fmla="*/ 68 h 136"/>
                      <a:gd name="T20" fmla="*/ 3 w 211"/>
                      <a:gd name="T21" fmla="*/ 68 h 136"/>
                      <a:gd name="T22" fmla="*/ 4 w 211"/>
                      <a:gd name="T23" fmla="*/ 65 h 1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11" h="136">
                        <a:moveTo>
                          <a:pt x="9" y="129"/>
                        </a:moveTo>
                        <a:lnTo>
                          <a:pt x="7" y="136"/>
                        </a:lnTo>
                        <a:lnTo>
                          <a:pt x="211" y="9"/>
                        </a:lnTo>
                        <a:lnTo>
                          <a:pt x="206" y="0"/>
                        </a:lnTo>
                        <a:lnTo>
                          <a:pt x="2" y="127"/>
                        </a:lnTo>
                        <a:lnTo>
                          <a:pt x="0" y="134"/>
                        </a:lnTo>
                        <a:lnTo>
                          <a:pt x="2" y="127"/>
                        </a:lnTo>
                        <a:lnTo>
                          <a:pt x="0" y="129"/>
                        </a:lnTo>
                        <a:lnTo>
                          <a:pt x="0" y="133"/>
                        </a:lnTo>
                        <a:lnTo>
                          <a:pt x="4" y="136"/>
                        </a:lnTo>
                        <a:lnTo>
                          <a:pt x="7" y="136"/>
                        </a:lnTo>
                        <a:lnTo>
                          <a:pt x="9" y="12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124" name="Freeform 146"/>
                  <p:cNvSpPr>
                    <a:spLocks noChangeAspect="1"/>
                  </p:cNvSpPr>
                  <p:nvPr/>
                </p:nvSpPr>
                <p:spPr bwMode="auto">
                  <a:xfrm>
                    <a:off x="578" y="3494"/>
                    <a:ext cx="150" cy="158"/>
                  </a:xfrm>
                  <a:custGeom>
                    <a:avLst/>
                    <a:gdLst>
                      <a:gd name="T0" fmla="*/ 150 w 300"/>
                      <a:gd name="T1" fmla="*/ 95 h 315"/>
                      <a:gd name="T2" fmla="*/ 145 w 300"/>
                      <a:gd name="T3" fmla="*/ 85 h 315"/>
                      <a:gd name="T4" fmla="*/ 140 w 300"/>
                      <a:gd name="T5" fmla="*/ 77 h 315"/>
                      <a:gd name="T6" fmla="*/ 135 w 300"/>
                      <a:gd name="T7" fmla="*/ 68 h 315"/>
                      <a:gd name="T8" fmla="*/ 131 w 300"/>
                      <a:gd name="T9" fmla="*/ 60 h 315"/>
                      <a:gd name="T10" fmla="*/ 127 w 300"/>
                      <a:gd name="T11" fmla="*/ 53 h 315"/>
                      <a:gd name="T12" fmla="*/ 123 w 300"/>
                      <a:gd name="T13" fmla="*/ 46 h 315"/>
                      <a:gd name="T14" fmla="*/ 120 w 300"/>
                      <a:gd name="T15" fmla="*/ 40 h 315"/>
                      <a:gd name="T16" fmla="*/ 118 w 300"/>
                      <a:gd name="T17" fmla="*/ 35 h 315"/>
                      <a:gd name="T18" fmla="*/ 112 w 300"/>
                      <a:gd name="T19" fmla="*/ 24 h 315"/>
                      <a:gd name="T20" fmla="*/ 104 w 300"/>
                      <a:gd name="T21" fmla="*/ 15 h 315"/>
                      <a:gd name="T22" fmla="*/ 95 w 300"/>
                      <a:gd name="T23" fmla="*/ 8 h 315"/>
                      <a:gd name="T24" fmla="*/ 84 w 300"/>
                      <a:gd name="T25" fmla="*/ 2 h 315"/>
                      <a:gd name="T26" fmla="*/ 72 w 300"/>
                      <a:gd name="T27" fmla="*/ 0 h 315"/>
                      <a:gd name="T28" fmla="*/ 59 w 300"/>
                      <a:gd name="T29" fmla="*/ 1 h 315"/>
                      <a:gd name="T30" fmla="*/ 45 w 300"/>
                      <a:gd name="T31" fmla="*/ 4 h 315"/>
                      <a:gd name="T32" fmla="*/ 31 w 300"/>
                      <a:gd name="T33" fmla="*/ 10 h 315"/>
                      <a:gd name="T34" fmla="*/ 19 w 300"/>
                      <a:gd name="T35" fmla="*/ 19 h 315"/>
                      <a:gd name="T36" fmla="*/ 9 w 300"/>
                      <a:gd name="T37" fmla="*/ 28 h 315"/>
                      <a:gd name="T38" fmla="*/ 4 w 300"/>
                      <a:gd name="T39" fmla="*/ 38 h 315"/>
                      <a:gd name="T40" fmla="*/ 1 w 300"/>
                      <a:gd name="T41" fmla="*/ 49 h 315"/>
                      <a:gd name="T42" fmla="*/ 0 w 300"/>
                      <a:gd name="T43" fmla="*/ 60 h 315"/>
                      <a:gd name="T44" fmla="*/ 2 w 300"/>
                      <a:gd name="T45" fmla="*/ 72 h 315"/>
                      <a:gd name="T46" fmla="*/ 5 w 300"/>
                      <a:gd name="T47" fmla="*/ 82 h 315"/>
                      <a:gd name="T48" fmla="*/ 10 w 300"/>
                      <a:gd name="T49" fmla="*/ 93 h 315"/>
                      <a:gd name="T50" fmla="*/ 12 w 300"/>
                      <a:gd name="T51" fmla="*/ 97 h 315"/>
                      <a:gd name="T52" fmla="*/ 15 w 300"/>
                      <a:gd name="T53" fmla="*/ 103 h 315"/>
                      <a:gd name="T54" fmla="*/ 19 w 300"/>
                      <a:gd name="T55" fmla="*/ 110 h 315"/>
                      <a:gd name="T56" fmla="*/ 24 w 300"/>
                      <a:gd name="T57" fmla="*/ 118 h 315"/>
                      <a:gd name="T58" fmla="*/ 29 w 300"/>
                      <a:gd name="T59" fmla="*/ 127 h 315"/>
                      <a:gd name="T60" fmla="*/ 35 w 300"/>
                      <a:gd name="T61" fmla="*/ 137 h 315"/>
                      <a:gd name="T62" fmla="*/ 42 w 300"/>
                      <a:gd name="T63" fmla="*/ 147 h 315"/>
                      <a:gd name="T64" fmla="*/ 49 w 300"/>
                      <a:gd name="T65" fmla="*/ 158 h 315"/>
                      <a:gd name="T66" fmla="*/ 150 w 300"/>
                      <a:gd name="T67" fmla="*/ 95 h 31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300" h="315">
                        <a:moveTo>
                          <a:pt x="300" y="189"/>
                        </a:moveTo>
                        <a:lnTo>
                          <a:pt x="290" y="170"/>
                        </a:lnTo>
                        <a:lnTo>
                          <a:pt x="280" y="153"/>
                        </a:lnTo>
                        <a:lnTo>
                          <a:pt x="270" y="136"/>
                        </a:lnTo>
                        <a:lnTo>
                          <a:pt x="261" y="120"/>
                        </a:lnTo>
                        <a:lnTo>
                          <a:pt x="254" y="105"/>
                        </a:lnTo>
                        <a:lnTo>
                          <a:pt x="246" y="91"/>
                        </a:lnTo>
                        <a:lnTo>
                          <a:pt x="240" y="79"/>
                        </a:lnTo>
                        <a:lnTo>
                          <a:pt x="236" y="69"/>
                        </a:lnTo>
                        <a:lnTo>
                          <a:pt x="223" y="47"/>
                        </a:lnTo>
                        <a:lnTo>
                          <a:pt x="207" y="29"/>
                        </a:lnTo>
                        <a:lnTo>
                          <a:pt x="189" y="15"/>
                        </a:lnTo>
                        <a:lnTo>
                          <a:pt x="167" y="4"/>
                        </a:lnTo>
                        <a:lnTo>
                          <a:pt x="143" y="0"/>
                        </a:lnTo>
                        <a:lnTo>
                          <a:pt x="117" y="1"/>
                        </a:lnTo>
                        <a:lnTo>
                          <a:pt x="90" y="7"/>
                        </a:lnTo>
                        <a:lnTo>
                          <a:pt x="61" y="19"/>
                        </a:lnTo>
                        <a:lnTo>
                          <a:pt x="37" y="37"/>
                        </a:lnTo>
                        <a:lnTo>
                          <a:pt x="18" y="55"/>
                        </a:lnTo>
                        <a:lnTo>
                          <a:pt x="7" y="76"/>
                        </a:lnTo>
                        <a:lnTo>
                          <a:pt x="1" y="98"/>
                        </a:lnTo>
                        <a:lnTo>
                          <a:pt x="0" y="120"/>
                        </a:lnTo>
                        <a:lnTo>
                          <a:pt x="4" y="143"/>
                        </a:lnTo>
                        <a:lnTo>
                          <a:pt x="10" y="164"/>
                        </a:lnTo>
                        <a:lnTo>
                          <a:pt x="20" y="186"/>
                        </a:lnTo>
                        <a:lnTo>
                          <a:pt x="24" y="194"/>
                        </a:lnTo>
                        <a:lnTo>
                          <a:pt x="30" y="206"/>
                        </a:lnTo>
                        <a:lnTo>
                          <a:pt x="38" y="220"/>
                        </a:lnTo>
                        <a:lnTo>
                          <a:pt x="47" y="235"/>
                        </a:lnTo>
                        <a:lnTo>
                          <a:pt x="58" y="253"/>
                        </a:lnTo>
                        <a:lnTo>
                          <a:pt x="70" y="273"/>
                        </a:lnTo>
                        <a:lnTo>
                          <a:pt x="83" y="293"/>
                        </a:lnTo>
                        <a:lnTo>
                          <a:pt x="97" y="315"/>
                        </a:lnTo>
                        <a:lnTo>
                          <a:pt x="300" y="189"/>
                        </a:lnTo>
                        <a:close/>
                      </a:path>
                    </a:pathLst>
                  </a:custGeom>
                  <a:solidFill>
                    <a:srgbClr val="F2CCB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125" name="Freeform 147"/>
                  <p:cNvSpPr>
                    <a:spLocks noChangeAspect="1"/>
                  </p:cNvSpPr>
                  <p:nvPr/>
                </p:nvSpPr>
                <p:spPr bwMode="auto">
                  <a:xfrm>
                    <a:off x="694" y="3527"/>
                    <a:ext cx="36" cy="62"/>
                  </a:xfrm>
                  <a:custGeom>
                    <a:avLst/>
                    <a:gdLst>
                      <a:gd name="T0" fmla="*/ 0 w 74"/>
                      <a:gd name="T1" fmla="*/ 2 h 124"/>
                      <a:gd name="T2" fmla="*/ 0 w 74"/>
                      <a:gd name="T3" fmla="*/ 2 h 124"/>
                      <a:gd name="T4" fmla="*/ 2 w 74"/>
                      <a:gd name="T5" fmla="*/ 8 h 124"/>
                      <a:gd name="T6" fmla="*/ 5 w 74"/>
                      <a:gd name="T7" fmla="*/ 13 h 124"/>
                      <a:gd name="T8" fmla="*/ 9 w 74"/>
                      <a:gd name="T9" fmla="*/ 20 h 124"/>
                      <a:gd name="T10" fmla="*/ 13 w 74"/>
                      <a:gd name="T11" fmla="*/ 28 h 124"/>
                      <a:gd name="T12" fmla="*/ 17 w 74"/>
                      <a:gd name="T13" fmla="*/ 36 h 124"/>
                      <a:gd name="T14" fmla="*/ 21 w 74"/>
                      <a:gd name="T15" fmla="*/ 44 h 124"/>
                      <a:gd name="T16" fmla="*/ 26 w 74"/>
                      <a:gd name="T17" fmla="*/ 53 h 124"/>
                      <a:gd name="T18" fmla="*/ 32 w 74"/>
                      <a:gd name="T19" fmla="*/ 62 h 124"/>
                      <a:gd name="T20" fmla="*/ 36 w 74"/>
                      <a:gd name="T21" fmla="*/ 60 h 124"/>
                      <a:gd name="T22" fmla="*/ 31 w 74"/>
                      <a:gd name="T23" fmla="*/ 51 h 124"/>
                      <a:gd name="T24" fmla="*/ 26 w 74"/>
                      <a:gd name="T25" fmla="*/ 42 h 124"/>
                      <a:gd name="T26" fmla="*/ 21 w 74"/>
                      <a:gd name="T27" fmla="*/ 33 h 124"/>
                      <a:gd name="T28" fmla="*/ 17 w 74"/>
                      <a:gd name="T29" fmla="*/ 25 h 124"/>
                      <a:gd name="T30" fmla="*/ 14 w 74"/>
                      <a:gd name="T31" fmla="*/ 18 h 124"/>
                      <a:gd name="T32" fmla="*/ 10 w 74"/>
                      <a:gd name="T33" fmla="*/ 11 h 124"/>
                      <a:gd name="T34" fmla="*/ 7 w 74"/>
                      <a:gd name="T35" fmla="*/ 5 h 124"/>
                      <a:gd name="T36" fmla="*/ 4 w 74"/>
                      <a:gd name="T37" fmla="*/ 0 h 124"/>
                      <a:gd name="T38" fmla="*/ 4 w 74"/>
                      <a:gd name="T39" fmla="*/ 0 h 124"/>
                      <a:gd name="T40" fmla="*/ 0 w 74"/>
                      <a:gd name="T41" fmla="*/ 2 h 124"/>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74" h="124">
                        <a:moveTo>
                          <a:pt x="0" y="4"/>
                        </a:moveTo>
                        <a:lnTo>
                          <a:pt x="0" y="4"/>
                        </a:lnTo>
                        <a:lnTo>
                          <a:pt x="5" y="15"/>
                        </a:lnTo>
                        <a:lnTo>
                          <a:pt x="11" y="26"/>
                        </a:lnTo>
                        <a:lnTo>
                          <a:pt x="19" y="40"/>
                        </a:lnTo>
                        <a:lnTo>
                          <a:pt x="26" y="55"/>
                        </a:lnTo>
                        <a:lnTo>
                          <a:pt x="35" y="71"/>
                        </a:lnTo>
                        <a:lnTo>
                          <a:pt x="44" y="88"/>
                        </a:lnTo>
                        <a:lnTo>
                          <a:pt x="54" y="106"/>
                        </a:lnTo>
                        <a:lnTo>
                          <a:pt x="65" y="124"/>
                        </a:lnTo>
                        <a:lnTo>
                          <a:pt x="74" y="119"/>
                        </a:lnTo>
                        <a:lnTo>
                          <a:pt x="64" y="101"/>
                        </a:lnTo>
                        <a:lnTo>
                          <a:pt x="53" y="84"/>
                        </a:lnTo>
                        <a:lnTo>
                          <a:pt x="44" y="66"/>
                        </a:lnTo>
                        <a:lnTo>
                          <a:pt x="35" y="50"/>
                        </a:lnTo>
                        <a:lnTo>
                          <a:pt x="28" y="35"/>
                        </a:lnTo>
                        <a:lnTo>
                          <a:pt x="20" y="21"/>
                        </a:lnTo>
                        <a:lnTo>
                          <a:pt x="14" y="10"/>
                        </a:lnTo>
                        <a:lnTo>
                          <a:pt x="9" y="0"/>
                        </a:lnTo>
                        <a:lnTo>
                          <a:pt x="0" y="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126" name="Freeform 148"/>
                  <p:cNvSpPr>
                    <a:spLocks noChangeAspect="1"/>
                  </p:cNvSpPr>
                  <p:nvPr/>
                </p:nvSpPr>
                <p:spPr bwMode="auto">
                  <a:xfrm>
                    <a:off x="607" y="3492"/>
                    <a:ext cx="91" cy="38"/>
                  </a:xfrm>
                  <a:custGeom>
                    <a:avLst/>
                    <a:gdLst>
                      <a:gd name="T0" fmla="*/ 2 w 181"/>
                      <a:gd name="T1" fmla="*/ 15 h 76"/>
                      <a:gd name="T2" fmla="*/ 2 w 181"/>
                      <a:gd name="T3" fmla="*/ 15 h 76"/>
                      <a:gd name="T4" fmla="*/ 16 w 181"/>
                      <a:gd name="T5" fmla="*/ 8 h 76"/>
                      <a:gd name="T6" fmla="*/ 29 w 181"/>
                      <a:gd name="T7" fmla="*/ 6 h 76"/>
                      <a:gd name="T8" fmla="*/ 42 w 181"/>
                      <a:gd name="T9" fmla="*/ 5 h 76"/>
                      <a:gd name="T10" fmla="*/ 54 w 181"/>
                      <a:gd name="T11" fmla="*/ 7 h 76"/>
                      <a:gd name="T12" fmla="*/ 64 w 181"/>
                      <a:gd name="T13" fmla="*/ 12 h 76"/>
                      <a:gd name="T14" fmla="*/ 73 w 181"/>
                      <a:gd name="T15" fmla="*/ 19 h 76"/>
                      <a:gd name="T16" fmla="*/ 80 w 181"/>
                      <a:gd name="T17" fmla="*/ 27 h 76"/>
                      <a:gd name="T18" fmla="*/ 86 w 181"/>
                      <a:gd name="T19" fmla="*/ 38 h 76"/>
                      <a:gd name="T20" fmla="*/ 91 w 181"/>
                      <a:gd name="T21" fmla="*/ 36 h 76"/>
                      <a:gd name="T22" fmla="*/ 85 w 181"/>
                      <a:gd name="T23" fmla="*/ 25 h 76"/>
                      <a:gd name="T24" fmla="*/ 76 w 181"/>
                      <a:gd name="T25" fmla="*/ 15 h 76"/>
                      <a:gd name="T26" fmla="*/ 66 w 181"/>
                      <a:gd name="T27" fmla="*/ 8 h 76"/>
                      <a:gd name="T28" fmla="*/ 55 w 181"/>
                      <a:gd name="T29" fmla="*/ 3 h 76"/>
                      <a:gd name="T30" fmla="*/ 42 w 181"/>
                      <a:gd name="T31" fmla="*/ 0 h 76"/>
                      <a:gd name="T32" fmla="*/ 29 w 181"/>
                      <a:gd name="T33" fmla="*/ 1 h 76"/>
                      <a:gd name="T34" fmla="*/ 15 w 181"/>
                      <a:gd name="T35" fmla="*/ 4 h 76"/>
                      <a:gd name="T36" fmla="*/ 0 w 181"/>
                      <a:gd name="T37" fmla="*/ 10 h 76"/>
                      <a:gd name="T38" fmla="*/ 0 w 181"/>
                      <a:gd name="T39" fmla="*/ 10 h 76"/>
                      <a:gd name="T40" fmla="*/ 2 w 181"/>
                      <a:gd name="T41" fmla="*/ 15 h 7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181" h="76">
                        <a:moveTo>
                          <a:pt x="4" y="29"/>
                        </a:moveTo>
                        <a:lnTo>
                          <a:pt x="4" y="29"/>
                        </a:lnTo>
                        <a:lnTo>
                          <a:pt x="32" y="16"/>
                        </a:lnTo>
                        <a:lnTo>
                          <a:pt x="58" y="11"/>
                        </a:lnTo>
                        <a:lnTo>
                          <a:pt x="84" y="9"/>
                        </a:lnTo>
                        <a:lnTo>
                          <a:pt x="107" y="14"/>
                        </a:lnTo>
                        <a:lnTo>
                          <a:pt x="127" y="24"/>
                        </a:lnTo>
                        <a:lnTo>
                          <a:pt x="145" y="37"/>
                        </a:lnTo>
                        <a:lnTo>
                          <a:pt x="160" y="54"/>
                        </a:lnTo>
                        <a:lnTo>
                          <a:pt x="172" y="76"/>
                        </a:lnTo>
                        <a:lnTo>
                          <a:pt x="181" y="72"/>
                        </a:lnTo>
                        <a:lnTo>
                          <a:pt x="169" y="50"/>
                        </a:lnTo>
                        <a:lnTo>
                          <a:pt x="152" y="30"/>
                        </a:lnTo>
                        <a:lnTo>
                          <a:pt x="132" y="15"/>
                        </a:lnTo>
                        <a:lnTo>
                          <a:pt x="109" y="5"/>
                        </a:lnTo>
                        <a:lnTo>
                          <a:pt x="84" y="0"/>
                        </a:lnTo>
                        <a:lnTo>
                          <a:pt x="58" y="1"/>
                        </a:lnTo>
                        <a:lnTo>
                          <a:pt x="30" y="7"/>
                        </a:lnTo>
                        <a:lnTo>
                          <a:pt x="0" y="20"/>
                        </a:lnTo>
                        <a:lnTo>
                          <a:pt x="4" y="2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127" name="Freeform 149"/>
                  <p:cNvSpPr>
                    <a:spLocks noChangeAspect="1"/>
                  </p:cNvSpPr>
                  <p:nvPr/>
                </p:nvSpPr>
                <p:spPr bwMode="auto">
                  <a:xfrm>
                    <a:off x="576" y="3501"/>
                    <a:ext cx="34" cy="87"/>
                  </a:xfrm>
                  <a:custGeom>
                    <a:avLst/>
                    <a:gdLst>
                      <a:gd name="T0" fmla="*/ 15 w 68"/>
                      <a:gd name="T1" fmla="*/ 85 h 174"/>
                      <a:gd name="T2" fmla="*/ 15 w 68"/>
                      <a:gd name="T3" fmla="*/ 85 h 174"/>
                      <a:gd name="T4" fmla="*/ 10 w 68"/>
                      <a:gd name="T5" fmla="*/ 74 h 174"/>
                      <a:gd name="T6" fmla="*/ 7 w 68"/>
                      <a:gd name="T7" fmla="*/ 63 h 174"/>
                      <a:gd name="T8" fmla="*/ 5 w 68"/>
                      <a:gd name="T9" fmla="*/ 53 h 174"/>
                      <a:gd name="T10" fmla="*/ 6 w 68"/>
                      <a:gd name="T11" fmla="*/ 42 h 174"/>
                      <a:gd name="T12" fmla="*/ 9 w 68"/>
                      <a:gd name="T13" fmla="*/ 31 h 174"/>
                      <a:gd name="T14" fmla="*/ 14 w 68"/>
                      <a:gd name="T15" fmla="*/ 22 h 174"/>
                      <a:gd name="T16" fmla="*/ 23 w 68"/>
                      <a:gd name="T17" fmla="*/ 13 h 174"/>
                      <a:gd name="T18" fmla="*/ 34 w 68"/>
                      <a:gd name="T19" fmla="*/ 5 h 174"/>
                      <a:gd name="T20" fmla="*/ 32 w 68"/>
                      <a:gd name="T21" fmla="*/ 0 h 174"/>
                      <a:gd name="T22" fmla="*/ 19 w 68"/>
                      <a:gd name="T23" fmla="*/ 9 h 174"/>
                      <a:gd name="T24" fmla="*/ 10 w 68"/>
                      <a:gd name="T25" fmla="*/ 19 h 174"/>
                      <a:gd name="T26" fmla="*/ 4 w 68"/>
                      <a:gd name="T27" fmla="*/ 30 h 174"/>
                      <a:gd name="T28" fmla="*/ 1 w 68"/>
                      <a:gd name="T29" fmla="*/ 42 h 174"/>
                      <a:gd name="T30" fmla="*/ 0 w 68"/>
                      <a:gd name="T31" fmla="*/ 53 h 174"/>
                      <a:gd name="T32" fmla="*/ 2 w 68"/>
                      <a:gd name="T33" fmla="*/ 65 h 174"/>
                      <a:gd name="T34" fmla="*/ 6 w 68"/>
                      <a:gd name="T35" fmla="*/ 76 h 174"/>
                      <a:gd name="T36" fmla="*/ 10 w 68"/>
                      <a:gd name="T37" fmla="*/ 87 h 174"/>
                      <a:gd name="T38" fmla="*/ 10 w 68"/>
                      <a:gd name="T39" fmla="*/ 87 h 174"/>
                      <a:gd name="T40" fmla="*/ 15 w 68"/>
                      <a:gd name="T41" fmla="*/ 85 h 174"/>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68" h="174">
                        <a:moveTo>
                          <a:pt x="29" y="169"/>
                        </a:moveTo>
                        <a:lnTo>
                          <a:pt x="29" y="169"/>
                        </a:lnTo>
                        <a:lnTo>
                          <a:pt x="20" y="148"/>
                        </a:lnTo>
                        <a:lnTo>
                          <a:pt x="13" y="126"/>
                        </a:lnTo>
                        <a:lnTo>
                          <a:pt x="10" y="105"/>
                        </a:lnTo>
                        <a:lnTo>
                          <a:pt x="11" y="83"/>
                        </a:lnTo>
                        <a:lnTo>
                          <a:pt x="17" y="62"/>
                        </a:lnTo>
                        <a:lnTo>
                          <a:pt x="27" y="44"/>
                        </a:lnTo>
                        <a:lnTo>
                          <a:pt x="45" y="25"/>
                        </a:lnTo>
                        <a:lnTo>
                          <a:pt x="68" y="9"/>
                        </a:lnTo>
                        <a:lnTo>
                          <a:pt x="64" y="0"/>
                        </a:lnTo>
                        <a:lnTo>
                          <a:pt x="38" y="18"/>
                        </a:lnTo>
                        <a:lnTo>
                          <a:pt x="20" y="37"/>
                        </a:lnTo>
                        <a:lnTo>
                          <a:pt x="7" y="60"/>
                        </a:lnTo>
                        <a:lnTo>
                          <a:pt x="2" y="83"/>
                        </a:lnTo>
                        <a:lnTo>
                          <a:pt x="0" y="105"/>
                        </a:lnTo>
                        <a:lnTo>
                          <a:pt x="4" y="129"/>
                        </a:lnTo>
                        <a:lnTo>
                          <a:pt x="11" y="151"/>
                        </a:lnTo>
                        <a:lnTo>
                          <a:pt x="20" y="174"/>
                        </a:lnTo>
                        <a:lnTo>
                          <a:pt x="29" y="16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128" name="Freeform 150"/>
                  <p:cNvSpPr>
                    <a:spLocks noChangeAspect="1"/>
                  </p:cNvSpPr>
                  <p:nvPr/>
                </p:nvSpPr>
                <p:spPr bwMode="auto">
                  <a:xfrm>
                    <a:off x="586" y="3586"/>
                    <a:ext cx="43" cy="68"/>
                  </a:xfrm>
                  <a:custGeom>
                    <a:avLst/>
                    <a:gdLst>
                      <a:gd name="T0" fmla="*/ 40 w 86"/>
                      <a:gd name="T1" fmla="*/ 64 h 136"/>
                      <a:gd name="T2" fmla="*/ 43 w 86"/>
                      <a:gd name="T3" fmla="*/ 65 h 136"/>
                      <a:gd name="T4" fmla="*/ 36 w 86"/>
                      <a:gd name="T5" fmla="*/ 54 h 136"/>
                      <a:gd name="T6" fmla="*/ 30 w 86"/>
                      <a:gd name="T7" fmla="*/ 43 h 136"/>
                      <a:gd name="T8" fmla="*/ 24 w 86"/>
                      <a:gd name="T9" fmla="*/ 34 h 136"/>
                      <a:gd name="T10" fmla="*/ 19 w 86"/>
                      <a:gd name="T11" fmla="*/ 24 h 136"/>
                      <a:gd name="T12" fmla="*/ 14 w 86"/>
                      <a:gd name="T13" fmla="*/ 17 h 136"/>
                      <a:gd name="T14" fmla="*/ 10 w 86"/>
                      <a:gd name="T15" fmla="*/ 10 h 136"/>
                      <a:gd name="T16" fmla="*/ 7 w 86"/>
                      <a:gd name="T17" fmla="*/ 4 h 136"/>
                      <a:gd name="T18" fmla="*/ 5 w 86"/>
                      <a:gd name="T19" fmla="*/ 0 h 136"/>
                      <a:gd name="T20" fmla="*/ 0 w 86"/>
                      <a:gd name="T21" fmla="*/ 3 h 136"/>
                      <a:gd name="T22" fmla="*/ 3 w 86"/>
                      <a:gd name="T23" fmla="*/ 7 h 136"/>
                      <a:gd name="T24" fmla="*/ 5 w 86"/>
                      <a:gd name="T25" fmla="*/ 12 h 136"/>
                      <a:gd name="T26" fmla="*/ 9 w 86"/>
                      <a:gd name="T27" fmla="*/ 19 h 136"/>
                      <a:gd name="T28" fmla="*/ 14 w 86"/>
                      <a:gd name="T29" fmla="*/ 27 h 136"/>
                      <a:gd name="T30" fmla="*/ 19 w 86"/>
                      <a:gd name="T31" fmla="*/ 36 h 136"/>
                      <a:gd name="T32" fmla="*/ 26 w 86"/>
                      <a:gd name="T33" fmla="*/ 46 h 136"/>
                      <a:gd name="T34" fmla="*/ 32 w 86"/>
                      <a:gd name="T35" fmla="*/ 56 h 136"/>
                      <a:gd name="T36" fmla="*/ 39 w 86"/>
                      <a:gd name="T37" fmla="*/ 67 h 136"/>
                      <a:gd name="T38" fmla="*/ 42 w 86"/>
                      <a:gd name="T39" fmla="*/ 68 h 136"/>
                      <a:gd name="T40" fmla="*/ 39 w 86"/>
                      <a:gd name="T41" fmla="*/ 67 h 136"/>
                      <a:gd name="T42" fmla="*/ 40 w 86"/>
                      <a:gd name="T43" fmla="*/ 68 h 136"/>
                      <a:gd name="T44" fmla="*/ 42 w 86"/>
                      <a:gd name="T45" fmla="*/ 68 h 136"/>
                      <a:gd name="T46" fmla="*/ 43 w 86"/>
                      <a:gd name="T47" fmla="*/ 67 h 136"/>
                      <a:gd name="T48" fmla="*/ 43 w 86"/>
                      <a:gd name="T49" fmla="*/ 65 h 136"/>
                      <a:gd name="T50" fmla="*/ 40 w 86"/>
                      <a:gd name="T51" fmla="*/ 64 h 1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0" t="0" r="r" b="b"/>
                    <a:pathLst>
                      <a:path w="86" h="136">
                        <a:moveTo>
                          <a:pt x="79" y="127"/>
                        </a:moveTo>
                        <a:lnTo>
                          <a:pt x="86" y="129"/>
                        </a:lnTo>
                        <a:lnTo>
                          <a:pt x="72" y="107"/>
                        </a:lnTo>
                        <a:lnTo>
                          <a:pt x="60" y="86"/>
                        </a:lnTo>
                        <a:lnTo>
                          <a:pt x="47" y="67"/>
                        </a:lnTo>
                        <a:lnTo>
                          <a:pt x="37" y="48"/>
                        </a:lnTo>
                        <a:lnTo>
                          <a:pt x="28" y="33"/>
                        </a:lnTo>
                        <a:lnTo>
                          <a:pt x="20" y="20"/>
                        </a:lnTo>
                        <a:lnTo>
                          <a:pt x="14" y="8"/>
                        </a:lnTo>
                        <a:lnTo>
                          <a:pt x="9" y="0"/>
                        </a:lnTo>
                        <a:lnTo>
                          <a:pt x="0" y="5"/>
                        </a:lnTo>
                        <a:lnTo>
                          <a:pt x="5" y="13"/>
                        </a:lnTo>
                        <a:lnTo>
                          <a:pt x="10" y="24"/>
                        </a:lnTo>
                        <a:lnTo>
                          <a:pt x="18" y="38"/>
                        </a:lnTo>
                        <a:lnTo>
                          <a:pt x="28" y="53"/>
                        </a:lnTo>
                        <a:lnTo>
                          <a:pt x="38" y="71"/>
                        </a:lnTo>
                        <a:lnTo>
                          <a:pt x="51" y="91"/>
                        </a:lnTo>
                        <a:lnTo>
                          <a:pt x="63" y="112"/>
                        </a:lnTo>
                        <a:lnTo>
                          <a:pt x="77" y="134"/>
                        </a:lnTo>
                        <a:lnTo>
                          <a:pt x="84" y="136"/>
                        </a:lnTo>
                        <a:lnTo>
                          <a:pt x="77" y="134"/>
                        </a:lnTo>
                        <a:lnTo>
                          <a:pt x="79" y="136"/>
                        </a:lnTo>
                        <a:lnTo>
                          <a:pt x="84" y="136"/>
                        </a:lnTo>
                        <a:lnTo>
                          <a:pt x="86" y="133"/>
                        </a:lnTo>
                        <a:lnTo>
                          <a:pt x="86" y="129"/>
                        </a:lnTo>
                        <a:lnTo>
                          <a:pt x="79" y="12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129" name="Freeform 151"/>
                  <p:cNvSpPr>
                    <a:spLocks noChangeAspect="1"/>
                  </p:cNvSpPr>
                  <p:nvPr/>
                </p:nvSpPr>
                <p:spPr bwMode="auto">
                  <a:xfrm>
                    <a:off x="625" y="3586"/>
                    <a:ext cx="105" cy="68"/>
                  </a:xfrm>
                  <a:custGeom>
                    <a:avLst/>
                    <a:gdLst>
                      <a:gd name="T0" fmla="*/ 101 w 211"/>
                      <a:gd name="T1" fmla="*/ 4 h 136"/>
                      <a:gd name="T2" fmla="*/ 102 w 211"/>
                      <a:gd name="T3" fmla="*/ 0 h 136"/>
                      <a:gd name="T4" fmla="*/ 0 w 211"/>
                      <a:gd name="T5" fmla="*/ 64 h 136"/>
                      <a:gd name="T6" fmla="*/ 2 w 211"/>
                      <a:gd name="T7" fmla="*/ 68 h 136"/>
                      <a:gd name="T8" fmla="*/ 104 w 211"/>
                      <a:gd name="T9" fmla="*/ 5 h 136"/>
                      <a:gd name="T10" fmla="*/ 105 w 211"/>
                      <a:gd name="T11" fmla="*/ 1 h 136"/>
                      <a:gd name="T12" fmla="*/ 104 w 211"/>
                      <a:gd name="T13" fmla="*/ 5 h 136"/>
                      <a:gd name="T14" fmla="*/ 105 w 211"/>
                      <a:gd name="T15" fmla="*/ 4 h 136"/>
                      <a:gd name="T16" fmla="*/ 105 w 211"/>
                      <a:gd name="T17" fmla="*/ 1 h 136"/>
                      <a:gd name="T18" fmla="*/ 103 w 211"/>
                      <a:gd name="T19" fmla="*/ 0 h 136"/>
                      <a:gd name="T20" fmla="*/ 102 w 211"/>
                      <a:gd name="T21" fmla="*/ 0 h 136"/>
                      <a:gd name="T22" fmla="*/ 101 w 211"/>
                      <a:gd name="T23" fmla="*/ 4 h 1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11" h="136">
                        <a:moveTo>
                          <a:pt x="202" y="7"/>
                        </a:moveTo>
                        <a:lnTo>
                          <a:pt x="204" y="0"/>
                        </a:lnTo>
                        <a:lnTo>
                          <a:pt x="0" y="127"/>
                        </a:lnTo>
                        <a:lnTo>
                          <a:pt x="5" y="136"/>
                        </a:lnTo>
                        <a:lnTo>
                          <a:pt x="209" y="9"/>
                        </a:lnTo>
                        <a:lnTo>
                          <a:pt x="211" y="2"/>
                        </a:lnTo>
                        <a:lnTo>
                          <a:pt x="209" y="9"/>
                        </a:lnTo>
                        <a:lnTo>
                          <a:pt x="211" y="7"/>
                        </a:lnTo>
                        <a:lnTo>
                          <a:pt x="211" y="2"/>
                        </a:lnTo>
                        <a:lnTo>
                          <a:pt x="207" y="0"/>
                        </a:lnTo>
                        <a:lnTo>
                          <a:pt x="204" y="0"/>
                        </a:lnTo>
                        <a:lnTo>
                          <a:pt x="202"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grpSp>
          </p:grpSp>
        </p:grpSp>
      </p:grpSp>
      <p:sp>
        <p:nvSpPr>
          <p:cNvPr id="151" name="Text Box 152"/>
          <p:cNvSpPr txBox="1">
            <a:spLocks noChangeArrowheads="1"/>
          </p:cNvSpPr>
          <p:nvPr/>
        </p:nvSpPr>
        <p:spPr bwMode="auto">
          <a:xfrm>
            <a:off x="1263352" y="3931737"/>
            <a:ext cx="2125663" cy="830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marL="0" marR="0" lvl="0" indent="0" algn="ctr" defTabSz="914400" rtl="1" eaLnBrk="1" fontAlgn="auto" latinLnBrk="0" hangingPunct="1">
              <a:lnSpc>
                <a:spcPct val="100000"/>
              </a:lnSpc>
              <a:spcBef>
                <a:spcPts val="0"/>
              </a:spcBef>
              <a:spcAft>
                <a:spcPts val="0"/>
              </a:spcAft>
              <a:buClrTx/>
              <a:buSzTx/>
              <a:buFontTx/>
              <a:buNone/>
              <a:tabLst/>
              <a:defRPr/>
            </a:pPr>
            <a:r>
              <a:rPr kumimoji="0" lang="en-US" altLang="he-IL" sz="2400" b="0" i="0" u="none" strike="noStrike" kern="0" cap="none" spc="0" normalizeH="0" baseline="0" noProof="0" dirty="0">
                <a:ln>
                  <a:noFill/>
                </a:ln>
                <a:solidFill>
                  <a:srgbClr val="FF0000"/>
                </a:solidFill>
                <a:effectLst/>
                <a:uLnTx/>
                <a:uFillTx/>
                <a:latin typeface="+mn-lt"/>
              </a:rPr>
              <a:t>Water radicals attack the DNA</a:t>
            </a:r>
          </a:p>
        </p:txBody>
      </p:sp>
      <p:grpSp>
        <p:nvGrpSpPr>
          <p:cNvPr id="152" name="Group 153"/>
          <p:cNvGrpSpPr>
            <a:grpSpLocks/>
          </p:cNvGrpSpPr>
          <p:nvPr/>
        </p:nvGrpSpPr>
        <p:grpSpPr bwMode="auto">
          <a:xfrm>
            <a:off x="3579515" y="4509587"/>
            <a:ext cx="406400" cy="588963"/>
            <a:chOff x="1353" y="3248"/>
            <a:chExt cx="256" cy="402"/>
          </a:xfrm>
        </p:grpSpPr>
        <p:sp>
          <p:nvSpPr>
            <p:cNvPr id="153" name="Freeform 154"/>
            <p:cNvSpPr>
              <a:spLocks noChangeAspect="1"/>
            </p:cNvSpPr>
            <p:nvPr/>
          </p:nvSpPr>
          <p:spPr bwMode="auto">
            <a:xfrm flipH="1">
              <a:off x="1382" y="3421"/>
              <a:ext cx="128" cy="168"/>
            </a:xfrm>
            <a:custGeom>
              <a:avLst/>
              <a:gdLst>
                <a:gd name="T0" fmla="*/ 128 w 511"/>
                <a:gd name="T1" fmla="*/ 168 h 668"/>
                <a:gd name="T2" fmla="*/ 0 w 511"/>
                <a:gd name="T3" fmla="*/ 168 h 668"/>
                <a:gd name="T4" fmla="*/ 0 w 511"/>
                <a:gd name="T5" fmla="*/ 54 h 668"/>
                <a:gd name="T6" fmla="*/ 0 w 511"/>
                <a:gd name="T7" fmla="*/ 49 h 668"/>
                <a:gd name="T8" fmla="*/ 1 w 511"/>
                <a:gd name="T9" fmla="*/ 43 h 668"/>
                <a:gd name="T10" fmla="*/ 3 w 511"/>
                <a:gd name="T11" fmla="*/ 38 h 668"/>
                <a:gd name="T12" fmla="*/ 5 w 511"/>
                <a:gd name="T13" fmla="*/ 33 h 668"/>
                <a:gd name="T14" fmla="*/ 8 w 511"/>
                <a:gd name="T15" fmla="*/ 28 h 668"/>
                <a:gd name="T16" fmla="*/ 11 w 511"/>
                <a:gd name="T17" fmla="*/ 24 h 668"/>
                <a:gd name="T18" fmla="*/ 15 w 511"/>
                <a:gd name="T19" fmla="*/ 20 h 668"/>
                <a:gd name="T20" fmla="*/ 19 w 511"/>
                <a:gd name="T21" fmla="*/ 16 h 668"/>
                <a:gd name="T22" fmla="*/ 23 w 511"/>
                <a:gd name="T23" fmla="*/ 13 h 668"/>
                <a:gd name="T24" fmla="*/ 28 w 511"/>
                <a:gd name="T25" fmla="*/ 9 h 668"/>
                <a:gd name="T26" fmla="*/ 33 w 511"/>
                <a:gd name="T27" fmla="*/ 7 h 668"/>
                <a:gd name="T28" fmla="*/ 39 w 511"/>
                <a:gd name="T29" fmla="*/ 5 h 668"/>
                <a:gd name="T30" fmla="*/ 45 w 511"/>
                <a:gd name="T31" fmla="*/ 3 h 668"/>
                <a:gd name="T32" fmla="*/ 51 w 511"/>
                <a:gd name="T33" fmla="*/ 1 h 668"/>
                <a:gd name="T34" fmla="*/ 57 w 511"/>
                <a:gd name="T35" fmla="*/ 0 h 668"/>
                <a:gd name="T36" fmla="*/ 64 w 511"/>
                <a:gd name="T37" fmla="*/ 0 h 668"/>
                <a:gd name="T38" fmla="*/ 70 w 511"/>
                <a:gd name="T39" fmla="*/ 0 h 668"/>
                <a:gd name="T40" fmla="*/ 77 w 511"/>
                <a:gd name="T41" fmla="*/ 1 h 668"/>
                <a:gd name="T42" fmla="*/ 83 w 511"/>
                <a:gd name="T43" fmla="*/ 3 h 668"/>
                <a:gd name="T44" fmla="*/ 89 w 511"/>
                <a:gd name="T45" fmla="*/ 5 h 668"/>
                <a:gd name="T46" fmla="*/ 94 w 511"/>
                <a:gd name="T47" fmla="*/ 7 h 668"/>
                <a:gd name="T48" fmla="*/ 100 w 511"/>
                <a:gd name="T49" fmla="*/ 9 h 668"/>
                <a:gd name="T50" fmla="*/ 105 w 511"/>
                <a:gd name="T51" fmla="*/ 13 h 668"/>
                <a:gd name="T52" fmla="*/ 109 w 511"/>
                <a:gd name="T53" fmla="*/ 16 h 668"/>
                <a:gd name="T54" fmla="*/ 113 w 511"/>
                <a:gd name="T55" fmla="*/ 20 h 668"/>
                <a:gd name="T56" fmla="*/ 117 w 511"/>
                <a:gd name="T57" fmla="*/ 24 h 668"/>
                <a:gd name="T58" fmla="*/ 120 w 511"/>
                <a:gd name="T59" fmla="*/ 28 h 668"/>
                <a:gd name="T60" fmla="*/ 123 w 511"/>
                <a:gd name="T61" fmla="*/ 33 h 668"/>
                <a:gd name="T62" fmla="*/ 125 w 511"/>
                <a:gd name="T63" fmla="*/ 38 h 668"/>
                <a:gd name="T64" fmla="*/ 127 w 511"/>
                <a:gd name="T65" fmla="*/ 43 h 668"/>
                <a:gd name="T66" fmla="*/ 128 w 511"/>
                <a:gd name="T67" fmla="*/ 49 h 668"/>
                <a:gd name="T68" fmla="*/ 128 w 511"/>
                <a:gd name="T69" fmla="*/ 54 h 668"/>
                <a:gd name="T70" fmla="*/ 128 w 511"/>
                <a:gd name="T71" fmla="*/ 168 h 668"/>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511" h="668">
                  <a:moveTo>
                    <a:pt x="511" y="668"/>
                  </a:moveTo>
                  <a:lnTo>
                    <a:pt x="0" y="668"/>
                  </a:lnTo>
                  <a:lnTo>
                    <a:pt x="0" y="216"/>
                  </a:lnTo>
                  <a:lnTo>
                    <a:pt x="1" y="194"/>
                  </a:lnTo>
                  <a:lnTo>
                    <a:pt x="5" y="172"/>
                  </a:lnTo>
                  <a:lnTo>
                    <a:pt x="11" y="151"/>
                  </a:lnTo>
                  <a:lnTo>
                    <a:pt x="20" y="132"/>
                  </a:lnTo>
                  <a:lnTo>
                    <a:pt x="31" y="113"/>
                  </a:lnTo>
                  <a:lnTo>
                    <a:pt x="43" y="96"/>
                  </a:lnTo>
                  <a:lnTo>
                    <a:pt x="58" y="79"/>
                  </a:lnTo>
                  <a:lnTo>
                    <a:pt x="74" y="64"/>
                  </a:lnTo>
                  <a:lnTo>
                    <a:pt x="93" y="50"/>
                  </a:lnTo>
                  <a:lnTo>
                    <a:pt x="112" y="37"/>
                  </a:lnTo>
                  <a:lnTo>
                    <a:pt x="133" y="27"/>
                  </a:lnTo>
                  <a:lnTo>
                    <a:pt x="156" y="18"/>
                  </a:lnTo>
                  <a:lnTo>
                    <a:pt x="179" y="10"/>
                  </a:lnTo>
                  <a:lnTo>
                    <a:pt x="203" y="5"/>
                  </a:lnTo>
                  <a:lnTo>
                    <a:pt x="228" y="1"/>
                  </a:lnTo>
                  <a:lnTo>
                    <a:pt x="255" y="0"/>
                  </a:lnTo>
                  <a:lnTo>
                    <a:pt x="281" y="1"/>
                  </a:lnTo>
                  <a:lnTo>
                    <a:pt x="307" y="5"/>
                  </a:lnTo>
                  <a:lnTo>
                    <a:pt x="331" y="10"/>
                  </a:lnTo>
                  <a:lnTo>
                    <a:pt x="355" y="18"/>
                  </a:lnTo>
                  <a:lnTo>
                    <a:pt x="377" y="27"/>
                  </a:lnTo>
                  <a:lnTo>
                    <a:pt x="399" y="37"/>
                  </a:lnTo>
                  <a:lnTo>
                    <a:pt x="418" y="50"/>
                  </a:lnTo>
                  <a:lnTo>
                    <a:pt x="437" y="64"/>
                  </a:lnTo>
                  <a:lnTo>
                    <a:pt x="453" y="79"/>
                  </a:lnTo>
                  <a:lnTo>
                    <a:pt x="468" y="96"/>
                  </a:lnTo>
                  <a:lnTo>
                    <a:pt x="480" y="113"/>
                  </a:lnTo>
                  <a:lnTo>
                    <a:pt x="491" y="132"/>
                  </a:lnTo>
                  <a:lnTo>
                    <a:pt x="500" y="151"/>
                  </a:lnTo>
                  <a:lnTo>
                    <a:pt x="506" y="172"/>
                  </a:lnTo>
                  <a:lnTo>
                    <a:pt x="510" y="194"/>
                  </a:lnTo>
                  <a:lnTo>
                    <a:pt x="511" y="216"/>
                  </a:lnTo>
                  <a:lnTo>
                    <a:pt x="511" y="668"/>
                  </a:lnTo>
                  <a:close/>
                </a:path>
              </a:pathLst>
            </a:custGeom>
            <a:solidFill>
              <a:srgbClr val="FF4C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154" name="Freeform 155"/>
            <p:cNvSpPr>
              <a:spLocks noChangeAspect="1"/>
            </p:cNvSpPr>
            <p:nvPr/>
          </p:nvSpPr>
          <p:spPr bwMode="auto">
            <a:xfrm flipH="1">
              <a:off x="1382" y="3587"/>
              <a:ext cx="130" cy="3"/>
            </a:xfrm>
            <a:custGeom>
              <a:avLst/>
              <a:gdLst>
                <a:gd name="T0" fmla="*/ 0 w 517"/>
                <a:gd name="T1" fmla="*/ 1 h 11"/>
                <a:gd name="T2" fmla="*/ 2 w 517"/>
                <a:gd name="T3" fmla="*/ 3 h 11"/>
                <a:gd name="T4" fmla="*/ 130 w 517"/>
                <a:gd name="T5" fmla="*/ 3 h 11"/>
                <a:gd name="T6" fmla="*/ 130 w 517"/>
                <a:gd name="T7" fmla="*/ 0 h 11"/>
                <a:gd name="T8" fmla="*/ 2 w 517"/>
                <a:gd name="T9" fmla="*/ 0 h 11"/>
                <a:gd name="T10" fmla="*/ 3 w 517"/>
                <a:gd name="T11" fmla="*/ 1 h 11"/>
                <a:gd name="T12" fmla="*/ 2 w 517"/>
                <a:gd name="T13" fmla="*/ 0 h 11"/>
                <a:gd name="T14" fmla="*/ 1 w 517"/>
                <a:gd name="T15" fmla="*/ 1 h 11"/>
                <a:gd name="T16" fmla="*/ 0 w 517"/>
                <a:gd name="T17" fmla="*/ 1 h 11"/>
                <a:gd name="T18" fmla="*/ 1 w 517"/>
                <a:gd name="T19" fmla="*/ 2 h 11"/>
                <a:gd name="T20" fmla="*/ 2 w 517"/>
                <a:gd name="T21" fmla="*/ 3 h 11"/>
                <a:gd name="T22" fmla="*/ 0 w 517"/>
                <a:gd name="T23" fmla="*/ 1 h 11"/>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517" h="11">
                  <a:moveTo>
                    <a:pt x="0" y="5"/>
                  </a:moveTo>
                  <a:lnTo>
                    <a:pt x="6" y="11"/>
                  </a:lnTo>
                  <a:lnTo>
                    <a:pt x="517" y="11"/>
                  </a:lnTo>
                  <a:lnTo>
                    <a:pt x="517" y="0"/>
                  </a:lnTo>
                  <a:lnTo>
                    <a:pt x="6" y="0"/>
                  </a:lnTo>
                  <a:lnTo>
                    <a:pt x="11" y="5"/>
                  </a:lnTo>
                  <a:lnTo>
                    <a:pt x="6" y="0"/>
                  </a:lnTo>
                  <a:lnTo>
                    <a:pt x="2" y="2"/>
                  </a:lnTo>
                  <a:lnTo>
                    <a:pt x="1" y="5"/>
                  </a:lnTo>
                  <a:lnTo>
                    <a:pt x="2" y="9"/>
                  </a:lnTo>
                  <a:lnTo>
                    <a:pt x="6" y="11"/>
                  </a:lnTo>
                  <a:lnTo>
                    <a:pt x="0" y="5"/>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155" name="Freeform 156"/>
            <p:cNvSpPr>
              <a:spLocks noChangeAspect="1"/>
            </p:cNvSpPr>
            <p:nvPr/>
          </p:nvSpPr>
          <p:spPr bwMode="auto">
            <a:xfrm flipH="1">
              <a:off x="1509" y="3474"/>
              <a:ext cx="3" cy="115"/>
            </a:xfrm>
            <a:custGeom>
              <a:avLst/>
              <a:gdLst>
                <a:gd name="T0" fmla="*/ 0 w 11"/>
                <a:gd name="T1" fmla="*/ 2 h 458"/>
                <a:gd name="T2" fmla="*/ 0 w 11"/>
                <a:gd name="T3" fmla="*/ 2 h 458"/>
                <a:gd name="T4" fmla="*/ 0 w 11"/>
                <a:gd name="T5" fmla="*/ 115 h 458"/>
                <a:gd name="T6" fmla="*/ 3 w 11"/>
                <a:gd name="T7" fmla="*/ 115 h 458"/>
                <a:gd name="T8" fmla="*/ 3 w 11"/>
                <a:gd name="T9" fmla="*/ 2 h 458"/>
                <a:gd name="T10" fmla="*/ 3 w 11"/>
                <a:gd name="T11" fmla="*/ 2 h 458"/>
                <a:gd name="T12" fmla="*/ 3 w 11"/>
                <a:gd name="T13" fmla="*/ 2 h 458"/>
                <a:gd name="T14" fmla="*/ 2 w 11"/>
                <a:gd name="T15" fmla="*/ 1 h 458"/>
                <a:gd name="T16" fmla="*/ 2 w 11"/>
                <a:gd name="T17" fmla="*/ 0 h 458"/>
                <a:gd name="T18" fmla="*/ 1 w 11"/>
                <a:gd name="T19" fmla="*/ 1 h 458"/>
                <a:gd name="T20" fmla="*/ 0 w 11"/>
                <a:gd name="T21" fmla="*/ 2 h 458"/>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11" h="458">
                  <a:moveTo>
                    <a:pt x="0" y="6"/>
                  </a:moveTo>
                  <a:lnTo>
                    <a:pt x="0" y="6"/>
                  </a:lnTo>
                  <a:lnTo>
                    <a:pt x="0" y="458"/>
                  </a:lnTo>
                  <a:lnTo>
                    <a:pt x="11" y="458"/>
                  </a:lnTo>
                  <a:lnTo>
                    <a:pt x="11" y="6"/>
                  </a:lnTo>
                  <a:lnTo>
                    <a:pt x="9" y="2"/>
                  </a:lnTo>
                  <a:lnTo>
                    <a:pt x="6" y="0"/>
                  </a:lnTo>
                  <a:lnTo>
                    <a:pt x="2" y="2"/>
                  </a:lnTo>
                  <a:lnTo>
                    <a:pt x="0" y="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156" name="Freeform 157"/>
            <p:cNvSpPr>
              <a:spLocks noChangeAspect="1"/>
            </p:cNvSpPr>
            <p:nvPr/>
          </p:nvSpPr>
          <p:spPr bwMode="auto">
            <a:xfrm flipH="1">
              <a:off x="1446" y="3420"/>
              <a:ext cx="66" cy="55"/>
            </a:xfrm>
            <a:custGeom>
              <a:avLst/>
              <a:gdLst>
                <a:gd name="T0" fmla="*/ 66 w 261"/>
                <a:gd name="T1" fmla="*/ 0 h 221"/>
                <a:gd name="T2" fmla="*/ 66 w 261"/>
                <a:gd name="T3" fmla="*/ 0 h 221"/>
                <a:gd name="T4" fmla="*/ 59 w 261"/>
                <a:gd name="T5" fmla="*/ 0 h 221"/>
                <a:gd name="T6" fmla="*/ 53 w 261"/>
                <a:gd name="T7" fmla="*/ 1 h 221"/>
                <a:gd name="T8" fmla="*/ 47 w 261"/>
                <a:gd name="T9" fmla="*/ 2 h 221"/>
                <a:gd name="T10" fmla="*/ 41 w 261"/>
                <a:gd name="T11" fmla="*/ 4 h 221"/>
                <a:gd name="T12" fmla="*/ 35 w 261"/>
                <a:gd name="T13" fmla="*/ 7 h 221"/>
                <a:gd name="T14" fmla="*/ 29 w 261"/>
                <a:gd name="T15" fmla="*/ 9 h 221"/>
                <a:gd name="T16" fmla="*/ 24 w 261"/>
                <a:gd name="T17" fmla="*/ 12 h 221"/>
                <a:gd name="T18" fmla="*/ 19 w 261"/>
                <a:gd name="T19" fmla="*/ 16 h 221"/>
                <a:gd name="T20" fmla="*/ 15 w 261"/>
                <a:gd name="T21" fmla="*/ 20 h 221"/>
                <a:gd name="T22" fmla="*/ 12 w 261"/>
                <a:gd name="T23" fmla="*/ 24 h 221"/>
                <a:gd name="T24" fmla="*/ 8 w 261"/>
                <a:gd name="T25" fmla="*/ 29 h 221"/>
                <a:gd name="T26" fmla="*/ 6 w 261"/>
                <a:gd name="T27" fmla="*/ 33 h 221"/>
                <a:gd name="T28" fmla="*/ 3 w 261"/>
                <a:gd name="T29" fmla="*/ 39 h 221"/>
                <a:gd name="T30" fmla="*/ 2 w 261"/>
                <a:gd name="T31" fmla="*/ 44 h 221"/>
                <a:gd name="T32" fmla="*/ 1 w 261"/>
                <a:gd name="T33" fmla="*/ 50 h 221"/>
                <a:gd name="T34" fmla="*/ 0 w 261"/>
                <a:gd name="T35" fmla="*/ 55 h 221"/>
                <a:gd name="T36" fmla="*/ 3 w 261"/>
                <a:gd name="T37" fmla="*/ 55 h 221"/>
                <a:gd name="T38" fmla="*/ 3 w 261"/>
                <a:gd name="T39" fmla="*/ 50 h 221"/>
                <a:gd name="T40" fmla="*/ 4 w 261"/>
                <a:gd name="T41" fmla="*/ 44 h 221"/>
                <a:gd name="T42" fmla="*/ 6 w 261"/>
                <a:gd name="T43" fmla="*/ 39 h 221"/>
                <a:gd name="T44" fmla="*/ 8 w 261"/>
                <a:gd name="T45" fmla="*/ 35 h 221"/>
                <a:gd name="T46" fmla="*/ 10 w 261"/>
                <a:gd name="T47" fmla="*/ 30 h 221"/>
                <a:gd name="T48" fmla="*/ 13 w 261"/>
                <a:gd name="T49" fmla="*/ 26 h 221"/>
                <a:gd name="T50" fmla="*/ 17 w 261"/>
                <a:gd name="T51" fmla="*/ 22 h 221"/>
                <a:gd name="T52" fmla="*/ 21 w 261"/>
                <a:gd name="T53" fmla="*/ 18 h 221"/>
                <a:gd name="T54" fmla="*/ 26 w 261"/>
                <a:gd name="T55" fmla="*/ 15 h 221"/>
                <a:gd name="T56" fmla="*/ 31 w 261"/>
                <a:gd name="T57" fmla="*/ 12 h 221"/>
                <a:gd name="T58" fmla="*/ 36 w 261"/>
                <a:gd name="T59" fmla="*/ 9 h 221"/>
                <a:gd name="T60" fmla="*/ 41 w 261"/>
                <a:gd name="T61" fmla="*/ 7 h 221"/>
                <a:gd name="T62" fmla="*/ 47 w 261"/>
                <a:gd name="T63" fmla="*/ 5 h 221"/>
                <a:gd name="T64" fmla="*/ 53 w 261"/>
                <a:gd name="T65" fmla="*/ 4 h 221"/>
                <a:gd name="T66" fmla="*/ 59 w 261"/>
                <a:gd name="T67" fmla="*/ 3 h 221"/>
                <a:gd name="T68" fmla="*/ 66 w 261"/>
                <a:gd name="T69" fmla="*/ 3 h 221"/>
                <a:gd name="T70" fmla="*/ 66 w 261"/>
                <a:gd name="T71" fmla="*/ 3 h 221"/>
                <a:gd name="T72" fmla="*/ 66 w 261"/>
                <a:gd name="T73" fmla="*/ 0 h 221"/>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261" h="221">
                  <a:moveTo>
                    <a:pt x="261" y="0"/>
                  </a:moveTo>
                  <a:lnTo>
                    <a:pt x="261" y="0"/>
                  </a:lnTo>
                  <a:lnTo>
                    <a:pt x="234" y="2"/>
                  </a:lnTo>
                  <a:lnTo>
                    <a:pt x="209" y="5"/>
                  </a:lnTo>
                  <a:lnTo>
                    <a:pt x="184" y="10"/>
                  </a:lnTo>
                  <a:lnTo>
                    <a:pt x="161" y="18"/>
                  </a:lnTo>
                  <a:lnTo>
                    <a:pt x="137" y="27"/>
                  </a:lnTo>
                  <a:lnTo>
                    <a:pt x="116" y="38"/>
                  </a:lnTo>
                  <a:lnTo>
                    <a:pt x="96" y="50"/>
                  </a:lnTo>
                  <a:lnTo>
                    <a:pt x="77" y="65"/>
                  </a:lnTo>
                  <a:lnTo>
                    <a:pt x="61" y="80"/>
                  </a:lnTo>
                  <a:lnTo>
                    <a:pt x="46" y="97"/>
                  </a:lnTo>
                  <a:lnTo>
                    <a:pt x="32" y="116"/>
                  </a:lnTo>
                  <a:lnTo>
                    <a:pt x="22" y="134"/>
                  </a:lnTo>
                  <a:lnTo>
                    <a:pt x="12" y="155"/>
                  </a:lnTo>
                  <a:lnTo>
                    <a:pt x="7" y="176"/>
                  </a:lnTo>
                  <a:lnTo>
                    <a:pt x="2" y="199"/>
                  </a:lnTo>
                  <a:lnTo>
                    <a:pt x="0" y="221"/>
                  </a:lnTo>
                  <a:lnTo>
                    <a:pt x="11" y="221"/>
                  </a:lnTo>
                  <a:lnTo>
                    <a:pt x="11" y="199"/>
                  </a:lnTo>
                  <a:lnTo>
                    <a:pt x="16" y="178"/>
                  </a:lnTo>
                  <a:lnTo>
                    <a:pt x="22" y="157"/>
                  </a:lnTo>
                  <a:lnTo>
                    <a:pt x="31" y="139"/>
                  </a:lnTo>
                  <a:lnTo>
                    <a:pt x="41" y="120"/>
                  </a:lnTo>
                  <a:lnTo>
                    <a:pt x="53" y="104"/>
                  </a:lnTo>
                  <a:lnTo>
                    <a:pt x="68" y="87"/>
                  </a:lnTo>
                  <a:lnTo>
                    <a:pt x="84" y="72"/>
                  </a:lnTo>
                  <a:lnTo>
                    <a:pt x="101" y="59"/>
                  </a:lnTo>
                  <a:lnTo>
                    <a:pt x="121" y="47"/>
                  </a:lnTo>
                  <a:lnTo>
                    <a:pt x="141" y="36"/>
                  </a:lnTo>
                  <a:lnTo>
                    <a:pt x="163" y="27"/>
                  </a:lnTo>
                  <a:lnTo>
                    <a:pt x="186" y="19"/>
                  </a:lnTo>
                  <a:lnTo>
                    <a:pt x="209" y="15"/>
                  </a:lnTo>
                  <a:lnTo>
                    <a:pt x="234" y="11"/>
                  </a:lnTo>
                  <a:lnTo>
                    <a:pt x="261" y="11"/>
                  </a:lnTo>
                  <a:lnTo>
                    <a:pt x="261"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157" name="Freeform 158"/>
            <p:cNvSpPr>
              <a:spLocks noChangeAspect="1"/>
            </p:cNvSpPr>
            <p:nvPr/>
          </p:nvSpPr>
          <p:spPr bwMode="auto">
            <a:xfrm flipH="1">
              <a:off x="1381" y="3420"/>
              <a:ext cx="65" cy="57"/>
            </a:xfrm>
            <a:custGeom>
              <a:avLst/>
              <a:gdLst>
                <a:gd name="T0" fmla="*/ 65 w 262"/>
                <a:gd name="T1" fmla="*/ 56 h 225"/>
                <a:gd name="T2" fmla="*/ 65 w 262"/>
                <a:gd name="T3" fmla="*/ 56 h 225"/>
                <a:gd name="T4" fmla="*/ 65 w 262"/>
                <a:gd name="T5" fmla="*/ 50 h 225"/>
                <a:gd name="T6" fmla="*/ 63 w 262"/>
                <a:gd name="T7" fmla="*/ 45 h 225"/>
                <a:gd name="T8" fmla="*/ 62 w 262"/>
                <a:gd name="T9" fmla="*/ 39 h 225"/>
                <a:gd name="T10" fmla="*/ 60 w 262"/>
                <a:gd name="T11" fmla="*/ 34 h 225"/>
                <a:gd name="T12" fmla="*/ 57 w 262"/>
                <a:gd name="T13" fmla="*/ 29 h 225"/>
                <a:gd name="T14" fmla="*/ 54 w 262"/>
                <a:gd name="T15" fmla="*/ 25 h 225"/>
                <a:gd name="T16" fmla="*/ 50 w 262"/>
                <a:gd name="T17" fmla="*/ 20 h 225"/>
                <a:gd name="T18" fmla="*/ 46 w 262"/>
                <a:gd name="T19" fmla="*/ 16 h 225"/>
                <a:gd name="T20" fmla="*/ 41 w 262"/>
                <a:gd name="T21" fmla="*/ 13 h 225"/>
                <a:gd name="T22" fmla="*/ 36 w 262"/>
                <a:gd name="T23" fmla="*/ 10 h 225"/>
                <a:gd name="T24" fmla="*/ 31 w 262"/>
                <a:gd name="T25" fmla="*/ 7 h 225"/>
                <a:gd name="T26" fmla="*/ 25 w 262"/>
                <a:gd name="T27" fmla="*/ 5 h 225"/>
                <a:gd name="T28" fmla="*/ 19 w 262"/>
                <a:gd name="T29" fmla="*/ 3 h 225"/>
                <a:gd name="T30" fmla="*/ 13 w 262"/>
                <a:gd name="T31" fmla="*/ 1 h 225"/>
                <a:gd name="T32" fmla="*/ 6 w 262"/>
                <a:gd name="T33" fmla="*/ 1 h 225"/>
                <a:gd name="T34" fmla="*/ 0 w 262"/>
                <a:gd name="T35" fmla="*/ 0 h 225"/>
                <a:gd name="T36" fmla="*/ 0 w 262"/>
                <a:gd name="T37" fmla="*/ 3 h 225"/>
                <a:gd name="T38" fmla="*/ 6 w 262"/>
                <a:gd name="T39" fmla="*/ 3 h 225"/>
                <a:gd name="T40" fmla="*/ 13 w 262"/>
                <a:gd name="T41" fmla="*/ 4 h 225"/>
                <a:gd name="T42" fmla="*/ 19 w 262"/>
                <a:gd name="T43" fmla="*/ 5 h 225"/>
                <a:gd name="T44" fmla="*/ 25 w 262"/>
                <a:gd name="T45" fmla="*/ 7 h 225"/>
                <a:gd name="T46" fmla="*/ 30 w 262"/>
                <a:gd name="T47" fmla="*/ 9 h 225"/>
                <a:gd name="T48" fmla="*/ 35 w 262"/>
                <a:gd name="T49" fmla="*/ 12 h 225"/>
                <a:gd name="T50" fmla="*/ 40 w 262"/>
                <a:gd name="T51" fmla="*/ 15 h 225"/>
                <a:gd name="T52" fmla="*/ 44 w 262"/>
                <a:gd name="T53" fmla="*/ 18 h 225"/>
                <a:gd name="T54" fmla="*/ 48 w 262"/>
                <a:gd name="T55" fmla="*/ 22 h 225"/>
                <a:gd name="T56" fmla="*/ 52 w 262"/>
                <a:gd name="T57" fmla="*/ 26 h 225"/>
                <a:gd name="T58" fmla="*/ 55 w 262"/>
                <a:gd name="T59" fmla="*/ 30 h 225"/>
                <a:gd name="T60" fmla="*/ 57 w 262"/>
                <a:gd name="T61" fmla="*/ 35 h 225"/>
                <a:gd name="T62" fmla="*/ 60 w 262"/>
                <a:gd name="T63" fmla="*/ 40 h 225"/>
                <a:gd name="T64" fmla="*/ 61 w 262"/>
                <a:gd name="T65" fmla="*/ 45 h 225"/>
                <a:gd name="T66" fmla="*/ 62 w 262"/>
                <a:gd name="T67" fmla="*/ 50 h 225"/>
                <a:gd name="T68" fmla="*/ 62 w 262"/>
                <a:gd name="T69" fmla="*/ 56 h 225"/>
                <a:gd name="T70" fmla="*/ 62 w 262"/>
                <a:gd name="T71" fmla="*/ 56 h 225"/>
                <a:gd name="T72" fmla="*/ 62 w 262"/>
                <a:gd name="T73" fmla="*/ 56 h 225"/>
                <a:gd name="T74" fmla="*/ 63 w 262"/>
                <a:gd name="T75" fmla="*/ 57 h 225"/>
                <a:gd name="T76" fmla="*/ 64 w 262"/>
                <a:gd name="T77" fmla="*/ 57 h 225"/>
                <a:gd name="T78" fmla="*/ 65 w 262"/>
                <a:gd name="T79" fmla="*/ 57 h 225"/>
                <a:gd name="T80" fmla="*/ 65 w 262"/>
                <a:gd name="T81" fmla="*/ 56 h 225"/>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262" h="225">
                  <a:moveTo>
                    <a:pt x="262" y="221"/>
                  </a:moveTo>
                  <a:lnTo>
                    <a:pt x="262" y="221"/>
                  </a:lnTo>
                  <a:lnTo>
                    <a:pt x="260" y="199"/>
                  </a:lnTo>
                  <a:lnTo>
                    <a:pt x="255" y="176"/>
                  </a:lnTo>
                  <a:lnTo>
                    <a:pt x="250" y="155"/>
                  </a:lnTo>
                  <a:lnTo>
                    <a:pt x="240" y="134"/>
                  </a:lnTo>
                  <a:lnTo>
                    <a:pt x="230" y="116"/>
                  </a:lnTo>
                  <a:lnTo>
                    <a:pt x="216" y="97"/>
                  </a:lnTo>
                  <a:lnTo>
                    <a:pt x="201" y="80"/>
                  </a:lnTo>
                  <a:lnTo>
                    <a:pt x="185" y="65"/>
                  </a:lnTo>
                  <a:lnTo>
                    <a:pt x="166" y="50"/>
                  </a:lnTo>
                  <a:lnTo>
                    <a:pt x="146" y="38"/>
                  </a:lnTo>
                  <a:lnTo>
                    <a:pt x="124" y="27"/>
                  </a:lnTo>
                  <a:lnTo>
                    <a:pt x="101" y="18"/>
                  </a:lnTo>
                  <a:lnTo>
                    <a:pt x="77" y="10"/>
                  </a:lnTo>
                  <a:lnTo>
                    <a:pt x="52" y="5"/>
                  </a:lnTo>
                  <a:lnTo>
                    <a:pt x="26" y="2"/>
                  </a:lnTo>
                  <a:lnTo>
                    <a:pt x="0" y="0"/>
                  </a:lnTo>
                  <a:lnTo>
                    <a:pt x="0" y="11"/>
                  </a:lnTo>
                  <a:lnTo>
                    <a:pt x="26" y="11"/>
                  </a:lnTo>
                  <a:lnTo>
                    <a:pt x="52" y="15"/>
                  </a:lnTo>
                  <a:lnTo>
                    <a:pt x="75" y="19"/>
                  </a:lnTo>
                  <a:lnTo>
                    <a:pt x="99" y="27"/>
                  </a:lnTo>
                  <a:lnTo>
                    <a:pt x="120" y="36"/>
                  </a:lnTo>
                  <a:lnTo>
                    <a:pt x="141" y="47"/>
                  </a:lnTo>
                  <a:lnTo>
                    <a:pt x="161" y="59"/>
                  </a:lnTo>
                  <a:lnTo>
                    <a:pt x="178" y="72"/>
                  </a:lnTo>
                  <a:lnTo>
                    <a:pt x="194" y="87"/>
                  </a:lnTo>
                  <a:lnTo>
                    <a:pt x="209" y="104"/>
                  </a:lnTo>
                  <a:lnTo>
                    <a:pt x="221" y="120"/>
                  </a:lnTo>
                  <a:lnTo>
                    <a:pt x="231" y="139"/>
                  </a:lnTo>
                  <a:lnTo>
                    <a:pt x="240" y="157"/>
                  </a:lnTo>
                  <a:lnTo>
                    <a:pt x="246" y="178"/>
                  </a:lnTo>
                  <a:lnTo>
                    <a:pt x="251" y="199"/>
                  </a:lnTo>
                  <a:lnTo>
                    <a:pt x="251" y="221"/>
                  </a:lnTo>
                  <a:lnTo>
                    <a:pt x="253" y="224"/>
                  </a:lnTo>
                  <a:lnTo>
                    <a:pt x="256" y="225"/>
                  </a:lnTo>
                  <a:lnTo>
                    <a:pt x="260" y="224"/>
                  </a:lnTo>
                  <a:lnTo>
                    <a:pt x="262" y="22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158" name="Freeform 159"/>
            <p:cNvSpPr>
              <a:spLocks noChangeAspect="1"/>
            </p:cNvSpPr>
            <p:nvPr/>
          </p:nvSpPr>
          <p:spPr bwMode="auto">
            <a:xfrm flipH="1">
              <a:off x="1381" y="3475"/>
              <a:ext cx="3" cy="115"/>
            </a:xfrm>
            <a:custGeom>
              <a:avLst/>
              <a:gdLst>
                <a:gd name="T0" fmla="*/ 1 w 11"/>
                <a:gd name="T1" fmla="*/ 115 h 458"/>
                <a:gd name="T2" fmla="*/ 3 w 11"/>
                <a:gd name="T3" fmla="*/ 113 h 458"/>
                <a:gd name="T4" fmla="*/ 3 w 11"/>
                <a:gd name="T5" fmla="*/ 0 h 458"/>
                <a:gd name="T6" fmla="*/ 0 w 11"/>
                <a:gd name="T7" fmla="*/ 0 h 458"/>
                <a:gd name="T8" fmla="*/ 0 w 11"/>
                <a:gd name="T9" fmla="*/ 113 h 458"/>
                <a:gd name="T10" fmla="*/ 1 w 11"/>
                <a:gd name="T11" fmla="*/ 112 h 458"/>
                <a:gd name="T12" fmla="*/ 0 w 11"/>
                <a:gd name="T13" fmla="*/ 113 h 458"/>
                <a:gd name="T14" fmla="*/ 1 w 11"/>
                <a:gd name="T15" fmla="*/ 114 h 458"/>
                <a:gd name="T16" fmla="*/ 1 w 11"/>
                <a:gd name="T17" fmla="*/ 115 h 458"/>
                <a:gd name="T18" fmla="*/ 2 w 11"/>
                <a:gd name="T19" fmla="*/ 114 h 458"/>
                <a:gd name="T20" fmla="*/ 3 w 11"/>
                <a:gd name="T21" fmla="*/ 113 h 458"/>
                <a:gd name="T22" fmla="*/ 1 w 11"/>
                <a:gd name="T23" fmla="*/ 115 h 458"/>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11" h="458">
                  <a:moveTo>
                    <a:pt x="5" y="458"/>
                  </a:moveTo>
                  <a:lnTo>
                    <a:pt x="11" y="452"/>
                  </a:lnTo>
                  <a:lnTo>
                    <a:pt x="11" y="0"/>
                  </a:lnTo>
                  <a:lnTo>
                    <a:pt x="0" y="0"/>
                  </a:lnTo>
                  <a:lnTo>
                    <a:pt x="0" y="452"/>
                  </a:lnTo>
                  <a:lnTo>
                    <a:pt x="5" y="447"/>
                  </a:lnTo>
                  <a:lnTo>
                    <a:pt x="0" y="452"/>
                  </a:lnTo>
                  <a:lnTo>
                    <a:pt x="2" y="456"/>
                  </a:lnTo>
                  <a:lnTo>
                    <a:pt x="5" y="457"/>
                  </a:lnTo>
                  <a:lnTo>
                    <a:pt x="9" y="456"/>
                  </a:lnTo>
                  <a:lnTo>
                    <a:pt x="11" y="452"/>
                  </a:lnTo>
                  <a:lnTo>
                    <a:pt x="5" y="45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159" name="Freeform 160"/>
            <p:cNvSpPr>
              <a:spLocks noChangeAspect="1"/>
            </p:cNvSpPr>
            <p:nvPr/>
          </p:nvSpPr>
          <p:spPr bwMode="auto">
            <a:xfrm flipH="1">
              <a:off x="1419" y="3346"/>
              <a:ext cx="103" cy="91"/>
            </a:xfrm>
            <a:custGeom>
              <a:avLst/>
              <a:gdLst>
                <a:gd name="T0" fmla="*/ 103 w 413"/>
                <a:gd name="T1" fmla="*/ 0 h 362"/>
                <a:gd name="T2" fmla="*/ 103 w 413"/>
                <a:gd name="T3" fmla="*/ 39 h 362"/>
                <a:gd name="T4" fmla="*/ 103 w 413"/>
                <a:gd name="T5" fmla="*/ 44 h 362"/>
                <a:gd name="T6" fmla="*/ 102 w 413"/>
                <a:gd name="T7" fmla="*/ 50 h 362"/>
                <a:gd name="T8" fmla="*/ 101 w 413"/>
                <a:gd name="T9" fmla="*/ 55 h 362"/>
                <a:gd name="T10" fmla="*/ 99 w 413"/>
                <a:gd name="T11" fmla="*/ 59 h 362"/>
                <a:gd name="T12" fmla="*/ 97 w 413"/>
                <a:gd name="T13" fmla="*/ 64 h 362"/>
                <a:gd name="T14" fmla="*/ 94 w 413"/>
                <a:gd name="T15" fmla="*/ 68 h 362"/>
                <a:gd name="T16" fmla="*/ 91 w 413"/>
                <a:gd name="T17" fmla="*/ 72 h 362"/>
                <a:gd name="T18" fmla="*/ 88 w 413"/>
                <a:gd name="T19" fmla="*/ 76 h 362"/>
                <a:gd name="T20" fmla="*/ 84 w 413"/>
                <a:gd name="T21" fmla="*/ 79 h 362"/>
                <a:gd name="T22" fmla="*/ 80 w 413"/>
                <a:gd name="T23" fmla="*/ 82 h 362"/>
                <a:gd name="T24" fmla="*/ 76 w 413"/>
                <a:gd name="T25" fmla="*/ 84 h 362"/>
                <a:gd name="T26" fmla="*/ 72 w 413"/>
                <a:gd name="T27" fmla="*/ 87 h 362"/>
                <a:gd name="T28" fmla="*/ 67 w 413"/>
                <a:gd name="T29" fmla="*/ 88 h 362"/>
                <a:gd name="T30" fmla="*/ 62 w 413"/>
                <a:gd name="T31" fmla="*/ 90 h 362"/>
                <a:gd name="T32" fmla="*/ 57 w 413"/>
                <a:gd name="T33" fmla="*/ 90 h 362"/>
                <a:gd name="T34" fmla="*/ 52 w 413"/>
                <a:gd name="T35" fmla="*/ 91 h 362"/>
                <a:gd name="T36" fmla="*/ 47 w 413"/>
                <a:gd name="T37" fmla="*/ 90 h 362"/>
                <a:gd name="T38" fmla="*/ 41 w 413"/>
                <a:gd name="T39" fmla="*/ 90 h 362"/>
                <a:gd name="T40" fmla="*/ 36 w 413"/>
                <a:gd name="T41" fmla="*/ 88 h 362"/>
                <a:gd name="T42" fmla="*/ 32 w 413"/>
                <a:gd name="T43" fmla="*/ 87 h 362"/>
                <a:gd name="T44" fmla="*/ 27 w 413"/>
                <a:gd name="T45" fmla="*/ 84 h 362"/>
                <a:gd name="T46" fmla="*/ 23 w 413"/>
                <a:gd name="T47" fmla="*/ 82 h 362"/>
                <a:gd name="T48" fmla="*/ 19 w 413"/>
                <a:gd name="T49" fmla="*/ 79 h 362"/>
                <a:gd name="T50" fmla="*/ 15 w 413"/>
                <a:gd name="T51" fmla="*/ 76 h 362"/>
                <a:gd name="T52" fmla="*/ 12 w 413"/>
                <a:gd name="T53" fmla="*/ 72 h 362"/>
                <a:gd name="T54" fmla="*/ 9 w 413"/>
                <a:gd name="T55" fmla="*/ 68 h 362"/>
                <a:gd name="T56" fmla="*/ 6 w 413"/>
                <a:gd name="T57" fmla="*/ 64 h 362"/>
                <a:gd name="T58" fmla="*/ 4 w 413"/>
                <a:gd name="T59" fmla="*/ 59 h 362"/>
                <a:gd name="T60" fmla="*/ 2 w 413"/>
                <a:gd name="T61" fmla="*/ 55 h 362"/>
                <a:gd name="T62" fmla="*/ 1 w 413"/>
                <a:gd name="T63" fmla="*/ 50 h 362"/>
                <a:gd name="T64" fmla="*/ 0 w 413"/>
                <a:gd name="T65" fmla="*/ 44 h 362"/>
                <a:gd name="T66" fmla="*/ 0 w 413"/>
                <a:gd name="T67" fmla="*/ 39 h 362"/>
                <a:gd name="T68" fmla="*/ 0 w 413"/>
                <a:gd name="T69" fmla="*/ 0 h 362"/>
                <a:gd name="T70" fmla="*/ 103 w 413"/>
                <a:gd name="T71" fmla="*/ 0 h 362"/>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413" h="362">
                  <a:moveTo>
                    <a:pt x="413" y="0"/>
                  </a:moveTo>
                  <a:lnTo>
                    <a:pt x="413" y="155"/>
                  </a:lnTo>
                  <a:lnTo>
                    <a:pt x="412" y="176"/>
                  </a:lnTo>
                  <a:lnTo>
                    <a:pt x="409" y="197"/>
                  </a:lnTo>
                  <a:lnTo>
                    <a:pt x="404" y="217"/>
                  </a:lnTo>
                  <a:lnTo>
                    <a:pt x="397" y="236"/>
                  </a:lnTo>
                  <a:lnTo>
                    <a:pt x="388" y="253"/>
                  </a:lnTo>
                  <a:lnTo>
                    <a:pt x="378" y="271"/>
                  </a:lnTo>
                  <a:lnTo>
                    <a:pt x="366" y="287"/>
                  </a:lnTo>
                  <a:lnTo>
                    <a:pt x="353" y="302"/>
                  </a:lnTo>
                  <a:lnTo>
                    <a:pt x="338" y="314"/>
                  </a:lnTo>
                  <a:lnTo>
                    <a:pt x="322" y="326"/>
                  </a:lnTo>
                  <a:lnTo>
                    <a:pt x="305" y="336"/>
                  </a:lnTo>
                  <a:lnTo>
                    <a:pt x="288" y="346"/>
                  </a:lnTo>
                  <a:lnTo>
                    <a:pt x="268" y="352"/>
                  </a:lnTo>
                  <a:lnTo>
                    <a:pt x="249" y="357"/>
                  </a:lnTo>
                  <a:lnTo>
                    <a:pt x="228" y="360"/>
                  </a:lnTo>
                  <a:lnTo>
                    <a:pt x="207" y="362"/>
                  </a:lnTo>
                  <a:lnTo>
                    <a:pt x="187" y="360"/>
                  </a:lnTo>
                  <a:lnTo>
                    <a:pt x="166" y="357"/>
                  </a:lnTo>
                  <a:lnTo>
                    <a:pt x="146" y="352"/>
                  </a:lnTo>
                  <a:lnTo>
                    <a:pt x="127" y="346"/>
                  </a:lnTo>
                  <a:lnTo>
                    <a:pt x="108" y="336"/>
                  </a:lnTo>
                  <a:lnTo>
                    <a:pt x="92" y="326"/>
                  </a:lnTo>
                  <a:lnTo>
                    <a:pt x="76" y="314"/>
                  </a:lnTo>
                  <a:lnTo>
                    <a:pt x="61" y="302"/>
                  </a:lnTo>
                  <a:lnTo>
                    <a:pt x="47" y="287"/>
                  </a:lnTo>
                  <a:lnTo>
                    <a:pt x="36" y="271"/>
                  </a:lnTo>
                  <a:lnTo>
                    <a:pt x="26" y="253"/>
                  </a:lnTo>
                  <a:lnTo>
                    <a:pt x="16" y="236"/>
                  </a:lnTo>
                  <a:lnTo>
                    <a:pt x="9" y="217"/>
                  </a:lnTo>
                  <a:lnTo>
                    <a:pt x="5" y="197"/>
                  </a:lnTo>
                  <a:lnTo>
                    <a:pt x="1" y="176"/>
                  </a:lnTo>
                  <a:lnTo>
                    <a:pt x="0" y="155"/>
                  </a:lnTo>
                  <a:lnTo>
                    <a:pt x="0" y="0"/>
                  </a:lnTo>
                  <a:lnTo>
                    <a:pt x="413" y="0"/>
                  </a:lnTo>
                  <a:close/>
                </a:path>
              </a:pathLst>
            </a:custGeom>
            <a:solidFill>
              <a:srgbClr val="F2CCB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160" name="Freeform 161"/>
            <p:cNvSpPr>
              <a:spLocks noChangeAspect="1"/>
            </p:cNvSpPr>
            <p:nvPr/>
          </p:nvSpPr>
          <p:spPr bwMode="auto">
            <a:xfrm flipH="1">
              <a:off x="1418" y="3346"/>
              <a:ext cx="2" cy="41"/>
            </a:xfrm>
            <a:custGeom>
              <a:avLst/>
              <a:gdLst>
                <a:gd name="T0" fmla="*/ 2 w 12"/>
                <a:gd name="T1" fmla="*/ 40 h 160"/>
                <a:gd name="T2" fmla="*/ 2 w 12"/>
                <a:gd name="T3" fmla="*/ 40 h 160"/>
                <a:gd name="T4" fmla="*/ 2 w 12"/>
                <a:gd name="T5" fmla="*/ 0 h 160"/>
                <a:gd name="T6" fmla="*/ 0 w 12"/>
                <a:gd name="T7" fmla="*/ 0 h 160"/>
                <a:gd name="T8" fmla="*/ 0 w 12"/>
                <a:gd name="T9" fmla="*/ 40 h 160"/>
                <a:gd name="T10" fmla="*/ 0 w 12"/>
                <a:gd name="T11" fmla="*/ 40 h 160"/>
                <a:gd name="T12" fmla="*/ 0 w 12"/>
                <a:gd name="T13" fmla="*/ 40 h 160"/>
                <a:gd name="T14" fmla="*/ 1 w 12"/>
                <a:gd name="T15" fmla="*/ 41 h 160"/>
                <a:gd name="T16" fmla="*/ 1 w 12"/>
                <a:gd name="T17" fmla="*/ 41 h 160"/>
                <a:gd name="T18" fmla="*/ 2 w 12"/>
                <a:gd name="T19" fmla="*/ 41 h 160"/>
                <a:gd name="T20" fmla="*/ 2 w 12"/>
                <a:gd name="T21" fmla="*/ 40 h 16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12" h="160">
                  <a:moveTo>
                    <a:pt x="12" y="155"/>
                  </a:moveTo>
                  <a:lnTo>
                    <a:pt x="12" y="155"/>
                  </a:lnTo>
                  <a:lnTo>
                    <a:pt x="12" y="0"/>
                  </a:lnTo>
                  <a:lnTo>
                    <a:pt x="0" y="0"/>
                  </a:lnTo>
                  <a:lnTo>
                    <a:pt x="0" y="155"/>
                  </a:lnTo>
                  <a:lnTo>
                    <a:pt x="3" y="159"/>
                  </a:lnTo>
                  <a:lnTo>
                    <a:pt x="6" y="160"/>
                  </a:lnTo>
                  <a:lnTo>
                    <a:pt x="10" y="159"/>
                  </a:lnTo>
                  <a:lnTo>
                    <a:pt x="12" y="155"/>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161" name="Freeform 162"/>
            <p:cNvSpPr>
              <a:spLocks noChangeAspect="1"/>
            </p:cNvSpPr>
            <p:nvPr/>
          </p:nvSpPr>
          <p:spPr bwMode="auto">
            <a:xfrm flipH="1">
              <a:off x="1418" y="3385"/>
              <a:ext cx="52" cy="53"/>
            </a:xfrm>
            <a:custGeom>
              <a:avLst/>
              <a:gdLst>
                <a:gd name="T0" fmla="*/ 0 w 212"/>
                <a:gd name="T1" fmla="*/ 53 h 212"/>
                <a:gd name="T2" fmla="*/ 0 w 212"/>
                <a:gd name="T3" fmla="*/ 53 h 212"/>
                <a:gd name="T4" fmla="*/ 5 w 212"/>
                <a:gd name="T5" fmla="*/ 53 h 212"/>
                <a:gd name="T6" fmla="*/ 10 w 212"/>
                <a:gd name="T7" fmla="*/ 52 h 212"/>
                <a:gd name="T8" fmla="*/ 15 w 212"/>
                <a:gd name="T9" fmla="*/ 51 h 212"/>
                <a:gd name="T10" fmla="*/ 20 w 212"/>
                <a:gd name="T11" fmla="*/ 49 h 212"/>
                <a:gd name="T12" fmla="*/ 25 w 212"/>
                <a:gd name="T13" fmla="*/ 47 h 212"/>
                <a:gd name="T14" fmla="*/ 29 w 212"/>
                <a:gd name="T15" fmla="*/ 44 h 212"/>
                <a:gd name="T16" fmla="*/ 33 w 212"/>
                <a:gd name="T17" fmla="*/ 41 h 212"/>
                <a:gd name="T18" fmla="*/ 37 w 212"/>
                <a:gd name="T19" fmla="*/ 38 h 212"/>
                <a:gd name="T20" fmla="*/ 40 w 212"/>
                <a:gd name="T21" fmla="*/ 34 h 212"/>
                <a:gd name="T22" fmla="*/ 43 w 212"/>
                <a:gd name="T23" fmla="*/ 30 h 212"/>
                <a:gd name="T24" fmla="*/ 45 w 212"/>
                <a:gd name="T25" fmla="*/ 25 h 212"/>
                <a:gd name="T26" fmla="*/ 48 w 212"/>
                <a:gd name="T27" fmla="*/ 21 h 212"/>
                <a:gd name="T28" fmla="*/ 50 w 212"/>
                <a:gd name="T29" fmla="*/ 16 h 212"/>
                <a:gd name="T30" fmla="*/ 51 w 212"/>
                <a:gd name="T31" fmla="*/ 11 h 212"/>
                <a:gd name="T32" fmla="*/ 52 w 212"/>
                <a:gd name="T33" fmla="*/ 5 h 212"/>
                <a:gd name="T34" fmla="*/ 52 w 212"/>
                <a:gd name="T35" fmla="*/ 0 h 212"/>
                <a:gd name="T36" fmla="*/ 49 w 212"/>
                <a:gd name="T37" fmla="*/ 0 h 212"/>
                <a:gd name="T38" fmla="*/ 49 w 212"/>
                <a:gd name="T39" fmla="*/ 5 h 212"/>
                <a:gd name="T40" fmla="*/ 48 w 212"/>
                <a:gd name="T41" fmla="*/ 11 h 212"/>
                <a:gd name="T42" fmla="*/ 47 w 212"/>
                <a:gd name="T43" fmla="*/ 15 h 212"/>
                <a:gd name="T44" fmla="*/ 45 w 212"/>
                <a:gd name="T45" fmla="*/ 20 h 212"/>
                <a:gd name="T46" fmla="*/ 43 w 212"/>
                <a:gd name="T47" fmla="*/ 24 h 212"/>
                <a:gd name="T48" fmla="*/ 41 w 212"/>
                <a:gd name="T49" fmla="*/ 28 h 212"/>
                <a:gd name="T50" fmla="*/ 38 w 212"/>
                <a:gd name="T51" fmla="*/ 32 h 212"/>
                <a:gd name="T52" fmla="*/ 35 w 212"/>
                <a:gd name="T53" fmla="*/ 36 h 212"/>
                <a:gd name="T54" fmla="*/ 31 w 212"/>
                <a:gd name="T55" fmla="*/ 39 h 212"/>
                <a:gd name="T56" fmla="*/ 28 w 212"/>
                <a:gd name="T57" fmla="*/ 42 h 212"/>
                <a:gd name="T58" fmla="*/ 24 w 212"/>
                <a:gd name="T59" fmla="*/ 44 h 212"/>
                <a:gd name="T60" fmla="*/ 20 w 212"/>
                <a:gd name="T61" fmla="*/ 47 h 212"/>
                <a:gd name="T62" fmla="*/ 15 w 212"/>
                <a:gd name="T63" fmla="*/ 48 h 212"/>
                <a:gd name="T64" fmla="*/ 10 w 212"/>
                <a:gd name="T65" fmla="*/ 49 h 212"/>
                <a:gd name="T66" fmla="*/ 5 w 212"/>
                <a:gd name="T67" fmla="*/ 50 h 212"/>
                <a:gd name="T68" fmla="*/ 0 w 212"/>
                <a:gd name="T69" fmla="*/ 50 h 212"/>
                <a:gd name="T70" fmla="*/ 0 w 212"/>
                <a:gd name="T71" fmla="*/ 50 h 212"/>
                <a:gd name="T72" fmla="*/ 0 w 212"/>
                <a:gd name="T73" fmla="*/ 53 h 212"/>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212" h="212">
                  <a:moveTo>
                    <a:pt x="0" y="212"/>
                  </a:moveTo>
                  <a:lnTo>
                    <a:pt x="0" y="212"/>
                  </a:lnTo>
                  <a:lnTo>
                    <a:pt x="21" y="210"/>
                  </a:lnTo>
                  <a:lnTo>
                    <a:pt x="42" y="207"/>
                  </a:lnTo>
                  <a:lnTo>
                    <a:pt x="62" y="202"/>
                  </a:lnTo>
                  <a:lnTo>
                    <a:pt x="82" y="195"/>
                  </a:lnTo>
                  <a:lnTo>
                    <a:pt x="100" y="186"/>
                  </a:lnTo>
                  <a:lnTo>
                    <a:pt x="118" y="176"/>
                  </a:lnTo>
                  <a:lnTo>
                    <a:pt x="135" y="163"/>
                  </a:lnTo>
                  <a:lnTo>
                    <a:pt x="150" y="150"/>
                  </a:lnTo>
                  <a:lnTo>
                    <a:pt x="162" y="135"/>
                  </a:lnTo>
                  <a:lnTo>
                    <a:pt x="175" y="118"/>
                  </a:lnTo>
                  <a:lnTo>
                    <a:pt x="185" y="101"/>
                  </a:lnTo>
                  <a:lnTo>
                    <a:pt x="195" y="82"/>
                  </a:lnTo>
                  <a:lnTo>
                    <a:pt x="202" y="63"/>
                  </a:lnTo>
                  <a:lnTo>
                    <a:pt x="206" y="42"/>
                  </a:lnTo>
                  <a:lnTo>
                    <a:pt x="210" y="21"/>
                  </a:lnTo>
                  <a:lnTo>
                    <a:pt x="212" y="0"/>
                  </a:lnTo>
                  <a:lnTo>
                    <a:pt x="200" y="0"/>
                  </a:lnTo>
                  <a:lnTo>
                    <a:pt x="200" y="21"/>
                  </a:lnTo>
                  <a:lnTo>
                    <a:pt x="197" y="42"/>
                  </a:lnTo>
                  <a:lnTo>
                    <a:pt x="192" y="60"/>
                  </a:lnTo>
                  <a:lnTo>
                    <a:pt x="185" y="80"/>
                  </a:lnTo>
                  <a:lnTo>
                    <a:pt x="176" y="96"/>
                  </a:lnTo>
                  <a:lnTo>
                    <a:pt x="166" y="113"/>
                  </a:lnTo>
                  <a:lnTo>
                    <a:pt x="156" y="128"/>
                  </a:lnTo>
                  <a:lnTo>
                    <a:pt x="143" y="143"/>
                  </a:lnTo>
                  <a:lnTo>
                    <a:pt x="128" y="156"/>
                  </a:lnTo>
                  <a:lnTo>
                    <a:pt x="113" y="166"/>
                  </a:lnTo>
                  <a:lnTo>
                    <a:pt x="96" y="177"/>
                  </a:lnTo>
                  <a:lnTo>
                    <a:pt x="80" y="186"/>
                  </a:lnTo>
                  <a:lnTo>
                    <a:pt x="60" y="193"/>
                  </a:lnTo>
                  <a:lnTo>
                    <a:pt x="42" y="197"/>
                  </a:lnTo>
                  <a:lnTo>
                    <a:pt x="21" y="201"/>
                  </a:lnTo>
                  <a:lnTo>
                    <a:pt x="0" y="201"/>
                  </a:lnTo>
                  <a:lnTo>
                    <a:pt x="0" y="21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162" name="Freeform 163"/>
            <p:cNvSpPr>
              <a:spLocks noChangeAspect="1"/>
            </p:cNvSpPr>
            <p:nvPr/>
          </p:nvSpPr>
          <p:spPr bwMode="auto">
            <a:xfrm flipH="1">
              <a:off x="1470" y="3384"/>
              <a:ext cx="54" cy="54"/>
            </a:xfrm>
            <a:custGeom>
              <a:avLst/>
              <a:gdLst>
                <a:gd name="T0" fmla="*/ 0 w 213"/>
                <a:gd name="T1" fmla="*/ 1 h 217"/>
                <a:gd name="T2" fmla="*/ 0 w 213"/>
                <a:gd name="T3" fmla="*/ 1 h 217"/>
                <a:gd name="T4" fmla="*/ 1 w 213"/>
                <a:gd name="T5" fmla="*/ 6 h 217"/>
                <a:gd name="T6" fmla="*/ 2 w 213"/>
                <a:gd name="T7" fmla="*/ 12 h 217"/>
                <a:gd name="T8" fmla="*/ 3 w 213"/>
                <a:gd name="T9" fmla="*/ 17 h 217"/>
                <a:gd name="T10" fmla="*/ 5 w 213"/>
                <a:gd name="T11" fmla="*/ 22 h 217"/>
                <a:gd name="T12" fmla="*/ 7 w 213"/>
                <a:gd name="T13" fmla="*/ 26 h 217"/>
                <a:gd name="T14" fmla="*/ 9 w 213"/>
                <a:gd name="T15" fmla="*/ 31 h 217"/>
                <a:gd name="T16" fmla="*/ 13 w 213"/>
                <a:gd name="T17" fmla="*/ 35 h 217"/>
                <a:gd name="T18" fmla="*/ 16 w 213"/>
                <a:gd name="T19" fmla="*/ 39 h 217"/>
                <a:gd name="T20" fmla="*/ 20 w 213"/>
                <a:gd name="T21" fmla="*/ 42 h 217"/>
                <a:gd name="T22" fmla="*/ 24 w 213"/>
                <a:gd name="T23" fmla="*/ 45 h 217"/>
                <a:gd name="T24" fmla="*/ 28 w 213"/>
                <a:gd name="T25" fmla="*/ 48 h 217"/>
                <a:gd name="T26" fmla="*/ 33 w 213"/>
                <a:gd name="T27" fmla="*/ 50 h 217"/>
                <a:gd name="T28" fmla="*/ 38 w 213"/>
                <a:gd name="T29" fmla="*/ 52 h 217"/>
                <a:gd name="T30" fmla="*/ 44 w 213"/>
                <a:gd name="T31" fmla="*/ 53 h 217"/>
                <a:gd name="T32" fmla="*/ 49 w 213"/>
                <a:gd name="T33" fmla="*/ 54 h 217"/>
                <a:gd name="T34" fmla="*/ 54 w 213"/>
                <a:gd name="T35" fmla="*/ 54 h 217"/>
                <a:gd name="T36" fmla="*/ 54 w 213"/>
                <a:gd name="T37" fmla="*/ 51 h 217"/>
                <a:gd name="T38" fmla="*/ 49 w 213"/>
                <a:gd name="T39" fmla="*/ 51 h 217"/>
                <a:gd name="T40" fmla="*/ 44 w 213"/>
                <a:gd name="T41" fmla="*/ 50 h 217"/>
                <a:gd name="T42" fmla="*/ 39 w 213"/>
                <a:gd name="T43" fmla="*/ 49 h 217"/>
                <a:gd name="T44" fmla="*/ 34 w 213"/>
                <a:gd name="T45" fmla="*/ 48 h 217"/>
                <a:gd name="T46" fmla="*/ 30 w 213"/>
                <a:gd name="T47" fmla="*/ 45 h 217"/>
                <a:gd name="T48" fmla="*/ 26 w 213"/>
                <a:gd name="T49" fmla="*/ 43 h 217"/>
                <a:gd name="T50" fmla="*/ 22 w 213"/>
                <a:gd name="T51" fmla="*/ 40 h 217"/>
                <a:gd name="T52" fmla="*/ 18 w 213"/>
                <a:gd name="T53" fmla="*/ 37 h 217"/>
                <a:gd name="T54" fmla="*/ 14 w 213"/>
                <a:gd name="T55" fmla="*/ 33 h 217"/>
                <a:gd name="T56" fmla="*/ 12 w 213"/>
                <a:gd name="T57" fmla="*/ 29 h 217"/>
                <a:gd name="T58" fmla="*/ 9 w 213"/>
                <a:gd name="T59" fmla="*/ 25 h 217"/>
                <a:gd name="T60" fmla="*/ 7 w 213"/>
                <a:gd name="T61" fmla="*/ 21 h 217"/>
                <a:gd name="T62" fmla="*/ 5 w 213"/>
                <a:gd name="T63" fmla="*/ 16 h 217"/>
                <a:gd name="T64" fmla="*/ 4 w 213"/>
                <a:gd name="T65" fmla="*/ 12 h 217"/>
                <a:gd name="T66" fmla="*/ 3 w 213"/>
                <a:gd name="T67" fmla="*/ 6 h 217"/>
                <a:gd name="T68" fmla="*/ 3 w 213"/>
                <a:gd name="T69" fmla="*/ 1 h 217"/>
                <a:gd name="T70" fmla="*/ 3 w 213"/>
                <a:gd name="T71" fmla="*/ 1 h 217"/>
                <a:gd name="T72" fmla="*/ 3 w 213"/>
                <a:gd name="T73" fmla="*/ 1 h 217"/>
                <a:gd name="T74" fmla="*/ 3 w 213"/>
                <a:gd name="T75" fmla="*/ 0 h 217"/>
                <a:gd name="T76" fmla="*/ 2 w 213"/>
                <a:gd name="T77" fmla="*/ 0 h 217"/>
                <a:gd name="T78" fmla="*/ 1 w 213"/>
                <a:gd name="T79" fmla="*/ 0 h 217"/>
                <a:gd name="T80" fmla="*/ 0 w 213"/>
                <a:gd name="T81" fmla="*/ 1 h 217"/>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213" h="217">
                  <a:moveTo>
                    <a:pt x="0" y="5"/>
                  </a:moveTo>
                  <a:lnTo>
                    <a:pt x="0" y="5"/>
                  </a:lnTo>
                  <a:lnTo>
                    <a:pt x="3" y="26"/>
                  </a:lnTo>
                  <a:lnTo>
                    <a:pt x="6" y="47"/>
                  </a:lnTo>
                  <a:lnTo>
                    <a:pt x="11" y="68"/>
                  </a:lnTo>
                  <a:lnTo>
                    <a:pt x="18" y="87"/>
                  </a:lnTo>
                  <a:lnTo>
                    <a:pt x="27" y="106"/>
                  </a:lnTo>
                  <a:lnTo>
                    <a:pt x="37" y="123"/>
                  </a:lnTo>
                  <a:lnTo>
                    <a:pt x="50" y="140"/>
                  </a:lnTo>
                  <a:lnTo>
                    <a:pt x="64" y="155"/>
                  </a:lnTo>
                  <a:lnTo>
                    <a:pt x="79" y="168"/>
                  </a:lnTo>
                  <a:lnTo>
                    <a:pt x="96" y="181"/>
                  </a:lnTo>
                  <a:lnTo>
                    <a:pt x="112" y="191"/>
                  </a:lnTo>
                  <a:lnTo>
                    <a:pt x="132" y="200"/>
                  </a:lnTo>
                  <a:lnTo>
                    <a:pt x="151" y="207"/>
                  </a:lnTo>
                  <a:lnTo>
                    <a:pt x="172" y="212"/>
                  </a:lnTo>
                  <a:lnTo>
                    <a:pt x="193" y="215"/>
                  </a:lnTo>
                  <a:lnTo>
                    <a:pt x="213" y="217"/>
                  </a:lnTo>
                  <a:lnTo>
                    <a:pt x="213" y="206"/>
                  </a:lnTo>
                  <a:lnTo>
                    <a:pt x="193" y="206"/>
                  </a:lnTo>
                  <a:lnTo>
                    <a:pt x="172" y="202"/>
                  </a:lnTo>
                  <a:lnTo>
                    <a:pt x="153" y="198"/>
                  </a:lnTo>
                  <a:lnTo>
                    <a:pt x="134" y="191"/>
                  </a:lnTo>
                  <a:lnTo>
                    <a:pt x="117" y="182"/>
                  </a:lnTo>
                  <a:lnTo>
                    <a:pt x="101" y="171"/>
                  </a:lnTo>
                  <a:lnTo>
                    <a:pt x="86" y="161"/>
                  </a:lnTo>
                  <a:lnTo>
                    <a:pt x="71" y="148"/>
                  </a:lnTo>
                  <a:lnTo>
                    <a:pt x="57" y="133"/>
                  </a:lnTo>
                  <a:lnTo>
                    <a:pt x="46" y="118"/>
                  </a:lnTo>
                  <a:lnTo>
                    <a:pt x="36" y="101"/>
                  </a:lnTo>
                  <a:lnTo>
                    <a:pt x="27" y="85"/>
                  </a:lnTo>
                  <a:lnTo>
                    <a:pt x="20" y="65"/>
                  </a:lnTo>
                  <a:lnTo>
                    <a:pt x="15" y="47"/>
                  </a:lnTo>
                  <a:lnTo>
                    <a:pt x="12" y="26"/>
                  </a:lnTo>
                  <a:lnTo>
                    <a:pt x="12" y="5"/>
                  </a:lnTo>
                  <a:lnTo>
                    <a:pt x="10" y="2"/>
                  </a:lnTo>
                  <a:lnTo>
                    <a:pt x="6" y="0"/>
                  </a:lnTo>
                  <a:lnTo>
                    <a:pt x="3" y="2"/>
                  </a:lnTo>
                  <a:lnTo>
                    <a:pt x="0" y="5"/>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163" name="Freeform 164"/>
            <p:cNvSpPr>
              <a:spLocks noChangeAspect="1"/>
            </p:cNvSpPr>
            <p:nvPr/>
          </p:nvSpPr>
          <p:spPr bwMode="auto">
            <a:xfrm flipH="1">
              <a:off x="1521" y="3345"/>
              <a:ext cx="3" cy="40"/>
            </a:xfrm>
            <a:custGeom>
              <a:avLst/>
              <a:gdLst>
                <a:gd name="T0" fmla="*/ 2 w 12"/>
                <a:gd name="T1" fmla="*/ 0 h 161"/>
                <a:gd name="T2" fmla="*/ 0 w 12"/>
                <a:gd name="T3" fmla="*/ 1 h 161"/>
                <a:gd name="T4" fmla="*/ 0 w 12"/>
                <a:gd name="T5" fmla="*/ 40 h 161"/>
                <a:gd name="T6" fmla="*/ 3 w 12"/>
                <a:gd name="T7" fmla="*/ 40 h 161"/>
                <a:gd name="T8" fmla="*/ 3 w 12"/>
                <a:gd name="T9" fmla="*/ 1 h 161"/>
                <a:gd name="T10" fmla="*/ 2 w 12"/>
                <a:gd name="T11" fmla="*/ 3 h 161"/>
                <a:gd name="T12" fmla="*/ 3 w 12"/>
                <a:gd name="T13" fmla="*/ 1 h 161"/>
                <a:gd name="T14" fmla="*/ 3 w 12"/>
                <a:gd name="T15" fmla="*/ 1 h 161"/>
                <a:gd name="T16" fmla="*/ 2 w 12"/>
                <a:gd name="T17" fmla="*/ 0 h 161"/>
                <a:gd name="T18" fmla="*/ 1 w 12"/>
                <a:gd name="T19" fmla="*/ 1 h 161"/>
                <a:gd name="T20" fmla="*/ 0 w 12"/>
                <a:gd name="T21" fmla="*/ 1 h 161"/>
                <a:gd name="T22" fmla="*/ 2 w 12"/>
                <a:gd name="T23" fmla="*/ 0 h 161"/>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12" h="161">
                  <a:moveTo>
                    <a:pt x="6" y="0"/>
                  </a:moveTo>
                  <a:lnTo>
                    <a:pt x="0" y="6"/>
                  </a:lnTo>
                  <a:lnTo>
                    <a:pt x="0" y="161"/>
                  </a:lnTo>
                  <a:lnTo>
                    <a:pt x="12" y="161"/>
                  </a:lnTo>
                  <a:lnTo>
                    <a:pt x="12" y="6"/>
                  </a:lnTo>
                  <a:lnTo>
                    <a:pt x="6" y="12"/>
                  </a:lnTo>
                  <a:lnTo>
                    <a:pt x="12" y="6"/>
                  </a:lnTo>
                  <a:lnTo>
                    <a:pt x="10" y="3"/>
                  </a:lnTo>
                  <a:lnTo>
                    <a:pt x="6" y="0"/>
                  </a:lnTo>
                  <a:lnTo>
                    <a:pt x="3" y="3"/>
                  </a:lnTo>
                  <a:lnTo>
                    <a:pt x="0" y="6"/>
                  </a:lnTo>
                  <a:lnTo>
                    <a:pt x="6"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164" name="Freeform 165"/>
            <p:cNvSpPr>
              <a:spLocks noChangeAspect="1"/>
            </p:cNvSpPr>
            <p:nvPr/>
          </p:nvSpPr>
          <p:spPr bwMode="auto">
            <a:xfrm flipH="1">
              <a:off x="1418" y="3345"/>
              <a:ext cx="104" cy="3"/>
            </a:xfrm>
            <a:custGeom>
              <a:avLst/>
              <a:gdLst>
                <a:gd name="T0" fmla="*/ 104 w 419"/>
                <a:gd name="T1" fmla="*/ 2 h 12"/>
                <a:gd name="T2" fmla="*/ 103 w 419"/>
                <a:gd name="T3" fmla="*/ 0 h 12"/>
                <a:gd name="T4" fmla="*/ 0 w 419"/>
                <a:gd name="T5" fmla="*/ 0 h 12"/>
                <a:gd name="T6" fmla="*/ 0 w 419"/>
                <a:gd name="T7" fmla="*/ 3 h 12"/>
                <a:gd name="T8" fmla="*/ 103 w 419"/>
                <a:gd name="T9" fmla="*/ 3 h 12"/>
                <a:gd name="T10" fmla="*/ 101 w 419"/>
                <a:gd name="T11" fmla="*/ 2 h 12"/>
                <a:gd name="T12" fmla="*/ 103 w 419"/>
                <a:gd name="T13" fmla="*/ 3 h 12"/>
                <a:gd name="T14" fmla="*/ 104 w 419"/>
                <a:gd name="T15" fmla="*/ 2 h 12"/>
                <a:gd name="T16" fmla="*/ 104 w 419"/>
                <a:gd name="T17" fmla="*/ 2 h 12"/>
                <a:gd name="T18" fmla="*/ 104 w 419"/>
                <a:gd name="T19" fmla="*/ 1 h 12"/>
                <a:gd name="T20" fmla="*/ 103 w 419"/>
                <a:gd name="T21" fmla="*/ 0 h 12"/>
                <a:gd name="T22" fmla="*/ 104 w 419"/>
                <a:gd name="T23" fmla="*/ 2 h 1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419" h="12">
                  <a:moveTo>
                    <a:pt x="419" y="6"/>
                  </a:moveTo>
                  <a:lnTo>
                    <a:pt x="413" y="0"/>
                  </a:lnTo>
                  <a:lnTo>
                    <a:pt x="0" y="0"/>
                  </a:lnTo>
                  <a:lnTo>
                    <a:pt x="0" y="12"/>
                  </a:lnTo>
                  <a:lnTo>
                    <a:pt x="413" y="12"/>
                  </a:lnTo>
                  <a:lnTo>
                    <a:pt x="407" y="6"/>
                  </a:lnTo>
                  <a:lnTo>
                    <a:pt x="413" y="12"/>
                  </a:lnTo>
                  <a:lnTo>
                    <a:pt x="417" y="9"/>
                  </a:lnTo>
                  <a:lnTo>
                    <a:pt x="419" y="6"/>
                  </a:lnTo>
                  <a:lnTo>
                    <a:pt x="417" y="3"/>
                  </a:lnTo>
                  <a:lnTo>
                    <a:pt x="413" y="0"/>
                  </a:lnTo>
                  <a:lnTo>
                    <a:pt x="419" y="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165" name="Freeform 166"/>
            <p:cNvSpPr>
              <a:spLocks noChangeAspect="1"/>
            </p:cNvSpPr>
            <p:nvPr/>
          </p:nvSpPr>
          <p:spPr bwMode="auto">
            <a:xfrm flipH="1">
              <a:off x="1413" y="3250"/>
              <a:ext cx="140" cy="96"/>
            </a:xfrm>
            <a:custGeom>
              <a:avLst/>
              <a:gdLst>
                <a:gd name="T0" fmla="*/ 25 w 561"/>
                <a:gd name="T1" fmla="*/ 69 h 387"/>
                <a:gd name="T2" fmla="*/ 25 w 561"/>
                <a:gd name="T3" fmla="*/ 55 h 387"/>
                <a:gd name="T4" fmla="*/ 25 w 561"/>
                <a:gd name="T5" fmla="*/ 49 h 387"/>
                <a:gd name="T6" fmla="*/ 26 w 561"/>
                <a:gd name="T7" fmla="*/ 44 h 387"/>
                <a:gd name="T8" fmla="*/ 27 w 561"/>
                <a:gd name="T9" fmla="*/ 38 h 387"/>
                <a:gd name="T10" fmla="*/ 29 w 561"/>
                <a:gd name="T11" fmla="*/ 33 h 387"/>
                <a:gd name="T12" fmla="*/ 32 w 561"/>
                <a:gd name="T13" fmla="*/ 29 h 387"/>
                <a:gd name="T14" fmla="*/ 34 w 561"/>
                <a:gd name="T15" fmla="*/ 24 h 387"/>
                <a:gd name="T16" fmla="*/ 38 w 561"/>
                <a:gd name="T17" fmla="*/ 20 h 387"/>
                <a:gd name="T18" fmla="*/ 42 w 561"/>
                <a:gd name="T19" fmla="*/ 16 h 387"/>
                <a:gd name="T20" fmla="*/ 46 w 561"/>
                <a:gd name="T21" fmla="*/ 13 h 387"/>
                <a:gd name="T22" fmla="*/ 50 w 561"/>
                <a:gd name="T23" fmla="*/ 9 h 387"/>
                <a:gd name="T24" fmla="*/ 55 w 561"/>
                <a:gd name="T25" fmla="*/ 6 h 387"/>
                <a:gd name="T26" fmla="*/ 60 w 561"/>
                <a:gd name="T27" fmla="*/ 4 h 387"/>
                <a:gd name="T28" fmla="*/ 65 w 561"/>
                <a:gd name="T29" fmla="*/ 2 h 387"/>
                <a:gd name="T30" fmla="*/ 71 w 561"/>
                <a:gd name="T31" fmla="*/ 1 h 387"/>
                <a:gd name="T32" fmla="*/ 76 w 561"/>
                <a:gd name="T33" fmla="*/ 0 h 387"/>
                <a:gd name="T34" fmla="*/ 82 w 561"/>
                <a:gd name="T35" fmla="*/ 0 h 387"/>
                <a:gd name="T36" fmla="*/ 88 w 561"/>
                <a:gd name="T37" fmla="*/ 0 h 387"/>
                <a:gd name="T38" fmla="*/ 94 w 561"/>
                <a:gd name="T39" fmla="*/ 1 h 387"/>
                <a:gd name="T40" fmla="*/ 99 w 561"/>
                <a:gd name="T41" fmla="*/ 2 h 387"/>
                <a:gd name="T42" fmla="*/ 105 w 561"/>
                <a:gd name="T43" fmla="*/ 4 h 387"/>
                <a:gd name="T44" fmla="*/ 110 w 561"/>
                <a:gd name="T45" fmla="*/ 6 h 387"/>
                <a:gd name="T46" fmla="*/ 115 w 561"/>
                <a:gd name="T47" fmla="*/ 9 h 387"/>
                <a:gd name="T48" fmla="*/ 119 w 561"/>
                <a:gd name="T49" fmla="*/ 13 h 387"/>
                <a:gd name="T50" fmla="*/ 123 w 561"/>
                <a:gd name="T51" fmla="*/ 16 h 387"/>
                <a:gd name="T52" fmla="*/ 127 w 561"/>
                <a:gd name="T53" fmla="*/ 20 h 387"/>
                <a:gd name="T54" fmla="*/ 130 w 561"/>
                <a:gd name="T55" fmla="*/ 24 h 387"/>
                <a:gd name="T56" fmla="*/ 133 w 561"/>
                <a:gd name="T57" fmla="*/ 29 h 387"/>
                <a:gd name="T58" fmla="*/ 136 w 561"/>
                <a:gd name="T59" fmla="*/ 33 h 387"/>
                <a:gd name="T60" fmla="*/ 138 w 561"/>
                <a:gd name="T61" fmla="*/ 38 h 387"/>
                <a:gd name="T62" fmla="*/ 139 w 561"/>
                <a:gd name="T63" fmla="*/ 44 h 387"/>
                <a:gd name="T64" fmla="*/ 140 w 561"/>
                <a:gd name="T65" fmla="*/ 49 h 387"/>
                <a:gd name="T66" fmla="*/ 140 w 561"/>
                <a:gd name="T67" fmla="*/ 55 h 387"/>
                <a:gd name="T68" fmla="*/ 140 w 561"/>
                <a:gd name="T69" fmla="*/ 96 h 387"/>
                <a:gd name="T70" fmla="*/ 0 w 561"/>
                <a:gd name="T71" fmla="*/ 96 h 387"/>
                <a:gd name="T72" fmla="*/ 25 w 561"/>
                <a:gd name="T73" fmla="*/ 69 h 387"/>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561" h="387">
                  <a:moveTo>
                    <a:pt x="99" y="279"/>
                  </a:moveTo>
                  <a:lnTo>
                    <a:pt x="99" y="221"/>
                  </a:lnTo>
                  <a:lnTo>
                    <a:pt x="100" y="198"/>
                  </a:lnTo>
                  <a:lnTo>
                    <a:pt x="104" y="176"/>
                  </a:lnTo>
                  <a:lnTo>
                    <a:pt x="109" y="155"/>
                  </a:lnTo>
                  <a:lnTo>
                    <a:pt x="117" y="135"/>
                  </a:lnTo>
                  <a:lnTo>
                    <a:pt x="127" y="115"/>
                  </a:lnTo>
                  <a:lnTo>
                    <a:pt x="138" y="98"/>
                  </a:lnTo>
                  <a:lnTo>
                    <a:pt x="152" y="81"/>
                  </a:lnTo>
                  <a:lnTo>
                    <a:pt x="167" y="64"/>
                  </a:lnTo>
                  <a:lnTo>
                    <a:pt x="183" y="51"/>
                  </a:lnTo>
                  <a:lnTo>
                    <a:pt x="201" y="38"/>
                  </a:lnTo>
                  <a:lnTo>
                    <a:pt x="220" y="26"/>
                  </a:lnTo>
                  <a:lnTo>
                    <a:pt x="241" y="17"/>
                  </a:lnTo>
                  <a:lnTo>
                    <a:pt x="261" y="10"/>
                  </a:lnTo>
                  <a:lnTo>
                    <a:pt x="283" y="5"/>
                  </a:lnTo>
                  <a:lnTo>
                    <a:pt x="306" y="1"/>
                  </a:lnTo>
                  <a:lnTo>
                    <a:pt x="330" y="0"/>
                  </a:lnTo>
                  <a:lnTo>
                    <a:pt x="353" y="1"/>
                  </a:lnTo>
                  <a:lnTo>
                    <a:pt x="376" y="5"/>
                  </a:lnTo>
                  <a:lnTo>
                    <a:pt x="398" y="10"/>
                  </a:lnTo>
                  <a:lnTo>
                    <a:pt x="420" y="17"/>
                  </a:lnTo>
                  <a:lnTo>
                    <a:pt x="440" y="26"/>
                  </a:lnTo>
                  <a:lnTo>
                    <a:pt x="459" y="38"/>
                  </a:lnTo>
                  <a:lnTo>
                    <a:pt x="476" y="51"/>
                  </a:lnTo>
                  <a:lnTo>
                    <a:pt x="494" y="64"/>
                  </a:lnTo>
                  <a:lnTo>
                    <a:pt x="509" y="81"/>
                  </a:lnTo>
                  <a:lnTo>
                    <a:pt x="521" y="98"/>
                  </a:lnTo>
                  <a:lnTo>
                    <a:pt x="534" y="115"/>
                  </a:lnTo>
                  <a:lnTo>
                    <a:pt x="543" y="135"/>
                  </a:lnTo>
                  <a:lnTo>
                    <a:pt x="551" y="155"/>
                  </a:lnTo>
                  <a:lnTo>
                    <a:pt x="557" y="176"/>
                  </a:lnTo>
                  <a:lnTo>
                    <a:pt x="560" y="198"/>
                  </a:lnTo>
                  <a:lnTo>
                    <a:pt x="561" y="221"/>
                  </a:lnTo>
                  <a:lnTo>
                    <a:pt x="561" y="387"/>
                  </a:lnTo>
                  <a:lnTo>
                    <a:pt x="0" y="387"/>
                  </a:lnTo>
                  <a:lnTo>
                    <a:pt x="99" y="279"/>
                  </a:lnTo>
                  <a:close/>
                </a:path>
              </a:pathLst>
            </a:custGeom>
            <a:solidFill>
              <a:srgbClr val="FFBF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166" name="Freeform 167"/>
            <p:cNvSpPr>
              <a:spLocks noChangeAspect="1"/>
            </p:cNvSpPr>
            <p:nvPr/>
          </p:nvSpPr>
          <p:spPr bwMode="auto">
            <a:xfrm flipH="1">
              <a:off x="1527" y="3319"/>
              <a:ext cx="3" cy="2"/>
            </a:xfrm>
            <a:custGeom>
              <a:avLst/>
              <a:gdLst>
                <a:gd name="T0" fmla="*/ 0 w 12"/>
                <a:gd name="T1" fmla="*/ 0 h 4"/>
                <a:gd name="T2" fmla="*/ 1 w 12"/>
                <a:gd name="T3" fmla="*/ 2 h 4"/>
                <a:gd name="T4" fmla="*/ 2 w 12"/>
                <a:gd name="T5" fmla="*/ 2 h 4"/>
                <a:gd name="T6" fmla="*/ 3 w 12"/>
                <a:gd name="T7" fmla="*/ 2 h 4"/>
                <a:gd name="T8" fmla="*/ 3 w 12"/>
                <a:gd name="T9" fmla="*/ 0 h 4"/>
                <a:gd name="T10" fmla="*/ 0 w 12"/>
                <a:gd name="T11" fmla="*/ 0 h 4"/>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2" h="4">
                  <a:moveTo>
                    <a:pt x="0" y="0"/>
                  </a:moveTo>
                  <a:lnTo>
                    <a:pt x="3" y="3"/>
                  </a:lnTo>
                  <a:lnTo>
                    <a:pt x="6" y="4"/>
                  </a:lnTo>
                  <a:lnTo>
                    <a:pt x="10" y="3"/>
                  </a:lnTo>
                  <a:lnTo>
                    <a:pt x="12" y="0"/>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167" name="Freeform 168"/>
            <p:cNvSpPr>
              <a:spLocks noChangeAspect="1"/>
            </p:cNvSpPr>
            <p:nvPr/>
          </p:nvSpPr>
          <p:spPr bwMode="auto">
            <a:xfrm flipH="1">
              <a:off x="1527" y="3304"/>
              <a:ext cx="3" cy="15"/>
            </a:xfrm>
            <a:custGeom>
              <a:avLst/>
              <a:gdLst>
                <a:gd name="T0" fmla="*/ 0 w 12"/>
                <a:gd name="T1" fmla="*/ 1 h 64"/>
                <a:gd name="T2" fmla="*/ 0 w 12"/>
                <a:gd name="T3" fmla="*/ 1 h 64"/>
                <a:gd name="T4" fmla="*/ 0 w 12"/>
                <a:gd name="T5" fmla="*/ 15 h 64"/>
                <a:gd name="T6" fmla="*/ 3 w 12"/>
                <a:gd name="T7" fmla="*/ 15 h 64"/>
                <a:gd name="T8" fmla="*/ 3 w 12"/>
                <a:gd name="T9" fmla="*/ 1 h 64"/>
                <a:gd name="T10" fmla="*/ 3 w 12"/>
                <a:gd name="T11" fmla="*/ 1 h 64"/>
                <a:gd name="T12" fmla="*/ 3 w 12"/>
                <a:gd name="T13" fmla="*/ 1 h 64"/>
                <a:gd name="T14" fmla="*/ 3 w 12"/>
                <a:gd name="T15" fmla="*/ 1 h 64"/>
                <a:gd name="T16" fmla="*/ 2 w 12"/>
                <a:gd name="T17" fmla="*/ 0 h 64"/>
                <a:gd name="T18" fmla="*/ 1 w 12"/>
                <a:gd name="T19" fmla="*/ 1 h 64"/>
                <a:gd name="T20" fmla="*/ 0 w 12"/>
                <a:gd name="T21" fmla="*/ 1 h 64"/>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12" h="64">
                  <a:moveTo>
                    <a:pt x="0" y="6"/>
                  </a:moveTo>
                  <a:lnTo>
                    <a:pt x="0" y="6"/>
                  </a:lnTo>
                  <a:lnTo>
                    <a:pt x="0" y="64"/>
                  </a:lnTo>
                  <a:lnTo>
                    <a:pt x="12" y="64"/>
                  </a:lnTo>
                  <a:lnTo>
                    <a:pt x="12" y="6"/>
                  </a:lnTo>
                  <a:lnTo>
                    <a:pt x="10" y="3"/>
                  </a:lnTo>
                  <a:lnTo>
                    <a:pt x="6" y="0"/>
                  </a:lnTo>
                  <a:lnTo>
                    <a:pt x="3" y="3"/>
                  </a:lnTo>
                  <a:lnTo>
                    <a:pt x="0" y="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168" name="Freeform 169"/>
            <p:cNvSpPr>
              <a:spLocks noChangeAspect="1"/>
            </p:cNvSpPr>
            <p:nvPr/>
          </p:nvSpPr>
          <p:spPr bwMode="auto">
            <a:xfrm flipH="1">
              <a:off x="1470" y="3248"/>
              <a:ext cx="60" cy="57"/>
            </a:xfrm>
            <a:custGeom>
              <a:avLst/>
              <a:gdLst>
                <a:gd name="T0" fmla="*/ 60 w 237"/>
                <a:gd name="T1" fmla="*/ 0 h 227"/>
                <a:gd name="T2" fmla="*/ 60 w 237"/>
                <a:gd name="T3" fmla="*/ 0 h 227"/>
                <a:gd name="T4" fmla="*/ 54 w 237"/>
                <a:gd name="T5" fmla="*/ 1 h 227"/>
                <a:gd name="T6" fmla="*/ 48 w 237"/>
                <a:gd name="T7" fmla="*/ 2 h 227"/>
                <a:gd name="T8" fmla="*/ 42 w 237"/>
                <a:gd name="T9" fmla="*/ 3 h 227"/>
                <a:gd name="T10" fmla="*/ 37 w 237"/>
                <a:gd name="T11" fmla="*/ 5 h 227"/>
                <a:gd name="T12" fmla="*/ 32 w 237"/>
                <a:gd name="T13" fmla="*/ 7 h 227"/>
                <a:gd name="T14" fmla="*/ 27 w 237"/>
                <a:gd name="T15" fmla="*/ 10 h 227"/>
                <a:gd name="T16" fmla="*/ 22 w 237"/>
                <a:gd name="T17" fmla="*/ 13 h 227"/>
                <a:gd name="T18" fmla="*/ 18 w 237"/>
                <a:gd name="T19" fmla="*/ 17 h 227"/>
                <a:gd name="T20" fmla="*/ 14 w 237"/>
                <a:gd name="T21" fmla="*/ 21 h 227"/>
                <a:gd name="T22" fmla="*/ 10 w 237"/>
                <a:gd name="T23" fmla="*/ 26 h 227"/>
                <a:gd name="T24" fmla="*/ 7 w 237"/>
                <a:gd name="T25" fmla="*/ 30 h 227"/>
                <a:gd name="T26" fmla="*/ 5 w 237"/>
                <a:gd name="T27" fmla="*/ 35 h 227"/>
                <a:gd name="T28" fmla="*/ 3 w 237"/>
                <a:gd name="T29" fmla="*/ 40 h 227"/>
                <a:gd name="T30" fmla="*/ 2 w 237"/>
                <a:gd name="T31" fmla="*/ 45 h 227"/>
                <a:gd name="T32" fmla="*/ 1 w 237"/>
                <a:gd name="T33" fmla="*/ 51 h 227"/>
                <a:gd name="T34" fmla="*/ 0 w 237"/>
                <a:gd name="T35" fmla="*/ 57 h 227"/>
                <a:gd name="T36" fmla="*/ 3 w 237"/>
                <a:gd name="T37" fmla="*/ 57 h 227"/>
                <a:gd name="T38" fmla="*/ 3 w 237"/>
                <a:gd name="T39" fmla="*/ 51 h 227"/>
                <a:gd name="T40" fmla="*/ 4 w 237"/>
                <a:gd name="T41" fmla="*/ 46 h 227"/>
                <a:gd name="T42" fmla="*/ 5 w 237"/>
                <a:gd name="T43" fmla="*/ 41 h 227"/>
                <a:gd name="T44" fmla="*/ 7 w 237"/>
                <a:gd name="T45" fmla="*/ 36 h 227"/>
                <a:gd name="T46" fmla="*/ 10 w 237"/>
                <a:gd name="T47" fmla="*/ 31 h 227"/>
                <a:gd name="T48" fmla="*/ 13 w 237"/>
                <a:gd name="T49" fmla="*/ 27 h 227"/>
                <a:gd name="T50" fmla="*/ 16 w 237"/>
                <a:gd name="T51" fmla="*/ 23 h 227"/>
                <a:gd name="T52" fmla="*/ 19 w 237"/>
                <a:gd name="T53" fmla="*/ 19 h 227"/>
                <a:gd name="T54" fmla="*/ 24 w 237"/>
                <a:gd name="T55" fmla="*/ 15 h 227"/>
                <a:gd name="T56" fmla="*/ 28 w 237"/>
                <a:gd name="T57" fmla="*/ 12 h 227"/>
                <a:gd name="T58" fmla="*/ 33 w 237"/>
                <a:gd name="T59" fmla="*/ 9 h 227"/>
                <a:gd name="T60" fmla="*/ 38 w 237"/>
                <a:gd name="T61" fmla="*/ 7 h 227"/>
                <a:gd name="T62" fmla="*/ 43 w 237"/>
                <a:gd name="T63" fmla="*/ 5 h 227"/>
                <a:gd name="T64" fmla="*/ 48 w 237"/>
                <a:gd name="T65" fmla="*/ 4 h 227"/>
                <a:gd name="T66" fmla="*/ 54 w 237"/>
                <a:gd name="T67" fmla="*/ 3 h 227"/>
                <a:gd name="T68" fmla="*/ 60 w 237"/>
                <a:gd name="T69" fmla="*/ 3 h 227"/>
                <a:gd name="T70" fmla="*/ 60 w 237"/>
                <a:gd name="T71" fmla="*/ 3 h 227"/>
                <a:gd name="T72" fmla="*/ 60 w 237"/>
                <a:gd name="T73" fmla="*/ 0 h 227"/>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237" h="227">
                  <a:moveTo>
                    <a:pt x="237" y="0"/>
                  </a:moveTo>
                  <a:lnTo>
                    <a:pt x="237" y="0"/>
                  </a:lnTo>
                  <a:lnTo>
                    <a:pt x="213" y="3"/>
                  </a:lnTo>
                  <a:lnTo>
                    <a:pt x="190" y="6"/>
                  </a:lnTo>
                  <a:lnTo>
                    <a:pt x="167" y="12"/>
                  </a:lnTo>
                  <a:lnTo>
                    <a:pt x="146" y="19"/>
                  </a:lnTo>
                  <a:lnTo>
                    <a:pt x="125" y="28"/>
                  </a:lnTo>
                  <a:lnTo>
                    <a:pt x="106" y="39"/>
                  </a:lnTo>
                  <a:lnTo>
                    <a:pt x="87" y="53"/>
                  </a:lnTo>
                  <a:lnTo>
                    <a:pt x="70" y="67"/>
                  </a:lnTo>
                  <a:lnTo>
                    <a:pt x="56" y="83"/>
                  </a:lnTo>
                  <a:lnTo>
                    <a:pt x="41" y="102"/>
                  </a:lnTo>
                  <a:lnTo>
                    <a:pt x="29" y="119"/>
                  </a:lnTo>
                  <a:lnTo>
                    <a:pt x="20" y="140"/>
                  </a:lnTo>
                  <a:lnTo>
                    <a:pt x="12" y="160"/>
                  </a:lnTo>
                  <a:lnTo>
                    <a:pt x="6" y="181"/>
                  </a:lnTo>
                  <a:lnTo>
                    <a:pt x="3" y="204"/>
                  </a:lnTo>
                  <a:lnTo>
                    <a:pt x="0" y="227"/>
                  </a:lnTo>
                  <a:lnTo>
                    <a:pt x="12" y="227"/>
                  </a:lnTo>
                  <a:lnTo>
                    <a:pt x="12" y="204"/>
                  </a:lnTo>
                  <a:lnTo>
                    <a:pt x="15" y="183"/>
                  </a:lnTo>
                  <a:lnTo>
                    <a:pt x="21" y="163"/>
                  </a:lnTo>
                  <a:lnTo>
                    <a:pt x="29" y="142"/>
                  </a:lnTo>
                  <a:lnTo>
                    <a:pt x="38" y="123"/>
                  </a:lnTo>
                  <a:lnTo>
                    <a:pt x="50" y="106"/>
                  </a:lnTo>
                  <a:lnTo>
                    <a:pt x="62" y="90"/>
                  </a:lnTo>
                  <a:lnTo>
                    <a:pt x="77" y="74"/>
                  </a:lnTo>
                  <a:lnTo>
                    <a:pt x="93" y="60"/>
                  </a:lnTo>
                  <a:lnTo>
                    <a:pt x="111" y="49"/>
                  </a:lnTo>
                  <a:lnTo>
                    <a:pt x="129" y="37"/>
                  </a:lnTo>
                  <a:lnTo>
                    <a:pt x="149" y="28"/>
                  </a:lnTo>
                  <a:lnTo>
                    <a:pt x="169" y="21"/>
                  </a:lnTo>
                  <a:lnTo>
                    <a:pt x="190" y="15"/>
                  </a:lnTo>
                  <a:lnTo>
                    <a:pt x="213" y="12"/>
                  </a:lnTo>
                  <a:lnTo>
                    <a:pt x="237" y="12"/>
                  </a:lnTo>
                  <a:lnTo>
                    <a:pt x="237"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169" name="Freeform 170"/>
            <p:cNvSpPr>
              <a:spLocks noChangeAspect="1"/>
            </p:cNvSpPr>
            <p:nvPr/>
          </p:nvSpPr>
          <p:spPr bwMode="auto">
            <a:xfrm flipH="1">
              <a:off x="1411" y="3248"/>
              <a:ext cx="59" cy="58"/>
            </a:xfrm>
            <a:custGeom>
              <a:avLst/>
              <a:gdLst>
                <a:gd name="T0" fmla="*/ 59 w 237"/>
                <a:gd name="T1" fmla="*/ 57 h 232"/>
                <a:gd name="T2" fmla="*/ 59 w 237"/>
                <a:gd name="T3" fmla="*/ 57 h 232"/>
                <a:gd name="T4" fmla="*/ 59 w 237"/>
                <a:gd name="T5" fmla="*/ 51 h 232"/>
                <a:gd name="T6" fmla="*/ 58 w 237"/>
                <a:gd name="T7" fmla="*/ 45 h 232"/>
                <a:gd name="T8" fmla="*/ 56 w 237"/>
                <a:gd name="T9" fmla="*/ 40 h 232"/>
                <a:gd name="T10" fmla="*/ 54 w 237"/>
                <a:gd name="T11" fmla="*/ 35 h 232"/>
                <a:gd name="T12" fmla="*/ 52 w 237"/>
                <a:gd name="T13" fmla="*/ 30 h 232"/>
                <a:gd name="T14" fmla="*/ 49 w 237"/>
                <a:gd name="T15" fmla="*/ 26 h 232"/>
                <a:gd name="T16" fmla="*/ 45 w 237"/>
                <a:gd name="T17" fmla="*/ 21 h 232"/>
                <a:gd name="T18" fmla="*/ 42 w 237"/>
                <a:gd name="T19" fmla="*/ 17 h 232"/>
                <a:gd name="T20" fmla="*/ 37 w 237"/>
                <a:gd name="T21" fmla="*/ 13 h 232"/>
                <a:gd name="T22" fmla="*/ 33 w 237"/>
                <a:gd name="T23" fmla="*/ 10 h 232"/>
                <a:gd name="T24" fmla="*/ 28 w 237"/>
                <a:gd name="T25" fmla="*/ 7 h 232"/>
                <a:gd name="T26" fmla="*/ 23 w 237"/>
                <a:gd name="T27" fmla="*/ 5 h 232"/>
                <a:gd name="T28" fmla="*/ 17 w 237"/>
                <a:gd name="T29" fmla="*/ 3 h 232"/>
                <a:gd name="T30" fmla="*/ 11 w 237"/>
                <a:gd name="T31" fmla="*/ 2 h 232"/>
                <a:gd name="T32" fmla="*/ 6 w 237"/>
                <a:gd name="T33" fmla="*/ 1 h 232"/>
                <a:gd name="T34" fmla="*/ 0 w 237"/>
                <a:gd name="T35" fmla="*/ 0 h 232"/>
                <a:gd name="T36" fmla="*/ 0 w 237"/>
                <a:gd name="T37" fmla="*/ 3 h 232"/>
                <a:gd name="T38" fmla="*/ 6 w 237"/>
                <a:gd name="T39" fmla="*/ 3 h 232"/>
                <a:gd name="T40" fmla="*/ 11 w 237"/>
                <a:gd name="T41" fmla="*/ 4 h 232"/>
                <a:gd name="T42" fmla="*/ 17 w 237"/>
                <a:gd name="T43" fmla="*/ 5 h 232"/>
                <a:gd name="T44" fmla="*/ 22 w 237"/>
                <a:gd name="T45" fmla="*/ 7 h 232"/>
                <a:gd name="T46" fmla="*/ 27 w 237"/>
                <a:gd name="T47" fmla="*/ 9 h 232"/>
                <a:gd name="T48" fmla="*/ 32 w 237"/>
                <a:gd name="T49" fmla="*/ 12 h 232"/>
                <a:gd name="T50" fmla="*/ 36 w 237"/>
                <a:gd name="T51" fmla="*/ 15 h 232"/>
                <a:gd name="T52" fmla="*/ 40 w 237"/>
                <a:gd name="T53" fmla="*/ 19 h 232"/>
                <a:gd name="T54" fmla="*/ 44 w 237"/>
                <a:gd name="T55" fmla="*/ 23 h 232"/>
                <a:gd name="T56" fmla="*/ 47 w 237"/>
                <a:gd name="T57" fmla="*/ 27 h 232"/>
                <a:gd name="T58" fmla="*/ 50 w 237"/>
                <a:gd name="T59" fmla="*/ 31 h 232"/>
                <a:gd name="T60" fmla="*/ 52 w 237"/>
                <a:gd name="T61" fmla="*/ 36 h 232"/>
                <a:gd name="T62" fmla="*/ 54 w 237"/>
                <a:gd name="T63" fmla="*/ 41 h 232"/>
                <a:gd name="T64" fmla="*/ 55 w 237"/>
                <a:gd name="T65" fmla="*/ 46 h 232"/>
                <a:gd name="T66" fmla="*/ 56 w 237"/>
                <a:gd name="T67" fmla="*/ 51 h 232"/>
                <a:gd name="T68" fmla="*/ 56 w 237"/>
                <a:gd name="T69" fmla="*/ 57 h 232"/>
                <a:gd name="T70" fmla="*/ 56 w 237"/>
                <a:gd name="T71" fmla="*/ 57 h 232"/>
                <a:gd name="T72" fmla="*/ 56 w 237"/>
                <a:gd name="T73" fmla="*/ 57 h 232"/>
                <a:gd name="T74" fmla="*/ 57 w 237"/>
                <a:gd name="T75" fmla="*/ 58 h 232"/>
                <a:gd name="T76" fmla="*/ 58 w 237"/>
                <a:gd name="T77" fmla="*/ 58 h 232"/>
                <a:gd name="T78" fmla="*/ 59 w 237"/>
                <a:gd name="T79" fmla="*/ 58 h 232"/>
                <a:gd name="T80" fmla="*/ 59 w 237"/>
                <a:gd name="T81" fmla="*/ 57 h 232"/>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237" h="232">
                  <a:moveTo>
                    <a:pt x="237" y="227"/>
                  </a:moveTo>
                  <a:lnTo>
                    <a:pt x="237" y="227"/>
                  </a:lnTo>
                  <a:lnTo>
                    <a:pt x="235" y="204"/>
                  </a:lnTo>
                  <a:lnTo>
                    <a:pt x="231" y="181"/>
                  </a:lnTo>
                  <a:lnTo>
                    <a:pt x="226" y="160"/>
                  </a:lnTo>
                  <a:lnTo>
                    <a:pt x="218" y="140"/>
                  </a:lnTo>
                  <a:lnTo>
                    <a:pt x="208" y="119"/>
                  </a:lnTo>
                  <a:lnTo>
                    <a:pt x="196" y="102"/>
                  </a:lnTo>
                  <a:lnTo>
                    <a:pt x="182" y="83"/>
                  </a:lnTo>
                  <a:lnTo>
                    <a:pt x="167" y="67"/>
                  </a:lnTo>
                  <a:lnTo>
                    <a:pt x="150" y="53"/>
                  </a:lnTo>
                  <a:lnTo>
                    <a:pt x="131" y="39"/>
                  </a:lnTo>
                  <a:lnTo>
                    <a:pt x="112" y="28"/>
                  </a:lnTo>
                  <a:lnTo>
                    <a:pt x="91" y="19"/>
                  </a:lnTo>
                  <a:lnTo>
                    <a:pt x="69" y="12"/>
                  </a:lnTo>
                  <a:lnTo>
                    <a:pt x="46" y="6"/>
                  </a:lnTo>
                  <a:lnTo>
                    <a:pt x="23" y="3"/>
                  </a:lnTo>
                  <a:lnTo>
                    <a:pt x="0" y="0"/>
                  </a:lnTo>
                  <a:lnTo>
                    <a:pt x="0" y="12"/>
                  </a:lnTo>
                  <a:lnTo>
                    <a:pt x="23" y="12"/>
                  </a:lnTo>
                  <a:lnTo>
                    <a:pt x="46" y="15"/>
                  </a:lnTo>
                  <a:lnTo>
                    <a:pt x="67" y="21"/>
                  </a:lnTo>
                  <a:lnTo>
                    <a:pt x="89" y="28"/>
                  </a:lnTo>
                  <a:lnTo>
                    <a:pt x="107" y="37"/>
                  </a:lnTo>
                  <a:lnTo>
                    <a:pt x="127" y="49"/>
                  </a:lnTo>
                  <a:lnTo>
                    <a:pt x="143" y="60"/>
                  </a:lnTo>
                  <a:lnTo>
                    <a:pt x="160" y="74"/>
                  </a:lnTo>
                  <a:lnTo>
                    <a:pt x="175" y="90"/>
                  </a:lnTo>
                  <a:lnTo>
                    <a:pt x="187" y="106"/>
                  </a:lnTo>
                  <a:lnTo>
                    <a:pt x="199" y="123"/>
                  </a:lnTo>
                  <a:lnTo>
                    <a:pt x="208" y="142"/>
                  </a:lnTo>
                  <a:lnTo>
                    <a:pt x="217" y="163"/>
                  </a:lnTo>
                  <a:lnTo>
                    <a:pt x="222" y="183"/>
                  </a:lnTo>
                  <a:lnTo>
                    <a:pt x="226" y="204"/>
                  </a:lnTo>
                  <a:lnTo>
                    <a:pt x="226" y="227"/>
                  </a:lnTo>
                  <a:lnTo>
                    <a:pt x="228" y="231"/>
                  </a:lnTo>
                  <a:lnTo>
                    <a:pt x="231" y="232"/>
                  </a:lnTo>
                  <a:lnTo>
                    <a:pt x="235" y="231"/>
                  </a:lnTo>
                  <a:lnTo>
                    <a:pt x="237" y="22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170" name="Freeform 171"/>
            <p:cNvSpPr>
              <a:spLocks noChangeAspect="1"/>
            </p:cNvSpPr>
            <p:nvPr/>
          </p:nvSpPr>
          <p:spPr bwMode="auto">
            <a:xfrm flipH="1">
              <a:off x="1411" y="3305"/>
              <a:ext cx="3" cy="43"/>
            </a:xfrm>
            <a:custGeom>
              <a:avLst/>
              <a:gdLst>
                <a:gd name="T0" fmla="*/ 1 w 11"/>
                <a:gd name="T1" fmla="*/ 43 h 172"/>
                <a:gd name="T2" fmla="*/ 3 w 11"/>
                <a:gd name="T3" fmla="*/ 42 h 172"/>
                <a:gd name="T4" fmla="*/ 3 w 11"/>
                <a:gd name="T5" fmla="*/ 0 h 172"/>
                <a:gd name="T6" fmla="*/ 0 w 11"/>
                <a:gd name="T7" fmla="*/ 0 h 172"/>
                <a:gd name="T8" fmla="*/ 0 w 11"/>
                <a:gd name="T9" fmla="*/ 42 h 172"/>
                <a:gd name="T10" fmla="*/ 1 w 11"/>
                <a:gd name="T11" fmla="*/ 40 h 172"/>
                <a:gd name="T12" fmla="*/ 0 w 11"/>
                <a:gd name="T13" fmla="*/ 42 h 172"/>
                <a:gd name="T14" fmla="*/ 1 w 11"/>
                <a:gd name="T15" fmla="*/ 42 h 172"/>
                <a:gd name="T16" fmla="*/ 1 w 11"/>
                <a:gd name="T17" fmla="*/ 43 h 172"/>
                <a:gd name="T18" fmla="*/ 2 w 11"/>
                <a:gd name="T19" fmla="*/ 42 h 172"/>
                <a:gd name="T20" fmla="*/ 3 w 11"/>
                <a:gd name="T21" fmla="*/ 42 h 172"/>
                <a:gd name="T22" fmla="*/ 1 w 11"/>
                <a:gd name="T23" fmla="*/ 43 h 17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11" h="172">
                  <a:moveTo>
                    <a:pt x="5" y="172"/>
                  </a:moveTo>
                  <a:lnTo>
                    <a:pt x="11" y="166"/>
                  </a:lnTo>
                  <a:lnTo>
                    <a:pt x="11" y="0"/>
                  </a:lnTo>
                  <a:lnTo>
                    <a:pt x="0" y="0"/>
                  </a:lnTo>
                  <a:lnTo>
                    <a:pt x="0" y="166"/>
                  </a:lnTo>
                  <a:lnTo>
                    <a:pt x="5" y="160"/>
                  </a:lnTo>
                  <a:lnTo>
                    <a:pt x="0" y="166"/>
                  </a:lnTo>
                  <a:lnTo>
                    <a:pt x="2" y="169"/>
                  </a:lnTo>
                  <a:lnTo>
                    <a:pt x="5" y="171"/>
                  </a:lnTo>
                  <a:lnTo>
                    <a:pt x="9" y="169"/>
                  </a:lnTo>
                  <a:lnTo>
                    <a:pt x="11" y="166"/>
                  </a:lnTo>
                  <a:lnTo>
                    <a:pt x="5" y="17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171" name="Freeform 172"/>
            <p:cNvSpPr>
              <a:spLocks noChangeAspect="1"/>
            </p:cNvSpPr>
            <p:nvPr/>
          </p:nvSpPr>
          <p:spPr bwMode="auto">
            <a:xfrm flipH="1">
              <a:off x="1413" y="3345"/>
              <a:ext cx="141" cy="3"/>
            </a:xfrm>
            <a:custGeom>
              <a:avLst/>
              <a:gdLst>
                <a:gd name="T0" fmla="*/ 0 w 565"/>
                <a:gd name="T1" fmla="*/ 1 h 12"/>
                <a:gd name="T2" fmla="*/ 1 w 565"/>
                <a:gd name="T3" fmla="*/ 3 h 12"/>
                <a:gd name="T4" fmla="*/ 141 w 565"/>
                <a:gd name="T5" fmla="*/ 3 h 12"/>
                <a:gd name="T6" fmla="*/ 141 w 565"/>
                <a:gd name="T7" fmla="*/ 0 h 12"/>
                <a:gd name="T8" fmla="*/ 1 w 565"/>
                <a:gd name="T9" fmla="*/ 0 h 12"/>
                <a:gd name="T10" fmla="*/ 2 w 565"/>
                <a:gd name="T11" fmla="*/ 2 h 12"/>
                <a:gd name="T12" fmla="*/ 1 w 565"/>
                <a:gd name="T13" fmla="*/ 0 h 12"/>
                <a:gd name="T14" fmla="*/ 0 w 565"/>
                <a:gd name="T15" fmla="*/ 1 h 12"/>
                <a:gd name="T16" fmla="*/ 0 w 565"/>
                <a:gd name="T17" fmla="*/ 2 h 12"/>
                <a:gd name="T18" fmla="*/ 0 w 565"/>
                <a:gd name="T19" fmla="*/ 2 h 12"/>
                <a:gd name="T20" fmla="*/ 1 w 565"/>
                <a:gd name="T21" fmla="*/ 3 h 12"/>
                <a:gd name="T22" fmla="*/ 0 w 565"/>
                <a:gd name="T23" fmla="*/ 1 h 1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565" h="12">
                  <a:moveTo>
                    <a:pt x="1" y="3"/>
                  </a:moveTo>
                  <a:lnTo>
                    <a:pt x="4" y="12"/>
                  </a:lnTo>
                  <a:lnTo>
                    <a:pt x="565" y="12"/>
                  </a:lnTo>
                  <a:lnTo>
                    <a:pt x="565" y="0"/>
                  </a:lnTo>
                  <a:lnTo>
                    <a:pt x="4" y="0"/>
                  </a:lnTo>
                  <a:lnTo>
                    <a:pt x="8" y="9"/>
                  </a:lnTo>
                  <a:lnTo>
                    <a:pt x="4" y="0"/>
                  </a:lnTo>
                  <a:lnTo>
                    <a:pt x="1" y="3"/>
                  </a:lnTo>
                  <a:lnTo>
                    <a:pt x="0" y="6"/>
                  </a:lnTo>
                  <a:lnTo>
                    <a:pt x="1" y="9"/>
                  </a:lnTo>
                  <a:lnTo>
                    <a:pt x="4" y="12"/>
                  </a:lnTo>
                  <a:lnTo>
                    <a:pt x="1" y="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172" name="Freeform 173"/>
            <p:cNvSpPr>
              <a:spLocks noChangeAspect="1"/>
            </p:cNvSpPr>
            <p:nvPr/>
          </p:nvSpPr>
          <p:spPr bwMode="auto">
            <a:xfrm flipH="1">
              <a:off x="1527" y="3319"/>
              <a:ext cx="27" cy="28"/>
            </a:xfrm>
            <a:custGeom>
              <a:avLst/>
              <a:gdLst>
                <a:gd name="T0" fmla="*/ 26 w 106"/>
                <a:gd name="T1" fmla="*/ 1 h 115"/>
                <a:gd name="T2" fmla="*/ 25 w 106"/>
                <a:gd name="T3" fmla="*/ 0 h 115"/>
                <a:gd name="T4" fmla="*/ 0 w 106"/>
                <a:gd name="T5" fmla="*/ 27 h 115"/>
                <a:gd name="T6" fmla="*/ 2 w 106"/>
                <a:gd name="T7" fmla="*/ 28 h 115"/>
                <a:gd name="T8" fmla="*/ 27 w 106"/>
                <a:gd name="T9" fmla="*/ 2 h 115"/>
                <a:gd name="T10" fmla="*/ 26 w 106"/>
                <a:gd name="T11" fmla="*/ 1 h 115"/>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06" h="115">
                  <a:moveTo>
                    <a:pt x="102" y="4"/>
                  </a:moveTo>
                  <a:lnTo>
                    <a:pt x="99" y="0"/>
                  </a:lnTo>
                  <a:lnTo>
                    <a:pt x="0" y="109"/>
                  </a:lnTo>
                  <a:lnTo>
                    <a:pt x="7" y="115"/>
                  </a:lnTo>
                  <a:lnTo>
                    <a:pt x="106" y="7"/>
                  </a:lnTo>
                  <a:lnTo>
                    <a:pt x="102" y="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173" name="Freeform 174"/>
            <p:cNvSpPr>
              <a:spLocks noChangeAspect="1"/>
            </p:cNvSpPr>
            <p:nvPr/>
          </p:nvSpPr>
          <p:spPr bwMode="auto">
            <a:xfrm flipH="1">
              <a:off x="1527" y="3318"/>
              <a:ext cx="2" cy="2"/>
            </a:xfrm>
            <a:custGeom>
              <a:avLst/>
              <a:gdLst>
                <a:gd name="T0" fmla="*/ 2 w 8"/>
                <a:gd name="T1" fmla="*/ 2 h 8"/>
                <a:gd name="T2" fmla="*/ 2 w 8"/>
                <a:gd name="T3" fmla="*/ 1 h 8"/>
                <a:gd name="T4" fmla="*/ 2 w 8"/>
                <a:gd name="T5" fmla="*/ 0 h 8"/>
                <a:gd name="T6" fmla="*/ 1 w 8"/>
                <a:gd name="T7" fmla="*/ 0 h 8"/>
                <a:gd name="T8" fmla="*/ 0 w 8"/>
                <a:gd name="T9" fmla="*/ 0 h 8"/>
                <a:gd name="T10" fmla="*/ 2 w 8"/>
                <a:gd name="T11" fmla="*/ 2 h 8"/>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8" h="8">
                  <a:moveTo>
                    <a:pt x="7" y="8"/>
                  </a:moveTo>
                  <a:lnTo>
                    <a:pt x="8" y="5"/>
                  </a:lnTo>
                  <a:lnTo>
                    <a:pt x="7" y="1"/>
                  </a:lnTo>
                  <a:lnTo>
                    <a:pt x="3" y="0"/>
                  </a:lnTo>
                  <a:lnTo>
                    <a:pt x="0" y="1"/>
                  </a:lnTo>
                  <a:lnTo>
                    <a:pt x="7" y="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174" name="Freeform 175"/>
            <p:cNvSpPr>
              <a:spLocks noChangeAspect="1"/>
            </p:cNvSpPr>
            <p:nvPr/>
          </p:nvSpPr>
          <p:spPr bwMode="auto">
            <a:xfrm flipH="1">
              <a:off x="1517" y="3268"/>
              <a:ext cx="34" cy="60"/>
            </a:xfrm>
            <a:custGeom>
              <a:avLst/>
              <a:gdLst>
                <a:gd name="T0" fmla="*/ 0 w 135"/>
                <a:gd name="T1" fmla="*/ 0 h 238"/>
                <a:gd name="T2" fmla="*/ 7 w 135"/>
                <a:gd name="T3" fmla="*/ 1 h 238"/>
                <a:gd name="T4" fmla="*/ 13 w 135"/>
                <a:gd name="T5" fmla="*/ 2 h 238"/>
                <a:gd name="T6" fmla="*/ 19 w 135"/>
                <a:gd name="T7" fmla="*/ 5 h 238"/>
                <a:gd name="T8" fmla="*/ 24 w 135"/>
                <a:gd name="T9" fmla="*/ 9 h 238"/>
                <a:gd name="T10" fmla="*/ 28 w 135"/>
                <a:gd name="T11" fmla="*/ 13 h 238"/>
                <a:gd name="T12" fmla="*/ 31 w 135"/>
                <a:gd name="T13" fmla="*/ 18 h 238"/>
                <a:gd name="T14" fmla="*/ 33 w 135"/>
                <a:gd name="T15" fmla="*/ 24 h 238"/>
                <a:gd name="T16" fmla="*/ 34 w 135"/>
                <a:gd name="T17" fmla="*/ 30 h 238"/>
                <a:gd name="T18" fmla="*/ 33 w 135"/>
                <a:gd name="T19" fmla="*/ 36 h 238"/>
                <a:gd name="T20" fmla="*/ 31 w 135"/>
                <a:gd name="T21" fmla="*/ 42 h 238"/>
                <a:gd name="T22" fmla="*/ 28 w 135"/>
                <a:gd name="T23" fmla="*/ 47 h 238"/>
                <a:gd name="T24" fmla="*/ 24 w 135"/>
                <a:gd name="T25" fmla="*/ 51 h 238"/>
                <a:gd name="T26" fmla="*/ 19 w 135"/>
                <a:gd name="T27" fmla="*/ 55 h 238"/>
                <a:gd name="T28" fmla="*/ 13 w 135"/>
                <a:gd name="T29" fmla="*/ 58 h 238"/>
                <a:gd name="T30" fmla="*/ 7 w 135"/>
                <a:gd name="T31" fmla="*/ 59 h 238"/>
                <a:gd name="T32" fmla="*/ 0 w 135"/>
                <a:gd name="T33" fmla="*/ 60 h 238"/>
                <a:gd name="T34" fmla="*/ 0 w 135"/>
                <a:gd name="T35" fmla="*/ 0 h 238"/>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135" h="238">
                  <a:moveTo>
                    <a:pt x="0" y="0"/>
                  </a:moveTo>
                  <a:lnTo>
                    <a:pt x="28" y="2"/>
                  </a:lnTo>
                  <a:lnTo>
                    <a:pt x="53" y="9"/>
                  </a:lnTo>
                  <a:lnTo>
                    <a:pt x="76" y="21"/>
                  </a:lnTo>
                  <a:lnTo>
                    <a:pt x="96" y="34"/>
                  </a:lnTo>
                  <a:lnTo>
                    <a:pt x="112" y="52"/>
                  </a:lnTo>
                  <a:lnTo>
                    <a:pt x="125" y="72"/>
                  </a:lnTo>
                  <a:lnTo>
                    <a:pt x="133" y="94"/>
                  </a:lnTo>
                  <a:lnTo>
                    <a:pt x="135" y="118"/>
                  </a:lnTo>
                  <a:lnTo>
                    <a:pt x="133" y="143"/>
                  </a:lnTo>
                  <a:lnTo>
                    <a:pt x="125" y="166"/>
                  </a:lnTo>
                  <a:lnTo>
                    <a:pt x="112" y="185"/>
                  </a:lnTo>
                  <a:lnTo>
                    <a:pt x="96" y="204"/>
                  </a:lnTo>
                  <a:lnTo>
                    <a:pt x="76" y="218"/>
                  </a:lnTo>
                  <a:lnTo>
                    <a:pt x="53" y="229"/>
                  </a:lnTo>
                  <a:lnTo>
                    <a:pt x="28" y="236"/>
                  </a:lnTo>
                  <a:lnTo>
                    <a:pt x="0" y="238"/>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175" name="Freeform 176"/>
            <p:cNvSpPr>
              <a:spLocks noChangeAspect="1"/>
            </p:cNvSpPr>
            <p:nvPr/>
          </p:nvSpPr>
          <p:spPr bwMode="auto">
            <a:xfrm flipH="1">
              <a:off x="1516" y="3267"/>
              <a:ext cx="35" cy="31"/>
            </a:xfrm>
            <a:custGeom>
              <a:avLst/>
              <a:gdLst>
                <a:gd name="T0" fmla="*/ 35 w 141"/>
                <a:gd name="T1" fmla="*/ 31 h 124"/>
                <a:gd name="T2" fmla="*/ 35 w 141"/>
                <a:gd name="T3" fmla="*/ 31 h 124"/>
                <a:gd name="T4" fmla="*/ 34 w 141"/>
                <a:gd name="T5" fmla="*/ 25 h 124"/>
                <a:gd name="T6" fmla="*/ 32 w 141"/>
                <a:gd name="T7" fmla="*/ 19 h 124"/>
                <a:gd name="T8" fmla="*/ 29 w 141"/>
                <a:gd name="T9" fmla="*/ 14 h 124"/>
                <a:gd name="T10" fmla="*/ 25 w 141"/>
                <a:gd name="T11" fmla="*/ 9 h 124"/>
                <a:gd name="T12" fmla="*/ 20 w 141"/>
                <a:gd name="T13" fmla="*/ 6 h 124"/>
                <a:gd name="T14" fmla="*/ 13 w 141"/>
                <a:gd name="T15" fmla="*/ 3 h 124"/>
                <a:gd name="T16" fmla="*/ 7 w 141"/>
                <a:gd name="T17" fmla="*/ 1 h 124"/>
                <a:gd name="T18" fmla="*/ 0 w 141"/>
                <a:gd name="T19" fmla="*/ 0 h 124"/>
                <a:gd name="T20" fmla="*/ 0 w 141"/>
                <a:gd name="T21" fmla="*/ 3 h 124"/>
                <a:gd name="T22" fmla="*/ 7 w 141"/>
                <a:gd name="T23" fmla="*/ 3 h 124"/>
                <a:gd name="T24" fmla="*/ 13 w 141"/>
                <a:gd name="T25" fmla="*/ 5 h 124"/>
                <a:gd name="T26" fmla="*/ 18 w 141"/>
                <a:gd name="T27" fmla="*/ 8 h 124"/>
                <a:gd name="T28" fmla="*/ 23 w 141"/>
                <a:gd name="T29" fmla="*/ 11 h 124"/>
                <a:gd name="T30" fmla="*/ 27 w 141"/>
                <a:gd name="T31" fmla="*/ 15 h 124"/>
                <a:gd name="T32" fmla="*/ 30 w 141"/>
                <a:gd name="T33" fmla="*/ 20 h 124"/>
                <a:gd name="T34" fmla="*/ 32 w 141"/>
                <a:gd name="T35" fmla="*/ 25 h 124"/>
                <a:gd name="T36" fmla="*/ 32 w 141"/>
                <a:gd name="T37" fmla="*/ 31 h 124"/>
                <a:gd name="T38" fmla="*/ 32 w 141"/>
                <a:gd name="T39" fmla="*/ 31 h 124"/>
                <a:gd name="T40" fmla="*/ 35 w 141"/>
                <a:gd name="T41" fmla="*/ 31 h 124"/>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141" h="124">
                  <a:moveTo>
                    <a:pt x="141" y="124"/>
                  </a:moveTo>
                  <a:lnTo>
                    <a:pt x="141" y="124"/>
                  </a:lnTo>
                  <a:lnTo>
                    <a:pt x="137" y="99"/>
                  </a:lnTo>
                  <a:lnTo>
                    <a:pt x="129" y="76"/>
                  </a:lnTo>
                  <a:lnTo>
                    <a:pt x="115" y="54"/>
                  </a:lnTo>
                  <a:lnTo>
                    <a:pt x="99" y="37"/>
                  </a:lnTo>
                  <a:lnTo>
                    <a:pt x="79" y="22"/>
                  </a:lnTo>
                  <a:lnTo>
                    <a:pt x="54" y="10"/>
                  </a:lnTo>
                  <a:lnTo>
                    <a:pt x="28" y="4"/>
                  </a:lnTo>
                  <a:lnTo>
                    <a:pt x="0" y="0"/>
                  </a:lnTo>
                  <a:lnTo>
                    <a:pt x="0" y="12"/>
                  </a:lnTo>
                  <a:lnTo>
                    <a:pt x="28" y="13"/>
                  </a:lnTo>
                  <a:lnTo>
                    <a:pt x="52" y="20"/>
                  </a:lnTo>
                  <a:lnTo>
                    <a:pt x="74" y="31"/>
                  </a:lnTo>
                  <a:lnTo>
                    <a:pt x="92" y="44"/>
                  </a:lnTo>
                  <a:lnTo>
                    <a:pt x="108" y="61"/>
                  </a:lnTo>
                  <a:lnTo>
                    <a:pt x="120" y="81"/>
                  </a:lnTo>
                  <a:lnTo>
                    <a:pt x="128" y="101"/>
                  </a:lnTo>
                  <a:lnTo>
                    <a:pt x="129" y="124"/>
                  </a:lnTo>
                  <a:lnTo>
                    <a:pt x="141" y="12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176" name="Freeform 177"/>
            <p:cNvSpPr>
              <a:spLocks noChangeAspect="1"/>
            </p:cNvSpPr>
            <p:nvPr/>
          </p:nvSpPr>
          <p:spPr bwMode="auto">
            <a:xfrm flipH="1">
              <a:off x="1516" y="3298"/>
              <a:ext cx="36" cy="32"/>
            </a:xfrm>
            <a:custGeom>
              <a:avLst/>
              <a:gdLst>
                <a:gd name="T0" fmla="*/ 0 w 146"/>
                <a:gd name="T1" fmla="*/ 30 h 126"/>
                <a:gd name="T2" fmla="*/ 1 w 146"/>
                <a:gd name="T3" fmla="*/ 32 h 126"/>
                <a:gd name="T4" fmla="*/ 8 w 146"/>
                <a:gd name="T5" fmla="*/ 31 h 126"/>
                <a:gd name="T6" fmla="*/ 15 w 146"/>
                <a:gd name="T7" fmla="*/ 29 h 126"/>
                <a:gd name="T8" fmla="*/ 21 w 146"/>
                <a:gd name="T9" fmla="*/ 26 h 126"/>
                <a:gd name="T10" fmla="*/ 26 w 146"/>
                <a:gd name="T11" fmla="*/ 23 h 126"/>
                <a:gd name="T12" fmla="*/ 30 w 146"/>
                <a:gd name="T13" fmla="*/ 18 h 126"/>
                <a:gd name="T14" fmla="*/ 33 w 146"/>
                <a:gd name="T15" fmla="*/ 13 h 126"/>
                <a:gd name="T16" fmla="*/ 35 w 146"/>
                <a:gd name="T17" fmla="*/ 7 h 126"/>
                <a:gd name="T18" fmla="*/ 36 w 146"/>
                <a:gd name="T19" fmla="*/ 0 h 126"/>
                <a:gd name="T20" fmla="*/ 33 w 146"/>
                <a:gd name="T21" fmla="*/ 0 h 126"/>
                <a:gd name="T22" fmla="*/ 33 w 146"/>
                <a:gd name="T23" fmla="*/ 6 h 126"/>
                <a:gd name="T24" fmla="*/ 31 w 146"/>
                <a:gd name="T25" fmla="*/ 11 h 126"/>
                <a:gd name="T26" fmla="*/ 28 w 146"/>
                <a:gd name="T27" fmla="*/ 16 h 126"/>
                <a:gd name="T28" fmla="*/ 24 w 146"/>
                <a:gd name="T29" fmla="*/ 21 h 126"/>
                <a:gd name="T30" fmla="*/ 19 w 146"/>
                <a:gd name="T31" fmla="*/ 24 h 126"/>
                <a:gd name="T32" fmla="*/ 14 w 146"/>
                <a:gd name="T33" fmla="*/ 27 h 126"/>
                <a:gd name="T34" fmla="*/ 8 w 146"/>
                <a:gd name="T35" fmla="*/ 29 h 126"/>
                <a:gd name="T36" fmla="*/ 1 w 146"/>
                <a:gd name="T37" fmla="*/ 29 h 126"/>
                <a:gd name="T38" fmla="*/ 3 w 146"/>
                <a:gd name="T39" fmla="*/ 30 h 126"/>
                <a:gd name="T40" fmla="*/ 1 w 146"/>
                <a:gd name="T41" fmla="*/ 29 h 126"/>
                <a:gd name="T42" fmla="*/ 0 w 146"/>
                <a:gd name="T43" fmla="*/ 30 h 126"/>
                <a:gd name="T44" fmla="*/ 0 w 146"/>
                <a:gd name="T45" fmla="*/ 30 h 126"/>
                <a:gd name="T46" fmla="*/ 0 w 146"/>
                <a:gd name="T47" fmla="*/ 31 h 126"/>
                <a:gd name="T48" fmla="*/ 1 w 146"/>
                <a:gd name="T49" fmla="*/ 32 h 126"/>
                <a:gd name="T50" fmla="*/ 0 w 146"/>
                <a:gd name="T51" fmla="*/ 30 h 12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0" t="0" r="r" b="b"/>
              <a:pathLst>
                <a:path w="146" h="126">
                  <a:moveTo>
                    <a:pt x="0" y="120"/>
                  </a:moveTo>
                  <a:lnTo>
                    <a:pt x="5" y="126"/>
                  </a:lnTo>
                  <a:lnTo>
                    <a:pt x="33" y="123"/>
                  </a:lnTo>
                  <a:lnTo>
                    <a:pt x="59" y="116"/>
                  </a:lnTo>
                  <a:lnTo>
                    <a:pt x="84" y="104"/>
                  </a:lnTo>
                  <a:lnTo>
                    <a:pt x="104" y="89"/>
                  </a:lnTo>
                  <a:lnTo>
                    <a:pt x="120" y="71"/>
                  </a:lnTo>
                  <a:lnTo>
                    <a:pt x="134" y="50"/>
                  </a:lnTo>
                  <a:lnTo>
                    <a:pt x="142" y="26"/>
                  </a:lnTo>
                  <a:lnTo>
                    <a:pt x="146" y="0"/>
                  </a:lnTo>
                  <a:lnTo>
                    <a:pt x="134" y="0"/>
                  </a:lnTo>
                  <a:lnTo>
                    <a:pt x="133" y="24"/>
                  </a:lnTo>
                  <a:lnTo>
                    <a:pt x="125" y="45"/>
                  </a:lnTo>
                  <a:lnTo>
                    <a:pt x="113" y="64"/>
                  </a:lnTo>
                  <a:lnTo>
                    <a:pt x="97" y="82"/>
                  </a:lnTo>
                  <a:lnTo>
                    <a:pt x="79" y="95"/>
                  </a:lnTo>
                  <a:lnTo>
                    <a:pt x="57" y="106"/>
                  </a:lnTo>
                  <a:lnTo>
                    <a:pt x="33" y="113"/>
                  </a:lnTo>
                  <a:lnTo>
                    <a:pt x="5" y="115"/>
                  </a:lnTo>
                  <a:lnTo>
                    <a:pt x="11" y="120"/>
                  </a:lnTo>
                  <a:lnTo>
                    <a:pt x="5" y="115"/>
                  </a:lnTo>
                  <a:lnTo>
                    <a:pt x="2" y="117"/>
                  </a:lnTo>
                  <a:lnTo>
                    <a:pt x="1" y="120"/>
                  </a:lnTo>
                  <a:lnTo>
                    <a:pt x="2" y="124"/>
                  </a:lnTo>
                  <a:lnTo>
                    <a:pt x="5" y="126"/>
                  </a:lnTo>
                  <a:lnTo>
                    <a:pt x="0" y="12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177" name="Freeform 178"/>
            <p:cNvSpPr>
              <a:spLocks noChangeAspect="1"/>
            </p:cNvSpPr>
            <p:nvPr/>
          </p:nvSpPr>
          <p:spPr bwMode="auto">
            <a:xfrm flipH="1">
              <a:off x="1549" y="3267"/>
              <a:ext cx="3" cy="61"/>
            </a:xfrm>
            <a:custGeom>
              <a:avLst/>
              <a:gdLst>
                <a:gd name="T0" fmla="*/ 1 w 11"/>
                <a:gd name="T1" fmla="*/ 0 h 244"/>
                <a:gd name="T2" fmla="*/ 0 w 11"/>
                <a:gd name="T3" fmla="*/ 2 h 244"/>
                <a:gd name="T4" fmla="*/ 0 w 11"/>
                <a:gd name="T5" fmla="*/ 61 h 244"/>
                <a:gd name="T6" fmla="*/ 3 w 11"/>
                <a:gd name="T7" fmla="*/ 61 h 244"/>
                <a:gd name="T8" fmla="*/ 3 w 11"/>
                <a:gd name="T9" fmla="*/ 2 h 244"/>
                <a:gd name="T10" fmla="*/ 1 w 11"/>
                <a:gd name="T11" fmla="*/ 3 h 244"/>
                <a:gd name="T12" fmla="*/ 3 w 11"/>
                <a:gd name="T13" fmla="*/ 2 h 244"/>
                <a:gd name="T14" fmla="*/ 2 w 11"/>
                <a:gd name="T15" fmla="*/ 1 h 244"/>
                <a:gd name="T16" fmla="*/ 1 w 11"/>
                <a:gd name="T17" fmla="*/ 0 h 244"/>
                <a:gd name="T18" fmla="*/ 1 w 11"/>
                <a:gd name="T19" fmla="*/ 1 h 244"/>
                <a:gd name="T20" fmla="*/ 0 w 11"/>
                <a:gd name="T21" fmla="*/ 2 h 244"/>
                <a:gd name="T22" fmla="*/ 1 w 11"/>
                <a:gd name="T23" fmla="*/ 0 h 24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11" h="244">
                  <a:moveTo>
                    <a:pt x="5" y="0"/>
                  </a:moveTo>
                  <a:lnTo>
                    <a:pt x="0" y="6"/>
                  </a:lnTo>
                  <a:lnTo>
                    <a:pt x="0" y="244"/>
                  </a:lnTo>
                  <a:lnTo>
                    <a:pt x="11" y="244"/>
                  </a:lnTo>
                  <a:lnTo>
                    <a:pt x="11" y="6"/>
                  </a:lnTo>
                  <a:lnTo>
                    <a:pt x="5" y="12"/>
                  </a:lnTo>
                  <a:lnTo>
                    <a:pt x="11" y="6"/>
                  </a:lnTo>
                  <a:lnTo>
                    <a:pt x="9" y="2"/>
                  </a:lnTo>
                  <a:lnTo>
                    <a:pt x="5" y="0"/>
                  </a:lnTo>
                  <a:lnTo>
                    <a:pt x="2" y="2"/>
                  </a:lnTo>
                  <a:lnTo>
                    <a:pt x="0" y="6"/>
                  </a:lnTo>
                  <a:lnTo>
                    <a:pt x="5"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grpSp>
          <p:nvGrpSpPr>
            <p:cNvPr id="178" name="Group 179"/>
            <p:cNvGrpSpPr>
              <a:grpSpLocks/>
            </p:cNvGrpSpPr>
            <p:nvPr/>
          </p:nvGrpSpPr>
          <p:grpSpPr bwMode="auto">
            <a:xfrm>
              <a:off x="1353" y="3288"/>
              <a:ext cx="256" cy="319"/>
              <a:chOff x="1353" y="3288"/>
              <a:chExt cx="256" cy="319"/>
            </a:xfrm>
          </p:grpSpPr>
          <p:grpSp>
            <p:nvGrpSpPr>
              <p:cNvPr id="197" name="Group 180"/>
              <p:cNvGrpSpPr>
                <a:grpSpLocks noChangeAspect="1"/>
              </p:cNvGrpSpPr>
              <p:nvPr/>
            </p:nvGrpSpPr>
            <p:grpSpPr bwMode="auto">
              <a:xfrm rot="3374691" flipH="1">
                <a:off x="1371" y="3405"/>
                <a:ext cx="319" cy="86"/>
                <a:chOff x="526" y="3435"/>
                <a:chExt cx="638" cy="173"/>
              </a:xfrm>
            </p:grpSpPr>
            <p:sp>
              <p:nvSpPr>
                <p:cNvPr id="214" name="Freeform 181"/>
                <p:cNvSpPr>
                  <a:spLocks noChangeAspect="1"/>
                </p:cNvSpPr>
                <p:nvPr/>
              </p:nvSpPr>
              <p:spPr bwMode="auto">
                <a:xfrm>
                  <a:off x="535" y="3470"/>
                  <a:ext cx="629" cy="138"/>
                </a:xfrm>
                <a:custGeom>
                  <a:avLst/>
                  <a:gdLst>
                    <a:gd name="T0" fmla="*/ 625 w 1258"/>
                    <a:gd name="T1" fmla="*/ 3 h 276"/>
                    <a:gd name="T2" fmla="*/ 626 w 1258"/>
                    <a:gd name="T3" fmla="*/ 0 h 276"/>
                    <a:gd name="T4" fmla="*/ 0 w 1258"/>
                    <a:gd name="T5" fmla="*/ 134 h 276"/>
                    <a:gd name="T6" fmla="*/ 1 w 1258"/>
                    <a:gd name="T7" fmla="*/ 138 h 276"/>
                    <a:gd name="T8" fmla="*/ 628 w 1258"/>
                    <a:gd name="T9" fmla="*/ 5 h 276"/>
                    <a:gd name="T10" fmla="*/ 629 w 1258"/>
                    <a:gd name="T11" fmla="*/ 2 h 276"/>
                    <a:gd name="T12" fmla="*/ 628 w 1258"/>
                    <a:gd name="T13" fmla="*/ 5 h 276"/>
                    <a:gd name="T14" fmla="*/ 629 w 1258"/>
                    <a:gd name="T15" fmla="*/ 3 h 276"/>
                    <a:gd name="T16" fmla="*/ 629 w 1258"/>
                    <a:gd name="T17" fmla="*/ 2 h 276"/>
                    <a:gd name="T18" fmla="*/ 628 w 1258"/>
                    <a:gd name="T19" fmla="*/ 1 h 276"/>
                    <a:gd name="T20" fmla="*/ 626 w 1258"/>
                    <a:gd name="T21" fmla="*/ 0 h 276"/>
                    <a:gd name="T22" fmla="*/ 625 w 1258"/>
                    <a:gd name="T23" fmla="*/ 3 h 27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1258" h="276">
                      <a:moveTo>
                        <a:pt x="1249" y="5"/>
                      </a:moveTo>
                      <a:lnTo>
                        <a:pt x="1252" y="0"/>
                      </a:lnTo>
                      <a:lnTo>
                        <a:pt x="0" y="267"/>
                      </a:lnTo>
                      <a:lnTo>
                        <a:pt x="2" y="276"/>
                      </a:lnTo>
                      <a:lnTo>
                        <a:pt x="1255" y="9"/>
                      </a:lnTo>
                      <a:lnTo>
                        <a:pt x="1258" y="3"/>
                      </a:lnTo>
                      <a:lnTo>
                        <a:pt x="1255" y="9"/>
                      </a:lnTo>
                      <a:lnTo>
                        <a:pt x="1258" y="6"/>
                      </a:lnTo>
                      <a:lnTo>
                        <a:pt x="1258" y="3"/>
                      </a:lnTo>
                      <a:lnTo>
                        <a:pt x="1256" y="1"/>
                      </a:lnTo>
                      <a:lnTo>
                        <a:pt x="1252" y="0"/>
                      </a:lnTo>
                      <a:lnTo>
                        <a:pt x="1249" y="5"/>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215" name="Freeform 182"/>
                <p:cNvSpPr>
                  <a:spLocks noChangeAspect="1"/>
                </p:cNvSpPr>
                <p:nvPr/>
              </p:nvSpPr>
              <p:spPr bwMode="auto">
                <a:xfrm>
                  <a:off x="526" y="3435"/>
                  <a:ext cx="629" cy="138"/>
                </a:xfrm>
                <a:custGeom>
                  <a:avLst/>
                  <a:gdLst>
                    <a:gd name="T0" fmla="*/ 5 w 1259"/>
                    <a:gd name="T1" fmla="*/ 135 h 277"/>
                    <a:gd name="T2" fmla="*/ 3 w 1259"/>
                    <a:gd name="T3" fmla="*/ 138 h 277"/>
                    <a:gd name="T4" fmla="*/ 629 w 1259"/>
                    <a:gd name="T5" fmla="*/ 5 h 277"/>
                    <a:gd name="T6" fmla="*/ 628 w 1259"/>
                    <a:gd name="T7" fmla="*/ 0 h 277"/>
                    <a:gd name="T8" fmla="*/ 2 w 1259"/>
                    <a:gd name="T9" fmla="*/ 134 h 277"/>
                    <a:gd name="T10" fmla="*/ 0 w 1259"/>
                    <a:gd name="T11" fmla="*/ 136 h 277"/>
                    <a:gd name="T12" fmla="*/ 2 w 1259"/>
                    <a:gd name="T13" fmla="*/ 134 h 277"/>
                    <a:gd name="T14" fmla="*/ 1 w 1259"/>
                    <a:gd name="T15" fmla="*/ 135 h 277"/>
                    <a:gd name="T16" fmla="*/ 0 w 1259"/>
                    <a:gd name="T17" fmla="*/ 136 h 277"/>
                    <a:gd name="T18" fmla="*/ 1 w 1259"/>
                    <a:gd name="T19" fmla="*/ 138 h 277"/>
                    <a:gd name="T20" fmla="*/ 3 w 1259"/>
                    <a:gd name="T21" fmla="*/ 138 h 277"/>
                    <a:gd name="T22" fmla="*/ 5 w 1259"/>
                    <a:gd name="T23" fmla="*/ 135 h 277"/>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1259" h="277">
                      <a:moveTo>
                        <a:pt x="10" y="271"/>
                      </a:moveTo>
                      <a:lnTo>
                        <a:pt x="6" y="277"/>
                      </a:lnTo>
                      <a:lnTo>
                        <a:pt x="1259" y="10"/>
                      </a:lnTo>
                      <a:lnTo>
                        <a:pt x="1257" y="0"/>
                      </a:lnTo>
                      <a:lnTo>
                        <a:pt x="4" y="268"/>
                      </a:lnTo>
                      <a:lnTo>
                        <a:pt x="0" y="273"/>
                      </a:lnTo>
                      <a:lnTo>
                        <a:pt x="4" y="268"/>
                      </a:lnTo>
                      <a:lnTo>
                        <a:pt x="2" y="270"/>
                      </a:lnTo>
                      <a:lnTo>
                        <a:pt x="0" y="273"/>
                      </a:lnTo>
                      <a:lnTo>
                        <a:pt x="3" y="276"/>
                      </a:lnTo>
                      <a:lnTo>
                        <a:pt x="6" y="277"/>
                      </a:lnTo>
                      <a:lnTo>
                        <a:pt x="10" y="27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216" name="Freeform 183"/>
                <p:cNvSpPr>
                  <a:spLocks noChangeAspect="1"/>
                </p:cNvSpPr>
                <p:nvPr/>
              </p:nvSpPr>
              <p:spPr bwMode="auto">
                <a:xfrm>
                  <a:off x="526" y="3570"/>
                  <a:ext cx="12" cy="38"/>
                </a:xfrm>
                <a:custGeom>
                  <a:avLst/>
                  <a:gdLst>
                    <a:gd name="T0" fmla="*/ 9 w 25"/>
                    <a:gd name="T1" fmla="*/ 34 h 76"/>
                    <a:gd name="T2" fmla="*/ 12 w 25"/>
                    <a:gd name="T3" fmla="*/ 35 h 76"/>
                    <a:gd name="T4" fmla="*/ 5 w 25"/>
                    <a:gd name="T5" fmla="*/ 0 h 76"/>
                    <a:gd name="T6" fmla="*/ 0 w 25"/>
                    <a:gd name="T7" fmla="*/ 1 h 76"/>
                    <a:gd name="T8" fmla="*/ 7 w 25"/>
                    <a:gd name="T9" fmla="*/ 37 h 76"/>
                    <a:gd name="T10" fmla="*/ 10 w 25"/>
                    <a:gd name="T11" fmla="*/ 38 h 76"/>
                    <a:gd name="T12" fmla="*/ 7 w 25"/>
                    <a:gd name="T13" fmla="*/ 37 h 76"/>
                    <a:gd name="T14" fmla="*/ 9 w 25"/>
                    <a:gd name="T15" fmla="*/ 38 h 76"/>
                    <a:gd name="T16" fmla="*/ 10 w 25"/>
                    <a:gd name="T17" fmla="*/ 38 h 76"/>
                    <a:gd name="T18" fmla="*/ 11 w 25"/>
                    <a:gd name="T19" fmla="*/ 37 h 76"/>
                    <a:gd name="T20" fmla="*/ 12 w 25"/>
                    <a:gd name="T21" fmla="*/ 35 h 76"/>
                    <a:gd name="T22" fmla="*/ 9 w 25"/>
                    <a:gd name="T23" fmla="*/ 34 h 7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5" h="76">
                      <a:moveTo>
                        <a:pt x="19" y="67"/>
                      </a:moveTo>
                      <a:lnTo>
                        <a:pt x="25" y="70"/>
                      </a:lnTo>
                      <a:lnTo>
                        <a:pt x="10" y="0"/>
                      </a:lnTo>
                      <a:lnTo>
                        <a:pt x="0" y="2"/>
                      </a:lnTo>
                      <a:lnTo>
                        <a:pt x="15" y="73"/>
                      </a:lnTo>
                      <a:lnTo>
                        <a:pt x="21" y="76"/>
                      </a:lnTo>
                      <a:lnTo>
                        <a:pt x="15" y="73"/>
                      </a:lnTo>
                      <a:lnTo>
                        <a:pt x="18" y="75"/>
                      </a:lnTo>
                      <a:lnTo>
                        <a:pt x="21" y="76"/>
                      </a:lnTo>
                      <a:lnTo>
                        <a:pt x="23" y="74"/>
                      </a:lnTo>
                      <a:lnTo>
                        <a:pt x="25" y="70"/>
                      </a:lnTo>
                      <a:lnTo>
                        <a:pt x="19" y="6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217" name="Freeform 184"/>
                <p:cNvSpPr>
                  <a:spLocks noChangeAspect="1"/>
                </p:cNvSpPr>
                <p:nvPr/>
              </p:nvSpPr>
              <p:spPr bwMode="auto">
                <a:xfrm>
                  <a:off x="528" y="3437"/>
                  <a:ext cx="634" cy="169"/>
                </a:xfrm>
                <a:custGeom>
                  <a:avLst/>
                  <a:gdLst>
                    <a:gd name="T0" fmla="*/ 8 w 1268"/>
                    <a:gd name="T1" fmla="*/ 169 h 337"/>
                    <a:gd name="T2" fmla="*/ 634 w 1268"/>
                    <a:gd name="T3" fmla="*/ 35 h 337"/>
                    <a:gd name="T4" fmla="*/ 627 w 1268"/>
                    <a:gd name="T5" fmla="*/ 0 h 337"/>
                    <a:gd name="T6" fmla="*/ 0 w 1268"/>
                    <a:gd name="T7" fmla="*/ 134 h 337"/>
                    <a:gd name="T8" fmla="*/ 8 w 1268"/>
                    <a:gd name="T9" fmla="*/ 169 h 33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268" h="337">
                      <a:moveTo>
                        <a:pt x="15" y="337"/>
                      </a:moveTo>
                      <a:lnTo>
                        <a:pt x="1268" y="70"/>
                      </a:lnTo>
                      <a:lnTo>
                        <a:pt x="1253" y="0"/>
                      </a:lnTo>
                      <a:lnTo>
                        <a:pt x="0" y="267"/>
                      </a:lnTo>
                      <a:lnTo>
                        <a:pt x="15" y="337"/>
                      </a:lnTo>
                      <a:close/>
                    </a:path>
                  </a:pathLst>
                </a:custGeom>
                <a:solidFill>
                  <a:srgbClr val="84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grpSp>
          <p:grpSp>
            <p:nvGrpSpPr>
              <p:cNvPr id="198" name="Group 185"/>
              <p:cNvGrpSpPr>
                <a:grpSpLocks noChangeAspect="1"/>
              </p:cNvGrpSpPr>
              <p:nvPr/>
            </p:nvGrpSpPr>
            <p:grpSpPr bwMode="auto">
              <a:xfrm rot="3374691" flipH="1">
                <a:off x="1441" y="3209"/>
                <a:ext cx="80" cy="256"/>
                <a:chOff x="1005" y="3223"/>
                <a:chExt cx="159" cy="511"/>
              </a:xfrm>
            </p:grpSpPr>
            <p:grpSp>
              <p:nvGrpSpPr>
                <p:cNvPr id="199" name="Group 186"/>
                <p:cNvGrpSpPr>
                  <a:grpSpLocks noChangeAspect="1"/>
                </p:cNvGrpSpPr>
                <p:nvPr/>
              </p:nvGrpSpPr>
              <p:grpSpPr bwMode="auto">
                <a:xfrm>
                  <a:off x="1093" y="3490"/>
                  <a:ext cx="61" cy="244"/>
                  <a:chOff x="1093" y="3490"/>
                  <a:chExt cx="61" cy="244"/>
                </a:xfrm>
              </p:grpSpPr>
              <p:sp>
                <p:nvSpPr>
                  <p:cNvPr id="209" name="Freeform 187"/>
                  <p:cNvSpPr>
                    <a:spLocks noChangeAspect="1"/>
                  </p:cNvSpPr>
                  <p:nvPr/>
                </p:nvSpPr>
                <p:spPr bwMode="auto">
                  <a:xfrm>
                    <a:off x="1138" y="3490"/>
                    <a:ext cx="13" cy="7"/>
                  </a:xfrm>
                  <a:custGeom>
                    <a:avLst/>
                    <a:gdLst>
                      <a:gd name="T0" fmla="*/ 5 w 27"/>
                      <a:gd name="T1" fmla="*/ 4 h 14"/>
                      <a:gd name="T2" fmla="*/ 3 w 27"/>
                      <a:gd name="T3" fmla="*/ 7 h 14"/>
                      <a:gd name="T4" fmla="*/ 13 w 27"/>
                      <a:gd name="T5" fmla="*/ 5 h 14"/>
                      <a:gd name="T6" fmla="*/ 12 w 27"/>
                      <a:gd name="T7" fmla="*/ 0 h 14"/>
                      <a:gd name="T8" fmla="*/ 2 w 27"/>
                      <a:gd name="T9" fmla="*/ 2 h 14"/>
                      <a:gd name="T10" fmla="*/ 0 w 27"/>
                      <a:gd name="T11" fmla="*/ 5 h 14"/>
                      <a:gd name="T12" fmla="*/ 2 w 27"/>
                      <a:gd name="T13" fmla="*/ 2 h 14"/>
                      <a:gd name="T14" fmla="*/ 1 w 27"/>
                      <a:gd name="T15" fmla="*/ 4 h 14"/>
                      <a:gd name="T16" fmla="*/ 0 w 27"/>
                      <a:gd name="T17" fmla="*/ 5 h 14"/>
                      <a:gd name="T18" fmla="*/ 1 w 27"/>
                      <a:gd name="T19" fmla="*/ 6 h 14"/>
                      <a:gd name="T20" fmla="*/ 3 w 27"/>
                      <a:gd name="T21" fmla="*/ 7 h 14"/>
                      <a:gd name="T22" fmla="*/ 5 w 27"/>
                      <a:gd name="T23" fmla="*/ 4 h 1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7" h="14">
                        <a:moveTo>
                          <a:pt x="10" y="8"/>
                        </a:moveTo>
                        <a:lnTo>
                          <a:pt x="6" y="14"/>
                        </a:lnTo>
                        <a:lnTo>
                          <a:pt x="27" y="9"/>
                        </a:lnTo>
                        <a:lnTo>
                          <a:pt x="25" y="0"/>
                        </a:lnTo>
                        <a:lnTo>
                          <a:pt x="4" y="4"/>
                        </a:lnTo>
                        <a:lnTo>
                          <a:pt x="0" y="10"/>
                        </a:lnTo>
                        <a:lnTo>
                          <a:pt x="4" y="4"/>
                        </a:lnTo>
                        <a:lnTo>
                          <a:pt x="2" y="7"/>
                        </a:lnTo>
                        <a:lnTo>
                          <a:pt x="0" y="10"/>
                        </a:lnTo>
                        <a:lnTo>
                          <a:pt x="3" y="12"/>
                        </a:lnTo>
                        <a:lnTo>
                          <a:pt x="6" y="14"/>
                        </a:lnTo>
                        <a:lnTo>
                          <a:pt x="10" y="8"/>
                        </a:lnTo>
                        <a:close/>
                      </a:path>
                    </a:pathLst>
                  </a:custGeom>
                  <a:gradFill rotWithShape="0">
                    <a:gsLst>
                      <a:gs pos="0">
                        <a:srgbClr val="CBCBCB"/>
                      </a:gs>
                      <a:gs pos="13000">
                        <a:srgbClr val="5F5F5F"/>
                      </a:gs>
                      <a:gs pos="21001">
                        <a:srgbClr val="5F5F5F"/>
                      </a:gs>
                      <a:gs pos="63000">
                        <a:srgbClr val="FFFFFF"/>
                      </a:gs>
                      <a:gs pos="67000">
                        <a:srgbClr val="B2B2B2"/>
                      </a:gs>
                      <a:gs pos="69000">
                        <a:srgbClr val="292929"/>
                      </a:gs>
                      <a:gs pos="82001">
                        <a:srgbClr val="777777"/>
                      </a:gs>
                      <a:gs pos="100000">
                        <a:srgbClr val="EAEAEA"/>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210" name="Freeform 188"/>
                  <p:cNvSpPr>
                    <a:spLocks noChangeAspect="1"/>
                  </p:cNvSpPr>
                  <p:nvPr/>
                </p:nvSpPr>
                <p:spPr bwMode="auto">
                  <a:xfrm>
                    <a:off x="1135" y="3494"/>
                    <a:ext cx="19" cy="230"/>
                  </a:xfrm>
                  <a:custGeom>
                    <a:avLst/>
                    <a:gdLst>
                      <a:gd name="T0" fmla="*/ 4 w 38"/>
                      <a:gd name="T1" fmla="*/ 230 h 460"/>
                      <a:gd name="T2" fmla="*/ 5 w 38"/>
                      <a:gd name="T3" fmla="*/ 229 h 460"/>
                      <a:gd name="T4" fmla="*/ 11 w 38"/>
                      <a:gd name="T5" fmla="*/ 199 h 460"/>
                      <a:gd name="T6" fmla="*/ 15 w 38"/>
                      <a:gd name="T7" fmla="*/ 169 h 460"/>
                      <a:gd name="T8" fmla="*/ 17 w 38"/>
                      <a:gd name="T9" fmla="*/ 139 h 460"/>
                      <a:gd name="T10" fmla="*/ 19 w 38"/>
                      <a:gd name="T11" fmla="*/ 108 h 460"/>
                      <a:gd name="T12" fmla="*/ 17 w 38"/>
                      <a:gd name="T13" fmla="*/ 79 h 460"/>
                      <a:gd name="T14" fmla="*/ 15 w 38"/>
                      <a:gd name="T15" fmla="*/ 51 h 460"/>
                      <a:gd name="T16" fmla="*/ 12 w 38"/>
                      <a:gd name="T17" fmla="*/ 24 h 460"/>
                      <a:gd name="T18" fmla="*/ 8 w 38"/>
                      <a:gd name="T19" fmla="*/ 0 h 460"/>
                      <a:gd name="T20" fmla="*/ 3 w 38"/>
                      <a:gd name="T21" fmla="*/ 1 h 460"/>
                      <a:gd name="T22" fmla="*/ 7 w 38"/>
                      <a:gd name="T23" fmla="*/ 24 h 460"/>
                      <a:gd name="T24" fmla="*/ 10 w 38"/>
                      <a:gd name="T25" fmla="*/ 51 h 460"/>
                      <a:gd name="T26" fmla="*/ 13 w 38"/>
                      <a:gd name="T27" fmla="*/ 79 h 460"/>
                      <a:gd name="T28" fmla="*/ 13 w 38"/>
                      <a:gd name="T29" fmla="*/ 108 h 460"/>
                      <a:gd name="T30" fmla="*/ 13 w 38"/>
                      <a:gd name="T31" fmla="*/ 139 h 460"/>
                      <a:gd name="T32" fmla="*/ 10 w 38"/>
                      <a:gd name="T33" fmla="*/ 169 h 460"/>
                      <a:gd name="T34" fmla="*/ 6 w 38"/>
                      <a:gd name="T35" fmla="*/ 199 h 460"/>
                      <a:gd name="T36" fmla="*/ 0 w 38"/>
                      <a:gd name="T37" fmla="*/ 228 h 460"/>
                      <a:gd name="T38" fmla="*/ 1 w 38"/>
                      <a:gd name="T39" fmla="*/ 226 h 460"/>
                      <a:gd name="T40" fmla="*/ 4 w 38"/>
                      <a:gd name="T41" fmla="*/ 230 h 460"/>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38" h="460">
                        <a:moveTo>
                          <a:pt x="7" y="460"/>
                        </a:moveTo>
                        <a:lnTo>
                          <a:pt x="9" y="457"/>
                        </a:lnTo>
                        <a:lnTo>
                          <a:pt x="22" y="398"/>
                        </a:lnTo>
                        <a:lnTo>
                          <a:pt x="30" y="338"/>
                        </a:lnTo>
                        <a:lnTo>
                          <a:pt x="34" y="277"/>
                        </a:lnTo>
                        <a:lnTo>
                          <a:pt x="38" y="216"/>
                        </a:lnTo>
                        <a:lnTo>
                          <a:pt x="34" y="158"/>
                        </a:lnTo>
                        <a:lnTo>
                          <a:pt x="30" y="101"/>
                        </a:lnTo>
                        <a:lnTo>
                          <a:pt x="23" y="48"/>
                        </a:lnTo>
                        <a:lnTo>
                          <a:pt x="15" y="0"/>
                        </a:lnTo>
                        <a:lnTo>
                          <a:pt x="5" y="2"/>
                        </a:lnTo>
                        <a:lnTo>
                          <a:pt x="14" y="48"/>
                        </a:lnTo>
                        <a:lnTo>
                          <a:pt x="20" y="101"/>
                        </a:lnTo>
                        <a:lnTo>
                          <a:pt x="25" y="158"/>
                        </a:lnTo>
                        <a:lnTo>
                          <a:pt x="26" y="216"/>
                        </a:lnTo>
                        <a:lnTo>
                          <a:pt x="25" y="277"/>
                        </a:lnTo>
                        <a:lnTo>
                          <a:pt x="20" y="338"/>
                        </a:lnTo>
                        <a:lnTo>
                          <a:pt x="12" y="398"/>
                        </a:lnTo>
                        <a:lnTo>
                          <a:pt x="0" y="455"/>
                        </a:lnTo>
                        <a:lnTo>
                          <a:pt x="2" y="451"/>
                        </a:lnTo>
                        <a:lnTo>
                          <a:pt x="7" y="460"/>
                        </a:lnTo>
                        <a:close/>
                      </a:path>
                    </a:pathLst>
                  </a:custGeom>
                  <a:gradFill rotWithShape="0">
                    <a:gsLst>
                      <a:gs pos="0">
                        <a:srgbClr val="CBCBCB"/>
                      </a:gs>
                      <a:gs pos="13000">
                        <a:srgbClr val="5F5F5F"/>
                      </a:gs>
                      <a:gs pos="21001">
                        <a:srgbClr val="5F5F5F"/>
                      </a:gs>
                      <a:gs pos="63000">
                        <a:srgbClr val="FFFFFF"/>
                      </a:gs>
                      <a:gs pos="67000">
                        <a:srgbClr val="B2B2B2"/>
                      </a:gs>
                      <a:gs pos="69000">
                        <a:srgbClr val="292929"/>
                      </a:gs>
                      <a:gs pos="82001">
                        <a:srgbClr val="777777"/>
                      </a:gs>
                      <a:gs pos="100000">
                        <a:srgbClr val="EAEAEA"/>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211" name="Freeform 189"/>
                  <p:cNvSpPr>
                    <a:spLocks noChangeAspect="1"/>
                  </p:cNvSpPr>
                  <p:nvPr/>
                </p:nvSpPr>
                <p:spPr bwMode="auto">
                  <a:xfrm>
                    <a:off x="1114" y="3720"/>
                    <a:ext cx="25" cy="14"/>
                  </a:xfrm>
                  <a:custGeom>
                    <a:avLst/>
                    <a:gdLst>
                      <a:gd name="T0" fmla="*/ 0 w 50"/>
                      <a:gd name="T1" fmla="*/ 12 h 29"/>
                      <a:gd name="T2" fmla="*/ 4 w 50"/>
                      <a:gd name="T3" fmla="*/ 14 h 29"/>
                      <a:gd name="T4" fmla="*/ 25 w 50"/>
                      <a:gd name="T5" fmla="*/ 4 h 29"/>
                      <a:gd name="T6" fmla="*/ 23 w 50"/>
                      <a:gd name="T7" fmla="*/ 0 h 29"/>
                      <a:gd name="T8" fmla="*/ 1 w 50"/>
                      <a:gd name="T9" fmla="*/ 10 h 29"/>
                      <a:gd name="T10" fmla="*/ 5 w 50"/>
                      <a:gd name="T11" fmla="*/ 12 h 29"/>
                      <a:gd name="T12" fmla="*/ 1 w 50"/>
                      <a:gd name="T13" fmla="*/ 10 h 29"/>
                      <a:gd name="T14" fmla="*/ 0 w 50"/>
                      <a:gd name="T15" fmla="*/ 11 h 29"/>
                      <a:gd name="T16" fmla="*/ 0 w 50"/>
                      <a:gd name="T17" fmla="*/ 13 h 29"/>
                      <a:gd name="T18" fmla="*/ 2 w 50"/>
                      <a:gd name="T19" fmla="*/ 14 h 29"/>
                      <a:gd name="T20" fmla="*/ 4 w 50"/>
                      <a:gd name="T21" fmla="*/ 14 h 29"/>
                      <a:gd name="T22" fmla="*/ 0 w 50"/>
                      <a:gd name="T23" fmla="*/ 12 h 29"/>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50" h="29">
                        <a:moveTo>
                          <a:pt x="0" y="24"/>
                        </a:moveTo>
                        <a:lnTo>
                          <a:pt x="7" y="29"/>
                        </a:lnTo>
                        <a:lnTo>
                          <a:pt x="50" y="9"/>
                        </a:lnTo>
                        <a:lnTo>
                          <a:pt x="45" y="0"/>
                        </a:lnTo>
                        <a:lnTo>
                          <a:pt x="2" y="20"/>
                        </a:lnTo>
                        <a:lnTo>
                          <a:pt x="9" y="24"/>
                        </a:lnTo>
                        <a:lnTo>
                          <a:pt x="2" y="20"/>
                        </a:lnTo>
                        <a:lnTo>
                          <a:pt x="0" y="22"/>
                        </a:lnTo>
                        <a:lnTo>
                          <a:pt x="0" y="26"/>
                        </a:lnTo>
                        <a:lnTo>
                          <a:pt x="4" y="29"/>
                        </a:lnTo>
                        <a:lnTo>
                          <a:pt x="7" y="29"/>
                        </a:lnTo>
                        <a:lnTo>
                          <a:pt x="0" y="24"/>
                        </a:lnTo>
                        <a:close/>
                      </a:path>
                    </a:pathLst>
                  </a:custGeom>
                  <a:gradFill rotWithShape="0">
                    <a:gsLst>
                      <a:gs pos="0">
                        <a:srgbClr val="CBCBCB"/>
                      </a:gs>
                      <a:gs pos="13000">
                        <a:srgbClr val="5F5F5F"/>
                      </a:gs>
                      <a:gs pos="21001">
                        <a:srgbClr val="5F5F5F"/>
                      </a:gs>
                      <a:gs pos="63000">
                        <a:srgbClr val="FFFFFF"/>
                      </a:gs>
                      <a:gs pos="67000">
                        <a:srgbClr val="B2B2B2"/>
                      </a:gs>
                      <a:gs pos="69000">
                        <a:srgbClr val="292929"/>
                      </a:gs>
                      <a:gs pos="82001">
                        <a:srgbClr val="777777"/>
                      </a:gs>
                      <a:gs pos="100000">
                        <a:srgbClr val="EAEAEA"/>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212" name="Freeform 190"/>
                  <p:cNvSpPr>
                    <a:spLocks noChangeAspect="1"/>
                  </p:cNvSpPr>
                  <p:nvPr/>
                </p:nvSpPr>
                <p:spPr bwMode="auto">
                  <a:xfrm>
                    <a:off x="1100" y="3500"/>
                    <a:ext cx="24" cy="232"/>
                  </a:xfrm>
                  <a:custGeom>
                    <a:avLst/>
                    <a:gdLst>
                      <a:gd name="T0" fmla="*/ 3 w 48"/>
                      <a:gd name="T1" fmla="*/ 5 h 463"/>
                      <a:gd name="T2" fmla="*/ 0 w 48"/>
                      <a:gd name="T3" fmla="*/ 3 h 463"/>
                      <a:gd name="T4" fmla="*/ 9 w 48"/>
                      <a:gd name="T5" fmla="*/ 38 h 463"/>
                      <a:gd name="T6" fmla="*/ 14 w 48"/>
                      <a:gd name="T7" fmla="*/ 69 h 463"/>
                      <a:gd name="T8" fmla="*/ 18 w 48"/>
                      <a:gd name="T9" fmla="*/ 98 h 463"/>
                      <a:gd name="T10" fmla="*/ 18 w 48"/>
                      <a:gd name="T11" fmla="*/ 127 h 463"/>
                      <a:gd name="T12" fmla="*/ 18 w 48"/>
                      <a:gd name="T13" fmla="*/ 154 h 463"/>
                      <a:gd name="T14" fmla="*/ 18 w 48"/>
                      <a:gd name="T15" fmla="*/ 180 h 463"/>
                      <a:gd name="T16" fmla="*/ 16 w 48"/>
                      <a:gd name="T17" fmla="*/ 205 h 463"/>
                      <a:gd name="T18" fmla="*/ 14 w 48"/>
                      <a:gd name="T19" fmla="*/ 232 h 463"/>
                      <a:gd name="T20" fmla="*/ 18 w 48"/>
                      <a:gd name="T21" fmla="*/ 232 h 463"/>
                      <a:gd name="T22" fmla="*/ 21 w 48"/>
                      <a:gd name="T23" fmla="*/ 205 h 463"/>
                      <a:gd name="T24" fmla="*/ 22 w 48"/>
                      <a:gd name="T25" fmla="*/ 180 h 463"/>
                      <a:gd name="T26" fmla="*/ 24 w 48"/>
                      <a:gd name="T27" fmla="*/ 154 h 463"/>
                      <a:gd name="T28" fmla="*/ 24 w 48"/>
                      <a:gd name="T29" fmla="*/ 127 h 463"/>
                      <a:gd name="T30" fmla="*/ 22 w 48"/>
                      <a:gd name="T31" fmla="*/ 98 h 463"/>
                      <a:gd name="T32" fmla="*/ 19 w 48"/>
                      <a:gd name="T33" fmla="*/ 69 h 463"/>
                      <a:gd name="T34" fmla="*/ 13 w 48"/>
                      <a:gd name="T35" fmla="*/ 37 h 463"/>
                      <a:gd name="T36" fmla="*/ 5 w 48"/>
                      <a:gd name="T37" fmla="*/ 2 h 463"/>
                      <a:gd name="T38" fmla="*/ 2 w 48"/>
                      <a:gd name="T39" fmla="*/ 0 h 463"/>
                      <a:gd name="T40" fmla="*/ 5 w 48"/>
                      <a:gd name="T41" fmla="*/ 2 h 463"/>
                      <a:gd name="T42" fmla="*/ 3 w 48"/>
                      <a:gd name="T43" fmla="*/ 0 h 463"/>
                      <a:gd name="T44" fmla="*/ 2 w 48"/>
                      <a:gd name="T45" fmla="*/ 0 h 463"/>
                      <a:gd name="T46" fmla="*/ 1 w 48"/>
                      <a:gd name="T47" fmla="*/ 2 h 463"/>
                      <a:gd name="T48" fmla="*/ 0 w 48"/>
                      <a:gd name="T49" fmla="*/ 3 h 463"/>
                      <a:gd name="T50" fmla="*/ 3 w 48"/>
                      <a:gd name="T51" fmla="*/ 5 h 463"/>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0" t="0" r="r" b="b"/>
                    <a:pathLst>
                      <a:path w="48" h="463">
                        <a:moveTo>
                          <a:pt x="5" y="10"/>
                        </a:moveTo>
                        <a:lnTo>
                          <a:pt x="0" y="6"/>
                        </a:lnTo>
                        <a:lnTo>
                          <a:pt x="17" y="75"/>
                        </a:lnTo>
                        <a:lnTo>
                          <a:pt x="28" y="138"/>
                        </a:lnTo>
                        <a:lnTo>
                          <a:pt x="35" y="196"/>
                        </a:lnTo>
                        <a:lnTo>
                          <a:pt x="36" y="253"/>
                        </a:lnTo>
                        <a:lnTo>
                          <a:pt x="36" y="307"/>
                        </a:lnTo>
                        <a:lnTo>
                          <a:pt x="35" y="359"/>
                        </a:lnTo>
                        <a:lnTo>
                          <a:pt x="32" y="410"/>
                        </a:lnTo>
                        <a:lnTo>
                          <a:pt x="27" y="463"/>
                        </a:lnTo>
                        <a:lnTo>
                          <a:pt x="36" y="463"/>
                        </a:lnTo>
                        <a:lnTo>
                          <a:pt x="41" y="410"/>
                        </a:lnTo>
                        <a:lnTo>
                          <a:pt x="44" y="359"/>
                        </a:lnTo>
                        <a:lnTo>
                          <a:pt x="48" y="307"/>
                        </a:lnTo>
                        <a:lnTo>
                          <a:pt x="48" y="253"/>
                        </a:lnTo>
                        <a:lnTo>
                          <a:pt x="44" y="196"/>
                        </a:lnTo>
                        <a:lnTo>
                          <a:pt x="38" y="138"/>
                        </a:lnTo>
                        <a:lnTo>
                          <a:pt x="26" y="73"/>
                        </a:lnTo>
                        <a:lnTo>
                          <a:pt x="9" y="4"/>
                        </a:lnTo>
                        <a:lnTo>
                          <a:pt x="3" y="0"/>
                        </a:lnTo>
                        <a:lnTo>
                          <a:pt x="9" y="4"/>
                        </a:lnTo>
                        <a:lnTo>
                          <a:pt x="6" y="0"/>
                        </a:lnTo>
                        <a:lnTo>
                          <a:pt x="3" y="0"/>
                        </a:lnTo>
                        <a:lnTo>
                          <a:pt x="1" y="3"/>
                        </a:lnTo>
                        <a:lnTo>
                          <a:pt x="0" y="6"/>
                        </a:lnTo>
                        <a:lnTo>
                          <a:pt x="5" y="10"/>
                        </a:lnTo>
                        <a:close/>
                      </a:path>
                    </a:pathLst>
                  </a:custGeom>
                  <a:gradFill rotWithShape="0">
                    <a:gsLst>
                      <a:gs pos="0">
                        <a:srgbClr val="CBCBCB"/>
                      </a:gs>
                      <a:gs pos="13000">
                        <a:srgbClr val="5F5F5F"/>
                      </a:gs>
                      <a:gs pos="21001">
                        <a:srgbClr val="5F5F5F"/>
                      </a:gs>
                      <a:gs pos="63000">
                        <a:srgbClr val="FFFFFF"/>
                      </a:gs>
                      <a:gs pos="67000">
                        <a:srgbClr val="B2B2B2"/>
                      </a:gs>
                      <a:gs pos="69000">
                        <a:srgbClr val="292929"/>
                      </a:gs>
                      <a:gs pos="82001">
                        <a:srgbClr val="777777"/>
                      </a:gs>
                      <a:gs pos="100000">
                        <a:srgbClr val="EAEAEA"/>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213" name="Freeform 191"/>
                  <p:cNvSpPr>
                    <a:spLocks noChangeAspect="1"/>
                  </p:cNvSpPr>
                  <p:nvPr/>
                </p:nvSpPr>
                <p:spPr bwMode="auto">
                  <a:xfrm>
                    <a:off x="1093" y="3500"/>
                    <a:ext cx="10" cy="7"/>
                  </a:xfrm>
                  <a:custGeom>
                    <a:avLst/>
                    <a:gdLst>
                      <a:gd name="T0" fmla="*/ 0 w 20"/>
                      <a:gd name="T1" fmla="*/ 5 h 13"/>
                      <a:gd name="T2" fmla="*/ 3 w 20"/>
                      <a:gd name="T3" fmla="*/ 7 h 13"/>
                      <a:gd name="T4" fmla="*/ 10 w 20"/>
                      <a:gd name="T5" fmla="*/ 5 h 13"/>
                      <a:gd name="T6" fmla="*/ 9 w 20"/>
                      <a:gd name="T7" fmla="*/ 0 h 13"/>
                      <a:gd name="T8" fmla="*/ 2 w 20"/>
                      <a:gd name="T9" fmla="*/ 2 h 13"/>
                      <a:gd name="T10" fmla="*/ 5 w 20"/>
                      <a:gd name="T11" fmla="*/ 4 h 13"/>
                      <a:gd name="T12" fmla="*/ 2 w 20"/>
                      <a:gd name="T13" fmla="*/ 2 h 13"/>
                      <a:gd name="T14" fmla="*/ 1 w 20"/>
                      <a:gd name="T15" fmla="*/ 3 h 13"/>
                      <a:gd name="T16" fmla="*/ 0 w 20"/>
                      <a:gd name="T17" fmla="*/ 5 h 13"/>
                      <a:gd name="T18" fmla="*/ 1 w 20"/>
                      <a:gd name="T19" fmla="*/ 6 h 13"/>
                      <a:gd name="T20" fmla="*/ 3 w 20"/>
                      <a:gd name="T21" fmla="*/ 7 h 13"/>
                      <a:gd name="T22" fmla="*/ 0 w 20"/>
                      <a:gd name="T23" fmla="*/ 5 h 13"/>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0" h="13">
                        <a:moveTo>
                          <a:pt x="0" y="10"/>
                        </a:moveTo>
                        <a:lnTo>
                          <a:pt x="5" y="13"/>
                        </a:lnTo>
                        <a:lnTo>
                          <a:pt x="20" y="10"/>
                        </a:lnTo>
                        <a:lnTo>
                          <a:pt x="18" y="0"/>
                        </a:lnTo>
                        <a:lnTo>
                          <a:pt x="3" y="4"/>
                        </a:lnTo>
                        <a:lnTo>
                          <a:pt x="9" y="7"/>
                        </a:lnTo>
                        <a:lnTo>
                          <a:pt x="3" y="4"/>
                        </a:lnTo>
                        <a:lnTo>
                          <a:pt x="1" y="6"/>
                        </a:lnTo>
                        <a:lnTo>
                          <a:pt x="0" y="10"/>
                        </a:lnTo>
                        <a:lnTo>
                          <a:pt x="2" y="12"/>
                        </a:lnTo>
                        <a:lnTo>
                          <a:pt x="5" y="13"/>
                        </a:lnTo>
                        <a:lnTo>
                          <a:pt x="0" y="10"/>
                        </a:lnTo>
                        <a:close/>
                      </a:path>
                    </a:pathLst>
                  </a:custGeom>
                  <a:gradFill rotWithShape="0">
                    <a:gsLst>
                      <a:gs pos="0">
                        <a:srgbClr val="CBCBCB"/>
                      </a:gs>
                      <a:gs pos="13000">
                        <a:srgbClr val="5F5F5F"/>
                      </a:gs>
                      <a:gs pos="21001">
                        <a:srgbClr val="5F5F5F"/>
                      </a:gs>
                      <a:gs pos="63000">
                        <a:srgbClr val="FFFFFF"/>
                      </a:gs>
                      <a:gs pos="67000">
                        <a:srgbClr val="B2B2B2"/>
                      </a:gs>
                      <a:gs pos="69000">
                        <a:srgbClr val="292929"/>
                      </a:gs>
                      <a:gs pos="82001">
                        <a:srgbClr val="777777"/>
                      </a:gs>
                      <a:gs pos="100000">
                        <a:srgbClr val="EAEAEA"/>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grpSp>
            <p:sp>
              <p:nvSpPr>
                <p:cNvPr id="200" name="Freeform 192"/>
                <p:cNvSpPr>
                  <a:spLocks noChangeAspect="1"/>
                </p:cNvSpPr>
                <p:nvPr/>
              </p:nvSpPr>
              <p:spPr bwMode="auto">
                <a:xfrm>
                  <a:off x="1008" y="3226"/>
                  <a:ext cx="143" cy="506"/>
                </a:xfrm>
                <a:custGeom>
                  <a:avLst/>
                  <a:gdLst>
                    <a:gd name="T0" fmla="*/ 129 w 288"/>
                    <a:gd name="T1" fmla="*/ 204 h 1012"/>
                    <a:gd name="T2" fmla="*/ 143 w 288"/>
                    <a:gd name="T3" fmla="*/ 267 h 1012"/>
                    <a:gd name="T4" fmla="*/ 132 w 288"/>
                    <a:gd name="T5" fmla="*/ 269 h 1012"/>
                    <a:gd name="T6" fmla="*/ 136 w 288"/>
                    <a:gd name="T7" fmla="*/ 293 h 1012"/>
                    <a:gd name="T8" fmla="*/ 140 w 288"/>
                    <a:gd name="T9" fmla="*/ 319 h 1012"/>
                    <a:gd name="T10" fmla="*/ 142 w 288"/>
                    <a:gd name="T11" fmla="*/ 348 h 1012"/>
                    <a:gd name="T12" fmla="*/ 143 w 288"/>
                    <a:gd name="T13" fmla="*/ 377 h 1012"/>
                    <a:gd name="T14" fmla="*/ 142 w 288"/>
                    <a:gd name="T15" fmla="*/ 407 h 1012"/>
                    <a:gd name="T16" fmla="*/ 140 w 288"/>
                    <a:gd name="T17" fmla="*/ 438 h 1012"/>
                    <a:gd name="T18" fmla="*/ 136 w 288"/>
                    <a:gd name="T19" fmla="*/ 468 h 1012"/>
                    <a:gd name="T20" fmla="*/ 129 w 288"/>
                    <a:gd name="T21" fmla="*/ 497 h 1012"/>
                    <a:gd name="T22" fmla="*/ 108 w 288"/>
                    <a:gd name="T23" fmla="*/ 506 h 1012"/>
                    <a:gd name="T24" fmla="*/ 110 w 288"/>
                    <a:gd name="T25" fmla="*/ 480 h 1012"/>
                    <a:gd name="T26" fmla="*/ 112 w 288"/>
                    <a:gd name="T27" fmla="*/ 454 h 1012"/>
                    <a:gd name="T28" fmla="*/ 113 w 288"/>
                    <a:gd name="T29" fmla="*/ 428 h 1012"/>
                    <a:gd name="T30" fmla="*/ 113 w 288"/>
                    <a:gd name="T31" fmla="*/ 401 h 1012"/>
                    <a:gd name="T32" fmla="*/ 112 w 288"/>
                    <a:gd name="T33" fmla="*/ 373 h 1012"/>
                    <a:gd name="T34" fmla="*/ 109 w 288"/>
                    <a:gd name="T35" fmla="*/ 344 h 1012"/>
                    <a:gd name="T36" fmla="*/ 103 w 288"/>
                    <a:gd name="T37" fmla="*/ 312 h 1012"/>
                    <a:gd name="T38" fmla="*/ 94 w 288"/>
                    <a:gd name="T39" fmla="*/ 277 h 1012"/>
                    <a:gd name="T40" fmla="*/ 87 w 288"/>
                    <a:gd name="T41" fmla="*/ 279 h 1012"/>
                    <a:gd name="T42" fmla="*/ 73 w 288"/>
                    <a:gd name="T43" fmla="*/ 216 h 1012"/>
                    <a:gd name="T44" fmla="*/ 81 w 288"/>
                    <a:gd name="T45" fmla="*/ 214 h 1012"/>
                    <a:gd name="T46" fmla="*/ 75 w 288"/>
                    <a:gd name="T47" fmla="*/ 179 h 1012"/>
                    <a:gd name="T48" fmla="*/ 68 w 288"/>
                    <a:gd name="T49" fmla="*/ 147 h 1012"/>
                    <a:gd name="T50" fmla="*/ 59 w 288"/>
                    <a:gd name="T51" fmla="*/ 119 h 1012"/>
                    <a:gd name="T52" fmla="*/ 48 w 288"/>
                    <a:gd name="T53" fmla="*/ 93 h 1012"/>
                    <a:gd name="T54" fmla="*/ 37 w 288"/>
                    <a:gd name="T55" fmla="*/ 69 h 1012"/>
                    <a:gd name="T56" fmla="*/ 25 w 288"/>
                    <a:gd name="T57" fmla="*/ 46 h 1012"/>
                    <a:gd name="T58" fmla="*/ 13 w 288"/>
                    <a:gd name="T59" fmla="*/ 23 h 1012"/>
                    <a:gd name="T60" fmla="*/ 0 w 288"/>
                    <a:gd name="T61" fmla="*/ 0 h 1012"/>
                    <a:gd name="T62" fmla="*/ 24 w 288"/>
                    <a:gd name="T63" fmla="*/ 1 h 1012"/>
                    <a:gd name="T64" fmla="*/ 32 w 288"/>
                    <a:gd name="T65" fmla="*/ 12 h 1012"/>
                    <a:gd name="T66" fmla="*/ 41 w 288"/>
                    <a:gd name="T67" fmla="*/ 24 h 1012"/>
                    <a:gd name="T68" fmla="*/ 49 w 288"/>
                    <a:gd name="T69" fmla="*/ 37 h 1012"/>
                    <a:gd name="T70" fmla="*/ 57 w 288"/>
                    <a:gd name="T71" fmla="*/ 50 h 1012"/>
                    <a:gd name="T72" fmla="*/ 64 w 288"/>
                    <a:gd name="T73" fmla="*/ 62 h 1012"/>
                    <a:gd name="T74" fmla="*/ 71 w 288"/>
                    <a:gd name="T75" fmla="*/ 76 h 1012"/>
                    <a:gd name="T76" fmla="*/ 78 w 288"/>
                    <a:gd name="T77" fmla="*/ 90 h 1012"/>
                    <a:gd name="T78" fmla="*/ 84 w 288"/>
                    <a:gd name="T79" fmla="*/ 103 h 1012"/>
                    <a:gd name="T80" fmla="*/ 90 w 288"/>
                    <a:gd name="T81" fmla="*/ 117 h 1012"/>
                    <a:gd name="T82" fmla="*/ 95 w 288"/>
                    <a:gd name="T83" fmla="*/ 130 h 1012"/>
                    <a:gd name="T84" fmla="*/ 100 w 288"/>
                    <a:gd name="T85" fmla="*/ 144 h 1012"/>
                    <a:gd name="T86" fmla="*/ 105 w 288"/>
                    <a:gd name="T87" fmla="*/ 157 h 1012"/>
                    <a:gd name="T88" fmla="*/ 109 w 288"/>
                    <a:gd name="T89" fmla="*/ 170 h 1012"/>
                    <a:gd name="T90" fmla="*/ 113 w 288"/>
                    <a:gd name="T91" fmla="*/ 182 h 1012"/>
                    <a:gd name="T92" fmla="*/ 116 w 288"/>
                    <a:gd name="T93" fmla="*/ 194 h 1012"/>
                    <a:gd name="T94" fmla="*/ 118 w 288"/>
                    <a:gd name="T95" fmla="*/ 206 h 1012"/>
                    <a:gd name="T96" fmla="*/ 129 w 288"/>
                    <a:gd name="T97" fmla="*/ 204 h 1012"/>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0" t="0" r="r" b="b"/>
                  <a:pathLst>
                    <a:path w="288" h="1012">
                      <a:moveTo>
                        <a:pt x="259" y="407"/>
                      </a:moveTo>
                      <a:lnTo>
                        <a:pt x="287" y="533"/>
                      </a:lnTo>
                      <a:lnTo>
                        <a:pt x="266" y="538"/>
                      </a:lnTo>
                      <a:lnTo>
                        <a:pt x="274" y="585"/>
                      </a:lnTo>
                      <a:lnTo>
                        <a:pt x="281" y="638"/>
                      </a:lnTo>
                      <a:lnTo>
                        <a:pt x="286" y="695"/>
                      </a:lnTo>
                      <a:lnTo>
                        <a:pt x="288" y="753"/>
                      </a:lnTo>
                      <a:lnTo>
                        <a:pt x="286" y="814"/>
                      </a:lnTo>
                      <a:lnTo>
                        <a:pt x="281" y="875"/>
                      </a:lnTo>
                      <a:lnTo>
                        <a:pt x="273" y="935"/>
                      </a:lnTo>
                      <a:lnTo>
                        <a:pt x="260" y="993"/>
                      </a:lnTo>
                      <a:lnTo>
                        <a:pt x="218" y="1012"/>
                      </a:lnTo>
                      <a:lnTo>
                        <a:pt x="222" y="959"/>
                      </a:lnTo>
                      <a:lnTo>
                        <a:pt x="226" y="908"/>
                      </a:lnTo>
                      <a:lnTo>
                        <a:pt x="228" y="856"/>
                      </a:lnTo>
                      <a:lnTo>
                        <a:pt x="228" y="802"/>
                      </a:lnTo>
                      <a:lnTo>
                        <a:pt x="226" y="745"/>
                      </a:lnTo>
                      <a:lnTo>
                        <a:pt x="219" y="687"/>
                      </a:lnTo>
                      <a:lnTo>
                        <a:pt x="207" y="623"/>
                      </a:lnTo>
                      <a:lnTo>
                        <a:pt x="190" y="554"/>
                      </a:lnTo>
                      <a:lnTo>
                        <a:pt x="175" y="558"/>
                      </a:lnTo>
                      <a:lnTo>
                        <a:pt x="148" y="431"/>
                      </a:lnTo>
                      <a:lnTo>
                        <a:pt x="164" y="427"/>
                      </a:lnTo>
                      <a:lnTo>
                        <a:pt x="151" y="357"/>
                      </a:lnTo>
                      <a:lnTo>
                        <a:pt x="136" y="294"/>
                      </a:lnTo>
                      <a:lnTo>
                        <a:pt x="118" y="237"/>
                      </a:lnTo>
                      <a:lnTo>
                        <a:pt x="97" y="186"/>
                      </a:lnTo>
                      <a:lnTo>
                        <a:pt x="74" y="137"/>
                      </a:lnTo>
                      <a:lnTo>
                        <a:pt x="51" y="91"/>
                      </a:lnTo>
                      <a:lnTo>
                        <a:pt x="26" y="46"/>
                      </a:lnTo>
                      <a:lnTo>
                        <a:pt x="0" y="0"/>
                      </a:lnTo>
                      <a:lnTo>
                        <a:pt x="48" y="1"/>
                      </a:lnTo>
                      <a:lnTo>
                        <a:pt x="65" y="24"/>
                      </a:lnTo>
                      <a:lnTo>
                        <a:pt x="82" y="48"/>
                      </a:lnTo>
                      <a:lnTo>
                        <a:pt x="98" y="73"/>
                      </a:lnTo>
                      <a:lnTo>
                        <a:pt x="114" y="99"/>
                      </a:lnTo>
                      <a:lnTo>
                        <a:pt x="129" y="124"/>
                      </a:lnTo>
                      <a:lnTo>
                        <a:pt x="143" y="152"/>
                      </a:lnTo>
                      <a:lnTo>
                        <a:pt x="157" y="179"/>
                      </a:lnTo>
                      <a:lnTo>
                        <a:pt x="169" y="206"/>
                      </a:lnTo>
                      <a:lnTo>
                        <a:pt x="181" y="234"/>
                      </a:lnTo>
                      <a:lnTo>
                        <a:pt x="192" y="260"/>
                      </a:lnTo>
                      <a:lnTo>
                        <a:pt x="202" y="288"/>
                      </a:lnTo>
                      <a:lnTo>
                        <a:pt x="211" y="313"/>
                      </a:lnTo>
                      <a:lnTo>
                        <a:pt x="220" y="340"/>
                      </a:lnTo>
                      <a:lnTo>
                        <a:pt x="227" y="364"/>
                      </a:lnTo>
                      <a:lnTo>
                        <a:pt x="233" y="388"/>
                      </a:lnTo>
                      <a:lnTo>
                        <a:pt x="238" y="411"/>
                      </a:lnTo>
                      <a:lnTo>
                        <a:pt x="259" y="407"/>
                      </a:lnTo>
                      <a:close/>
                    </a:path>
                  </a:pathLst>
                </a:custGeom>
                <a:gradFill rotWithShape="0">
                  <a:gsLst>
                    <a:gs pos="0">
                      <a:srgbClr val="CBCBCB"/>
                    </a:gs>
                    <a:gs pos="13000">
                      <a:srgbClr val="5F5F5F"/>
                    </a:gs>
                    <a:gs pos="21001">
                      <a:srgbClr val="5F5F5F"/>
                    </a:gs>
                    <a:gs pos="63000">
                      <a:srgbClr val="FFFFFF"/>
                    </a:gs>
                    <a:gs pos="67000">
                      <a:srgbClr val="B2B2B2"/>
                    </a:gs>
                    <a:gs pos="69000">
                      <a:srgbClr val="292929"/>
                    </a:gs>
                    <a:gs pos="82001">
                      <a:srgbClr val="777777"/>
                    </a:gs>
                    <a:gs pos="100000">
                      <a:srgbClr val="EAEAEA"/>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201" name="Freeform 193"/>
                <p:cNvSpPr>
                  <a:spLocks noChangeAspect="1"/>
                </p:cNvSpPr>
                <p:nvPr/>
              </p:nvSpPr>
              <p:spPr bwMode="auto">
                <a:xfrm>
                  <a:off x="1152" y="3435"/>
                  <a:ext cx="12" cy="38"/>
                </a:xfrm>
                <a:custGeom>
                  <a:avLst/>
                  <a:gdLst>
                    <a:gd name="T0" fmla="*/ 3 w 24"/>
                    <a:gd name="T1" fmla="*/ 5 h 76"/>
                    <a:gd name="T2" fmla="*/ 0 w 24"/>
                    <a:gd name="T3" fmla="*/ 3 h 76"/>
                    <a:gd name="T4" fmla="*/ 8 w 24"/>
                    <a:gd name="T5" fmla="*/ 38 h 76"/>
                    <a:gd name="T6" fmla="*/ 12 w 24"/>
                    <a:gd name="T7" fmla="*/ 37 h 76"/>
                    <a:gd name="T8" fmla="*/ 5 w 24"/>
                    <a:gd name="T9" fmla="*/ 2 h 76"/>
                    <a:gd name="T10" fmla="*/ 2 w 24"/>
                    <a:gd name="T11" fmla="*/ 0 h 76"/>
                    <a:gd name="T12" fmla="*/ 5 w 24"/>
                    <a:gd name="T13" fmla="*/ 2 h 76"/>
                    <a:gd name="T14" fmla="*/ 4 w 24"/>
                    <a:gd name="T15" fmla="*/ 0 h 76"/>
                    <a:gd name="T16" fmla="*/ 2 w 24"/>
                    <a:gd name="T17" fmla="*/ 0 h 76"/>
                    <a:gd name="T18" fmla="*/ 1 w 24"/>
                    <a:gd name="T19" fmla="*/ 2 h 76"/>
                    <a:gd name="T20" fmla="*/ 0 w 24"/>
                    <a:gd name="T21" fmla="*/ 3 h 76"/>
                    <a:gd name="T22" fmla="*/ 3 w 24"/>
                    <a:gd name="T23" fmla="*/ 5 h 7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4" h="76">
                      <a:moveTo>
                        <a:pt x="6" y="10"/>
                      </a:moveTo>
                      <a:lnTo>
                        <a:pt x="0" y="6"/>
                      </a:lnTo>
                      <a:lnTo>
                        <a:pt x="15" y="76"/>
                      </a:lnTo>
                      <a:lnTo>
                        <a:pt x="24" y="74"/>
                      </a:lnTo>
                      <a:lnTo>
                        <a:pt x="9" y="4"/>
                      </a:lnTo>
                      <a:lnTo>
                        <a:pt x="4" y="0"/>
                      </a:lnTo>
                      <a:lnTo>
                        <a:pt x="9" y="4"/>
                      </a:lnTo>
                      <a:lnTo>
                        <a:pt x="7" y="0"/>
                      </a:lnTo>
                      <a:lnTo>
                        <a:pt x="4" y="0"/>
                      </a:lnTo>
                      <a:lnTo>
                        <a:pt x="1" y="3"/>
                      </a:lnTo>
                      <a:lnTo>
                        <a:pt x="0" y="6"/>
                      </a:lnTo>
                      <a:lnTo>
                        <a:pt x="6" y="10"/>
                      </a:lnTo>
                      <a:close/>
                    </a:path>
                  </a:pathLst>
                </a:custGeom>
                <a:gradFill rotWithShape="0">
                  <a:gsLst>
                    <a:gs pos="0">
                      <a:srgbClr val="CBCBCB"/>
                    </a:gs>
                    <a:gs pos="13000">
                      <a:srgbClr val="5F5F5F"/>
                    </a:gs>
                    <a:gs pos="21001">
                      <a:srgbClr val="5F5F5F"/>
                    </a:gs>
                    <a:gs pos="63000">
                      <a:srgbClr val="FFFFFF"/>
                    </a:gs>
                    <a:gs pos="67000">
                      <a:srgbClr val="B2B2B2"/>
                    </a:gs>
                    <a:gs pos="69000">
                      <a:srgbClr val="292929"/>
                    </a:gs>
                    <a:gs pos="82001">
                      <a:srgbClr val="777777"/>
                    </a:gs>
                    <a:gs pos="100000">
                      <a:srgbClr val="EAEAEA"/>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202" name="Freeform 194"/>
                <p:cNvSpPr>
                  <a:spLocks noChangeAspect="1"/>
                </p:cNvSpPr>
                <p:nvPr/>
              </p:nvSpPr>
              <p:spPr bwMode="auto">
                <a:xfrm>
                  <a:off x="1135" y="3428"/>
                  <a:ext cx="18" cy="66"/>
                </a:xfrm>
                <a:custGeom>
                  <a:avLst/>
                  <a:gdLst>
                    <a:gd name="T0" fmla="*/ 17 w 36"/>
                    <a:gd name="T1" fmla="*/ 66 h 133"/>
                    <a:gd name="T2" fmla="*/ 18 w 36"/>
                    <a:gd name="T3" fmla="*/ 63 h 133"/>
                    <a:gd name="T4" fmla="*/ 5 w 36"/>
                    <a:gd name="T5" fmla="*/ 0 h 133"/>
                    <a:gd name="T6" fmla="*/ 0 w 36"/>
                    <a:gd name="T7" fmla="*/ 1 h 133"/>
                    <a:gd name="T8" fmla="*/ 14 w 36"/>
                    <a:gd name="T9" fmla="*/ 64 h 133"/>
                    <a:gd name="T10" fmla="*/ 16 w 36"/>
                    <a:gd name="T11" fmla="*/ 62 h 133"/>
                    <a:gd name="T12" fmla="*/ 14 w 36"/>
                    <a:gd name="T13" fmla="*/ 64 h 133"/>
                    <a:gd name="T14" fmla="*/ 15 w 36"/>
                    <a:gd name="T15" fmla="*/ 66 h 133"/>
                    <a:gd name="T16" fmla="*/ 17 w 36"/>
                    <a:gd name="T17" fmla="*/ 66 h 133"/>
                    <a:gd name="T18" fmla="*/ 18 w 36"/>
                    <a:gd name="T19" fmla="*/ 65 h 133"/>
                    <a:gd name="T20" fmla="*/ 18 w 36"/>
                    <a:gd name="T21" fmla="*/ 63 h 133"/>
                    <a:gd name="T22" fmla="*/ 17 w 36"/>
                    <a:gd name="T23" fmla="*/ 66 h 133"/>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36" h="133">
                      <a:moveTo>
                        <a:pt x="33" y="133"/>
                      </a:moveTo>
                      <a:lnTo>
                        <a:pt x="36" y="127"/>
                      </a:lnTo>
                      <a:lnTo>
                        <a:pt x="9" y="0"/>
                      </a:lnTo>
                      <a:lnTo>
                        <a:pt x="0" y="3"/>
                      </a:lnTo>
                      <a:lnTo>
                        <a:pt x="27" y="129"/>
                      </a:lnTo>
                      <a:lnTo>
                        <a:pt x="31" y="124"/>
                      </a:lnTo>
                      <a:lnTo>
                        <a:pt x="27" y="129"/>
                      </a:lnTo>
                      <a:lnTo>
                        <a:pt x="29" y="132"/>
                      </a:lnTo>
                      <a:lnTo>
                        <a:pt x="33" y="133"/>
                      </a:lnTo>
                      <a:lnTo>
                        <a:pt x="35" y="131"/>
                      </a:lnTo>
                      <a:lnTo>
                        <a:pt x="36" y="127"/>
                      </a:lnTo>
                      <a:lnTo>
                        <a:pt x="33" y="133"/>
                      </a:lnTo>
                      <a:close/>
                    </a:path>
                  </a:pathLst>
                </a:custGeom>
                <a:gradFill rotWithShape="0">
                  <a:gsLst>
                    <a:gs pos="0">
                      <a:srgbClr val="CBCBCB"/>
                    </a:gs>
                    <a:gs pos="13000">
                      <a:srgbClr val="5F5F5F"/>
                    </a:gs>
                    <a:gs pos="21001">
                      <a:srgbClr val="5F5F5F"/>
                    </a:gs>
                    <a:gs pos="63000">
                      <a:srgbClr val="FFFFFF"/>
                    </a:gs>
                    <a:gs pos="67000">
                      <a:srgbClr val="B2B2B2"/>
                    </a:gs>
                    <a:gs pos="69000">
                      <a:srgbClr val="292929"/>
                    </a:gs>
                    <a:gs pos="82001">
                      <a:srgbClr val="777777"/>
                    </a:gs>
                    <a:gs pos="100000">
                      <a:srgbClr val="EAEAEA"/>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203" name="Freeform 195"/>
                <p:cNvSpPr>
                  <a:spLocks noChangeAspect="1"/>
                </p:cNvSpPr>
                <p:nvPr/>
              </p:nvSpPr>
              <p:spPr bwMode="auto">
                <a:xfrm>
                  <a:off x="1079" y="3439"/>
                  <a:ext cx="18" cy="66"/>
                </a:xfrm>
                <a:custGeom>
                  <a:avLst/>
                  <a:gdLst>
                    <a:gd name="T0" fmla="*/ 1 w 37"/>
                    <a:gd name="T1" fmla="*/ 0 h 133"/>
                    <a:gd name="T2" fmla="*/ 0 w 37"/>
                    <a:gd name="T3" fmla="*/ 3 h 133"/>
                    <a:gd name="T4" fmla="*/ 14 w 37"/>
                    <a:gd name="T5" fmla="*/ 66 h 133"/>
                    <a:gd name="T6" fmla="*/ 18 w 37"/>
                    <a:gd name="T7" fmla="*/ 65 h 133"/>
                    <a:gd name="T8" fmla="*/ 4 w 37"/>
                    <a:gd name="T9" fmla="*/ 2 h 133"/>
                    <a:gd name="T10" fmla="*/ 3 w 37"/>
                    <a:gd name="T11" fmla="*/ 4 h 133"/>
                    <a:gd name="T12" fmla="*/ 4 w 37"/>
                    <a:gd name="T13" fmla="*/ 2 h 133"/>
                    <a:gd name="T14" fmla="*/ 3 w 37"/>
                    <a:gd name="T15" fmla="*/ 0 h 133"/>
                    <a:gd name="T16" fmla="*/ 1 w 37"/>
                    <a:gd name="T17" fmla="*/ 0 h 133"/>
                    <a:gd name="T18" fmla="*/ 0 w 37"/>
                    <a:gd name="T19" fmla="*/ 1 h 133"/>
                    <a:gd name="T20" fmla="*/ 0 w 37"/>
                    <a:gd name="T21" fmla="*/ 3 h 133"/>
                    <a:gd name="T22" fmla="*/ 1 w 37"/>
                    <a:gd name="T23" fmla="*/ 0 h 133"/>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37" h="133">
                      <a:moveTo>
                        <a:pt x="3" y="0"/>
                      </a:moveTo>
                      <a:lnTo>
                        <a:pt x="0" y="6"/>
                      </a:lnTo>
                      <a:lnTo>
                        <a:pt x="28" y="133"/>
                      </a:lnTo>
                      <a:lnTo>
                        <a:pt x="37" y="130"/>
                      </a:lnTo>
                      <a:lnTo>
                        <a:pt x="9" y="4"/>
                      </a:lnTo>
                      <a:lnTo>
                        <a:pt x="6" y="9"/>
                      </a:lnTo>
                      <a:lnTo>
                        <a:pt x="9" y="4"/>
                      </a:lnTo>
                      <a:lnTo>
                        <a:pt x="7" y="0"/>
                      </a:lnTo>
                      <a:lnTo>
                        <a:pt x="3" y="0"/>
                      </a:lnTo>
                      <a:lnTo>
                        <a:pt x="1" y="3"/>
                      </a:lnTo>
                      <a:lnTo>
                        <a:pt x="0" y="6"/>
                      </a:lnTo>
                      <a:lnTo>
                        <a:pt x="3" y="0"/>
                      </a:lnTo>
                      <a:close/>
                    </a:path>
                  </a:pathLst>
                </a:custGeom>
                <a:gradFill rotWithShape="0">
                  <a:gsLst>
                    <a:gs pos="0">
                      <a:srgbClr val="CBCBCB"/>
                    </a:gs>
                    <a:gs pos="13000">
                      <a:srgbClr val="5F5F5F"/>
                    </a:gs>
                    <a:gs pos="21001">
                      <a:srgbClr val="5F5F5F"/>
                    </a:gs>
                    <a:gs pos="63000">
                      <a:srgbClr val="FFFFFF"/>
                    </a:gs>
                    <a:gs pos="67000">
                      <a:srgbClr val="B2B2B2"/>
                    </a:gs>
                    <a:gs pos="69000">
                      <a:srgbClr val="292929"/>
                    </a:gs>
                    <a:gs pos="82001">
                      <a:srgbClr val="777777"/>
                    </a:gs>
                    <a:gs pos="100000">
                      <a:srgbClr val="EAEAEA"/>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204" name="Freeform 196"/>
                <p:cNvSpPr>
                  <a:spLocks noChangeAspect="1"/>
                </p:cNvSpPr>
                <p:nvPr/>
              </p:nvSpPr>
              <p:spPr bwMode="auto">
                <a:xfrm>
                  <a:off x="1081" y="3437"/>
                  <a:ext cx="11" cy="6"/>
                </a:xfrm>
                <a:custGeom>
                  <a:avLst/>
                  <a:gdLst>
                    <a:gd name="T0" fmla="*/ 7 w 22"/>
                    <a:gd name="T1" fmla="*/ 2 h 12"/>
                    <a:gd name="T2" fmla="*/ 9 w 22"/>
                    <a:gd name="T3" fmla="*/ 0 h 12"/>
                    <a:gd name="T4" fmla="*/ 0 w 22"/>
                    <a:gd name="T5" fmla="*/ 2 h 12"/>
                    <a:gd name="T6" fmla="*/ 2 w 22"/>
                    <a:gd name="T7" fmla="*/ 6 h 12"/>
                    <a:gd name="T8" fmla="*/ 10 w 22"/>
                    <a:gd name="T9" fmla="*/ 5 h 12"/>
                    <a:gd name="T10" fmla="*/ 11 w 22"/>
                    <a:gd name="T11" fmla="*/ 2 h 12"/>
                    <a:gd name="T12" fmla="*/ 10 w 22"/>
                    <a:gd name="T13" fmla="*/ 5 h 12"/>
                    <a:gd name="T14" fmla="*/ 11 w 22"/>
                    <a:gd name="T15" fmla="*/ 4 h 12"/>
                    <a:gd name="T16" fmla="*/ 11 w 22"/>
                    <a:gd name="T17" fmla="*/ 2 h 12"/>
                    <a:gd name="T18" fmla="*/ 10 w 22"/>
                    <a:gd name="T19" fmla="*/ 1 h 12"/>
                    <a:gd name="T20" fmla="*/ 9 w 22"/>
                    <a:gd name="T21" fmla="*/ 0 h 12"/>
                    <a:gd name="T22" fmla="*/ 7 w 22"/>
                    <a:gd name="T23" fmla="*/ 2 h 1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2" h="12">
                      <a:moveTo>
                        <a:pt x="13" y="4"/>
                      </a:moveTo>
                      <a:lnTo>
                        <a:pt x="17" y="0"/>
                      </a:lnTo>
                      <a:lnTo>
                        <a:pt x="0" y="3"/>
                      </a:lnTo>
                      <a:lnTo>
                        <a:pt x="3" y="12"/>
                      </a:lnTo>
                      <a:lnTo>
                        <a:pt x="19" y="9"/>
                      </a:lnTo>
                      <a:lnTo>
                        <a:pt x="22" y="4"/>
                      </a:lnTo>
                      <a:lnTo>
                        <a:pt x="19" y="9"/>
                      </a:lnTo>
                      <a:lnTo>
                        <a:pt x="22" y="7"/>
                      </a:lnTo>
                      <a:lnTo>
                        <a:pt x="22" y="3"/>
                      </a:lnTo>
                      <a:lnTo>
                        <a:pt x="20" y="1"/>
                      </a:lnTo>
                      <a:lnTo>
                        <a:pt x="17" y="0"/>
                      </a:lnTo>
                      <a:lnTo>
                        <a:pt x="13" y="4"/>
                      </a:lnTo>
                      <a:close/>
                    </a:path>
                  </a:pathLst>
                </a:custGeom>
                <a:gradFill rotWithShape="0">
                  <a:gsLst>
                    <a:gs pos="0">
                      <a:srgbClr val="CBCBCB"/>
                    </a:gs>
                    <a:gs pos="13000">
                      <a:srgbClr val="5F5F5F"/>
                    </a:gs>
                    <a:gs pos="21001">
                      <a:srgbClr val="5F5F5F"/>
                    </a:gs>
                    <a:gs pos="63000">
                      <a:srgbClr val="FFFFFF"/>
                    </a:gs>
                    <a:gs pos="67000">
                      <a:srgbClr val="B2B2B2"/>
                    </a:gs>
                    <a:gs pos="69000">
                      <a:srgbClr val="292929"/>
                    </a:gs>
                    <a:gs pos="82001">
                      <a:srgbClr val="777777"/>
                    </a:gs>
                    <a:gs pos="100000">
                      <a:srgbClr val="EAEAEA"/>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205" name="Freeform 197"/>
                <p:cNvSpPr>
                  <a:spLocks noChangeAspect="1"/>
                </p:cNvSpPr>
                <p:nvPr/>
              </p:nvSpPr>
              <p:spPr bwMode="auto">
                <a:xfrm>
                  <a:off x="1005" y="3223"/>
                  <a:ext cx="87" cy="216"/>
                </a:xfrm>
                <a:custGeom>
                  <a:avLst/>
                  <a:gdLst>
                    <a:gd name="T0" fmla="*/ 2 w 172"/>
                    <a:gd name="T1" fmla="*/ 0 h 432"/>
                    <a:gd name="T2" fmla="*/ 0 w 172"/>
                    <a:gd name="T3" fmla="*/ 4 h 432"/>
                    <a:gd name="T4" fmla="*/ 13 w 172"/>
                    <a:gd name="T5" fmla="*/ 27 h 432"/>
                    <a:gd name="T6" fmla="*/ 25 w 172"/>
                    <a:gd name="T7" fmla="*/ 49 h 432"/>
                    <a:gd name="T8" fmla="*/ 37 w 172"/>
                    <a:gd name="T9" fmla="*/ 72 h 432"/>
                    <a:gd name="T10" fmla="*/ 49 w 172"/>
                    <a:gd name="T11" fmla="*/ 96 h 432"/>
                    <a:gd name="T12" fmla="*/ 59 w 172"/>
                    <a:gd name="T13" fmla="*/ 122 h 432"/>
                    <a:gd name="T14" fmla="*/ 68 w 172"/>
                    <a:gd name="T15" fmla="*/ 150 h 432"/>
                    <a:gd name="T16" fmla="*/ 76 w 172"/>
                    <a:gd name="T17" fmla="*/ 181 h 432"/>
                    <a:gd name="T18" fmla="*/ 82 w 172"/>
                    <a:gd name="T19" fmla="*/ 216 h 432"/>
                    <a:gd name="T20" fmla="*/ 87 w 172"/>
                    <a:gd name="T21" fmla="*/ 216 h 432"/>
                    <a:gd name="T22" fmla="*/ 81 w 172"/>
                    <a:gd name="T23" fmla="*/ 181 h 432"/>
                    <a:gd name="T24" fmla="*/ 73 w 172"/>
                    <a:gd name="T25" fmla="*/ 149 h 432"/>
                    <a:gd name="T26" fmla="*/ 64 w 172"/>
                    <a:gd name="T27" fmla="*/ 121 h 432"/>
                    <a:gd name="T28" fmla="*/ 54 w 172"/>
                    <a:gd name="T29" fmla="*/ 95 h 432"/>
                    <a:gd name="T30" fmla="*/ 42 w 172"/>
                    <a:gd name="T31" fmla="*/ 70 h 432"/>
                    <a:gd name="T32" fmla="*/ 30 w 172"/>
                    <a:gd name="T33" fmla="*/ 47 h 432"/>
                    <a:gd name="T34" fmla="*/ 17 w 172"/>
                    <a:gd name="T35" fmla="*/ 25 h 432"/>
                    <a:gd name="T36" fmla="*/ 5 w 172"/>
                    <a:gd name="T37" fmla="*/ 2 h 432"/>
                    <a:gd name="T38" fmla="*/ 2 w 172"/>
                    <a:gd name="T39" fmla="*/ 5 h 432"/>
                    <a:gd name="T40" fmla="*/ 5 w 172"/>
                    <a:gd name="T41" fmla="*/ 2 h 432"/>
                    <a:gd name="T42" fmla="*/ 4 w 172"/>
                    <a:gd name="T43" fmla="*/ 0 h 432"/>
                    <a:gd name="T44" fmla="*/ 2 w 172"/>
                    <a:gd name="T45" fmla="*/ 0 h 432"/>
                    <a:gd name="T46" fmla="*/ 0 w 172"/>
                    <a:gd name="T47" fmla="*/ 2 h 432"/>
                    <a:gd name="T48" fmla="*/ 0 w 172"/>
                    <a:gd name="T49" fmla="*/ 4 h 432"/>
                    <a:gd name="T50" fmla="*/ 2 w 172"/>
                    <a:gd name="T51" fmla="*/ 0 h 432"/>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0" t="0" r="r" b="b"/>
                  <a:pathLst>
                    <a:path w="172" h="432">
                      <a:moveTo>
                        <a:pt x="4" y="0"/>
                      </a:moveTo>
                      <a:lnTo>
                        <a:pt x="0" y="7"/>
                      </a:lnTo>
                      <a:lnTo>
                        <a:pt x="25" y="53"/>
                      </a:lnTo>
                      <a:lnTo>
                        <a:pt x="50" y="98"/>
                      </a:lnTo>
                      <a:lnTo>
                        <a:pt x="73" y="144"/>
                      </a:lnTo>
                      <a:lnTo>
                        <a:pt x="96" y="192"/>
                      </a:lnTo>
                      <a:lnTo>
                        <a:pt x="117" y="243"/>
                      </a:lnTo>
                      <a:lnTo>
                        <a:pt x="135" y="300"/>
                      </a:lnTo>
                      <a:lnTo>
                        <a:pt x="150" y="362"/>
                      </a:lnTo>
                      <a:lnTo>
                        <a:pt x="163" y="432"/>
                      </a:lnTo>
                      <a:lnTo>
                        <a:pt x="172" y="432"/>
                      </a:lnTo>
                      <a:lnTo>
                        <a:pt x="160" y="362"/>
                      </a:lnTo>
                      <a:lnTo>
                        <a:pt x="145" y="298"/>
                      </a:lnTo>
                      <a:lnTo>
                        <a:pt x="126" y="241"/>
                      </a:lnTo>
                      <a:lnTo>
                        <a:pt x="106" y="189"/>
                      </a:lnTo>
                      <a:lnTo>
                        <a:pt x="83" y="140"/>
                      </a:lnTo>
                      <a:lnTo>
                        <a:pt x="60" y="94"/>
                      </a:lnTo>
                      <a:lnTo>
                        <a:pt x="34" y="49"/>
                      </a:lnTo>
                      <a:lnTo>
                        <a:pt x="9" y="3"/>
                      </a:lnTo>
                      <a:lnTo>
                        <a:pt x="4" y="10"/>
                      </a:lnTo>
                      <a:lnTo>
                        <a:pt x="9" y="3"/>
                      </a:lnTo>
                      <a:lnTo>
                        <a:pt x="7" y="0"/>
                      </a:lnTo>
                      <a:lnTo>
                        <a:pt x="3" y="0"/>
                      </a:lnTo>
                      <a:lnTo>
                        <a:pt x="0" y="4"/>
                      </a:lnTo>
                      <a:lnTo>
                        <a:pt x="0" y="7"/>
                      </a:lnTo>
                      <a:lnTo>
                        <a:pt x="4" y="0"/>
                      </a:lnTo>
                      <a:close/>
                    </a:path>
                  </a:pathLst>
                </a:custGeom>
                <a:gradFill rotWithShape="0">
                  <a:gsLst>
                    <a:gs pos="0">
                      <a:srgbClr val="CBCBCB"/>
                    </a:gs>
                    <a:gs pos="13000">
                      <a:srgbClr val="5F5F5F"/>
                    </a:gs>
                    <a:gs pos="21001">
                      <a:srgbClr val="5F5F5F"/>
                    </a:gs>
                    <a:gs pos="63000">
                      <a:srgbClr val="FFFFFF"/>
                    </a:gs>
                    <a:gs pos="67000">
                      <a:srgbClr val="B2B2B2"/>
                    </a:gs>
                    <a:gs pos="69000">
                      <a:srgbClr val="292929"/>
                    </a:gs>
                    <a:gs pos="82001">
                      <a:srgbClr val="777777"/>
                    </a:gs>
                    <a:gs pos="100000">
                      <a:srgbClr val="EAEAEA"/>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206" name="Freeform 198"/>
                <p:cNvSpPr>
                  <a:spLocks noChangeAspect="1"/>
                </p:cNvSpPr>
                <p:nvPr/>
              </p:nvSpPr>
              <p:spPr bwMode="auto">
                <a:xfrm>
                  <a:off x="1008" y="3223"/>
                  <a:ext cx="26" cy="6"/>
                </a:xfrm>
                <a:custGeom>
                  <a:avLst/>
                  <a:gdLst>
                    <a:gd name="T0" fmla="*/ 25 w 53"/>
                    <a:gd name="T1" fmla="*/ 2 h 12"/>
                    <a:gd name="T2" fmla="*/ 24 w 53"/>
                    <a:gd name="T3" fmla="*/ 1 h 12"/>
                    <a:gd name="T4" fmla="*/ 0 w 53"/>
                    <a:gd name="T5" fmla="*/ 0 h 12"/>
                    <a:gd name="T6" fmla="*/ 0 w 53"/>
                    <a:gd name="T7" fmla="*/ 5 h 12"/>
                    <a:gd name="T8" fmla="*/ 24 w 53"/>
                    <a:gd name="T9" fmla="*/ 6 h 12"/>
                    <a:gd name="T10" fmla="*/ 22 w 53"/>
                    <a:gd name="T11" fmla="*/ 5 h 12"/>
                    <a:gd name="T12" fmla="*/ 24 w 53"/>
                    <a:gd name="T13" fmla="*/ 6 h 12"/>
                    <a:gd name="T14" fmla="*/ 25 w 53"/>
                    <a:gd name="T15" fmla="*/ 5 h 12"/>
                    <a:gd name="T16" fmla="*/ 26 w 53"/>
                    <a:gd name="T17" fmla="*/ 3 h 12"/>
                    <a:gd name="T18" fmla="*/ 25 w 53"/>
                    <a:gd name="T19" fmla="*/ 2 h 12"/>
                    <a:gd name="T20" fmla="*/ 24 w 53"/>
                    <a:gd name="T21" fmla="*/ 0 h 12"/>
                    <a:gd name="T22" fmla="*/ 25 w 53"/>
                    <a:gd name="T23" fmla="*/ 2 h 1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53" h="12">
                      <a:moveTo>
                        <a:pt x="51" y="3"/>
                      </a:moveTo>
                      <a:lnTo>
                        <a:pt x="48" y="2"/>
                      </a:lnTo>
                      <a:lnTo>
                        <a:pt x="0" y="0"/>
                      </a:lnTo>
                      <a:lnTo>
                        <a:pt x="0" y="10"/>
                      </a:lnTo>
                      <a:lnTo>
                        <a:pt x="48" y="11"/>
                      </a:lnTo>
                      <a:lnTo>
                        <a:pt x="44" y="10"/>
                      </a:lnTo>
                      <a:lnTo>
                        <a:pt x="48" y="12"/>
                      </a:lnTo>
                      <a:lnTo>
                        <a:pt x="51" y="10"/>
                      </a:lnTo>
                      <a:lnTo>
                        <a:pt x="53" y="6"/>
                      </a:lnTo>
                      <a:lnTo>
                        <a:pt x="51" y="3"/>
                      </a:lnTo>
                      <a:lnTo>
                        <a:pt x="48" y="0"/>
                      </a:lnTo>
                      <a:lnTo>
                        <a:pt x="51" y="3"/>
                      </a:lnTo>
                      <a:close/>
                    </a:path>
                  </a:pathLst>
                </a:custGeom>
                <a:gradFill rotWithShape="0">
                  <a:gsLst>
                    <a:gs pos="0">
                      <a:srgbClr val="CBCBCB"/>
                    </a:gs>
                    <a:gs pos="13000">
                      <a:srgbClr val="5F5F5F"/>
                    </a:gs>
                    <a:gs pos="21001">
                      <a:srgbClr val="5F5F5F"/>
                    </a:gs>
                    <a:gs pos="63000">
                      <a:srgbClr val="FFFFFF"/>
                    </a:gs>
                    <a:gs pos="67000">
                      <a:srgbClr val="B2B2B2"/>
                    </a:gs>
                    <a:gs pos="69000">
                      <a:srgbClr val="292929"/>
                    </a:gs>
                    <a:gs pos="82001">
                      <a:srgbClr val="777777"/>
                    </a:gs>
                    <a:gs pos="100000">
                      <a:srgbClr val="EAEAEA"/>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207" name="Freeform 199"/>
                <p:cNvSpPr>
                  <a:spLocks noChangeAspect="1"/>
                </p:cNvSpPr>
                <p:nvPr/>
              </p:nvSpPr>
              <p:spPr bwMode="auto">
                <a:xfrm>
                  <a:off x="1030" y="3224"/>
                  <a:ext cx="99" cy="209"/>
                </a:xfrm>
                <a:custGeom>
                  <a:avLst/>
                  <a:gdLst>
                    <a:gd name="T0" fmla="*/ 96 w 199"/>
                    <a:gd name="T1" fmla="*/ 205 h 418"/>
                    <a:gd name="T2" fmla="*/ 99 w 199"/>
                    <a:gd name="T3" fmla="*/ 206 h 418"/>
                    <a:gd name="T4" fmla="*/ 96 w 199"/>
                    <a:gd name="T5" fmla="*/ 195 h 418"/>
                    <a:gd name="T6" fmla="*/ 94 w 199"/>
                    <a:gd name="T7" fmla="*/ 183 h 418"/>
                    <a:gd name="T8" fmla="*/ 90 w 199"/>
                    <a:gd name="T9" fmla="*/ 171 h 418"/>
                    <a:gd name="T10" fmla="*/ 85 w 199"/>
                    <a:gd name="T11" fmla="*/ 157 h 418"/>
                    <a:gd name="T12" fmla="*/ 81 w 199"/>
                    <a:gd name="T13" fmla="*/ 145 h 418"/>
                    <a:gd name="T14" fmla="*/ 76 w 199"/>
                    <a:gd name="T15" fmla="*/ 131 h 418"/>
                    <a:gd name="T16" fmla="*/ 71 w 199"/>
                    <a:gd name="T17" fmla="*/ 118 h 418"/>
                    <a:gd name="T18" fmla="*/ 65 w 199"/>
                    <a:gd name="T19" fmla="*/ 104 h 418"/>
                    <a:gd name="T20" fmla="*/ 58 w 199"/>
                    <a:gd name="T21" fmla="*/ 89 h 418"/>
                    <a:gd name="T22" fmla="*/ 52 w 199"/>
                    <a:gd name="T23" fmla="*/ 76 h 418"/>
                    <a:gd name="T24" fmla="*/ 45 w 199"/>
                    <a:gd name="T25" fmla="*/ 62 h 418"/>
                    <a:gd name="T26" fmla="*/ 37 w 199"/>
                    <a:gd name="T27" fmla="*/ 50 h 418"/>
                    <a:gd name="T28" fmla="*/ 29 w 199"/>
                    <a:gd name="T29" fmla="*/ 36 h 418"/>
                    <a:gd name="T30" fmla="*/ 21 w 199"/>
                    <a:gd name="T31" fmla="*/ 24 h 418"/>
                    <a:gd name="T32" fmla="*/ 12 w 199"/>
                    <a:gd name="T33" fmla="*/ 12 h 418"/>
                    <a:gd name="T34" fmla="*/ 3 w 199"/>
                    <a:gd name="T35" fmla="*/ 0 h 418"/>
                    <a:gd name="T36" fmla="*/ 0 w 199"/>
                    <a:gd name="T37" fmla="*/ 4 h 418"/>
                    <a:gd name="T38" fmla="*/ 8 w 199"/>
                    <a:gd name="T39" fmla="*/ 15 h 418"/>
                    <a:gd name="T40" fmla="*/ 16 w 199"/>
                    <a:gd name="T41" fmla="*/ 27 h 418"/>
                    <a:gd name="T42" fmla="*/ 25 w 199"/>
                    <a:gd name="T43" fmla="*/ 39 h 418"/>
                    <a:gd name="T44" fmla="*/ 33 w 199"/>
                    <a:gd name="T45" fmla="*/ 52 h 418"/>
                    <a:gd name="T46" fmla="*/ 40 w 199"/>
                    <a:gd name="T47" fmla="*/ 65 h 418"/>
                    <a:gd name="T48" fmla="*/ 47 w 199"/>
                    <a:gd name="T49" fmla="*/ 78 h 418"/>
                    <a:gd name="T50" fmla="*/ 54 w 199"/>
                    <a:gd name="T51" fmla="*/ 92 h 418"/>
                    <a:gd name="T52" fmla="*/ 60 w 199"/>
                    <a:gd name="T53" fmla="*/ 105 h 418"/>
                    <a:gd name="T54" fmla="*/ 66 w 199"/>
                    <a:gd name="T55" fmla="*/ 119 h 418"/>
                    <a:gd name="T56" fmla="*/ 72 w 199"/>
                    <a:gd name="T57" fmla="*/ 132 h 418"/>
                    <a:gd name="T58" fmla="*/ 76 w 199"/>
                    <a:gd name="T59" fmla="*/ 146 h 418"/>
                    <a:gd name="T60" fmla="*/ 81 w 199"/>
                    <a:gd name="T61" fmla="*/ 159 h 418"/>
                    <a:gd name="T62" fmla="*/ 85 w 199"/>
                    <a:gd name="T63" fmla="*/ 172 h 418"/>
                    <a:gd name="T64" fmla="*/ 89 w 199"/>
                    <a:gd name="T65" fmla="*/ 184 h 418"/>
                    <a:gd name="T66" fmla="*/ 92 w 199"/>
                    <a:gd name="T67" fmla="*/ 196 h 418"/>
                    <a:gd name="T68" fmla="*/ 95 w 199"/>
                    <a:gd name="T69" fmla="*/ 207 h 418"/>
                    <a:gd name="T70" fmla="*/ 98 w 199"/>
                    <a:gd name="T71" fmla="*/ 209 h 418"/>
                    <a:gd name="T72" fmla="*/ 95 w 199"/>
                    <a:gd name="T73" fmla="*/ 207 h 418"/>
                    <a:gd name="T74" fmla="*/ 96 w 199"/>
                    <a:gd name="T75" fmla="*/ 209 h 418"/>
                    <a:gd name="T76" fmla="*/ 98 w 199"/>
                    <a:gd name="T77" fmla="*/ 209 h 418"/>
                    <a:gd name="T78" fmla="*/ 99 w 199"/>
                    <a:gd name="T79" fmla="*/ 208 h 418"/>
                    <a:gd name="T80" fmla="*/ 99 w 199"/>
                    <a:gd name="T81" fmla="*/ 206 h 418"/>
                    <a:gd name="T82" fmla="*/ 96 w 199"/>
                    <a:gd name="T83" fmla="*/ 205 h 418"/>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0" t="0" r="r" b="b"/>
                  <a:pathLst>
                    <a:path w="199" h="418">
                      <a:moveTo>
                        <a:pt x="193" y="409"/>
                      </a:moveTo>
                      <a:lnTo>
                        <a:pt x="199" y="412"/>
                      </a:lnTo>
                      <a:lnTo>
                        <a:pt x="193" y="389"/>
                      </a:lnTo>
                      <a:lnTo>
                        <a:pt x="188" y="365"/>
                      </a:lnTo>
                      <a:lnTo>
                        <a:pt x="181" y="341"/>
                      </a:lnTo>
                      <a:lnTo>
                        <a:pt x="171" y="314"/>
                      </a:lnTo>
                      <a:lnTo>
                        <a:pt x="162" y="289"/>
                      </a:lnTo>
                      <a:lnTo>
                        <a:pt x="153" y="261"/>
                      </a:lnTo>
                      <a:lnTo>
                        <a:pt x="142" y="235"/>
                      </a:lnTo>
                      <a:lnTo>
                        <a:pt x="130" y="207"/>
                      </a:lnTo>
                      <a:lnTo>
                        <a:pt x="117" y="178"/>
                      </a:lnTo>
                      <a:lnTo>
                        <a:pt x="104" y="152"/>
                      </a:lnTo>
                      <a:lnTo>
                        <a:pt x="90" y="124"/>
                      </a:lnTo>
                      <a:lnTo>
                        <a:pt x="75" y="99"/>
                      </a:lnTo>
                      <a:lnTo>
                        <a:pt x="59" y="72"/>
                      </a:lnTo>
                      <a:lnTo>
                        <a:pt x="43" y="48"/>
                      </a:lnTo>
                      <a:lnTo>
                        <a:pt x="25" y="24"/>
                      </a:lnTo>
                      <a:lnTo>
                        <a:pt x="7" y="0"/>
                      </a:lnTo>
                      <a:lnTo>
                        <a:pt x="0" y="7"/>
                      </a:lnTo>
                      <a:lnTo>
                        <a:pt x="16" y="29"/>
                      </a:lnTo>
                      <a:lnTo>
                        <a:pt x="33" y="53"/>
                      </a:lnTo>
                      <a:lnTo>
                        <a:pt x="50" y="77"/>
                      </a:lnTo>
                      <a:lnTo>
                        <a:pt x="66" y="103"/>
                      </a:lnTo>
                      <a:lnTo>
                        <a:pt x="81" y="129"/>
                      </a:lnTo>
                      <a:lnTo>
                        <a:pt x="94" y="156"/>
                      </a:lnTo>
                      <a:lnTo>
                        <a:pt x="108" y="183"/>
                      </a:lnTo>
                      <a:lnTo>
                        <a:pt x="121" y="209"/>
                      </a:lnTo>
                      <a:lnTo>
                        <a:pt x="132" y="237"/>
                      </a:lnTo>
                      <a:lnTo>
                        <a:pt x="144" y="264"/>
                      </a:lnTo>
                      <a:lnTo>
                        <a:pt x="153" y="291"/>
                      </a:lnTo>
                      <a:lnTo>
                        <a:pt x="162" y="317"/>
                      </a:lnTo>
                      <a:lnTo>
                        <a:pt x="171" y="343"/>
                      </a:lnTo>
                      <a:lnTo>
                        <a:pt x="178" y="367"/>
                      </a:lnTo>
                      <a:lnTo>
                        <a:pt x="184" y="391"/>
                      </a:lnTo>
                      <a:lnTo>
                        <a:pt x="190" y="414"/>
                      </a:lnTo>
                      <a:lnTo>
                        <a:pt x="196" y="418"/>
                      </a:lnTo>
                      <a:lnTo>
                        <a:pt x="190" y="414"/>
                      </a:lnTo>
                      <a:lnTo>
                        <a:pt x="192" y="417"/>
                      </a:lnTo>
                      <a:lnTo>
                        <a:pt x="196" y="418"/>
                      </a:lnTo>
                      <a:lnTo>
                        <a:pt x="198" y="416"/>
                      </a:lnTo>
                      <a:lnTo>
                        <a:pt x="199" y="412"/>
                      </a:lnTo>
                      <a:lnTo>
                        <a:pt x="193" y="409"/>
                      </a:lnTo>
                      <a:close/>
                    </a:path>
                  </a:pathLst>
                </a:custGeom>
                <a:gradFill rotWithShape="0">
                  <a:gsLst>
                    <a:gs pos="0">
                      <a:srgbClr val="CBCBCB"/>
                    </a:gs>
                    <a:gs pos="13000">
                      <a:srgbClr val="5F5F5F"/>
                    </a:gs>
                    <a:gs pos="21001">
                      <a:srgbClr val="5F5F5F"/>
                    </a:gs>
                    <a:gs pos="63000">
                      <a:srgbClr val="FFFFFF"/>
                    </a:gs>
                    <a:gs pos="67000">
                      <a:srgbClr val="B2B2B2"/>
                    </a:gs>
                    <a:gs pos="69000">
                      <a:srgbClr val="292929"/>
                    </a:gs>
                    <a:gs pos="82001">
                      <a:srgbClr val="777777"/>
                    </a:gs>
                    <a:gs pos="100000">
                      <a:srgbClr val="EAEAEA"/>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208" name="Freeform 200"/>
                <p:cNvSpPr>
                  <a:spLocks noChangeAspect="1"/>
                </p:cNvSpPr>
                <p:nvPr/>
              </p:nvSpPr>
              <p:spPr bwMode="auto">
                <a:xfrm>
                  <a:off x="1126" y="3427"/>
                  <a:ext cx="13" cy="6"/>
                </a:xfrm>
                <a:custGeom>
                  <a:avLst/>
                  <a:gdLst>
                    <a:gd name="T0" fmla="*/ 13 w 27"/>
                    <a:gd name="T1" fmla="*/ 1 h 14"/>
                    <a:gd name="T2" fmla="*/ 10 w 27"/>
                    <a:gd name="T3" fmla="*/ 0 h 14"/>
                    <a:gd name="T4" fmla="*/ 0 w 27"/>
                    <a:gd name="T5" fmla="*/ 2 h 14"/>
                    <a:gd name="T6" fmla="*/ 1 w 27"/>
                    <a:gd name="T7" fmla="*/ 6 h 14"/>
                    <a:gd name="T8" fmla="*/ 11 w 27"/>
                    <a:gd name="T9" fmla="*/ 4 h 14"/>
                    <a:gd name="T10" fmla="*/ 9 w 27"/>
                    <a:gd name="T11" fmla="*/ 3 h 14"/>
                    <a:gd name="T12" fmla="*/ 11 w 27"/>
                    <a:gd name="T13" fmla="*/ 4 h 14"/>
                    <a:gd name="T14" fmla="*/ 13 w 27"/>
                    <a:gd name="T15" fmla="*/ 3 h 14"/>
                    <a:gd name="T16" fmla="*/ 13 w 27"/>
                    <a:gd name="T17" fmla="*/ 1 h 14"/>
                    <a:gd name="T18" fmla="*/ 12 w 27"/>
                    <a:gd name="T19" fmla="*/ 0 h 14"/>
                    <a:gd name="T20" fmla="*/ 10 w 27"/>
                    <a:gd name="T21" fmla="*/ 0 h 14"/>
                    <a:gd name="T22" fmla="*/ 13 w 27"/>
                    <a:gd name="T23" fmla="*/ 1 h 1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7" h="14">
                      <a:moveTo>
                        <a:pt x="27" y="3"/>
                      </a:moveTo>
                      <a:lnTo>
                        <a:pt x="21" y="0"/>
                      </a:lnTo>
                      <a:lnTo>
                        <a:pt x="0" y="5"/>
                      </a:lnTo>
                      <a:lnTo>
                        <a:pt x="3" y="14"/>
                      </a:lnTo>
                      <a:lnTo>
                        <a:pt x="23" y="9"/>
                      </a:lnTo>
                      <a:lnTo>
                        <a:pt x="18" y="6"/>
                      </a:lnTo>
                      <a:lnTo>
                        <a:pt x="23" y="9"/>
                      </a:lnTo>
                      <a:lnTo>
                        <a:pt x="27" y="7"/>
                      </a:lnTo>
                      <a:lnTo>
                        <a:pt x="27" y="3"/>
                      </a:lnTo>
                      <a:lnTo>
                        <a:pt x="24" y="1"/>
                      </a:lnTo>
                      <a:lnTo>
                        <a:pt x="21" y="0"/>
                      </a:lnTo>
                      <a:lnTo>
                        <a:pt x="27" y="3"/>
                      </a:lnTo>
                      <a:close/>
                    </a:path>
                  </a:pathLst>
                </a:custGeom>
                <a:gradFill rotWithShape="0">
                  <a:gsLst>
                    <a:gs pos="0">
                      <a:srgbClr val="CBCBCB"/>
                    </a:gs>
                    <a:gs pos="13000">
                      <a:srgbClr val="5F5F5F"/>
                    </a:gs>
                    <a:gs pos="21001">
                      <a:srgbClr val="5F5F5F"/>
                    </a:gs>
                    <a:gs pos="63000">
                      <a:srgbClr val="FFFFFF"/>
                    </a:gs>
                    <a:gs pos="67000">
                      <a:srgbClr val="B2B2B2"/>
                    </a:gs>
                    <a:gs pos="69000">
                      <a:srgbClr val="292929"/>
                    </a:gs>
                    <a:gs pos="82001">
                      <a:srgbClr val="777777"/>
                    </a:gs>
                    <a:gs pos="100000">
                      <a:srgbClr val="EAEAEA"/>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grpSp>
        </p:grpSp>
        <p:grpSp>
          <p:nvGrpSpPr>
            <p:cNvPr id="179" name="Group 201"/>
            <p:cNvGrpSpPr>
              <a:grpSpLocks noChangeAspect="1"/>
            </p:cNvGrpSpPr>
            <p:nvPr/>
          </p:nvGrpSpPr>
          <p:grpSpPr bwMode="auto">
            <a:xfrm rot="1708905" flipH="1">
              <a:off x="1377" y="3476"/>
              <a:ext cx="210" cy="174"/>
              <a:chOff x="991" y="3087"/>
              <a:chExt cx="420" cy="347"/>
            </a:xfrm>
          </p:grpSpPr>
          <p:sp>
            <p:nvSpPr>
              <p:cNvPr id="180" name="Freeform 202"/>
              <p:cNvSpPr>
                <a:spLocks noChangeAspect="1"/>
              </p:cNvSpPr>
              <p:nvPr/>
            </p:nvSpPr>
            <p:spPr bwMode="auto">
              <a:xfrm>
                <a:off x="1269" y="3213"/>
                <a:ext cx="139" cy="181"/>
              </a:xfrm>
              <a:custGeom>
                <a:avLst/>
                <a:gdLst>
                  <a:gd name="T0" fmla="*/ 135 w 278"/>
                  <a:gd name="T1" fmla="*/ 0 h 362"/>
                  <a:gd name="T2" fmla="*/ 135 w 278"/>
                  <a:gd name="T3" fmla="*/ 0 h 362"/>
                  <a:gd name="T4" fmla="*/ 130 w 278"/>
                  <a:gd name="T5" fmla="*/ 7 h 362"/>
                  <a:gd name="T6" fmla="*/ 125 w 278"/>
                  <a:gd name="T7" fmla="*/ 15 h 362"/>
                  <a:gd name="T8" fmla="*/ 119 w 278"/>
                  <a:gd name="T9" fmla="*/ 24 h 362"/>
                  <a:gd name="T10" fmla="*/ 112 w 278"/>
                  <a:gd name="T11" fmla="*/ 35 h 362"/>
                  <a:gd name="T12" fmla="*/ 105 w 278"/>
                  <a:gd name="T13" fmla="*/ 46 h 362"/>
                  <a:gd name="T14" fmla="*/ 97 w 278"/>
                  <a:gd name="T15" fmla="*/ 58 h 362"/>
                  <a:gd name="T16" fmla="*/ 88 w 278"/>
                  <a:gd name="T17" fmla="*/ 70 h 362"/>
                  <a:gd name="T18" fmla="*/ 79 w 278"/>
                  <a:gd name="T19" fmla="*/ 83 h 362"/>
                  <a:gd name="T20" fmla="*/ 70 w 278"/>
                  <a:gd name="T21" fmla="*/ 95 h 362"/>
                  <a:gd name="T22" fmla="*/ 60 w 278"/>
                  <a:gd name="T23" fmla="*/ 108 h 362"/>
                  <a:gd name="T24" fmla="*/ 50 w 278"/>
                  <a:gd name="T25" fmla="*/ 121 h 362"/>
                  <a:gd name="T26" fmla="*/ 40 w 278"/>
                  <a:gd name="T27" fmla="*/ 134 h 362"/>
                  <a:gd name="T28" fmla="*/ 30 w 278"/>
                  <a:gd name="T29" fmla="*/ 146 h 362"/>
                  <a:gd name="T30" fmla="*/ 20 w 278"/>
                  <a:gd name="T31" fmla="*/ 157 h 362"/>
                  <a:gd name="T32" fmla="*/ 10 w 278"/>
                  <a:gd name="T33" fmla="*/ 168 h 362"/>
                  <a:gd name="T34" fmla="*/ 0 w 278"/>
                  <a:gd name="T35" fmla="*/ 178 h 362"/>
                  <a:gd name="T36" fmla="*/ 3 w 278"/>
                  <a:gd name="T37" fmla="*/ 181 h 362"/>
                  <a:gd name="T38" fmla="*/ 13 w 278"/>
                  <a:gd name="T39" fmla="*/ 171 h 362"/>
                  <a:gd name="T40" fmla="*/ 23 w 278"/>
                  <a:gd name="T41" fmla="*/ 161 h 362"/>
                  <a:gd name="T42" fmla="*/ 33 w 278"/>
                  <a:gd name="T43" fmla="*/ 149 h 362"/>
                  <a:gd name="T44" fmla="*/ 44 w 278"/>
                  <a:gd name="T45" fmla="*/ 137 h 362"/>
                  <a:gd name="T46" fmla="*/ 53 w 278"/>
                  <a:gd name="T47" fmla="*/ 125 h 362"/>
                  <a:gd name="T48" fmla="*/ 63 w 278"/>
                  <a:gd name="T49" fmla="*/ 111 h 362"/>
                  <a:gd name="T50" fmla="*/ 73 w 278"/>
                  <a:gd name="T51" fmla="*/ 99 h 362"/>
                  <a:gd name="T52" fmla="*/ 83 w 278"/>
                  <a:gd name="T53" fmla="*/ 85 h 362"/>
                  <a:gd name="T54" fmla="*/ 93 w 278"/>
                  <a:gd name="T55" fmla="*/ 72 h 362"/>
                  <a:gd name="T56" fmla="*/ 101 w 278"/>
                  <a:gd name="T57" fmla="*/ 60 h 362"/>
                  <a:gd name="T58" fmla="*/ 109 w 278"/>
                  <a:gd name="T59" fmla="*/ 48 h 362"/>
                  <a:gd name="T60" fmla="*/ 117 w 278"/>
                  <a:gd name="T61" fmla="*/ 37 h 362"/>
                  <a:gd name="T62" fmla="*/ 124 w 278"/>
                  <a:gd name="T63" fmla="*/ 27 h 362"/>
                  <a:gd name="T64" fmla="*/ 129 w 278"/>
                  <a:gd name="T65" fmla="*/ 17 h 362"/>
                  <a:gd name="T66" fmla="*/ 135 w 278"/>
                  <a:gd name="T67" fmla="*/ 9 h 362"/>
                  <a:gd name="T68" fmla="*/ 139 w 278"/>
                  <a:gd name="T69" fmla="*/ 3 h 362"/>
                  <a:gd name="T70" fmla="*/ 139 w 278"/>
                  <a:gd name="T71" fmla="*/ 3 h 362"/>
                  <a:gd name="T72" fmla="*/ 135 w 278"/>
                  <a:gd name="T73" fmla="*/ 0 h 362"/>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278" h="362">
                    <a:moveTo>
                      <a:pt x="269" y="0"/>
                    </a:moveTo>
                    <a:lnTo>
                      <a:pt x="269" y="0"/>
                    </a:lnTo>
                    <a:lnTo>
                      <a:pt x="259" y="14"/>
                    </a:lnTo>
                    <a:lnTo>
                      <a:pt x="249" y="30"/>
                    </a:lnTo>
                    <a:lnTo>
                      <a:pt x="238" y="48"/>
                    </a:lnTo>
                    <a:lnTo>
                      <a:pt x="224" y="69"/>
                    </a:lnTo>
                    <a:lnTo>
                      <a:pt x="209" y="91"/>
                    </a:lnTo>
                    <a:lnTo>
                      <a:pt x="193" y="115"/>
                    </a:lnTo>
                    <a:lnTo>
                      <a:pt x="176" y="139"/>
                    </a:lnTo>
                    <a:lnTo>
                      <a:pt x="157" y="165"/>
                    </a:lnTo>
                    <a:lnTo>
                      <a:pt x="139" y="190"/>
                    </a:lnTo>
                    <a:lnTo>
                      <a:pt x="119" y="215"/>
                    </a:lnTo>
                    <a:lnTo>
                      <a:pt x="100" y="242"/>
                    </a:lnTo>
                    <a:lnTo>
                      <a:pt x="80" y="267"/>
                    </a:lnTo>
                    <a:lnTo>
                      <a:pt x="59" y="291"/>
                    </a:lnTo>
                    <a:lnTo>
                      <a:pt x="39" y="314"/>
                    </a:lnTo>
                    <a:lnTo>
                      <a:pt x="19" y="335"/>
                    </a:lnTo>
                    <a:lnTo>
                      <a:pt x="0" y="355"/>
                    </a:lnTo>
                    <a:lnTo>
                      <a:pt x="6" y="362"/>
                    </a:lnTo>
                    <a:lnTo>
                      <a:pt x="26" y="342"/>
                    </a:lnTo>
                    <a:lnTo>
                      <a:pt x="46" y="321"/>
                    </a:lnTo>
                    <a:lnTo>
                      <a:pt x="66" y="298"/>
                    </a:lnTo>
                    <a:lnTo>
                      <a:pt x="87" y="274"/>
                    </a:lnTo>
                    <a:lnTo>
                      <a:pt x="106" y="249"/>
                    </a:lnTo>
                    <a:lnTo>
                      <a:pt x="126" y="222"/>
                    </a:lnTo>
                    <a:lnTo>
                      <a:pt x="146" y="197"/>
                    </a:lnTo>
                    <a:lnTo>
                      <a:pt x="166" y="169"/>
                    </a:lnTo>
                    <a:lnTo>
                      <a:pt x="185" y="144"/>
                    </a:lnTo>
                    <a:lnTo>
                      <a:pt x="202" y="120"/>
                    </a:lnTo>
                    <a:lnTo>
                      <a:pt x="218" y="96"/>
                    </a:lnTo>
                    <a:lnTo>
                      <a:pt x="233" y="74"/>
                    </a:lnTo>
                    <a:lnTo>
                      <a:pt x="247" y="53"/>
                    </a:lnTo>
                    <a:lnTo>
                      <a:pt x="258" y="34"/>
                    </a:lnTo>
                    <a:lnTo>
                      <a:pt x="269" y="18"/>
                    </a:lnTo>
                    <a:lnTo>
                      <a:pt x="278" y="5"/>
                    </a:lnTo>
                    <a:lnTo>
                      <a:pt x="26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grpSp>
            <p:nvGrpSpPr>
              <p:cNvPr id="181" name="Group 203"/>
              <p:cNvGrpSpPr>
                <a:grpSpLocks noChangeAspect="1"/>
              </p:cNvGrpSpPr>
              <p:nvPr/>
            </p:nvGrpSpPr>
            <p:grpSpPr bwMode="auto">
              <a:xfrm>
                <a:off x="991" y="3087"/>
                <a:ext cx="420" cy="347"/>
                <a:chOff x="576" y="3492"/>
                <a:chExt cx="420" cy="347"/>
              </a:xfrm>
            </p:grpSpPr>
            <p:sp>
              <p:nvSpPr>
                <p:cNvPr id="182" name="Freeform 204"/>
                <p:cNvSpPr>
                  <a:spLocks noChangeAspect="1"/>
                </p:cNvSpPr>
                <p:nvPr/>
              </p:nvSpPr>
              <p:spPr bwMode="auto">
                <a:xfrm>
                  <a:off x="972" y="3540"/>
                  <a:ext cx="24" cy="93"/>
                </a:xfrm>
                <a:custGeom>
                  <a:avLst/>
                  <a:gdLst>
                    <a:gd name="T0" fmla="*/ 0 w 48"/>
                    <a:gd name="T1" fmla="*/ 3 h 187"/>
                    <a:gd name="T2" fmla="*/ 0 w 48"/>
                    <a:gd name="T3" fmla="*/ 3 h 187"/>
                    <a:gd name="T4" fmla="*/ 8 w 48"/>
                    <a:gd name="T5" fmla="*/ 12 h 187"/>
                    <a:gd name="T6" fmla="*/ 14 w 48"/>
                    <a:gd name="T7" fmla="*/ 23 h 187"/>
                    <a:gd name="T8" fmla="*/ 18 w 48"/>
                    <a:gd name="T9" fmla="*/ 33 h 187"/>
                    <a:gd name="T10" fmla="*/ 20 w 48"/>
                    <a:gd name="T11" fmla="*/ 44 h 187"/>
                    <a:gd name="T12" fmla="*/ 20 w 48"/>
                    <a:gd name="T13" fmla="*/ 56 h 187"/>
                    <a:gd name="T14" fmla="*/ 18 w 48"/>
                    <a:gd name="T15" fmla="*/ 68 h 187"/>
                    <a:gd name="T16" fmla="*/ 13 w 48"/>
                    <a:gd name="T17" fmla="*/ 79 h 187"/>
                    <a:gd name="T18" fmla="*/ 7 w 48"/>
                    <a:gd name="T19" fmla="*/ 91 h 187"/>
                    <a:gd name="T20" fmla="*/ 11 w 48"/>
                    <a:gd name="T21" fmla="*/ 93 h 187"/>
                    <a:gd name="T22" fmla="*/ 18 w 48"/>
                    <a:gd name="T23" fmla="*/ 81 h 187"/>
                    <a:gd name="T24" fmla="*/ 22 w 48"/>
                    <a:gd name="T25" fmla="*/ 69 h 187"/>
                    <a:gd name="T26" fmla="*/ 24 w 48"/>
                    <a:gd name="T27" fmla="*/ 56 h 187"/>
                    <a:gd name="T28" fmla="*/ 24 w 48"/>
                    <a:gd name="T29" fmla="*/ 44 h 187"/>
                    <a:gd name="T30" fmla="*/ 23 w 48"/>
                    <a:gd name="T31" fmla="*/ 32 h 187"/>
                    <a:gd name="T32" fmla="*/ 19 w 48"/>
                    <a:gd name="T33" fmla="*/ 20 h 187"/>
                    <a:gd name="T34" fmla="*/ 12 w 48"/>
                    <a:gd name="T35" fmla="*/ 10 h 187"/>
                    <a:gd name="T36" fmla="*/ 4 w 48"/>
                    <a:gd name="T37" fmla="*/ 0 h 187"/>
                    <a:gd name="T38" fmla="*/ 4 w 48"/>
                    <a:gd name="T39" fmla="*/ 0 h 187"/>
                    <a:gd name="T40" fmla="*/ 0 w 48"/>
                    <a:gd name="T41" fmla="*/ 3 h 187"/>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48" h="187">
                      <a:moveTo>
                        <a:pt x="0" y="7"/>
                      </a:moveTo>
                      <a:lnTo>
                        <a:pt x="0" y="7"/>
                      </a:lnTo>
                      <a:lnTo>
                        <a:pt x="15" y="25"/>
                      </a:lnTo>
                      <a:lnTo>
                        <a:pt x="28" y="46"/>
                      </a:lnTo>
                      <a:lnTo>
                        <a:pt x="36" y="67"/>
                      </a:lnTo>
                      <a:lnTo>
                        <a:pt x="39" y="89"/>
                      </a:lnTo>
                      <a:lnTo>
                        <a:pt x="39" y="113"/>
                      </a:lnTo>
                      <a:lnTo>
                        <a:pt x="35" y="136"/>
                      </a:lnTo>
                      <a:lnTo>
                        <a:pt x="26" y="158"/>
                      </a:lnTo>
                      <a:lnTo>
                        <a:pt x="13" y="182"/>
                      </a:lnTo>
                      <a:lnTo>
                        <a:pt x="22" y="187"/>
                      </a:lnTo>
                      <a:lnTo>
                        <a:pt x="36" y="162"/>
                      </a:lnTo>
                      <a:lnTo>
                        <a:pt x="44" y="138"/>
                      </a:lnTo>
                      <a:lnTo>
                        <a:pt x="48" y="113"/>
                      </a:lnTo>
                      <a:lnTo>
                        <a:pt x="48" y="89"/>
                      </a:lnTo>
                      <a:lnTo>
                        <a:pt x="45" y="64"/>
                      </a:lnTo>
                      <a:lnTo>
                        <a:pt x="37" y="41"/>
                      </a:lnTo>
                      <a:lnTo>
                        <a:pt x="24" y="21"/>
                      </a:lnTo>
                      <a:lnTo>
                        <a:pt x="7" y="0"/>
                      </a:lnTo>
                      <a:lnTo>
                        <a:pt x="0"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183" name="Freeform 205"/>
                <p:cNvSpPr>
                  <a:spLocks noChangeAspect="1"/>
                </p:cNvSpPr>
                <p:nvPr/>
              </p:nvSpPr>
              <p:spPr bwMode="auto">
                <a:xfrm>
                  <a:off x="874" y="3523"/>
                  <a:ext cx="101" cy="34"/>
                </a:xfrm>
                <a:custGeom>
                  <a:avLst/>
                  <a:gdLst>
                    <a:gd name="T0" fmla="*/ 5 w 203"/>
                    <a:gd name="T1" fmla="*/ 34 h 68"/>
                    <a:gd name="T2" fmla="*/ 5 w 203"/>
                    <a:gd name="T3" fmla="*/ 34 h 68"/>
                    <a:gd name="T4" fmla="*/ 9 w 203"/>
                    <a:gd name="T5" fmla="*/ 29 h 68"/>
                    <a:gd name="T6" fmla="*/ 15 w 203"/>
                    <a:gd name="T7" fmla="*/ 23 h 68"/>
                    <a:gd name="T8" fmla="*/ 21 w 203"/>
                    <a:gd name="T9" fmla="*/ 18 h 68"/>
                    <a:gd name="T10" fmla="*/ 27 w 203"/>
                    <a:gd name="T11" fmla="*/ 14 h 68"/>
                    <a:gd name="T12" fmla="*/ 33 w 203"/>
                    <a:gd name="T13" fmla="*/ 11 h 68"/>
                    <a:gd name="T14" fmla="*/ 39 w 203"/>
                    <a:gd name="T15" fmla="*/ 9 h 68"/>
                    <a:gd name="T16" fmla="*/ 46 w 203"/>
                    <a:gd name="T17" fmla="*/ 7 h 68"/>
                    <a:gd name="T18" fmla="*/ 52 w 203"/>
                    <a:gd name="T19" fmla="*/ 6 h 68"/>
                    <a:gd name="T20" fmla="*/ 59 w 203"/>
                    <a:gd name="T21" fmla="*/ 6 h 68"/>
                    <a:gd name="T22" fmla="*/ 65 w 203"/>
                    <a:gd name="T23" fmla="*/ 6 h 68"/>
                    <a:gd name="T24" fmla="*/ 71 w 203"/>
                    <a:gd name="T25" fmla="*/ 7 h 68"/>
                    <a:gd name="T26" fmla="*/ 77 w 203"/>
                    <a:gd name="T27" fmla="*/ 9 h 68"/>
                    <a:gd name="T28" fmla="*/ 83 w 203"/>
                    <a:gd name="T29" fmla="*/ 11 h 68"/>
                    <a:gd name="T30" fmla="*/ 88 w 203"/>
                    <a:gd name="T31" fmla="*/ 14 h 68"/>
                    <a:gd name="T32" fmla="*/ 94 w 203"/>
                    <a:gd name="T33" fmla="*/ 18 h 68"/>
                    <a:gd name="T34" fmla="*/ 98 w 203"/>
                    <a:gd name="T35" fmla="*/ 21 h 68"/>
                    <a:gd name="T36" fmla="*/ 101 w 203"/>
                    <a:gd name="T37" fmla="*/ 18 h 68"/>
                    <a:gd name="T38" fmla="*/ 96 w 203"/>
                    <a:gd name="T39" fmla="*/ 13 h 68"/>
                    <a:gd name="T40" fmla="*/ 90 w 203"/>
                    <a:gd name="T41" fmla="*/ 10 h 68"/>
                    <a:gd name="T42" fmla="*/ 85 w 203"/>
                    <a:gd name="T43" fmla="*/ 6 h 68"/>
                    <a:gd name="T44" fmla="*/ 78 w 203"/>
                    <a:gd name="T45" fmla="*/ 4 h 68"/>
                    <a:gd name="T46" fmla="*/ 72 w 203"/>
                    <a:gd name="T47" fmla="*/ 2 h 68"/>
                    <a:gd name="T48" fmla="*/ 65 w 203"/>
                    <a:gd name="T49" fmla="*/ 1 h 68"/>
                    <a:gd name="T50" fmla="*/ 59 w 203"/>
                    <a:gd name="T51" fmla="*/ 0 h 68"/>
                    <a:gd name="T52" fmla="*/ 52 w 203"/>
                    <a:gd name="T53" fmla="*/ 1 h 68"/>
                    <a:gd name="T54" fmla="*/ 45 w 203"/>
                    <a:gd name="T55" fmla="*/ 2 h 68"/>
                    <a:gd name="T56" fmla="*/ 38 w 203"/>
                    <a:gd name="T57" fmla="*/ 4 h 68"/>
                    <a:gd name="T58" fmla="*/ 31 w 203"/>
                    <a:gd name="T59" fmla="*/ 6 h 68"/>
                    <a:gd name="T60" fmla="*/ 25 w 203"/>
                    <a:gd name="T61" fmla="*/ 10 h 68"/>
                    <a:gd name="T62" fmla="*/ 18 w 203"/>
                    <a:gd name="T63" fmla="*/ 14 h 68"/>
                    <a:gd name="T64" fmla="*/ 11 w 203"/>
                    <a:gd name="T65" fmla="*/ 19 h 68"/>
                    <a:gd name="T66" fmla="*/ 6 w 203"/>
                    <a:gd name="T67" fmla="*/ 25 h 68"/>
                    <a:gd name="T68" fmla="*/ 0 w 203"/>
                    <a:gd name="T69" fmla="*/ 32 h 68"/>
                    <a:gd name="T70" fmla="*/ 0 w 203"/>
                    <a:gd name="T71" fmla="*/ 32 h 68"/>
                    <a:gd name="T72" fmla="*/ 5 w 203"/>
                    <a:gd name="T73" fmla="*/ 34 h 68"/>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203" h="68">
                      <a:moveTo>
                        <a:pt x="10" y="68"/>
                      </a:moveTo>
                      <a:lnTo>
                        <a:pt x="10" y="68"/>
                      </a:lnTo>
                      <a:lnTo>
                        <a:pt x="19" y="57"/>
                      </a:lnTo>
                      <a:lnTo>
                        <a:pt x="30" y="45"/>
                      </a:lnTo>
                      <a:lnTo>
                        <a:pt x="42" y="36"/>
                      </a:lnTo>
                      <a:lnTo>
                        <a:pt x="55" y="28"/>
                      </a:lnTo>
                      <a:lnTo>
                        <a:pt x="67" y="21"/>
                      </a:lnTo>
                      <a:lnTo>
                        <a:pt x="79" y="17"/>
                      </a:lnTo>
                      <a:lnTo>
                        <a:pt x="93" y="13"/>
                      </a:lnTo>
                      <a:lnTo>
                        <a:pt x="104" y="11"/>
                      </a:lnTo>
                      <a:lnTo>
                        <a:pt x="118" y="12"/>
                      </a:lnTo>
                      <a:lnTo>
                        <a:pt x="130" y="11"/>
                      </a:lnTo>
                      <a:lnTo>
                        <a:pt x="142" y="13"/>
                      </a:lnTo>
                      <a:lnTo>
                        <a:pt x="155" y="17"/>
                      </a:lnTo>
                      <a:lnTo>
                        <a:pt x="166" y="21"/>
                      </a:lnTo>
                      <a:lnTo>
                        <a:pt x="176" y="28"/>
                      </a:lnTo>
                      <a:lnTo>
                        <a:pt x="188" y="35"/>
                      </a:lnTo>
                      <a:lnTo>
                        <a:pt x="196" y="42"/>
                      </a:lnTo>
                      <a:lnTo>
                        <a:pt x="203" y="35"/>
                      </a:lnTo>
                      <a:lnTo>
                        <a:pt x="193" y="26"/>
                      </a:lnTo>
                      <a:lnTo>
                        <a:pt x="181" y="19"/>
                      </a:lnTo>
                      <a:lnTo>
                        <a:pt x="171" y="12"/>
                      </a:lnTo>
                      <a:lnTo>
                        <a:pt x="157" y="7"/>
                      </a:lnTo>
                      <a:lnTo>
                        <a:pt x="144" y="4"/>
                      </a:lnTo>
                      <a:lnTo>
                        <a:pt x="130" y="2"/>
                      </a:lnTo>
                      <a:lnTo>
                        <a:pt x="118" y="0"/>
                      </a:lnTo>
                      <a:lnTo>
                        <a:pt x="104" y="2"/>
                      </a:lnTo>
                      <a:lnTo>
                        <a:pt x="90" y="4"/>
                      </a:lnTo>
                      <a:lnTo>
                        <a:pt x="76" y="7"/>
                      </a:lnTo>
                      <a:lnTo>
                        <a:pt x="63" y="12"/>
                      </a:lnTo>
                      <a:lnTo>
                        <a:pt x="50" y="19"/>
                      </a:lnTo>
                      <a:lnTo>
                        <a:pt x="37" y="27"/>
                      </a:lnTo>
                      <a:lnTo>
                        <a:pt x="23" y="38"/>
                      </a:lnTo>
                      <a:lnTo>
                        <a:pt x="12" y="50"/>
                      </a:lnTo>
                      <a:lnTo>
                        <a:pt x="0" y="64"/>
                      </a:lnTo>
                      <a:lnTo>
                        <a:pt x="10" y="6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grpSp>
              <p:nvGrpSpPr>
                <p:cNvPr id="184" name="Group 206"/>
                <p:cNvGrpSpPr>
                  <a:grpSpLocks noChangeAspect="1"/>
                </p:cNvGrpSpPr>
                <p:nvPr/>
              </p:nvGrpSpPr>
              <p:grpSpPr bwMode="auto">
                <a:xfrm>
                  <a:off x="576" y="3492"/>
                  <a:ext cx="418" cy="347"/>
                  <a:chOff x="576" y="3492"/>
                  <a:chExt cx="418" cy="347"/>
                </a:xfrm>
              </p:grpSpPr>
              <p:sp>
                <p:nvSpPr>
                  <p:cNvPr id="185" name="Freeform 207"/>
                  <p:cNvSpPr>
                    <a:spLocks noChangeAspect="1"/>
                  </p:cNvSpPr>
                  <p:nvPr/>
                </p:nvSpPr>
                <p:spPr bwMode="auto">
                  <a:xfrm>
                    <a:off x="626" y="3526"/>
                    <a:ext cx="368" cy="310"/>
                  </a:xfrm>
                  <a:custGeom>
                    <a:avLst/>
                    <a:gdLst>
                      <a:gd name="T0" fmla="*/ 7 w 735"/>
                      <a:gd name="T1" fmla="*/ 137 h 621"/>
                      <a:gd name="T2" fmla="*/ 22 w 735"/>
                      <a:gd name="T3" fmla="*/ 162 h 621"/>
                      <a:gd name="T4" fmla="*/ 37 w 735"/>
                      <a:gd name="T5" fmla="*/ 186 h 621"/>
                      <a:gd name="T6" fmla="*/ 52 w 735"/>
                      <a:gd name="T7" fmla="*/ 209 h 621"/>
                      <a:gd name="T8" fmla="*/ 66 w 735"/>
                      <a:gd name="T9" fmla="*/ 232 h 621"/>
                      <a:gd name="T10" fmla="*/ 78 w 735"/>
                      <a:gd name="T11" fmla="*/ 251 h 621"/>
                      <a:gd name="T12" fmla="*/ 88 w 735"/>
                      <a:gd name="T13" fmla="*/ 266 h 621"/>
                      <a:gd name="T14" fmla="*/ 95 w 735"/>
                      <a:gd name="T15" fmla="*/ 277 h 621"/>
                      <a:gd name="T16" fmla="*/ 100 w 735"/>
                      <a:gd name="T17" fmla="*/ 285 h 621"/>
                      <a:gd name="T18" fmla="*/ 109 w 735"/>
                      <a:gd name="T19" fmla="*/ 293 h 621"/>
                      <a:gd name="T20" fmla="*/ 121 w 735"/>
                      <a:gd name="T21" fmla="*/ 300 h 621"/>
                      <a:gd name="T22" fmla="*/ 136 w 735"/>
                      <a:gd name="T23" fmla="*/ 307 h 621"/>
                      <a:gd name="T24" fmla="*/ 153 w 735"/>
                      <a:gd name="T25" fmla="*/ 310 h 621"/>
                      <a:gd name="T26" fmla="*/ 170 w 735"/>
                      <a:gd name="T27" fmla="*/ 310 h 621"/>
                      <a:gd name="T28" fmla="*/ 190 w 735"/>
                      <a:gd name="T29" fmla="*/ 304 h 621"/>
                      <a:gd name="T30" fmla="*/ 209 w 735"/>
                      <a:gd name="T31" fmla="*/ 292 h 621"/>
                      <a:gd name="T32" fmla="*/ 229 w 735"/>
                      <a:gd name="T33" fmla="*/ 275 h 621"/>
                      <a:gd name="T34" fmla="*/ 249 w 735"/>
                      <a:gd name="T35" fmla="*/ 253 h 621"/>
                      <a:gd name="T36" fmla="*/ 269 w 735"/>
                      <a:gd name="T37" fmla="*/ 228 h 621"/>
                      <a:gd name="T38" fmla="*/ 289 w 735"/>
                      <a:gd name="T39" fmla="*/ 202 h 621"/>
                      <a:gd name="T40" fmla="*/ 308 w 735"/>
                      <a:gd name="T41" fmla="*/ 176 h 621"/>
                      <a:gd name="T42" fmla="*/ 324 w 735"/>
                      <a:gd name="T43" fmla="*/ 152 h 621"/>
                      <a:gd name="T44" fmla="*/ 339 w 735"/>
                      <a:gd name="T45" fmla="*/ 131 h 621"/>
                      <a:gd name="T46" fmla="*/ 350 w 735"/>
                      <a:gd name="T47" fmla="*/ 113 h 621"/>
                      <a:gd name="T48" fmla="*/ 361 w 735"/>
                      <a:gd name="T49" fmla="*/ 94 h 621"/>
                      <a:gd name="T50" fmla="*/ 368 w 735"/>
                      <a:gd name="T51" fmla="*/ 71 h 621"/>
                      <a:gd name="T52" fmla="*/ 366 w 735"/>
                      <a:gd name="T53" fmla="*/ 47 h 621"/>
                      <a:gd name="T54" fmla="*/ 356 w 735"/>
                      <a:gd name="T55" fmla="*/ 26 h 621"/>
                      <a:gd name="T56" fmla="*/ 343 w 735"/>
                      <a:gd name="T57" fmla="*/ 12 h 621"/>
                      <a:gd name="T58" fmla="*/ 332 w 735"/>
                      <a:gd name="T59" fmla="*/ 5 h 621"/>
                      <a:gd name="T60" fmla="*/ 319 w 735"/>
                      <a:gd name="T61" fmla="*/ 1 h 621"/>
                      <a:gd name="T62" fmla="*/ 307 w 735"/>
                      <a:gd name="T63" fmla="*/ 0 h 621"/>
                      <a:gd name="T64" fmla="*/ 293 w 735"/>
                      <a:gd name="T65" fmla="*/ 1 h 621"/>
                      <a:gd name="T66" fmla="*/ 280 w 735"/>
                      <a:gd name="T67" fmla="*/ 5 h 621"/>
                      <a:gd name="T68" fmla="*/ 268 w 735"/>
                      <a:gd name="T69" fmla="*/ 12 h 621"/>
                      <a:gd name="T70" fmla="*/ 255 w 735"/>
                      <a:gd name="T71" fmla="*/ 23 h 621"/>
                      <a:gd name="T72" fmla="*/ 245 w 735"/>
                      <a:gd name="T73" fmla="*/ 37 h 621"/>
                      <a:gd name="T74" fmla="*/ 231 w 735"/>
                      <a:gd name="T75" fmla="*/ 56 h 621"/>
                      <a:gd name="T76" fmla="*/ 216 w 735"/>
                      <a:gd name="T77" fmla="*/ 76 h 621"/>
                      <a:gd name="T78" fmla="*/ 201 w 735"/>
                      <a:gd name="T79" fmla="*/ 97 h 621"/>
                      <a:gd name="T80" fmla="*/ 186 w 735"/>
                      <a:gd name="T81" fmla="*/ 117 h 621"/>
                      <a:gd name="T82" fmla="*/ 173 w 735"/>
                      <a:gd name="T83" fmla="*/ 134 h 621"/>
                      <a:gd name="T84" fmla="*/ 163 w 735"/>
                      <a:gd name="T85" fmla="*/ 147 h 621"/>
                      <a:gd name="T86" fmla="*/ 157 w 735"/>
                      <a:gd name="T87" fmla="*/ 154 h 621"/>
                      <a:gd name="T88" fmla="*/ 151 w 735"/>
                      <a:gd name="T89" fmla="*/ 147 h 621"/>
                      <a:gd name="T90" fmla="*/ 139 w 735"/>
                      <a:gd name="T91" fmla="*/ 126 h 621"/>
                      <a:gd name="T92" fmla="*/ 124 w 735"/>
                      <a:gd name="T93" fmla="*/ 102 h 621"/>
                      <a:gd name="T94" fmla="*/ 109 w 735"/>
                      <a:gd name="T95" fmla="*/ 76 h 621"/>
                      <a:gd name="T96" fmla="*/ 0 w 735"/>
                      <a:gd name="T97" fmla="*/ 126 h 621"/>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0" t="0" r="r" b="b"/>
                    <a:pathLst>
                      <a:path w="735" h="621">
                        <a:moveTo>
                          <a:pt x="0" y="252"/>
                        </a:moveTo>
                        <a:lnTo>
                          <a:pt x="14" y="275"/>
                        </a:lnTo>
                        <a:lnTo>
                          <a:pt x="28" y="300"/>
                        </a:lnTo>
                        <a:lnTo>
                          <a:pt x="43" y="324"/>
                        </a:lnTo>
                        <a:lnTo>
                          <a:pt x="58" y="348"/>
                        </a:lnTo>
                        <a:lnTo>
                          <a:pt x="73" y="372"/>
                        </a:lnTo>
                        <a:lnTo>
                          <a:pt x="88" y="396"/>
                        </a:lnTo>
                        <a:lnTo>
                          <a:pt x="103" y="419"/>
                        </a:lnTo>
                        <a:lnTo>
                          <a:pt x="118" y="442"/>
                        </a:lnTo>
                        <a:lnTo>
                          <a:pt x="131" y="464"/>
                        </a:lnTo>
                        <a:lnTo>
                          <a:pt x="143" y="484"/>
                        </a:lnTo>
                        <a:lnTo>
                          <a:pt x="156" y="502"/>
                        </a:lnTo>
                        <a:lnTo>
                          <a:pt x="166" y="520"/>
                        </a:lnTo>
                        <a:lnTo>
                          <a:pt x="176" y="533"/>
                        </a:lnTo>
                        <a:lnTo>
                          <a:pt x="184" y="546"/>
                        </a:lnTo>
                        <a:lnTo>
                          <a:pt x="189" y="555"/>
                        </a:lnTo>
                        <a:lnTo>
                          <a:pt x="194" y="562"/>
                        </a:lnTo>
                        <a:lnTo>
                          <a:pt x="200" y="570"/>
                        </a:lnTo>
                        <a:lnTo>
                          <a:pt x="208" y="578"/>
                        </a:lnTo>
                        <a:lnTo>
                          <a:pt x="218" y="586"/>
                        </a:lnTo>
                        <a:lnTo>
                          <a:pt x="229" y="594"/>
                        </a:lnTo>
                        <a:lnTo>
                          <a:pt x="241" y="601"/>
                        </a:lnTo>
                        <a:lnTo>
                          <a:pt x="256" y="608"/>
                        </a:lnTo>
                        <a:lnTo>
                          <a:pt x="271" y="614"/>
                        </a:lnTo>
                        <a:lnTo>
                          <a:pt x="287" y="617"/>
                        </a:lnTo>
                        <a:lnTo>
                          <a:pt x="305" y="620"/>
                        </a:lnTo>
                        <a:lnTo>
                          <a:pt x="322" y="621"/>
                        </a:lnTo>
                        <a:lnTo>
                          <a:pt x="340" y="620"/>
                        </a:lnTo>
                        <a:lnTo>
                          <a:pt x="360" y="615"/>
                        </a:lnTo>
                        <a:lnTo>
                          <a:pt x="379" y="608"/>
                        </a:lnTo>
                        <a:lnTo>
                          <a:pt x="399" y="599"/>
                        </a:lnTo>
                        <a:lnTo>
                          <a:pt x="418" y="585"/>
                        </a:lnTo>
                        <a:lnTo>
                          <a:pt x="438" y="569"/>
                        </a:lnTo>
                        <a:lnTo>
                          <a:pt x="458" y="550"/>
                        </a:lnTo>
                        <a:lnTo>
                          <a:pt x="477" y="529"/>
                        </a:lnTo>
                        <a:lnTo>
                          <a:pt x="498" y="506"/>
                        </a:lnTo>
                        <a:lnTo>
                          <a:pt x="518" y="482"/>
                        </a:lnTo>
                        <a:lnTo>
                          <a:pt x="538" y="456"/>
                        </a:lnTo>
                        <a:lnTo>
                          <a:pt x="558" y="430"/>
                        </a:lnTo>
                        <a:lnTo>
                          <a:pt x="577" y="404"/>
                        </a:lnTo>
                        <a:lnTo>
                          <a:pt x="597" y="378"/>
                        </a:lnTo>
                        <a:lnTo>
                          <a:pt x="615" y="353"/>
                        </a:lnTo>
                        <a:lnTo>
                          <a:pt x="632" y="328"/>
                        </a:lnTo>
                        <a:lnTo>
                          <a:pt x="648" y="304"/>
                        </a:lnTo>
                        <a:lnTo>
                          <a:pt x="663" y="282"/>
                        </a:lnTo>
                        <a:lnTo>
                          <a:pt x="677" y="262"/>
                        </a:lnTo>
                        <a:lnTo>
                          <a:pt x="689" y="243"/>
                        </a:lnTo>
                        <a:lnTo>
                          <a:pt x="699" y="227"/>
                        </a:lnTo>
                        <a:lnTo>
                          <a:pt x="708" y="213"/>
                        </a:lnTo>
                        <a:lnTo>
                          <a:pt x="722" y="189"/>
                        </a:lnTo>
                        <a:lnTo>
                          <a:pt x="730" y="166"/>
                        </a:lnTo>
                        <a:lnTo>
                          <a:pt x="735" y="142"/>
                        </a:lnTo>
                        <a:lnTo>
                          <a:pt x="735" y="118"/>
                        </a:lnTo>
                        <a:lnTo>
                          <a:pt x="731" y="95"/>
                        </a:lnTo>
                        <a:lnTo>
                          <a:pt x="723" y="73"/>
                        </a:lnTo>
                        <a:lnTo>
                          <a:pt x="711" y="52"/>
                        </a:lnTo>
                        <a:lnTo>
                          <a:pt x="694" y="32"/>
                        </a:lnTo>
                        <a:lnTo>
                          <a:pt x="685" y="24"/>
                        </a:lnTo>
                        <a:lnTo>
                          <a:pt x="674" y="17"/>
                        </a:lnTo>
                        <a:lnTo>
                          <a:pt x="663" y="11"/>
                        </a:lnTo>
                        <a:lnTo>
                          <a:pt x="651" y="6"/>
                        </a:lnTo>
                        <a:lnTo>
                          <a:pt x="638" y="2"/>
                        </a:lnTo>
                        <a:lnTo>
                          <a:pt x="625" y="0"/>
                        </a:lnTo>
                        <a:lnTo>
                          <a:pt x="613" y="0"/>
                        </a:lnTo>
                        <a:lnTo>
                          <a:pt x="599" y="0"/>
                        </a:lnTo>
                        <a:lnTo>
                          <a:pt x="586" y="2"/>
                        </a:lnTo>
                        <a:lnTo>
                          <a:pt x="573" y="6"/>
                        </a:lnTo>
                        <a:lnTo>
                          <a:pt x="560" y="11"/>
                        </a:lnTo>
                        <a:lnTo>
                          <a:pt x="547" y="17"/>
                        </a:lnTo>
                        <a:lnTo>
                          <a:pt x="535" y="25"/>
                        </a:lnTo>
                        <a:lnTo>
                          <a:pt x="522" y="36"/>
                        </a:lnTo>
                        <a:lnTo>
                          <a:pt x="510" y="47"/>
                        </a:lnTo>
                        <a:lnTo>
                          <a:pt x="500" y="60"/>
                        </a:lnTo>
                        <a:lnTo>
                          <a:pt x="489" y="75"/>
                        </a:lnTo>
                        <a:lnTo>
                          <a:pt x="476" y="93"/>
                        </a:lnTo>
                        <a:lnTo>
                          <a:pt x="462" y="112"/>
                        </a:lnTo>
                        <a:lnTo>
                          <a:pt x="447" y="131"/>
                        </a:lnTo>
                        <a:lnTo>
                          <a:pt x="432" y="152"/>
                        </a:lnTo>
                        <a:lnTo>
                          <a:pt x="416" y="173"/>
                        </a:lnTo>
                        <a:lnTo>
                          <a:pt x="401" y="194"/>
                        </a:lnTo>
                        <a:lnTo>
                          <a:pt x="386" y="214"/>
                        </a:lnTo>
                        <a:lnTo>
                          <a:pt x="371" y="234"/>
                        </a:lnTo>
                        <a:lnTo>
                          <a:pt x="357" y="252"/>
                        </a:lnTo>
                        <a:lnTo>
                          <a:pt x="345" y="268"/>
                        </a:lnTo>
                        <a:lnTo>
                          <a:pt x="334" y="282"/>
                        </a:lnTo>
                        <a:lnTo>
                          <a:pt x="325" y="295"/>
                        </a:lnTo>
                        <a:lnTo>
                          <a:pt x="318" y="303"/>
                        </a:lnTo>
                        <a:lnTo>
                          <a:pt x="314" y="309"/>
                        </a:lnTo>
                        <a:lnTo>
                          <a:pt x="313" y="311"/>
                        </a:lnTo>
                        <a:lnTo>
                          <a:pt x="302" y="294"/>
                        </a:lnTo>
                        <a:lnTo>
                          <a:pt x="291" y="275"/>
                        </a:lnTo>
                        <a:lnTo>
                          <a:pt x="278" y="252"/>
                        </a:lnTo>
                        <a:lnTo>
                          <a:pt x="263" y="229"/>
                        </a:lnTo>
                        <a:lnTo>
                          <a:pt x="248" y="204"/>
                        </a:lnTo>
                        <a:lnTo>
                          <a:pt x="233" y="179"/>
                        </a:lnTo>
                        <a:lnTo>
                          <a:pt x="218" y="152"/>
                        </a:lnTo>
                        <a:lnTo>
                          <a:pt x="203" y="126"/>
                        </a:lnTo>
                        <a:lnTo>
                          <a:pt x="0" y="252"/>
                        </a:lnTo>
                        <a:close/>
                      </a:path>
                    </a:pathLst>
                  </a:custGeom>
                  <a:solidFill>
                    <a:srgbClr val="FF4C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186" name="Freeform 208"/>
                  <p:cNvSpPr>
                    <a:spLocks noChangeAspect="1"/>
                  </p:cNvSpPr>
                  <p:nvPr/>
                </p:nvSpPr>
                <p:spPr bwMode="auto">
                  <a:xfrm>
                    <a:off x="624" y="3651"/>
                    <a:ext cx="102" cy="157"/>
                  </a:xfrm>
                  <a:custGeom>
                    <a:avLst/>
                    <a:gdLst>
                      <a:gd name="T0" fmla="*/ 102 w 204"/>
                      <a:gd name="T1" fmla="*/ 155 h 314"/>
                      <a:gd name="T2" fmla="*/ 102 w 204"/>
                      <a:gd name="T3" fmla="*/ 155 h 314"/>
                      <a:gd name="T4" fmla="*/ 100 w 204"/>
                      <a:gd name="T5" fmla="*/ 152 h 314"/>
                      <a:gd name="T6" fmla="*/ 97 w 204"/>
                      <a:gd name="T7" fmla="*/ 147 h 314"/>
                      <a:gd name="T8" fmla="*/ 93 w 204"/>
                      <a:gd name="T9" fmla="*/ 141 h 314"/>
                      <a:gd name="T10" fmla="*/ 88 w 204"/>
                      <a:gd name="T11" fmla="*/ 134 h 314"/>
                      <a:gd name="T12" fmla="*/ 83 w 204"/>
                      <a:gd name="T13" fmla="*/ 125 h 314"/>
                      <a:gd name="T14" fmla="*/ 77 w 204"/>
                      <a:gd name="T15" fmla="*/ 116 h 314"/>
                      <a:gd name="T16" fmla="*/ 70 w 204"/>
                      <a:gd name="T17" fmla="*/ 106 h 314"/>
                      <a:gd name="T18" fmla="*/ 64 w 204"/>
                      <a:gd name="T19" fmla="*/ 95 h 314"/>
                      <a:gd name="T20" fmla="*/ 57 w 204"/>
                      <a:gd name="T21" fmla="*/ 84 h 314"/>
                      <a:gd name="T22" fmla="*/ 49 w 204"/>
                      <a:gd name="T23" fmla="*/ 72 h 314"/>
                      <a:gd name="T24" fmla="*/ 42 w 204"/>
                      <a:gd name="T25" fmla="*/ 60 h 314"/>
                      <a:gd name="T26" fmla="*/ 34 w 204"/>
                      <a:gd name="T27" fmla="*/ 48 h 314"/>
                      <a:gd name="T28" fmla="*/ 27 w 204"/>
                      <a:gd name="T29" fmla="*/ 36 h 314"/>
                      <a:gd name="T30" fmla="*/ 19 w 204"/>
                      <a:gd name="T31" fmla="*/ 24 h 314"/>
                      <a:gd name="T32" fmla="*/ 12 w 204"/>
                      <a:gd name="T33" fmla="*/ 12 h 314"/>
                      <a:gd name="T34" fmla="*/ 5 w 204"/>
                      <a:gd name="T35" fmla="*/ 0 h 314"/>
                      <a:gd name="T36" fmla="*/ 0 w 204"/>
                      <a:gd name="T37" fmla="*/ 3 h 314"/>
                      <a:gd name="T38" fmla="*/ 7 w 204"/>
                      <a:gd name="T39" fmla="*/ 14 h 314"/>
                      <a:gd name="T40" fmla="*/ 15 w 204"/>
                      <a:gd name="T41" fmla="*/ 26 h 314"/>
                      <a:gd name="T42" fmla="*/ 22 w 204"/>
                      <a:gd name="T43" fmla="*/ 38 h 314"/>
                      <a:gd name="T44" fmla="*/ 30 w 204"/>
                      <a:gd name="T45" fmla="*/ 50 h 314"/>
                      <a:gd name="T46" fmla="*/ 37 w 204"/>
                      <a:gd name="T47" fmla="*/ 62 h 314"/>
                      <a:gd name="T48" fmla="*/ 45 w 204"/>
                      <a:gd name="T49" fmla="*/ 75 h 314"/>
                      <a:gd name="T50" fmla="*/ 52 w 204"/>
                      <a:gd name="T51" fmla="*/ 86 h 314"/>
                      <a:gd name="T52" fmla="*/ 60 w 204"/>
                      <a:gd name="T53" fmla="*/ 98 h 314"/>
                      <a:gd name="T54" fmla="*/ 66 w 204"/>
                      <a:gd name="T55" fmla="*/ 109 h 314"/>
                      <a:gd name="T56" fmla="*/ 72 w 204"/>
                      <a:gd name="T57" fmla="*/ 118 h 314"/>
                      <a:gd name="T58" fmla="*/ 79 w 204"/>
                      <a:gd name="T59" fmla="*/ 128 h 314"/>
                      <a:gd name="T60" fmla="*/ 84 w 204"/>
                      <a:gd name="T61" fmla="*/ 136 h 314"/>
                      <a:gd name="T62" fmla="*/ 88 w 204"/>
                      <a:gd name="T63" fmla="*/ 143 h 314"/>
                      <a:gd name="T64" fmla="*/ 92 w 204"/>
                      <a:gd name="T65" fmla="*/ 149 h 314"/>
                      <a:gd name="T66" fmla="*/ 95 w 204"/>
                      <a:gd name="T67" fmla="*/ 154 h 314"/>
                      <a:gd name="T68" fmla="*/ 97 w 204"/>
                      <a:gd name="T69" fmla="*/ 157 h 314"/>
                      <a:gd name="T70" fmla="*/ 97 w 204"/>
                      <a:gd name="T71" fmla="*/ 157 h 314"/>
                      <a:gd name="T72" fmla="*/ 102 w 204"/>
                      <a:gd name="T73" fmla="*/ 155 h 314"/>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204" h="314">
                        <a:moveTo>
                          <a:pt x="204" y="310"/>
                        </a:moveTo>
                        <a:lnTo>
                          <a:pt x="204" y="310"/>
                        </a:lnTo>
                        <a:lnTo>
                          <a:pt x="199" y="303"/>
                        </a:lnTo>
                        <a:lnTo>
                          <a:pt x="193" y="294"/>
                        </a:lnTo>
                        <a:lnTo>
                          <a:pt x="185" y="281"/>
                        </a:lnTo>
                        <a:lnTo>
                          <a:pt x="176" y="267"/>
                        </a:lnTo>
                        <a:lnTo>
                          <a:pt x="166" y="250"/>
                        </a:lnTo>
                        <a:lnTo>
                          <a:pt x="153" y="232"/>
                        </a:lnTo>
                        <a:lnTo>
                          <a:pt x="140" y="212"/>
                        </a:lnTo>
                        <a:lnTo>
                          <a:pt x="128" y="190"/>
                        </a:lnTo>
                        <a:lnTo>
                          <a:pt x="113" y="167"/>
                        </a:lnTo>
                        <a:lnTo>
                          <a:pt x="98" y="144"/>
                        </a:lnTo>
                        <a:lnTo>
                          <a:pt x="83" y="120"/>
                        </a:lnTo>
                        <a:lnTo>
                          <a:pt x="68" y="96"/>
                        </a:lnTo>
                        <a:lnTo>
                          <a:pt x="53" y="71"/>
                        </a:lnTo>
                        <a:lnTo>
                          <a:pt x="38" y="47"/>
                        </a:lnTo>
                        <a:lnTo>
                          <a:pt x="23" y="23"/>
                        </a:lnTo>
                        <a:lnTo>
                          <a:pt x="9" y="0"/>
                        </a:lnTo>
                        <a:lnTo>
                          <a:pt x="0" y="5"/>
                        </a:lnTo>
                        <a:lnTo>
                          <a:pt x="14" y="28"/>
                        </a:lnTo>
                        <a:lnTo>
                          <a:pt x="29" y="52"/>
                        </a:lnTo>
                        <a:lnTo>
                          <a:pt x="44" y="76"/>
                        </a:lnTo>
                        <a:lnTo>
                          <a:pt x="59" y="100"/>
                        </a:lnTo>
                        <a:lnTo>
                          <a:pt x="74" y="124"/>
                        </a:lnTo>
                        <a:lnTo>
                          <a:pt x="89" y="149"/>
                        </a:lnTo>
                        <a:lnTo>
                          <a:pt x="104" y="172"/>
                        </a:lnTo>
                        <a:lnTo>
                          <a:pt x="119" y="195"/>
                        </a:lnTo>
                        <a:lnTo>
                          <a:pt x="131" y="217"/>
                        </a:lnTo>
                        <a:lnTo>
                          <a:pt x="144" y="236"/>
                        </a:lnTo>
                        <a:lnTo>
                          <a:pt x="157" y="255"/>
                        </a:lnTo>
                        <a:lnTo>
                          <a:pt x="167" y="272"/>
                        </a:lnTo>
                        <a:lnTo>
                          <a:pt x="176" y="286"/>
                        </a:lnTo>
                        <a:lnTo>
                          <a:pt x="184" y="298"/>
                        </a:lnTo>
                        <a:lnTo>
                          <a:pt x="190" y="308"/>
                        </a:lnTo>
                        <a:lnTo>
                          <a:pt x="194" y="314"/>
                        </a:lnTo>
                        <a:lnTo>
                          <a:pt x="204" y="31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187" name="Freeform 209"/>
                  <p:cNvSpPr>
                    <a:spLocks noChangeAspect="1"/>
                  </p:cNvSpPr>
                  <p:nvPr/>
                </p:nvSpPr>
                <p:spPr bwMode="auto">
                  <a:xfrm>
                    <a:off x="721" y="3805"/>
                    <a:ext cx="126" cy="34"/>
                  </a:xfrm>
                  <a:custGeom>
                    <a:avLst/>
                    <a:gdLst>
                      <a:gd name="T0" fmla="*/ 123 w 252"/>
                      <a:gd name="T1" fmla="*/ 3 h 67"/>
                      <a:gd name="T2" fmla="*/ 123 w 252"/>
                      <a:gd name="T3" fmla="*/ 3 h 67"/>
                      <a:gd name="T4" fmla="*/ 113 w 252"/>
                      <a:gd name="T5" fmla="*/ 11 h 67"/>
                      <a:gd name="T6" fmla="*/ 104 w 252"/>
                      <a:gd name="T7" fmla="*/ 17 h 67"/>
                      <a:gd name="T8" fmla="*/ 95 w 252"/>
                      <a:gd name="T9" fmla="*/ 22 h 67"/>
                      <a:gd name="T10" fmla="*/ 85 w 252"/>
                      <a:gd name="T11" fmla="*/ 26 h 67"/>
                      <a:gd name="T12" fmla="*/ 76 w 252"/>
                      <a:gd name="T13" fmla="*/ 28 h 67"/>
                      <a:gd name="T14" fmla="*/ 67 w 252"/>
                      <a:gd name="T15" fmla="*/ 28 h 67"/>
                      <a:gd name="T16" fmla="*/ 58 w 252"/>
                      <a:gd name="T17" fmla="*/ 28 h 67"/>
                      <a:gd name="T18" fmla="*/ 49 w 252"/>
                      <a:gd name="T19" fmla="*/ 27 h 67"/>
                      <a:gd name="T20" fmla="*/ 42 w 252"/>
                      <a:gd name="T21" fmla="*/ 25 h 67"/>
                      <a:gd name="T22" fmla="*/ 34 w 252"/>
                      <a:gd name="T23" fmla="*/ 22 h 67"/>
                      <a:gd name="T24" fmla="*/ 28 w 252"/>
                      <a:gd name="T25" fmla="*/ 19 h 67"/>
                      <a:gd name="T26" fmla="*/ 21 w 252"/>
                      <a:gd name="T27" fmla="*/ 15 h 67"/>
                      <a:gd name="T28" fmla="*/ 17 w 252"/>
                      <a:gd name="T29" fmla="*/ 12 h 67"/>
                      <a:gd name="T30" fmla="*/ 11 w 252"/>
                      <a:gd name="T31" fmla="*/ 8 h 67"/>
                      <a:gd name="T32" fmla="*/ 7 w 252"/>
                      <a:gd name="T33" fmla="*/ 4 h 67"/>
                      <a:gd name="T34" fmla="*/ 5 w 252"/>
                      <a:gd name="T35" fmla="*/ 0 h 67"/>
                      <a:gd name="T36" fmla="*/ 0 w 252"/>
                      <a:gd name="T37" fmla="*/ 2 h 67"/>
                      <a:gd name="T38" fmla="*/ 4 w 252"/>
                      <a:gd name="T39" fmla="*/ 7 h 67"/>
                      <a:gd name="T40" fmla="*/ 8 w 252"/>
                      <a:gd name="T41" fmla="*/ 11 h 67"/>
                      <a:gd name="T42" fmla="*/ 13 w 252"/>
                      <a:gd name="T43" fmla="*/ 15 h 67"/>
                      <a:gd name="T44" fmla="*/ 19 w 252"/>
                      <a:gd name="T45" fmla="*/ 20 h 67"/>
                      <a:gd name="T46" fmla="*/ 25 w 252"/>
                      <a:gd name="T47" fmla="*/ 23 h 67"/>
                      <a:gd name="T48" fmla="*/ 33 w 252"/>
                      <a:gd name="T49" fmla="*/ 27 h 67"/>
                      <a:gd name="T50" fmla="*/ 41 w 252"/>
                      <a:gd name="T51" fmla="*/ 30 h 67"/>
                      <a:gd name="T52" fmla="*/ 49 w 252"/>
                      <a:gd name="T53" fmla="*/ 31 h 67"/>
                      <a:gd name="T54" fmla="*/ 58 w 252"/>
                      <a:gd name="T55" fmla="*/ 32 h 67"/>
                      <a:gd name="T56" fmla="*/ 67 w 252"/>
                      <a:gd name="T57" fmla="*/ 34 h 67"/>
                      <a:gd name="T58" fmla="*/ 76 w 252"/>
                      <a:gd name="T59" fmla="*/ 32 h 67"/>
                      <a:gd name="T60" fmla="*/ 86 w 252"/>
                      <a:gd name="T61" fmla="*/ 30 h 67"/>
                      <a:gd name="T62" fmla="*/ 96 w 252"/>
                      <a:gd name="T63" fmla="*/ 27 h 67"/>
                      <a:gd name="T64" fmla="*/ 106 w 252"/>
                      <a:gd name="T65" fmla="*/ 22 h 67"/>
                      <a:gd name="T66" fmla="*/ 117 w 252"/>
                      <a:gd name="T67" fmla="*/ 15 h 67"/>
                      <a:gd name="T68" fmla="*/ 126 w 252"/>
                      <a:gd name="T69" fmla="*/ 7 h 67"/>
                      <a:gd name="T70" fmla="*/ 126 w 252"/>
                      <a:gd name="T71" fmla="*/ 7 h 67"/>
                      <a:gd name="T72" fmla="*/ 123 w 252"/>
                      <a:gd name="T73" fmla="*/ 3 h 67"/>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252" h="67">
                        <a:moveTo>
                          <a:pt x="246" y="6"/>
                        </a:moveTo>
                        <a:lnTo>
                          <a:pt x="246" y="6"/>
                        </a:lnTo>
                        <a:lnTo>
                          <a:pt x="226" y="22"/>
                        </a:lnTo>
                        <a:lnTo>
                          <a:pt x="208" y="34"/>
                        </a:lnTo>
                        <a:lnTo>
                          <a:pt x="189" y="44"/>
                        </a:lnTo>
                        <a:lnTo>
                          <a:pt x="170" y="51"/>
                        </a:lnTo>
                        <a:lnTo>
                          <a:pt x="151" y="55"/>
                        </a:lnTo>
                        <a:lnTo>
                          <a:pt x="133" y="55"/>
                        </a:lnTo>
                        <a:lnTo>
                          <a:pt x="116" y="55"/>
                        </a:lnTo>
                        <a:lnTo>
                          <a:pt x="98" y="53"/>
                        </a:lnTo>
                        <a:lnTo>
                          <a:pt x="83" y="49"/>
                        </a:lnTo>
                        <a:lnTo>
                          <a:pt x="68" y="44"/>
                        </a:lnTo>
                        <a:lnTo>
                          <a:pt x="55" y="37"/>
                        </a:lnTo>
                        <a:lnTo>
                          <a:pt x="42" y="30"/>
                        </a:lnTo>
                        <a:lnTo>
                          <a:pt x="33" y="23"/>
                        </a:lnTo>
                        <a:lnTo>
                          <a:pt x="22" y="15"/>
                        </a:lnTo>
                        <a:lnTo>
                          <a:pt x="14" y="7"/>
                        </a:lnTo>
                        <a:lnTo>
                          <a:pt x="10" y="0"/>
                        </a:lnTo>
                        <a:lnTo>
                          <a:pt x="0" y="4"/>
                        </a:lnTo>
                        <a:lnTo>
                          <a:pt x="7" y="14"/>
                        </a:lnTo>
                        <a:lnTo>
                          <a:pt x="15" y="22"/>
                        </a:lnTo>
                        <a:lnTo>
                          <a:pt x="26" y="30"/>
                        </a:lnTo>
                        <a:lnTo>
                          <a:pt x="37" y="39"/>
                        </a:lnTo>
                        <a:lnTo>
                          <a:pt x="50" y="46"/>
                        </a:lnTo>
                        <a:lnTo>
                          <a:pt x="66" y="53"/>
                        </a:lnTo>
                        <a:lnTo>
                          <a:pt x="81" y="59"/>
                        </a:lnTo>
                        <a:lnTo>
                          <a:pt x="98" y="62"/>
                        </a:lnTo>
                        <a:lnTo>
                          <a:pt x="116" y="64"/>
                        </a:lnTo>
                        <a:lnTo>
                          <a:pt x="133" y="67"/>
                        </a:lnTo>
                        <a:lnTo>
                          <a:pt x="151" y="64"/>
                        </a:lnTo>
                        <a:lnTo>
                          <a:pt x="172" y="60"/>
                        </a:lnTo>
                        <a:lnTo>
                          <a:pt x="191" y="53"/>
                        </a:lnTo>
                        <a:lnTo>
                          <a:pt x="212" y="44"/>
                        </a:lnTo>
                        <a:lnTo>
                          <a:pt x="233" y="29"/>
                        </a:lnTo>
                        <a:lnTo>
                          <a:pt x="252" y="13"/>
                        </a:lnTo>
                        <a:lnTo>
                          <a:pt x="246" y="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188" name="Freeform 210"/>
                  <p:cNvSpPr>
                    <a:spLocks noChangeAspect="1"/>
                  </p:cNvSpPr>
                  <p:nvPr/>
                </p:nvSpPr>
                <p:spPr bwMode="auto">
                  <a:xfrm>
                    <a:off x="780" y="3554"/>
                    <a:ext cx="99" cy="129"/>
                  </a:xfrm>
                  <a:custGeom>
                    <a:avLst/>
                    <a:gdLst>
                      <a:gd name="T0" fmla="*/ 0 w 197"/>
                      <a:gd name="T1" fmla="*/ 128 h 258"/>
                      <a:gd name="T2" fmla="*/ 4 w 197"/>
                      <a:gd name="T3" fmla="*/ 129 h 258"/>
                      <a:gd name="T4" fmla="*/ 5 w 197"/>
                      <a:gd name="T5" fmla="*/ 127 h 258"/>
                      <a:gd name="T6" fmla="*/ 7 w 197"/>
                      <a:gd name="T7" fmla="*/ 125 h 258"/>
                      <a:gd name="T8" fmla="*/ 11 w 197"/>
                      <a:gd name="T9" fmla="*/ 120 h 258"/>
                      <a:gd name="T10" fmla="*/ 16 w 197"/>
                      <a:gd name="T11" fmla="*/ 114 h 258"/>
                      <a:gd name="T12" fmla="*/ 20 w 197"/>
                      <a:gd name="T13" fmla="*/ 107 h 258"/>
                      <a:gd name="T14" fmla="*/ 27 w 197"/>
                      <a:gd name="T15" fmla="*/ 99 h 258"/>
                      <a:gd name="T16" fmla="*/ 34 w 197"/>
                      <a:gd name="T17" fmla="*/ 90 h 258"/>
                      <a:gd name="T18" fmla="*/ 42 w 197"/>
                      <a:gd name="T19" fmla="*/ 80 h 258"/>
                      <a:gd name="T20" fmla="*/ 49 w 197"/>
                      <a:gd name="T21" fmla="*/ 69 h 258"/>
                      <a:gd name="T22" fmla="*/ 56 w 197"/>
                      <a:gd name="T23" fmla="*/ 59 h 258"/>
                      <a:gd name="T24" fmla="*/ 64 w 197"/>
                      <a:gd name="T25" fmla="*/ 48 h 258"/>
                      <a:gd name="T26" fmla="*/ 72 w 197"/>
                      <a:gd name="T27" fmla="*/ 38 h 258"/>
                      <a:gd name="T28" fmla="*/ 79 w 197"/>
                      <a:gd name="T29" fmla="*/ 29 h 258"/>
                      <a:gd name="T30" fmla="*/ 87 w 197"/>
                      <a:gd name="T31" fmla="*/ 19 h 258"/>
                      <a:gd name="T32" fmla="*/ 93 w 197"/>
                      <a:gd name="T33" fmla="*/ 10 h 258"/>
                      <a:gd name="T34" fmla="*/ 99 w 197"/>
                      <a:gd name="T35" fmla="*/ 2 h 258"/>
                      <a:gd name="T36" fmla="*/ 94 w 197"/>
                      <a:gd name="T37" fmla="*/ 0 h 258"/>
                      <a:gd name="T38" fmla="*/ 88 w 197"/>
                      <a:gd name="T39" fmla="*/ 8 h 258"/>
                      <a:gd name="T40" fmla="*/ 82 w 197"/>
                      <a:gd name="T41" fmla="*/ 17 h 258"/>
                      <a:gd name="T42" fmla="*/ 76 w 197"/>
                      <a:gd name="T43" fmla="*/ 25 h 258"/>
                      <a:gd name="T44" fmla="*/ 68 w 197"/>
                      <a:gd name="T45" fmla="*/ 36 h 258"/>
                      <a:gd name="T46" fmla="*/ 61 w 197"/>
                      <a:gd name="T47" fmla="*/ 46 h 258"/>
                      <a:gd name="T48" fmla="*/ 53 w 197"/>
                      <a:gd name="T49" fmla="*/ 57 h 258"/>
                      <a:gd name="T50" fmla="*/ 45 w 197"/>
                      <a:gd name="T51" fmla="*/ 67 h 258"/>
                      <a:gd name="T52" fmla="*/ 37 w 197"/>
                      <a:gd name="T53" fmla="*/ 77 h 258"/>
                      <a:gd name="T54" fmla="*/ 30 w 197"/>
                      <a:gd name="T55" fmla="*/ 86 h 258"/>
                      <a:gd name="T56" fmla="*/ 23 w 197"/>
                      <a:gd name="T57" fmla="*/ 96 h 258"/>
                      <a:gd name="T58" fmla="*/ 17 w 197"/>
                      <a:gd name="T59" fmla="*/ 104 h 258"/>
                      <a:gd name="T60" fmla="*/ 11 w 197"/>
                      <a:gd name="T61" fmla="*/ 111 h 258"/>
                      <a:gd name="T62" fmla="*/ 7 w 197"/>
                      <a:gd name="T63" fmla="*/ 117 h 258"/>
                      <a:gd name="T64" fmla="*/ 4 w 197"/>
                      <a:gd name="T65" fmla="*/ 121 h 258"/>
                      <a:gd name="T66" fmla="*/ 1 w 197"/>
                      <a:gd name="T67" fmla="*/ 125 h 258"/>
                      <a:gd name="T68" fmla="*/ 1 w 197"/>
                      <a:gd name="T69" fmla="*/ 125 h 258"/>
                      <a:gd name="T70" fmla="*/ 5 w 197"/>
                      <a:gd name="T71" fmla="*/ 126 h 258"/>
                      <a:gd name="T72" fmla="*/ 1 w 197"/>
                      <a:gd name="T73" fmla="*/ 125 h 258"/>
                      <a:gd name="T74" fmla="*/ 0 w 197"/>
                      <a:gd name="T75" fmla="*/ 127 h 258"/>
                      <a:gd name="T76" fmla="*/ 1 w 197"/>
                      <a:gd name="T77" fmla="*/ 129 h 258"/>
                      <a:gd name="T78" fmla="*/ 3 w 197"/>
                      <a:gd name="T79" fmla="*/ 129 h 258"/>
                      <a:gd name="T80" fmla="*/ 4 w 197"/>
                      <a:gd name="T81" fmla="*/ 129 h 258"/>
                      <a:gd name="T82" fmla="*/ 0 w 197"/>
                      <a:gd name="T83" fmla="*/ 128 h 258"/>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0" t="0" r="r" b="b"/>
                    <a:pathLst>
                      <a:path w="197" h="258">
                        <a:moveTo>
                          <a:pt x="0" y="255"/>
                        </a:moveTo>
                        <a:lnTo>
                          <a:pt x="8" y="257"/>
                        </a:lnTo>
                        <a:lnTo>
                          <a:pt x="10" y="253"/>
                        </a:lnTo>
                        <a:lnTo>
                          <a:pt x="14" y="249"/>
                        </a:lnTo>
                        <a:lnTo>
                          <a:pt x="21" y="240"/>
                        </a:lnTo>
                        <a:lnTo>
                          <a:pt x="31" y="227"/>
                        </a:lnTo>
                        <a:lnTo>
                          <a:pt x="40" y="214"/>
                        </a:lnTo>
                        <a:lnTo>
                          <a:pt x="53" y="198"/>
                        </a:lnTo>
                        <a:lnTo>
                          <a:pt x="67" y="179"/>
                        </a:lnTo>
                        <a:lnTo>
                          <a:pt x="83" y="159"/>
                        </a:lnTo>
                        <a:lnTo>
                          <a:pt x="98" y="138"/>
                        </a:lnTo>
                        <a:lnTo>
                          <a:pt x="112" y="117"/>
                        </a:lnTo>
                        <a:lnTo>
                          <a:pt x="128" y="96"/>
                        </a:lnTo>
                        <a:lnTo>
                          <a:pt x="144" y="76"/>
                        </a:lnTo>
                        <a:lnTo>
                          <a:pt x="158" y="57"/>
                        </a:lnTo>
                        <a:lnTo>
                          <a:pt x="173" y="38"/>
                        </a:lnTo>
                        <a:lnTo>
                          <a:pt x="185" y="19"/>
                        </a:lnTo>
                        <a:lnTo>
                          <a:pt x="197" y="4"/>
                        </a:lnTo>
                        <a:lnTo>
                          <a:pt x="187" y="0"/>
                        </a:lnTo>
                        <a:lnTo>
                          <a:pt x="176" y="15"/>
                        </a:lnTo>
                        <a:lnTo>
                          <a:pt x="163" y="33"/>
                        </a:lnTo>
                        <a:lnTo>
                          <a:pt x="151" y="50"/>
                        </a:lnTo>
                        <a:lnTo>
                          <a:pt x="135" y="71"/>
                        </a:lnTo>
                        <a:lnTo>
                          <a:pt x="121" y="92"/>
                        </a:lnTo>
                        <a:lnTo>
                          <a:pt x="105" y="113"/>
                        </a:lnTo>
                        <a:lnTo>
                          <a:pt x="89" y="133"/>
                        </a:lnTo>
                        <a:lnTo>
                          <a:pt x="74" y="154"/>
                        </a:lnTo>
                        <a:lnTo>
                          <a:pt x="60" y="172"/>
                        </a:lnTo>
                        <a:lnTo>
                          <a:pt x="46" y="191"/>
                        </a:lnTo>
                        <a:lnTo>
                          <a:pt x="33" y="207"/>
                        </a:lnTo>
                        <a:lnTo>
                          <a:pt x="22" y="222"/>
                        </a:lnTo>
                        <a:lnTo>
                          <a:pt x="14" y="234"/>
                        </a:lnTo>
                        <a:lnTo>
                          <a:pt x="7" y="242"/>
                        </a:lnTo>
                        <a:lnTo>
                          <a:pt x="1" y="249"/>
                        </a:lnTo>
                        <a:lnTo>
                          <a:pt x="1" y="250"/>
                        </a:lnTo>
                        <a:lnTo>
                          <a:pt x="9" y="251"/>
                        </a:lnTo>
                        <a:lnTo>
                          <a:pt x="1" y="250"/>
                        </a:lnTo>
                        <a:lnTo>
                          <a:pt x="0" y="253"/>
                        </a:lnTo>
                        <a:lnTo>
                          <a:pt x="1" y="257"/>
                        </a:lnTo>
                        <a:lnTo>
                          <a:pt x="5" y="258"/>
                        </a:lnTo>
                        <a:lnTo>
                          <a:pt x="8" y="257"/>
                        </a:lnTo>
                        <a:lnTo>
                          <a:pt x="0" y="255"/>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189" name="Freeform 211"/>
                  <p:cNvSpPr>
                    <a:spLocks noChangeAspect="1"/>
                  </p:cNvSpPr>
                  <p:nvPr/>
                </p:nvSpPr>
                <p:spPr bwMode="auto">
                  <a:xfrm>
                    <a:off x="726" y="3586"/>
                    <a:ext cx="59" cy="96"/>
                  </a:xfrm>
                  <a:custGeom>
                    <a:avLst/>
                    <a:gdLst>
                      <a:gd name="T0" fmla="*/ 4 w 118"/>
                      <a:gd name="T1" fmla="*/ 5 h 192"/>
                      <a:gd name="T2" fmla="*/ 0 w 118"/>
                      <a:gd name="T3" fmla="*/ 4 h 192"/>
                      <a:gd name="T4" fmla="*/ 8 w 118"/>
                      <a:gd name="T5" fmla="*/ 17 h 192"/>
                      <a:gd name="T6" fmla="*/ 15 w 118"/>
                      <a:gd name="T7" fmla="*/ 30 h 192"/>
                      <a:gd name="T8" fmla="*/ 23 w 118"/>
                      <a:gd name="T9" fmla="*/ 43 h 192"/>
                      <a:gd name="T10" fmla="*/ 30 w 118"/>
                      <a:gd name="T11" fmla="*/ 56 h 192"/>
                      <a:gd name="T12" fmla="*/ 37 w 118"/>
                      <a:gd name="T13" fmla="*/ 67 h 192"/>
                      <a:gd name="T14" fmla="*/ 44 w 118"/>
                      <a:gd name="T15" fmla="*/ 79 h 192"/>
                      <a:gd name="T16" fmla="*/ 50 w 118"/>
                      <a:gd name="T17" fmla="*/ 88 h 192"/>
                      <a:gd name="T18" fmla="*/ 55 w 118"/>
                      <a:gd name="T19" fmla="*/ 96 h 192"/>
                      <a:gd name="T20" fmla="*/ 59 w 118"/>
                      <a:gd name="T21" fmla="*/ 94 h 192"/>
                      <a:gd name="T22" fmla="*/ 54 w 118"/>
                      <a:gd name="T23" fmla="*/ 86 h 192"/>
                      <a:gd name="T24" fmla="*/ 48 w 118"/>
                      <a:gd name="T25" fmla="*/ 76 h 192"/>
                      <a:gd name="T26" fmla="*/ 42 w 118"/>
                      <a:gd name="T27" fmla="*/ 65 h 192"/>
                      <a:gd name="T28" fmla="*/ 35 w 118"/>
                      <a:gd name="T29" fmla="*/ 53 h 192"/>
                      <a:gd name="T30" fmla="*/ 27 w 118"/>
                      <a:gd name="T31" fmla="*/ 41 h 192"/>
                      <a:gd name="T32" fmla="*/ 20 w 118"/>
                      <a:gd name="T33" fmla="*/ 28 h 192"/>
                      <a:gd name="T34" fmla="*/ 12 w 118"/>
                      <a:gd name="T35" fmla="*/ 15 h 192"/>
                      <a:gd name="T36" fmla="*/ 5 w 118"/>
                      <a:gd name="T37" fmla="*/ 1 h 192"/>
                      <a:gd name="T38" fmla="*/ 1 w 118"/>
                      <a:gd name="T39" fmla="*/ 0 h 192"/>
                      <a:gd name="T40" fmla="*/ 5 w 118"/>
                      <a:gd name="T41" fmla="*/ 1 h 192"/>
                      <a:gd name="T42" fmla="*/ 4 w 118"/>
                      <a:gd name="T43" fmla="*/ 0 h 192"/>
                      <a:gd name="T44" fmla="*/ 2 w 118"/>
                      <a:gd name="T45" fmla="*/ 0 h 192"/>
                      <a:gd name="T46" fmla="*/ 0 w 118"/>
                      <a:gd name="T47" fmla="*/ 2 h 192"/>
                      <a:gd name="T48" fmla="*/ 0 w 118"/>
                      <a:gd name="T49" fmla="*/ 4 h 192"/>
                      <a:gd name="T50" fmla="*/ 4 w 118"/>
                      <a:gd name="T51" fmla="*/ 5 h 192"/>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0" t="0" r="r" b="b"/>
                    <a:pathLst>
                      <a:path w="118" h="192">
                        <a:moveTo>
                          <a:pt x="7" y="9"/>
                        </a:moveTo>
                        <a:lnTo>
                          <a:pt x="0" y="7"/>
                        </a:lnTo>
                        <a:lnTo>
                          <a:pt x="15" y="33"/>
                        </a:lnTo>
                        <a:lnTo>
                          <a:pt x="30" y="60"/>
                        </a:lnTo>
                        <a:lnTo>
                          <a:pt x="45" y="85"/>
                        </a:lnTo>
                        <a:lnTo>
                          <a:pt x="60" y="111"/>
                        </a:lnTo>
                        <a:lnTo>
                          <a:pt x="74" y="134"/>
                        </a:lnTo>
                        <a:lnTo>
                          <a:pt x="87" y="157"/>
                        </a:lnTo>
                        <a:lnTo>
                          <a:pt x="99" y="175"/>
                        </a:lnTo>
                        <a:lnTo>
                          <a:pt x="109" y="192"/>
                        </a:lnTo>
                        <a:lnTo>
                          <a:pt x="118" y="188"/>
                        </a:lnTo>
                        <a:lnTo>
                          <a:pt x="108" y="171"/>
                        </a:lnTo>
                        <a:lnTo>
                          <a:pt x="96" y="152"/>
                        </a:lnTo>
                        <a:lnTo>
                          <a:pt x="84" y="129"/>
                        </a:lnTo>
                        <a:lnTo>
                          <a:pt x="69" y="106"/>
                        </a:lnTo>
                        <a:lnTo>
                          <a:pt x="54" y="81"/>
                        </a:lnTo>
                        <a:lnTo>
                          <a:pt x="39" y="55"/>
                        </a:lnTo>
                        <a:lnTo>
                          <a:pt x="24" y="29"/>
                        </a:lnTo>
                        <a:lnTo>
                          <a:pt x="9" y="2"/>
                        </a:lnTo>
                        <a:lnTo>
                          <a:pt x="2" y="0"/>
                        </a:lnTo>
                        <a:lnTo>
                          <a:pt x="9" y="2"/>
                        </a:lnTo>
                        <a:lnTo>
                          <a:pt x="7" y="0"/>
                        </a:lnTo>
                        <a:lnTo>
                          <a:pt x="3" y="0"/>
                        </a:lnTo>
                        <a:lnTo>
                          <a:pt x="0" y="4"/>
                        </a:lnTo>
                        <a:lnTo>
                          <a:pt x="0" y="7"/>
                        </a:lnTo>
                        <a:lnTo>
                          <a:pt x="7" y="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190" name="Freeform 212"/>
                  <p:cNvSpPr>
                    <a:spLocks noChangeAspect="1"/>
                  </p:cNvSpPr>
                  <p:nvPr/>
                </p:nvSpPr>
                <p:spPr bwMode="auto">
                  <a:xfrm>
                    <a:off x="624" y="3586"/>
                    <a:ext cx="105" cy="68"/>
                  </a:xfrm>
                  <a:custGeom>
                    <a:avLst/>
                    <a:gdLst>
                      <a:gd name="T0" fmla="*/ 4 w 211"/>
                      <a:gd name="T1" fmla="*/ 65 h 136"/>
                      <a:gd name="T2" fmla="*/ 3 w 211"/>
                      <a:gd name="T3" fmla="*/ 68 h 136"/>
                      <a:gd name="T4" fmla="*/ 105 w 211"/>
                      <a:gd name="T5" fmla="*/ 5 h 136"/>
                      <a:gd name="T6" fmla="*/ 103 w 211"/>
                      <a:gd name="T7" fmla="*/ 0 h 136"/>
                      <a:gd name="T8" fmla="*/ 1 w 211"/>
                      <a:gd name="T9" fmla="*/ 64 h 136"/>
                      <a:gd name="T10" fmla="*/ 0 w 211"/>
                      <a:gd name="T11" fmla="*/ 67 h 136"/>
                      <a:gd name="T12" fmla="*/ 1 w 211"/>
                      <a:gd name="T13" fmla="*/ 64 h 136"/>
                      <a:gd name="T14" fmla="*/ 0 w 211"/>
                      <a:gd name="T15" fmla="*/ 65 h 136"/>
                      <a:gd name="T16" fmla="*/ 0 w 211"/>
                      <a:gd name="T17" fmla="*/ 67 h 136"/>
                      <a:gd name="T18" fmla="*/ 2 w 211"/>
                      <a:gd name="T19" fmla="*/ 68 h 136"/>
                      <a:gd name="T20" fmla="*/ 3 w 211"/>
                      <a:gd name="T21" fmla="*/ 68 h 136"/>
                      <a:gd name="T22" fmla="*/ 4 w 211"/>
                      <a:gd name="T23" fmla="*/ 65 h 1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11" h="136">
                        <a:moveTo>
                          <a:pt x="9" y="129"/>
                        </a:moveTo>
                        <a:lnTo>
                          <a:pt x="7" y="136"/>
                        </a:lnTo>
                        <a:lnTo>
                          <a:pt x="211" y="9"/>
                        </a:lnTo>
                        <a:lnTo>
                          <a:pt x="206" y="0"/>
                        </a:lnTo>
                        <a:lnTo>
                          <a:pt x="2" y="127"/>
                        </a:lnTo>
                        <a:lnTo>
                          <a:pt x="0" y="134"/>
                        </a:lnTo>
                        <a:lnTo>
                          <a:pt x="2" y="127"/>
                        </a:lnTo>
                        <a:lnTo>
                          <a:pt x="0" y="129"/>
                        </a:lnTo>
                        <a:lnTo>
                          <a:pt x="0" y="133"/>
                        </a:lnTo>
                        <a:lnTo>
                          <a:pt x="4" y="136"/>
                        </a:lnTo>
                        <a:lnTo>
                          <a:pt x="7" y="136"/>
                        </a:lnTo>
                        <a:lnTo>
                          <a:pt x="9" y="12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191" name="Freeform 213"/>
                  <p:cNvSpPr>
                    <a:spLocks noChangeAspect="1"/>
                  </p:cNvSpPr>
                  <p:nvPr/>
                </p:nvSpPr>
                <p:spPr bwMode="auto">
                  <a:xfrm>
                    <a:off x="578" y="3494"/>
                    <a:ext cx="150" cy="158"/>
                  </a:xfrm>
                  <a:custGeom>
                    <a:avLst/>
                    <a:gdLst>
                      <a:gd name="T0" fmla="*/ 150 w 300"/>
                      <a:gd name="T1" fmla="*/ 95 h 315"/>
                      <a:gd name="T2" fmla="*/ 145 w 300"/>
                      <a:gd name="T3" fmla="*/ 85 h 315"/>
                      <a:gd name="T4" fmla="*/ 140 w 300"/>
                      <a:gd name="T5" fmla="*/ 77 h 315"/>
                      <a:gd name="T6" fmla="*/ 135 w 300"/>
                      <a:gd name="T7" fmla="*/ 68 h 315"/>
                      <a:gd name="T8" fmla="*/ 131 w 300"/>
                      <a:gd name="T9" fmla="*/ 60 h 315"/>
                      <a:gd name="T10" fmla="*/ 127 w 300"/>
                      <a:gd name="T11" fmla="*/ 53 h 315"/>
                      <a:gd name="T12" fmla="*/ 123 w 300"/>
                      <a:gd name="T13" fmla="*/ 46 h 315"/>
                      <a:gd name="T14" fmla="*/ 120 w 300"/>
                      <a:gd name="T15" fmla="*/ 40 h 315"/>
                      <a:gd name="T16" fmla="*/ 118 w 300"/>
                      <a:gd name="T17" fmla="*/ 35 h 315"/>
                      <a:gd name="T18" fmla="*/ 112 w 300"/>
                      <a:gd name="T19" fmla="*/ 24 h 315"/>
                      <a:gd name="T20" fmla="*/ 104 w 300"/>
                      <a:gd name="T21" fmla="*/ 15 h 315"/>
                      <a:gd name="T22" fmla="*/ 95 w 300"/>
                      <a:gd name="T23" fmla="*/ 8 h 315"/>
                      <a:gd name="T24" fmla="*/ 84 w 300"/>
                      <a:gd name="T25" fmla="*/ 2 h 315"/>
                      <a:gd name="T26" fmla="*/ 72 w 300"/>
                      <a:gd name="T27" fmla="*/ 0 h 315"/>
                      <a:gd name="T28" fmla="*/ 59 w 300"/>
                      <a:gd name="T29" fmla="*/ 1 h 315"/>
                      <a:gd name="T30" fmla="*/ 45 w 300"/>
                      <a:gd name="T31" fmla="*/ 4 h 315"/>
                      <a:gd name="T32" fmla="*/ 31 w 300"/>
                      <a:gd name="T33" fmla="*/ 10 h 315"/>
                      <a:gd name="T34" fmla="*/ 19 w 300"/>
                      <a:gd name="T35" fmla="*/ 19 h 315"/>
                      <a:gd name="T36" fmla="*/ 9 w 300"/>
                      <a:gd name="T37" fmla="*/ 28 h 315"/>
                      <a:gd name="T38" fmla="*/ 4 w 300"/>
                      <a:gd name="T39" fmla="*/ 38 h 315"/>
                      <a:gd name="T40" fmla="*/ 1 w 300"/>
                      <a:gd name="T41" fmla="*/ 49 h 315"/>
                      <a:gd name="T42" fmla="*/ 0 w 300"/>
                      <a:gd name="T43" fmla="*/ 60 h 315"/>
                      <a:gd name="T44" fmla="*/ 2 w 300"/>
                      <a:gd name="T45" fmla="*/ 72 h 315"/>
                      <a:gd name="T46" fmla="*/ 5 w 300"/>
                      <a:gd name="T47" fmla="*/ 82 h 315"/>
                      <a:gd name="T48" fmla="*/ 10 w 300"/>
                      <a:gd name="T49" fmla="*/ 93 h 315"/>
                      <a:gd name="T50" fmla="*/ 12 w 300"/>
                      <a:gd name="T51" fmla="*/ 97 h 315"/>
                      <a:gd name="T52" fmla="*/ 15 w 300"/>
                      <a:gd name="T53" fmla="*/ 103 h 315"/>
                      <a:gd name="T54" fmla="*/ 19 w 300"/>
                      <a:gd name="T55" fmla="*/ 110 h 315"/>
                      <a:gd name="T56" fmla="*/ 24 w 300"/>
                      <a:gd name="T57" fmla="*/ 118 h 315"/>
                      <a:gd name="T58" fmla="*/ 29 w 300"/>
                      <a:gd name="T59" fmla="*/ 127 h 315"/>
                      <a:gd name="T60" fmla="*/ 35 w 300"/>
                      <a:gd name="T61" fmla="*/ 137 h 315"/>
                      <a:gd name="T62" fmla="*/ 42 w 300"/>
                      <a:gd name="T63" fmla="*/ 147 h 315"/>
                      <a:gd name="T64" fmla="*/ 49 w 300"/>
                      <a:gd name="T65" fmla="*/ 158 h 315"/>
                      <a:gd name="T66" fmla="*/ 150 w 300"/>
                      <a:gd name="T67" fmla="*/ 95 h 31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300" h="315">
                        <a:moveTo>
                          <a:pt x="300" y="189"/>
                        </a:moveTo>
                        <a:lnTo>
                          <a:pt x="290" y="170"/>
                        </a:lnTo>
                        <a:lnTo>
                          <a:pt x="280" y="153"/>
                        </a:lnTo>
                        <a:lnTo>
                          <a:pt x="270" y="136"/>
                        </a:lnTo>
                        <a:lnTo>
                          <a:pt x="261" y="120"/>
                        </a:lnTo>
                        <a:lnTo>
                          <a:pt x="254" y="105"/>
                        </a:lnTo>
                        <a:lnTo>
                          <a:pt x="246" y="91"/>
                        </a:lnTo>
                        <a:lnTo>
                          <a:pt x="240" y="79"/>
                        </a:lnTo>
                        <a:lnTo>
                          <a:pt x="236" y="69"/>
                        </a:lnTo>
                        <a:lnTo>
                          <a:pt x="223" y="47"/>
                        </a:lnTo>
                        <a:lnTo>
                          <a:pt x="207" y="29"/>
                        </a:lnTo>
                        <a:lnTo>
                          <a:pt x="189" y="15"/>
                        </a:lnTo>
                        <a:lnTo>
                          <a:pt x="167" y="4"/>
                        </a:lnTo>
                        <a:lnTo>
                          <a:pt x="143" y="0"/>
                        </a:lnTo>
                        <a:lnTo>
                          <a:pt x="117" y="1"/>
                        </a:lnTo>
                        <a:lnTo>
                          <a:pt x="90" y="7"/>
                        </a:lnTo>
                        <a:lnTo>
                          <a:pt x="61" y="19"/>
                        </a:lnTo>
                        <a:lnTo>
                          <a:pt x="37" y="37"/>
                        </a:lnTo>
                        <a:lnTo>
                          <a:pt x="18" y="55"/>
                        </a:lnTo>
                        <a:lnTo>
                          <a:pt x="7" y="76"/>
                        </a:lnTo>
                        <a:lnTo>
                          <a:pt x="1" y="98"/>
                        </a:lnTo>
                        <a:lnTo>
                          <a:pt x="0" y="120"/>
                        </a:lnTo>
                        <a:lnTo>
                          <a:pt x="4" y="143"/>
                        </a:lnTo>
                        <a:lnTo>
                          <a:pt x="10" y="164"/>
                        </a:lnTo>
                        <a:lnTo>
                          <a:pt x="20" y="186"/>
                        </a:lnTo>
                        <a:lnTo>
                          <a:pt x="24" y="194"/>
                        </a:lnTo>
                        <a:lnTo>
                          <a:pt x="30" y="206"/>
                        </a:lnTo>
                        <a:lnTo>
                          <a:pt x="38" y="220"/>
                        </a:lnTo>
                        <a:lnTo>
                          <a:pt x="47" y="235"/>
                        </a:lnTo>
                        <a:lnTo>
                          <a:pt x="58" y="253"/>
                        </a:lnTo>
                        <a:lnTo>
                          <a:pt x="70" y="273"/>
                        </a:lnTo>
                        <a:lnTo>
                          <a:pt x="83" y="293"/>
                        </a:lnTo>
                        <a:lnTo>
                          <a:pt x="97" y="315"/>
                        </a:lnTo>
                        <a:lnTo>
                          <a:pt x="300" y="189"/>
                        </a:lnTo>
                        <a:close/>
                      </a:path>
                    </a:pathLst>
                  </a:custGeom>
                  <a:solidFill>
                    <a:srgbClr val="F2CCB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192" name="Freeform 214"/>
                  <p:cNvSpPr>
                    <a:spLocks noChangeAspect="1"/>
                  </p:cNvSpPr>
                  <p:nvPr/>
                </p:nvSpPr>
                <p:spPr bwMode="auto">
                  <a:xfrm>
                    <a:off x="694" y="3527"/>
                    <a:ext cx="36" cy="62"/>
                  </a:xfrm>
                  <a:custGeom>
                    <a:avLst/>
                    <a:gdLst>
                      <a:gd name="T0" fmla="*/ 0 w 74"/>
                      <a:gd name="T1" fmla="*/ 2 h 124"/>
                      <a:gd name="T2" fmla="*/ 0 w 74"/>
                      <a:gd name="T3" fmla="*/ 2 h 124"/>
                      <a:gd name="T4" fmla="*/ 2 w 74"/>
                      <a:gd name="T5" fmla="*/ 8 h 124"/>
                      <a:gd name="T6" fmla="*/ 5 w 74"/>
                      <a:gd name="T7" fmla="*/ 13 h 124"/>
                      <a:gd name="T8" fmla="*/ 9 w 74"/>
                      <a:gd name="T9" fmla="*/ 20 h 124"/>
                      <a:gd name="T10" fmla="*/ 13 w 74"/>
                      <a:gd name="T11" fmla="*/ 28 h 124"/>
                      <a:gd name="T12" fmla="*/ 17 w 74"/>
                      <a:gd name="T13" fmla="*/ 36 h 124"/>
                      <a:gd name="T14" fmla="*/ 21 w 74"/>
                      <a:gd name="T15" fmla="*/ 44 h 124"/>
                      <a:gd name="T16" fmla="*/ 26 w 74"/>
                      <a:gd name="T17" fmla="*/ 53 h 124"/>
                      <a:gd name="T18" fmla="*/ 32 w 74"/>
                      <a:gd name="T19" fmla="*/ 62 h 124"/>
                      <a:gd name="T20" fmla="*/ 36 w 74"/>
                      <a:gd name="T21" fmla="*/ 60 h 124"/>
                      <a:gd name="T22" fmla="*/ 31 w 74"/>
                      <a:gd name="T23" fmla="*/ 51 h 124"/>
                      <a:gd name="T24" fmla="*/ 26 w 74"/>
                      <a:gd name="T25" fmla="*/ 42 h 124"/>
                      <a:gd name="T26" fmla="*/ 21 w 74"/>
                      <a:gd name="T27" fmla="*/ 33 h 124"/>
                      <a:gd name="T28" fmla="*/ 17 w 74"/>
                      <a:gd name="T29" fmla="*/ 25 h 124"/>
                      <a:gd name="T30" fmla="*/ 14 w 74"/>
                      <a:gd name="T31" fmla="*/ 18 h 124"/>
                      <a:gd name="T32" fmla="*/ 10 w 74"/>
                      <a:gd name="T33" fmla="*/ 11 h 124"/>
                      <a:gd name="T34" fmla="*/ 7 w 74"/>
                      <a:gd name="T35" fmla="*/ 5 h 124"/>
                      <a:gd name="T36" fmla="*/ 4 w 74"/>
                      <a:gd name="T37" fmla="*/ 0 h 124"/>
                      <a:gd name="T38" fmla="*/ 4 w 74"/>
                      <a:gd name="T39" fmla="*/ 0 h 124"/>
                      <a:gd name="T40" fmla="*/ 0 w 74"/>
                      <a:gd name="T41" fmla="*/ 2 h 124"/>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74" h="124">
                        <a:moveTo>
                          <a:pt x="0" y="4"/>
                        </a:moveTo>
                        <a:lnTo>
                          <a:pt x="0" y="4"/>
                        </a:lnTo>
                        <a:lnTo>
                          <a:pt x="5" y="15"/>
                        </a:lnTo>
                        <a:lnTo>
                          <a:pt x="11" y="26"/>
                        </a:lnTo>
                        <a:lnTo>
                          <a:pt x="19" y="40"/>
                        </a:lnTo>
                        <a:lnTo>
                          <a:pt x="26" y="55"/>
                        </a:lnTo>
                        <a:lnTo>
                          <a:pt x="35" y="71"/>
                        </a:lnTo>
                        <a:lnTo>
                          <a:pt x="44" y="88"/>
                        </a:lnTo>
                        <a:lnTo>
                          <a:pt x="54" y="106"/>
                        </a:lnTo>
                        <a:lnTo>
                          <a:pt x="65" y="124"/>
                        </a:lnTo>
                        <a:lnTo>
                          <a:pt x="74" y="119"/>
                        </a:lnTo>
                        <a:lnTo>
                          <a:pt x="64" y="101"/>
                        </a:lnTo>
                        <a:lnTo>
                          <a:pt x="53" y="84"/>
                        </a:lnTo>
                        <a:lnTo>
                          <a:pt x="44" y="66"/>
                        </a:lnTo>
                        <a:lnTo>
                          <a:pt x="35" y="50"/>
                        </a:lnTo>
                        <a:lnTo>
                          <a:pt x="28" y="35"/>
                        </a:lnTo>
                        <a:lnTo>
                          <a:pt x="20" y="21"/>
                        </a:lnTo>
                        <a:lnTo>
                          <a:pt x="14" y="10"/>
                        </a:lnTo>
                        <a:lnTo>
                          <a:pt x="9" y="0"/>
                        </a:lnTo>
                        <a:lnTo>
                          <a:pt x="0" y="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193" name="Freeform 215"/>
                  <p:cNvSpPr>
                    <a:spLocks noChangeAspect="1"/>
                  </p:cNvSpPr>
                  <p:nvPr/>
                </p:nvSpPr>
                <p:spPr bwMode="auto">
                  <a:xfrm>
                    <a:off x="607" y="3492"/>
                    <a:ext cx="91" cy="38"/>
                  </a:xfrm>
                  <a:custGeom>
                    <a:avLst/>
                    <a:gdLst>
                      <a:gd name="T0" fmla="*/ 2 w 181"/>
                      <a:gd name="T1" fmla="*/ 15 h 76"/>
                      <a:gd name="T2" fmla="*/ 2 w 181"/>
                      <a:gd name="T3" fmla="*/ 15 h 76"/>
                      <a:gd name="T4" fmla="*/ 16 w 181"/>
                      <a:gd name="T5" fmla="*/ 8 h 76"/>
                      <a:gd name="T6" fmla="*/ 29 w 181"/>
                      <a:gd name="T7" fmla="*/ 6 h 76"/>
                      <a:gd name="T8" fmla="*/ 42 w 181"/>
                      <a:gd name="T9" fmla="*/ 5 h 76"/>
                      <a:gd name="T10" fmla="*/ 54 w 181"/>
                      <a:gd name="T11" fmla="*/ 7 h 76"/>
                      <a:gd name="T12" fmla="*/ 64 w 181"/>
                      <a:gd name="T13" fmla="*/ 12 h 76"/>
                      <a:gd name="T14" fmla="*/ 73 w 181"/>
                      <a:gd name="T15" fmla="*/ 19 h 76"/>
                      <a:gd name="T16" fmla="*/ 80 w 181"/>
                      <a:gd name="T17" fmla="*/ 27 h 76"/>
                      <a:gd name="T18" fmla="*/ 86 w 181"/>
                      <a:gd name="T19" fmla="*/ 38 h 76"/>
                      <a:gd name="T20" fmla="*/ 91 w 181"/>
                      <a:gd name="T21" fmla="*/ 36 h 76"/>
                      <a:gd name="T22" fmla="*/ 85 w 181"/>
                      <a:gd name="T23" fmla="*/ 25 h 76"/>
                      <a:gd name="T24" fmla="*/ 76 w 181"/>
                      <a:gd name="T25" fmla="*/ 15 h 76"/>
                      <a:gd name="T26" fmla="*/ 66 w 181"/>
                      <a:gd name="T27" fmla="*/ 8 h 76"/>
                      <a:gd name="T28" fmla="*/ 55 w 181"/>
                      <a:gd name="T29" fmla="*/ 3 h 76"/>
                      <a:gd name="T30" fmla="*/ 42 w 181"/>
                      <a:gd name="T31" fmla="*/ 0 h 76"/>
                      <a:gd name="T32" fmla="*/ 29 w 181"/>
                      <a:gd name="T33" fmla="*/ 1 h 76"/>
                      <a:gd name="T34" fmla="*/ 15 w 181"/>
                      <a:gd name="T35" fmla="*/ 4 h 76"/>
                      <a:gd name="T36" fmla="*/ 0 w 181"/>
                      <a:gd name="T37" fmla="*/ 10 h 76"/>
                      <a:gd name="T38" fmla="*/ 0 w 181"/>
                      <a:gd name="T39" fmla="*/ 10 h 76"/>
                      <a:gd name="T40" fmla="*/ 2 w 181"/>
                      <a:gd name="T41" fmla="*/ 15 h 7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181" h="76">
                        <a:moveTo>
                          <a:pt x="4" y="29"/>
                        </a:moveTo>
                        <a:lnTo>
                          <a:pt x="4" y="29"/>
                        </a:lnTo>
                        <a:lnTo>
                          <a:pt x="32" y="16"/>
                        </a:lnTo>
                        <a:lnTo>
                          <a:pt x="58" y="11"/>
                        </a:lnTo>
                        <a:lnTo>
                          <a:pt x="84" y="9"/>
                        </a:lnTo>
                        <a:lnTo>
                          <a:pt x="107" y="14"/>
                        </a:lnTo>
                        <a:lnTo>
                          <a:pt x="127" y="24"/>
                        </a:lnTo>
                        <a:lnTo>
                          <a:pt x="145" y="37"/>
                        </a:lnTo>
                        <a:lnTo>
                          <a:pt x="160" y="54"/>
                        </a:lnTo>
                        <a:lnTo>
                          <a:pt x="172" y="76"/>
                        </a:lnTo>
                        <a:lnTo>
                          <a:pt x="181" y="72"/>
                        </a:lnTo>
                        <a:lnTo>
                          <a:pt x="169" y="50"/>
                        </a:lnTo>
                        <a:lnTo>
                          <a:pt x="152" y="30"/>
                        </a:lnTo>
                        <a:lnTo>
                          <a:pt x="132" y="15"/>
                        </a:lnTo>
                        <a:lnTo>
                          <a:pt x="109" y="5"/>
                        </a:lnTo>
                        <a:lnTo>
                          <a:pt x="84" y="0"/>
                        </a:lnTo>
                        <a:lnTo>
                          <a:pt x="58" y="1"/>
                        </a:lnTo>
                        <a:lnTo>
                          <a:pt x="30" y="7"/>
                        </a:lnTo>
                        <a:lnTo>
                          <a:pt x="0" y="20"/>
                        </a:lnTo>
                        <a:lnTo>
                          <a:pt x="4" y="2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194" name="Freeform 216"/>
                  <p:cNvSpPr>
                    <a:spLocks noChangeAspect="1"/>
                  </p:cNvSpPr>
                  <p:nvPr/>
                </p:nvSpPr>
                <p:spPr bwMode="auto">
                  <a:xfrm>
                    <a:off x="576" y="3501"/>
                    <a:ext cx="34" cy="87"/>
                  </a:xfrm>
                  <a:custGeom>
                    <a:avLst/>
                    <a:gdLst>
                      <a:gd name="T0" fmla="*/ 15 w 68"/>
                      <a:gd name="T1" fmla="*/ 85 h 174"/>
                      <a:gd name="T2" fmla="*/ 15 w 68"/>
                      <a:gd name="T3" fmla="*/ 85 h 174"/>
                      <a:gd name="T4" fmla="*/ 10 w 68"/>
                      <a:gd name="T5" fmla="*/ 74 h 174"/>
                      <a:gd name="T6" fmla="*/ 7 w 68"/>
                      <a:gd name="T7" fmla="*/ 63 h 174"/>
                      <a:gd name="T8" fmla="*/ 5 w 68"/>
                      <a:gd name="T9" fmla="*/ 53 h 174"/>
                      <a:gd name="T10" fmla="*/ 6 w 68"/>
                      <a:gd name="T11" fmla="*/ 42 h 174"/>
                      <a:gd name="T12" fmla="*/ 9 w 68"/>
                      <a:gd name="T13" fmla="*/ 31 h 174"/>
                      <a:gd name="T14" fmla="*/ 14 w 68"/>
                      <a:gd name="T15" fmla="*/ 22 h 174"/>
                      <a:gd name="T16" fmla="*/ 23 w 68"/>
                      <a:gd name="T17" fmla="*/ 13 h 174"/>
                      <a:gd name="T18" fmla="*/ 34 w 68"/>
                      <a:gd name="T19" fmla="*/ 5 h 174"/>
                      <a:gd name="T20" fmla="*/ 32 w 68"/>
                      <a:gd name="T21" fmla="*/ 0 h 174"/>
                      <a:gd name="T22" fmla="*/ 19 w 68"/>
                      <a:gd name="T23" fmla="*/ 9 h 174"/>
                      <a:gd name="T24" fmla="*/ 10 w 68"/>
                      <a:gd name="T25" fmla="*/ 19 h 174"/>
                      <a:gd name="T26" fmla="*/ 4 w 68"/>
                      <a:gd name="T27" fmla="*/ 30 h 174"/>
                      <a:gd name="T28" fmla="*/ 1 w 68"/>
                      <a:gd name="T29" fmla="*/ 42 h 174"/>
                      <a:gd name="T30" fmla="*/ 0 w 68"/>
                      <a:gd name="T31" fmla="*/ 53 h 174"/>
                      <a:gd name="T32" fmla="*/ 2 w 68"/>
                      <a:gd name="T33" fmla="*/ 65 h 174"/>
                      <a:gd name="T34" fmla="*/ 6 w 68"/>
                      <a:gd name="T35" fmla="*/ 76 h 174"/>
                      <a:gd name="T36" fmla="*/ 10 w 68"/>
                      <a:gd name="T37" fmla="*/ 87 h 174"/>
                      <a:gd name="T38" fmla="*/ 10 w 68"/>
                      <a:gd name="T39" fmla="*/ 87 h 174"/>
                      <a:gd name="T40" fmla="*/ 15 w 68"/>
                      <a:gd name="T41" fmla="*/ 85 h 174"/>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68" h="174">
                        <a:moveTo>
                          <a:pt x="29" y="169"/>
                        </a:moveTo>
                        <a:lnTo>
                          <a:pt x="29" y="169"/>
                        </a:lnTo>
                        <a:lnTo>
                          <a:pt x="20" y="148"/>
                        </a:lnTo>
                        <a:lnTo>
                          <a:pt x="13" y="126"/>
                        </a:lnTo>
                        <a:lnTo>
                          <a:pt x="10" y="105"/>
                        </a:lnTo>
                        <a:lnTo>
                          <a:pt x="11" y="83"/>
                        </a:lnTo>
                        <a:lnTo>
                          <a:pt x="17" y="62"/>
                        </a:lnTo>
                        <a:lnTo>
                          <a:pt x="27" y="44"/>
                        </a:lnTo>
                        <a:lnTo>
                          <a:pt x="45" y="25"/>
                        </a:lnTo>
                        <a:lnTo>
                          <a:pt x="68" y="9"/>
                        </a:lnTo>
                        <a:lnTo>
                          <a:pt x="64" y="0"/>
                        </a:lnTo>
                        <a:lnTo>
                          <a:pt x="38" y="18"/>
                        </a:lnTo>
                        <a:lnTo>
                          <a:pt x="20" y="37"/>
                        </a:lnTo>
                        <a:lnTo>
                          <a:pt x="7" y="60"/>
                        </a:lnTo>
                        <a:lnTo>
                          <a:pt x="2" y="83"/>
                        </a:lnTo>
                        <a:lnTo>
                          <a:pt x="0" y="105"/>
                        </a:lnTo>
                        <a:lnTo>
                          <a:pt x="4" y="129"/>
                        </a:lnTo>
                        <a:lnTo>
                          <a:pt x="11" y="151"/>
                        </a:lnTo>
                        <a:lnTo>
                          <a:pt x="20" y="174"/>
                        </a:lnTo>
                        <a:lnTo>
                          <a:pt x="29" y="16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195" name="Freeform 217"/>
                  <p:cNvSpPr>
                    <a:spLocks noChangeAspect="1"/>
                  </p:cNvSpPr>
                  <p:nvPr/>
                </p:nvSpPr>
                <p:spPr bwMode="auto">
                  <a:xfrm>
                    <a:off x="586" y="3586"/>
                    <a:ext cx="43" cy="68"/>
                  </a:xfrm>
                  <a:custGeom>
                    <a:avLst/>
                    <a:gdLst>
                      <a:gd name="T0" fmla="*/ 40 w 86"/>
                      <a:gd name="T1" fmla="*/ 64 h 136"/>
                      <a:gd name="T2" fmla="*/ 43 w 86"/>
                      <a:gd name="T3" fmla="*/ 65 h 136"/>
                      <a:gd name="T4" fmla="*/ 36 w 86"/>
                      <a:gd name="T5" fmla="*/ 54 h 136"/>
                      <a:gd name="T6" fmla="*/ 30 w 86"/>
                      <a:gd name="T7" fmla="*/ 43 h 136"/>
                      <a:gd name="T8" fmla="*/ 24 w 86"/>
                      <a:gd name="T9" fmla="*/ 34 h 136"/>
                      <a:gd name="T10" fmla="*/ 19 w 86"/>
                      <a:gd name="T11" fmla="*/ 24 h 136"/>
                      <a:gd name="T12" fmla="*/ 14 w 86"/>
                      <a:gd name="T13" fmla="*/ 17 h 136"/>
                      <a:gd name="T14" fmla="*/ 10 w 86"/>
                      <a:gd name="T15" fmla="*/ 10 h 136"/>
                      <a:gd name="T16" fmla="*/ 7 w 86"/>
                      <a:gd name="T17" fmla="*/ 4 h 136"/>
                      <a:gd name="T18" fmla="*/ 5 w 86"/>
                      <a:gd name="T19" fmla="*/ 0 h 136"/>
                      <a:gd name="T20" fmla="*/ 0 w 86"/>
                      <a:gd name="T21" fmla="*/ 3 h 136"/>
                      <a:gd name="T22" fmla="*/ 3 w 86"/>
                      <a:gd name="T23" fmla="*/ 7 h 136"/>
                      <a:gd name="T24" fmla="*/ 5 w 86"/>
                      <a:gd name="T25" fmla="*/ 12 h 136"/>
                      <a:gd name="T26" fmla="*/ 9 w 86"/>
                      <a:gd name="T27" fmla="*/ 19 h 136"/>
                      <a:gd name="T28" fmla="*/ 14 w 86"/>
                      <a:gd name="T29" fmla="*/ 27 h 136"/>
                      <a:gd name="T30" fmla="*/ 19 w 86"/>
                      <a:gd name="T31" fmla="*/ 36 h 136"/>
                      <a:gd name="T32" fmla="*/ 26 w 86"/>
                      <a:gd name="T33" fmla="*/ 46 h 136"/>
                      <a:gd name="T34" fmla="*/ 32 w 86"/>
                      <a:gd name="T35" fmla="*/ 56 h 136"/>
                      <a:gd name="T36" fmla="*/ 39 w 86"/>
                      <a:gd name="T37" fmla="*/ 67 h 136"/>
                      <a:gd name="T38" fmla="*/ 42 w 86"/>
                      <a:gd name="T39" fmla="*/ 68 h 136"/>
                      <a:gd name="T40" fmla="*/ 39 w 86"/>
                      <a:gd name="T41" fmla="*/ 67 h 136"/>
                      <a:gd name="T42" fmla="*/ 40 w 86"/>
                      <a:gd name="T43" fmla="*/ 68 h 136"/>
                      <a:gd name="T44" fmla="*/ 42 w 86"/>
                      <a:gd name="T45" fmla="*/ 68 h 136"/>
                      <a:gd name="T46" fmla="*/ 43 w 86"/>
                      <a:gd name="T47" fmla="*/ 67 h 136"/>
                      <a:gd name="T48" fmla="*/ 43 w 86"/>
                      <a:gd name="T49" fmla="*/ 65 h 136"/>
                      <a:gd name="T50" fmla="*/ 40 w 86"/>
                      <a:gd name="T51" fmla="*/ 64 h 1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0" t="0" r="r" b="b"/>
                    <a:pathLst>
                      <a:path w="86" h="136">
                        <a:moveTo>
                          <a:pt x="79" y="127"/>
                        </a:moveTo>
                        <a:lnTo>
                          <a:pt x="86" y="129"/>
                        </a:lnTo>
                        <a:lnTo>
                          <a:pt x="72" y="107"/>
                        </a:lnTo>
                        <a:lnTo>
                          <a:pt x="60" y="86"/>
                        </a:lnTo>
                        <a:lnTo>
                          <a:pt x="47" y="67"/>
                        </a:lnTo>
                        <a:lnTo>
                          <a:pt x="37" y="48"/>
                        </a:lnTo>
                        <a:lnTo>
                          <a:pt x="28" y="33"/>
                        </a:lnTo>
                        <a:lnTo>
                          <a:pt x="20" y="20"/>
                        </a:lnTo>
                        <a:lnTo>
                          <a:pt x="14" y="8"/>
                        </a:lnTo>
                        <a:lnTo>
                          <a:pt x="9" y="0"/>
                        </a:lnTo>
                        <a:lnTo>
                          <a:pt x="0" y="5"/>
                        </a:lnTo>
                        <a:lnTo>
                          <a:pt x="5" y="13"/>
                        </a:lnTo>
                        <a:lnTo>
                          <a:pt x="10" y="24"/>
                        </a:lnTo>
                        <a:lnTo>
                          <a:pt x="18" y="38"/>
                        </a:lnTo>
                        <a:lnTo>
                          <a:pt x="28" y="53"/>
                        </a:lnTo>
                        <a:lnTo>
                          <a:pt x="38" y="71"/>
                        </a:lnTo>
                        <a:lnTo>
                          <a:pt x="51" y="91"/>
                        </a:lnTo>
                        <a:lnTo>
                          <a:pt x="63" y="112"/>
                        </a:lnTo>
                        <a:lnTo>
                          <a:pt x="77" y="134"/>
                        </a:lnTo>
                        <a:lnTo>
                          <a:pt x="84" y="136"/>
                        </a:lnTo>
                        <a:lnTo>
                          <a:pt x="77" y="134"/>
                        </a:lnTo>
                        <a:lnTo>
                          <a:pt x="79" y="136"/>
                        </a:lnTo>
                        <a:lnTo>
                          <a:pt x="84" y="136"/>
                        </a:lnTo>
                        <a:lnTo>
                          <a:pt x="86" y="133"/>
                        </a:lnTo>
                        <a:lnTo>
                          <a:pt x="86" y="129"/>
                        </a:lnTo>
                        <a:lnTo>
                          <a:pt x="79" y="12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196" name="Freeform 218"/>
                  <p:cNvSpPr>
                    <a:spLocks noChangeAspect="1"/>
                  </p:cNvSpPr>
                  <p:nvPr/>
                </p:nvSpPr>
                <p:spPr bwMode="auto">
                  <a:xfrm>
                    <a:off x="625" y="3586"/>
                    <a:ext cx="105" cy="68"/>
                  </a:xfrm>
                  <a:custGeom>
                    <a:avLst/>
                    <a:gdLst>
                      <a:gd name="T0" fmla="*/ 101 w 211"/>
                      <a:gd name="T1" fmla="*/ 4 h 136"/>
                      <a:gd name="T2" fmla="*/ 102 w 211"/>
                      <a:gd name="T3" fmla="*/ 0 h 136"/>
                      <a:gd name="T4" fmla="*/ 0 w 211"/>
                      <a:gd name="T5" fmla="*/ 64 h 136"/>
                      <a:gd name="T6" fmla="*/ 2 w 211"/>
                      <a:gd name="T7" fmla="*/ 68 h 136"/>
                      <a:gd name="T8" fmla="*/ 104 w 211"/>
                      <a:gd name="T9" fmla="*/ 5 h 136"/>
                      <a:gd name="T10" fmla="*/ 105 w 211"/>
                      <a:gd name="T11" fmla="*/ 1 h 136"/>
                      <a:gd name="T12" fmla="*/ 104 w 211"/>
                      <a:gd name="T13" fmla="*/ 5 h 136"/>
                      <a:gd name="T14" fmla="*/ 105 w 211"/>
                      <a:gd name="T15" fmla="*/ 4 h 136"/>
                      <a:gd name="T16" fmla="*/ 105 w 211"/>
                      <a:gd name="T17" fmla="*/ 1 h 136"/>
                      <a:gd name="T18" fmla="*/ 103 w 211"/>
                      <a:gd name="T19" fmla="*/ 0 h 136"/>
                      <a:gd name="T20" fmla="*/ 102 w 211"/>
                      <a:gd name="T21" fmla="*/ 0 h 136"/>
                      <a:gd name="T22" fmla="*/ 101 w 211"/>
                      <a:gd name="T23" fmla="*/ 4 h 1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11" h="136">
                        <a:moveTo>
                          <a:pt x="202" y="7"/>
                        </a:moveTo>
                        <a:lnTo>
                          <a:pt x="204" y="0"/>
                        </a:lnTo>
                        <a:lnTo>
                          <a:pt x="0" y="127"/>
                        </a:lnTo>
                        <a:lnTo>
                          <a:pt x="5" y="136"/>
                        </a:lnTo>
                        <a:lnTo>
                          <a:pt x="209" y="9"/>
                        </a:lnTo>
                        <a:lnTo>
                          <a:pt x="211" y="2"/>
                        </a:lnTo>
                        <a:lnTo>
                          <a:pt x="209" y="9"/>
                        </a:lnTo>
                        <a:lnTo>
                          <a:pt x="211" y="7"/>
                        </a:lnTo>
                        <a:lnTo>
                          <a:pt x="211" y="2"/>
                        </a:lnTo>
                        <a:lnTo>
                          <a:pt x="207" y="0"/>
                        </a:lnTo>
                        <a:lnTo>
                          <a:pt x="204" y="0"/>
                        </a:lnTo>
                        <a:lnTo>
                          <a:pt x="202"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grpSp>
          </p:grpSp>
        </p:grpSp>
      </p:grpSp>
      <p:grpSp>
        <p:nvGrpSpPr>
          <p:cNvPr id="218" name="Group 219"/>
          <p:cNvGrpSpPr>
            <a:grpSpLocks/>
          </p:cNvGrpSpPr>
          <p:nvPr/>
        </p:nvGrpSpPr>
        <p:grpSpPr bwMode="auto">
          <a:xfrm flipH="1">
            <a:off x="5065415" y="3807912"/>
            <a:ext cx="406400" cy="588963"/>
            <a:chOff x="1353" y="3248"/>
            <a:chExt cx="256" cy="402"/>
          </a:xfrm>
        </p:grpSpPr>
        <p:sp>
          <p:nvSpPr>
            <p:cNvPr id="219" name="Freeform 220"/>
            <p:cNvSpPr>
              <a:spLocks noChangeAspect="1"/>
            </p:cNvSpPr>
            <p:nvPr/>
          </p:nvSpPr>
          <p:spPr bwMode="auto">
            <a:xfrm flipH="1">
              <a:off x="1382" y="3421"/>
              <a:ext cx="128" cy="168"/>
            </a:xfrm>
            <a:custGeom>
              <a:avLst/>
              <a:gdLst>
                <a:gd name="T0" fmla="*/ 128 w 511"/>
                <a:gd name="T1" fmla="*/ 168 h 668"/>
                <a:gd name="T2" fmla="*/ 0 w 511"/>
                <a:gd name="T3" fmla="*/ 168 h 668"/>
                <a:gd name="T4" fmla="*/ 0 w 511"/>
                <a:gd name="T5" fmla="*/ 54 h 668"/>
                <a:gd name="T6" fmla="*/ 0 w 511"/>
                <a:gd name="T7" fmla="*/ 49 h 668"/>
                <a:gd name="T8" fmla="*/ 1 w 511"/>
                <a:gd name="T9" fmla="*/ 43 h 668"/>
                <a:gd name="T10" fmla="*/ 3 w 511"/>
                <a:gd name="T11" fmla="*/ 38 h 668"/>
                <a:gd name="T12" fmla="*/ 5 w 511"/>
                <a:gd name="T13" fmla="*/ 33 h 668"/>
                <a:gd name="T14" fmla="*/ 8 w 511"/>
                <a:gd name="T15" fmla="*/ 28 h 668"/>
                <a:gd name="T16" fmla="*/ 11 w 511"/>
                <a:gd name="T17" fmla="*/ 24 h 668"/>
                <a:gd name="T18" fmla="*/ 15 w 511"/>
                <a:gd name="T19" fmla="*/ 20 h 668"/>
                <a:gd name="T20" fmla="*/ 19 w 511"/>
                <a:gd name="T21" fmla="*/ 16 h 668"/>
                <a:gd name="T22" fmla="*/ 23 w 511"/>
                <a:gd name="T23" fmla="*/ 13 h 668"/>
                <a:gd name="T24" fmla="*/ 28 w 511"/>
                <a:gd name="T25" fmla="*/ 9 h 668"/>
                <a:gd name="T26" fmla="*/ 33 w 511"/>
                <a:gd name="T27" fmla="*/ 7 h 668"/>
                <a:gd name="T28" fmla="*/ 39 w 511"/>
                <a:gd name="T29" fmla="*/ 5 h 668"/>
                <a:gd name="T30" fmla="*/ 45 w 511"/>
                <a:gd name="T31" fmla="*/ 3 h 668"/>
                <a:gd name="T32" fmla="*/ 51 w 511"/>
                <a:gd name="T33" fmla="*/ 1 h 668"/>
                <a:gd name="T34" fmla="*/ 57 w 511"/>
                <a:gd name="T35" fmla="*/ 0 h 668"/>
                <a:gd name="T36" fmla="*/ 64 w 511"/>
                <a:gd name="T37" fmla="*/ 0 h 668"/>
                <a:gd name="T38" fmla="*/ 70 w 511"/>
                <a:gd name="T39" fmla="*/ 0 h 668"/>
                <a:gd name="T40" fmla="*/ 77 w 511"/>
                <a:gd name="T41" fmla="*/ 1 h 668"/>
                <a:gd name="T42" fmla="*/ 83 w 511"/>
                <a:gd name="T43" fmla="*/ 3 h 668"/>
                <a:gd name="T44" fmla="*/ 89 w 511"/>
                <a:gd name="T45" fmla="*/ 5 h 668"/>
                <a:gd name="T46" fmla="*/ 94 w 511"/>
                <a:gd name="T47" fmla="*/ 7 h 668"/>
                <a:gd name="T48" fmla="*/ 100 w 511"/>
                <a:gd name="T49" fmla="*/ 9 h 668"/>
                <a:gd name="T50" fmla="*/ 105 w 511"/>
                <a:gd name="T51" fmla="*/ 13 h 668"/>
                <a:gd name="T52" fmla="*/ 109 w 511"/>
                <a:gd name="T53" fmla="*/ 16 h 668"/>
                <a:gd name="T54" fmla="*/ 113 w 511"/>
                <a:gd name="T55" fmla="*/ 20 h 668"/>
                <a:gd name="T56" fmla="*/ 117 w 511"/>
                <a:gd name="T57" fmla="*/ 24 h 668"/>
                <a:gd name="T58" fmla="*/ 120 w 511"/>
                <a:gd name="T59" fmla="*/ 28 h 668"/>
                <a:gd name="T60" fmla="*/ 123 w 511"/>
                <a:gd name="T61" fmla="*/ 33 h 668"/>
                <a:gd name="T62" fmla="*/ 125 w 511"/>
                <a:gd name="T63" fmla="*/ 38 h 668"/>
                <a:gd name="T64" fmla="*/ 127 w 511"/>
                <a:gd name="T65" fmla="*/ 43 h 668"/>
                <a:gd name="T66" fmla="*/ 128 w 511"/>
                <a:gd name="T67" fmla="*/ 49 h 668"/>
                <a:gd name="T68" fmla="*/ 128 w 511"/>
                <a:gd name="T69" fmla="*/ 54 h 668"/>
                <a:gd name="T70" fmla="*/ 128 w 511"/>
                <a:gd name="T71" fmla="*/ 168 h 668"/>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511" h="668">
                  <a:moveTo>
                    <a:pt x="511" y="668"/>
                  </a:moveTo>
                  <a:lnTo>
                    <a:pt x="0" y="668"/>
                  </a:lnTo>
                  <a:lnTo>
                    <a:pt x="0" y="216"/>
                  </a:lnTo>
                  <a:lnTo>
                    <a:pt x="1" y="194"/>
                  </a:lnTo>
                  <a:lnTo>
                    <a:pt x="5" y="172"/>
                  </a:lnTo>
                  <a:lnTo>
                    <a:pt x="11" y="151"/>
                  </a:lnTo>
                  <a:lnTo>
                    <a:pt x="20" y="132"/>
                  </a:lnTo>
                  <a:lnTo>
                    <a:pt x="31" y="113"/>
                  </a:lnTo>
                  <a:lnTo>
                    <a:pt x="43" y="96"/>
                  </a:lnTo>
                  <a:lnTo>
                    <a:pt x="58" y="79"/>
                  </a:lnTo>
                  <a:lnTo>
                    <a:pt x="74" y="64"/>
                  </a:lnTo>
                  <a:lnTo>
                    <a:pt x="93" y="50"/>
                  </a:lnTo>
                  <a:lnTo>
                    <a:pt x="112" y="37"/>
                  </a:lnTo>
                  <a:lnTo>
                    <a:pt x="133" y="27"/>
                  </a:lnTo>
                  <a:lnTo>
                    <a:pt x="156" y="18"/>
                  </a:lnTo>
                  <a:lnTo>
                    <a:pt x="179" y="10"/>
                  </a:lnTo>
                  <a:lnTo>
                    <a:pt x="203" y="5"/>
                  </a:lnTo>
                  <a:lnTo>
                    <a:pt x="228" y="1"/>
                  </a:lnTo>
                  <a:lnTo>
                    <a:pt x="255" y="0"/>
                  </a:lnTo>
                  <a:lnTo>
                    <a:pt x="281" y="1"/>
                  </a:lnTo>
                  <a:lnTo>
                    <a:pt x="307" y="5"/>
                  </a:lnTo>
                  <a:lnTo>
                    <a:pt x="331" y="10"/>
                  </a:lnTo>
                  <a:lnTo>
                    <a:pt x="355" y="18"/>
                  </a:lnTo>
                  <a:lnTo>
                    <a:pt x="377" y="27"/>
                  </a:lnTo>
                  <a:lnTo>
                    <a:pt x="399" y="37"/>
                  </a:lnTo>
                  <a:lnTo>
                    <a:pt x="418" y="50"/>
                  </a:lnTo>
                  <a:lnTo>
                    <a:pt x="437" y="64"/>
                  </a:lnTo>
                  <a:lnTo>
                    <a:pt x="453" y="79"/>
                  </a:lnTo>
                  <a:lnTo>
                    <a:pt x="468" y="96"/>
                  </a:lnTo>
                  <a:lnTo>
                    <a:pt x="480" y="113"/>
                  </a:lnTo>
                  <a:lnTo>
                    <a:pt x="491" y="132"/>
                  </a:lnTo>
                  <a:lnTo>
                    <a:pt x="500" y="151"/>
                  </a:lnTo>
                  <a:lnTo>
                    <a:pt x="506" y="172"/>
                  </a:lnTo>
                  <a:lnTo>
                    <a:pt x="510" y="194"/>
                  </a:lnTo>
                  <a:lnTo>
                    <a:pt x="511" y="216"/>
                  </a:lnTo>
                  <a:lnTo>
                    <a:pt x="511" y="668"/>
                  </a:lnTo>
                  <a:close/>
                </a:path>
              </a:pathLst>
            </a:custGeom>
            <a:solidFill>
              <a:srgbClr val="FF4C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220" name="Freeform 221"/>
            <p:cNvSpPr>
              <a:spLocks noChangeAspect="1"/>
            </p:cNvSpPr>
            <p:nvPr/>
          </p:nvSpPr>
          <p:spPr bwMode="auto">
            <a:xfrm flipH="1">
              <a:off x="1382" y="3587"/>
              <a:ext cx="130" cy="3"/>
            </a:xfrm>
            <a:custGeom>
              <a:avLst/>
              <a:gdLst>
                <a:gd name="T0" fmla="*/ 0 w 517"/>
                <a:gd name="T1" fmla="*/ 1 h 11"/>
                <a:gd name="T2" fmla="*/ 2 w 517"/>
                <a:gd name="T3" fmla="*/ 3 h 11"/>
                <a:gd name="T4" fmla="*/ 130 w 517"/>
                <a:gd name="T5" fmla="*/ 3 h 11"/>
                <a:gd name="T6" fmla="*/ 130 w 517"/>
                <a:gd name="T7" fmla="*/ 0 h 11"/>
                <a:gd name="T8" fmla="*/ 2 w 517"/>
                <a:gd name="T9" fmla="*/ 0 h 11"/>
                <a:gd name="T10" fmla="*/ 3 w 517"/>
                <a:gd name="T11" fmla="*/ 1 h 11"/>
                <a:gd name="T12" fmla="*/ 2 w 517"/>
                <a:gd name="T13" fmla="*/ 0 h 11"/>
                <a:gd name="T14" fmla="*/ 1 w 517"/>
                <a:gd name="T15" fmla="*/ 1 h 11"/>
                <a:gd name="T16" fmla="*/ 0 w 517"/>
                <a:gd name="T17" fmla="*/ 1 h 11"/>
                <a:gd name="T18" fmla="*/ 1 w 517"/>
                <a:gd name="T19" fmla="*/ 2 h 11"/>
                <a:gd name="T20" fmla="*/ 2 w 517"/>
                <a:gd name="T21" fmla="*/ 3 h 11"/>
                <a:gd name="T22" fmla="*/ 0 w 517"/>
                <a:gd name="T23" fmla="*/ 1 h 11"/>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517" h="11">
                  <a:moveTo>
                    <a:pt x="0" y="5"/>
                  </a:moveTo>
                  <a:lnTo>
                    <a:pt x="6" y="11"/>
                  </a:lnTo>
                  <a:lnTo>
                    <a:pt x="517" y="11"/>
                  </a:lnTo>
                  <a:lnTo>
                    <a:pt x="517" y="0"/>
                  </a:lnTo>
                  <a:lnTo>
                    <a:pt x="6" y="0"/>
                  </a:lnTo>
                  <a:lnTo>
                    <a:pt x="11" y="5"/>
                  </a:lnTo>
                  <a:lnTo>
                    <a:pt x="6" y="0"/>
                  </a:lnTo>
                  <a:lnTo>
                    <a:pt x="2" y="2"/>
                  </a:lnTo>
                  <a:lnTo>
                    <a:pt x="1" y="5"/>
                  </a:lnTo>
                  <a:lnTo>
                    <a:pt x="2" y="9"/>
                  </a:lnTo>
                  <a:lnTo>
                    <a:pt x="6" y="11"/>
                  </a:lnTo>
                  <a:lnTo>
                    <a:pt x="0" y="5"/>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221" name="Freeform 222"/>
            <p:cNvSpPr>
              <a:spLocks noChangeAspect="1"/>
            </p:cNvSpPr>
            <p:nvPr/>
          </p:nvSpPr>
          <p:spPr bwMode="auto">
            <a:xfrm flipH="1">
              <a:off x="1509" y="3474"/>
              <a:ext cx="3" cy="115"/>
            </a:xfrm>
            <a:custGeom>
              <a:avLst/>
              <a:gdLst>
                <a:gd name="T0" fmla="*/ 0 w 11"/>
                <a:gd name="T1" fmla="*/ 2 h 458"/>
                <a:gd name="T2" fmla="*/ 0 w 11"/>
                <a:gd name="T3" fmla="*/ 2 h 458"/>
                <a:gd name="T4" fmla="*/ 0 w 11"/>
                <a:gd name="T5" fmla="*/ 115 h 458"/>
                <a:gd name="T6" fmla="*/ 3 w 11"/>
                <a:gd name="T7" fmla="*/ 115 h 458"/>
                <a:gd name="T8" fmla="*/ 3 w 11"/>
                <a:gd name="T9" fmla="*/ 2 h 458"/>
                <a:gd name="T10" fmla="*/ 3 w 11"/>
                <a:gd name="T11" fmla="*/ 2 h 458"/>
                <a:gd name="T12" fmla="*/ 3 w 11"/>
                <a:gd name="T13" fmla="*/ 2 h 458"/>
                <a:gd name="T14" fmla="*/ 2 w 11"/>
                <a:gd name="T15" fmla="*/ 1 h 458"/>
                <a:gd name="T16" fmla="*/ 2 w 11"/>
                <a:gd name="T17" fmla="*/ 0 h 458"/>
                <a:gd name="T18" fmla="*/ 1 w 11"/>
                <a:gd name="T19" fmla="*/ 1 h 458"/>
                <a:gd name="T20" fmla="*/ 0 w 11"/>
                <a:gd name="T21" fmla="*/ 2 h 458"/>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11" h="458">
                  <a:moveTo>
                    <a:pt x="0" y="6"/>
                  </a:moveTo>
                  <a:lnTo>
                    <a:pt x="0" y="6"/>
                  </a:lnTo>
                  <a:lnTo>
                    <a:pt x="0" y="458"/>
                  </a:lnTo>
                  <a:lnTo>
                    <a:pt x="11" y="458"/>
                  </a:lnTo>
                  <a:lnTo>
                    <a:pt x="11" y="6"/>
                  </a:lnTo>
                  <a:lnTo>
                    <a:pt x="9" y="2"/>
                  </a:lnTo>
                  <a:lnTo>
                    <a:pt x="6" y="0"/>
                  </a:lnTo>
                  <a:lnTo>
                    <a:pt x="2" y="2"/>
                  </a:lnTo>
                  <a:lnTo>
                    <a:pt x="0" y="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222" name="Freeform 223"/>
            <p:cNvSpPr>
              <a:spLocks noChangeAspect="1"/>
            </p:cNvSpPr>
            <p:nvPr/>
          </p:nvSpPr>
          <p:spPr bwMode="auto">
            <a:xfrm flipH="1">
              <a:off x="1446" y="3420"/>
              <a:ext cx="66" cy="55"/>
            </a:xfrm>
            <a:custGeom>
              <a:avLst/>
              <a:gdLst>
                <a:gd name="T0" fmla="*/ 66 w 261"/>
                <a:gd name="T1" fmla="*/ 0 h 221"/>
                <a:gd name="T2" fmla="*/ 66 w 261"/>
                <a:gd name="T3" fmla="*/ 0 h 221"/>
                <a:gd name="T4" fmla="*/ 59 w 261"/>
                <a:gd name="T5" fmla="*/ 0 h 221"/>
                <a:gd name="T6" fmla="*/ 53 w 261"/>
                <a:gd name="T7" fmla="*/ 1 h 221"/>
                <a:gd name="T8" fmla="*/ 47 w 261"/>
                <a:gd name="T9" fmla="*/ 2 h 221"/>
                <a:gd name="T10" fmla="*/ 41 w 261"/>
                <a:gd name="T11" fmla="*/ 4 h 221"/>
                <a:gd name="T12" fmla="*/ 35 w 261"/>
                <a:gd name="T13" fmla="*/ 7 h 221"/>
                <a:gd name="T14" fmla="*/ 29 w 261"/>
                <a:gd name="T15" fmla="*/ 9 h 221"/>
                <a:gd name="T16" fmla="*/ 24 w 261"/>
                <a:gd name="T17" fmla="*/ 12 h 221"/>
                <a:gd name="T18" fmla="*/ 19 w 261"/>
                <a:gd name="T19" fmla="*/ 16 h 221"/>
                <a:gd name="T20" fmla="*/ 15 w 261"/>
                <a:gd name="T21" fmla="*/ 20 h 221"/>
                <a:gd name="T22" fmla="*/ 12 w 261"/>
                <a:gd name="T23" fmla="*/ 24 h 221"/>
                <a:gd name="T24" fmla="*/ 8 w 261"/>
                <a:gd name="T25" fmla="*/ 29 h 221"/>
                <a:gd name="T26" fmla="*/ 6 w 261"/>
                <a:gd name="T27" fmla="*/ 33 h 221"/>
                <a:gd name="T28" fmla="*/ 3 w 261"/>
                <a:gd name="T29" fmla="*/ 39 h 221"/>
                <a:gd name="T30" fmla="*/ 2 w 261"/>
                <a:gd name="T31" fmla="*/ 44 h 221"/>
                <a:gd name="T32" fmla="*/ 1 w 261"/>
                <a:gd name="T33" fmla="*/ 50 h 221"/>
                <a:gd name="T34" fmla="*/ 0 w 261"/>
                <a:gd name="T35" fmla="*/ 55 h 221"/>
                <a:gd name="T36" fmla="*/ 3 w 261"/>
                <a:gd name="T37" fmla="*/ 55 h 221"/>
                <a:gd name="T38" fmla="*/ 3 w 261"/>
                <a:gd name="T39" fmla="*/ 50 h 221"/>
                <a:gd name="T40" fmla="*/ 4 w 261"/>
                <a:gd name="T41" fmla="*/ 44 h 221"/>
                <a:gd name="T42" fmla="*/ 6 w 261"/>
                <a:gd name="T43" fmla="*/ 39 h 221"/>
                <a:gd name="T44" fmla="*/ 8 w 261"/>
                <a:gd name="T45" fmla="*/ 35 h 221"/>
                <a:gd name="T46" fmla="*/ 10 w 261"/>
                <a:gd name="T47" fmla="*/ 30 h 221"/>
                <a:gd name="T48" fmla="*/ 13 w 261"/>
                <a:gd name="T49" fmla="*/ 26 h 221"/>
                <a:gd name="T50" fmla="*/ 17 w 261"/>
                <a:gd name="T51" fmla="*/ 22 h 221"/>
                <a:gd name="T52" fmla="*/ 21 w 261"/>
                <a:gd name="T53" fmla="*/ 18 h 221"/>
                <a:gd name="T54" fmla="*/ 26 w 261"/>
                <a:gd name="T55" fmla="*/ 15 h 221"/>
                <a:gd name="T56" fmla="*/ 31 w 261"/>
                <a:gd name="T57" fmla="*/ 12 h 221"/>
                <a:gd name="T58" fmla="*/ 36 w 261"/>
                <a:gd name="T59" fmla="*/ 9 h 221"/>
                <a:gd name="T60" fmla="*/ 41 w 261"/>
                <a:gd name="T61" fmla="*/ 7 h 221"/>
                <a:gd name="T62" fmla="*/ 47 w 261"/>
                <a:gd name="T63" fmla="*/ 5 h 221"/>
                <a:gd name="T64" fmla="*/ 53 w 261"/>
                <a:gd name="T65" fmla="*/ 4 h 221"/>
                <a:gd name="T66" fmla="*/ 59 w 261"/>
                <a:gd name="T67" fmla="*/ 3 h 221"/>
                <a:gd name="T68" fmla="*/ 66 w 261"/>
                <a:gd name="T69" fmla="*/ 3 h 221"/>
                <a:gd name="T70" fmla="*/ 66 w 261"/>
                <a:gd name="T71" fmla="*/ 3 h 221"/>
                <a:gd name="T72" fmla="*/ 66 w 261"/>
                <a:gd name="T73" fmla="*/ 0 h 221"/>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261" h="221">
                  <a:moveTo>
                    <a:pt x="261" y="0"/>
                  </a:moveTo>
                  <a:lnTo>
                    <a:pt x="261" y="0"/>
                  </a:lnTo>
                  <a:lnTo>
                    <a:pt x="234" y="2"/>
                  </a:lnTo>
                  <a:lnTo>
                    <a:pt x="209" y="5"/>
                  </a:lnTo>
                  <a:lnTo>
                    <a:pt x="184" y="10"/>
                  </a:lnTo>
                  <a:lnTo>
                    <a:pt x="161" y="18"/>
                  </a:lnTo>
                  <a:lnTo>
                    <a:pt x="137" y="27"/>
                  </a:lnTo>
                  <a:lnTo>
                    <a:pt x="116" y="38"/>
                  </a:lnTo>
                  <a:lnTo>
                    <a:pt x="96" y="50"/>
                  </a:lnTo>
                  <a:lnTo>
                    <a:pt x="77" y="65"/>
                  </a:lnTo>
                  <a:lnTo>
                    <a:pt x="61" y="80"/>
                  </a:lnTo>
                  <a:lnTo>
                    <a:pt x="46" y="97"/>
                  </a:lnTo>
                  <a:lnTo>
                    <a:pt x="32" y="116"/>
                  </a:lnTo>
                  <a:lnTo>
                    <a:pt x="22" y="134"/>
                  </a:lnTo>
                  <a:lnTo>
                    <a:pt x="12" y="155"/>
                  </a:lnTo>
                  <a:lnTo>
                    <a:pt x="7" y="176"/>
                  </a:lnTo>
                  <a:lnTo>
                    <a:pt x="2" y="199"/>
                  </a:lnTo>
                  <a:lnTo>
                    <a:pt x="0" y="221"/>
                  </a:lnTo>
                  <a:lnTo>
                    <a:pt x="11" y="221"/>
                  </a:lnTo>
                  <a:lnTo>
                    <a:pt x="11" y="199"/>
                  </a:lnTo>
                  <a:lnTo>
                    <a:pt x="16" y="178"/>
                  </a:lnTo>
                  <a:lnTo>
                    <a:pt x="22" y="157"/>
                  </a:lnTo>
                  <a:lnTo>
                    <a:pt x="31" y="139"/>
                  </a:lnTo>
                  <a:lnTo>
                    <a:pt x="41" y="120"/>
                  </a:lnTo>
                  <a:lnTo>
                    <a:pt x="53" y="104"/>
                  </a:lnTo>
                  <a:lnTo>
                    <a:pt x="68" y="87"/>
                  </a:lnTo>
                  <a:lnTo>
                    <a:pt x="84" y="72"/>
                  </a:lnTo>
                  <a:lnTo>
                    <a:pt x="101" y="59"/>
                  </a:lnTo>
                  <a:lnTo>
                    <a:pt x="121" y="47"/>
                  </a:lnTo>
                  <a:lnTo>
                    <a:pt x="141" y="36"/>
                  </a:lnTo>
                  <a:lnTo>
                    <a:pt x="163" y="27"/>
                  </a:lnTo>
                  <a:lnTo>
                    <a:pt x="186" y="19"/>
                  </a:lnTo>
                  <a:lnTo>
                    <a:pt x="209" y="15"/>
                  </a:lnTo>
                  <a:lnTo>
                    <a:pt x="234" y="11"/>
                  </a:lnTo>
                  <a:lnTo>
                    <a:pt x="261" y="11"/>
                  </a:lnTo>
                  <a:lnTo>
                    <a:pt x="261"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223" name="Freeform 224"/>
            <p:cNvSpPr>
              <a:spLocks noChangeAspect="1"/>
            </p:cNvSpPr>
            <p:nvPr/>
          </p:nvSpPr>
          <p:spPr bwMode="auto">
            <a:xfrm flipH="1">
              <a:off x="1381" y="3420"/>
              <a:ext cx="65" cy="57"/>
            </a:xfrm>
            <a:custGeom>
              <a:avLst/>
              <a:gdLst>
                <a:gd name="T0" fmla="*/ 65 w 262"/>
                <a:gd name="T1" fmla="*/ 56 h 225"/>
                <a:gd name="T2" fmla="*/ 65 w 262"/>
                <a:gd name="T3" fmla="*/ 56 h 225"/>
                <a:gd name="T4" fmla="*/ 65 w 262"/>
                <a:gd name="T5" fmla="*/ 50 h 225"/>
                <a:gd name="T6" fmla="*/ 63 w 262"/>
                <a:gd name="T7" fmla="*/ 45 h 225"/>
                <a:gd name="T8" fmla="*/ 62 w 262"/>
                <a:gd name="T9" fmla="*/ 39 h 225"/>
                <a:gd name="T10" fmla="*/ 60 w 262"/>
                <a:gd name="T11" fmla="*/ 34 h 225"/>
                <a:gd name="T12" fmla="*/ 57 w 262"/>
                <a:gd name="T13" fmla="*/ 29 h 225"/>
                <a:gd name="T14" fmla="*/ 54 w 262"/>
                <a:gd name="T15" fmla="*/ 25 h 225"/>
                <a:gd name="T16" fmla="*/ 50 w 262"/>
                <a:gd name="T17" fmla="*/ 20 h 225"/>
                <a:gd name="T18" fmla="*/ 46 w 262"/>
                <a:gd name="T19" fmla="*/ 16 h 225"/>
                <a:gd name="T20" fmla="*/ 41 w 262"/>
                <a:gd name="T21" fmla="*/ 13 h 225"/>
                <a:gd name="T22" fmla="*/ 36 w 262"/>
                <a:gd name="T23" fmla="*/ 10 h 225"/>
                <a:gd name="T24" fmla="*/ 31 w 262"/>
                <a:gd name="T25" fmla="*/ 7 h 225"/>
                <a:gd name="T26" fmla="*/ 25 w 262"/>
                <a:gd name="T27" fmla="*/ 5 h 225"/>
                <a:gd name="T28" fmla="*/ 19 w 262"/>
                <a:gd name="T29" fmla="*/ 3 h 225"/>
                <a:gd name="T30" fmla="*/ 13 w 262"/>
                <a:gd name="T31" fmla="*/ 1 h 225"/>
                <a:gd name="T32" fmla="*/ 6 w 262"/>
                <a:gd name="T33" fmla="*/ 1 h 225"/>
                <a:gd name="T34" fmla="*/ 0 w 262"/>
                <a:gd name="T35" fmla="*/ 0 h 225"/>
                <a:gd name="T36" fmla="*/ 0 w 262"/>
                <a:gd name="T37" fmla="*/ 3 h 225"/>
                <a:gd name="T38" fmla="*/ 6 w 262"/>
                <a:gd name="T39" fmla="*/ 3 h 225"/>
                <a:gd name="T40" fmla="*/ 13 w 262"/>
                <a:gd name="T41" fmla="*/ 4 h 225"/>
                <a:gd name="T42" fmla="*/ 19 w 262"/>
                <a:gd name="T43" fmla="*/ 5 h 225"/>
                <a:gd name="T44" fmla="*/ 25 w 262"/>
                <a:gd name="T45" fmla="*/ 7 h 225"/>
                <a:gd name="T46" fmla="*/ 30 w 262"/>
                <a:gd name="T47" fmla="*/ 9 h 225"/>
                <a:gd name="T48" fmla="*/ 35 w 262"/>
                <a:gd name="T49" fmla="*/ 12 h 225"/>
                <a:gd name="T50" fmla="*/ 40 w 262"/>
                <a:gd name="T51" fmla="*/ 15 h 225"/>
                <a:gd name="T52" fmla="*/ 44 w 262"/>
                <a:gd name="T53" fmla="*/ 18 h 225"/>
                <a:gd name="T54" fmla="*/ 48 w 262"/>
                <a:gd name="T55" fmla="*/ 22 h 225"/>
                <a:gd name="T56" fmla="*/ 52 w 262"/>
                <a:gd name="T57" fmla="*/ 26 h 225"/>
                <a:gd name="T58" fmla="*/ 55 w 262"/>
                <a:gd name="T59" fmla="*/ 30 h 225"/>
                <a:gd name="T60" fmla="*/ 57 w 262"/>
                <a:gd name="T61" fmla="*/ 35 h 225"/>
                <a:gd name="T62" fmla="*/ 60 w 262"/>
                <a:gd name="T63" fmla="*/ 40 h 225"/>
                <a:gd name="T64" fmla="*/ 61 w 262"/>
                <a:gd name="T65" fmla="*/ 45 h 225"/>
                <a:gd name="T66" fmla="*/ 62 w 262"/>
                <a:gd name="T67" fmla="*/ 50 h 225"/>
                <a:gd name="T68" fmla="*/ 62 w 262"/>
                <a:gd name="T69" fmla="*/ 56 h 225"/>
                <a:gd name="T70" fmla="*/ 62 w 262"/>
                <a:gd name="T71" fmla="*/ 56 h 225"/>
                <a:gd name="T72" fmla="*/ 62 w 262"/>
                <a:gd name="T73" fmla="*/ 56 h 225"/>
                <a:gd name="T74" fmla="*/ 63 w 262"/>
                <a:gd name="T75" fmla="*/ 57 h 225"/>
                <a:gd name="T76" fmla="*/ 64 w 262"/>
                <a:gd name="T77" fmla="*/ 57 h 225"/>
                <a:gd name="T78" fmla="*/ 65 w 262"/>
                <a:gd name="T79" fmla="*/ 57 h 225"/>
                <a:gd name="T80" fmla="*/ 65 w 262"/>
                <a:gd name="T81" fmla="*/ 56 h 225"/>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262" h="225">
                  <a:moveTo>
                    <a:pt x="262" y="221"/>
                  </a:moveTo>
                  <a:lnTo>
                    <a:pt x="262" y="221"/>
                  </a:lnTo>
                  <a:lnTo>
                    <a:pt x="260" y="199"/>
                  </a:lnTo>
                  <a:lnTo>
                    <a:pt x="255" y="176"/>
                  </a:lnTo>
                  <a:lnTo>
                    <a:pt x="250" y="155"/>
                  </a:lnTo>
                  <a:lnTo>
                    <a:pt x="240" y="134"/>
                  </a:lnTo>
                  <a:lnTo>
                    <a:pt x="230" y="116"/>
                  </a:lnTo>
                  <a:lnTo>
                    <a:pt x="216" y="97"/>
                  </a:lnTo>
                  <a:lnTo>
                    <a:pt x="201" y="80"/>
                  </a:lnTo>
                  <a:lnTo>
                    <a:pt x="185" y="65"/>
                  </a:lnTo>
                  <a:lnTo>
                    <a:pt x="166" y="50"/>
                  </a:lnTo>
                  <a:lnTo>
                    <a:pt x="146" y="38"/>
                  </a:lnTo>
                  <a:lnTo>
                    <a:pt x="124" y="27"/>
                  </a:lnTo>
                  <a:lnTo>
                    <a:pt x="101" y="18"/>
                  </a:lnTo>
                  <a:lnTo>
                    <a:pt x="77" y="10"/>
                  </a:lnTo>
                  <a:lnTo>
                    <a:pt x="52" y="5"/>
                  </a:lnTo>
                  <a:lnTo>
                    <a:pt x="26" y="2"/>
                  </a:lnTo>
                  <a:lnTo>
                    <a:pt x="0" y="0"/>
                  </a:lnTo>
                  <a:lnTo>
                    <a:pt x="0" y="11"/>
                  </a:lnTo>
                  <a:lnTo>
                    <a:pt x="26" y="11"/>
                  </a:lnTo>
                  <a:lnTo>
                    <a:pt x="52" y="15"/>
                  </a:lnTo>
                  <a:lnTo>
                    <a:pt x="75" y="19"/>
                  </a:lnTo>
                  <a:lnTo>
                    <a:pt x="99" y="27"/>
                  </a:lnTo>
                  <a:lnTo>
                    <a:pt x="120" y="36"/>
                  </a:lnTo>
                  <a:lnTo>
                    <a:pt x="141" y="47"/>
                  </a:lnTo>
                  <a:lnTo>
                    <a:pt x="161" y="59"/>
                  </a:lnTo>
                  <a:lnTo>
                    <a:pt x="178" y="72"/>
                  </a:lnTo>
                  <a:lnTo>
                    <a:pt x="194" y="87"/>
                  </a:lnTo>
                  <a:lnTo>
                    <a:pt x="209" y="104"/>
                  </a:lnTo>
                  <a:lnTo>
                    <a:pt x="221" y="120"/>
                  </a:lnTo>
                  <a:lnTo>
                    <a:pt x="231" y="139"/>
                  </a:lnTo>
                  <a:lnTo>
                    <a:pt x="240" y="157"/>
                  </a:lnTo>
                  <a:lnTo>
                    <a:pt x="246" y="178"/>
                  </a:lnTo>
                  <a:lnTo>
                    <a:pt x="251" y="199"/>
                  </a:lnTo>
                  <a:lnTo>
                    <a:pt x="251" y="221"/>
                  </a:lnTo>
                  <a:lnTo>
                    <a:pt x="253" y="224"/>
                  </a:lnTo>
                  <a:lnTo>
                    <a:pt x="256" y="225"/>
                  </a:lnTo>
                  <a:lnTo>
                    <a:pt x="260" y="224"/>
                  </a:lnTo>
                  <a:lnTo>
                    <a:pt x="262" y="22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224" name="Freeform 225"/>
            <p:cNvSpPr>
              <a:spLocks noChangeAspect="1"/>
            </p:cNvSpPr>
            <p:nvPr/>
          </p:nvSpPr>
          <p:spPr bwMode="auto">
            <a:xfrm flipH="1">
              <a:off x="1381" y="3475"/>
              <a:ext cx="3" cy="115"/>
            </a:xfrm>
            <a:custGeom>
              <a:avLst/>
              <a:gdLst>
                <a:gd name="T0" fmla="*/ 1 w 11"/>
                <a:gd name="T1" fmla="*/ 115 h 458"/>
                <a:gd name="T2" fmla="*/ 3 w 11"/>
                <a:gd name="T3" fmla="*/ 113 h 458"/>
                <a:gd name="T4" fmla="*/ 3 w 11"/>
                <a:gd name="T5" fmla="*/ 0 h 458"/>
                <a:gd name="T6" fmla="*/ 0 w 11"/>
                <a:gd name="T7" fmla="*/ 0 h 458"/>
                <a:gd name="T8" fmla="*/ 0 w 11"/>
                <a:gd name="T9" fmla="*/ 113 h 458"/>
                <a:gd name="T10" fmla="*/ 1 w 11"/>
                <a:gd name="T11" fmla="*/ 112 h 458"/>
                <a:gd name="T12" fmla="*/ 0 w 11"/>
                <a:gd name="T13" fmla="*/ 113 h 458"/>
                <a:gd name="T14" fmla="*/ 1 w 11"/>
                <a:gd name="T15" fmla="*/ 114 h 458"/>
                <a:gd name="T16" fmla="*/ 1 w 11"/>
                <a:gd name="T17" fmla="*/ 115 h 458"/>
                <a:gd name="T18" fmla="*/ 2 w 11"/>
                <a:gd name="T19" fmla="*/ 114 h 458"/>
                <a:gd name="T20" fmla="*/ 3 w 11"/>
                <a:gd name="T21" fmla="*/ 113 h 458"/>
                <a:gd name="T22" fmla="*/ 1 w 11"/>
                <a:gd name="T23" fmla="*/ 115 h 458"/>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11" h="458">
                  <a:moveTo>
                    <a:pt x="5" y="458"/>
                  </a:moveTo>
                  <a:lnTo>
                    <a:pt x="11" y="452"/>
                  </a:lnTo>
                  <a:lnTo>
                    <a:pt x="11" y="0"/>
                  </a:lnTo>
                  <a:lnTo>
                    <a:pt x="0" y="0"/>
                  </a:lnTo>
                  <a:lnTo>
                    <a:pt x="0" y="452"/>
                  </a:lnTo>
                  <a:lnTo>
                    <a:pt x="5" y="447"/>
                  </a:lnTo>
                  <a:lnTo>
                    <a:pt x="0" y="452"/>
                  </a:lnTo>
                  <a:lnTo>
                    <a:pt x="2" y="456"/>
                  </a:lnTo>
                  <a:lnTo>
                    <a:pt x="5" y="457"/>
                  </a:lnTo>
                  <a:lnTo>
                    <a:pt x="9" y="456"/>
                  </a:lnTo>
                  <a:lnTo>
                    <a:pt x="11" y="452"/>
                  </a:lnTo>
                  <a:lnTo>
                    <a:pt x="5" y="45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225" name="Freeform 226"/>
            <p:cNvSpPr>
              <a:spLocks noChangeAspect="1"/>
            </p:cNvSpPr>
            <p:nvPr/>
          </p:nvSpPr>
          <p:spPr bwMode="auto">
            <a:xfrm flipH="1">
              <a:off x="1419" y="3346"/>
              <a:ext cx="103" cy="91"/>
            </a:xfrm>
            <a:custGeom>
              <a:avLst/>
              <a:gdLst>
                <a:gd name="T0" fmla="*/ 103 w 413"/>
                <a:gd name="T1" fmla="*/ 0 h 362"/>
                <a:gd name="T2" fmla="*/ 103 w 413"/>
                <a:gd name="T3" fmla="*/ 39 h 362"/>
                <a:gd name="T4" fmla="*/ 103 w 413"/>
                <a:gd name="T5" fmla="*/ 44 h 362"/>
                <a:gd name="T6" fmla="*/ 102 w 413"/>
                <a:gd name="T7" fmla="*/ 50 h 362"/>
                <a:gd name="T8" fmla="*/ 101 w 413"/>
                <a:gd name="T9" fmla="*/ 55 h 362"/>
                <a:gd name="T10" fmla="*/ 99 w 413"/>
                <a:gd name="T11" fmla="*/ 59 h 362"/>
                <a:gd name="T12" fmla="*/ 97 w 413"/>
                <a:gd name="T13" fmla="*/ 64 h 362"/>
                <a:gd name="T14" fmla="*/ 94 w 413"/>
                <a:gd name="T15" fmla="*/ 68 h 362"/>
                <a:gd name="T16" fmla="*/ 91 w 413"/>
                <a:gd name="T17" fmla="*/ 72 h 362"/>
                <a:gd name="T18" fmla="*/ 88 w 413"/>
                <a:gd name="T19" fmla="*/ 76 h 362"/>
                <a:gd name="T20" fmla="*/ 84 w 413"/>
                <a:gd name="T21" fmla="*/ 79 h 362"/>
                <a:gd name="T22" fmla="*/ 80 w 413"/>
                <a:gd name="T23" fmla="*/ 82 h 362"/>
                <a:gd name="T24" fmla="*/ 76 w 413"/>
                <a:gd name="T25" fmla="*/ 84 h 362"/>
                <a:gd name="T26" fmla="*/ 72 w 413"/>
                <a:gd name="T27" fmla="*/ 87 h 362"/>
                <a:gd name="T28" fmla="*/ 67 w 413"/>
                <a:gd name="T29" fmla="*/ 88 h 362"/>
                <a:gd name="T30" fmla="*/ 62 w 413"/>
                <a:gd name="T31" fmla="*/ 90 h 362"/>
                <a:gd name="T32" fmla="*/ 57 w 413"/>
                <a:gd name="T33" fmla="*/ 90 h 362"/>
                <a:gd name="T34" fmla="*/ 52 w 413"/>
                <a:gd name="T35" fmla="*/ 91 h 362"/>
                <a:gd name="T36" fmla="*/ 47 w 413"/>
                <a:gd name="T37" fmla="*/ 90 h 362"/>
                <a:gd name="T38" fmla="*/ 41 w 413"/>
                <a:gd name="T39" fmla="*/ 90 h 362"/>
                <a:gd name="T40" fmla="*/ 36 w 413"/>
                <a:gd name="T41" fmla="*/ 88 h 362"/>
                <a:gd name="T42" fmla="*/ 32 w 413"/>
                <a:gd name="T43" fmla="*/ 87 h 362"/>
                <a:gd name="T44" fmla="*/ 27 w 413"/>
                <a:gd name="T45" fmla="*/ 84 h 362"/>
                <a:gd name="T46" fmla="*/ 23 w 413"/>
                <a:gd name="T47" fmla="*/ 82 h 362"/>
                <a:gd name="T48" fmla="*/ 19 w 413"/>
                <a:gd name="T49" fmla="*/ 79 h 362"/>
                <a:gd name="T50" fmla="*/ 15 w 413"/>
                <a:gd name="T51" fmla="*/ 76 h 362"/>
                <a:gd name="T52" fmla="*/ 12 w 413"/>
                <a:gd name="T53" fmla="*/ 72 h 362"/>
                <a:gd name="T54" fmla="*/ 9 w 413"/>
                <a:gd name="T55" fmla="*/ 68 h 362"/>
                <a:gd name="T56" fmla="*/ 6 w 413"/>
                <a:gd name="T57" fmla="*/ 64 h 362"/>
                <a:gd name="T58" fmla="*/ 4 w 413"/>
                <a:gd name="T59" fmla="*/ 59 h 362"/>
                <a:gd name="T60" fmla="*/ 2 w 413"/>
                <a:gd name="T61" fmla="*/ 55 h 362"/>
                <a:gd name="T62" fmla="*/ 1 w 413"/>
                <a:gd name="T63" fmla="*/ 50 h 362"/>
                <a:gd name="T64" fmla="*/ 0 w 413"/>
                <a:gd name="T65" fmla="*/ 44 h 362"/>
                <a:gd name="T66" fmla="*/ 0 w 413"/>
                <a:gd name="T67" fmla="*/ 39 h 362"/>
                <a:gd name="T68" fmla="*/ 0 w 413"/>
                <a:gd name="T69" fmla="*/ 0 h 362"/>
                <a:gd name="T70" fmla="*/ 103 w 413"/>
                <a:gd name="T71" fmla="*/ 0 h 362"/>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413" h="362">
                  <a:moveTo>
                    <a:pt x="413" y="0"/>
                  </a:moveTo>
                  <a:lnTo>
                    <a:pt x="413" y="155"/>
                  </a:lnTo>
                  <a:lnTo>
                    <a:pt x="412" y="176"/>
                  </a:lnTo>
                  <a:lnTo>
                    <a:pt x="409" y="197"/>
                  </a:lnTo>
                  <a:lnTo>
                    <a:pt x="404" y="217"/>
                  </a:lnTo>
                  <a:lnTo>
                    <a:pt x="397" y="236"/>
                  </a:lnTo>
                  <a:lnTo>
                    <a:pt x="388" y="253"/>
                  </a:lnTo>
                  <a:lnTo>
                    <a:pt x="378" y="271"/>
                  </a:lnTo>
                  <a:lnTo>
                    <a:pt x="366" y="287"/>
                  </a:lnTo>
                  <a:lnTo>
                    <a:pt x="353" y="302"/>
                  </a:lnTo>
                  <a:lnTo>
                    <a:pt x="338" y="314"/>
                  </a:lnTo>
                  <a:lnTo>
                    <a:pt x="322" y="326"/>
                  </a:lnTo>
                  <a:lnTo>
                    <a:pt x="305" y="336"/>
                  </a:lnTo>
                  <a:lnTo>
                    <a:pt x="288" y="346"/>
                  </a:lnTo>
                  <a:lnTo>
                    <a:pt x="268" y="352"/>
                  </a:lnTo>
                  <a:lnTo>
                    <a:pt x="249" y="357"/>
                  </a:lnTo>
                  <a:lnTo>
                    <a:pt x="228" y="360"/>
                  </a:lnTo>
                  <a:lnTo>
                    <a:pt x="207" y="362"/>
                  </a:lnTo>
                  <a:lnTo>
                    <a:pt x="187" y="360"/>
                  </a:lnTo>
                  <a:lnTo>
                    <a:pt x="166" y="357"/>
                  </a:lnTo>
                  <a:lnTo>
                    <a:pt x="146" y="352"/>
                  </a:lnTo>
                  <a:lnTo>
                    <a:pt x="127" y="346"/>
                  </a:lnTo>
                  <a:lnTo>
                    <a:pt x="108" y="336"/>
                  </a:lnTo>
                  <a:lnTo>
                    <a:pt x="92" y="326"/>
                  </a:lnTo>
                  <a:lnTo>
                    <a:pt x="76" y="314"/>
                  </a:lnTo>
                  <a:lnTo>
                    <a:pt x="61" y="302"/>
                  </a:lnTo>
                  <a:lnTo>
                    <a:pt x="47" y="287"/>
                  </a:lnTo>
                  <a:lnTo>
                    <a:pt x="36" y="271"/>
                  </a:lnTo>
                  <a:lnTo>
                    <a:pt x="26" y="253"/>
                  </a:lnTo>
                  <a:lnTo>
                    <a:pt x="16" y="236"/>
                  </a:lnTo>
                  <a:lnTo>
                    <a:pt x="9" y="217"/>
                  </a:lnTo>
                  <a:lnTo>
                    <a:pt x="5" y="197"/>
                  </a:lnTo>
                  <a:lnTo>
                    <a:pt x="1" y="176"/>
                  </a:lnTo>
                  <a:lnTo>
                    <a:pt x="0" y="155"/>
                  </a:lnTo>
                  <a:lnTo>
                    <a:pt x="0" y="0"/>
                  </a:lnTo>
                  <a:lnTo>
                    <a:pt x="413" y="0"/>
                  </a:lnTo>
                  <a:close/>
                </a:path>
              </a:pathLst>
            </a:custGeom>
            <a:solidFill>
              <a:srgbClr val="F2CCB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226" name="Freeform 227"/>
            <p:cNvSpPr>
              <a:spLocks noChangeAspect="1"/>
            </p:cNvSpPr>
            <p:nvPr/>
          </p:nvSpPr>
          <p:spPr bwMode="auto">
            <a:xfrm flipH="1">
              <a:off x="1418" y="3346"/>
              <a:ext cx="2" cy="41"/>
            </a:xfrm>
            <a:custGeom>
              <a:avLst/>
              <a:gdLst>
                <a:gd name="T0" fmla="*/ 2 w 12"/>
                <a:gd name="T1" fmla="*/ 40 h 160"/>
                <a:gd name="T2" fmla="*/ 2 w 12"/>
                <a:gd name="T3" fmla="*/ 40 h 160"/>
                <a:gd name="T4" fmla="*/ 2 w 12"/>
                <a:gd name="T5" fmla="*/ 0 h 160"/>
                <a:gd name="T6" fmla="*/ 0 w 12"/>
                <a:gd name="T7" fmla="*/ 0 h 160"/>
                <a:gd name="T8" fmla="*/ 0 w 12"/>
                <a:gd name="T9" fmla="*/ 40 h 160"/>
                <a:gd name="T10" fmla="*/ 0 w 12"/>
                <a:gd name="T11" fmla="*/ 40 h 160"/>
                <a:gd name="T12" fmla="*/ 0 w 12"/>
                <a:gd name="T13" fmla="*/ 40 h 160"/>
                <a:gd name="T14" fmla="*/ 1 w 12"/>
                <a:gd name="T15" fmla="*/ 41 h 160"/>
                <a:gd name="T16" fmla="*/ 1 w 12"/>
                <a:gd name="T17" fmla="*/ 41 h 160"/>
                <a:gd name="T18" fmla="*/ 2 w 12"/>
                <a:gd name="T19" fmla="*/ 41 h 160"/>
                <a:gd name="T20" fmla="*/ 2 w 12"/>
                <a:gd name="T21" fmla="*/ 40 h 16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12" h="160">
                  <a:moveTo>
                    <a:pt x="12" y="155"/>
                  </a:moveTo>
                  <a:lnTo>
                    <a:pt x="12" y="155"/>
                  </a:lnTo>
                  <a:lnTo>
                    <a:pt x="12" y="0"/>
                  </a:lnTo>
                  <a:lnTo>
                    <a:pt x="0" y="0"/>
                  </a:lnTo>
                  <a:lnTo>
                    <a:pt x="0" y="155"/>
                  </a:lnTo>
                  <a:lnTo>
                    <a:pt x="3" y="159"/>
                  </a:lnTo>
                  <a:lnTo>
                    <a:pt x="6" y="160"/>
                  </a:lnTo>
                  <a:lnTo>
                    <a:pt x="10" y="159"/>
                  </a:lnTo>
                  <a:lnTo>
                    <a:pt x="12" y="155"/>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227" name="Freeform 228"/>
            <p:cNvSpPr>
              <a:spLocks noChangeAspect="1"/>
            </p:cNvSpPr>
            <p:nvPr/>
          </p:nvSpPr>
          <p:spPr bwMode="auto">
            <a:xfrm flipH="1">
              <a:off x="1418" y="3385"/>
              <a:ext cx="52" cy="53"/>
            </a:xfrm>
            <a:custGeom>
              <a:avLst/>
              <a:gdLst>
                <a:gd name="T0" fmla="*/ 0 w 212"/>
                <a:gd name="T1" fmla="*/ 53 h 212"/>
                <a:gd name="T2" fmla="*/ 0 w 212"/>
                <a:gd name="T3" fmla="*/ 53 h 212"/>
                <a:gd name="T4" fmla="*/ 5 w 212"/>
                <a:gd name="T5" fmla="*/ 53 h 212"/>
                <a:gd name="T6" fmla="*/ 10 w 212"/>
                <a:gd name="T7" fmla="*/ 52 h 212"/>
                <a:gd name="T8" fmla="*/ 15 w 212"/>
                <a:gd name="T9" fmla="*/ 51 h 212"/>
                <a:gd name="T10" fmla="*/ 20 w 212"/>
                <a:gd name="T11" fmla="*/ 49 h 212"/>
                <a:gd name="T12" fmla="*/ 25 w 212"/>
                <a:gd name="T13" fmla="*/ 47 h 212"/>
                <a:gd name="T14" fmla="*/ 29 w 212"/>
                <a:gd name="T15" fmla="*/ 44 h 212"/>
                <a:gd name="T16" fmla="*/ 33 w 212"/>
                <a:gd name="T17" fmla="*/ 41 h 212"/>
                <a:gd name="T18" fmla="*/ 37 w 212"/>
                <a:gd name="T19" fmla="*/ 38 h 212"/>
                <a:gd name="T20" fmla="*/ 40 w 212"/>
                <a:gd name="T21" fmla="*/ 34 h 212"/>
                <a:gd name="T22" fmla="*/ 43 w 212"/>
                <a:gd name="T23" fmla="*/ 30 h 212"/>
                <a:gd name="T24" fmla="*/ 45 w 212"/>
                <a:gd name="T25" fmla="*/ 25 h 212"/>
                <a:gd name="T26" fmla="*/ 48 w 212"/>
                <a:gd name="T27" fmla="*/ 21 h 212"/>
                <a:gd name="T28" fmla="*/ 50 w 212"/>
                <a:gd name="T29" fmla="*/ 16 h 212"/>
                <a:gd name="T30" fmla="*/ 51 w 212"/>
                <a:gd name="T31" fmla="*/ 11 h 212"/>
                <a:gd name="T32" fmla="*/ 52 w 212"/>
                <a:gd name="T33" fmla="*/ 5 h 212"/>
                <a:gd name="T34" fmla="*/ 52 w 212"/>
                <a:gd name="T35" fmla="*/ 0 h 212"/>
                <a:gd name="T36" fmla="*/ 49 w 212"/>
                <a:gd name="T37" fmla="*/ 0 h 212"/>
                <a:gd name="T38" fmla="*/ 49 w 212"/>
                <a:gd name="T39" fmla="*/ 5 h 212"/>
                <a:gd name="T40" fmla="*/ 48 w 212"/>
                <a:gd name="T41" fmla="*/ 11 h 212"/>
                <a:gd name="T42" fmla="*/ 47 w 212"/>
                <a:gd name="T43" fmla="*/ 15 h 212"/>
                <a:gd name="T44" fmla="*/ 45 w 212"/>
                <a:gd name="T45" fmla="*/ 20 h 212"/>
                <a:gd name="T46" fmla="*/ 43 w 212"/>
                <a:gd name="T47" fmla="*/ 24 h 212"/>
                <a:gd name="T48" fmla="*/ 41 w 212"/>
                <a:gd name="T49" fmla="*/ 28 h 212"/>
                <a:gd name="T50" fmla="*/ 38 w 212"/>
                <a:gd name="T51" fmla="*/ 32 h 212"/>
                <a:gd name="T52" fmla="*/ 35 w 212"/>
                <a:gd name="T53" fmla="*/ 36 h 212"/>
                <a:gd name="T54" fmla="*/ 31 w 212"/>
                <a:gd name="T55" fmla="*/ 39 h 212"/>
                <a:gd name="T56" fmla="*/ 28 w 212"/>
                <a:gd name="T57" fmla="*/ 42 h 212"/>
                <a:gd name="T58" fmla="*/ 24 w 212"/>
                <a:gd name="T59" fmla="*/ 44 h 212"/>
                <a:gd name="T60" fmla="*/ 20 w 212"/>
                <a:gd name="T61" fmla="*/ 47 h 212"/>
                <a:gd name="T62" fmla="*/ 15 w 212"/>
                <a:gd name="T63" fmla="*/ 48 h 212"/>
                <a:gd name="T64" fmla="*/ 10 w 212"/>
                <a:gd name="T65" fmla="*/ 49 h 212"/>
                <a:gd name="T66" fmla="*/ 5 w 212"/>
                <a:gd name="T67" fmla="*/ 50 h 212"/>
                <a:gd name="T68" fmla="*/ 0 w 212"/>
                <a:gd name="T69" fmla="*/ 50 h 212"/>
                <a:gd name="T70" fmla="*/ 0 w 212"/>
                <a:gd name="T71" fmla="*/ 50 h 212"/>
                <a:gd name="T72" fmla="*/ 0 w 212"/>
                <a:gd name="T73" fmla="*/ 53 h 212"/>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212" h="212">
                  <a:moveTo>
                    <a:pt x="0" y="212"/>
                  </a:moveTo>
                  <a:lnTo>
                    <a:pt x="0" y="212"/>
                  </a:lnTo>
                  <a:lnTo>
                    <a:pt x="21" y="210"/>
                  </a:lnTo>
                  <a:lnTo>
                    <a:pt x="42" y="207"/>
                  </a:lnTo>
                  <a:lnTo>
                    <a:pt x="62" y="202"/>
                  </a:lnTo>
                  <a:lnTo>
                    <a:pt x="82" y="195"/>
                  </a:lnTo>
                  <a:lnTo>
                    <a:pt x="100" y="186"/>
                  </a:lnTo>
                  <a:lnTo>
                    <a:pt x="118" y="176"/>
                  </a:lnTo>
                  <a:lnTo>
                    <a:pt x="135" y="163"/>
                  </a:lnTo>
                  <a:lnTo>
                    <a:pt x="150" y="150"/>
                  </a:lnTo>
                  <a:lnTo>
                    <a:pt x="162" y="135"/>
                  </a:lnTo>
                  <a:lnTo>
                    <a:pt x="175" y="118"/>
                  </a:lnTo>
                  <a:lnTo>
                    <a:pt x="185" y="101"/>
                  </a:lnTo>
                  <a:lnTo>
                    <a:pt x="195" y="82"/>
                  </a:lnTo>
                  <a:lnTo>
                    <a:pt x="202" y="63"/>
                  </a:lnTo>
                  <a:lnTo>
                    <a:pt x="206" y="42"/>
                  </a:lnTo>
                  <a:lnTo>
                    <a:pt x="210" y="21"/>
                  </a:lnTo>
                  <a:lnTo>
                    <a:pt x="212" y="0"/>
                  </a:lnTo>
                  <a:lnTo>
                    <a:pt x="200" y="0"/>
                  </a:lnTo>
                  <a:lnTo>
                    <a:pt x="200" y="21"/>
                  </a:lnTo>
                  <a:lnTo>
                    <a:pt x="197" y="42"/>
                  </a:lnTo>
                  <a:lnTo>
                    <a:pt x="192" y="60"/>
                  </a:lnTo>
                  <a:lnTo>
                    <a:pt x="185" y="80"/>
                  </a:lnTo>
                  <a:lnTo>
                    <a:pt x="176" y="96"/>
                  </a:lnTo>
                  <a:lnTo>
                    <a:pt x="166" y="113"/>
                  </a:lnTo>
                  <a:lnTo>
                    <a:pt x="156" y="128"/>
                  </a:lnTo>
                  <a:lnTo>
                    <a:pt x="143" y="143"/>
                  </a:lnTo>
                  <a:lnTo>
                    <a:pt x="128" y="156"/>
                  </a:lnTo>
                  <a:lnTo>
                    <a:pt x="113" y="166"/>
                  </a:lnTo>
                  <a:lnTo>
                    <a:pt x="96" y="177"/>
                  </a:lnTo>
                  <a:lnTo>
                    <a:pt x="80" y="186"/>
                  </a:lnTo>
                  <a:lnTo>
                    <a:pt x="60" y="193"/>
                  </a:lnTo>
                  <a:lnTo>
                    <a:pt x="42" y="197"/>
                  </a:lnTo>
                  <a:lnTo>
                    <a:pt x="21" y="201"/>
                  </a:lnTo>
                  <a:lnTo>
                    <a:pt x="0" y="201"/>
                  </a:lnTo>
                  <a:lnTo>
                    <a:pt x="0" y="21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228" name="Freeform 229"/>
            <p:cNvSpPr>
              <a:spLocks noChangeAspect="1"/>
            </p:cNvSpPr>
            <p:nvPr/>
          </p:nvSpPr>
          <p:spPr bwMode="auto">
            <a:xfrm flipH="1">
              <a:off x="1470" y="3384"/>
              <a:ext cx="54" cy="54"/>
            </a:xfrm>
            <a:custGeom>
              <a:avLst/>
              <a:gdLst>
                <a:gd name="T0" fmla="*/ 0 w 213"/>
                <a:gd name="T1" fmla="*/ 1 h 217"/>
                <a:gd name="T2" fmla="*/ 0 w 213"/>
                <a:gd name="T3" fmla="*/ 1 h 217"/>
                <a:gd name="T4" fmla="*/ 1 w 213"/>
                <a:gd name="T5" fmla="*/ 6 h 217"/>
                <a:gd name="T6" fmla="*/ 2 w 213"/>
                <a:gd name="T7" fmla="*/ 12 h 217"/>
                <a:gd name="T8" fmla="*/ 3 w 213"/>
                <a:gd name="T9" fmla="*/ 17 h 217"/>
                <a:gd name="T10" fmla="*/ 5 w 213"/>
                <a:gd name="T11" fmla="*/ 22 h 217"/>
                <a:gd name="T12" fmla="*/ 7 w 213"/>
                <a:gd name="T13" fmla="*/ 26 h 217"/>
                <a:gd name="T14" fmla="*/ 9 w 213"/>
                <a:gd name="T15" fmla="*/ 31 h 217"/>
                <a:gd name="T16" fmla="*/ 13 w 213"/>
                <a:gd name="T17" fmla="*/ 35 h 217"/>
                <a:gd name="T18" fmla="*/ 16 w 213"/>
                <a:gd name="T19" fmla="*/ 39 h 217"/>
                <a:gd name="T20" fmla="*/ 20 w 213"/>
                <a:gd name="T21" fmla="*/ 42 h 217"/>
                <a:gd name="T22" fmla="*/ 24 w 213"/>
                <a:gd name="T23" fmla="*/ 45 h 217"/>
                <a:gd name="T24" fmla="*/ 28 w 213"/>
                <a:gd name="T25" fmla="*/ 48 h 217"/>
                <a:gd name="T26" fmla="*/ 33 w 213"/>
                <a:gd name="T27" fmla="*/ 50 h 217"/>
                <a:gd name="T28" fmla="*/ 38 w 213"/>
                <a:gd name="T29" fmla="*/ 52 h 217"/>
                <a:gd name="T30" fmla="*/ 44 w 213"/>
                <a:gd name="T31" fmla="*/ 53 h 217"/>
                <a:gd name="T32" fmla="*/ 49 w 213"/>
                <a:gd name="T33" fmla="*/ 54 h 217"/>
                <a:gd name="T34" fmla="*/ 54 w 213"/>
                <a:gd name="T35" fmla="*/ 54 h 217"/>
                <a:gd name="T36" fmla="*/ 54 w 213"/>
                <a:gd name="T37" fmla="*/ 51 h 217"/>
                <a:gd name="T38" fmla="*/ 49 w 213"/>
                <a:gd name="T39" fmla="*/ 51 h 217"/>
                <a:gd name="T40" fmla="*/ 44 w 213"/>
                <a:gd name="T41" fmla="*/ 50 h 217"/>
                <a:gd name="T42" fmla="*/ 39 w 213"/>
                <a:gd name="T43" fmla="*/ 49 h 217"/>
                <a:gd name="T44" fmla="*/ 34 w 213"/>
                <a:gd name="T45" fmla="*/ 48 h 217"/>
                <a:gd name="T46" fmla="*/ 30 w 213"/>
                <a:gd name="T47" fmla="*/ 45 h 217"/>
                <a:gd name="T48" fmla="*/ 26 w 213"/>
                <a:gd name="T49" fmla="*/ 43 h 217"/>
                <a:gd name="T50" fmla="*/ 22 w 213"/>
                <a:gd name="T51" fmla="*/ 40 h 217"/>
                <a:gd name="T52" fmla="*/ 18 w 213"/>
                <a:gd name="T53" fmla="*/ 37 h 217"/>
                <a:gd name="T54" fmla="*/ 14 w 213"/>
                <a:gd name="T55" fmla="*/ 33 h 217"/>
                <a:gd name="T56" fmla="*/ 12 w 213"/>
                <a:gd name="T57" fmla="*/ 29 h 217"/>
                <a:gd name="T58" fmla="*/ 9 w 213"/>
                <a:gd name="T59" fmla="*/ 25 h 217"/>
                <a:gd name="T60" fmla="*/ 7 w 213"/>
                <a:gd name="T61" fmla="*/ 21 h 217"/>
                <a:gd name="T62" fmla="*/ 5 w 213"/>
                <a:gd name="T63" fmla="*/ 16 h 217"/>
                <a:gd name="T64" fmla="*/ 4 w 213"/>
                <a:gd name="T65" fmla="*/ 12 h 217"/>
                <a:gd name="T66" fmla="*/ 3 w 213"/>
                <a:gd name="T67" fmla="*/ 6 h 217"/>
                <a:gd name="T68" fmla="*/ 3 w 213"/>
                <a:gd name="T69" fmla="*/ 1 h 217"/>
                <a:gd name="T70" fmla="*/ 3 w 213"/>
                <a:gd name="T71" fmla="*/ 1 h 217"/>
                <a:gd name="T72" fmla="*/ 3 w 213"/>
                <a:gd name="T73" fmla="*/ 1 h 217"/>
                <a:gd name="T74" fmla="*/ 3 w 213"/>
                <a:gd name="T75" fmla="*/ 0 h 217"/>
                <a:gd name="T76" fmla="*/ 2 w 213"/>
                <a:gd name="T77" fmla="*/ 0 h 217"/>
                <a:gd name="T78" fmla="*/ 1 w 213"/>
                <a:gd name="T79" fmla="*/ 0 h 217"/>
                <a:gd name="T80" fmla="*/ 0 w 213"/>
                <a:gd name="T81" fmla="*/ 1 h 217"/>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213" h="217">
                  <a:moveTo>
                    <a:pt x="0" y="5"/>
                  </a:moveTo>
                  <a:lnTo>
                    <a:pt x="0" y="5"/>
                  </a:lnTo>
                  <a:lnTo>
                    <a:pt x="3" y="26"/>
                  </a:lnTo>
                  <a:lnTo>
                    <a:pt x="6" y="47"/>
                  </a:lnTo>
                  <a:lnTo>
                    <a:pt x="11" y="68"/>
                  </a:lnTo>
                  <a:lnTo>
                    <a:pt x="18" y="87"/>
                  </a:lnTo>
                  <a:lnTo>
                    <a:pt x="27" y="106"/>
                  </a:lnTo>
                  <a:lnTo>
                    <a:pt x="37" y="123"/>
                  </a:lnTo>
                  <a:lnTo>
                    <a:pt x="50" y="140"/>
                  </a:lnTo>
                  <a:lnTo>
                    <a:pt x="64" y="155"/>
                  </a:lnTo>
                  <a:lnTo>
                    <a:pt x="79" y="168"/>
                  </a:lnTo>
                  <a:lnTo>
                    <a:pt x="96" y="181"/>
                  </a:lnTo>
                  <a:lnTo>
                    <a:pt x="112" y="191"/>
                  </a:lnTo>
                  <a:lnTo>
                    <a:pt x="132" y="200"/>
                  </a:lnTo>
                  <a:lnTo>
                    <a:pt x="151" y="207"/>
                  </a:lnTo>
                  <a:lnTo>
                    <a:pt x="172" y="212"/>
                  </a:lnTo>
                  <a:lnTo>
                    <a:pt x="193" y="215"/>
                  </a:lnTo>
                  <a:lnTo>
                    <a:pt x="213" y="217"/>
                  </a:lnTo>
                  <a:lnTo>
                    <a:pt x="213" y="206"/>
                  </a:lnTo>
                  <a:lnTo>
                    <a:pt x="193" y="206"/>
                  </a:lnTo>
                  <a:lnTo>
                    <a:pt x="172" y="202"/>
                  </a:lnTo>
                  <a:lnTo>
                    <a:pt x="153" y="198"/>
                  </a:lnTo>
                  <a:lnTo>
                    <a:pt x="134" y="191"/>
                  </a:lnTo>
                  <a:lnTo>
                    <a:pt x="117" y="182"/>
                  </a:lnTo>
                  <a:lnTo>
                    <a:pt x="101" y="171"/>
                  </a:lnTo>
                  <a:lnTo>
                    <a:pt x="86" y="161"/>
                  </a:lnTo>
                  <a:lnTo>
                    <a:pt x="71" y="148"/>
                  </a:lnTo>
                  <a:lnTo>
                    <a:pt x="57" y="133"/>
                  </a:lnTo>
                  <a:lnTo>
                    <a:pt x="46" y="118"/>
                  </a:lnTo>
                  <a:lnTo>
                    <a:pt x="36" y="101"/>
                  </a:lnTo>
                  <a:lnTo>
                    <a:pt x="27" y="85"/>
                  </a:lnTo>
                  <a:lnTo>
                    <a:pt x="20" y="65"/>
                  </a:lnTo>
                  <a:lnTo>
                    <a:pt x="15" y="47"/>
                  </a:lnTo>
                  <a:lnTo>
                    <a:pt x="12" y="26"/>
                  </a:lnTo>
                  <a:lnTo>
                    <a:pt x="12" y="5"/>
                  </a:lnTo>
                  <a:lnTo>
                    <a:pt x="10" y="2"/>
                  </a:lnTo>
                  <a:lnTo>
                    <a:pt x="6" y="0"/>
                  </a:lnTo>
                  <a:lnTo>
                    <a:pt x="3" y="2"/>
                  </a:lnTo>
                  <a:lnTo>
                    <a:pt x="0" y="5"/>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229" name="Freeform 230"/>
            <p:cNvSpPr>
              <a:spLocks noChangeAspect="1"/>
            </p:cNvSpPr>
            <p:nvPr/>
          </p:nvSpPr>
          <p:spPr bwMode="auto">
            <a:xfrm flipH="1">
              <a:off x="1521" y="3345"/>
              <a:ext cx="3" cy="40"/>
            </a:xfrm>
            <a:custGeom>
              <a:avLst/>
              <a:gdLst>
                <a:gd name="T0" fmla="*/ 2 w 12"/>
                <a:gd name="T1" fmla="*/ 0 h 161"/>
                <a:gd name="T2" fmla="*/ 0 w 12"/>
                <a:gd name="T3" fmla="*/ 1 h 161"/>
                <a:gd name="T4" fmla="*/ 0 w 12"/>
                <a:gd name="T5" fmla="*/ 40 h 161"/>
                <a:gd name="T6" fmla="*/ 3 w 12"/>
                <a:gd name="T7" fmla="*/ 40 h 161"/>
                <a:gd name="T8" fmla="*/ 3 w 12"/>
                <a:gd name="T9" fmla="*/ 1 h 161"/>
                <a:gd name="T10" fmla="*/ 2 w 12"/>
                <a:gd name="T11" fmla="*/ 3 h 161"/>
                <a:gd name="T12" fmla="*/ 3 w 12"/>
                <a:gd name="T13" fmla="*/ 1 h 161"/>
                <a:gd name="T14" fmla="*/ 3 w 12"/>
                <a:gd name="T15" fmla="*/ 1 h 161"/>
                <a:gd name="T16" fmla="*/ 2 w 12"/>
                <a:gd name="T17" fmla="*/ 0 h 161"/>
                <a:gd name="T18" fmla="*/ 1 w 12"/>
                <a:gd name="T19" fmla="*/ 1 h 161"/>
                <a:gd name="T20" fmla="*/ 0 w 12"/>
                <a:gd name="T21" fmla="*/ 1 h 161"/>
                <a:gd name="T22" fmla="*/ 2 w 12"/>
                <a:gd name="T23" fmla="*/ 0 h 161"/>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12" h="161">
                  <a:moveTo>
                    <a:pt x="6" y="0"/>
                  </a:moveTo>
                  <a:lnTo>
                    <a:pt x="0" y="6"/>
                  </a:lnTo>
                  <a:lnTo>
                    <a:pt x="0" y="161"/>
                  </a:lnTo>
                  <a:lnTo>
                    <a:pt x="12" y="161"/>
                  </a:lnTo>
                  <a:lnTo>
                    <a:pt x="12" y="6"/>
                  </a:lnTo>
                  <a:lnTo>
                    <a:pt x="6" y="12"/>
                  </a:lnTo>
                  <a:lnTo>
                    <a:pt x="12" y="6"/>
                  </a:lnTo>
                  <a:lnTo>
                    <a:pt x="10" y="3"/>
                  </a:lnTo>
                  <a:lnTo>
                    <a:pt x="6" y="0"/>
                  </a:lnTo>
                  <a:lnTo>
                    <a:pt x="3" y="3"/>
                  </a:lnTo>
                  <a:lnTo>
                    <a:pt x="0" y="6"/>
                  </a:lnTo>
                  <a:lnTo>
                    <a:pt x="6"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230" name="Freeform 231"/>
            <p:cNvSpPr>
              <a:spLocks noChangeAspect="1"/>
            </p:cNvSpPr>
            <p:nvPr/>
          </p:nvSpPr>
          <p:spPr bwMode="auto">
            <a:xfrm flipH="1">
              <a:off x="1418" y="3345"/>
              <a:ext cx="104" cy="3"/>
            </a:xfrm>
            <a:custGeom>
              <a:avLst/>
              <a:gdLst>
                <a:gd name="T0" fmla="*/ 104 w 419"/>
                <a:gd name="T1" fmla="*/ 2 h 12"/>
                <a:gd name="T2" fmla="*/ 103 w 419"/>
                <a:gd name="T3" fmla="*/ 0 h 12"/>
                <a:gd name="T4" fmla="*/ 0 w 419"/>
                <a:gd name="T5" fmla="*/ 0 h 12"/>
                <a:gd name="T6" fmla="*/ 0 w 419"/>
                <a:gd name="T7" fmla="*/ 3 h 12"/>
                <a:gd name="T8" fmla="*/ 103 w 419"/>
                <a:gd name="T9" fmla="*/ 3 h 12"/>
                <a:gd name="T10" fmla="*/ 101 w 419"/>
                <a:gd name="T11" fmla="*/ 2 h 12"/>
                <a:gd name="T12" fmla="*/ 103 w 419"/>
                <a:gd name="T13" fmla="*/ 3 h 12"/>
                <a:gd name="T14" fmla="*/ 104 w 419"/>
                <a:gd name="T15" fmla="*/ 2 h 12"/>
                <a:gd name="T16" fmla="*/ 104 w 419"/>
                <a:gd name="T17" fmla="*/ 2 h 12"/>
                <a:gd name="T18" fmla="*/ 104 w 419"/>
                <a:gd name="T19" fmla="*/ 1 h 12"/>
                <a:gd name="T20" fmla="*/ 103 w 419"/>
                <a:gd name="T21" fmla="*/ 0 h 12"/>
                <a:gd name="T22" fmla="*/ 104 w 419"/>
                <a:gd name="T23" fmla="*/ 2 h 1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419" h="12">
                  <a:moveTo>
                    <a:pt x="419" y="6"/>
                  </a:moveTo>
                  <a:lnTo>
                    <a:pt x="413" y="0"/>
                  </a:lnTo>
                  <a:lnTo>
                    <a:pt x="0" y="0"/>
                  </a:lnTo>
                  <a:lnTo>
                    <a:pt x="0" y="12"/>
                  </a:lnTo>
                  <a:lnTo>
                    <a:pt x="413" y="12"/>
                  </a:lnTo>
                  <a:lnTo>
                    <a:pt x="407" y="6"/>
                  </a:lnTo>
                  <a:lnTo>
                    <a:pt x="413" y="12"/>
                  </a:lnTo>
                  <a:lnTo>
                    <a:pt x="417" y="9"/>
                  </a:lnTo>
                  <a:lnTo>
                    <a:pt x="419" y="6"/>
                  </a:lnTo>
                  <a:lnTo>
                    <a:pt x="417" y="3"/>
                  </a:lnTo>
                  <a:lnTo>
                    <a:pt x="413" y="0"/>
                  </a:lnTo>
                  <a:lnTo>
                    <a:pt x="419" y="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231" name="Freeform 232"/>
            <p:cNvSpPr>
              <a:spLocks noChangeAspect="1"/>
            </p:cNvSpPr>
            <p:nvPr/>
          </p:nvSpPr>
          <p:spPr bwMode="auto">
            <a:xfrm flipH="1">
              <a:off x="1413" y="3250"/>
              <a:ext cx="140" cy="96"/>
            </a:xfrm>
            <a:custGeom>
              <a:avLst/>
              <a:gdLst>
                <a:gd name="T0" fmla="*/ 25 w 561"/>
                <a:gd name="T1" fmla="*/ 69 h 387"/>
                <a:gd name="T2" fmla="*/ 25 w 561"/>
                <a:gd name="T3" fmla="*/ 55 h 387"/>
                <a:gd name="T4" fmla="*/ 25 w 561"/>
                <a:gd name="T5" fmla="*/ 49 h 387"/>
                <a:gd name="T6" fmla="*/ 26 w 561"/>
                <a:gd name="T7" fmla="*/ 44 h 387"/>
                <a:gd name="T8" fmla="*/ 27 w 561"/>
                <a:gd name="T9" fmla="*/ 38 h 387"/>
                <a:gd name="T10" fmla="*/ 29 w 561"/>
                <a:gd name="T11" fmla="*/ 33 h 387"/>
                <a:gd name="T12" fmla="*/ 32 w 561"/>
                <a:gd name="T13" fmla="*/ 29 h 387"/>
                <a:gd name="T14" fmla="*/ 34 w 561"/>
                <a:gd name="T15" fmla="*/ 24 h 387"/>
                <a:gd name="T16" fmla="*/ 38 w 561"/>
                <a:gd name="T17" fmla="*/ 20 h 387"/>
                <a:gd name="T18" fmla="*/ 42 w 561"/>
                <a:gd name="T19" fmla="*/ 16 h 387"/>
                <a:gd name="T20" fmla="*/ 46 w 561"/>
                <a:gd name="T21" fmla="*/ 13 h 387"/>
                <a:gd name="T22" fmla="*/ 50 w 561"/>
                <a:gd name="T23" fmla="*/ 9 h 387"/>
                <a:gd name="T24" fmla="*/ 55 w 561"/>
                <a:gd name="T25" fmla="*/ 6 h 387"/>
                <a:gd name="T26" fmla="*/ 60 w 561"/>
                <a:gd name="T27" fmla="*/ 4 h 387"/>
                <a:gd name="T28" fmla="*/ 65 w 561"/>
                <a:gd name="T29" fmla="*/ 2 h 387"/>
                <a:gd name="T30" fmla="*/ 71 w 561"/>
                <a:gd name="T31" fmla="*/ 1 h 387"/>
                <a:gd name="T32" fmla="*/ 76 w 561"/>
                <a:gd name="T33" fmla="*/ 0 h 387"/>
                <a:gd name="T34" fmla="*/ 82 w 561"/>
                <a:gd name="T35" fmla="*/ 0 h 387"/>
                <a:gd name="T36" fmla="*/ 88 w 561"/>
                <a:gd name="T37" fmla="*/ 0 h 387"/>
                <a:gd name="T38" fmla="*/ 94 w 561"/>
                <a:gd name="T39" fmla="*/ 1 h 387"/>
                <a:gd name="T40" fmla="*/ 99 w 561"/>
                <a:gd name="T41" fmla="*/ 2 h 387"/>
                <a:gd name="T42" fmla="*/ 105 w 561"/>
                <a:gd name="T43" fmla="*/ 4 h 387"/>
                <a:gd name="T44" fmla="*/ 110 w 561"/>
                <a:gd name="T45" fmla="*/ 6 h 387"/>
                <a:gd name="T46" fmla="*/ 115 w 561"/>
                <a:gd name="T47" fmla="*/ 9 h 387"/>
                <a:gd name="T48" fmla="*/ 119 w 561"/>
                <a:gd name="T49" fmla="*/ 13 h 387"/>
                <a:gd name="T50" fmla="*/ 123 w 561"/>
                <a:gd name="T51" fmla="*/ 16 h 387"/>
                <a:gd name="T52" fmla="*/ 127 w 561"/>
                <a:gd name="T53" fmla="*/ 20 h 387"/>
                <a:gd name="T54" fmla="*/ 130 w 561"/>
                <a:gd name="T55" fmla="*/ 24 h 387"/>
                <a:gd name="T56" fmla="*/ 133 w 561"/>
                <a:gd name="T57" fmla="*/ 29 h 387"/>
                <a:gd name="T58" fmla="*/ 136 w 561"/>
                <a:gd name="T59" fmla="*/ 33 h 387"/>
                <a:gd name="T60" fmla="*/ 138 w 561"/>
                <a:gd name="T61" fmla="*/ 38 h 387"/>
                <a:gd name="T62" fmla="*/ 139 w 561"/>
                <a:gd name="T63" fmla="*/ 44 h 387"/>
                <a:gd name="T64" fmla="*/ 140 w 561"/>
                <a:gd name="T65" fmla="*/ 49 h 387"/>
                <a:gd name="T66" fmla="*/ 140 w 561"/>
                <a:gd name="T67" fmla="*/ 55 h 387"/>
                <a:gd name="T68" fmla="*/ 140 w 561"/>
                <a:gd name="T69" fmla="*/ 96 h 387"/>
                <a:gd name="T70" fmla="*/ 0 w 561"/>
                <a:gd name="T71" fmla="*/ 96 h 387"/>
                <a:gd name="T72" fmla="*/ 25 w 561"/>
                <a:gd name="T73" fmla="*/ 69 h 387"/>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561" h="387">
                  <a:moveTo>
                    <a:pt x="99" y="279"/>
                  </a:moveTo>
                  <a:lnTo>
                    <a:pt x="99" y="221"/>
                  </a:lnTo>
                  <a:lnTo>
                    <a:pt x="100" y="198"/>
                  </a:lnTo>
                  <a:lnTo>
                    <a:pt x="104" y="176"/>
                  </a:lnTo>
                  <a:lnTo>
                    <a:pt x="109" y="155"/>
                  </a:lnTo>
                  <a:lnTo>
                    <a:pt x="117" y="135"/>
                  </a:lnTo>
                  <a:lnTo>
                    <a:pt x="127" y="115"/>
                  </a:lnTo>
                  <a:lnTo>
                    <a:pt x="138" y="98"/>
                  </a:lnTo>
                  <a:lnTo>
                    <a:pt x="152" y="81"/>
                  </a:lnTo>
                  <a:lnTo>
                    <a:pt x="167" y="64"/>
                  </a:lnTo>
                  <a:lnTo>
                    <a:pt x="183" y="51"/>
                  </a:lnTo>
                  <a:lnTo>
                    <a:pt x="201" y="38"/>
                  </a:lnTo>
                  <a:lnTo>
                    <a:pt x="220" y="26"/>
                  </a:lnTo>
                  <a:lnTo>
                    <a:pt x="241" y="17"/>
                  </a:lnTo>
                  <a:lnTo>
                    <a:pt x="261" y="10"/>
                  </a:lnTo>
                  <a:lnTo>
                    <a:pt x="283" y="5"/>
                  </a:lnTo>
                  <a:lnTo>
                    <a:pt x="306" y="1"/>
                  </a:lnTo>
                  <a:lnTo>
                    <a:pt x="330" y="0"/>
                  </a:lnTo>
                  <a:lnTo>
                    <a:pt x="353" y="1"/>
                  </a:lnTo>
                  <a:lnTo>
                    <a:pt x="376" y="5"/>
                  </a:lnTo>
                  <a:lnTo>
                    <a:pt x="398" y="10"/>
                  </a:lnTo>
                  <a:lnTo>
                    <a:pt x="420" y="17"/>
                  </a:lnTo>
                  <a:lnTo>
                    <a:pt x="440" y="26"/>
                  </a:lnTo>
                  <a:lnTo>
                    <a:pt x="459" y="38"/>
                  </a:lnTo>
                  <a:lnTo>
                    <a:pt x="476" y="51"/>
                  </a:lnTo>
                  <a:lnTo>
                    <a:pt x="494" y="64"/>
                  </a:lnTo>
                  <a:lnTo>
                    <a:pt x="509" y="81"/>
                  </a:lnTo>
                  <a:lnTo>
                    <a:pt x="521" y="98"/>
                  </a:lnTo>
                  <a:lnTo>
                    <a:pt x="534" y="115"/>
                  </a:lnTo>
                  <a:lnTo>
                    <a:pt x="543" y="135"/>
                  </a:lnTo>
                  <a:lnTo>
                    <a:pt x="551" y="155"/>
                  </a:lnTo>
                  <a:lnTo>
                    <a:pt x="557" y="176"/>
                  </a:lnTo>
                  <a:lnTo>
                    <a:pt x="560" y="198"/>
                  </a:lnTo>
                  <a:lnTo>
                    <a:pt x="561" y="221"/>
                  </a:lnTo>
                  <a:lnTo>
                    <a:pt x="561" y="387"/>
                  </a:lnTo>
                  <a:lnTo>
                    <a:pt x="0" y="387"/>
                  </a:lnTo>
                  <a:lnTo>
                    <a:pt x="99" y="279"/>
                  </a:lnTo>
                  <a:close/>
                </a:path>
              </a:pathLst>
            </a:custGeom>
            <a:solidFill>
              <a:srgbClr val="FFBF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232" name="Freeform 233"/>
            <p:cNvSpPr>
              <a:spLocks noChangeAspect="1"/>
            </p:cNvSpPr>
            <p:nvPr/>
          </p:nvSpPr>
          <p:spPr bwMode="auto">
            <a:xfrm flipH="1">
              <a:off x="1527" y="3319"/>
              <a:ext cx="3" cy="2"/>
            </a:xfrm>
            <a:custGeom>
              <a:avLst/>
              <a:gdLst>
                <a:gd name="T0" fmla="*/ 0 w 12"/>
                <a:gd name="T1" fmla="*/ 0 h 4"/>
                <a:gd name="T2" fmla="*/ 1 w 12"/>
                <a:gd name="T3" fmla="*/ 2 h 4"/>
                <a:gd name="T4" fmla="*/ 2 w 12"/>
                <a:gd name="T5" fmla="*/ 2 h 4"/>
                <a:gd name="T6" fmla="*/ 3 w 12"/>
                <a:gd name="T7" fmla="*/ 2 h 4"/>
                <a:gd name="T8" fmla="*/ 3 w 12"/>
                <a:gd name="T9" fmla="*/ 0 h 4"/>
                <a:gd name="T10" fmla="*/ 0 w 12"/>
                <a:gd name="T11" fmla="*/ 0 h 4"/>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2" h="4">
                  <a:moveTo>
                    <a:pt x="0" y="0"/>
                  </a:moveTo>
                  <a:lnTo>
                    <a:pt x="3" y="3"/>
                  </a:lnTo>
                  <a:lnTo>
                    <a:pt x="6" y="4"/>
                  </a:lnTo>
                  <a:lnTo>
                    <a:pt x="10" y="3"/>
                  </a:lnTo>
                  <a:lnTo>
                    <a:pt x="12" y="0"/>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233" name="Freeform 234"/>
            <p:cNvSpPr>
              <a:spLocks noChangeAspect="1"/>
            </p:cNvSpPr>
            <p:nvPr/>
          </p:nvSpPr>
          <p:spPr bwMode="auto">
            <a:xfrm flipH="1">
              <a:off x="1527" y="3304"/>
              <a:ext cx="3" cy="15"/>
            </a:xfrm>
            <a:custGeom>
              <a:avLst/>
              <a:gdLst>
                <a:gd name="T0" fmla="*/ 0 w 12"/>
                <a:gd name="T1" fmla="*/ 1 h 64"/>
                <a:gd name="T2" fmla="*/ 0 w 12"/>
                <a:gd name="T3" fmla="*/ 1 h 64"/>
                <a:gd name="T4" fmla="*/ 0 w 12"/>
                <a:gd name="T5" fmla="*/ 15 h 64"/>
                <a:gd name="T6" fmla="*/ 3 w 12"/>
                <a:gd name="T7" fmla="*/ 15 h 64"/>
                <a:gd name="T8" fmla="*/ 3 w 12"/>
                <a:gd name="T9" fmla="*/ 1 h 64"/>
                <a:gd name="T10" fmla="*/ 3 w 12"/>
                <a:gd name="T11" fmla="*/ 1 h 64"/>
                <a:gd name="T12" fmla="*/ 3 w 12"/>
                <a:gd name="T13" fmla="*/ 1 h 64"/>
                <a:gd name="T14" fmla="*/ 3 w 12"/>
                <a:gd name="T15" fmla="*/ 1 h 64"/>
                <a:gd name="T16" fmla="*/ 2 w 12"/>
                <a:gd name="T17" fmla="*/ 0 h 64"/>
                <a:gd name="T18" fmla="*/ 1 w 12"/>
                <a:gd name="T19" fmla="*/ 1 h 64"/>
                <a:gd name="T20" fmla="*/ 0 w 12"/>
                <a:gd name="T21" fmla="*/ 1 h 64"/>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12" h="64">
                  <a:moveTo>
                    <a:pt x="0" y="6"/>
                  </a:moveTo>
                  <a:lnTo>
                    <a:pt x="0" y="6"/>
                  </a:lnTo>
                  <a:lnTo>
                    <a:pt x="0" y="64"/>
                  </a:lnTo>
                  <a:lnTo>
                    <a:pt x="12" y="64"/>
                  </a:lnTo>
                  <a:lnTo>
                    <a:pt x="12" y="6"/>
                  </a:lnTo>
                  <a:lnTo>
                    <a:pt x="10" y="3"/>
                  </a:lnTo>
                  <a:lnTo>
                    <a:pt x="6" y="0"/>
                  </a:lnTo>
                  <a:lnTo>
                    <a:pt x="3" y="3"/>
                  </a:lnTo>
                  <a:lnTo>
                    <a:pt x="0" y="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234" name="Freeform 235"/>
            <p:cNvSpPr>
              <a:spLocks noChangeAspect="1"/>
            </p:cNvSpPr>
            <p:nvPr/>
          </p:nvSpPr>
          <p:spPr bwMode="auto">
            <a:xfrm flipH="1">
              <a:off x="1470" y="3248"/>
              <a:ext cx="60" cy="57"/>
            </a:xfrm>
            <a:custGeom>
              <a:avLst/>
              <a:gdLst>
                <a:gd name="T0" fmla="*/ 60 w 237"/>
                <a:gd name="T1" fmla="*/ 0 h 227"/>
                <a:gd name="T2" fmla="*/ 60 w 237"/>
                <a:gd name="T3" fmla="*/ 0 h 227"/>
                <a:gd name="T4" fmla="*/ 54 w 237"/>
                <a:gd name="T5" fmla="*/ 1 h 227"/>
                <a:gd name="T6" fmla="*/ 48 w 237"/>
                <a:gd name="T7" fmla="*/ 2 h 227"/>
                <a:gd name="T8" fmla="*/ 42 w 237"/>
                <a:gd name="T9" fmla="*/ 3 h 227"/>
                <a:gd name="T10" fmla="*/ 37 w 237"/>
                <a:gd name="T11" fmla="*/ 5 h 227"/>
                <a:gd name="T12" fmla="*/ 32 w 237"/>
                <a:gd name="T13" fmla="*/ 7 h 227"/>
                <a:gd name="T14" fmla="*/ 27 w 237"/>
                <a:gd name="T15" fmla="*/ 10 h 227"/>
                <a:gd name="T16" fmla="*/ 22 w 237"/>
                <a:gd name="T17" fmla="*/ 13 h 227"/>
                <a:gd name="T18" fmla="*/ 18 w 237"/>
                <a:gd name="T19" fmla="*/ 17 h 227"/>
                <a:gd name="T20" fmla="*/ 14 w 237"/>
                <a:gd name="T21" fmla="*/ 21 h 227"/>
                <a:gd name="T22" fmla="*/ 10 w 237"/>
                <a:gd name="T23" fmla="*/ 26 h 227"/>
                <a:gd name="T24" fmla="*/ 7 w 237"/>
                <a:gd name="T25" fmla="*/ 30 h 227"/>
                <a:gd name="T26" fmla="*/ 5 w 237"/>
                <a:gd name="T27" fmla="*/ 35 h 227"/>
                <a:gd name="T28" fmla="*/ 3 w 237"/>
                <a:gd name="T29" fmla="*/ 40 h 227"/>
                <a:gd name="T30" fmla="*/ 2 w 237"/>
                <a:gd name="T31" fmla="*/ 45 h 227"/>
                <a:gd name="T32" fmla="*/ 1 w 237"/>
                <a:gd name="T33" fmla="*/ 51 h 227"/>
                <a:gd name="T34" fmla="*/ 0 w 237"/>
                <a:gd name="T35" fmla="*/ 57 h 227"/>
                <a:gd name="T36" fmla="*/ 3 w 237"/>
                <a:gd name="T37" fmla="*/ 57 h 227"/>
                <a:gd name="T38" fmla="*/ 3 w 237"/>
                <a:gd name="T39" fmla="*/ 51 h 227"/>
                <a:gd name="T40" fmla="*/ 4 w 237"/>
                <a:gd name="T41" fmla="*/ 46 h 227"/>
                <a:gd name="T42" fmla="*/ 5 w 237"/>
                <a:gd name="T43" fmla="*/ 41 h 227"/>
                <a:gd name="T44" fmla="*/ 7 w 237"/>
                <a:gd name="T45" fmla="*/ 36 h 227"/>
                <a:gd name="T46" fmla="*/ 10 w 237"/>
                <a:gd name="T47" fmla="*/ 31 h 227"/>
                <a:gd name="T48" fmla="*/ 13 w 237"/>
                <a:gd name="T49" fmla="*/ 27 h 227"/>
                <a:gd name="T50" fmla="*/ 16 w 237"/>
                <a:gd name="T51" fmla="*/ 23 h 227"/>
                <a:gd name="T52" fmla="*/ 19 w 237"/>
                <a:gd name="T53" fmla="*/ 19 h 227"/>
                <a:gd name="T54" fmla="*/ 24 w 237"/>
                <a:gd name="T55" fmla="*/ 15 h 227"/>
                <a:gd name="T56" fmla="*/ 28 w 237"/>
                <a:gd name="T57" fmla="*/ 12 h 227"/>
                <a:gd name="T58" fmla="*/ 33 w 237"/>
                <a:gd name="T59" fmla="*/ 9 h 227"/>
                <a:gd name="T60" fmla="*/ 38 w 237"/>
                <a:gd name="T61" fmla="*/ 7 h 227"/>
                <a:gd name="T62" fmla="*/ 43 w 237"/>
                <a:gd name="T63" fmla="*/ 5 h 227"/>
                <a:gd name="T64" fmla="*/ 48 w 237"/>
                <a:gd name="T65" fmla="*/ 4 h 227"/>
                <a:gd name="T66" fmla="*/ 54 w 237"/>
                <a:gd name="T67" fmla="*/ 3 h 227"/>
                <a:gd name="T68" fmla="*/ 60 w 237"/>
                <a:gd name="T69" fmla="*/ 3 h 227"/>
                <a:gd name="T70" fmla="*/ 60 w 237"/>
                <a:gd name="T71" fmla="*/ 3 h 227"/>
                <a:gd name="T72" fmla="*/ 60 w 237"/>
                <a:gd name="T73" fmla="*/ 0 h 227"/>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237" h="227">
                  <a:moveTo>
                    <a:pt x="237" y="0"/>
                  </a:moveTo>
                  <a:lnTo>
                    <a:pt x="237" y="0"/>
                  </a:lnTo>
                  <a:lnTo>
                    <a:pt x="213" y="3"/>
                  </a:lnTo>
                  <a:lnTo>
                    <a:pt x="190" y="6"/>
                  </a:lnTo>
                  <a:lnTo>
                    <a:pt x="167" y="12"/>
                  </a:lnTo>
                  <a:lnTo>
                    <a:pt x="146" y="19"/>
                  </a:lnTo>
                  <a:lnTo>
                    <a:pt x="125" y="28"/>
                  </a:lnTo>
                  <a:lnTo>
                    <a:pt x="106" y="39"/>
                  </a:lnTo>
                  <a:lnTo>
                    <a:pt x="87" y="53"/>
                  </a:lnTo>
                  <a:lnTo>
                    <a:pt x="70" y="67"/>
                  </a:lnTo>
                  <a:lnTo>
                    <a:pt x="56" y="83"/>
                  </a:lnTo>
                  <a:lnTo>
                    <a:pt x="41" y="102"/>
                  </a:lnTo>
                  <a:lnTo>
                    <a:pt x="29" y="119"/>
                  </a:lnTo>
                  <a:lnTo>
                    <a:pt x="20" y="140"/>
                  </a:lnTo>
                  <a:lnTo>
                    <a:pt x="12" y="160"/>
                  </a:lnTo>
                  <a:lnTo>
                    <a:pt x="6" y="181"/>
                  </a:lnTo>
                  <a:lnTo>
                    <a:pt x="3" y="204"/>
                  </a:lnTo>
                  <a:lnTo>
                    <a:pt x="0" y="227"/>
                  </a:lnTo>
                  <a:lnTo>
                    <a:pt x="12" y="227"/>
                  </a:lnTo>
                  <a:lnTo>
                    <a:pt x="12" y="204"/>
                  </a:lnTo>
                  <a:lnTo>
                    <a:pt x="15" y="183"/>
                  </a:lnTo>
                  <a:lnTo>
                    <a:pt x="21" y="163"/>
                  </a:lnTo>
                  <a:lnTo>
                    <a:pt x="29" y="142"/>
                  </a:lnTo>
                  <a:lnTo>
                    <a:pt x="38" y="123"/>
                  </a:lnTo>
                  <a:lnTo>
                    <a:pt x="50" y="106"/>
                  </a:lnTo>
                  <a:lnTo>
                    <a:pt x="62" y="90"/>
                  </a:lnTo>
                  <a:lnTo>
                    <a:pt x="77" y="74"/>
                  </a:lnTo>
                  <a:lnTo>
                    <a:pt x="93" y="60"/>
                  </a:lnTo>
                  <a:lnTo>
                    <a:pt x="111" y="49"/>
                  </a:lnTo>
                  <a:lnTo>
                    <a:pt x="129" y="37"/>
                  </a:lnTo>
                  <a:lnTo>
                    <a:pt x="149" y="28"/>
                  </a:lnTo>
                  <a:lnTo>
                    <a:pt x="169" y="21"/>
                  </a:lnTo>
                  <a:lnTo>
                    <a:pt x="190" y="15"/>
                  </a:lnTo>
                  <a:lnTo>
                    <a:pt x="213" y="12"/>
                  </a:lnTo>
                  <a:lnTo>
                    <a:pt x="237" y="12"/>
                  </a:lnTo>
                  <a:lnTo>
                    <a:pt x="237"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235" name="Freeform 236"/>
            <p:cNvSpPr>
              <a:spLocks noChangeAspect="1"/>
            </p:cNvSpPr>
            <p:nvPr/>
          </p:nvSpPr>
          <p:spPr bwMode="auto">
            <a:xfrm flipH="1">
              <a:off x="1411" y="3248"/>
              <a:ext cx="59" cy="58"/>
            </a:xfrm>
            <a:custGeom>
              <a:avLst/>
              <a:gdLst>
                <a:gd name="T0" fmla="*/ 59 w 237"/>
                <a:gd name="T1" fmla="*/ 57 h 232"/>
                <a:gd name="T2" fmla="*/ 59 w 237"/>
                <a:gd name="T3" fmla="*/ 57 h 232"/>
                <a:gd name="T4" fmla="*/ 59 w 237"/>
                <a:gd name="T5" fmla="*/ 51 h 232"/>
                <a:gd name="T6" fmla="*/ 58 w 237"/>
                <a:gd name="T7" fmla="*/ 45 h 232"/>
                <a:gd name="T8" fmla="*/ 56 w 237"/>
                <a:gd name="T9" fmla="*/ 40 h 232"/>
                <a:gd name="T10" fmla="*/ 54 w 237"/>
                <a:gd name="T11" fmla="*/ 35 h 232"/>
                <a:gd name="T12" fmla="*/ 52 w 237"/>
                <a:gd name="T13" fmla="*/ 30 h 232"/>
                <a:gd name="T14" fmla="*/ 49 w 237"/>
                <a:gd name="T15" fmla="*/ 26 h 232"/>
                <a:gd name="T16" fmla="*/ 45 w 237"/>
                <a:gd name="T17" fmla="*/ 21 h 232"/>
                <a:gd name="T18" fmla="*/ 42 w 237"/>
                <a:gd name="T19" fmla="*/ 17 h 232"/>
                <a:gd name="T20" fmla="*/ 37 w 237"/>
                <a:gd name="T21" fmla="*/ 13 h 232"/>
                <a:gd name="T22" fmla="*/ 33 w 237"/>
                <a:gd name="T23" fmla="*/ 10 h 232"/>
                <a:gd name="T24" fmla="*/ 28 w 237"/>
                <a:gd name="T25" fmla="*/ 7 h 232"/>
                <a:gd name="T26" fmla="*/ 23 w 237"/>
                <a:gd name="T27" fmla="*/ 5 h 232"/>
                <a:gd name="T28" fmla="*/ 17 w 237"/>
                <a:gd name="T29" fmla="*/ 3 h 232"/>
                <a:gd name="T30" fmla="*/ 11 w 237"/>
                <a:gd name="T31" fmla="*/ 2 h 232"/>
                <a:gd name="T32" fmla="*/ 6 w 237"/>
                <a:gd name="T33" fmla="*/ 1 h 232"/>
                <a:gd name="T34" fmla="*/ 0 w 237"/>
                <a:gd name="T35" fmla="*/ 0 h 232"/>
                <a:gd name="T36" fmla="*/ 0 w 237"/>
                <a:gd name="T37" fmla="*/ 3 h 232"/>
                <a:gd name="T38" fmla="*/ 6 w 237"/>
                <a:gd name="T39" fmla="*/ 3 h 232"/>
                <a:gd name="T40" fmla="*/ 11 w 237"/>
                <a:gd name="T41" fmla="*/ 4 h 232"/>
                <a:gd name="T42" fmla="*/ 17 w 237"/>
                <a:gd name="T43" fmla="*/ 5 h 232"/>
                <a:gd name="T44" fmla="*/ 22 w 237"/>
                <a:gd name="T45" fmla="*/ 7 h 232"/>
                <a:gd name="T46" fmla="*/ 27 w 237"/>
                <a:gd name="T47" fmla="*/ 9 h 232"/>
                <a:gd name="T48" fmla="*/ 32 w 237"/>
                <a:gd name="T49" fmla="*/ 12 h 232"/>
                <a:gd name="T50" fmla="*/ 36 w 237"/>
                <a:gd name="T51" fmla="*/ 15 h 232"/>
                <a:gd name="T52" fmla="*/ 40 w 237"/>
                <a:gd name="T53" fmla="*/ 19 h 232"/>
                <a:gd name="T54" fmla="*/ 44 w 237"/>
                <a:gd name="T55" fmla="*/ 23 h 232"/>
                <a:gd name="T56" fmla="*/ 47 w 237"/>
                <a:gd name="T57" fmla="*/ 27 h 232"/>
                <a:gd name="T58" fmla="*/ 50 w 237"/>
                <a:gd name="T59" fmla="*/ 31 h 232"/>
                <a:gd name="T60" fmla="*/ 52 w 237"/>
                <a:gd name="T61" fmla="*/ 36 h 232"/>
                <a:gd name="T62" fmla="*/ 54 w 237"/>
                <a:gd name="T63" fmla="*/ 41 h 232"/>
                <a:gd name="T64" fmla="*/ 55 w 237"/>
                <a:gd name="T65" fmla="*/ 46 h 232"/>
                <a:gd name="T66" fmla="*/ 56 w 237"/>
                <a:gd name="T67" fmla="*/ 51 h 232"/>
                <a:gd name="T68" fmla="*/ 56 w 237"/>
                <a:gd name="T69" fmla="*/ 57 h 232"/>
                <a:gd name="T70" fmla="*/ 56 w 237"/>
                <a:gd name="T71" fmla="*/ 57 h 232"/>
                <a:gd name="T72" fmla="*/ 56 w 237"/>
                <a:gd name="T73" fmla="*/ 57 h 232"/>
                <a:gd name="T74" fmla="*/ 57 w 237"/>
                <a:gd name="T75" fmla="*/ 58 h 232"/>
                <a:gd name="T76" fmla="*/ 58 w 237"/>
                <a:gd name="T77" fmla="*/ 58 h 232"/>
                <a:gd name="T78" fmla="*/ 59 w 237"/>
                <a:gd name="T79" fmla="*/ 58 h 232"/>
                <a:gd name="T80" fmla="*/ 59 w 237"/>
                <a:gd name="T81" fmla="*/ 57 h 232"/>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237" h="232">
                  <a:moveTo>
                    <a:pt x="237" y="227"/>
                  </a:moveTo>
                  <a:lnTo>
                    <a:pt x="237" y="227"/>
                  </a:lnTo>
                  <a:lnTo>
                    <a:pt x="235" y="204"/>
                  </a:lnTo>
                  <a:lnTo>
                    <a:pt x="231" y="181"/>
                  </a:lnTo>
                  <a:lnTo>
                    <a:pt x="226" y="160"/>
                  </a:lnTo>
                  <a:lnTo>
                    <a:pt x="218" y="140"/>
                  </a:lnTo>
                  <a:lnTo>
                    <a:pt x="208" y="119"/>
                  </a:lnTo>
                  <a:lnTo>
                    <a:pt x="196" y="102"/>
                  </a:lnTo>
                  <a:lnTo>
                    <a:pt x="182" y="83"/>
                  </a:lnTo>
                  <a:lnTo>
                    <a:pt x="167" y="67"/>
                  </a:lnTo>
                  <a:lnTo>
                    <a:pt x="150" y="53"/>
                  </a:lnTo>
                  <a:lnTo>
                    <a:pt x="131" y="39"/>
                  </a:lnTo>
                  <a:lnTo>
                    <a:pt x="112" y="28"/>
                  </a:lnTo>
                  <a:lnTo>
                    <a:pt x="91" y="19"/>
                  </a:lnTo>
                  <a:lnTo>
                    <a:pt x="69" y="12"/>
                  </a:lnTo>
                  <a:lnTo>
                    <a:pt x="46" y="6"/>
                  </a:lnTo>
                  <a:lnTo>
                    <a:pt x="23" y="3"/>
                  </a:lnTo>
                  <a:lnTo>
                    <a:pt x="0" y="0"/>
                  </a:lnTo>
                  <a:lnTo>
                    <a:pt x="0" y="12"/>
                  </a:lnTo>
                  <a:lnTo>
                    <a:pt x="23" y="12"/>
                  </a:lnTo>
                  <a:lnTo>
                    <a:pt x="46" y="15"/>
                  </a:lnTo>
                  <a:lnTo>
                    <a:pt x="67" y="21"/>
                  </a:lnTo>
                  <a:lnTo>
                    <a:pt x="89" y="28"/>
                  </a:lnTo>
                  <a:lnTo>
                    <a:pt x="107" y="37"/>
                  </a:lnTo>
                  <a:lnTo>
                    <a:pt x="127" y="49"/>
                  </a:lnTo>
                  <a:lnTo>
                    <a:pt x="143" y="60"/>
                  </a:lnTo>
                  <a:lnTo>
                    <a:pt x="160" y="74"/>
                  </a:lnTo>
                  <a:lnTo>
                    <a:pt x="175" y="90"/>
                  </a:lnTo>
                  <a:lnTo>
                    <a:pt x="187" y="106"/>
                  </a:lnTo>
                  <a:lnTo>
                    <a:pt x="199" y="123"/>
                  </a:lnTo>
                  <a:lnTo>
                    <a:pt x="208" y="142"/>
                  </a:lnTo>
                  <a:lnTo>
                    <a:pt x="217" y="163"/>
                  </a:lnTo>
                  <a:lnTo>
                    <a:pt x="222" y="183"/>
                  </a:lnTo>
                  <a:lnTo>
                    <a:pt x="226" y="204"/>
                  </a:lnTo>
                  <a:lnTo>
                    <a:pt x="226" y="227"/>
                  </a:lnTo>
                  <a:lnTo>
                    <a:pt x="228" y="231"/>
                  </a:lnTo>
                  <a:lnTo>
                    <a:pt x="231" y="232"/>
                  </a:lnTo>
                  <a:lnTo>
                    <a:pt x="235" y="231"/>
                  </a:lnTo>
                  <a:lnTo>
                    <a:pt x="237" y="22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236" name="Freeform 237"/>
            <p:cNvSpPr>
              <a:spLocks noChangeAspect="1"/>
            </p:cNvSpPr>
            <p:nvPr/>
          </p:nvSpPr>
          <p:spPr bwMode="auto">
            <a:xfrm flipH="1">
              <a:off x="1411" y="3305"/>
              <a:ext cx="3" cy="43"/>
            </a:xfrm>
            <a:custGeom>
              <a:avLst/>
              <a:gdLst>
                <a:gd name="T0" fmla="*/ 1 w 11"/>
                <a:gd name="T1" fmla="*/ 43 h 172"/>
                <a:gd name="T2" fmla="*/ 3 w 11"/>
                <a:gd name="T3" fmla="*/ 42 h 172"/>
                <a:gd name="T4" fmla="*/ 3 w 11"/>
                <a:gd name="T5" fmla="*/ 0 h 172"/>
                <a:gd name="T6" fmla="*/ 0 w 11"/>
                <a:gd name="T7" fmla="*/ 0 h 172"/>
                <a:gd name="T8" fmla="*/ 0 w 11"/>
                <a:gd name="T9" fmla="*/ 42 h 172"/>
                <a:gd name="T10" fmla="*/ 1 w 11"/>
                <a:gd name="T11" fmla="*/ 40 h 172"/>
                <a:gd name="T12" fmla="*/ 0 w 11"/>
                <a:gd name="T13" fmla="*/ 42 h 172"/>
                <a:gd name="T14" fmla="*/ 1 w 11"/>
                <a:gd name="T15" fmla="*/ 42 h 172"/>
                <a:gd name="T16" fmla="*/ 1 w 11"/>
                <a:gd name="T17" fmla="*/ 43 h 172"/>
                <a:gd name="T18" fmla="*/ 2 w 11"/>
                <a:gd name="T19" fmla="*/ 42 h 172"/>
                <a:gd name="T20" fmla="*/ 3 w 11"/>
                <a:gd name="T21" fmla="*/ 42 h 172"/>
                <a:gd name="T22" fmla="*/ 1 w 11"/>
                <a:gd name="T23" fmla="*/ 43 h 17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11" h="172">
                  <a:moveTo>
                    <a:pt x="5" y="172"/>
                  </a:moveTo>
                  <a:lnTo>
                    <a:pt x="11" y="166"/>
                  </a:lnTo>
                  <a:lnTo>
                    <a:pt x="11" y="0"/>
                  </a:lnTo>
                  <a:lnTo>
                    <a:pt x="0" y="0"/>
                  </a:lnTo>
                  <a:lnTo>
                    <a:pt x="0" y="166"/>
                  </a:lnTo>
                  <a:lnTo>
                    <a:pt x="5" y="160"/>
                  </a:lnTo>
                  <a:lnTo>
                    <a:pt x="0" y="166"/>
                  </a:lnTo>
                  <a:lnTo>
                    <a:pt x="2" y="169"/>
                  </a:lnTo>
                  <a:lnTo>
                    <a:pt x="5" y="171"/>
                  </a:lnTo>
                  <a:lnTo>
                    <a:pt x="9" y="169"/>
                  </a:lnTo>
                  <a:lnTo>
                    <a:pt x="11" y="166"/>
                  </a:lnTo>
                  <a:lnTo>
                    <a:pt x="5" y="17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237" name="Freeform 238"/>
            <p:cNvSpPr>
              <a:spLocks noChangeAspect="1"/>
            </p:cNvSpPr>
            <p:nvPr/>
          </p:nvSpPr>
          <p:spPr bwMode="auto">
            <a:xfrm flipH="1">
              <a:off x="1413" y="3345"/>
              <a:ext cx="141" cy="3"/>
            </a:xfrm>
            <a:custGeom>
              <a:avLst/>
              <a:gdLst>
                <a:gd name="T0" fmla="*/ 0 w 565"/>
                <a:gd name="T1" fmla="*/ 1 h 12"/>
                <a:gd name="T2" fmla="*/ 1 w 565"/>
                <a:gd name="T3" fmla="*/ 3 h 12"/>
                <a:gd name="T4" fmla="*/ 141 w 565"/>
                <a:gd name="T5" fmla="*/ 3 h 12"/>
                <a:gd name="T6" fmla="*/ 141 w 565"/>
                <a:gd name="T7" fmla="*/ 0 h 12"/>
                <a:gd name="T8" fmla="*/ 1 w 565"/>
                <a:gd name="T9" fmla="*/ 0 h 12"/>
                <a:gd name="T10" fmla="*/ 2 w 565"/>
                <a:gd name="T11" fmla="*/ 2 h 12"/>
                <a:gd name="T12" fmla="*/ 1 w 565"/>
                <a:gd name="T13" fmla="*/ 0 h 12"/>
                <a:gd name="T14" fmla="*/ 0 w 565"/>
                <a:gd name="T15" fmla="*/ 1 h 12"/>
                <a:gd name="T16" fmla="*/ 0 w 565"/>
                <a:gd name="T17" fmla="*/ 2 h 12"/>
                <a:gd name="T18" fmla="*/ 0 w 565"/>
                <a:gd name="T19" fmla="*/ 2 h 12"/>
                <a:gd name="T20" fmla="*/ 1 w 565"/>
                <a:gd name="T21" fmla="*/ 3 h 12"/>
                <a:gd name="T22" fmla="*/ 0 w 565"/>
                <a:gd name="T23" fmla="*/ 1 h 1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565" h="12">
                  <a:moveTo>
                    <a:pt x="1" y="3"/>
                  </a:moveTo>
                  <a:lnTo>
                    <a:pt x="4" y="12"/>
                  </a:lnTo>
                  <a:lnTo>
                    <a:pt x="565" y="12"/>
                  </a:lnTo>
                  <a:lnTo>
                    <a:pt x="565" y="0"/>
                  </a:lnTo>
                  <a:lnTo>
                    <a:pt x="4" y="0"/>
                  </a:lnTo>
                  <a:lnTo>
                    <a:pt x="8" y="9"/>
                  </a:lnTo>
                  <a:lnTo>
                    <a:pt x="4" y="0"/>
                  </a:lnTo>
                  <a:lnTo>
                    <a:pt x="1" y="3"/>
                  </a:lnTo>
                  <a:lnTo>
                    <a:pt x="0" y="6"/>
                  </a:lnTo>
                  <a:lnTo>
                    <a:pt x="1" y="9"/>
                  </a:lnTo>
                  <a:lnTo>
                    <a:pt x="4" y="12"/>
                  </a:lnTo>
                  <a:lnTo>
                    <a:pt x="1" y="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238" name="Freeform 239"/>
            <p:cNvSpPr>
              <a:spLocks noChangeAspect="1"/>
            </p:cNvSpPr>
            <p:nvPr/>
          </p:nvSpPr>
          <p:spPr bwMode="auto">
            <a:xfrm flipH="1">
              <a:off x="1527" y="3319"/>
              <a:ext cx="27" cy="28"/>
            </a:xfrm>
            <a:custGeom>
              <a:avLst/>
              <a:gdLst>
                <a:gd name="T0" fmla="*/ 26 w 106"/>
                <a:gd name="T1" fmla="*/ 1 h 115"/>
                <a:gd name="T2" fmla="*/ 25 w 106"/>
                <a:gd name="T3" fmla="*/ 0 h 115"/>
                <a:gd name="T4" fmla="*/ 0 w 106"/>
                <a:gd name="T5" fmla="*/ 27 h 115"/>
                <a:gd name="T6" fmla="*/ 2 w 106"/>
                <a:gd name="T7" fmla="*/ 28 h 115"/>
                <a:gd name="T8" fmla="*/ 27 w 106"/>
                <a:gd name="T9" fmla="*/ 2 h 115"/>
                <a:gd name="T10" fmla="*/ 26 w 106"/>
                <a:gd name="T11" fmla="*/ 1 h 115"/>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06" h="115">
                  <a:moveTo>
                    <a:pt x="102" y="4"/>
                  </a:moveTo>
                  <a:lnTo>
                    <a:pt x="99" y="0"/>
                  </a:lnTo>
                  <a:lnTo>
                    <a:pt x="0" y="109"/>
                  </a:lnTo>
                  <a:lnTo>
                    <a:pt x="7" y="115"/>
                  </a:lnTo>
                  <a:lnTo>
                    <a:pt x="106" y="7"/>
                  </a:lnTo>
                  <a:lnTo>
                    <a:pt x="102" y="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239" name="Freeform 240"/>
            <p:cNvSpPr>
              <a:spLocks noChangeAspect="1"/>
            </p:cNvSpPr>
            <p:nvPr/>
          </p:nvSpPr>
          <p:spPr bwMode="auto">
            <a:xfrm flipH="1">
              <a:off x="1527" y="3318"/>
              <a:ext cx="2" cy="2"/>
            </a:xfrm>
            <a:custGeom>
              <a:avLst/>
              <a:gdLst>
                <a:gd name="T0" fmla="*/ 2 w 8"/>
                <a:gd name="T1" fmla="*/ 2 h 8"/>
                <a:gd name="T2" fmla="*/ 2 w 8"/>
                <a:gd name="T3" fmla="*/ 1 h 8"/>
                <a:gd name="T4" fmla="*/ 2 w 8"/>
                <a:gd name="T5" fmla="*/ 0 h 8"/>
                <a:gd name="T6" fmla="*/ 1 w 8"/>
                <a:gd name="T7" fmla="*/ 0 h 8"/>
                <a:gd name="T8" fmla="*/ 0 w 8"/>
                <a:gd name="T9" fmla="*/ 0 h 8"/>
                <a:gd name="T10" fmla="*/ 2 w 8"/>
                <a:gd name="T11" fmla="*/ 2 h 8"/>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8" h="8">
                  <a:moveTo>
                    <a:pt x="7" y="8"/>
                  </a:moveTo>
                  <a:lnTo>
                    <a:pt x="8" y="5"/>
                  </a:lnTo>
                  <a:lnTo>
                    <a:pt x="7" y="1"/>
                  </a:lnTo>
                  <a:lnTo>
                    <a:pt x="3" y="0"/>
                  </a:lnTo>
                  <a:lnTo>
                    <a:pt x="0" y="1"/>
                  </a:lnTo>
                  <a:lnTo>
                    <a:pt x="7" y="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240" name="Freeform 241"/>
            <p:cNvSpPr>
              <a:spLocks noChangeAspect="1"/>
            </p:cNvSpPr>
            <p:nvPr/>
          </p:nvSpPr>
          <p:spPr bwMode="auto">
            <a:xfrm flipH="1">
              <a:off x="1517" y="3268"/>
              <a:ext cx="34" cy="60"/>
            </a:xfrm>
            <a:custGeom>
              <a:avLst/>
              <a:gdLst>
                <a:gd name="T0" fmla="*/ 0 w 135"/>
                <a:gd name="T1" fmla="*/ 0 h 238"/>
                <a:gd name="T2" fmla="*/ 7 w 135"/>
                <a:gd name="T3" fmla="*/ 1 h 238"/>
                <a:gd name="T4" fmla="*/ 13 w 135"/>
                <a:gd name="T5" fmla="*/ 2 h 238"/>
                <a:gd name="T6" fmla="*/ 19 w 135"/>
                <a:gd name="T7" fmla="*/ 5 h 238"/>
                <a:gd name="T8" fmla="*/ 24 w 135"/>
                <a:gd name="T9" fmla="*/ 9 h 238"/>
                <a:gd name="T10" fmla="*/ 28 w 135"/>
                <a:gd name="T11" fmla="*/ 13 h 238"/>
                <a:gd name="T12" fmla="*/ 31 w 135"/>
                <a:gd name="T13" fmla="*/ 18 h 238"/>
                <a:gd name="T14" fmla="*/ 33 w 135"/>
                <a:gd name="T15" fmla="*/ 24 h 238"/>
                <a:gd name="T16" fmla="*/ 34 w 135"/>
                <a:gd name="T17" fmla="*/ 30 h 238"/>
                <a:gd name="T18" fmla="*/ 33 w 135"/>
                <a:gd name="T19" fmla="*/ 36 h 238"/>
                <a:gd name="T20" fmla="*/ 31 w 135"/>
                <a:gd name="T21" fmla="*/ 42 h 238"/>
                <a:gd name="T22" fmla="*/ 28 w 135"/>
                <a:gd name="T23" fmla="*/ 47 h 238"/>
                <a:gd name="T24" fmla="*/ 24 w 135"/>
                <a:gd name="T25" fmla="*/ 51 h 238"/>
                <a:gd name="T26" fmla="*/ 19 w 135"/>
                <a:gd name="T27" fmla="*/ 55 h 238"/>
                <a:gd name="T28" fmla="*/ 13 w 135"/>
                <a:gd name="T29" fmla="*/ 58 h 238"/>
                <a:gd name="T30" fmla="*/ 7 w 135"/>
                <a:gd name="T31" fmla="*/ 59 h 238"/>
                <a:gd name="T32" fmla="*/ 0 w 135"/>
                <a:gd name="T33" fmla="*/ 60 h 238"/>
                <a:gd name="T34" fmla="*/ 0 w 135"/>
                <a:gd name="T35" fmla="*/ 0 h 238"/>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135" h="238">
                  <a:moveTo>
                    <a:pt x="0" y="0"/>
                  </a:moveTo>
                  <a:lnTo>
                    <a:pt x="28" y="2"/>
                  </a:lnTo>
                  <a:lnTo>
                    <a:pt x="53" y="9"/>
                  </a:lnTo>
                  <a:lnTo>
                    <a:pt x="76" y="21"/>
                  </a:lnTo>
                  <a:lnTo>
                    <a:pt x="96" y="34"/>
                  </a:lnTo>
                  <a:lnTo>
                    <a:pt x="112" y="52"/>
                  </a:lnTo>
                  <a:lnTo>
                    <a:pt x="125" y="72"/>
                  </a:lnTo>
                  <a:lnTo>
                    <a:pt x="133" y="94"/>
                  </a:lnTo>
                  <a:lnTo>
                    <a:pt x="135" y="118"/>
                  </a:lnTo>
                  <a:lnTo>
                    <a:pt x="133" y="143"/>
                  </a:lnTo>
                  <a:lnTo>
                    <a:pt x="125" y="166"/>
                  </a:lnTo>
                  <a:lnTo>
                    <a:pt x="112" y="185"/>
                  </a:lnTo>
                  <a:lnTo>
                    <a:pt x="96" y="204"/>
                  </a:lnTo>
                  <a:lnTo>
                    <a:pt x="76" y="218"/>
                  </a:lnTo>
                  <a:lnTo>
                    <a:pt x="53" y="229"/>
                  </a:lnTo>
                  <a:lnTo>
                    <a:pt x="28" y="236"/>
                  </a:lnTo>
                  <a:lnTo>
                    <a:pt x="0" y="238"/>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241" name="Freeform 242"/>
            <p:cNvSpPr>
              <a:spLocks noChangeAspect="1"/>
            </p:cNvSpPr>
            <p:nvPr/>
          </p:nvSpPr>
          <p:spPr bwMode="auto">
            <a:xfrm flipH="1">
              <a:off x="1516" y="3267"/>
              <a:ext cx="35" cy="31"/>
            </a:xfrm>
            <a:custGeom>
              <a:avLst/>
              <a:gdLst>
                <a:gd name="T0" fmla="*/ 35 w 141"/>
                <a:gd name="T1" fmla="*/ 31 h 124"/>
                <a:gd name="T2" fmla="*/ 35 w 141"/>
                <a:gd name="T3" fmla="*/ 31 h 124"/>
                <a:gd name="T4" fmla="*/ 34 w 141"/>
                <a:gd name="T5" fmla="*/ 25 h 124"/>
                <a:gd name="T6" fmla="*/ 32 w 141"/>
                <a:gd name="T7" fmla="*/ 19 h 124"/>
                <a:gd name="T8" fmla="*/ 29 w 141"/>
                <a:gd name="T9" fmla="*/ 14 h 124"/>
                <a:gd name="T10" fmla="*/ 25 w 141"/>
                <a:gd name="T11" fmla="*/ 9 h 124"/>
                <a:gd name="T12" fmla="*/ 20 w 141"/>
                <a:gd name="T13" fmla="*/ 6 h 124"/>
                <a:gd name="T14" fmla="*/ 13 w 141"/>
                <a:gd name="T15" fmla="*/ 3 h 124"/>
                <a:gd name="T16" fmla="*/ 7 w 141"/>
                <a:gd name="T17" fmla="*/ 1 h 124"/>
                <a:gd name="T18" fmla="*/ 0 w 141"/>
                <a:gd name="T19" fmla="*/ 0 h 124"/>
                <a:gd name="T20" fmla="*/ 0 w 141"/>
                <a:gd name="T21" fmla="*/ 3 h 124"/>
                <a:gd name="T22" fmla="*/ 7 w 141"/>
                <a:gd name="T23" fmla="*/ 3 h 124"/>
                <a:gd name="T24" fmla="*/ 13 w 141"/>
                <a:gd name="T25" fmla="*/ 5 h 124"/>
                <a:gd name="T26" fmla="*/ 18 w 141"/>
                <a:gd name="T27" fmla="*/ 8 h 124"/>
                <a:gd name="T28" fmla="*/ 23 w 141"/>
                <a:gd name="T29" fmla="*/ 11 h 124"/>
                <a:gd name="T30" fmla="*/ 27 w 141"/>
                <a:gd name="T31" fmla="*/ 15 h 124"/>
                <a:gd name="T32" fmla="*/ 30 w 141"/>
                <a:gd name="T33" fmla="*/ 20 h 124"/>
                <a:gd name="T34" fmla="*/ 32 w 141"/>
                <a:gd name="T35" fmla="*/ 25 h 124"/>
                <a:gd name="T36" fmla="*/ 32 w 141"/>
                <a:gd name="T37" fmla="*/ 31 h 124"/>
                <a:gd name="T38" fmla="*/ 32 w 141"/>
                <a:gd name="T39" fmla="*/ 31 h 124"/>
                <a:gd name="T40" fmla="*/ 35 w 141"/>
                <a:gd name="T41" fmla="*/ 31 h 124"/>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141" h="124">
                  <a:moveTo>
                    <a:pt x="141" y="124"/>
                  </a:moveTo>
                  <a:lnTo>
                    <a:pt x="141" y="124"/>
                  </a:lnTo>
                  <a:lnTo>
                    <a:pt x="137" y="99"/>
                  </a:lnTo>
                  <a:lnTo>
                    <a:pt x="129" y="76"/>
                  </a:lnTo>
                  <a:lnTo>
                    <a:pt x="115" y="54"/>
                  </a:lnTo>
                  <a:lnTo>
                    <a:pt x="99" y="37"/>
                  </a:lnTo>
                  <a:lnTo>
                    <a:pt x="79" y="22"/>
                  </a:lnTo>
                  <a:lnTo>
                    <a:pt x="54" y="10"/>
                  </a:lnTo>
                  <a:lnTo>
                    <a:pt x="28" y="4"/>
                  </a:lnTo>
                  <a:lnTo>
                    <a:pt x="0" y="0"/>
                  </a:lnTo>
                  <a:lnTo>
                    <a:pt x="0" y="12"/>
                  </a:lnTo>
                  <a:lnTo>
                    <a:pt x="28" y="13"/>
                  </a:lnTo>
                  <a:lnTo>
                    <a:pt x="52" y="20"/>
                  </a:lnTo>
                  <a:lnTo>
                    <a:pt x="74" y="31"/>
                  </a:lnTo>
                  <a:lnTo>
                    <a:pt x="92" y="44"/>
                  </a:lnTo>
                  <a:lnTo>
                    <a:pt x="108" y="61"/>
                  </a:lnTo>
                  <a:lnTo>
                    <a:pt x="120" y="81"/>
                  </a:lnTo>
                  <a:lnTo>
                    <a:pt x="128" y="101"/>
                  </a:lnTo>
                  <a:lnTo>
                    <a:pt x="129" y="124"/>
                  </a:lnTo>
                  <a:lnTo>
                    <a:pt x="141" y="12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242" name="Freeform 243"/>
            <p:cNvSpPr>
              <a:spLocks noChangeAspect="1"/>
            </p:cNvSpPr>
            <p:nvPr/>
          </p:nvSpPr>
          <p:spPr bwMode="auto">
            <a:xfrm flipH="1">
              <a:off x="1516" y="3298"/>
              <a:ext cx="36" cy="32"/>
            </a:xfrm>
            <a:custGeom>
              <a:avLst/>
              <a:gdLst>
                <a:gd name="T0" fmla="*/ 0 w 146"/>
                <a:gd name="T1" fmla="*/ 30 h 126"/>
                <a:gd name="T2" fmla="*/ 1 w 146"/>
                <a:gd name="T3" fmla="*/ 32 h 126"/>
                <a:gd name="T4" fmla="*/ 8 w 146"/>
                <a:gd name="T5" fmla="*/ 31 h 126"/>
                <a:gd name="T6" fmla="*/ 15 w 146"/>
                <a:gd name="T7" fmla="*/ 29 h 126"/>
                <a:gd name="T8" fmla="*/ 21 w 146"/>
                <a:gd name="T9" fmla="*/ 26 h 126"/>
                <a:gd name="T10" fmla="*/ 26 w 146"/>
                <a:gd name="T11" fmla="*/ 23 h 126"/>
                <a:gd name="T12" fmla="*/ 30 w 146"/>
                <a:gd name="T13" fmla="*/ 18 h 126"/>
                <a:gd name="T14" fmla="*/ 33 w 146"/>
                <a:gd name="T15" fmla="*/ 13 h 126"/>
                <a:gd name="T16" fmla="*/ 35 w 146"/>
                <a:gd name="T17" fmla="*/ 7 h 126"/>
                <a:gd name="T18" fmla="*/ 36 w 146"/>
                <a:gd name="T19" fmla="*/ 0 h 126"/>
                <a:gd name="T20" fmla="*/ 33 w 146"/>
                <a:gd name="T21" fmla="*/ 0 h 126"/>
                <a:gd name="T22" fmla="*/ 33 w 146"/>
                <a:gd name="T23" fmla="*/ 6 h 126"/>
                <a:gd name="T24" fmla="*/ 31 w 146"/>
                <a:gd name="T25" fmla="*/ 11 h 126"/>
                <a:gd name="T26" fmla="*/ 28 w 146"/>
                <a:gd name="T27" fmla="*/ 16 h 126"/>
                <a:gd name="T28" fmla="*/ 24 w 146"/>
                <a:gd name="T29" fmla="*/ 21 h 126"/>
                <a:gd name="T30" fmla="*/ 19 w 146"/>
                <a:gd name="T31" fmla="*/ 24 h 126"/>
                <a:gd name="T32" fmla="*/ 14 w 146"/>
                <a:gd name="T33" fmla="*/ 27 h 126"/>
                <a:gd name="T34" fmla="*/ 8 w 146"/>
                <a:gd name="T35" fmla="*/ 29 h 126"/>
                <a:gd name="T36" fmla="*/ 1 w 146"/>
                <a:gd name="T37" fmla="*/ 29 h 126"/>
                <a:gd name="T38" fmla="*/ 3 w 146"/>
                <a:gd name="T39" fmla="*/ 30 h 126"/>
                <a:gd name="T40" fmla="*/ 1 w 146"/>
                <a:gd name="T41" fmla="*/ 29 h 126"/>
                <a:gd name="T42" fmla="*/ 0 w 146"/>
                <a:gd name="T43" fmla="*/ 30 h 126"/>
                <a:gd name="T44" fmla="*/ 0 w 146"/>
                <a:gd name="T45" fmla="*/ 30 h 126"/>
                <a:gd name="T46" fmla="*/ 0 w 146"/>
                <a:gd name="T47" fmla="*/ 31 h 126"/>
                <a:gd name="T48" fmla="*/ 1 w 146"/>
                <a:gd name="T49" fmla="*/ 32 h 126"/>
                <a:gd name="T50" fmla="*/ 0 w 146"/>
                <a:gd name="T51" fmla="*/ 30 h 12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0" t="0" r="r" b="b"/>
              <a:pathLst>
                <a:path w="146" h="126">
                  <a:moveTo>
                    <a:pt x="0" y="120"/>
                  </a:moveTo>
                  <a:lnTo>
                    <a:pt x="5" y="126"/>
                  </a:lnTo>
                  <a:lnTo>
                    <a:pt x="33" y="123"/>
                  </a:lnTo>
                  <a:lnTo>
                    <a:pt x="59" y="116"/>
                  </a:lnTo>
                  <a:lnTo>
                    <a:pt x="84" y="104"/>
                  </a:lnTo>
                  <a:lnTo>
                    <a:pt x="104" y="89"/>
                  </a:lnTo>
                  <a:lnTo>
                    <a:pt x="120" y="71"/>
                  </a:lnTo>
                  <a:lnTo>
                    <a:pt x="134" y="50"/>
                  </a:lnTo>
                  <a:lnTo>
                    <a:pt x="142" y="26"/>
                  </a:lnTo>
                  <a:lnTo>
                    <a:pt x="146" y="0"/>
                  </a:lnTo>
                  <a:lnTo>
                    <a:pt x="134" y="0"/>
                  </a:lnTo>
                  <a:lnTo>
                    <a:pt x="133" y="24"/>
                  </a:lnTo>
                  <a:lnTo>
                    <a:pt x="125" y="45"/>
                  </a:lnTo>
                  <a:lnTo>
                    <a:pt x="113" y="64"/>
                  </a:lnTo>
                  <a:lnTo>
                    <a:pt x="97" y="82"/>
                  </a:lnTo>
                  <a:lnTo>
                    <a:pt x="79" y="95"/>
                  </a:lnTo>
                  <a:lnTo>
                    <a:pt x="57" y="106"/>
                  </a:lnTo>
                  <a:lnTo>
                    <a:pt x="33" y="113"/>
                  </a:lnTo>
                  <a:lnTo>
                    <a:pt x="5" y="115"/>
                  </a:lnTo>
                  <a:lnTo>
                    <a:pt x="11" y="120"/>
                  </a:lnTo>
                  <a:lnTo>
                    <a:pt x="5" y="115"/>
                  </a:lnTo>
                  <a:lnTo>
                    <a:pt x="2" y="117"/>
                  </a:lnTo>
                  <a:lnTo>
                    <a:pt x="1" y="120"/>
                  </a:lnTo>
                  <a:lnTo>
                    <a:pt x="2" y="124"/>
                  </a:lnTo>
                  <a:lnTo>
                    <a:pt x="5" y="126"/>
                  </a:lnTo>
                  <a:lnTo>
                    <a:pt x="0" y="12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243" name="Freeform 244"/>
            <p:cNvSpPr>
              <a:spLocks noChangeAspect="1"/>
            </p:cNvSpPr>
            <p:nvPr/>
          </p:nvSpPr>
          <p:spPr bwMode="auto">
            <a:xfrm flipH="1">
              <a:off x="1549" y="3267"/>
              <a:ext cx="3" cy="61"/>
            </a:xfrm>
            <a:custGeom>
              <a:avLst/>
              <a:gdLst>
                <a:gd name="T0" fmla="*/ 1 w 11"/>
                <a:gd name="T1" fmla="*/ 0 h 244"/>
                <a:gd name="T2" fmla="*/ 0 w 11"/>
                <a:gd name="T3" fmla="*/ 2 h 244"/>
                <a:gd name="T4" fmla="*/ 0 w 11"/>
                <a:gd name="T5" fmla="*/ 61 h 244"/>
                <a:gd name="T6" fmla="*/ 3 w 11"/>
                <a:gd name="T7" fmla="*/ 61 h 244"/>
                <a:gd name="T8" fmla="*/ 3 w 11"/>
                <a:gd name="T9" fmla="*/ 2 h 244"/>
                <a:gd name="T10" fmla="*/ 1 w 11"/>
                <a:gd name="T11" fmla="*/ 3 h 244"/>
                <a:gd name="T12" fmla="*/ 3 w 11"/>
                <a:gd name="T13" fmla="*/ 2 h 244"/>
                <a:gd name="T14" fmla="*/ 2 w 11"/>
                <a:gd name="T15" fmla="*/ 1 h 244"/>
                <a:gd name="T16" fmla="*/ 1 w 11"/>
                <a:gd name="T17" fmla="*/ 0 h 244"/>
                <a:gd name="T18" fmla="*/ 1 w 11"/>
                <a:gd name="T19" fmla="*/ 1 h 244"/>
                <a:gd name="T20" fmla="*/ 0 w 11"/>
                <a:gd name="T21" fmla="*/ 2 h 244"/>
                <a:gd name="T22" fmla="*/ 1 w 11"/>
                <a:gd name="T23" fmla="*/ 0 h 24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11" h="244">
                  <a:moveTo>
                    <a:pt x="5" y="0"/>
                  </a:moveTo>
                  <a:lnTo>
                    <a:pt x="0" y="6"/>
                  </a:lnTo>
                  <a:lnTo>
                    <a:pt x="0" y="244"/>
                  </a:lnTo>
                  <a:lnTo>
                    <a:pt x="11" y="244"/>
                  </a:lnTo>
                  <a:lnTo>
                    <a:pt x="11" y="6"/>
                  </a:lnTo>
                  <a:lnTo>
                    <a:pt x="5" y="12"/>
                  </a:lnTo>
                  <a:lnTo>
                    <a:pt x="11" y="6"/>
                  </a:lnTo>
                  <a:lnTo>
                    <a:pt x="9" y="2"/>
                  </a:lnTo>
                  <a:lnTo>
                    <a:pt x="5" y="0"/>
                  </a:lnTo>
                  <a:lnTo>
                    <a:pt x="2" y="2"/>
                  </a:lnTo>
                  <a:lnTo>
                    <a:pt x="0" y="6"/>
                  </a:lnTo>
                  <a:lnTo>
                    <a:pt x="5"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grpSp>
          <p:nvGrpSpPr>
            <p:cNvPr id="244" name="Group 245"/>
            <p:cNvGrpSpPr>
              <a:grpSpLocks/>
            </p:cNvGrpSpPr>
            <p:nvPr/>
          </p:nvGrpSpPr>
          <p:grpSpPr bwMode="auto">
            <a:xfrm>
              <a:off x="1353" y="3288"/>
              <a:ext cx="256" cy="319"/>
              <a:chOff x="1353" y="3288"/>
              <a:chExt cx="256" cy="319"/>
            </a:xfrm>
          </p:grpSpPr>
          <p:grpSp>
            <p:nvGrpSpPr>
              <p:cNvPr id="263" name="Group 246"/>
              <p:cNvGrpSpPr>
                <a:grpSpLocks noChangeAspect="1"/>
              </p:cNvGrpSpPr>
              <p:nvPr/>
            </p:nvGrpSpPr>
            <p:grpSpPr bwMode="auto">
              <a:xfrm rot="3374691" flipH="1">
                <a:off x="1371" y="3405"/>
                <a:ext cx="319" cy="86"/>
                <a:chOff x="526" y="3435"/>
                <a:chExt cx="638" cy="173"/>
              </a:xfrm>
            </p:grpSpPr>
            <p:sp>
              <p:nvSpPr>
                <p:cNvPr id="280" name="Freeform 247"/>
                <p:cNvSpPr>
                  <a:spLocks noChangeAspect="1"/>
                </p:cNvSpPr>
                <p:nvPr/>
              </p:nvSpPr>
              <p:spPr bwMode="auto">
                <a:xfrm>
                  <a:off x="535" y="3470"/>
                  <a:ext cx="629" cy="138"/>
                </a:xfrm>
                <a:custGeom>
                  <a:avLst/>
                  <a:gdLst>
                    <a:gd name="T0" fmla="*/ 625 w 1258"/>
                    <a:gd name="T1" fmla="*/ 3 h 276"/>
                    <a:gd name="T2" fmla="*/ 626 w 1258"/>
                    <a:gd name="T3" fmla="*/ 0 h 276"/>
                    <a:gd name="T4" fmla="*/ 0 w 1258"/>
                    <a:gd name="T5" fmla="*/ 134 h 276"/>
                    <a:gd name="T6" fmla="*/ 1 w 1258"/>
                    <a:gd name="T7" fmla="*/ 138 h 276"/>
                    <a:gd name="T8" fmla="*/ 628 w 1258"/>
                    <a:gd name="T9" fmla="*/ 5 h 276"/>
                    <a:gd name="T10" fmla="*/ 629 w 1258"/>
                    <a:gd name="T11" fmla="*/ 2 h 276"/>
                    <a:gd name="T12" fmla="*/ 628 w 1258"/>
                    <a:gd name="T13" fmla="*/ 5 h 276"/>
                    <a:gd name="T14" fmla="*/ 629 w 1258"/>
                    <a:gd name="T15" fmla="*/ 3 h 276"/>
                    <a:gd name="T16" fmla="*/ 629 w 1258"/>
                    <a:gd name="T17" fmla="*/ 2 h 276"/>
                    <a:gd name="T18" fmla="*/ 628 w 1258"/>
                    <a:gd name="T19" fmla="*/ 1 h 276"/>
                    <a:gd name="T20" fmla="*/ 626 w 1258"/>
                    <a:gd name="T21" fmla="*/ 0 h 276"/>
                    <a:gd name="T22" fmla="*/ 625 w 1258"/>
                    <a:gd name="T23" fmla="*/ 3 h 27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1258" h="276">
                      <a:moveTo>
                        <a:pt x="1249" y="5"/>
                      </a:moveTo>
                      <a:lnTo>
                        <a:pt x="1252" y="0"/>
                      </a:lnTo>
                      <a:lnTo>
                        <a:pt x="0" y="267"/>
                      </a:lnTo>
                      <a:lnTo>
                        <a:pt x="2" y="276"/>
                      </a:lnTo>
                      <a:lnTo>
                        <a:pt x="1255" y="9"/>
                      </a:lnTo>
                      <a:lnTo>
                        <a:pt x="1258" y="3"/>
                      </a:lnTo>
                      <a:lnTo>
                        <a:pt x="1255" y="9"/>
                      </a:lnTo>
                      <a:lnTo>
                        <a:pt x="1258" y="6"/>
                      </a:lnTo>
                      <a:lnTo>
                        <a:pt x="1258" y="3"/>
                      </a:lnTo>
                      <a:lnTo>
                        <a:pt x="1256" y="1"/>
                      </a:lnTo>
                      <a:lnTo>
                        <a:pt x="1252" y="0"/>
                      </a:lnTo>
                      <a:lnTo>
                        <a:pt x="1249" y="5"/>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281" name="Freeform 248"/>
                <p:cNvSpPr>
                  <a:spLocks noChangeAspect="1"/>
                </p:cNvSpPr>
                <p:nvPr/>
              </p:nvSpPr>
              <p:spPr bwMode="auto">
                <a:xfrm>
                  <a:off x="526" y="3435"/>
                  <a:ext cx="629" cy="138"/>
                </a:xfrm>
                <a:custGeom>
                  <a:avLst/>
                  <a:gdLst>
                    <a:gd name="T0" fmla="*/ 5 w 1259"/>
                    <a:gd name="T1" fmla="*/ 135 h 277"/>
                    <a:gd name="T2" fmla="*/ 3 w 1259"/>
                    <a:gd name="T3" fmla="*/ 138 h 277"/>
                    <a:gd name="T4" fmla="*/ 629 w 1259"/>
                    <a:gd name="T5" fmla="*/ 5 h 277"/>
                    <a:gd name="T6" fmla="*/ 628 w 1259"/>
                    <a:gd name="T7" fmla="*/ 0 h 277"/>
                    <a:gd name="T8" fmla="*/ 2 w 1259"/>
                    <a:gd name="T9" fmla="*/ 134 h 277"/>
                    <a:gd name="T10" fmla="*/ 0 w 1259"/>
                    <a:gd name="T11" fmla="*/ 136 h 277"/>
                    <a:gd name="T12" fmla="*/ 2 w 1259"/>
                    <a:gd name="T13" fmla="*/ 134 h 277"/>
                    <a:gd name="T14" fmla="*/ 1 w 1259"/>
                    <a:gd name="T15" fmla="*/ 135 h 277"/>
                    <a:gd name="T16" fmla="*/ 0 w 1259"/>
                    <a:gd name="T17" fmla="*/ 136 h 277"/>
                    <a:gd name="T18" fmla="*/ 1 w 1259"/>
                    <a:gd name="T19" fmla="*/ 138 h 277"/>
                    <a:gd name="T20" fmla="*/ 3 w 1259"/>
                    <a:gd name="T21" fmla="*/ 138 h 277"/>
                    <a:gd name="T22" fmla="*/ 5 w 1259"/>
                    <a:gd name="T23" fmla="*/ 135 h 277"/>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1259" h="277">
                      <a:moveTo>
                        <a:pt x="10" y="271"/>
                      </a:moveTo>
                      <a:lnTo>
                        <a:pt x="6" y="277"/>
                      </a:lnTo>
                      <a:lnTo>
                        <a:pt x="1259" y="10"/>
                      </a:lnTo>
                      <a:lnTo>
                        <a:pt x="1257" y="0"/>
                      </a:lnTo>
                      <a:lnTo>
                        <a:pt x="4" y="268"/>
                      </a:lnTo>
                      <a:lnTo>
                        <a:pt x="0" y="273"/>
                      </a:lnTo>
                      <a:lnTo>
                        <a:pt x="4" y="268"/>
                      </a:lnTo>
                      <a:lnTo>
                        <a:pt x="2" y="270"/>
                      </a:lnTo>
                      <a:lnTo>
                        <a:pt x="0" y="273"/>
                      </a:lnTo>
                      <a:lnTo>
                        <a:pt x="3" y="276"/>
                      </a:lnTo>
                      <a:lnTo>
                        <a:pt x="6" y="277"/>
                      </a:lnTo>
                      <a:lnTo>
                        <a:pt x="10" y="27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282" name="Freeform 249"/>
                <p:cNvSpPr>
                  <a:spLocks noChangeAspect="1"/>
                </p:cNvSpPr>
                <p:nvPr/>
              </p:nvSpPr>
              <p:spPr bwMode="auto">
                <a:xfrm>
                  <a:off x="526" y="3570"/>
                  <a:ext cx="12" cy="38"/>
                </a:xfrm>
                <a:custGeom>
                  <a:avLst/>
                  <a:gdLst>
                    <a:gd name="T0" fmla="*/ 9 w 25"/>
                    <a:gd name="T1" fmla="*/ 34 h 76"/>
                    <a:gd name="T2" fmla="*/ 12 w 25"/>
                    <a:gd name="T3" fmla="*/ 35 h 76"/>
                    <a:gd name="T4" fmla="*/ 5 w 25"/>
                    <a:gd name="T5" fmla="*/ 0 h 76"/>
                    <a:gd name="T6" fmla="*/ 0 w 25"/>
                    <a:gd name="T7" fmla="*/ 1 h 76"/>
                    <a:gd name="T8" fmla="*/ 7 w 25"/>
                    <a:gd name="T9" fmla="*/ 37 h 76"/>
                    <a:gd name="T10" fmla="*/ 10 w 25"/>
                    <a:gd name="T11" fmla="*/ 38 h 76"/>
                    <a:gd name="T12" fmla="*/ 7 w 25"/>
                    <a:gd name="T13" fmla="*/ 37 h 76"/>
                    <a:gd name="T14" fmla="*/ 9 w 25"/>
                    <a:gd name="T15" fmla="*/ 38 h 76"/>
                    <a:gd name="T16" fmla="*/ 10 w 25"/>
                    <a:gd name="T17" fmla="*/ 38 h 76"/>
                    <a:gd name="T18" fmla="*/ 11 w 25"/>
                    <a:gd name="T19" fmla="*/ 37 h 76"/>
                    <a:gd name="T20" fmla="*/ 12 w 25"/>
                    <a:gd name="T21" fmla="*/ 35 h 76"/>
                    <a:gd name="T22" fmla="*/ 9 w 25"/>
                    <a:gd name="T23" fmla="*/ 34 h 7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5" h="76">
                      <a:moveTo>
                        <a:pt x="19" y="67"/>
                      </a:moveTo>
                      <a:lnTo>
                        <a:pt x="25" y="70"/>
                      </a:lnTo>
                      <a:lnTo>
                        <a:pt x="10" y="0"/>
                      </a:lnTo>
                      <a:lnTo>
                        <a:pt x="0" y="2"/>
                      </a:lnTo>
                      <a:lnTo>
                        <a:pt x="15" y="73"/>
                      </a:lnTo>
                      <a:lnTo>
                        <a:pt x="21" y="76"/>
                      </a:lnTo>
                      <a:lnTo>
                        <a:pt x="15" y="73"/>
                      </a:lnTo>
                      <a:lnTo>
                        <a:pt x="18" y="75"/>
                      </a:lnTo>
                      <a:lnTo>
                        <a:pt x="21" y="76"/>
                      </a:lnTo>
                      <a:lnTo>
                        <a:pt x="23" y="74"/>
                      </a:lnTo>
                      <a:lnTo>
                        <a:pt x="25" y="70"/>
                      </a:lnTo>
                      <a:lnTo>
                        <a:pt x="19" y="6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283" name="Freeform 250"/>
                <p:cNvSpPr>
                  <a:spLocks noChangeAspect="1"/>
                </p:cNvSpPr>
                <p:nvPr/>
              </p:nvSpPr>
              <p:spPr bwMode="auto">
                <a:xfrm>
                  <a:off x="528" y="3437"/>
                  <a:ext cx="634" cy="169"/>
                </a:xfrm>
                <a:custGeom>
                  <a:avLst/>
                  <a:gdLst>
                    <a:gd name="T0" fmla="*/ 8 w 1268"/>
                    <a:gd name="T1" fmla="*/ 169 h 337"/>
                    <a:gd name="T2" fmla="*/ 634 w 1268"/>
                    <a:gd name="T3" fmla="*/ 35 h 337"/>
                    <a:gd name="T4" fmla="*/ 627 w 1268"/>
                    <a:gd name="T5" fmla="*/ 0 h 337"/>
                    <a:gd name="T6" fmla="*/ 0 w 1268"/>
                    <a:gd name="T7" fmla="*/ 134 h 337"/>
                    <a:gd name="T8" fmla="*/ 8 w 1268"/>
                    <a:gd name="T9" fmla="*/ 169 h 33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268" h="337">
                      <a:moveTo>
                        <a:pt x="15" y="337"/>
                      </a:moveTo>
                      <a:lnTo>
                        <a:pt x="1268" y="70"/>
                      </a:lnTo>
                      <a:lnTo>
                        <a:pt x="1253" y="0"/>
                      </a:lnTo>
                      <a:lnTo>
                        <a:pt x="0" y="267"/>
                      </a:lnTo>
                      <a:lnTo>
                        <a:pt x="15" y="337"/>
                      </a:lnTo>
                      <a:close/>
                    </a:path>
                  </a:pathLst>
                </a:custGeom>
                <a:solidFill>
                  <a:srgbClr val="84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grpSp>
          <p:grpSp>
            <p:nvGrpSpPr>
              <p:cNvPr id="264" name="Group 251"/>
              <p:cNvGrpSpPr>
                <a:grpSpLocks noChangeAspect="1"/>
              </p:cNvGrpSpPr>
              <p:nvPr/>
            </p:nvGrpSpPr>
            <p:grpSpPr bwMode="auto">
              <a:xfrm rot="3374691" flipH="1">
                <a:off x="1441" y="3209"/>
                <a:ext cx="80" cy="256"/>
                <a:chOff x="1005" y="3223"/>
                <a:chExt cx="159" cy="511"/>
              </a:xfrm>
            </p:grpSpPr>
            <p:grpSp>
              <p:nvGrpSpPr>
                <p:cNvPr id="265" name="Group 252"/>
                <p:cNvGrpSpPr>
                  <a:grpSpLocks noChangeAspect="1"/>
                </p:cNvGrpSpPr>
                <p:nvPr/>
              </p:nvGrpSpPr>
              <p:grpSpPr bwMode="auto">
                <a:xfrm>
                  <a:off x="1093" y="3490"/>
                  <a:ext cx="61" cy="244"/>
                  <a:chOff x="1093" y="3490"/>
                  <a:chExt cx="61" cy="244"/>
                </a:xfrm>
              </p:grpSpPr>
              <p:sp>
                <p:nvSpPr>
                  <p:cNvPr id="275" name="Freeform 253"/>
                  <p:cNvSpPr>
                    <a:spLocks noChangeAspect="1"/>
                  </p:cNvSpPr>
                  <p:nvPr/>
                </p:nvSpPr>
                <p:spPr bwMode="auto">
                  <a:xfrm>
                    <a:off x="1138" y="3490"/>
                    <a:ext cx="13" cy="7"/>
                  </a:xfrm>
                  <a:custGeom>
                    <a:avLst/>
                    <a:gdLst>
                      <a:gd name="T0" fmla="*/ 5 w 27"/>
                      <a:gd name="T1" fmla="*/ 4 h 14"/>
                      <a:gd name="T2" fmla="*/ 3 w 27"/>
                      <a:gd name="T3" fmla="*/ 7 h 14"/>
                      <a:gd name="T4" fmla="*/ 13 w 27"/>
                      <a:gd name="T5" fmla="*/ 5 h 14"/>
                      <a:gd name="T6" fmla="*/ 12 w 27"/>
                      <a:gd name="T7" fmla="*/ 0 h 14"/>
                      <a:gd name="T8" fmla="*/ 2 w 27"/>
                      <a:gd name="T9" fmla="*/ 2 h 14"/>
                      <a:gd name="T10" fmla="*/ 0 w 27"/>
                      <a:gd name="T11" fmla="*/ 5 h 14"/>
                      <a:gd name="T12" fmla="*/ 2 w 27"/>
                      <a:gd name="T13" fmla="*/ 2 h 14"/>
                      <a:gd name="T14" fmla="*/ 1 w 27"/>
                      <a:gd name="T15" fmla="*/ 4 h 14"/>
                      <a:gd name="T16" fmla="*/ 0 w 27"/>
                      <a:gd name="T17" fmla="*/ 5 h 14"/>
                      <a:gd name="T18" fmla="*/ 1 w 27"/>
                      <a:gd name="T19" fmla="*/ 6 h 14"/>
                      <a:gd name="T20" fmla="*/ 3 w 27"/>
                      <a:gd name="T21" fmla="*/ 7 h 14"/>
                      <a:gd name="T22" fmla="*/ 5 w 27"/>
                      <a:gd name="T23" fmla="*/ 4 h 1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7" h="14">
                        <a:moveTo>
                          <a:pt x="10" y="8"/>
                        </a:moveTo>
                        <a:lnTo>
                          <a:pt x="6" y="14"/>
                        </a:lnTo>
                        <a:lnTo>
                          <a:pt x="27" y="9"/>
                        </a:lnTo>
                        <a:lnTo>
                          <a:pt x="25" y="0"/>
                        </a:lnTo>
                        <a:lnTo>
                          <a:pt x="4" y="4"/>
                        </a:lnTo>
                        <a:lnTo>
                          <a:pt x="0" y="10"/>
                        </a:lnTo>
                        <a:lnTo>
                          <a:pt x="4" y="4"/>
                        </a:lnTo>
                        <a:lnTo>
                          <a:pt x="2" y="7"/>
                        </a:lnTo>
                        <a:lnTo>
                          <a:pt x="0" y="10"/>
                        </a:lnTo>
                        <a:lnTo>
                          <a:pt x="3" y="12"/>
                        </a:lnTo>
                        <a:lnTo>
                          <a:pt x="6" y="14"/>
                        </a:lnTo>
                        <a:lnTo>
                          <a:pt x="10" y="8"/>
                        </a:lnTo>
                        <a:close/>
                      </a:path>
                    </a:pathLst>
                  </a:custGeom>
                  <a:gradFill rotWithShape="0">
                    <a:gsLst>
                      <a:gs pos="0">
                        <a:srgbClr val="CBCBCB"/>
                      </a:gs>
                      <a:gs pos="13000">
                        <a:srgbClr val="5F5F5F"/>
                      </a:gs>
                      <a:gs pos="21001">
                        <a:srgbClr val="5F5F5F"/>
                      </a:gs>
                      <a:gs pos="63000">
                        <a:srgbClr val="FFFFFF"/>
                      </a:gs>
                      <a:gs pos="67000">
                        <a:srgbClr val="B2B2B2"/>
                      </a:gs>
                      <a:gs pos="69000">
                        <a:srgbClr val="292929"/>
                      </a:gs>
                      <a:gs pos="82001">
                        <a:srgbClr val="777777"/>
                      </a:gs>
                      <a:gs pos="100000">
                        <a:srgbClr val="EAEAEA"/>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276" name="Freeform 254"/>
                  <p:cNvSpPr>
                    <a:spLocks noChangeAspect="1"/>
                  </p:cNvSpPr>
                  <p:nvPr/>
                </p:nvSpPr>
                <p:spPr bwMode="auto">
                  <a:xfrm>
                    <a:off x="1135" y="3494"/>
                    <a:ext cx="19" cy="230"/>
                  </a:xfrm>
                  <a:custGeom>
                    <a:avLst/>
                    <a:gdLst>
                      <a:gd name="T0" fmla="*/ 4 w 38"/>
                      <a:gd name="T1" fmla="*/ 230 h 460"/>
                      <a:gd name="T2" fmla="*/ 5 w 38"/>
                      <a:gd name="T3" fmla="*/ 229 h 460"/>
                      <a:gd name="T4" fmla="*/ 11 w 38"/>
                      <a:gd name="T5" fmla="*/ 199 h 460"/>
                      <a:gd name="T6" fmla="*/ 15 w 38"/>
                      <a:gd name="T7" fmla="*/ 169 h 460"/>
                      <a:gd name="T8" fmla="*/ 17 w 38"/>
                      <a:gd name="T9" fmla="*/ 139 h 460"/>
                      <a:gd name="T10" fmla="*/ 19 w 38"/>
                      <a:gd name="T11" fmla="*/ 108 h 460"/>
                      <a:gd name="T12" fmla="*/ 17 w 38"/>
                      <a:gd name="T13" fmla="*/ 79 h 460"/>
                      <a:gd name="T14" fmla="*/ 15 w 38"/>
                      <a:gd name="T15" fmla="*/ 51 h 460"/>
                      <a:gd name="T16" fmla="*/ 12 w 38"/>
                      <a:gd name="T17" fmla="*/ 24 h 460"/>
                      <a:gd name="T18" fmla="*/ 8 w 38"/>
                      <a:gd name="T19" fmla="*/ 0 h 460"/>
                      <a:gd name="T20" fmla="*/ 3 w 38"/>
                      <a:gd name="T21" fmla="*/ 1 h 460"/>
                      <a:gd name="T22" fmla="*/ 7 w 38"/>
                      <a:gd name="T23" fmla="*/ 24 h 460"/>
                      <a:gd name="T24" fmla="*/ 10 w 38"/>
                      <a:gd name="T25" fmla="*/ 51 h 460"/>
                      <a:gd name="T26" fmla="*/ 13 w 38"/>
                      <a:gd name="T27" fmla="*/ 79 h 460"/>
                      <a:gd name="T28" fmla="*/ 13 w 38"/>
                      <a:gd name="T29" fmla="*/ 108 h 460"/>
                      <a:gd name="T30" fmla="*/ 13 w 38"/>
                      <a:gd name="T31" fmla="*/ 139 h 460"/>
                      <a:gd name="T32" fmla="*/ 10 w 38"/>
                      <a:gd name="T33" fmla="*/ 169 h 460"/>
                      <a:gd name="T34" fmla="*/ 6 w 38"/>
                      <a:gd name="T35" fmla="*/ 199 h 460"/>
                      <a:gd name="T36" fmla="*/ 0 w 38"/>
                      <a:gd name="T37" fmla="*/ 228 h 460"/>
                      <a:gd name="T38" fmla="*/ 1 w 38"/>
                      <a:gd name="T39" fmla="*/ 226 h 460"/>
                      <a:gd name="T40" fmla="*/ 4 w 38"/>
                      <a:gd name="T41" fmla="*/ 230 h 460"/>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38" h="460">
                        <a:moveTo>
                          <a:pt x="7" y="460"/>
                        </a:moveTo>
                        <a:lnTo>
                          <a:pt x="9" y="457"/>
                        </a:lnTo>
                        <a:lnTo>
                          <a:pt x="22" y="398"/>
                        </a:lnTo>
                        <a:lnTo>
                          <a:pt x="30" y="338"/>
                        </a:lnTo>
                        <a:lnTo>
                          <a:pt x="34" y="277"/>
                        </a:lnTo>
                        <a:lnTo>
                          <a:pt x="38" y="216"/>
                        </a:lnTo>
                        <a:lnTo>
                          <a:pt x="34" y="158"/>
                        </a:lnTo>
                        <a:lnTo>
                          <a:pt x="30" y="101"/>
                        </a:lnTo>
                        <a:lnTo>
                          <a:pt x="23" y="48"/>
                        </a:lnTo>
                        <a:lnTo>
                          <a:pt x="15" y="0"/>
                        </a:lnTo>
                        <a:lnTo>
                          <a:pt x="5" y="2"/>
                        </a:lnTo>
                        <a:lnTo>
                          <a:pt x="14" y="48"/>
                        </a:lnTo>
                        <a:lnTo>
                          <a:pt x="20" y="101"/>
                        </a:lnTo>
                        <a:lnTo>
                          <a:pt x="25" y="158"/>
                        </a:lnTo>
                        <a:lnTo>
                          <a:pt x="26" y="216"/>
                        </a:lnTo>
                        <a:lnTo>
                          <a:pt x="25" y="277"/>
                        </a:lnTo>
                        <a:lnTo>
                          <a:pt x="20" y="338"/>
                        </a:lnTo>
                        <a:lnTo>
                          <a:pt x="12" y="398"/>
                        </a:lnTo>
                        <a:lnTo>
                          <a:pt x="0" y="455"/>
                        </a:lnTo>
                        <a:lnTo>
                          <a:pt x="2" y="451"/>
                        </a:lnTo>
                        <a:lnTo>
                          <a:pt x="7" y="460"/>
                        </a:lnTo>
                        <a:close/>
                      </a:path>
                    </a:pathLst>
                  </a:custGeom>
                  <a:gradFill rotWithShape="0">
                    <a:gsLst>
                      <a:gs pos="0">
                        <a:srgbClr val="CBCBCB"/>
                      </a:gs>
                      <a:gs pos="13000">
                        <a:srgbClr val="5F5F5F"/>
                      </a:gs>
                      <a:gs pos="21001">
                        <a:srgbClr val="5F5F5F"/>
                      </a:gs>
                      <a:gs pos="63000">
                        <a:srgbClr val="FFFFFF"/>
                      </a:gs>
                      <a:gs pos="67000">
                        <a:srgbClr val="B2B2B2"/>
                      </a:gs>
                      <a:gs pos="69000">
                        <a:srgbClr val="292929"/>
                      </a:gs>
                      <a:gs pos="82001">
                        <a:srgbClr val="777777"/>
                      </a:gs>
                      <a:gs pos="100000">
                        <a:srgbClr val="EAEAEA"/>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277" name="Freeform 255"/>
                  <p:cNvSpPr>
                    <a:spLocks noChangeAspect="1"/>
                  </p:cNvSpPr>
                  <p:nvPr/>
                </p:nvSpPr>
                <p:spPr bwMode="auto">
                  <a:xfrm>
                    <a:off x="1114" y="3720"/>
                    <a:ext cx="25" cy="14"/>
                  </a:xfrm>
                  <a:custGeom>
                    <a:avLst/>
                    <a:gdLst>
                      <a:gd name="T0" fmla="*/ 0 w 50"/>
                      <a:gd name="T1" fmla="*/ 12 h 29"/>
                      <a:gd name="T2" fmla="*/ 4 w 50"/>
                      <a:gd name="T3" fmla="*/ 14 h 29"/>
                      <a:gd name="T4" fmla="*/ 25 w 50"/>
                      <a:gd name="T5" fmla="*/ 4 h 29"/>
                      <a:gd name="T6" fmla="*/ 23 w 50"/>
                      <a:gd name="T7" fmla="*/ 0 h 29"/>
                      <a:gd name="T8" fmla="*/ 1 w 50"/>
                      <a:gd name="T9" fmla="*/ 10 h 29"/>
                      <a:gd name="T10" fmla="*/ 5 w 50"/>
                      <a:gd name="T11" fmla="*/ 12 h 29"/>
                      <a:gd name="T12" fmla="*/ 1 w 50"/>
                      <a:gd name="T13" fmla="*/ 10 h 29"/>
                      <a:gd name="T14" fmla="*/ 0 w 50"/>
                      <a:gd name="T15" fmla="*/ 11 h 29"/>
                      <a:gd name="T16" fmla="*/ 0 w 50"/>
                      <a:gd name="T17" fmla="*/ 13 h 29"/>
                      <a:gd name="T18" fmla="*/ 2 w 50"/>
                      <a:gd name="T19" fmla="*/ 14 h 29"/>
                      <a:gd name="T20" fmla="*/ 4 w 50"/>
                      <a:gd name="T21" fmla="*/ 14 h 29"/>
                      <a:gd name="T22" fmla="*/ 0 w 50"/>
                      <a:gd name="T23" fmla="*/ 12 h 29"/>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50" h="29">
                        <a:moveTo>
                          <a:pt x="0" y="24"/>
                        </a:moveTo>
                        <a:lnTo>
                          <a:pt x="7" y="29"/>
                        </a:lnTo>
                        <a:lnTo>
                          <a:pt x="50" y="9"/>
                        </a:lnTo>
                        <a:lnTo>
                          <a:pt x="45" y="0"/>
                        </a:lnTo>
                        <a:lnTo>
                          <a:pt x="2" y="20"/>
                        </a:lnTo>
                        <a:lnTo>
                          <a:pt x="9" y="24"/>
                        </a:lnTo>
                        <a:lnTo>
                          <a:pt x="2" y="20"/>
                        </a:lnTo>
                        <a:lnTo>
                          <a:pt x="0" y="22"/>
                        </a:lnTo>
                        <a:lnTo>
                          <a:pt x="0" y="26"/>
                        </a:lnTo>
                        <a:lnTo>
                          <a:pt x="4" y="29"/>
                        </a:lnTo>
                        <a:lnTo>
                          <a:pt x="7" y="29"/>
                        </a:lnTo>
                        <a:lnTo>
                          <a:pt x="0" y="24"/>
                        </a:lnTo>
                        <a:close/>
                      </a:path>
                    </a:pathLst>
                  </a:custGeom>
                  <a:gradFill rotWithShape="0">
                    <a:gsLst>
                      <a:gs pos="0">
                        <a:srgbClr val="CBCBCB"/>
                      </a:gs>
                      <a:gs pos="13000">
                        <a:srgbClr val="5F5F5F"/>
                      </a:gs>
                      <a:gs pos="21001">
                        <a:srgbClr val="5F5F5F"/>
                      </a:gs>
                      <a:gs pos="63000">
                        <a:srgbClr val="FFFFFF"/>
                      </a:gs>
                      <a:gs pos="67000">
                        <a:srgbClr val="B2B2B2"/>
                      </a:gs>
                      <a:gs pos="69000">
                        <a:srgbClr val="292929"/>
                      </a:gs>
                      <a:gs pos="82001">
                        <a:srgbClr val="777777"/>
                      </a:gs>
                      <a:gs pos="100000">
                        <a:srgbClr val="EAEAEA"/>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278" name="Freeform 256"/>
                  <p:cNvSpPr>
                    <a:spLocks noChangeAspect="1"/>
                  </p:cNvSpPr>
                  <p:nvPr/>
                </p:nvSpPr>
                <p:spPr bwMode="auto">
                  <a:xfrm>
                    <a:off x="1100" y="3500"/>
                    <a:ext cx="24" cy="232"/>
                  </a:xfrm>
                  <a:custGeom>
                    <a:avLst/>
                    <a:gdLst>
                      <a:gd name="T0" fmla="*/ 3 w 48"/>
                      <a:gd name="T1" fmla="*/ 5 h 463"/>
                      <a:gd name="T2" fmla="*/ 0 w 48"/>
                      <a:gd name="T3" fmla="*/ 3 h 463"/>
                      <a:gd name="T4" fmla="*/ 9 w 48"/>
                      <a:gd name="T5" fmla="*/ 38 h 463"/>
                      <a:gd name="T6" fmla="*/ 14 w 48"/>
                      <a:gd name="T7" fmla="*/ 69 h 463"/>
                      <a:gd name="T8" fmla="*/ 18 w 48"/>
                      <a:gd name="T9" fmla="*/ 98 h 463"/>
                      <a:gd name="T10" fmla="*/ 18 w 48"/>
                      <a:gd name="T11" fmla="*/ 127 h 463"/>
                      <a:gd name="T12" fmla="*/ 18 w 48"/>
                      <a:gd name="T13" fmla="*/ 154 h 463"/>
                      <a:gd name="T14" fmla="*/ 18 w 48"/>
                      <a:gd name="T15" fmla="*/ 180 h 463"/>
                      <a:gd name="T16" fmla="*/ 16 w 48"/>
                      <a:gd name="T17" fmla="*/ 205 h 463"/>
                      <a:gd name="T18" fmla="*/ 14 w 48"/>
                      <a:gd name="T19" fmla="*/ 232 h 463"/>
                      <a:gd name="T20" fmla="*/ 18 w 48"/>
                      <a:gd name="T21" fmla="*/ 232 h 463"/>
                      <a:gd name="T22" fmla="*/ 21 w 48"/>
                      <a:gd name="T23" fmla="*/ 205 h 463"/>
                      <a:gd name="T24" fmla="*/ 22 w 48"/>
                      <a:gd name="T25" fmla="*/ 180 h 463"/>
                      <a:gd name="T26" fmla="*/ 24 w 48"/>
                      <a:gd name="T27" fmla="*/ 154 h 463"/>
                      <a:gd name="T28" fmla="*/ 24 w 48"/>
                      <a:gd name="T29" fmla="*/ 127 h 463"/>
                      <a:gd name="T30" fmla="*/ 22 w 48"/>
                      <a:gd name="T31" fmla="*/ 98 h 463"/>
                      <a:gd name="T32" fmla="*/ 19 w 48"/>
                      <a:gd name="T33" fmla="*/ 69 h 463"/>
                      <a:gd name="T34" fmla="*/ 13 w 48"/>
                      <a:gd name="T35" fmla="*/ 37 h 463"/>
                      <a:gd name="T36" fmla="*/ 5 w 48"/>
                      <a:gd name="T37" fmla="*/ 2 h 463"/>
                      <a:gd name="T38" fmla="*/ 2 w 48"/>
                      <a:gd name="T39" fmla="*/ 0 h 463"/>
                      <a:gd name="T40" fmla="*/ 5 w 48"/>
                      <a:gd name="T41" fmla="*/ 2 h 463"/>
                      <a:gd name="T42" fmla="*/ 3 w 48"/>
                      <a:gd name="T43" fmla="*/ 0 h 463"/>
                      <a:gd name="T44" fmla="*/ 2 w 48"/>
                      <a:gd name="T45" fmla="*/ 0 h 463"/>
                      <a:gd name="T46" fmla="*/ 1 w 48"/>
                      <a:gd name="T47" fmla="*/ 2 h 463"/>
                      <a:gd name="T48" fmla="*/ 0 w 48"/>
                      <a:gd name="T49" fmla="*/ 3 h 463"/>
                      <a:gd name="T50" fmla="*/ 3 w 48"/>
                      <a:gd name="T51" fmla="*/ 5 h 463"/>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0" t="0" r="r" b="b"/>
                    <a:pathLst>
                      <a:path w="48" h="463">
                        <a:moveTo>
                          <a:pt x="5" y="10"/>
                        </a:moveTo>
                        <a:lnTo>
                          <a:pt x="0" y="6"/>
                        </a:lnTo>
                        <a:lnTo>
                          <a:pt x="17" y="75"/>
                        </a:lnTo>
                        <a:lnTo>
                          <a:pt x="28" y="138"/>
                        </a:lnTo>
                        <a:lnTo>
                          <a:pt x="35" y="196"/>
                        </a:lnTo>
                        <a:lnTo>
                          <a:pt x="36" y="253"/>
                        </a:lnTo>
                        <a:lnTo>
                          <a:pt x="36" y="307"/>
                        </a:lnTo>
                        <a:lnTo>
                          <a:pt x="35" y="359"/>
                        </a:lnTo>
                        <a:lnTo>
                          <a:pt x="32" y="410"/>
                        </a:lnTo>
                        <a:lnTo>
                          <a:pt x="27" y="463"/>
                        </a:lnTo>
                        <a:lnTo>
                          <a:pt x="36" y="463"/>
                        </a:lnTo>
                        <a:lnTo>
                          <a:pt x="41" y="410"/>
                        </a:lnTo>
                        <a:lnTo>
                          <a:pt x="44" y="359"/>
                        </a:lnTo>
                        <a:lnTo>
                          <a:pt x="48" y="307"/>
                        </a:lnTo>
                        <a:lnTo>
                          <a:pt x="48" y="253"/>
                        </a:lnTo>
                        <a:lnTo>
                          <a:pt x="44" y="196"/>
                        </a:lnTo>
                        <a:lnTo>
                          <a:pt x="38" y="138"/>
                        </a:lnTo>
                        <a:lnTo>
                          <a:pt x="26" y="73"/>
                        </a:lnTo>
                        <a:lnTo>
                          <a:pt x="9" y="4"/>
                        </a:lnTo>
                        <a:lnTo>
                          <a:pt x="3" y="0"/>
                        </a:lnTo>
                        <a:lnTo>
                          <a:pt x="9" y="4"/>
                        </a:lnTo>
                        <a:lnTo>
                          <a:pt x="6" y="0"/>
                        </a:lnTo>
                        <a:lnTo>
                          <a:pt x="3" y="0"/>
                        </a:lnTo>
                        <a:lnTo>
                          <a:pt x="1" y="3"/>
                        </a:lnTo>
                        <a:lnTo>
                          <a:pt x="0" y="6"/>
                        </a:lnTo>
                        <a:lnTo>
                          <a:pt x="5" y="10"/>
                        </a:lnTo>
                        <a:close/>
                      </a:path>
                    </a:pathLst>
                  </a:custGeom>
                  <a:gradFill rotWithShape="0">
                    <a:gsLst>
                      <a:gs pos="0">
                        <a:srgbClr val="CBCBCB"/>
                      </a:gs>
                      <a:gs pos="13000">
                        <a:srgbClr val="5F5F5F"/>
                      </a:gs>
                      <a:gs pos="21001">
                        <a:srgbClr val="5F5F5F"/>
                      </a:gs>
                      <a:gs pos="63000">
                        <a:srgbClr val="FFFFFF"/>
                      </a:gs>
                      <a:gs pos="67000">
                        <a:srgbClr val="B2B2B2"/>
                      </a:gs>
                      <a:gs pos="69000">
                        <a:srgbClr val="292929"/>
                      </a:gs>
                      <a:gs pos="82001">
                        <a:srgbClr val="777777"/>
                      </a:gs>
                      <a:gs pos="100000">
                        <a:srgbClr val="EAEAEA"/>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279" name="Freeform 257"/>
                  <p:cNvSpPr>
                    <a:spLocks noChangeAspect="1"/>
                  </p:cNvSpPr>
                  <p:nvPr/>
                </p:nvSpPr>
                <p:spPr bwMode="auto">
                  <a:xfrm>
                    <a:off x="1093" y="3500"/>
                    <a:ext cx="10" cy="7"/>
                  </a:xfrm>
                  <a:custGeom>
                    <a:avLst/>
                    <a:gdLst>
                      <a:gd name="T0" fmla="*/ 0 w 20"/>
                      <a:gd name="T1" fmla="*/ 5 h 13"/>
                      <a:gd name="T2" fmla="*/ 3 w 20"/>
                      <a:gd name="T3" fmla="*/ 7 h 13"/>
                      <a:gd name="T4" fmla="*/ 10 w 20"/>
                      <a:gd name="T5" fmla="*/ 5 h 13"/>
                      <a:gd name="T6" fmla="*/ 9 w 20"/>
                      <a:gd name="T7" fmla="*/ 0 h 13"/>
                      <a:gd name="T8" fmla="*/ 2 w 20"/>
                      <a:gd name="T9" fmla="*/ 2 h 13"/>
                      <a:gd name="T10" fmla="*/ 5 w 20"/>
                      <a:gd name="T11" fmla="*/ 4 h 13"/>
                      <a:gd name="T12" fmla="*/ 2 w 20"/>
                      <a:gd name="T13" fmla="*/ 2 h 13"/>
                      <a:gd name="T14" fmla="*/ 1 w 20"/>
                      <a:gd name="T15" fmla="*/ 3 h 13"/>
                      <a:gd name="T16" fmla="*/ 0 w 20"/>
                      <a:gd name="T17" fmla="*/ 5 h 13"/>
                      <a:gd name="T18" fmla="*/ 1 w 20"/>
                      <a:gd name="T19" fmla="*/ 6 h 13"/>
                      <a:gd name="T20" fmla="*/ 3 w 20"/>
                      <a:gd name="T21" fmla="*/ 7 h 13"/>
                      <a:gd name="T22" fmla="*/ 0 w 20"/>
                      <a:gd name="T23" fmla="*/ 5 h 13"/>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0" h="13">
                        <a:moveTo>
                          <a:pt x="0" y="10"/>
                        </a:moveTo>
                        <a:lnTo>
                          <a:pt x="5" y="13"/>
                        </a:lnTo>
                        <a:lnTo>
                          <a:pt x="20" y="10"/>
                        </a:lnTo>
                        <a:lnTo>
                          <a:pt x="18" y="0"/>
                        </a:lnTo>
                        <a:lnTo>
                          <a:pt x="3" y="4"/>
                        </a:lnTo>
                        <a:lnTo>
                          <a:pt x="9" y="7"/>
                        </a:lnTo>
                        <a:lnTo>
                          <a:pt x="3" y="4"/>
                        </a:lnTo>
                        <a:lnTo>
                          <a:pt x="1" y="6"/>
                        </a:lnTo>
                        <a:lnTo>
                          <a:pt x="0" y="10"/>
                        </a:lnTo>
                        <a:lnTo>
                          <a:pt x="2" y="12"/>
                        </a:lnTo>
                        <a:lnTo>
                          <a:pt x="5" y="13"/>
                        </a:lnTo>
                        <a:lnTo>
                          <a:pt x="0" y="10"/>
                        </a:lnTo>
                        <a:close/>
                      </a:path>
                    </a:pathLst>
                  </a:custGeom>
                  <a:gradFill rotWithShape="0">
                    <a:gsLst>
                      <a:gs pos="0">
                        <a:srgbClr val="CBCBCB"/>
                      </a:gs>
                      <a:gs pos="13000">
                        <a:srgbClr val="5F5F5F"/>
                      </a:gs>
                      <a:gs pos="21001">
                        <a:srgbClr val="5F5F5F"/>
                      </a:gs>
                      <a:gs pos="63000">
                        <a:srgbClr val="FFFFFF"/>
                      </a:gs>
                      <a:gs pos="67000">
                        <a:srgbClr val="B2B2B2"/>
                      </a:gs>
                      <a:gs pos="69000">
                        <a:srgbClr val="292929"/>
                      </a:gs>
                      <a:gs pos="82001">
                        <a:srgbClr val="777777"/>
                      </a:gs>
                      <a:gs pos="100000">
                        <a:srgbClr val="EAEAEA"/>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grpSp>
            <p:sp>
              <p:nvSpPr>
                <p:cNvPr id="266" name="Freeform 258"/>
                <p:cNvSpPr>
                  <a:spLocks noChangeAspect="1"/>
                </p:cNvSpPr>
                <p:nvPr/>
              </p:nvSpPr>
              <p:spPr bwMode="auto">
                <a:xfrm>
                  <a:off x="1008" y="3226"/>
                  <a:ext cx="143" cy="506"/>
                </a:xfrm>
                <a:custGeom>
                  <a:avLst/>
                  <a:gdLst>
                    <a:gd name="T0" fmla="*/ 129 w 288"/>
                    <a:gd name="T1" fmla="*/ 204 h 1012"/>
                    <a:gd name="T2" fmla="*/ 143 w 288"/>
                    <a:gd name="T3" fmla="*/ 267 h 1012"/>
                    <a:gd name="T4" fmla="*/ 132 w 288"/>
                    <a:gd name="T5" fmla="*/ 269 h 1012"/>
                    <a:gd name="T6" fmla="*/ 136 w 288"/>
                    <a:gd name="T7" fmla="*/ 293 h 1012"/>
                    <a:gd name="T8" fmla="*/ 140 w 288"/>
                    <a:gd name="T9" fmla="*/ 319 h 1012"/>
                    <a:gd name="T10" fmla="*/ 142 w 288"/>
                    <a:gd name="T11" fmla="*/ 348 h 1012"/>
                    <a:gd name="T12" fmla="*/ 143 w 288"/>
                    <a:gd name="T13" fmla="*/ 377 h 1012"/>
                    <a:gd name="T14" fmla="*/ 142 w 288"/>
                    <a:gd name="T15" fmla="*/ 407 h 1012"/>
                    <a:gd name="T16" fmla="*/ 140 w 288"/>
                    <a:gd name="T17" fmla="*/ 438 h 1012"/>
                    <a:gd name="T18" fmla="*/ 136 w 288"/>
                    <a:gd name="T19" fmla="*/ 468 h 1012"/>
                    <a:gd name="T20" fmla="*/ 129 w 288"/>
                    <a:gd name="T21" fmla="*/ 497 h 1012"/>
                    <a:gd name="T22" fmla="*/ 108 w 288"/>
                    <a:gd name="T23" fmla="*/ 506 h 1012"/>
                    <a:gd name="T24" fmla="*/ 110 w 288"/>
                    <a:gd name="T25" fmla="*/ 480 h 1012"/>
                    <a:gd name="T26" fmla="*/ 112 w 288"/>
                    <a:gd name="T27" fmla="*/ 454 h 1012"/>
                    <a:gd name="T28" fmla="*/ 113 w 288"/>
                    <a:gd name="T29" fmla="*/ 428 h 1012"/>
                    <a:gd name="T30" fmla="*/ 113 w 288"/>
                    <a:gd name="T31" fmla="*/ 401 h 1012"/>
                    <a:gd name="T32" fmla="*/ 112 w 288"/>
                    <a:gd name="T33" fmla="*/ 373 h 1012"/>
                    <a:gd name="T34" fmla="*/ 109 w 288"/>
                    <a:gd name="T35" fmla="*/ 344 h 1012"/>
                    <a:gd name="T36" fmla="*/ 103 w 288"/>
                    <a:gd name="T37" fmla="*/ 312 h 1012"/>
                    <a:gd name="T38" fmla="*/ 94 w 288"/>
                    <a:gd name="T39" fmla="*/ 277 h 1012"/>
                    <a:gd name="T40" fmla="*/ 87 w 288"/>
                    <a:gd name="T41" fmla="*/ 279 h 1012"/>
                    <a:gd name="T42" fmla="*/ 73 w 288"/>
                    <a:gd name="T43" fmla="*/ 216 h 1012"/>
                    <a:gd name="T44" fmla="*/ 81 w 288"/>
                    <a:gd name="T45" fmla="*/ 214 h 1012"/>
                    <a:gd name="T46" fmla="*/ 75 w 288"/>
                    <a:gd name="T47" fmla="*/ 179 h 1012"/>
                    <a:gd name="T48" fmla="*/ 68 w 288"/>
                    <a:gd name="T49" fmla="*/ 147 h 1012"/>
                    <a:gd name="T50" fmla="*/ 59 w 288"/>
                    <a:gd name="T51" fmla="*/ 119 h 1012"/>
                    <a:gd name="T52" fmla="*/ 48 w 288"/>
                    <a:gd name="T53" fmla="*/ 93 h 1012"/>
                    <a:gd name="T54" fmla="*/ 37 w 288"/>
                    <a:gd name="T55" fmla="*/ 69 h 1012"/>
                    <a:gd name="T56" fmla="*/ 25 w 288"/>
                    <a:gd name="T57" fmla="*/ 46 h 1012"/>
                    <a:gd name="T58" fmla="*/ 13 w 288"/>
                    <a:gd name="T59" fmla="*/ 23 h 1012"/>
                    <a:gd name="T60" fmla="*/ 0 w 288"/>
                    <a:gd name="T61" fmla="*/ 0 h 1012"/>
                    <a:gd name="T62" fmla="*/ 24 w 288"/>
                    <a:gd name="T63" fmla="*/ 1 h 1012"/>
                    <a:gd name="T64" fmla="*/ 32 w 288"/>
                    <a:gd name="T65" fmla="*/ 12 h 1012"/>
                    <a:gd name="T66" fmla="*/ 41 w 288"/>
                    <a:gd name="T67" fmla="*/ 24 h 1012"/>
                    <a:gd name="T68" fmla="*/ 49 w 288"/>
                    <a:gd name="T69" fmla="*/ 37 h 1012"/>
                    <a:gd name="T70" fmla="*/ 57 w 288"/>
                    <a:gd name="T71" fmla="*/ 50 h 1012"/>
                    <a:gd name="T72" fmla="*/ 64 w 288"/>
                    <a:gd name="T73" fmla="*/ 62 h 1012"/>
                    <a:gd name="T74" fmla="*/ 71 w 288"/>
                    <a:gd name="T75" fmla="*/ 76 h 1012"/>
                    <a:gd name="T76" fmla="*/ 78 w 288"/>
                    <a:gd name="T77" fmla="*/ 90 h 1012"/>
                    <a:gd name="T78" fmla="*/ 84 w 288"/>
                    <a:gd name="T79" fmla="*/ 103 h 1012"/>
                    <a:gd name="T80" fmla="*/ 90 w 288"/>
                    <a:gd name="T81" fmla="*/ 117 h 1012"/>
                    <a:gd name="T82" fmla="*/ 95 w 288"/>
                    <a:gd name="T83" fmla="*/ 130 h 1012"/>
                    <a:gd name="T84" fmla="*/ 100 w 288"/>
                    <a:gd name="T85" fmla="*/ 144 h 1012"/>
                    <a:gd name="T86" fmla="*/ 105 w 288"/>
                    <a:gd name="T87" fmla="*/ 157 h 1012"/>
                    <a:gd name="T88" fmla="*/ 109 w 288"/>
                    <a:gd name="T89" fmla="*/ 170 h 1012"/>
                    <a:gd name="T90" fmla="*/ 113 w 288"/>
                    <a:gd name="T91" fmla="*/ 182 h 1012"/>
                    <a:gd name="T92" fmla="*/ 116 w 288"/>
                    <a:gd name="T93" fmla="*/ 194 h 1012"/>
                    <a:gd name="T94" fmla="*/ 118 w 288"/>
                    <a:gd name="T95" fmla="*/ 206 h 1012"/>
                    <a:gd name="T96" fmla="*/ 129 w 288"/>
                    <a:gd name="T97" fmla="*/ 204 h 1012"/>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0" t="0" r="r" b="b"/>
                  <a:pathLst>
                    <a:path w="288" h="1012">
                      <a:moveTo>
                        <a:pt x="259" y="407"/>
                      </a:moveTo>
                      <a:lnTo>
                        <a:pt x="287" y="533"/>
                      </a:lnTo>
                      <a:lnTo>
                        <a:pt x="266" y="538"/>
                      </a:lnTo>
                      <a:lnTo>
                        <a:pt x="274" y="585"/>
                      </a:lnTo>
                      <a:lnTo>
                        <a:pt x="281" y="638"/>
                      </a:lnTo>
                      <a:lnTo>
                        <a:pt x="286" y="695"/>
                      </a:lnTo>
                      <a:lnTo>
                        <a:pt x="288" y="753"/>
                      </a:lnTo>
                      <a:lnTo>
                        <a:pt x="286" y="814"/>
                      </a:lnTo>
                      <a:lnTo>
                        <a:pt x="281" y="875"/>
                      </a:lnTo>
                      <a:lnTo>
                        <a:pt x="273" y="935"/>
                      </a:lnTo>
                      <a:lnTo>
                        <a:pt x="260" y="993"/>
                      </a:lnTo>
                      <a:lnTo>
                        <a:pt x="218" y="1012"/>
                      </a:lnTo>
                      <a:lnTo>
                        <a:pt x="222" y="959"/>
                      </a:lnTo>
                      <a:lnTo>
                        <a:pt x="226" y="908"/>
                      </a:lnTo>
                      <a:lnTo>
                        <a:pt x="228" y="856"/>
                      </a:lnTo>
                      <a:lnTo>
                        <a:pt x="228" y="802"/>
                      </a:lnTo>
                      <a:lnTo>
                        <a:pt x="226" y="745"/>
                      </a:lnTo>
                      <a:lnTo>
                        <a:pt x="219" y="687"/>
                      </a:lnTo>
                      <a:lnTo>
                        <a:pt x="207" y="623"/>
                      </a:lnTo>
                      <a:lnTo>
                        <a:pt x="190" y="554"/>
                      </a:lnTo>
                      <a:lnTo>
                        <a:pt x="175" y="558"/>
                      </a:lnTo>
                      <a:lnTo>
                        <a:pt x="148" y="431"/>
                      </a:lnTo>
                      <a:lnTo>
                        <a:pt x="164" y="427"/>
                      </a:lnTo>
                      <a:lnTo>
                        <a:pt x="151" y="357"/>
                      </a:lnTo>
                      <a:lnTo>
                        <a:pt x="136" y="294"/>
                      </a:lnTo>
                      <a:lnTo>
                        <a:pt x="118" y="237"/>
                      </a:lnTo>
                      <a:lnTo>
                        <a:pt x="97" y="186"/>
                      </a:lnTo>
                      <a:lnTo>
                        <a:pt x="74" y="137"/>
                      </a:lnTo>
                      <a:lnTo>
                        <a:pt x="51" y="91"/>
                      </a:lnTo>
                      <a:lnTo>
                        <a:pt x="26" y="46"/>
                      </a:lnTo>
                      <a:lnTo>
                        <a:pt x="0" y="0"/>
                      </a:lnTo>
                      <a:lnTo>
                        <a:pt x="48" y="1"/>
                      </a:lnTo>
                      <a:lnTo>
                        <a:pt x="65" y="24"/>
                      </a:lnTo>
                      <a:lnTo>
                        <a:pt x="82" y="48"/>
                      </a:lnTo>
                      <a:lnTo>
                        <a:pt x="98" y="73"/>
                      </a:lnTo>
                      <a:lnTo>
                        <a:pt x="114" y="99"/>
                      </a:lnTo>
                      <a:lnTo>
                        <a:pt x="129" y="124"/>
                      </a:lnTo>
                      <a:lnTo>
                        <a:pt x="143" y="152"/>
                      </a:lnTo>
                      <a:lnTo>
                        <a:pt x="157" y="179"/>
                      </a:lnTo>
                      <a:lnTo>
                        <a:pt x="169" y="206"/>
                      </a:lnTo>
                      <a:lnTo>
                        <a:pt x="181" y="234"/>
                      </a:lnTo>
                      <a:lnTo>
                        <a:pt x="192" y="260"/>
                      </a:lnTo>
                      <a:lnTo>
                        <a:pt x="202" y="288"/>
                      </a:lnTo>
                      <a:lnTo>
                        <a:pt x="211" y="313"/>
                      </a:lnTo>
                      <a:lnTo>
                        <a:pt x="220" y="340"/>
                      </a:lnTo>
                      <a:lnTo>
                        <a:pt x="227" y="364"/>
                      </a:lnTo>
                      <a:lnTo>
                        <a:pt x="233" y="388"/>
                      </a:lnTo>
                      <a:lnTo>
                        <a:pt x="238" y="411"/>
                      </a:lnTo>
                      <a:lnTo>
                        <a:pt x="259" y="407"/>
                      </a:lnTo>
                      <a:close/>
                    </a:path>
                  </a:pathLst>
                </a:custGeom>
                <a:gradFill rotWithShape="0">
                  <a:gsLst>
                    <a:gs pos="0">
                      <a:srgbClr val="CBCBCB"/>
                    </a:gs>
                    <a:gs pos="13000">
                      <a:srgbClr val="5F5F5F"/>
                    </a:gs>
                    <a:gs pos="21001">
                      <a:srgbClr val="5F5F5F"/>
                    </a:gs>
                    <a:gs pos="63000">
                      <a:srgbClr val="FFFFFF"/>
                    </a:gs>
                    <a:gs pos="67000">
                      <a:srgbClr val="B2B2B2"/>
                    </a:gs>
                    <a:gs pos="69000">
                      <a:srgbClr val="292929"/>
                    </a:gs>
                    <a:gs pos="82001">
                      <a:srgbClr val="777777"/>
                    </a:gs>
                    <a:gs pos="100000">
                      <a:srgbClr val="EAEAEA"/>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267" name="Freeform 259"/>
                <p:cNvSpPr>
                  <a:spLocks noChangeAspect="1"/>
                </p:cNvSpPr>
                <p:nvPr/>
              </p:nvSpPr>
              <p:spPr bwMode="auto">
                <a:xfrm>
                  <a:off x="1152" y="3435"/>
                  <a:ext cx="12" cy="38"/>
                </a:xfrm>
                <a:custGeom>
                  <a:avLst/>
                  <a:gdLst>
                    <a:gd name="T0" fmla="*/ 3 w 24"/>
                    <a:gd name="T1" fmla="*/ 5 h 76"/>
                    <a:gd name="T2" fmla="*/ 0 w 24"/>
                    <a:gd name="T3" fmla="*/ 3 h 76"/>
                    <a:gd name="T4" fmla="*/ 8 w 24"/>
                    <a:gd name="T5" fmla="*/ 38 h 76"/>
                    <a:gd name="T6" fmla="*/ 12 w 24"/>
                    <a:gd name="T7" fmla="*/ 37 h 76"/>
                    <a:gd name="T8" fmla="*/ 5 w 24"/>
                    <a:gd name="T9" fmla="*/ 2 h 76"/>
                    <a:gd name="T10" fmla="*/ 2 w 24"/>
                    <a:gd name="T11" fmla="*/ 0 h 76"/>
                    <a:gd name="T12" fmla="*/ 5 w 24"/>
                    <a:gd name="T13" fmla="*/ 2 h 76"/>
                    <a:gd name="T14" fmla="*/ 4 w 24"/>
                    <a:gd name="T15" fmla="*/ 0 h 76"/>
                    <a:gd name="T16" fmla="*/ 2 w 24"/>
                    <a:gd name="T17" fmla="*/ 0 h 76"/>
                    <a:gd name="T18" fmla="*/ 1 w 24"/>
                    <a:gd name="T19" fmla="*/ 2 h 76"/>
                    <a:gd name="T20" fmla="*/ 0 w 24"/>
                    <a:gd name="T21" fmla="*/ 3 h 76"/>
                    <a:gd name="T22" fmla="*/ 3 w 24"/>
                    <a:gd name="T23" fmla="*/ 5 h 7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4" h="76">
                      <a:moveTo>
                        <a:pt x="6" y="10"/>
                      </a:moveTo>
                      <a:lnTo>
                        <a:pt x="0" y="6"/>
                      </a:lnTo>
                      <a:lnTo>
                        <a:pt x="15" y="76"/>
                      </a:lnTo>
                      <a:lnTo>
                        <a:pt x="24" y="74"/>
                      </a:lnTo>
                      <a:lnTo>
                        <a:pt x="9" y="4"/>
                      </a:lnTo>
                      <a:lnTo>
                        <a:pt x="4" y="0"/>
                      </a:lnTo>
                      <a:lnTo>
                        <a:pt x="9" y="4"/>
                      </a:lnTo>
                      <a:lnTo>
                        <a:pt x="7" y="0"/>
                      </a:lnTo>
                      <a:lnTo>
                        <a:pt x="4" y="0"/>
                      </a:lnTo>
                      <a:lnTo>
                        <a:pt x="1" y="3"/>
                      </a:lnTo>
                      <a:lnTo>
                        <a:pt x="0" y="6"/>
                      </a:lnTo>
                      <a:lnTo>
                        <a:pt x="6" y="10"/>
                      </a:lnTo>
                      <a:close/>
                    </a:path>
                  </a:pathLst>
                </a:custGeom>
                <a:gradFill rotWithShape="0">
                  <a:gsLst>
                    <a:gs pos="0">
                      <a:srgbClr val="CBCBCB"/>
                    </a:gs>
                    <a:gs pos="13000">
                      <a:srgbClr val="5F5F5F"/>
                    </a:gs>
                    <a:gs pos="21001">
                      <a:srgbClr val="5F5F5F"/>
                    </a:gs>
                    <a:gs pos="63000">
                      <a:srgbClr val="FFFFFF"/>
                    </a:gs>
                    <a:gs pos="67000">
                      <a:srgbClr val="B2B2B2"/>
                    </a:gs>
                    <a:gs pos="69000">
                      <a:srgbClr val="292929"/>
                    </a:gs>
                    <a:gs pos="82001">
                      <a:srgbClr val="777777"/>
                    </a:gs>
                    <a:gs pos="100000">
                      <a:srgbClr val="EAEAEA"/>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268" name="Freeform 260"/>
                <p:cNvSpPr>
                  <a:spLocks noChangeAspect="1"/>
                </p:cNvSpPr>
                <p:nvPr/>
              </p:nvSpPr>
              <p:spPr bwMode="auto">
                <a:xfrm>
                  <a:off x="1135" y="3428"/>
                  <a:ext cx="18" cy="66"/>
                </a:xfrm>
                <a:custGeom>
                  <a:avLst/>
                  <a:gdLst>
                    <a:gd name="T0" fmla="*/ 17 w 36"/>
                    <a:gd name="T1" fmla="*/ 66 h 133"/>
                    <a:gd name="T2" fmla="*/ 18 w 36"/>
                    <a:gd name="T3" fmla="*/ 63 h 133"/>
                    <a:gd name="T4" fmla="*/ 5 w 36"/>
                    <a:gd name="T5" fmla="*/ 0 h 133"/>
                    <a:gd name="T6" fmla="*/ 0 w 36"/>
                    <a:gd name="T7" fmla="*/ 1 h 133"/>
                    <a:gd name="T8" fmla="*/ 14 w 36"/>
                    <a:gd name="T9" fmla="*/ 64 h 133"/>
                    <a:gd name="T10" fmla="*/ 16 w 36"/>
                    <a:gd name="T11" fmla="*/ 62 h 133"/>
                    <a:gd name="T12" fmla="*/ 14 w 36"/>
                    <a:gd name="T13" fmla="*/ 64 h 133"/>
                    <a:gd name="T14" fmla="*/ 15 w 36"/>
                    <a:gd name="T15" fmla="*/ 66 h 133"/>
                    <a:gd name="T16" fmla="*/ 17 w 36"/>
                    <a:gd name="T17" fmla="*/ 66 h 133"/>
                    <a:gd name="T18" fmla="*/ 18 w 36"/>
                    <a:gd name="T19" fmla="*/ 65 h 133"/>
                    <a:gd name="T20" fmla="*/ 18 w 36"/>
                    <a:gd name="T21" fmla="*/ 63 h 133"/>
                    <a:gd name="T22" fmla="*/ 17 w 36"/>
                    <a:gd name="T23" fmla="*/ 66 h 133"/>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36" h="133">
                      <a:moveTo>
                        <a:pt x="33" y="133"/>
                      </a:moveTo>
                      <a:lnTo>
                        <a:pt x="36" y="127"/>
                      </a:lnTo>
                      <a:lnTo>
                        <a:pt x="9" y="0"/>
                      </a:lnTo>
                      <a:lnTo>
                        <a:pt x="0" y="3"/>
                      </a:lnTo>
                      <a:lnTo>
                        <a:pt x="27" y="129"/>
                      </a:lnTo>
                      <a:lnTo>
                        <a:pt x="31" y="124"/>
                      </a:lnTo>
                      <a:lnTo>
                        <a:pt x="27" y="129"/>
                      </a:lnTo>
                      <a:lnTo>
                        <a:pt x="29" y="132"/>
                      </a:lnTo>
                      <a:lnTo>
                        <a:pt x="33" y="133"/>
                      </a:lnTo>
                      <a:lnTo>
                        <a:pt x="35" y="131"/>
                      </a:lnTo>
                      <a:lnTo>
                        <a:pt x="36" y="127"/>
                      </a:lnTo>
                      <a:lnTo>
                        <a:pt x="33" y="133"/>
                      </a:lnTo>
                      <a:close/>
                    </a:path>
                  </a:pathLst>
                </a:custGeom>
                <a:gradFill rotWithShape="0">
                  <a:gsLst>
                    <a:gs pos="0">
                      <a:srgbClr val="CBCBCB"/>
                    </a:gs>
                    <a:gs pos="13000">
                      <a:srgbClr val="5F5F5F"/>
                    </a:gs>
                    <a:gs pos="21001">
                      <a:srgbClr val="5F5F5F"/>
                    </a:gs>
                    <a:gs pos="63000">
                      <a:srgbClr val="FFFFFF"/>
                    </a:gs>
                    <a:gs pos="67000">
                      <a:srgbClr val="B2B2B2"/>
                    </a:gs>
                    <a:gs pos="69000">
                      <a:srgbClr val="292929"/>
                    </a:gs>
                    <a:gs pos="82001">
                      <a:srgbClr val="777777"/>
                    </a:gs>
                    <a:gs pos="100000">
                      <a:srgbClr val="EAEAEA"/>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269" name="Freeform 261"/>
                <p:cNvSpPr>
                  <a:spLocks noChangeAspect="1"/>
                </p:cNvSpPr>
                <p:nvPr/>
              </p:nvSpPr>
              <p:spPr bwMode="auto">
                <a:xfrm>
                  <a:off x="1079" y="3439"/>
                  <a:ext cx="18" cy="66"/>
                </a:xfrm>
                <a:custGeom>
                  <a:avLst/>
                  <a:gdLst>
                    <a:gd name="T0" fmla="*/ 1 w 37"/>
                    <a:gd name="T1" fmla="*/ 0 h 133"/>
                    <a:gd name="T2" fmla="*/ 0 w 37"/>
                    <a:gd name="T3" fmla="*/ 3 h 133"/>
                    <a:gd name="T4" fmla="*/ 14 w 37"/>
                    <a:gd name="T5" fmla="*/ 66 h 133"/>
                    <a:gd name="T6" fmla="*/ 18 w 37"/>
                    <a:gd name="T7" fmla="*/ 65 h 133"/>
                    <a:gd name="T8" fmla="*/ 4 w 37"/>
                    <a:gd name="T9" fmla="*/ 2 h 133"/>
                    <a:gd name="T10" fmla="*/ 3 w 37"/>
                    <a:gd name="T11" fmla="*/ 4 h 133"/>
                    <a:gd name="T12" fmla="*/ 4 w 37"/>
                    <a:gd name="T13" fmla="*/ 2 h 133"/>
                    <a:gd name="T14" fmla="*/ 3 w 37"/>
                    <a:gd name="T15" fmla="*/ 0 h 133"/>
                    <a:gd name="T16" fmla="*/ 1 w 37"/>
                    <a:gd name="T17" fmla="*/ 0 h 133"/>
                    <a:gd name="T18" fmla="*/ 0 w 37"/>
                    <a:gd name="T19" fmla="*/ 1 h 133"/>
                    <a:gd name="T20" fmla="*/ 0 w 37"/>
                    <a:gd name="T21" fmla="*/ 3 h 133"/>
                    <a:gd name="T22" fmla="*/ 1 w 37"/>
                    <a:gd name="T23" fmla="*/ 0 h 133"/>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37" h="133">
                      <a:moveTo>
                        <a:pt x="3" y="0"/>
                      </a:moveTo>
                      <a:lnTo>
                        <a:pt x="0" y="6"/>
                      </a:lnTo>
                      <a:lnTo>
                        <a:pt x="28" y="133"/>
                      </a:lnTo>
                      <a:lnTo>
                        <a:pt x="37" y="130"/>
                      </a:lnTo>
                      <a:lnTo>
                        <a:pt x="9" y="4"/>
                      </a:lnTo>
                      <a:lnTo>
                        <a:pt x="6" y="9"/>
                      </a:lnTo>
                      <a:lnTo>
                        <a:pt x="9" y="4"/>
                      </a:lnTo>
                      <a:lnTo>
                        <a:pt x="7" y="0"/>
                      </a:lnTo>
                      <a:lnTo>
                        <a:pt x="3" y="0"/>
                      </a:lnTo>
                      <a:lnTo>
                        <a:pt x="1" y="3"/>
                      </a:lnTo>
                      <a:lnTo>
                        <a:pt x="0" y="6"/>
                      </a:lnTo>
                      <a:lnTo>
                        <a:pt x="3" y="0"/>
                      </a:lnTo>
                      <a:close/>
                    </a:path>
                  </a:pathLst>
                </a:custGeom>
                <a:gradFill rotWithShape="0">
                  <a:gsLst>
                    <a:gs pos="0">
                      <a:srgbClr val="CBCBCB"/>
                    </a:gs>
                    <a:gs pos="13000">
                      <a:srgbClr val="5F5F5F"/>
                    </a:gs>
                    <a:gs pos="21001">
                      <a:srgbClr val="5F5F5F"/>
                    </a:gs>
                    <a:gs pos="63000">
                      <a:srgbClr val="FFFFFF"/>
                    </a:gs>
                    <a:gs pos="67000">
                      <a:srgbClr val="B2B2B2"/>
                    </a:gs>
                    <a:gs pos="69000">
                      <a:srgbClr val="292929"/>
                    </a:gs>
                    <a:gs pos="82001">
                      <a:srgbClr val="777777"/>
                    </a:gs>
                    <a:gs pos="100000">
                      <a:srgbClr val="EAEAEA"/>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270" name="Freeform 262"/>
                <p:cNvSpPr>
                  <a:spLocks noChangeAspect="1"/>
                </p:cNvSpPr>
                <p:nvPr/>
              </p:nvSpPr>
              <p:spPr bwMode="auto">
                <a:xfrm>
                  <a:off x="1081" y="3437"/>
                  <a:ext cx="11" cy="6"/>
                </a:xfrm>
                <a:custGeom>
                  <a:avLst/>
                  <a:gdLst>
                    <a:gd name="T0" fmla="*/ 7 w 22"/>
                    <a:gd name="T1" fmla="*/ 2 h 12"/>
                    <a:gd name="T2" fmla="*/ 9 w 22"/>
                    <a:gd name="T3" fmla="*/ 0 h 12"/>
                    <a:gd name="T4" fmla="*/ 0 w 22"/>
                    <a:gd name="T5" fmla="*/ 2 h 12"/>
                    <a:gd name="T6" fmla="*/ 2 w 22"/>
                    <a:gd name="T7" fmla="*/ 6 h 12"/>
                    <a:gd name="T8" fmla="*/ 10 w 22"/>
                    <a:gd name="T9" fmla="*/ 5 h 12"/>
                    <a:gd name="T10" fmla="*/ 11 w 22"/>
                    <a:gd name="T11" fmla="*/ 2 h 12"/>
                    <a:gd name="T12" fmla="*/ 10 w 22"/>
                    <a:gd name="T13" fmla="*/ 5 h 12"/>
                    <a:gd name="T14" fmla="*/ 11 w 22"/>
                    <a:gd name="T15" fmla="*/ 4 h 12"/>
                    <a:gd name="T16" fmla="*/ 11 w 22"/>
                    <a:gd name="T17" fmla="*/ 2 h 12"/>
                    <a:gd name="T18" fmla="*/ 10 w 22"/>
                    <a:gd name="T19" fmla="*/ 1 h 12"/>
                    <a:gd name="T20" fmla="*/ 9 w 22"/>
                    <a:gd name="T21" fmla="*/ 0 h 12"/>
                    <a:gd name="T22" fmla="*/ 7 w 22"/>
                    <a:gd name="T23" fmla="*/ 2 h 1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2" h="12">
                      <a:moveTo>
                        <a:pt x="13" y="4"/>
                      </a:moveTo>
                      <a:lnTo>
                        <a:pt x="17" y="0"/>
                      </a:lnTo>
                      <a:lnTo>
                        <a:pt x="0" y="3"/>
                      </a:lnTo>
                      <a:lnTo>
                        <a:pt x="3" y="12"/>
                      </a:lnTo>
                      <a:lnTo>
                        <a:pt x="19" y="9"/>
                      </a:lnTo>
                      <a:lnTo>
                        <a:pt x="22" y="4"/>
                      </a:lnTo>
                      <a:lnTo>
                        <a:pt x="19" y="9"/>
                      </a:lnTo>
                      <a:lnTo>
                        <a:pt x="22" y="7"/>
                      </a:lnTo>
                      <a:lnTo>
                        <a:pt x="22" y="3"/>
                      </a:lnTo>
                      <a:lnTo>
                        <a:pt x="20" y="1"/>
                      </a:lnTo>
                      <a:lnTo>
                        <a:pt x="17" y="0"/>
                      </a:lnTo>
                      <a:lnTo>
                        <a:pt x="13" y="4"/>
                      </a:lnTo>
                      <a:close/>
                    </a:path>
                  </a:pathLst>
                </a:custGeom>
                <a:gradFill rotWithShape="0">
                  <a:gsLst>
                    <a:gs pos="0">
                      <a:srgbClr val="CBCBCB"/>
                    </a:gs>
                    <a:gs pos="13000">
                      <a:srgbClr val="5F5F5F"/>
                    </a:gs>
                    <a:gs pos="21001">
                      <a:srgbClr val="5F5F5F"/>
                    </a:gs>
                    <a:gs pos="63000">
                      <a:srgbClr val="FFFFFF"/>
                    </a:gs>
                    <a:gs pos="67000">
                      <a:srgbClr val="B2B2B2"/>
                    </a:gs>
                    <a:gs pos="69000">
                      <a:srgbClr val="292929"/>
                    </a:gs>
                    <a:gs pos="82001">
                      <a:srgbClr val="777777"/>
                    </a:gs>
                    <a:gs pos="100000">
                      <a:srgbClr val="EAEAEA"/>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271" name="Freeform 263"/>
                <p:cNvSpPr>
                  <a:spLocks noChangeAspect="1"/>
                </p:cNvSpPr>
                <p:nvPr/>
              </p:nvSpPr>
              <p:spPr bwMode="auto">
                <a:xfrm>
                  <a:off x="1005" y="3223"/>
                  <a:ext cx="87" cy="216"/>
                </a:xfrm>
                <a:custGeom>
                  <a:avLst/>
                  <a:gdLst>
                    <a:gd name="T0" fmla="*/ 2 w 172"/>
                    <a:gd name="T1" fmla="*/ 0 h 432"/>
                    <a:gd name="T2" fmla="*/ 0 w 172"/>
                    <a:gd name="T3" fmla="*/ 4 h 432"/>
                    <a:gd name="T4" fmla="*/ 13 w 172"/>
                    <a:gd name="T5" fmla="*/ 27 h 432"/>
                    <a:gd name="T6" fmla="*/ 25 w 172"/>
                    <a:gd name="T7" fmla="*/ 49 h 432"/>
                    <a:gd name="T8" fmla="*/ 37 w 172"/>
                    <a:gd name="T9" fmla="*/ 72 h 432"/>
                    <a:gd name="T10" fmla="*/ 49 w 172"/>
                    <a:gd name="T11" fmla="*/ 96 h 432"/>
                    <a:gd name="T12" fmla="*/ 59 w 172"/>
                    <a:gd name="T13" fmla="*/ 122 h 432"/>
                    <a:gd name="T14" fmla="*/ 68 w 172"/>
                    <a:gd name="T15" fmla="*/ 150 h 432"/>
                    <a:gd name="T16" fmla="*/ 76 w 172"/>
                    <a:gd name="T17" fmla="*/ 181 h 432"/>
                    <a:gd name="T18" fmla="*/ 82 w 172"/>
                    <a:gd name="T19" fmla="*/ 216 h 432"/>
                    <a:gd name="T20" fmla="*/ 87 w 172"/>
                    <a:gd name="T21" fmla="*/ 216 h 432"/>
                    <a:gd name="T22" fmla="*/ 81 w 172"/>
                    <a:gd name="T23" fmla="*/ 181 h 432"/>
                    <a:gd name="T24" fmla="*/ 73 w 172"/>
                    <a:gd name="T25" fmla="*/ 149 h 432"/>
                    <a:gd name="T26" fmla="*/ 64 w 172"/>
                    <a:gd name="T27" fmla="*/ 121 h 432"/>
                    <a:gd name="T28" fmla="*/ 54 w 172"/>
                    <a:gd name="T29" fmla="*/ 95 h 432"/>
                    <a:gd name="T30" fmla="*/ 42 w 172"/>
                    <a:gd name="T31" fmla="*/ 70 h 432"/>
                    <a:gd name="T32" fmla="*/ 30 w 172"/>
                    <a:gd name="T33" fmla="*/ 47 h 432"/>
                    <a:gd name="T34" fmla="*/ 17 w 172"/>
                    <a:gd name="T35" fmla="*/ 25 h 432"/>
                    <a:gd name="T36" fmla="*/ 5 w 172"/>
                    <a:gd name="T37" fmla="*/ 2 h 432"/>
                    <a:gd name="T38" fmla="*/ 2 w 172"/>
                    <a:gd name="T39" fmla="*/ 5 h 432"/>
                    <a:gd name="T40" fmla="*/ 5 w 172"/>
                    <a:gd name="T41" fmla="*/ 2 h 432"/>
                    <a:gd name="T42" fmla="*/ 4 w 172"/>
                    <a:gd name="T43" fmla="*/ 0 h 432"/>
                    <a:gd name="T44" fmla="*/ 2 w 172"/>
                    <a:gd name="T45" fmla="*/ 0 h 432"/>
                    <a:gd name="T46" fmla="*/ 0 w 172"/>
                    <a:gd name="T47" fmla="*/ 2 h 432"/>
                    <a:gd name="T48" fmla="*/ 0 w 172"/>
                    <a:gd name="T49" fmla="*/ 4 h 432"/>
                    <a:gd name="T50" fmla="*/ 2 w 172"/>
                    <a:gd name="T51" fmla="*/ 0 h 432"/>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0" t="0" r="r" b="b"/>
                  <a:pathLst>
                    <a:path w="172" h="432">
                      <a:moveTo>
                        <a:pt x="4" y="0"/>
                      </a:moveTo>
                      <a:lnTo>
                        <a:pt x="0" y="7"/>
                      </a:lnTo>
                      <a:lnTo>
                        <a:pt x="25" y="53"/>
                      </a:lnTo>
                      <a:lnTo>
                        <a:pt x="50" y="98"/>
                      </a:lnTo>
                      <a:lnTo>
                        <a:pt x="73" y="144"/>
                      </a:lnTo>
                      <a:lnTo>
                        <a:pt x="96" y="192"/>
                      </a:lnTo>
                      <a:lnTo>
                        <a:pt x="117" y="243"/>
                      </a:lnTo>
                      <a:lnTo>
                        <a:pt x="135" y="300"/>
                      </a:lnTo>
                      <a:lnTo>
                        <a:pt x="150" y="362"/>
                      </a:lnTo>
                      <a:lnTo>
                        <a:pt x="163" y="432"/>
                      </a:lnTo>
                      <a:lnTo>
                        <a:pt x="172" y="432"/>
                      </a:lnTo>
                      <a:lnTo>
                        <a:pt x="160" y="362"/>
                      </a:lnTo>
                      <a:lnTo>
                        <a:pt x="145" y="298"/>
                      </a:lnTo>
                      <a:lnTo>
                        <a:pt x="126" y="241"/>
                      </a:lnTo>
                      <a:lnTo>
                        <a:pt x="106" y="189"/>
                      </a:lnTo>
                      <a:lnTo>
                        <a:pt x="83" y="140"/>
                      </a:lnTo>
                      <a:lnTo>
                        <a:pt x="60" y="94"/>
                      </a:lnTo>
                      <a:lnTo>
                        <a:pt x="34" y="49"/>
                      </a:lnTo>
                      <a:lnTo>
                        <a:pt x="9" y="3"/>
                      </a:lnTo>
                      <a:lnTo>
                        <a:pt x="4" y="10"/>
                      </a:lnTo>
                      <a:lnTo>
                        <a:pt x="9" y="3"/>
                      </a:lnTo>
                      <a:lnTo>
                        <a:pt x="7" y="0"/>
                      </a:lnTo>
                      <a:lnTo>
                        <a:pt x="3" y="0"/>
                      </a:lnTo>
                      <a:lnTo>
                        <a:pt x="0" y="4"/>
                      </a:lnTo>
                      <a:lnTo>
                        <a:pt x="0" y="7"/>
                      </a:lnTo>
                      <a:lnTo>
                        <a:pt x="4" y="0"/>
                      </a:lnTo>
                      <a:close/>
                    </a:path>
                  </a:pathLst>
                </a:custGeom>
                <a:gradFill rotWithShape="0">
                  <a:gsLst>
                    <a:gs pos="0">
                      <a:srgbClr val="CBCBCB"/>
                    </a:gs>
                    <a:gs pos="13000">
                      <a:srgbClr val="5F5F5F"/>
                    </a:gs>
                    <a:gs pos="21001">
                      <a:srgbClr val="5F5F5F"/>
                    </a:gs>
                    <a:gs pos="63000">
                      <a:srgbClr val="FFFFFF"/>
                    </a:gs>
                    <a:gs pos="67000">
                      <a:srgbClr val="B2B2B2"/>
                    </a:gs>
                    <a:gs pos="69000">
                      <a:srgbClr val="292929"/>
                    </a:gs>
                    <a:gs pos="82001">
                      <a:srgbClr val="777777"/>
                    </a:gs>
                    <a:gs pos="100000">
                      <a:srgbClr val="EAEAEA"/>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272" name="Freeform 264"/>
                <p:cNvSpPr>
                  <a:spLocks noChangeAspect="1"/>
                </p:cNvSpPr>
                <p:nvPr/>
              </p:nvSpPr>
              <p:spPr bwMode="auto">
                <a:xfrm>
                  <a:off x="1008" y="3223"/>
                  <a:ext cx="26" cy="6"/>
                </a:xfrm>
                <a:custGeom>
                  <a:avLst/>
                  <a:gdLst>
                    <a:gd name="T0" fmla="*/ 25 w 53"/>
                    <a:gd name="T1" fmla="*/ 2 h 12"/>
                    <a:gd name="T2" fmla="*/ 24 w 53"/>
                    <a:gd name="T3" fmla="*/ 1 h 12"/>
                    <a:gd name="T4" fmla="*/ 0 w 53"/>
                    <a:gd name="T5" fmla="*/ 0 h 12"/>
                    <a:gd name="T6" fmla="*/ 0 w 53"/>
                    <a:gd name="T7" fmla="*/ 5 h 12"/>
                    <a:gd name="T8" fmla="*/ 24 w 53"/>
                    <a:gd name="T9" fmla="*/ 6 h 12"/>
                    <a:gd name="T10" fmla="*/ 22 w 53"/>
                    <a:gd name="T11" fmla="*/ 5 h 12"/>
                    <a:gd name="T12" fmla="*/ 24 w 53"/>
                    <a:gd name="T13" fmla="*/ 6 h 12"/>
                    <a:gd name="T14" fmla="*/ 25 w 53"/>
                    <a:gd name="T15" fmla="*/ 5 h 12"/>
                    <a:gd name="T16" fmla="*/ 26 w 53"/>
                    <a:gd name="T17" fmla="*/ 3 h 12"/>
                    <a:gd name="T18" fmla="*/ 25 w 53"/>
                    <a:gd name="T19" fmla="*/ 2 h 12"/>
                    <a:gd name="T20" fmla="*/ 24 w 53"/>
                    <a:gd name="T21" fmla="*/ 0 h 12"/>
                    <a:gd name="T22" fmla="*/ 25 w 53"/>
                    <a:gd name="T23" fmla="*/ 2 h 1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53" h="12">
                      <a:moveTo>
                        <a:pt x="51" y="3"/>
                      </a:moveTo>
                      <a:lnTo>
                        <a:pt x="48" y="2"/>
                      </a:lnTo>
                      <a:lnTo>
                        <a:pt x="0" y="0"/>
                      </a:lnTo>
                      <a:lnTo>
                        <a:pt x="0" y="10"/>
                      </a:lnTo>
                      <a:lnTo>
                        <a:pt x="48" y="11"/>
                      </a:lnTo>
                      <a:lnTo>
                        <a:pt x="44" y="10"/>
                      </a:lnTo>
                      <a:lnTo>
                        <a:pt x="48" y="12"/>
                      </a:lnTo>
                      <a:lnTo>
                        <a:pt x="51" y="10"/>
                      </a:lnTo>
                      <a:lnTo>
                        <a:pt x="53" y="6"/>
                      </a:lnTo>
                      <a:lnTo>
                        <a:pt x="51" y="3"/>
                      </a:lnTo>
                      <a:lnTo>
                        <a:pt x="48" y="0"/>
                      </a:lnTo>
                      <a:lnTo>
                        <a:pt x="51" y="3"/>
                      </a:lnTo>
                      <a:close/>
                    </a:path>
                  </a:pathLst>
                </a:custGeom>
                <a:gradFill rotWithShape="0">
                  <a:gsLst>
                    <a:gs pos="0">
                      <a:srgbClr val="CBCBCB"/>
                    </a:gs>
                    <a:gs pos="13000">
                      <a:srgbClr val="5F5F5F"/>
                    </a:gs>
                    <a:gs pos="21001">
                      <a:srgbClr val="5F5F5F"/>
                    </a:gs>
                    <a:gs pos="63000">
                      <a:srgbClr val="FFFFFF"/>
                    </a:gs>
                    <a:gs pos="67000">
                      <a:srgbClr val="B2B2B2"/>
                    </a:gs>
                    <a:gs pos="69000">
                      <a:srgbClr val="292929"/>
                    </a:gs>
                    <a:gs pos="82001">
                      <a:srgbClr val="777777"/>
                    </a:gs>
                    <a:gs pos="100000">
                      <a:srgbClr val="EAEAEA"/>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273" name="Freeform 265"/>
                <p:cNvSpPr>
                  <a:spLocks noChangeAspect="1"/>
                </p:cNvSpPr>
                <p:nvPr/>
              </p:nvSpPr>
              <p:spPr bwMode="auto">
                <a:xfrm>
                  <a:off x="1030" y="3224"/>
                  <a:ext cx="99" cy="209"/>
                </a:xfrm>
                <a:custGeom>
                  <a:avLst/>
                  <a:gdLst>
                    <a:gd name="T0" fmla="*/ 96 w 199"/>
                    <a:gd name="T1" fmla="*/ 205 h 418"/>
                    <a:gd name="T2" fmla="*/ 99 w 199"/>
                    <a:gd name="T3" fmla="*/ 206 h 418"/>
                    <a:gd name="T4" fmla="*/ 96 w 199"/>
                    <a:gd name="T5" fmla="*/ 195 h 418"/>
                    <a:gd name="T6" fmla="*/ 94 w 199"/>
                    <a:gd name="T7" fmla="*/ 183 h 418"/>
                    <a:gd name="T8" fmla="*/ 90 w 199"/>
                    <a:gd name="T9" fmla="*/ 171 h 418"/>
                    <a:gd name="T10" fmla="*/ 85 w 199"/>
                    <a:gd name="T11" fmla="*/ 157 h 418"/>
                    <a:gd name="T12" fmla="*/ 81 w 199"/>
                    <a:gd name="T13" fmla="*/ 145 h 418"/>
                    <a:gd name="T14" fmla="*/ 76 w 199"/>
                    <a:gd name="T15" fmla="*/ 131 h 418"/>
                    <a:gd name="T16" fmla="*/ 71 w 199"/>
                    <a:gd name="T17" fmla="*/ 118 h 418"/>
                    <a:gd name="T18" fmla="*/ 65 w 199"/>
                    <a:gd name="T19" fmla="*/ 104 h 418"/>
                    <a:gd name="T20" fmla="*/ 58 w 199"/>
                    <a:gd name="T21" fmla="*/ 89 h 418"/>
                    <a:gd name="T22" fmla="*/ 52 w 199"/>
                    <a:gd name="T23" fmla="*/ 76 h 418"/>
                    <a:gd name="T24" fmla="*/ 45 w 199"/>
                    <a:gd name="T25" fmla="*/ 62 h 418"/>
                    <a:gd name="T26" fmla="*/ 37 w 199"/>
                    <a:gd name="T27" fmla="*/ 50 h 418"/>
                    <a:gd name="T28" fmla="*/ 29 w 199"/>
                    <a:gd name="T29" fmla="*/ 36 h 418"/>
                    <a:gd name="T30" fmla="*/ 21 w 199"/>
                    <a:gd name="T31" fmla="*/ 24 h 418"/>
                    <a:gd name="T32" fmla="*/ 12 w 199"/>
                    <a:gd name="T33" fmla="*/ 12 h 418"/>
                    <a:gd name="T34" fmla="*/ 3 w 199"/>
                    <a:gd name="T35" fmla="*/ 0 h 418"/>
                    <a:gd name="T36" fmla="*/ 0 w 199"/>
                    <a:gd name="T37" fmla="*/ 4 h 418"/>
                    <a:gd name="T38" fmla="*/ 8 w 199"/>
                    <a:gd name="T39" fmla="*/ 15 h 418"/>
                    <a:gd name="T40" fmla="*/ 16 w 199"/>
                    <a:gd name="T41" fmla="*/ 27 h 418"/>
                    <a:gd name="T42" fmla="*/ 25 w 199"/>
                    <a:gd name="T43" fmla="*/ 39 h 418"/>
                    <a:gd name="T44" fmla="*/ 33 w 199"/>
                    <a:gd name="T45" fmla="*/ 52 h 418"/>
                    <a:gd name="T46" fmla="*/ 40 w 199"/>
                    <a:gd name="T47" fmla="*/ 65 h 418"/>
                    <a:gd name="T48" fmla="*/ 47 w 199"/>
                    <a:gd name="T49" fmla="*/ 78 h 418"/>
                    <a:gd name="T50" fmla="*/ 54 w 199"/>
                    <a:gd name="T51" fmla="*/ 92 h 418"/>
                    <a:gd name="T52" fmla="*/ 60 w 199"/>
                    <a:gd name="T53" fmla="*/ 105 h 418"/>
                    <a:gd name="T54" fmla="*/ 66 w 199"/>
                    <a:gd name="T55" fmla="*/ 119 h 418"/>
                    <a:gd name="T56" fmla="*/ 72 w 199"/>
                    <a:gd name="T57" fmla="*/ 132 h 418"/>
                    <a:gd name="T58" fmla="*/ 76 w 199"/>
                    <a:gd name="T59" fmla="*/ 146 h 418"/>
                    <a:gd name="T60" fmla="*/ 81 w 199"/>
                    <a:gd name="T61" fmla="*/ 159 h 418"/>
                    <a:gd name="T62" fmla="*/ 85 w 199"/>
                    <a:gd name="T63" fmla="*/ 172 h 418"/>
                    <a:gd name="T64" fmla="*/ 89 w 199"/>
                    <a:gd name="T65" fmla="*/ 184 h 418"/>
                    <a:gd name="T66" fmla="*/ 92 w 199"/>
                    <a:gd name="T67" fmla="*/ 196 h 418"/>
                    <a:gd name="T68" fmla="*/ 95 w 199"/>
                    <a:gd name="T69" fmla="*/ 207 h 418"/>
                    <a:gd name="T70" fmla="*/ 98 w 199"/>
                    <a:gd name="T71" fmla="*/ 209 h 418"/>
                    <a:gd name="T72" fmla="*/ 95 w 199"/>
                    <a:gd name="T73" fmla="*/ 207 h 418"/>
                    <a:gd name="T74" fmla="*/ 96 w 199"/>
                    <a:gd name="T75" fmla="*/ 209 h 418"/>
                    <a:gd name="T76" fmla="*/ 98 w 199"/>
                    <a:gd name="T77" fmla="*/ 209 h 418"/>
                    <a:gd name="T78" fmla="*/ 99 w 199"/>
                    <a:gd name="T79" fmla="*/ 208 h 418"/>
                    <a:gd name="T80" fmla="*/ 99 w 199"/>
                    <a:gd name="T81" fmla="*/ 206 h 418"/>
                    <a:gd name="T82" fmla="*/ 96 w 199"/>
                    <a:gd name="T83" fmla="*/ 205 h 418"/>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0" t="0" r="r" b="b"/>
                  <a:pathLst>
                    <a:path w="199" h="418">
                      <a:moveTo>
                        <a:pt x="193" y="409"/>
                      </a:moveTo>
                      <a:lnTo>
                        <a:pt x="199" y="412"/>
                      </a:lnTo>
                      <a:lnTo>
                        <a:pt x="193" y="389"/>
                      </a:lnTo>
                      <a:lnTo>
                        <a:pt x="188" y="365"/>
                      </a:lnTo>
                      <a:lnTo>
                        <a:pt x="181" y="341"/>
                      </a:lnTo>
                      <a:lnTo>
                        <a:pt x="171" y="314"/>
                      </a:lnTo>
                      <a:lnTo>
                        <a:pt x="162" y="289"/>
                      </a:lnTo>
                      <a:lnTo>
                        <a:pt x="153" y="261"/>
                      </a:lnTo>
                      <a:lnTo>
                        <a:pt x="142" y="235"/>
                      </a:lnTo>
                      <a:lnTo>
                        <a:pt x="130" y="207"/>
                      </a:lnTo>
                      <a:lnTo>
                        <a:pt x="117" y="178"/>
                      </a:lnTo>
                      <a:lnTo>
                        <a:pt x="104" y="152"/>
                      </a:lnTo>
                      <a:lnTo>
                        <a:pt x="90" y="124"/>
                      </a:lnTo>
                      <a:lnTo>
                        <a:pt x="75" y="99"/>
                      </a:lnTo>
                      <a:lnTo>
                        <a:pt x="59" y="72"/>
                      </a:lnTo>
                      <a:lnTo>
                        <a:pt x="43" y="48"/>
                      </a:lnTo>
                      <a:lnTo>
                        <a:pt x="25" y="24"/>
                      </a:lnTo>
                      <a:lnTo>
                        <a:pt x="7" y="0"/>
                      </a:lnTo>
                      <a:lnTo>
                        <a:pt x="0" y="7"/>
                      </a:lnTo>
                      <a:lnTo>
                        <a:pt x="16" y="29"/>
                      </a:lnTo>
                      <a:lnTo>
                        <a:pt x="33" y="53"/>
                      </a:lnTo>
                      <a:lnTo>
                        <a:pt x="50" y="77"/>
                      </a:lnTo>
                      <a:lnTo>
                        <a:pt x="66" y="103"/>
                      </a:lnTo>
                      <a:lnTo>
                        <a:pt x="81" y="129"/>
                      </a:lnTo>
                      <a:lnTo>
                        <a:pt x="94" y="156"/>
                      </a:lnTo>
                      <a:lnTo>
                        <a:pt x="108" y="183"/>
                      </a:lnTo>
                      <a:lnTo>
                        <a:pt x="121" y="209"/>
                      </a:lnTo>
                      <a:lnTo>
                        <a:pt x="132" y="237"/>
                      </a:lnTo>
                      <a:lnTo>
                        <a:pt x="144" y="264"/>
                      </a:lnTo>
                      <a:lnTo>
                        <a:pt x="153" y="291"/>
                      </a:lnTo>
                      <a:lnTo>
                        <a:pt x="162" y="317"/>
                      </a:lnTo>
                      <a:lnTo>
                        <a:pt x="171" y="343"/>
                      </a:lnTo>
                      <a:lnTo>
                        <a:pt x="178" y="367"/>
                      </a:lnTo>
                      <a:lnTo>
                        <a:pt x="184" y="391"/>
                      </a:lnTo>
                      <a:lnTo>
                        <a:pt x="190" y="414"/>
                      </a:lnTo>
                      <a:lnTo>
                        <a:pt x="196" y="418"/>
                      </a:lnTo>
                      <a:lnTo>
                        <a:pt x="190" y="414"/>
                      </a:lnTo>
                      <a:lnTo>
                        <a:pt x="192" y="417"/>
                      </a:lnTo>
                      <a:lnTo>
                        <a:pt x="196" y="418"/>
                      </a:lnTo>
                      <a:lnTo>
                        <a:pt x="198" y="416"/>
                      </a:lnTo>
                      <a:lnTo>
                        <a:pt x="199" y="412"/>
                      </a:lnTo>
                      <a:lnTo>
                        <a:pt x="193" y="409"/>
                      </a:lnTo>
                      <a:close/>
                    </a:path>
                  </a:pathLst>
                </a:custGeom>
                <a:gradFill rotWithShape="0">
                  <a:gsLst>
                    <a:gs pos="0">
                      <a:srgbClr val="CBCBCB"/>
                    </a:gs>
                    <a:gs pos="13000">
                      <a:srgbClr val="5F5F5F"/>
                    </a:gs>
                    <a:gs pos="21001">
                      <a:srgbClr val="5F5F5F"/>
                    </a:gs>
                    <a:gs pos="63000">
                      <a:srgbClr val="FFFFFF"/>
                    </a:gs>
                    <a:gs pos="67000">
                      <a:srgbClr val="B2B2B2"/>
                    </a:gs>
                    <a:gs pos="69000">
                      <a:srgbClr val="292929"/>
                    </a:gs>
                    <a:gs pos="82001">
                      <a:srgbClr val="777777"/>
                    </a:gs>
                    <a:gs pos="100000">
                      <a:srgbClr val="EAEAEA"/>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274" name="Freeform 266"/>
                <p:cNvSpPr>
                  <a:spLocks noChangeAspect="1"/>
                </p:cNvSpPr>
                <p:nvPr/>
              </p:nvSpPr>
              <p:spPr bwMode="auto">
                <a:xfrm>
                  <a:off x="1126" y="3427"/>
                  <a:ext cx="13" cy="6"/>
                </a:xfrm>
                <a:custGeom>
                  <a:avLst/>
                  <a:gdLst>
                    <a:gd name="T0" fmla="*/ 13 w 27"/>
                    <a:gd name="T1" fmla="*/ 1 h 14"/>
                    <a:gd name="T2" fmla="*/ 10 w 27"/>
                    <a:gd name="T3" fmla="*/ 0 h 14"/>
                    <a:gd name="T4" fmla="*/ 0 w 27"/>
                    <a:gd name="T5" fmla="*/ 2 h 14"/>
                    <a:gd name="T6" fmla="*/ 1 w 27"/>
                    <a:gd name="T7" fmla="*/ 6 h 14"/>
                    <a:gd name="T8" fmla="*/ 11 w 27"/>
                    <a:gd name="T9" fmla="*/ 4 h 14"/>
                    <a:gd name="T10" fmla="*/ 9 w 27"/>
                    <a:gd name="T11" fmla="*/ 3 h 14"/>
                    <a:gd name="T12" fmla="*/ 11 w 27"/>
                    <a:gd name="T13" fmla="*/ 4 h 14"/>
                    <a:gd name="T14" fmla="*/ 13 w 27"/>
                    <a:gd name="T15" fmla="*/ 3 h 14"/>
                    <a:gd name="T16" fmla="*/ 13 w 27"/>
                    <a:gd name="T17" fmla="*/ 1 h 14"/>
                    <a:gd name="T18" fmla="*/ 12 w 27"/>
                    <a:gd name="T19" fmla="*/ 0 h 14"/>
                    <a:gd name="T20" fmla="*/ 10 w 27"/>
                    <a:gd name="T21" fmla="*/ 0 h 14"/>
                    <a:gd name="T22" fmla="*/ 13 w 27"/>
                    <a:gd name="T23" fmla="*/ 1 h 1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7" h="14">
                      <a:moveTo>
                        <a:pt x="27" y="3"/>
                      </a:moveTo>
                      <a:lnTo>
                        <a:pt x="21" y="0"/>
                      </a:lnTo>
                      <a:lnTo>
                        <a:pt x="0" y="5"/>
                      </a:lnTo>
                      <a:lnTo>
                        <a:pt x="3" y="14"/>
                      </a:lnTo>
                      <a:lnTo>
                        <a:pt x="23" y="9"/>
                      </a:lnTo>
                      <a:lnTo>
                        <a:pt x="18" y="6"/>
                      </a:lnTo>
                      <a:lnTo>
                        <a:pt x="23" y="9"/>
                      </a:lnTo>
                      <a:lnTo>
                        <a:pt x="27" y="7"/>
                      </a:lnTo>
                      <a:lnTo>
                        <a:pt x="27" y="3"/>
                      </a:lnTo>
                      <a:lnTo>
                        <a:pt x="24" y="1"/>
                      </a:lnTo>
                      <a:lnTo>
                        <a:pt x="21" y="0"/>
                      </a:lnTo>
                      <a:lnTo>
                        <a:pt x="27" y="3"/>
                      </a:lnTo>
                      <a:close/>
                    </a:path>
                  </a:pathLst>
                </a:custGeom>
                <a:gradFill rotWithShape="0">
                  <a:gsLst>
                    <a:gs pos="0">
                      <a:srgbClr val="CBCBCB"/>
                    </a:gs>
                    <a:gs pos="13000">
                      <a:srgbClr val="5F5F5F"/>
                    </a:gs>
                    <a:gs pos="21001">
                      <a:srgbClr val="5F5F5F"/>
                    </a:gs>
                    <a:gs pos="63000">
                      <a:srgbClr val="FFFFFF"/>
                    </a:gs>
                    <a:gs pos="67000">
                      <a:srgbClr val="B2B2B2"/>
                    </a:gs>
                    <a:gs pos="69000">
                      <a:srgbClr val="292929"/>
                    </a:gs>
                    <a:gs pos="82001">
                      <a:srgbClr val="777777"/>
                    </a:gs>
                    <a:gs pos="100000">
                      <a:srgbClr val="EAEAEA"/>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grpSp>
        </p:grpSp>
        <p:grpSp>
          <p:nvGrpSpPr>
            <p:cNvPr id="245" name="Group 267"/>
            <p:cNvGrpSpPr>
              <a:grpSpLocks noChangeAspect="1"/>
            </p:cNvGrpSpPr>
            <p:nvPr/>
          </p:nvGrpSpPr>
          <p:grpSpPr bwMode="auto">
            <a:xfrm rot="1708905" flipH="1">
              <a:off x="1377" y="3476"/>
              <a:ext cx="210" cy="174"/>
              <a:chOff x="991" y="3087"/>
              <a:chExt cx="420" cy="347"/>
            </a:xfrm>
          </p:grpSpPr>
          <p:sp>
            <p:nvSpPr>
              <p:cNvPr id="246" name="Freeform 268"/>
              <p:cNvSpPr>
                <a:spLocks noChangeAspect="1"/>
              </p:cNvSpPr>
              <p:nvPr/>
            </p:nvSpPr>
            <p:spPr bwMode="auto">
              <a:xfrm>
                <a:off x="1269" y="3213"/>
                <a:ext cx="139" cy="181"/>
              </a:xfrm>
              <a:custGeom>
                <a:avLst/>
                <a:gdLst>
                  <a:gd name="T0" fmla="*/ 135 w 278"/>
                  <a:gd name="T1" fmla="*/ 0 h 362"/>
                  <a:gd name="T2" fmla="*/ 135 w 278"/>
                  <a:gd name="T3" fmla="*/ 0 h 362"/>
                  <a:gd name="T4" fmla="*/ 130 w 278"/>
                  <a:gd name="T5" fmla="*/ 7 h 362"/>
                  <a:gd name="T6" fmla="*/ 125 w 278"/>
                  <a:gd name="T7" fmla="*/ 15 h 362"/>
                  <a:gd name="T8" fmla="*/ 119 w 278"/>
                  <a:gd name="T9" fmla="*/ 24 h 362"/>
                  <a:gd name="T10" fmla="*/ 112 w 278"/>
                  <a:gd name="T11" fmla="*/ 35 h 362"/>
                  <a:gd name="T12" fmla="*/ 105 w 278"/>
                  <a:gd name="T13" fmla="*/ 46 h 362"/>
                  <a:gd name="T14" fmla="*/ 97 w 278"/>
                  <a:gd name="T15" fmla="*/ 58 h 362"/>
                  <a:gd name="T16" fmla="*/ 88 w 278"/>
                  <a:gd name="T17" fmla="*/ 70 h 362"/>
                  <a:gd name="T18" fmla="*/ 79 w 278"/>
                  <a:gd name="T19" fmla="*/ 83 h 362"/>
                  <a:gd name="T20" fmla="*/ 70 w 278"/>
                  <a:gd name="T21" fmla="*/ 95 h 362"/>
                  <a:gd name="T22" fmla="*/ 60 w 278"/>
                  <a:gd name="T23" fmla="*/ 108 h 362"/>
                  <a:gd name="T24" fmla="*/ 50 w 278"/>
                  <a:gd name="T25" fmla="*/ 121 h 362"/>
                  <a:gd name="T26" fmla="*/ 40 w 278"/>
                  <a:gd name="T27" fmla="*/ 134 h 362"/>
                  <a:gd name="T28" fmla="*/ 30 w 278"/>
                  <a:gd name="T29" fmla="*/ 146 h 362"/>
                  <a:gd name="T30" fmla="*/ 20 w 278"/>
                  <a:gd name="T31" fmla="*/ 157 h 362"/>
                  <a:gd name="T32" fmla="*/ 10 w 278"/>
                  <a:gd name="T33" fmla="*/ 168 h 362"/>
                  <a:gd name="T34" fmla="*/ 0 w 278"/>
                  <a:gd name="T35" fmla="*/ 178 h 362"/>
                  <a:gd name="T36" fmla="*/ 3 w 278"/>
                  <a:gd name="T37" fmla="*/ 181 h 362"/>
                  <a:gd name="T38" fmla="*/ 13 w 278"/>
                  <a:gd name="T39" fmla="*/ 171 h 362"/>
                  <a:gd name="T40" fmla="*/ 23 w 278"/>
                  <a:gd name="T41" fmla="*/ 161 h 362"/>
                  <a:gd name="T42" fmla="*/ 33 w 278"/>
                  <a:gd name="T43" fmla="*/ 149 h 362"/>
                  <a:gd name="T44" fmla="*/ 44 w 278"/>
                  <a:gd name="T45" fmla="*/ 137 h 362"/>
                  <a:gd name="T46" fmla="*/ 53 w 278"/>
                  <a:gd name="T47" fmla="*/ 125 h 362"/>
                  <a:gd name="T48" fmla="*/ 63 w 278"/>
                  <a:gd name="T49" fmla="*/ 111 h 362"/>
                  <a:gd name="T50" fmla="*/ 73 w 278"/>
                  <a:gd name="T51" fmla="*/ 99 h 362"/>
                  <a:gd name="T52" fmla="*/ 83 w 278"/>
                  <a:gd name="T53" fmla="*/ 85 h 362"/>
                  <a:gd name="T54" fmla="*/ 93 w 278"/>
                  <a:gd name="T55" fmla="*/ 72 h 362"/>
                  <a:gd name="T56" fmla="*/ 101 w 278"/>
                  <a:gd name="T57" fmla="*/ 60 h 362"/>
                  <a:gd name="T58" fmla="*/ 109 w 278"/>
                  <a:gd name="T59" fmla="*/ 48 h 362"/>
                  <a:gd name="T60" fmla="*/ 117 w 278"/>
                  <a:gd name="T61" fmla="*/ 37 h 362"/>
                  <a:gd name="T62" fmla="*/ 124 w 278"/>
                  <a:gd name="T63" fmla="*/ 27 h 362"/>
                  <a:gd name="T64" fmla="*/ 129 w 278"/>
                  <a:gd name="T65" fmla="*/ 17 h 362"/>
                  <a:gd name="T66" fmla="*/ 135 w 278"/>
                  <a:gd name="T67" fmla="*/ 9 h 362"/>
                  <a:gd name="T68" fmla="*/ 139 w 278"/>
                  <a:gd name="T69" fmla="*/ 3 h 362"/>
                  <a:gd name="T70" fmla="*/ 139 w 278"/>
                  <a:gd name="T71" fmla="*/ 3 h 362"/>
                  <a:gd name="T72" fmla="*/ 135 w 278"/>
                  <a:gd name="T73" fmla="*/ 0 h 362"/>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278" h="362">
                    <a:moveTo>
                      <a:pt x="269" y="0"/>
                    </a:moveTo>
                    <a:lnTo>
                      <a:pt x="269" y="0"/>
                    </a:lnTo>
                    <a:lnTo>
                      <a:pt x="259" y="14"/>
                    </a:lnTo>
                    <a:lnTo>
                      <a:pt x="249" y="30"/>
                    </a:lnTo>
                    <a:lnTo>
                      <a:pt x="238" y="48"/>
                    </a:lnTo>
                    <a:lnTo>
                      <a:pt x="224" y="69"/>
                    </a:lnTo>
                    <a:lnTo>
                      <a:pt x="209" y="91"/>
                    </a:lnTo>
                    <a:lnTo>
                      <a:pt x="193" y="115"/>
                    </a:lnTo>
                    <a:lnTo>
                      <a:pt x="176" y="139"/>
                    </a:lnTo>
                    <a:lnTo>
                      <a:pt x="157" y="165"/>
                    </a:lnTo>
                    <a:lnTo>
                      <a:pt x="139" y="190"/>
                    </a:lnTo>
                    <a:lnTo>
                      <a:pt x="119" y="215"/>
                    </a:lnTo>
                    <a:lnTo>
                      <a:pt x="100" y="242"/>
                    </a:lnTo>
                    <a:lnTo>
                      <a:pt x="80" y="267"/>
                    </a:lnTo>
                    <a:lnTo>
                      <a:pt x="59" y="291"/>
                    </a:lnTo>
                    <a:lnTo>
                      <a:pt x="39" y="314"/>
                    </a:lnTo>
                    <a:lnTo>
                      <a:pt x="19" y="335"/>
                    </a:lnTo>
                    <a:lnTo>
                      <a:pt x="0" y="355"/>
                    </a:lnTo>
                    <a:lnTo>
                      <a:pt x="6" y="362"/>
                    </a:lnTo>
                    <a:lnTo>
                      <a:pt x="26" y="342"/>
                    </a:lnTo>
                    <a:lnTo>
                      <a:pt x="46" y="321"/>
                    </a:lnTo>
                    <a:lnTo>
                      <a:pt x="66" y="298"/>
                    </a:lnTo>
                    <a:lnTo>
                      <a:pt x="87" y="274"/>
                    </a:lnTo>
                    <a:lnTo>
                      <a:pt x="106" y="249"/>
                    </a:lnTo>
                    <a:lnTo>
                      <a:pt x="126" y="222"/>
                    </a:lnTo>
                    <a:lnTo>
                      <a:pt x="146" y="197"/>
                    </a:lnTo>
                    <a:lnTo>
                      <a:pt x="166" y="169"/>
                    </a:lnTo>
                    <a:lnTo>
                      <a:pt x="185" y="144"/>
                    </a:lnTo>
                    <a:lnTo>
                      <a:pt x="202" y="120"/>
                    </a:lnTo>
                    <a:lnTo>
                      <a:pt x="218" y="96"/>
                    </a:lnTo>
                    <a:lnTo>
                      <a:pt x="233" y="74"/>
                    </a:lnTo>
                    <a:lnTo>
                      <a:pt x="247" y="53"/>
                    </a:lnTo>
                    <a:lnTo>
                      <a:pt x="258" y="34"/>
                    </a:lnTo>
                    <a:lnTo>
                      <a:pt x="269" y="18"/>
                    </a:lnTo>
                    <a:lnTo>
                      <a:pt x="278" y="5"/>
                    </a:lnTo>
                    <a:lnTo>
                      <a:pt x="26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grpSp>
            <p:nvGrpSpPr>
              <p:cNvPr id="247" name="Group 269"/>
              <p:cNvGrpSpPr>
                <a:grpSpLocks noChangeAspect="1"/>
              </p:cNvGrpSpPr>
              <p:nvPr/>
            </p:nvGrpSpPr>
            <p:grpSpPr bwMode="auto">
              <a:xfrm>
                <a:off x="991" y="3087"/>
                <a:ext cx="420" cy="347"/>
                <a:chOff x="576" y="3492"/>
                <a:chExt cx="420" cy="347"/>
              </a:xfrm>
            </p:grpSpPr>
            <p:sp>
              <p:nvSpPr>
                <p:cNvPr id="248" name="Freeform 270"/>
                <p:cNvSpPr>
                  <a:spLocks noChangeAspect="1"/>
                </p:cNvSpPr>
                <p:nvPr/>
              </p:nvSpPr>
              <p:spPr bwMode="auto">
                <a:xfrm>
                  <a:off x="972" y="3540"/>
                  <a:ext cx="24" cy="93"/>
                </a:xfrm>
                <a:custGeom>
                  <a:avLst/>
                  <a:gdLst>
                    <a:gd name="T0" fmla="*/ 0 w 48"/>
                    <a:gd name="T1" fmla="*/ 3 h 187"/>
                    <a:gd name="T2" fmla="*/ 0 w 48"/>
                    <a:gd name="T3" fmla="*/ 3 h 187"/>
                    <a:gd name="T4" fmla="*/ 8 w 48"/>
                    <a:gd name="T5" fmla="*/ 12 h 187"/>
                    <a:gd name="T6" fmla="*/ 14 w 48"/>
                    <a:gd name="T7" fmla="*/ 23 h 187"/>
                    <a:gd name="T8" fmla="*/ 18 w 48"/>
                    <a:gd name="T9" fmla="*/ 33 h 187"/>
                    <a:gd name="T10" fmla="*/ 20 w 48"/>
                    <a:gd name="T11" fmla="*/ 44 h 187"/>
                    <a:gd name="T12" fmla="*/ 20 w 48"/>
                    <a:gd name="T13" fmla="*/ 56 h 187"/>
                    <a:gd name="T14" fmla="*/ 18 w 48"/>
                    <a:gd name="T15" fmla="*/ 68 h 187"/>
                    <a:gd name="T16" fmla="*/ 13 w 48"/>
                    <a:gd name="T17" fmla="*/ 79 h 187"/>
                    <a:gd name="T18" fmla="*/ 7 w 48"/>
                    <a:gd name="T19" fmla="*/ 91 h 187"/>
                    <a:gd name="T20" fmla="*/ 11 w 48"/>
                    <a:gd name="T21" fmla="*/ 93 h 187"/>
                    <a:gd name="T22" fmla="*/ 18 w 48"/>
                    <a:gd name="T23" fmla="*/ 81 h 187"/>
                    <a:gd name="T24" fmla="*/ 22 w 48"/>
                    <a:gd name="T25" fmla="*/ 69 h 187"/>
                    <a:gd name="T26" fmla="*/ 24 w 48"/>
                    <a:gd name="T27" fmla="*/ 56 h 187"/>
                    <a:gd name="T28" fmla="*/ 24 w 48"/>
                    <a:gd name="T29" fmla="*/ 44 h 187"/>
                    <a:gd name="T30" fmla="*/ 23 w 48"/>
                    <a:gd name="T31" fmla="*/ 32 h 187"/>
                    <a:gd name="T32" fmla="*/ 19 w 48"/>
                    <a:gd name="T33" fmla="*/ 20 h 187"/>
                    <a:gd name="T34" fmla="*/ 12 w 48"/>
                    <a:gd name="T35" fmla="*/ 10 h 187"/>
                    <a:gd name="T36" fmla="*/ 4 w 48"/>
                    <a:gd name="T37" fmla="*/ 0 h 187"/>
                    <a:gd name="T38" fmla="*/ 4 w 48"/>
                    <a:gd name="T39" fmla="*/ 0 h 187"/>
                    <a:gd name="T40" fmla="*/ 0 w 48"/>
                    <a:gd name="T41" fmla="*/ 3 h 187"/>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48" h="187">
                      <a:moveTo>
                        <a:pt x="0" y="7"/>
                      </a:moveTo>
                      <a:lnTo>
                        <a:pt x="0" y="7"/>
                      </a:lnTo>
                      <a:lnTo>
                        <a:pt x="15" y="25"/>
                      </a:lnTo>
                      <a:lnTo>
                        <a:pt x="28" y="46"/>
                      </a:lnTo>
                      <a:lnTo>
                        <a:pt x="36" y="67"/>
                      </a:lnTo>
                      <a:lnTo>
                        <a:pt x="39" y="89"/>
                      </a:lnTo>
                      <a:lnTo>
                        <a:pt x="39" y="113"/>
                      </a:lnTo>
                      <a:lnTo>
                        <a:pt x="35" y="136"/>
                      </a:lnTo>
                      <a:lnTo>
                        <a:pt x="26" y="158"/>
                      </a:lnTo>
                      <a:lnTo>
                        <a:pt x="13" y="182"/>
                      </a:lnTo>
                      <a:lnTo>
                        <a:pt x="22" y="187"/>
                      </a:lnTo>
                      <a:lnTo>
                        <a:pt x="36" y="162"/>
                      </a:lnTo>
                      <a:lnTo>
                        <a:pt x="44" y="138"/>
                      </a:lnTo>
                      <a:lnTo>
                        <a:pt x="48" y="113"/>
                      </a:lnTo>
                      <a:lnTo>
                        <a:pt x="48" y="89"/>
                      </a:lnTo>
                      <a:lnTo>
                        <a:pt x="45" y="64"/>
                      </a:lnTo>
                      <a:lnTo>
                        <a:pt x="37" y="41"/>
                      </a:lnTo>
                      <a:lnTo>
                        <a:pt x="24" y="21"/>
                      </a:lnTo>
                      <a:lnTo>
                        <a:pt x="7" y="0"/>
                      </a:lnTo>
                      <a:lnTo>
                        <a:pt x="0"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249" name="Freeform 271"/>
                <p:cNvSpPr>
                  <a:spLocks noChangeAspect="1"/>
                </p:cNvSpPr>
                <p:nvPr/>
              </p:nvSpPr>
              <p:spPr bwMode="auto">
                <a:xfrm>
                  <a:off x="874" y="3523"/>
                  <a:ext cx="101" cy="34"/>
                </a:xfrm>
                <a:custGeom>
                  <a:avLst/>
                  <a:gdLst>
                    <a:gd name="T0" fmla="*/ 5 w 203"/>
                    <a:gd name="T1" fmla="*/ 34 h 68"/>
                    <a:gd name="T2" fmla="*/ 5 w 203"/>
                    <a:gd name="T3" fmla="*/ 34 h 68"/>
                    <a:gd name="T4" fmla="*/ 9 w 203"/>
                    <a:gd name="T5" fmla="*/ 29 h 68"/>
                    <a:gd name="T6" fmla="*/ 15 w 203"/>
                    <a:gd name="T7" fmla="*/ 23 h 68"/>
                    <a:gd name="T8" fmla="*/ 21 w 203"/>
                    <a:gd name="T9" fmla="*/ 18 h 68"/>
                    <a:gd name="T10" fmla="*/ 27 w 203"/>
                    <a:gd name="T11" fmla="*/ 14 h 68"/>
                    <a:gd name="T12" fmla="*/ 33 w 203"/>
                    <a:gd name="T13" fmla="*/ 11 h 68"/>
                    <a:gd name="T14" fmla="*/ 39 w 203"/>
                    <a:gd name="T15" fmla="*/ 9 h 68"/>
                    <a:gd name="T16" fmla="*/ 46 w 203"/>
                    <a:gd name="T17" fmla="*/ 7 h 68"/>
                    <a:gd name="T18" fmla="*/ 52 w 203"/>
                    <a:gd name="T19" fmla="*/ 6 h 68"/>
                    <a:gd name="T20" fmla="*/ 59 w 203"/>
                    <a:gd name="T21" fmla="*/ 6 h 68"/>
                    <a:gd name="T22" fmla="*/ 65 w 203"/>
                    <a:gd name="T23" fmla="*/ 6 h 68"/>
                    <a:gd name="T24" fmla="*/ 71 w 203"/>
                    <a:gd name="T25" fmla="*/ 7 h 68"/>
                    <a:gd name="T26" fmla="*/ 77 w 203"/>
                    <a:gd name="T27" fmla="*/ 9 h 68"/>
                    <a:gd name="T28" fmla="*/ 83 w 203"/>
                    <a:gd name="T29" fmla="*/ 11 h 68"/>
                    <a:gd name="T30" fmla="*/ 88 w 203"/>
                    <a:gd name="T31" fmla="*/ 14 h 68"/>
                    <a:gd name="T32" fmla="*/ 94 w 203"/>
                    <a:gd name="T33" fmla="*/ 18 h 68"/>
                    <a:gd name="T34" fmla="*/ 98 w 203"/>
                    <a:gd name="T35" fmla="*/ 21 h 68"/>
                    <a:gd name="T36" fmla="*/ 101 w 203"/>
                    <a:gd name="T37" fmla="*/ 18 h 68"/>
                    <a:gd name="T38" fmla="*/ 96 w 203"/>
                    <a:gd name="T39" fmla="*/ 13 h 68"/>
                    <a:gd name="T40" fmla="*/ 90 w 203"/>
                    <a:gd name="T41" fmla="*/ 10 h 68"/>
                    <a:gd name="T42" fmla="*/ 85 w 203"/>
                    <a:gd name="T43" fmla="*/ 6 h 68"/>
                    <a:gd name="T44" fmla="*/ 78 w 203"/>
                    <a:gd name="T45" fmla="*/ 4 h 68"/>
                    <a:gd name="T46" fmla="*/ 72 w 203"/>
                    <a:gd name="T47" fmla="*/ 2 h 68"/>
                    <a:gd name="T48" fmla="*/ 65 w 203"/>
                    <a:gd name="T49" fmla="*/ 1 h 68"/>
                    <a:gd name="T50" fmla="*/ 59 w 203"/>
                    <a:gd name="T51" fmla="*/ 0 h 68"/>
                    <a:gd name="T52" fmla="*/ 52 w 203"/>
                    <a:gd name="T53" fmla="*/ 1 h 68"/>
                    <a:gd name="T54" fmla="*/ 45 w 203"/>
                    <a:gd name="T55" fmla="*/ 2 h 68"/>
                    <a:gd name="T56" fmla="*/ 38 w 203"/>
                    <a:gd name="T57" fmla="*/ 4 h 68"/>
                    <a:gd name="T58" fmla="*/ 31 w 203"/>
                    <a:gd name="T59" fmla="*/ 6 h 68"/>
                    <a:gd name="T60" fmla="*/ 25 w 203"/>
                    <a:gd name="T61" fmla="*/ 10 h 68"/>
                    <a:gd name="T62" fmla="*/ 18 w 203"/>
                    <a:gd name="T63" fmla="*/ 14 h 68"/>
                    <a:gd name="T64" fmla="*/ 11 w 203"/>
                    <a:gd name="T65" fmla="*/ 19 h 68"/>
                    <a:gd name="T66" fmla="*/ 6 w 203"/>
                    <a:gd name="T67" fmla="*/ 25 h 68"/>
                    <a:gd name="T68" fmla="*/ 0 w 203"/>
                    <a:gd name="T69" fmla="*/ 32 h 68"/>
                    <a:gd name="T70" fmla="*/ 0 w 203"/>
                    <a:gd name="T71" fmla="*/ 32 h 68"/>
                    <a:gd name="T72" fmla="*/ 5 w 203"/>
                    <a:gd name="T73" fmla="*/ 34 h 68"/>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203" h="68">
                      <a:moveTo>
                        <a:pt x="10" y="68"/>
                      </a:moveTo>
                      <a:lnTo>
                        <a:pt x="10" y="68"/>
                      </a:lnTo>
                      <a:lnTo>
                        <a:pt x="19" y="57"/>
                      </a:lnTo>
                      <a:lnTo>
                        <a:pt x="30" y="45"/>
                      </a:lnTo>
                      <a:lnTo>
                        <a:pt x="42" y="36"/>
                      </a:lnTo>
                      <a:lnTo>
                        <a:pt x="55" y="28"/>
                      </a:lnTo>
                      <a:lnTo>
                        <a:pt x="67" y="21"/>
                      </a:lnTo>
                      <a:lnTo>
                        <a:pt x="79" y="17"/>
                      </a:lnTo>
                      <a:lnTo>
                        <a:pt x="93" y="13"/>
                      </a:lnTo>
                      <a:lnTo>
                        <a:pt x="104" y="11"/>
                      </a:lnTo>
                      <a:lnTo>
                        <a:pt x="118" y="12"/>
                      </a:lnTo>
                      <a:lnTo>
                        <a:pt x="130" y="11"/>
                      </a:lnTo>
                      <a:lnTo>
                        <a:pt x="142" y="13"/>
                      </a:lnTo>
                      <a:lnTo>
                        <a:pt x="155" y="17"/>
                      </a:lnTo>
                      <a:lnTo>
                        <a:pt x="166" y="21"/>
                      </a:lnTo>
                      <a:lnTo>
                        <a:pt x="176" y="28"/>
                      </a:lnTo>
                      <a:lnTo>
                        <a:pt x="188" y="35"/>
                      </a:lnTo>
                      <a:lnTo>
                        <a:pt x="196" y="42"/>
                      </a:lnTo>
                      <a:lnTo>
                        <a:pt x="203" y="35"/>
                      </a:lnTo>
                      <a:lnTo>
                        <a:pt x="193" y="26"/>
                      </a:lnTo>
                      <a:lnTo>
                        <a:pt x="181" y="19"/>
                      </a:lnTo>
                      <a:lnTo>
                        <a:pt x="171" y="12"/>
                      </a:lnTo>
                      <a:lnTo>
                        <a:pt x="157" y="7"/>
                      </a:lnTo>
                      <a:lnTo>
                        <a:pt x="144" y="4"/>
                      </a:lnTo>
                      <a:lnTo>
                        <a:pt x="130" y="2"/>
                      </a:lnTo>
                      <a:lnTo>
                        <a:pt x="118" y="0"/>
                      </a:lnTo>
                      <a:lnTo>
                        <a:pt x="104" y="2"/>
                      </a:lnTo>
                      <a:lnTo>
                        <a:pt x="90" y="4"/>
                      </a:lnTo>
                      <a:lnTo>
                        <a:pt x="76" y="7"/>
                      </a:lnTo>
                      <a:lnTo>
                        <a:pt x="63" y="12"/>
                      </a:lnTo>
                      <a:lnTo>
                        <a:pt x="50" y="19"/>
                      </a:lnTo>
                      <a:lnTo>
                        <a:pt x="37" y="27"/>
                      </a:lnTo>
                      <a:lnTo>
                        <a:pt x="23" y="38"/>
                      </a:lnTo>
                      <a:lnTo>
                        <a:pt x="12" y="50"/>
                      </a:lnTo>
                      <a:lnTo>
                        <a:pt x="0" y="64"/>
                      </a:lnTo>
                      <a:lnTo>
                        <a:pt x="10" y="6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grpSp>
              <p:nvGrpSpPr>
                <p:cNvPr id="250" name="Group 272"/>
                <p:cNvGrpSpPr>
                  <a:grpSpLocks noChangeAspect="1"/>
                </p:cNvGrpSpPr>
                <p:nvPr/>
              </p:nvGrpSpPr>
              <p:grpSpPr bwMode="auto">
                <a:xfrm>
                  <a:off x="576" y="3492"/>
                  <a:ext cx="418" cy="347"/>
                  <a:chOff x="576" y="3492"/>
                  <a:chExt cx="418" cy="347"/>
                </a:xfrm>
              </p:grpSpPr>
              <p:sp>
                <p:nvSpPr>
                  <p:cNvPr id="251" name="Freeform 273"/>
                  <p:cNvSpPr>
                    <a:spLocks noChangeAspect="1"/>
                  </p:cNvSpPr>
                  <p:nvPr/>
                </p:nvSpPr>
                <p:spPr bwMode="auto">
                  <a:xfrm>
                    <a:off x="626" y="3526"/>
                    <a:ext cx="368" cy="310"/>
                  </a:xfrm>
                  <a:custGeom>
                    <a:avLst/>
                    <a:gdLst>
                      <a:gd name="T0" fmla="*/ 7 w 735"/>
                      <a:gd name="T1" fmla="*/ 137 h 621"/>
                      <a:gd name="T2" fmla="*/ 22 w 735"/>
                      <a:gd name="T3" fmla="*/ 162 h 621"/>
                      <a:gd name="T4" fmla="*/ 37 w 735"/>
                      <a:gd name="T5" fmla="*/ 186 h 621"/>
                      <a:gd name="T6" fmla="*/ 52 w 735"/>
                      <a:gd name="T7" fmla="*/ 209 h 621"/>
                      <a:gd name="T8" fmla="*/ 66 w 735"/>
                      <a:gd name="T9" fmla="*/ 232 h 621"/>
                      <a:gd name="T10" fmla="*/ 78 w 735"/>
                      <a:gd name="T11" fmla="*/ 251 h 621"/>
                      <a:gd name="T12" fmla="*/ 88 w 735"/>
                      <a:gd name="T13" fmla="*/ 266 h 621"/>
                      <a:gd name="T14" fmla="*/ 95 w 735"/>
                      <a:gd name="T15" fmla="*/ 277 h 621"/>
                      <a:gd name="T16" fmla="*/ 100 w 735"/>
                      <a:gd name="T17" fmla="*/ 285 h 621"/>
                      <a:gd name="T18" fmla="*/ 109 w 735"/>
                      <a:gd name="T19" fmla="*/ 293 h 621"/>
                      <a:gd name="T20" fmla="*/ 121 w 735"/>
                      <a:gd name="T21" fmla="*/ 300 h 621"/>
                      <a:gd name="T22" fmla="*/ 136 w 735"/>
                      <a:gd name="T23" fmla="*/ 307 h 621"/>
                      <a:gd name="T24" fmla="*/ 153 w 735"/>
                      <a:gd name="T25" fmla="*/ 310 h 621"/>
                      <a:gd name="T26" fmla="*/ 170 w 735"/>
                      <a:gd name="T27" fmla="*/ 310 h 621"/>
                      <a:gd name="T28" fmla="*/ 190 w 735"/>
                      <a:gd name="T29" fmla="*/ 304 h 621"/>
                      <a:gd name="T30" fmla="*/ 209 w 735"/>
                      <a:gd name="T31" fmla="*/ 292 h 621"/>
                      <a:gd name="T32" fmla="*/ 229 w 735"/>
                      <a:gd name="T33" fmla="*/ 275 h 621"/>
                      <a:gd name="T34" fmla="*/ 249 w 735"/>
                      <a:gd name="T35" fmla="*/ 253 h 621"/>
                      <a:gd name="T36" fmla="*/ 269 w 735"/>
                      <a:gd name="T37" fmla="*/ 228 h 621"/>
                      <a:gd name="T38" fmla="*/ 289 w 735"/>
                      <a:gd name="T39" fmla="*/ 202 h 621"/>
                      <a:gd name="T40" fmla="*/ 308 w 735"/>
                      <a:gd name="T41" fmla="*/ 176 h 621"/>
                      <a:gd name="T42" fmla="*/ 324 w 735"/>
                      <a:gd name="T43" fmla="*/ 152 h 621"/>
                      <a:gd name="T44" fmla="*/ 339 w 735"/>
                      <a:gd name="T45" fmla="*/ 131 h 621"/>
                      <a:gd name="T46" fmla="*/ 350 w 735"/>
                      <a:gd name="T47" fmla="*/ 113 h 621"/>
                      <a:gd name="T48" fmla="*/ 361 w 735"/>
                      <a:gd name="T49" fmla="*/ 94 h 621"/>
                      <a:gd name="T50" fmla="*/ 368 w 735"/>
                      <a:gd name="T51" fmla="*/ 71 h 621"/>
                      <a:gd name="T52" fmla="*/ 366 w 735"/>
                      <a:gd name="T53" fmla="*/ 47 h 621"/>
                      <a:gd name="T54" fmla="*/ 356 w 735"/>
                      <a:gd name="T55" fmla="*/ 26 h 621"/>
                      <a:gd name="T56" fmla="*/ 343 w 735"/>
                      <a:gd name="T57" fmla="*/ 12 h 621"/>
                      <a:gd name="T58" fmla="*/ 332 w 735"/>
                      <a:gd name="T59" fmla="*/ 5 h 621"/>
                      <a:gd name="T60" fmla="*/ 319 w 735"/>
                      <a:gd name="T61" fmla="*/ 1 h 621"/>
                      <a:gd name="T62" fmla="*/ 307 w 735"/>
                      <a:gd name="T63" fmla="*/ 0 h 621"/>
                      <a:gd name="T64" fmla="*/ 293 w 735"/>
                      <a:gd name="T65" fmla="*/ 1 h 621"/>
                      <a:gd name="T66" fmla="*/ 280 w 735"/>
                      <a:gd name="T67" fmla="*/ 5 h 621"/>
                      <a:gd name="T68" fmla="*/ 268 w 735"/>
                      <a:gd name="T69" fmla="*/ 12 h 621"/>
                      <a:gd name="T70" fmla="*/ 255 w 735"/>
                      <a:gd name="T71" fmla="*/ 23 h 621"/>
                      <a:gd name="T72" fmla="*/ 245 w 735"/>
                      <a:gd name="T73" fmla="*/ 37 h 621"/>
                      <a:gd name="T74" fmla="*/ 231 w 735"/>
                      <a:gd name="T75" fmla="*/ 56 h 621"/>
                      <a:gd name="T76" fmla="*/ 216 w 735"/>
                      <a:gd name="T77" fmla="*/ 76 h 621"/>
                      <a:gd name="T78" fmla="*/ 201 w 735"/>
                      <a:gd name="T79" fmla="*/ 97 h 621"/>
                      <a:gd name="T80" fmla="*/ 186 w 735"/>
                      <a:gd name="T81" fmla="*/ 117 h 621"/>
                      <a:gd name="T82" fmla="*/ 173 w 735"/>
                      <a:gd name="T83" fmla="*/ 134 h 621"/>
                      <a:gd name="T84" fmla="*/ 163 w 735"/>
                      <a:gd name="T85" fmla="*/ 147 h 621"/>
                      <a:gd name="T86" fmla="*/ 157 w 735"/>
                      <a:gd name="T87" fmla="*/ 154 h 621"/>
                      <a:gd name="T88" fmla="*/ 151 w 735"/>
                      <a:gd name="T89" fmla="*/ 147 h 621"/>
                      <a:gd name="T90" fmla="*/ 139 w 735"/>
                      <a:gd name="T91" fmla="*/ 126 h 621"/>
                      <a:gd name="T92" fmla="*/ 124 w 735"/>
                      <a:gd name="T93" fmla="*/ 102 h 621"/>
                      <a:gd name="T94" fmla="*/ 109 w 735"/>
                      <a:gd name="T95" fmla="*/ 76 h 621"/>
                      <a:gd name="T96" fmla="*/ 0 w 735"/>
                      <a:gd name="T97" fmla="*/ 126 h 621"/>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0" t="0" r="r" b="b"/>
                    <a:pathLst>
                      <a:path w="735" h="621">
                        <a:moveTo>
                          <a:pt x="0" y="252"/>
                        </a:moveTo>
                        <a:lnTo>
                          <a:pt x="14" y="275"/>
                        </a:lnTo>
                        <a:lnTo>
                          <a:pt x="28" y="300"/>
                        </a:lnTo>
                        <a:lnTo>
                          <a:pt x="43" y="324"/>
                        </a:lnTo>
                        <a:lnTo>
                          <a:pt x="58" y="348"/>
                        </a:lnTo>
                        <a:lnTo>
                          <a:pt x="73" y="372"/>
                        </a:lnTo>
                        <a:lnTo>
                          <a:pt x="88" y="396"/>
                        </a:lnTo>
                        <a:lnTo>
                          <a:pt x="103" y="419"/>
                        </a:lnTo>
                        <a:lnTo>
                          <a:pt x="118" y="442"/>
                        </a:lnTo>
                        <a:lnTo>
                          <a:pt x="131" y="464"/>
                        </a:lnTo>
                        <a:lnTo>
                          <a:pt x="143" y="484"/>
                        </a:lnTo>
                        <a:lnTo>
                          <a:pt x="156" y="502"/>
                        </a:lnTo>
                        <a:lnTo>
                          <a:pt x="166" y="520"/>
                        </a:lnTo>
                        <a:lnTo>
                          <a:pt x="176" y="533"/>
                        </a:lnTo>
                        <a:lnTo>
                          <a:pt x="184" y="546"/>
                        </a:lnTo>
                        <a:lnTo>
                          <a:pt x="189" y="555"/>
                        </a:lnTo>
                        <a:lnTo>
                          <a:pt x="194" y="562"/>
                        </a:lnTo>
                        <a:lnTo>
                          <a:pt x="200" y="570"/>
                        </a:lnTo>
                        <a:lnTo>
                          <a:pt x="208" y="578"/>
                        </a:lnTo>
                        <a:lnTo>
                          <a:pt x="218" y="586"/>
                        </a:lnTo>
                        <a:lnTo>
                          <a:pt x="229" y="594"/>
                        </a:lnTo>
                        <a:lnTo>
                          <a:pt x="241" y="601"/>
                        </a:lnTo>
                        <a:lnTo>
                          <a:pt x="256" y="608"/>
                        </a:lnTo>
                        <a:lnTo>
                          <a:pt x="271" y="614"/>
                        </a:lnTo>
                        <a:lnTo>
                          <a:pt x="287" y="617"/>
                        </a:lnTo>
                        <a:lnTo>
                          <a:pt x="305" y="620"/>
                        </a:lnTo>
                        <a:lnTo>
                          <a:pt x="322" y="621"/>
                        </a:lnTo>
                        <a:lnTo>
                          <a:pt x="340" y="620"/>
                        </a:lnTo>
                        <a:lnTo>
                          <a:pt x="360" y="615"/>
                        </a:lnTo>
                        <a:lnTo>
                          <a:pt x="379" y="608"/>
                        </a:lnTo>
                        <a:lnTo>
                          <a:pt x="399" y="599"/>
                        </a:lnTo>
                        <a:lnTo>
                          <a:pt x="418" y="585"/>
                        </a:lnTo>
                        <a:lnTo>
                          <a:pt x="438" y="569"/>
                        </a:lnTo>
                        <a:lnTo>
                          <a:pt x="458" y="550"/>
                        </a:lnTo>
                        <a:lnTo>
                          <a:pt x="477" y="529"/>
                        </a:lnTo>
                        <a:lnTo>
                          <a:pt x="498" y="506"/>
                        </a:lnTo>
                        <a:lnTo>
                          <a:pt x="518" y="482"/>
                        </a:lnTo>
                        <a:lnTo>
                          <a:pt x="538" y="456"/>
                        </a:lnTo>
                        <a:lnTo>
                          <a:pt x="558" y="430"/>
                        </a:lnTo>
                        <a:lnTo>
                          <a:pt x="577" y="404"/>
                        </a:lnTo>
                        <a:lnTo>
                          <a:pt x="597" y="378"/>
                        </a:lnTo>
                        <a:lnTo>
                          <a:pt x="615" y="353"/>
                        </a:lnTo>
                        <a:lnTo>
                          <a:pt x="632" y="328"/>
                        </a:lnTo>
                        <a:lnTo>
                          <a:pt x="648" y="304"/>
                        </a:lnTo>
                        <a:lnTo>
                          <a:pt x="663" y="282"/>
                        </a:lnTo>
                        <a:lnTo>
                          <a:pt x="677" y="262"/>
                        </a:lnTo>
                        <a:lnTo>
                          <a:pt x="689" y="243"/>
                        </a:lnTo>
                        <a:lnTo>
                          <a:pt x="699" y="227"/>
                        </a:lnTo>
                        <a:lnTo>
                          <a:pt x="708" y="213"/>
                        </a:lnTo>
                        <a:lnTo>
                          <a:pt x="722" y="189"/>
                        </a:lnTo>
                        <a:lnTo>
                          <a:pt x="730" y="166"/>
                        </a:lnTo>
                        <a:lnTo>
                          <a:pt x="735" y="142"/>
                        </a:lnTo>
                        <a:lnTo>
                          <a:pt x="735" y="118"/>
                        </a:lnTo>
                        <a:lnTo>
                          <a:pt x="731" y="95"/>
                        </a:lnTo>
                        <a:lnTo>
                          <a:pt x="723" y="73"/>
                        </a:lnTo>
                        <a:lnTo>
                          <a:pt x="711" y="52"/>
                        </a:lnTo>
                        <a:lnTo>
                          <a:pt x="694" y="32"/>
                        </a:lnTo>
                        <a:lnTo>
                          <a:pt x="685" y="24"/>
                        </a:lnTo>
                        <a:lnTo>
                          <a:pt x="674" y="17"/>
                        </a:lnTo>
                        <a:lnTo>
                          <a:pt x="663" y="11"/>
                        </a:lnTo>
                        <a:lnTo>
                          <a:pt x="651" y="6"/>
                        </a:lnTo>
                        <a:lnTo>
                          <a:pt x="638" y="2"/>
                        </a:lnTo>
                        <a:lnTo>
                          <a:pt x="625" y="0"/>
                        </a:lnTo>
                        <a:lnTo>
                          <a:pt x="613" y="0"/>
                        </a:lnTo>
                        <a:lnTo>
                          <a:pt x="599" y="0"/>
                        </a:lnTo>
                        <a:lnTo>
                          <a:pt x="586" y="2"/>
                        </a:lnTo>
                        <a:lnTo>
                          <a:pt x="573" y="6"/>
                        </a:lnTo>
                        <a:lnTo>
                          <a:pt x="560" y="11"/>
                        </a:lnTo>
                        <a:lnTo>
                          <a:pt x="547" y="17"/>
                        </a:lnTo>
                        <a:lnTo>
                          <a:pt x="535" y="25"/>
                        </a:lnTo>
                        <a:lnTo>
                          <a:pt x="522" y="36"/>
                        </a:lnTo>
                        <a:lnTo>
                          <a:pt x="510" y="47"/>
                        </a:lnTo>
                        <a:lnTo>
                          <a:pt x="500" y="60"/>
                        </a:lnTo>
                        <a:lnTo>
                          <a:pt x="489" y="75"/>
                        </a:lnTo>
                        <a:lnTo>
                          <a:pt x="476" y="93"/>
                        </a:lnTo>
                        <a:lnTo>
                          <a:pt x="462" y="112"/>
                        </a:lnTo>
                        <a:lnTo>
                          <a:pt x="447" y="131"/>
                        </a:lnTo>
                        <a:lnTo>
                          <a:pt x="432" y="152"/>
                        </a:lnTo>
                        <a:lnTo>
                          <a:pt x="416" y="173"/>
                        </a:lnTo>
                        <a:lnTo>
                          <a:pt x="401" y="194"/>
                        </a:lnTo>
                        <a:lnTo>
                          <a:pt x="386" y="214"/>
                        </a:lnTo>
                        <a:lnTo>
                          <a:pt x="371" y="234"/>
                        </a:lnTo>
                        <a:lnTo>
                          <a:pt x="357" y="252"/>
                        </a:lnTo>
                        <a:lnTo>
                          <a:pt x="345" y="268"/>
                        </a:lnTo>
                        <a:lnTo>
                          <a:pt x="334" y="282"/>
                        </a:lnTo>
                        <a:lnTo>
                          <a:pt x="325" y="295"/>
                        </a:lnTo>
                        <a:lnTo>
                          <a:pt x="318" y="303"/>
                        </a:lnTo>
                        <a:lnTo>
                          <a:pt x="314" y="309"/>
                        </a:lnTo>
                        <a:lnTo>
                          <a:pt x="313" y="311"/>
                        </a:lnTo>
                        <a:lnTo>
                          <a:pt x="302" y="294"/>
                        </a:lnTo>
                        <a:lnTo>
                          <a:pt x="291" y="275"/>
                        </a:lnTo>
                        <a:lnTo>
                          <a:pt x="278" y="252"/>
                        </a:lnTo>
                        <a:lnTo>
                          <a:pt x="263" y="229"/>
                        </a:lnTo>
                        <a:lnTo>
                          <a:pt x="248" y="204"/>
                        </a:lnTo>
                        <a:lnTo>
                          <a:pt x="233" y="179"/>
                        </a:lnTo>
                        <a:lnTo>
                          <a:pt x="218" y="152"/>
                        </a:lnTo>
                        <a:lnTo>
                          <a:pt x="203" y="126"/>
                        </a:lnTo>
                        <a:lnTo>
                          <a:pt x="0" y="252"/>
                        </a:lnTo>
                        <a:close/>
                      </a:path>
                    </a:pathLst>
                  </a:custGeom>
                  <a:solidFill>
                    <a:srgbClr val="FF4C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252" name="Freeform 274"/>
                  <p:cNvSpPr>
                    <a:spLocks noChangeAspect="1"/>
                  </p:cNvSpPr>
                  <p:nvPr/>
                </p:nvSpPr>
                <p:spPr bwMode="auto">
                  <a:xfrm>
                    <a:off x="624" y="3651"/>
                    <a:ext cx="102" cy="157"/>
                  </a:xfrm>
                  <a:custGeom>
                    <a:avLst/>
                    <a:gdLst>
                      <a:gd name="T0" fmla="*/ 102 w 204"/>
                      <a:gd name="T1" fmla="*/ 155 h 314"/>
                      <a:gd name="T2" fmla="*/ 102 w 204"/>
                      <a:gd name="T3" fmla="*/ 155 h 314"/>
                      <a:gd name="T4" fmla="*/ 100 w 204"/>
                      <a:gd name="T5" fmla="*/ 152 h 314"/>
                      <a:gd name="T6" fmla="*/ 97 w 204"/>
                      <a:gd name="T7" fmla="*/ 147 h 314"/>
                      <a:gd name="T8" fmla="*/ 93 w 204"/>
                      <a:gd name="T9" fmla="*/ 141 h 314"/>
                      <a:gd name="T10" fmla="*/ 88 w 204"/>
                      <a:gd name="T11" fmla="*/ 134 h 314"/>
                      <a:gd name="T12" fmla="*/ 83 w 204"/>
                      <a:gd name="T13" fmla="*/ 125 h 314"/>
                      <a:gd name="T14" fmla="*/ 77 w 204"/>
                      <a:gd name="T15" fmla="*/ 116 h 314"/>
                      <a:gd name="T16" fmla="*/ 70 w 204"/>
                      <a:gd name="T17" fmla="*/ 106 h 314"/>
                      <a:gd name="T18" fmla="*/ 64 w 204"/>
                      <a:gd name="T19" fmla="*/ 95 h 314"/>
                      <a:gd name="T20" fmla="*/ 57 w 204"/>
                      <a:gd name="T21" fmla="*/ 84 h 314"/>
                      <a:gd name="T22" fmla="*/ 49 w 204"/>
                      <a:gd name="T23" fmla="*/ 72 h 314"/>
                      <a:gd name="T24" fmla="*/ 42 w 204"/>
                      <a:gd name="T25" fmla="*/ 60 h 314"/>
                      <a:gd name="T26" fmla="*/ 34 w 204"/>
                      <a:gd name="T27" fmla="*/ 48 h 314"/>
                      <a:gd name="T28" fmla="*/ 27 w 204"/>
                      <a:gd name="T29" fmla="*/ 36 h 314"/>
                      <a:gd name="T30" fmla="*/ 19 w 204"/>
                      <a:gd name="T31" fmla="*/ 24 h 314"/>
                      <a:gd name="T32" fmla="*/ 12 w 204"/>
                      <a:gd name="T33" fmla="*/ 12 h 314"/>
                      <a:gd name="T34" fmla="*/ 5 w 204"/>
                      <a:gd name="T35" fmla="*/ 0 h 314"/>
                      <a:gd name="T36" fmla="*/ 0 w 204"/>
                      <a:gd name="T37" fmla="*/ 3 h 314"/>
                      <a:gd name="T38" fmla="*/ 7 w 204"/>
                      <a:gd name="T39" fmla="*/ 14 h 314"/>
                      <a:gd name="T40" fmla="*/ 15 w 204"/>
                      <a:gd name="T41" fmla="*/ 26 h 314"/>
                      <a:gd name="T42" fmla="*/ 22 w 204"/>
                      <a:gd name="T43" fmla="*/ 38 h 314"/>
                      <a:gd name="T44" fmla="*/ 30 w 204"/>
                      <a:gd name="T45" fmla="*/ 50 h 314"/>
                      <a:gd name="T46" fmla="*/ 37 w 204"/>
                      <a:gd name="T47" fmla="*/ 62 h 314"/>
                      <a:gd name="T48" fmla="*/ 45 w 204"/>
                      <a:gd name="T49" fmla="*/ 75 h 314"/>
                      <a:gd name="T50" fmla="*/ 52 w 204"/>
                      <a:gd name="T51" fmla="*/ 86 h 314"/>
                      <a:gd name="T52" fmla="*/ 60 w 204"/>
                      <a:gd name="T53" fmla="*/ 98 h 314"/>
                      <a:gd name="T54" fmla="*/ 66 w 204"/>
                      <a:gd name="T55" fmla="*/ 109 h 314"/>
                      <a:gd name="T56" fmla="*/ 72 w 204"/>
                      <a:gd name="T57" fmla="*/ 118 h 314"/>
                      <a:gd name="T58" fmla="*/ 79 w 204"/>
                      <a:gd name="T59" fmla="*/ 128 h 314"/>
                      <a:gd name="T60" fmla="*/ 84 w 204"/>
                      <a:gd name="T61" fmla="*/ 136 h 314"/>
                      <a:gd name="T62" fmla="*/ 88 w 204"/>
                      <a:gd name="T63" fmla="*/ 143 h 314"/>
                      <a:gd name="T64" fmla="*/ 92 w 204"/>
                      <a:gd name="T65" fmla="*/ 149 h 314"/>
                      <a:gd name="T66" fmla="*/ 95 w 204"/>
                      <a:gd name="T67" fmla="*/ 154 h 314"/>
                      <a:gd name="T68" fmla="*/ 97 w 204"/>
                      <a:gd name="T69" fmla="*/ 157 h 314"/>
                      <a:gd name="T70" fmla="*/ 97 w 204"/>
                      <a:gd name="T71" fmla="*/ 157 h 314"/>
                      <a:gd name="T72" fmla="*/ 102 w 204"/>
                      <a:gd name="T73" fmla="*/ 155 h 314"/>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204" h="314">
                        <a:moveTo>
                          <a:pt x="204" y="310"/>
                        </a:moveTo>
                        <a:lnTo>
                          <a:pt x="204" y="310"/>
                        </a:lnTo>
                        <a:lnTo>
                          <a:pt x="199" y="303"/>
                        </a:lnTo>
                        <a:lnTo>
                          <a:pt x="193" y="294"/>
                        </a:lnTo>
                        <a:lnTo>
                          <a:pt x="185" y="281"/>
                        </a:lnTo>
                        <a:lnTo>
                          <a:pt x="176" y="267"/>
                        </a:lnTo>
                        <a:lnTo>
                          <a:pt x="166" y="250"/>
                        </a:lnTo>
                        <a:lnTo>
                          <a:pt x="153" y="232"/>
                        </a:lnTo>
                        <a:lnTo>
                          <a:pt x="140" y="212"/>
                        </a:lnTo>
                        <a:lnTo>
                          <a:pt x="128" y="190"/>
                        </a:lnTo>
                        <a:lnTo>
                          <a:pt x="113" y="167"/>
                        </a:lnTo>
                        <a:lnTo>
                          <a:pt x="98" y="144"/>
                        </a:lnTo>
                        <a:lnTo>
                          <a:pt x="83" y="120"/>
                        </a:lnTo>
                        <a:lnTo>
                          <a:pt x="68" y="96"/>
                        </a:lnTo>
                        <a:lnTo>
                          <a:pt x="53" y="71"/>
                        </a:lnTo>
                        <a:lnTo>
                          <a:pt x="38" y="47"/>
                        </a:lnTo>
                        <a:lnTo>
                          <a:pt x="23" y="23"/>
                        </a:lnTo>
                        <a:lnTo>
                          <a:pt x="9" y="0"/>
                        </a:lnTo>
                        <a:lnTo>
                          <a:pt x="0" y="5"/>
                        </a:lnTo>
                        <a:lnTo>
                          <a:pt x="14" y="28"/>
                        </a:lnTo>
                        <a:lnTo>
                          <a:pt x="29" y="52"/>
                        </a:lnTo>
                        <a:lnTo>
                          <a:pt x="44" y="76"/>
                        </a:lnTo>
                        <a:lnTo>
                          <a:pt x="59" y="100"/>
                        </a:lnTo>
                        <a:lnTo>
                          <a:pt x="74" y="124"/>
                        </a:lnTo>
                        <a:lnTo>
                          <a:pt x="89" y="149"/>
                        </a:lnTo>
                        <a:lnTo>
                          <a:pt x="104" y="172"/>
                        </a:lnTo>
                        <a:lnTo>
                          <a:pt x="119" y="195"/>
                        </a:lnTo>
                        <a:lnTo>
                          <a:pt x="131" y="217"/>
                        </a:lnTo>
                        <a:lnTo>
                          <a:pt x="144" y="236"/>
                        </a:lnTo>
                        <a:lnTo>
                          <a:pt x="157" y="255"/>
                        </a:lnTo>
                        <a:lnTo>
                          <a:pt x="167" y="272"/>
                        </a:lnTo>
                        <a:lnTo>
                          <a:pt x="176" y="286"/>
                        </a:lnTo>
                        <a:lnTo>
                          <a:pt x="184" y="298"/>
                        </a:lnTo>
                        <a:lnTo>
                          <a:pt x="190" y="308"/>
                        </a:lnTo>
                        <a:lnTo>
                          <a:pt x="194" y="314"/>
                        </a:lnTo>
                        <a:lnTo>
                          <a:pt x="204" y="31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253" name="Freeform 275"/>
                  <p:cNvSpPr>
                    <a:spLocks noChangeAspect="1"/>
                  </p:cNvSpPr>
                  <p:nvPr/>
                </p:nvSpPr>
                <p:spPr bwMode="auto">
                  <a:xfrm>
                    <a:off x="721" y="3805"/>
                    <a:ext cx="126" cy="34"/>
                  </a:xfrm>
                  <a:custGeom>
                    <a:avLst/>
                    <a:gdLst>
                      <a:gd name="T0" fmla="*/ 123 w 252"/>
                      <a:gd name="T1" fmla="*/ 3 h 67"/>
                      <a:gd name="T2" fmla="*/ 123 w 252"/>
                      <a:gd name="T3" fmla="*/ 3 h 67"/>
                      <a:gd name="T4" fmla="*/ 113 w 252"/>
                      <a:gd name="T5" fmla="*/ 11 h 67"/>
                      <a:gd name="T6" fmla="*/ 104 w 252"/>
                      <a:gd name="T7" fmla="*/ 17 h 67"/>
                      <a:gd name="T8" fmla="*/ 95 w 252"/>
                      <a:gd name="T9" fmla="*/ 22 h 67"/>
                      <a:gd name="T10" fmla="*/ 85 w 252"/>
                      <a:gd name="T11" fmla="*/ 26 h 67"/>
                      <a:gd name="T12" fmla="*/ 76 w 252"/>
                      <a:gd name="T13" fmla="*/ 28 h 67"/>
                      <a:gd name="T14" fmla="*/ 67 w 252"/>
                      <a:gd name="T15" fmla="*/ 28 h 67"/>
                      <a:gd name="T16" fmla="*/ 58 w 252"/>
                      <a:gd name="T17" fmla="*/ 28 h 67"/>
                      <a:gd name="T18" fmla="*/ 49 w 252"/>
                      <a:gd name="T19" fmla="*/ 27 h 67"/>
                      <a:gd name="T20" fmla="*/ 42 w 252"/>
                      <a:gd name="T21" fmla="*/ 25 h 67"/>
                      <a:gd name="T22" fmla="*/ 34 w 252"/>
                      <a:gd name="T23" fmla="*/ 22 h 67"/>
                      <a:gd name="T24" fmla="*/ 28 w 252"/>
                      <a:gd name="T25" fmla="*/ 19 h 67"/>
                      <a:gd name="T26" fmla="*/ 21 w 252"/>
                      <a:gd name="T27" fmla="*/ 15 h 67"/>
                      <a:gd name="T28" fmla="*/ 17 w 252"/>
                      <a:gd name="T29" fmla="*/ 12 h 67"/>
                      <a:gd name="T30" fmla="*/ 11 w 252"/>
                      <a:gd name="T31" fmla="*/ 8 h 67"/>
                      <a:gd name="T32" fmla="*/ 7 w 252"/>
                      <a:gd name="T33" fmla="*/ 4 h 67"/>
                      <a:gd name="T34" fmla="*/ 5 w 252"/>
                      <a:gd name="T35" fmla="*/ 0 h 67"/>
                      <a:gd name="T36" fmla="*/ 0 w 252"/>
                      <a:gd name="T37" fmla="*/ 2 h 67"/>
                      <a:gd name="T38" fmla="*/ 4 w 252"/>
                      <a:gd name="T39" fmla="*/ 7 h 67"/>
                      <a:gd name="T40" fmla="*/ 8 w 252"/>
                      <a:gd name="T41" fmla="*/ 11 h 67"/>
                      <a:gd name="T42" fmla="*/ 13 w 252"/>
                      <a:gd name="T43" fmla="*/ 15 h 67"/>
                      <a:gd name="T44" fmla="*/ 19 w 252"/>
                      <a:gd name="T45" fmla="*/ 20 h 67"/>
                      <a:gd name="T46" fmla="*/ 25 w 252"/>
                      <a:gd name="T47" fmla="*/ 23 h 67"/>
                      <a:gd name="T48" fmla="*/ 33 w 252"/>
                      <a:gd name="T49" fmla="*/ 27 h 67"/>
                      <a:gd name="T50" fmla="*/ 41 w 252"/>
                      <a:gd name="T51" fmla="*/ 30 h 67"/>
                      <a:gd name="T52" fmla="*/ 49 w 252"/>
                      <a:gd name="T53" fmla="*/ 31 h 67"/>
                      <a:gd name="T54" fmla="*/ 58 w 252"/>
                      <a:gd name="T55" fmla="*/ 32 h 67"/>
                      <a:gd name="T56" fmla="*/ 67 w 252"/>
                      <a:gd name="T57" fmla="*/ 34 h 67"/>
                      <a:gd name="T58" fmla="*/ 76 w 252"/>
                      <a:gd name="T59" fmla="*/ 32 h 67"/>
                      <a:gd name="T60" fmla="*/ 86 w 252"/>
                      <a:gd name="T61" fmla="*/ 30 h 67"/>
                      <a:gd name="T62" fmla="*/ 96 w 252"/>
                      <a:gd name="T63" fmla="*/ 27 h 67"/>
                      <a:gd name="T64" fmla="*/ 106 w 252"/>
                      <a:gd name="T65" fmla="*/ 22 h 67"/>
                      <a:gd name="T66" fmla="*/ 117 w 252"/>
                      <a:gd name="T67" fmla="*/ 15 h 67"/>
                      <a:gd name="T68" fmla="*/ 126 w 252"/>
                      <a:gd name="T69" fmla="*/ 7 h 67"/>
                      <a:gd name="T70" fmla="*/ 126 w 252"/>
                      <a:gd name="T71" fmla="*/ 7 h 67"/>
                      <a:gd name="T72" fmla="*/ 123 w 252"/>
                      <a:gd name="T73" fmla="*/ 3 h 67"/>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252" h="67">
                        <a:moveTo>
                          <a:pt x="246" y="6"/>
                        </a:moveTo>
                        <a:lnTo>
                          <a:pt x="246" y="6"/>
                        </a:lnTo>
                        <a:lnTo>
                          <a:pt x="226" y="22"/>
                        </a:lnTo>
                        <a:lnTo>
                          <a:pt x="208" y="34"/>
                        </a:lnTo>
                        <a:lnTo>
                          <a:pt x="189" y="44"/>
                        </a:lnTo>
                        <a:lnTo>
                          <a:pt x="170" y="51"/>
                        </a:lnTo>
                        <a:lnTo>
                          <a:pt x="151" y="55"/>
                        </a:lnTo>
                        <a:lnTo>
                          <a:pt x="133" y="55"/>
                        </a:lnTo>
                        <a:lnTo>
                          <a:pt x="116" y="55"/>
                        </a:lnTo>
                        <a:lnTo>
                          <a:pt x="98" y="53"/>
                        </a:lnTo>
                        <a:lnTo>
                          <a:pt x="83" y="49"/>
                        </a:lnTo>
                        <a:lnTo>
                          <a:pt x="68" y="44"/>
                        </a:lnTo>
                        <a:lnTo>
                          <a:pt x="55" y="37"/>
                        </a:lnTo>
                        <a:lnTo>
                          <a:pt x="42" y="30"/>
                        </a:lnTo>
                        <a:lnTo>
                          <a:pt x="33" y="23"/>
                        </a:lnTo>
                        <a:lnTo>
                          <a:pt x="22" y="15"/>
                        </a:lnTo>
                        <a:lnTo>
                          <a:pt x="14" y="7"/>
                        </a:lnTo>
                        <a:lnTo>
                          <a:pt x="10" y="0"/>
                        </a:lnTo>
                        <a:lnTo>
                          <a:pt x="0" y="4"/>
                        </a:lnTo>
                        <a:lnTo>
                          <a:pt x="7" y="14"/>
                        </a:lnTo>
                        <a:lnTo>
                          <a:pt x="15" y="22"/>
                        </a:lnTo>
                        <a:lnTo>
                          <a:pt x="26" y="30"/>
                        </a:lnTo>
                        <a:lnTo>
                          <a:pt x="37" y="39"/>
                        </a:lnTo>
                        <a:lnTo>
                          <a:pt x="50" y="46"/>
                        </a:lnTo>
                        <a:lnTo>
                          <a:pt x="66" y="53"/>
                        </a:lnTo>
                        <a:lnTo>
                          <a:pt x="81" y="59"/>
                        </a:lnTo>
                        <a:lnTo>
                          <a:pt x="98" y="62"/>
                        </a:lnTo>
                        <a:lnTo>
                          <a:pt x="116" y="64"/>
                        </a:lnTo>
                        <a:lnTo>
                          <a:pt x="133" y="67"/>
                        </a:lnTo>
                        <a:lnTo>
                          <a:pt x="151" y="64"/>
                        </a:lnTo>
                        <a:lnTo>
                          <a:pt x="172" y="60"/>
                        </a:lnTo>
                        <a:lnTo>
                          <a:pt x="191" y="53"/>
                        </a:lnTo>
                        <a:lnTo>
                          <a:pt x="212" y="44"/>
                        </a:lnTo>
                        <a:lnTo>
                          <a:pt x="233" y="29"/>
                        </a:lnTo>
                        <a:lnTo>
                          <a:pt x="252" y="13"/>
                        </a:lnTo>
                        <a:lnTo>
                          <a:pt x="246" y="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254" name="Freeform 276"/>
                  <p:cNvSpPr>
                    <a:spLocks noChangeAspect="1"/>
                  </p:cNvSpPr>
                  <p:nvPr/>
                </p:nvSpPr>
                <p:spPr bwMode="auto">
                  <a:xfrm>
                    <a:off x="780" y="3554"/>
                    <a:ext cx="99" cy="129"/>
                  </a:xfrm>
                  <a:custGeom>
                    <a:avLst/>
                    <a:gdLst>
                      <a:gd name="T0" fmla="*/ 0 w 197"/>
                      <a:gd name="T1" fmla="*/ 128 h 258"/>
                      <a:gd name="T2" fmla="*/ 4 w 197"/>
                      <a:gd name="T3" fmla="*/ 129 h 258"/>
                      <a:gd name="T4" fmla="*/ 5 w 197"/>
                      <a:gd name="T5" fmla="*/ 127 h 258"/>
                      <a:gd name="T6" fmla="*/ 7 w 197"/>
                      <a:gd name="T7" fmla="*/ 125 h 258"/>
                      <a:gd name="T8" fmla="*/ 11 w 197"/>
                      <a:gd name="T9" fmla="*/ 120 h 258"/>
                      <a:gd name="T10" fmla="*/ 16 w 197"/>
                      <a:gd name="T11" fmla="*/ 114 h 258"/>
                      <a:gd name="T12" fmla="*/ 20 w 197"/>
                      <a:gd name="T13" fmla="*/ 107 h 258"/>
                      <a:gd name="T14" fmla="*/ 27 w 197"/>
                      <a:gd name="T15" fmla="*/ 99 h 258"/>
                      <a:gd name="T16" fmla="*/ 34 w 197"/>
                      <a:gd name="T17" fmla="*/ 90 h 258"/>
                      <a:gd name="T18" fmla="*/ 42 w 197"/>
                      <a:gd name="T19" fmla="*/ 80 h 258"/>
                      <a:gd name="T20" fmla="*/ 49 w 197"/>
                      <a:gd name="T21" fmla="*/ 69 h 258"/>
                      <a:gd name="T22" fmla="*/ 56 w 197"/>
                      <a:gd name="T23" fmla="*/ 59 h 258"/>
                      <a:gd name="T24" fmla="*/ 64 w 197"/>
                      <a:gd name="T25" fmla="*/ 48 h 258"/>
                      <a:gd name="T26" fmla="*/ 72 w 197"/>
                      <a:gd name="T27" fmla="*/ 38 h 258"/>
                      <a:gd name="T28" fmla="*/ 79 w 197"/>
                      <a:gd name="T29" fmla="*/ 29 h 258"/>
                      <a:gd name="T30" fmla="*/ 87 w 197"/>
                      <a:gd name="T31" fmla="*/ 19 h 258"/>
                      <a:gd name="T32" fmla="*/ 93 w 197"/>
                      <a:gd name="T33" fmla="*/ 10 h 258"/>
                      <a:gd name="T34" fmla="*/ 99 w 197"/>
                      <a:gd name="T35" fmla="*/ 2 h 258"/>
                      <a:gd name="T36" fmla="*/ 94 w 197"/>
                      <a:gd name="T37" fmla="*/ 0 h 258"/>
                      <a:gd name="T38" fmla="*/ 88 w 197"/>
                      <a:gd name="T39" fmla="*/ 8 h 258"/>
                      <a:gd name="T40" fmla="*/ 82 w 197"/>
                      <a:gd name="T41" fmla="*/ 17 h 258"/>
                      <a:gd name="T42" fmla="*/ 76 w 197"/>
                      <a:gd name="T43" fmla="*/ 25 h 258"/>
                      <a:gd name="T44" fmla="*/ 68 w 197"/>
                      <a:gd name="T45" fmla="*/ 36 h 258"/>
                      <a:gd name="T46" fmla="*/ 61 w 197"/>
                      <a:gd name="T47" fmla="*/ 46 h 258"/>
                      <a:gd name="T48" fmla="*/ 53 w 197"/>
                      <a:gd name="T49" fmla="*/ 57 h 258"/>
                      <a:gd name="T50" fmla="*/ 45 w 197"/>
                      <a:gd name="T51" fmla="*/ 67 h 258"/>
                      <a:gd name="T52" fmla="*/ 37 w 197"/>
                      <a:gd name="T53" fmla="*/ 77 h 258"/>
                      <a:gd name="T54" fmla="*/ 30 w 197"/>
                      <a:gd name="T55" fmla="*/ 86 h 258"/>
                      <a:gd name="T56" fmla="*/ 23 w 197"/>
                      <a:gd name="T57" fmla="*/ 96 h 258"/>
                      <a:gd name="T58" fmla="*/ 17 w 197"/>
                      <a:gd name="T59" fmla="*/ 104 h 258"/>
                      <a:gd name="T60" fmla="*/ 11 w 197"/>
                      <a:gd name="T61" fmla="*/ 111 h 258"/>
                      <a:gd name="T62" fmla="*/ 7 w 197"/>
                      <a:gd name="T63" fmla="*/ 117 h 258"/>
                      <a:gd name="T64" fmla="*/ 4 w 197"/>
                      <a:gd name="T65" fmla="*/ 121 h 258"/>
                      <a:gd name="T66" fmla="*/ 1 w 197"/>
                      <a:gd name="T67" fmla="*/ 125 h 258"/>
                      <a:gd name="T68" fmla="*/ 1 w 197"/>
                      <a:gd name="T69" fmla="*/ 125 h 258"/>
                      <a:gd name="T70" fmla="*/ 5 w 197"/>
                      <a:gd name="T71" fmla="*/ 126 h 258"/>
                      <a:gd name="T72" fmla="*/ 1 w 197"/>
                      <a:gd name="T73" fmla="*/ 125 h 258"/>
                      <a:gd name="T74" fmla="*/ 0 w 197"/>
                      <a:gd name="T75" fmla="*/ 127 h 258"/>
                      <a:gd name="T76" fmla="*/ 1 w 197"/>
                      <a:gd name="T77" fmla="*/ 129 h 258"/>
                      <a:gd name="T78" fmla="*/ 3 w 197"/>
                      <a:gd name="T79" fmla="*/ 129 h 258"/>
                      <a:gd name="T80" fmla="*/ 4 w 197"/>
                      <a:gd name="T81" fmla="*/ 129 h 258"/>
                      <a:gd name="T82" fmla="*/ 0 w 197"/>
                      <a:gd name="T83" fmla="*/ 128 h 258"/>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0" t="0" r="r" b="b"/>
                    <a:pathLst>
                      <a:path w="197" h="258">
                        <a:moveTo>
                          <a:pt x="0" y="255"/>
                        </a:moveTo>
                        <a:lnTo>
                          <a:pt x="8" y="257"/>
                        </a:lnTo>
                        <a:lnTo>
                          <a:pt x="10" y="253"/>
                        </a:lnTo>
                        <a:lnTo>
                          <a:pt x="14" y="249"/>
                        </a:lnTo>
                        <a:lnTo>
                          <a:pt x="21" y="240"/>
                        </a:lnTo>
                        <a:lnTo>
                          <a:pt x="31" y="227"/>
                        </a:lnTo>
                        <a:lnTo>
                          <a:pt x="40" y="214"/>
                        </a:lnTo>
                        <a:lnTo>
                          <a:pt x="53" y="198"/>
                        </a:lnTo>
                        <a:lnTo>
                          <a:pt x="67" y="179"/>
                        </a:lnTo>
                        <a:lnTo>
                          <a:pt x="83" y="159"/>
                        </a:lnTo>
                        <a:lnTo>
                          <a:pt x="98" y="138"/>
                        </a:lnTo>
                        <a:lnTo>
                          <a:pt x="112" y="117"/>
                        </a:lnTo>
                        <a:lnTo>
                          <a:pt x="128" y="96"/>
                        </a:lnTo>
                        <a:lnTo>
                          <a:pt x="144" y="76"/>
                        </a:lnTo>
                        <a:lnTo>
                          <a:pt x="158" y="57"/>
                        </a:lnTo>
                        <a:lnTo>
                          <a:pt x="173" y="38"/>
                        </a:lnTo>
                        <a:lnTo>
                          <a:pt x="185" y="19"/>
                        </a:lnTo>
                        <a:lnTo>
                          <a:pt x="197" y="4"/>
                        </a:lnTo>
                        <a:lnTo>
                          <a:pt x="187" y="0"/>
                        </a:lnTo>
                        <a:lnTo>
                          <a:pt x="176" y="15"/>
                        </a:lnTo>
                        <a:lnTo>
                          <a:pt x="163" y="33"/>
                        </a:lnTo>
                        <a:lnTo>
                          <a:pt x="151" y="50"/>
                        </a:lnTo>
                        <a:lnTo>
                          <a:pt x="135" y="71"/>
                        </a:lnTo>
                        <a:lnTo>
                          <a:pt x="121" y="92"/>
                        </a:lnTo>
                        <a:lnTo>
                          <a:pt x="105" y="113"/>
                        </a:lnTo>
                        <a:lnTo>
                          <a:pt x="89" y="133"/>
                        </a:lnTo>
                        <a:lnTo>
                          <a:pt x="74" y="154"/>
                        </a:lnTo>
                        <a:lnTo>
                          <a:pt x="60" y="172"/>
                        </a:lnTo>
                        <a:lnTo>
                          <a:pt x="46" y="191"/>
                        </a:lnTo>
                        <a:lnTo>
                          <a:pt x="33" y="207"/>
                        </a:lnTo>
                        <a:lnTo>
                          <a:pt x="22" y="222"/>
                        </a:lnTo>
                        <a:lnTo>
                          <a:pt x="14" y="234"/>
                        </a:lnTo>
                        <a:lnTo>
                          <a:pt x="7" y="242"/>
                        </a:lnTo>
                        <a:lnTo>
                          <a:pt x="1" y="249"/>
                        </a:lnTo>
                        <a:lnTo>
                          <a:pt x="1" y="250"/>
                        </a:lnTo>
                        <a:lnTo>
                          <a:pt x="9" y="251"/>
                        </a:lnTo>
                        <a:lnTo>
                          <a:pt x="1" y="250"/>
                        </a:lnTo>
                        <a:lnTo>
                          <a:pt x="0" y="253"/>
                        </a:lnTo>
                        <a:lnTo>
                          <a:pt x="1" y="257"/>
                        </a:lnTo>
                        <a:lnTo>
                          <a:pt x="5" y="258"/>
                        </a:lnTo>
                        <a:lnTo>
                          <a:pt x="8" y="257"/>
                        </a:lnTo>
                        <a:lnTo>
                          <a:pt x="0" y="255"/>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255" name="Freeform 277"/>
                  <p:cNvSpPr>
                    <a:spLocks noChangeAspect="1"/>
                  </p:cNvSpPr>
                  <p:nvPr/>
                </p:nvSpPr>
                <p:spPr bwMode="auto">
                  <a:xfrm>
                    <a:off x="726" y="3586"/>
                    <a:ext cx="59" cy="96"/>
                  </a:xfrm>
                  <a:custGeom>
                    <a:avLst/>
                    <a:gdLst>
                      <a:gd name="T0" fmla="*/ 4 w 118"/>
                      <a:gd name="T1" fmla="*/ 5 h 192"/>
                      <a:gd name="T2" fmla="*/ 0 w 118"/>
                      <a:gd name="T3" fmla="*/ 4 h 192"/>
                      <a:gd name="T4" fmla="*/ 8 w 118"/>
                      <a:gd name="T5" fmla="*/ 17 h 192"/>
                      <a:gd name="T6" fmla="*/ 15 w 118"/>
                      <a:gd name="T7" fmla="*/ 30 h 192"/>
                      <a:gd name="T8" fmla="*/ 23 w 118"/>
                      <a:gd name="T9" fmla="*/ 43 h 192"/>
                      <a:gd name="T10" fmla="*/ 30 w 118"/>
                      <a:gd name="T11" fmla="*/ 56 h 192"/>
                      <a:gd name="T12" fmla="*/ 37 w 118"/>
                      <a:gd name="T13" fmla="*/ 67 h 192"/>
                      <a:gd name="T14" fmla="*/ 44 w 118"/>
                      <a:gd name="T15" fmla="*/ 79 h 192"/>
                      <a:gd name="T16" fmla="*/ 50 w 118"/>
                      <a:gd name="T17" fmla="*/ 88 h 192"/>
                      <a:gd name="T18" fmla="*/ 55 w 118"/>
                      <a:gd name="T19" fmla="*/ 96 h 192"/>
                      <a:gd name="T20" fmla="*/ 59 w 118"/>
                      <a:gd name="T21" fmla="*/ 94 h 192"/>
                      <a:gd name="T22" fmla="*/ 54 w 118"/>
                      <a:gd name="T23" fmla="*/ 86 h 192"/>
                      <a:gd name="T24" fmla="*/ 48 w 118"/>
                      <a:gd name="T25" fmla="*/ 76 h 192"/>
                      <a:gd name="T26" fmla="*/ 42 w 118"/>
                      <a:gd name="T27" fmla="*/ 65 h 192"/>
                      <a:gd name="T28" fmla="*/ 35 w 118"/>
                      <a:gd name="T29" fmla="*/ 53 h 192"/>
                      <a:gd name="T30" fmla="*/ 27 w 118"/>
                      <a:gd name="T31" fmla="*/ 41 h 192"/>
                      <a:gd name="T32" fmla="*/ 20 w 118"/>
                      <a:gd name="T33" fmla="*/ 28 h 192"/>
                      <a:gd name="T34" fmla="*/ 12 w 118"/>
                      <a:gd name="T35" fmla="*/ 15 h 192"/>
                      <a:gd name="T36" fmla="*/ 5 w 118"/>
                      <a:gd name="T37" fmla="*/ 1 h 192"/>
                      <a:gd name="T38" fmla="*/ 1 w 118"/>
                      <a:gd name="T39" fmla="*/ 0 h 192"/>
                      <a:gd name="T40" fmla="*/ 5 w 118"/>
                      <a:gd name="T41" fmla="*/ 1 h 192"/>
                      <a:gd name="T42" fmla="*/ 4 w 118"/>
                      <a:gd name="T43" fmla="*/ 0 h 192"/>
                      <a:gd name="T44" fmla="*/ 2 w 118"/>
                      <a:gd name="T45" fmla="*/ 0 h 192"/>
                      <a:gd name="T46" fmla="*/ 0 w 118"/>
                      <a:gd name="T47" fmla="*/ 2 h 192"/>
                      <a:gd name="T48" fmla="*/ 0 w 118"/>
                      <a:gd name="T49" fmla="*/ 4 h 192"/>
                      <a:gd name="T50" fmla="*/ 4 w 118"/>
                      <a:gd name="T51" fmla="*/ 5 h 192"/>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0" t="0" r="r" b="b"/>
                    <a:pathLst>
                      <a:path w="118" h="192">
                        <a:moveTo>
                          <a:pt x="7" y="9"/>
                        </a:moveTo>
                        <a:lnTo>
                          <a:pt x="0" y="7"/>
                        </a:lnTo>
                        <a:lnTo>
                          <a:pt x="15" y="33"/>
                        </a:lnTo>
                        <a:lnTo>
                          <a:pt x="30" y="60"/>
                        </a:lnTo>
                        <a:lnTo>
                          <a:pt x="45" y="85"/>
                        </a:lnTo>
                        <a:lnTo>
                          <a:pt x="60" y="111"/>
                        </a:lnTo>
                        <a:lnTo>
                          <a:pt x="74" y="134"/>
                        </a:lnTo>
                        <a:lnTo>
                          <a:pt x="87" y="157"/>
                        </a:lnTo>
                        <a:lnTo>
                          <a:pt x="99" y="175"/>
                        </a:lnTo>
                        <a:lnTo>
                          <a:pt x="109" y="192"/>
                        </a:lnTo>
                        <a:lnTo>
                          <a:pt x="118" y="188"/>
                        </a:lnTo>
                        <a:lnTo>
                          <a:pt x="108" y="171"/>
                        </a:lnTo>
                        <a:lnTo>
                          <a:pt x="96" y="152"/>
                        </a:lnTo>
                        <a:lnTo>
                          <a:pt x="84" y="129"/>
                        </a:lnTo>
                        <a:lnTo>
                          <a:pt x="69" y="106"/>
                        </a:lnTo>
                        <a:lnTo>
                          <a:pt x="54" y="81"/>
                        </a:lnTo>
                        <a:lnTo>
                          <a:pt x="39" y="55"/>
                        </a:lnTo>
                        <a:lnTo>
                          <a:pt x="24" y="29"/>
                        </a:lnTo>
                        <a:lnTo>
                          <a:pt x="9" y="2"/>
                        </a:lnTo>
                        <a:lnTo>
                          <a:pt x="2" y="0"/>
                        </a:lnTo>
                        <a:lnTo>
                          <a:pt x="9" y="2"/>
                        </a:lnTo>
                        <a:lnTo>
                          <a:pt x="7" y="0"/>
                        </a:lnTo>
                        <a:lnTo>
                          <a:pt x="3" y="0"/>
                        </a:lnTo>
                        <a:lnTo>
                          <a:pt x="0" y="4"/>
                        </a:lnTo>
                        <a:lnTo>
                          <a:pt x="0" y="7"/>
                        </a:lnTo>
                        <a:lnTo>
                          <a:pt x="7" y="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256" name="Freeform 278"/>
                  <p:cNvSpPr>
                    <a:spLocks noChangeAspect="1"/>
                  </p:cNvSpPr>
                  <p:nvPr/>
                </p:nvSpPr>
                <p:spPr bwMode="auto">
                  <a:xfrm>
                    <a:off x="624" y="3586"/>
                    <a:ext cx="105" cy="68"/>
                  </a:xfrm>
                  <a:custGeom>
                    <a:avLst/>
                    <a:gdLst>
                      <a:gd name="T0" fmla="*/ 4 w 211"/>
                      <a:gd name="T1" fmla="*/ 65 h 136"/>
                      <a:gd name="T2" fmla="*/ 3 w 211"/>
                      <a:gd name="T3" fmla="*/ 68 h 136"/>
                      <a:gd name="T4" fmla="*/ 105 w 211"/>
                      <a:gd name="T5" fmla="*/ 5 h 136"/>
                      <a:gd name="T6" fmla="*/ 103 w 211"/>
                      <a:gd name="T7" fmla="*/ 0 h 136"/>
                      <a:gd name="T8" fmla="*/ 1 w 211"/>
                      <a:gd name="T9" fmla="*/ 64 h 136"/>
                      <a:gd name="T10" fmla="*/ 0 w 211"/>
                      <a:gd name="T11" fmla="*/ 67 h 136"/>
                      <a:gd name="T12" fmla="*/ 1 w 211"/>
                      <a:gd name="T13" fmla="*/ 64 h 136"/>
                      <a:gd name="T14" fmla="*/ 0 w 211"/>
                      <a:gd name="T15" fmla="*/ 65 h 136"/>
                      <a:gd name="T16" fmla="*/ 0 w 211"/>
                      <a:gd name="T17" fmla="*/ 67 h 136"/>
                      <a:gd name="T18" fmla="*/ 2 w 211"/>
                      <a:gd name="T19" fmla="*/ 68 h 136"/>
                      <a:gd name="T20" fmla="*/ 3 w 211"/>
                      <a:gd name="T21" fmla="*/ 68 h 136"/>
                      <a:gd name="T22" fmla="*/ 4 w 211"/>
                      <a:gd name="T23" fmla="*/ 65 h 1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11" h="136">
                        <a:moveTo>
                          <a:pt x="9" y="129"/>
                        </a:moveTo>
                        <a:lnTo>
                          <a:pt x="7" y="136"/>
                        </a:lnTo>
                        <a:lnTo>
                          <a:pt x="211" y="9"/>
                        </a:lnTo>
                        <a:lnTo>
                          <a:pt x="206" y="0"/>
                        </a:lnTo>
                        <a:lnTo>
                          <a:pt x="2" y="127"/>
                        </a:lnTo>
                        <a:lnTo>
                          <a:pt x="0" y="134"/>
                        </a:lnTo>
                        <a:lnTo>
                          <a:pt x="2" y="127"/>
                        </a:lnTo>
                        <a:lnTo>
                          <a:pt x="0" y="129"/>
                        </a:lnTo>
                        <a:lnTo>
                          <a:pt x="0" y="133"/>
                        </a:lnTo>
                        <a:lnTo>
                          <a:pt x="4" y="136"/>
                        </a:lnTo>
                        <a:lnTo>
                          <a:pt x="7" y="136"/>
                        </a:lnTo>
                        <a:lnTo>
                          <a:pt x="9" y="12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257" name="Freeform 279"/>
                  <p:cNvSpPr>
                    <a:spLocks noChangeAspect="1"/>
                  </p:cNvSpPr>
                  <p:nvPr/>
                </p:nvSpPr>
                <p:spPr bwMode="auto">
                  <a:xfrm>
                    <a:off x="578" y="3494"/>
                    <a:ext cx="150" cy="158"/>
                  </a:xfrm>
                  <a:custGeom>
                    <a:avLst/>
                    <a:gdLst>
                      <a:gd name="T0" fmla="*/ 150 w 300"/>
                      <a:gd name="T1" fmla="*/ 95 h 315"/>
                      <a:gd name="T2" fmla="*/ 145 w 300"/>
                      <a:gd name="T3" fmla="*/ 85 h 315"/>
                      <a:gd name="T4" fmla="*/ 140 w 300"/>
                      <a:gd name="T5" fmla="*/ 77 h 315"/>
                      <a:gd name="T6" fmla="*/ 135 w 300"/>
                      <a:gd name="T7" fmla="*/ 68 h 315"/>
                      <a:gd name="T8" fmla="*/ 131 w 300"/>
                      <a:gd name="T9" fmla="*/ 60 h 315"/>
                      <a:gd name="T10" fmla="*/ 127 w 300"/>
                      <a:gd name="T11" fmla="*/ 53 h 315"/>
                      <a:gd name="T12" fmla="*/ 123 w 300"/>
                      <a:gd name="T13" fmla="*/ 46 h 315"/>
                      <a:gd name="T14" fmla="*/ 120 w 300"/>
                      <a:gd name="T15" fmla="*/ 40 h 315"/>
                      <a:gd name="T16" fmla="*/ 118 w 300"/>
                      <a:gd name="T17" fmla="*/ 35 h 315"/>
                      <a:gd name="T18" fmla="*/ 112 w 300"/>
                      <a:gd name="T19" fmla="*/ 24 h 315"/>
                      <a:gd name="T20" fmla="*/ 104 w 300"/>
                      <a:gd name="T21" fmla="*/ 15 h 315"/>
                      <a:gd name="T22" fmla="*/ 95 w 300"/>
                      <a:gd name="T23" fmla="*/ 8 h 315"/>
                      <a:gd name="T24" fmla="*/ 84 w 300"/>
                      <a:gd name="T25" fmla="*/ 2 h 315"/>
                      <a:gd name="T26" fmla="*/ 72 w 300"/>
                      <a:gd name="T27" fmla="*/ 0 h 315"/>
                      <a:gd name="T28" fmla="*/ 59 w 300"/>
                      <a:gd name="T29" fmla="*/ 1 h 315"/>
                      <a:gd name="T30" fmla="*/ 45 w 300"/>
                      <a:gd name="T31" fmla="*/ 4 h 315"/>
                      <a:gd name="T32" fmla="*/ 31 w 300"/>
                      <a:gd name="T33" fmla="*/ 10 h 315"/>
                      <a:gd name="T34" fmla="*/ 19 w 300"/>
                      <a:gd name="T35" fmla="*/ 19 h 315"/>
                      <a:gd name="T36" fmla="*/ 9 w 300"/>
                      <a:gd name="T37" fmla="*/ 28 h 315"/>
                      <a:gd name="T38" fmla="*/ 4 w 300"/>
                      <a:gd name="T39" fmla="*/ 38 h 315"/>
                      <a:gd name="T40" fmla="*/ 1 w 300"/>
                      <a:gd name="T41" fmla="*/ 49 h 315"/>
                      <a:gd name="T42" fmla="*/ 0 w 300"/>
                      <a:gd name="T43" fmla="*/ 60 h 315"/>
                      <a:gd name="T44" fmla="*/ 2 w 300"/>
                      <a:gd name="T45" fmla="*/ 72 h 315"/>
                      <a:gd name="T46" fmla="*/ 5 w 300"/>
                      <a:gd name="T47" fmla="*/ 82 h 315"/>
                      <a:gd name="T48" fmla="*/ 10 w 300"/>
                      <a:gd name="T49" fmla="*/ 93 h 315"/>
                      <a:gd name="T50" fmla="*/ 12 w 300"/>
                      <a:gd name="T51" fmla="*/ 97 h 315"/>
                      <a:gd name="T52" fmla="*/ 15 w 300"/>
                      <a:gd name="T53" fmla="*/ 103 h 315"/>
                      <a:gd name="T54" fmla="*/ 19 w 300"/>
                      <a:gd name="T55" fmla="*/ 110 h 315"/>
                      <a:gd name="T56" fmla="*/ 24 w 300"/>
                      <a:gd name="T57" fmla="*/ 118 h 315"/>
                      <a:gd name="T58" fmla="*/ 29 w 300"/>
                      <a:gd name="T59" fmla="*/ 127 h 315"/>
                      <a:gd name="T60" fmla="*/ 35 w 300"/>
                      <a:gd name="T61" fmla="*/ 137 h 315"/>
                      <a:gd name="T62" fmla="*/ 42 w 300"/>
                      <a:gd name="T63" fmla="*/ 147 h 315"/>
                      <a:gd name="T64" fmla="*/ 49 w 300"/>
                      <a:gd name="T65" fmla="*/ 158 h 315"/>
                      <a:gd name="T66" fmla="*/ 150 w 300"/>
                      <a:gd name="T67" fmla="*/ 95 h 31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300" h="315">
                        <a:moveTo>
                          <a:pt x="300" y="189"/>
                        </a:moveTo>
                        <a:lnTo>
                          <a:pt x="290" y="170"/>
                        </a:lnTo>
                        <a:lnTo>
                          <a:pt x="280" y="153"/>
                        </a:lnTo>
                        <a:lnTo>
                          <a:pt x="270" y="136"/>
                        </a:lnTo>
                        <a:lnTo>
                          <a:pt x="261" y="120"/>
                        </a:lnTo>
                        <a:lnTo>
                          <a:pt x="254" y="105"/>
                        </a:lnTo>
                        <a:lnTo>
                          <a:pt x="246" y="91"/>
                        </a:lnTo>
                        <a:lnTo>
                          <a:pt x="240" y="79"/>
                        </a:lnTo>
                        <a:lnTo>
                          <a:pt x="236" y="69"/>
                        </a:lnTo>
                        <a:lnTo>
                          <a:pt x="223" y="47"/>
                        </a:lnTo>
                        <a:lnTo>
                          <a:pt x="207" y="29"/>
                        </a:lnTo>
                        <a:lnTo>
                          <a:pt x="189" y="15"/>
                        </a:lnTo>
                        <a:lnTo>
                          <a:pt x="167" y="4"/>
                        </a:lnTo>
                        <a:lnTo>
                          <a:pt x="143" y="0"/>
                        </a:lnTo>
                        <a:lnTo>
                          <a:pt x="117" y="1"/>
                        </a:lnTo>
                        <a:lnTo>
                          <a:pt x="90" y="7"/>
                        </a:lnTo>
                        <a:lnTo>
                          <a:pt x="61" y="19"/>
                        </a:lnTo>
                        <a:lnTo>
                          <a:pt x="37" y="37"/>
                        </a:lnTo>
                        <a:lnTo>
                          <a:pt x="18" y="55"/>
                        </a:lnTo>
                        <a:lnTo>
                          <a:pt x="7" y="76"/>
                        </a:lnTo>
                        <a:lnTo>
                          <a:pt x="1" y="98"/>
                        </a:lnTo>
                        <a:lnTo>
                          <a:pt x="0" y="120"/>
                        </a:lnTo>
                        <a:lnTo>
                          <a:pt x="4" y="143"/>
                        </a:lnTo>
                        <a:lnTo>
                          <a:pt x="10" y="164"/>
                        </a:lnTo>
                        <a:lnTo>
                          <a:pt x="20" y="186"/>
                        </a:lnTo>
                        <a:lnTo>
                          <a:pt x="24" y="194"/>
                        </a:lnTo>
                        <a:lnTo>
                          <a:pt x="30" y="206"/>
                        </a:lnTo>
                        <a:lnTo>
                          <a:pt x="38" y="220"/>
                        </a:lnTo>
                        <a:lnTo>
                          <a:pt x="47" y="235"/>
                        </a:lnTo>
                        <a:lnTo>
                          <a:pt x="58" y="253"/>
                        </a:lnTo>
                        <a:lnTo>
                          <a:pt x="70" y="273"/>
                        </a:lnTo>
                        <a:lnTo>
                          <a:pt x="83" y="293"/>
                        </a:lnTo>
                        <a:lnTo>
                          <a:pt x="97" y="315"/>
                        </a:lnTo>
                        <a:lnTo>
                          <a:pt x="300" y="189"/>
                        </a:lnTo>
                        <a:close/>
                      </a:path>
                    </a:pathLst>
                  </a:custGeom>
                  <a:solidFill>
                    <a:srgbClr val="F2CCB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258" name="Freeform 280"/>
                  <p:cNvSpPr>
                    <a:spLocks noChangeAspect="1"/>
                  </p:cNvSpPr>
                  <p:nvPr/>
                </p:nvSpPr>
                <p:spPr bwMode="auto">
                  <a:xfrm>
                    <a:off x="694" y="3527"/>
                    <a:ext cx="36" cy="62"/>
                  </a:xfrm>
                  <a:custGeom>
                    <a:avLst/>
                    <a:gdLst>
                      <a:gd name="T0" fmla="*/ 0 w 74"/>
                      <a:gd name="T1" fmla="*/ 2 h 124"/>
                      <a:gd name="T2" fmla="*/ 0 w 74"/>
                      <a:gd name="T3" fmla="*/ 2 h 124"/>
                      <a:gd name="T4" fmla="*/ 2 w 74"/>
                      <a:gd name="T5" fmla="*/ 8 h 124"/>
                      <a:gd name="T6" fmla="*/ 5 w 74"/>
                      <a:gd name="T7" fmla="*/ 13 h 124"/>
                      <a:gd name="T8" fmla="*/ 9 w 74"/>
                      <a:gd name="T9" fmla="*/ 20 h 124"/>
                      <a:gd name="T10" fmla="*/ 13 w 74"/>
                      <a:gd name="T11" fmla="*/ 28 h 124"/>
                      <a:gd name="T12" fmla="*/ 17 w 74"/>
                      <a:gd name="T13" fmla="*/ 36 h 124"/>
                      <a:gd name="T14" fmla="*/ 21 w 74"/>
                      <a:gd name="T15" fmla="*/ 44 h 124"/>
                      <a:gd name="T16" fmla="*/ 26 w 74"/>
                      <a:gd name="T17" fmla="*/ 53 h 124"/>
                      <a:gd name="T18" fmla="*/ 32 w 74"/>
                      <a:gd name="T19" fmla="*/ 62 h 124"/>
                      <a:gd name="T20" fmla="*/ 36 w 74"/>
                      <a:gd name="T21" fmla="*/ 60 h 124"/>
                      <a:gd name="T22" fmla="*/ 31 w 74"/>
                      <a:gd name="T23" fmla="*/ 51 h 124"/>
                      <a:gd name="T24" fmla="*/ 26 w 74"/>
                      <a:gd name="T25" fmla="*/ 42 h 124"/>
                      <a:gd name="T26" fmla="*/ 21 w 74"/>
                      <a:gd name="T27" fmla="*/ 33 h 124"/>
                      <a:gd name="T28" fmla="*/ 17 w 74"/>
                      <a:gd name="T29" fmla="*/ 25 h 124"/>
                      <a:gd name="T30" fmla="*/ 14 w 74"/>
                      <a:gd name="T31" fmla="*/ 18 h 124"/>
                      <a:gd name="T32" fmla="*/ 10 w 74"/>
                      <a:gd name="T33" fmla="*/ 11 h 124"/>
                      <a:gd name="T34" fmla="*/ 7 w 74"/>
                      <a:gd name="T35" fmla="*/ 5 h 124"/>
                      <a:gd name="T36" fmla="*/ 4 w 74"/>
                      <a:gd name="T37" fmla="*/ 0 h 124"/>
                      <a:gd name="T38" fmla="*/ 4 w 74"/>
                      <a:gd name="T39" fmla="*/ 0 h 124"/>
                      <a:gd name="T40" fmla="*/ 0 w 74"/>
                      <a:gd name="T41" fmla="*/ 2 h 124"/>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74" h="124">
                        <a:moveTo>
                          <a:pt x="0" y="4"/>
                        </a:moveTo>
                        <a:lnTo>
                          <a:pt x="0" y="4"/>
                        </a:lnTo>
                        <a:lnTo>
                          <a:pt x="5" y="15"/>
                        </a:lnTo>
                        <a:lnTo>
                          <a:pt x="11" y="26"/>
                        </a:lnTo>
                        <a:lnTo>
                          <a:pt x="19" y="40"/>
                        </a:lnTo>
                        <a:lnTo>
                          <a:pt x="26" y="55"/>
                        </a:lnTo>
                        <a:lnTo>
                          <a:pt x="35" y="71"/>
                        </a:lnTo>
                        <a:lnTo>
                          <a:pt x="44" y="88"/>
                        </a:lnTo>
                        <a:lnTo>
                          <a:pt x="54" y="106"/>
                        </a:lnTo>
                        <a:lnTo>
                          <a:pt x="65" y="124"/>
                        </a:lnTo>
                        <a:lnTo>
                          <a:pt x="74" y="119"/>
                        </a:lnTo>
                        <a:lnTo>
                          <a:pt x="64" y="101"/>
                        </a:lnTo>
                        <a:lnTo>
                          <a:pt x="53" y="84"/>
                        </a:lnTo>
                        <a:lnTo>
                          <a:pt x="44" y="66"/>
                        </a:lnTo>
                        <a:lnTo>
                          <a:pt x="35" y="50"/>
                        </a:lnTo>
                        <a:lnTo>
                          <a:pt x="28" y="35"/>
                        </a:lnTo>
                        <a:lnTo>
                          <a:pt x="20" y="21"/>
                        </a:lnTo>
                        <a:lnTo>
                          <a:pt x="14" y="10"/>
                        </a:lnTo>
                        <a:lnTo>
                          <a:pt x="9" y="0"/>
                        </a:lnTo>
                        <a:lnTo>
                          <a:pt x="0" y="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259" name="Freeform 281"/>
                  <p:cNvSpPr>
                    <a:spLocks noChangeAspect="1"/>
                  </p:cNvSpPr>
                  <p:nvPr/>
                </p:nvSpPr>
                <p:spPr bwMode="auto">
                  <a:xfrm>
                    <a:off x="607" y="3492"/>
                    <a:ext cx="91" cy="38"/>
                  </a:xfrm>
                  <a:custGeom>
                    <a:avLst/>
                    <a:gdLst>
                      <a:gd name="T0" fmla="*/ 2 w 181"/>
                      <a:gd name="T1" fmla="*/ 15 h 76"/>
                      <a:gd name="T2" fmla="*/ 2 w 181"/>
                      <a:gd name="T3" fmla="*/ 15 h 76"/>
                      <a:gd name="T4" fmla="*/ 16 w 181"/>
                      <a:gd name="T5" fmla="*/ 8 h 76"/>
                      <a:gd name="T6" fmla="*/ 29 w 181"/>
                      <a:gd name="T7" fmla="*/ 6 h 76"/>
                      <a:gd name="T8" fmla="*/ 42 w 181"/>
                      <a:gd name="T9" fmla="*/ 5 h 76"/>
                      <a:gd name="T10" fmla="*/ 54 w 181"/>
                      <a:gd name="T11" fmla="*/ 7 h 76"/>
                      <a:gd name="T12" fmla="*/ 64 w 181"/>
                      <a:gd name="T13" fmla="*/ 12 h 76"/>
                      <a:gd name="T14" fmla="*/ 73 w 181"/>
                      <a:gd name="T15" fmla="*/ 19 h 76"/>
                      <a:gd name="T16" fmla="*/ 80 w 181"/>
                      <a:gd name="T17" fmla="*/ 27 h 76"/>
                      <a:gd name="T18" fmla="*/ 86 w 181"/>
                      <a:gd name="T19" fmla="*/ 38 h 76"/>
                      <a:gd name="T20" fmla="*/ 91 w 181"/>
                      <a:gd name="T21" fmla="*/ 36 h 76"/>
                      <a:gd name="T22" fmla="*/ 85 w 181"/>
                      <a:gd name="T23" fmla="*/ 25 h 76"/>
                      <a:gd name="T24" fmla="*/ 76 w 181"/>
                      <a:gd name="T25" fmla="*/ 15 h 76"/>
                      <a:gd name="T26" fmla="*/ 66 w 181"/>
                      <a:gd name="T27" fmla="*/ 8 h 76"/>
                      <a:gd name="T28" fmla="*/ 55 w 181"/>
                      <a:gd name="T29" fmla="*/ 3 h 76"/>
                      <a:gd name="T30" fmla="*/ 42 w 181"/>
                      <a:gd name="T31" fmla="*/ 0 h 76"/>
                      <a:gd name="T32" fmla="*/ 29 w 181"/>
                      <a:gd name="T33" fmla="*/ 1 h 76"/>
                      <a:gd name="T34" fmla="*/ 15 w 181"/>
                      <a:gd name="T35" fmla="*/ 4 h 76"/>
                      <a:gd name="T36" fmla="*/ 0 w 181"/>
                      <a:gd name="T37" fmla="*/ 10 h 76"/>
                      <a:gd name="T38" fmla="*/ 0 w 181"/>
                      <a:gd name="T39" fmla="*/ 10 h 76"/>
                      <a:gd name="T40" fmla="*/ 2 w 181"/>
                      <a:gd name="T41" fmla="*/ 15 h 7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181" h="76">
                        <a:moveTo>
                          <a:pt x="4" y="29"/>
                        </a:moveTo>
                        <a:lnTo>
                          <a:pt x="4" y="29"/>
                        </a:lnTo>
                        <a:lnTo>
                          <a:pt x="32" y="16"/>
                        </a:lnTo>
                        <a:lnTo>
                          <a:pt x="58" y="11"/>
                        </a:lnTo>
                        <a:lnTo>
                          <a:pt x="84" y="9"/>
                        </a:lnTo>
                        <a:lnTo>
                          <a:pt x="107" y="14"/>
                        </a:lnTo>
                        <a:lnTo>
                          <a:pt x="127" y="24"/>
                        </a:lnTo>
                        <a:lnTo>
                          <a:pt x="145" y="37"/>
                        </a:lnTo>
                        <a:lnTo>
                          <a:pt x="160" y="54"/>
                        </a:lnTo>
                        <a:lnTo>
                          <a:pt x="172" y="76"/>
                        </a:lnTo>
                        <a:lnTo>
                          <a:pt x="181" y="72"/>
                        </a:lnTo>
                        <a:lnTo>
                          <a:pt x="169" y="50"/>
                        </a:lnTo>
                        <a:lnTo>
                          <a:pt x="152" y="30"/>
                        </a:lnTo>
                        <a:lnTo>
                          <a:pt x="132" y="15"/>
                        </a:lnTo>
                        <a:lnTo>
                          <a:pt x="109" y="5"/>
                        </a:lnTo>
                        <a:lnTo>
                          <a:pt x="84" y="0"/>
                        </a:lnTo>
                        <a:lnTo>
                          <a:pt x="58" y="1"/>
                        </a:lnTo>
                        <a:lnTo>
                          <a:pt x="30" y="7"/>
                        </a:lnTo>
                        <a:lnTo>
                          <a:pt x="0" y="20"/>
                        </a:lnTo>
                        <a:lnTo>
                          <a:pt x="4" y="2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260" name="Freeform 282"/>
                  <p:cNvSpPr>
                    <a:spLocks noChangeAspect="1"/>
                  </p:cNvSpPr>
                  <p:nvPr/>
                </p:nvSpPr>
                <p:spPr bwMode="auto">
                  <a:xfrm>
                    <a:off x="576" y="3501"/>
                    <a:ext cx="34" cy="87"/>
                  </a:xfrm>
                  <a:custGeom>
                    <a:avLst/>
                    <a:gdLst>
                      <a:gd name="T0" fmla="*/ 15 w 68"/>
                      <a:gd name="T1" fmla="*/ 85 h 174"/>
                      <a:gd name="T2" fmla="*/ 15 w 68"/>
                      <a:gd name="T3" fmla="*/ 85 h 174"/>
                      <a:gd name="T4" fmla="*/ 10 w 68"/>
                      <a:gd name="T5" fmla="*/ 74 h 174"/>
                      <a:gd name="T6" fmla="*/ 7 w 68"/>
                      <a:gd name="T7" fmla="*/ 63 h 174"/>
                      <a:gd name="T8" fmla="*/ 5 w 68"/>
                      <a:gd name="T9" fmla="*/ 53 h 174"/>
                      <a:gd name="T10" fmla="*/ 6 w 68"/>
                      <a:gd name="T11" fmla="*/ 42 h 174"/>
                      <a:gd name="T12" fmla="*/ 9 w 68"/>
                      <a:gd name="T13" fmla="*/ 31 h 174"/>
                      <a:gd name="T14" fmla="*/ 14 w 68"/>
                      <a:gd name="T15" fmla="*/ 22 h 174"/>
                      <a:gd name="T16" fmla="*/ 23 w 68"/>
                      <a:gd name="T17" fmla="*/ 13 h 174"/>
                      <a:gd name="T18" fmla="*/ 34 w 68"/>
                      <a:gd name="T19" fmla="*/ 5 h 174"/>
                      <a:gd name="T20" fmla="*/ 32 w 68"/>
                      <a:gd name="T21" fmla="*/ 0 h 174"/>
                      <a:gd name="T22" fmla="*/ 19 w 68"/>
                      <a:gd name="T23" fmla="*/ 9 h 174"/>
                      <a:gd name="T24" fmla="*/ 10 w 68"/>
                      <a:gd name="T25" fmla="*/ 19 h 174"/>
                      <a:gd name="T26" fmla="*/ 4 w 68"/>
                      <a:gd name="T27" fmla="*/ 30 h 174"/>
                      <a:gd name="T28" fmla="*/ 1 w 68"/>
                      <a:gd name="T29" fmla="*/ 42 h 174"/>
                      <a:gd name="T30" fmla="*/ 0 w 68"/>
                      <a:gd name="T31" fmla="*/ 53 h 174"/>
                      <a:gd name="T32" fmla="*/ 2 w 68"/>
                      <a:gd name="T33" fmla="*/ 65 h 174"/>
                      <a:gd name="T34" fmla="*/ 6 w 68"/>
                      <a:gd name="T35" fmla="*/ 76 h 174"/>
                      <a:gd name="T36" fmla="*/ 10 w 68"/>
                      <a:gd name="T37" fmla="*/ 87 h 174"/>
                      <a:gd name="T38" fmla="*/ 10 w 68"/>
                      <a:gd name="T39" fmla="*/ 87 h 174"/>
                      <a:gd name="T40" fmla="*/ 15 w 68"/>
                      <a:gd name="T41" fmla="*/ 85 h 174"/>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68" h="174">
                        <a:moveTo>
                          <a:pt x="29" y="169"/>
                        </a:moveTo>
                        <a:lnTo>
                          <a:pt x="29" y="169"/>
                        </a:lnTo>
                        <a:lnTo>
                          <a:pt x="20" y="148"/>
                        </a:lnTo>
                        <a:lnTo>
                          <a:pt x="13" y="126"/>
                        </a:lnTo>
                        <a:lnTo>
                          <a:pt x="10" y="105"/>
                        </a:lnTo>
                        <a:lnTo>
                          <a:pt x="11" y="83"/>
                        </a:lnTo>
                        <a:lnTo>
                          <a:pt x="17" y="62"/>
                        </a:lnTo>
                        <a:lnTo>
                          <a:pt x="27" y="44"/>
                        </a:lnTo>
                        <a:lnTo>
                          <a:pt x="45" y="25"/>
                        </a:lnTo>
                        <a:lnTo>
                          <a:pt x="68" y="9"/>
                        </a:lnTo>
                        <a:lnTo>
                          <a:pt x="64" y="0"/>
                        </a:lnTo>
                        <a:lnTo>
                          <a:pt x="38" y="18"/>
                        </a:lnTo>
                        <a:lnTo>
                          <a:pt x="20" y="37"/>
                        </a:lnTo>
                        <a:lnTo>
                          <a:pt x="7" y="60"/>
                        </a:lnTo>
                        <a:lnTo>
                          <a:pt x="2" y="83"/>
                        </a:lnTo>
                        <a:lnTo>
                          <a:pt x="0" y="105"/>
                        </a:lnTo>
                        <a:lnTo>
                          <a:pt x="4" y="129"/>
                        </a:lnTo>
                        <a:lnTo>
                          <a:pt x="11" y="151"/>
                        </a:lnTo>
                        <a:lnTo>
                          <a:pt x="20" y="174"/>
                        </a:lnTo>
                        <a:lnTo>
                          <a:pt x="29" y="16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261" name="Freeform 283"/>
                  <p:cNvSpPr>
                    <a:spLocks noChangeAspect="1"/>
                  </p:cNvSpPr>
                  <p:nvPr/>
                </p:nvSpPr>
                <p:spPr bwMode="auto">
                  <a:xfrm>
                    <a:off x="586" y="3586"/>
                    <a:ext cx="43" cy="68"/>
                  </a:xfrm>
                  <a:custGeom>
                    <a:avLst/>
                    <a:gdLst>
                      <a:gd name="T0" fmla="*/ 40 w 86"/>
                      <a:gd name="T1" fmla="*/ 64 h 136"/>
                      <a:gd name="T2" fmla="*/ 43 w 86"/>
                      <a:gd name="T3" fmla="*/ 65 h 136"/>
                      <a:gd name="T4" fmla="*/ 36 w 86"/>
                      <a:gd name="T5" fmla="*/ 54 h 136"/>
                      <a:gd name="T6" fmla="*/ 30 w 86"/>
                      <a:gd name="T7" fmla="*/ 43 h 136"/>
                      <a:gd name="T8" fmla="*/ 24 w 86"/>
                      <a:gd name="T9" fmla="*/ 34 h 136"/>
                      <a:gd name="T10" fmla="*/ 19 w 86"/>
                      <a:gd name="T11" fmla="*/ 24 h 136"/>
                      <a:gd name="T12" fmla="*/ 14 w 86"/>
                      <a:gd name="T13" fmla="*/ 17 h 136"/>
                      <a:gd name="T14" fmla="*/ 10 w 86"/>
                      <a:gd name="T15" fmla="*/ 10 h 136"/>
                      <a:gd name="T16" fmla="*/ 7 w 86"/>
                      <a:gd name="T17" fmla="*/ 4 h 136"/>
                      <a:gd name="T18" fmla="*/ 5 w 86"/>
                      <a:gd name="T19" fmla="*/ 0 h 136"/>
                      <a:gd name="T20" fmla="*/ 0 w 86"/>
                      <a:gd name="T21" fmla="*/ 3 h 136"/>
                      <a:gd name="T22" fmla="*/ 3 w 86"/>
                      <a:gd name="T23" fmla="*/ 7 h 136"/>
                      <a:gd name="T24" fmla="*/ 5 w 86"/>
                      <a:gd name="T25" fmla="*/ 12 h 136"/>
                      <a:gd name="T26" fmla="*/ 9 w 86"/>
                      <a:gd name="T27" fmla="*/ 19 h 136"/>
                      <a:gd name="T28" fmla="*/ 14 w 86"/>
                      <a:gd name="T29" fmla="*/ 27 h 136"/>
                      <a:gd name="T30" fmla="*/ 19 w 86"/>
                      <a:gd name="T31" fmla="*/ 36 h 136"/>
                      <a:gd name="T32" fmla="*/ 26 w 86"/>
                      <a:gd name="T33" fmla="*/ 46 h 136"/>
                      <a:gd name="T34" fmla="*/ 32 w 86"/>
                      <a:gd name="T35" fmla="*/ 56 h 136"/>
                      <a:gd name="T36" fmla="*/ 39 w 86"/>
                      <a:gd name="T37" fmla="*/ 67 h 136"/>
                      <a:gd name="T38" fmla="*/ 42 w 86"/>
                      <a:gd name="T39" fmla="*/ 68 h 136"/>
                      <a:gd name="T40" fmla="*/ 39 w 86"/>
                      <a:gd name="T41" fmla="*/ 67 h 136"/>
                      <a:gd name="T42" fmla="*/ 40 w 86"/>
                      <a:gd name="T43" fmla="*/ 68 h 136"/>
                      <a:gd name="T44" fmla="*/ 42 w 86"/>
                      <a:gd name="T45" fmla="*/ 68 h 136"/>
                      <a:gd name="T46" fmla="*/ 43 w 86"/>
                      <a:gd name="T47" fmla="*/ 67 h 136"/>
                      <a:gd name="T48" fmla="*/ 43 w 86"/>
                      <a:gd name="T49" fmla="*/ 65 h 136"/>
                      <a:gd name="T50" fmla="*/ 40 w 86"/>
                      <a:gd name="T51" fmla="*/ 64 h 1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0" t="0" r="r" b="b"/>
                    <a:pathLst>
                      <a:path w="86" h="136">
                        <a:moveTo>
                          <a:pt x="79" y="127"/>
                        </a:moveTo>
                        <a:lnTo>
                          <a:pt x="86" y="129"/>
                        </a:lnTo>
                        <a:lnTo>
                          <a:pt x="72" y="107"/>
                        </a:lnTo>
                        <a:lnTo>
                          <a:pt x="60" y="86"/>
                        </a:lnTo>
                        <a:lnTo>
                          <a:pt x="47" y="67"/>
                        </a:lnTo>
                        <a:lnTo>
                          <a:pt x="37" y="48"/>
                        </a:lnTo>
                        <a:lnTo>
                          <a:pt x="28" y="33"/>
                        </a:lnTo>
                        <a:lnTo>
                          <a:pt x="20" y="20"/>
                        </a:lnTo>
                        <a:lnTo>
                          <a:pt x="14" y="8"/>
                        </a:lnTo>
                        <a:lnTo>
                          <a:pt x="9" y="0"/>
                        </a:lnTo>
                        <a:lnTo>
                          <a:pt x="0" y="5"/>
                        </a:lnTo>
                        <a:lnTo>
                          <a:pt x="5" y="13"/>
                        </a:lnTo>
                        <a:lnTo>
                          <a:pt x="10" y="24"/>
                        </a:lnTo>
                        <a:lnTo>
                          <a:pt x="18" y="38"/>
                        </a:lnTo>
                        <a:lnTo>
                          <a:pt x="28" y="53"/>
                        </a:lnTo>
                        <a:lnTo>
                          <a:pt x="38" y="71"/>
                        </a:lnTo>
                        <a:lnTo>
                          <a:pt x="51" y="91"/>
                        </a:lnTo>
                        <a:lnTo>
                          <a:pt x="63" y="112"/>
                        </a:lnTo>
                        <a:lnTo>
                          <a:pt x="77" y="134"/>
                        </a:lnTo>
                        <a:lnTo>
                          <a:pt x="84" y="136"/>
                        </a:lnTo>
                        <a:lnTo>
                          <a:pt x="77" y="134"/>
                        </a:lnTo>
                        <a:lnTo>
                          <a:pt x="79" y="136"/>
                        </a:lnTo>
                        <a:lnTo>
                          <a:pt x="84" y="136"/>
                        </a:lnTo>
                        <a:lnTo>
                          <a:pt x="86" y="133"/>
                        </a:lnTo>
                        <a:lnTo>
                          <a:pt x="86" y="129"/>
                        </a:lnTo>
                        <a:lnTo>
                          <a:pt x="79" y="12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262" name="Freeform 284"/>
                  <p:cNvSpPr>
                    <a:spLocks noChangeAspect="1"/>
                  </p:cNvSpPr>
                  <p:nvPr/>
                </p:nvSpPr>
                <p:spPr bwMode="auto">
                  <a:xfrm>
                    <a:off x="625" y="3586"/>
                    <a:ext cx="105" cy="68"/>
                  </a:xfrm>
                  <a:custGeom>
                    <a:avLst/>
                    <a:gdLst>
                      <a:gd name="T0" fmla="*/ 101 w 211"/>
                      <a:gd name="T1" fmla="*/ 4 h 136"/>
                      <a:gd name="T2" fmla="*/ 102 w 211"/>
                      <a:gd name="T3" fmla="*/ 0 h 136"/>
                      <a:gd name="T4" fmla="*/ 0 w 211"/>
                      <a:gd name="T5" fmla="*/ 64 h 136"/>
                      <a:gd name="T6" fmla="*/ 2 w 211"/>
                      <a:gd name="T7" fmla="*/ 68 h 136"/>
                      <a:gd name="T8" fmla="*/ 104 w 211"/>
                      <a:gd name="T9" fmla="*/ 5 h 136"/>
                      <a:gd name="T10" fmla="*/ 105 w 211"/>
                      <a:gd name="T11" fmla="*/ 1 h 136"/>
                      <a:gd name="T12" fmla="*/ 104 w 211"/>
                      <a:gd name="T13" fmla="*/ 5 h 136"/>
                      <a:gd name="T14" fmla="*/ 105 w 211"/>
                      <a:gd name="T15" fmla="*/ 4 h 136"/>
                      <a:gd name="T16" fmla="*/ 105 w 211"/>
                      <a:gd name="T17" fmla="*/ 1 h 136"/>
                      <a:gd name="T18" fmla="*/ 103 w 211"/>
                      <a:gd name="T19" fmla="*/ 0 h 136"/>
                      <a:gd name="T20" fmla="*/ 102 w 211"/>
                      <a:gd name="T21" fmla="*/ 0 h 136"/>
                      <a:gd name="T22" fmla="*/ 101 w 211"/>
                      <a:gd name="T23" fmla="*/ 4 h 1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11" h="136">
                        <a:moveTo>
                          <a:pt x="202" y="7"/>
                        </a:moveTo>
                        <a:lnTo>
                          <a:pt x="204" y="0"/>
                        </a:lnTo>
                        <a:lnTo>
                          <a:pt x="0" y="127"/>
                        </a:lnTo>
                        <a:lnTo>
                          <a:pt x="5" y="136"/>
                        </a:lnTo>
                        <a:lnTo>
                          <a:pt x="209" y="9"/>
                        </a:lnTo>
                        <a:lnTo>
                          <a:pt x="211" y="2"/>
                        </a:lnTo>
                        <a:lnTo>
                          <a:pt x="209" y="9"/>
                        </a:lnTo>
                        <a:lnTo>
                          <a:pt x="211" y="7"/>
                        </a:lnTo>
                        <a:lnTo>
                          <a:pt x="211" y="2"/>
                        </a:lnTo>
                        <a:lnTo>
                          <a:pt x="207" y="0"/>
                        </a:lnTo>
                        <a:lnTo>
                          <a:pt x="204" y="0"/>
                        </a:lnTo>
                        <a:lnTo>
                          <a:pt x="202"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grpSp>
          </p:grpSp>
        </p:grpSp>
      </p:grpSp>
      <p:sp>
        <p:nvSpPr>
          <p:cNvPr id="284" name="Freeform 285"/>
          <p:cNvSpPr>
            <a:spLocks/>
          </p:cNvSpPr>
          <p:nvPr/>
        </p:nvSpPr>
        <p:spPr bwMode="auto">
          <a:xfrm>
            <a:off x="2752427" y="2152150"/>
            <a:ext cx="1023938" cy="1662112"/>
          </a:xfrm>
          <a:custGeom>
            <a:avLst/>
            <a:gdLst>
              <a:gd name="T0" fmla="*/ 0 w 644"/>
              <a:gd name="T1" fmla="*/ 1463 h 1136"/>
              <a:gd name="T2" fmla="*/ 166946 w 644"/>
              <a:gd name="T3" fmla="*/ 19021 h 1136"/>
              <a:gd name="T4" fmla="*/ 297324 w 644"/>
              <a:gd name="T5" fmla="*/ 206301 h 1136"/>
              <a:gd name="T6" fmla="*/ 278244 w 644"/>
              <a:gd name="T7" fmla="*/ 310183 h 1136"/>
              <a:gd name="T8" fmla="*/ 222595 w 644"/>
              <a:gd name="T9" fmla="*/ 326277 h 1136"/>
              <a:gd name="T10" fmla="*/ 260754 w 644"/>
              <a:gd name="T11" fmla="*/ 292625 h 1136"/>
              <a:gd name="T12" fmla="*/ 352972 w 644"/>
              <a:gd name="T13" fmla="*/ 361392 h 1136"/>
              <a:gd name="T14" fmla="*/ 446780 w 644"/>
              <a:gd name="T15" fmla="*/ 463811 h 1136"/>
              <a:gd name="T16" fmla="*/ 558078 w 644"/>
              <a:gd name="T17" fmla="*/ 497463 h 1136"/>
              <a:gd name="T18" fmla="*/ 577158 w 644"/>
              <a:gd name="T19" fmla="*/ 446254 h 1136"/>
              <a:gd name="T20" fmla="*/ 594647 w 644"/>
              <a:gd name="T21" fmla="*/ 377487 h 1136"/>
              <a:gd name="T22" fmla="*/ 707535 w 644"/>
              <a:gd name="T23" fmla="*/ 395044 h 1136"/>
              <a:gd name="T24" fmla="*/ 763184 w 644"/>
              <a:gd name="T25" fmla="*/ 446254 h 1136"/>
              <a:gd name="T26" fmla="*/ 669376 w 644"/>
              <a:gd name="T27" fmla="*/ 668649 h 1136"/>
              <a:gd name="T28" fmla="*/ 725024 w 644"/>
              <a:gd name="T29" fmla="*/ 823740 h 1136"/>
              <a:gd name="T30" fmla="*/ 799753 w 644"/>
              <a:gd name="T31" fmla="*/ 892507 h 1136"/>
              <a:gd name="T32" fmla="*/ 780673 w 644"/>
              <a:gd name="T33" fmla="*/ 1148555 h 1136"/>
              <a:gd name="T34" fmla="*/ 744104 w 644"/>
              <a:gd name="T35" fmla="*/ 1250973 h 1136"/>
              <a:gd name="T36" fmla="*/ 874481 w 644"/>
              <a:gd name="T37" fmla="*/ 1508484 h 1136"/>
              <a:gd name="T38" fmla="*/ 1023938 w 644"/>
              <a:gd name="T39" fmla="*/ 1662112 h 11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644" h="1136">
                <a:moveTo>
                  <a:pt x="0" y="1"/>
                </a:moveTo>
                <a:cubicBezTo>
                  <a:pt x="35" y="5"/>
                  <a:pt x="72" y="0"/>
                  <a:pt x="105" y="13"/>
                </a:cubicBezTo>
                <a:cubicBezTo>
                  <a:pt x="152" y="31"/>
                  <a:pt x="168" y="101"/>
                  <a:pt x="187" y="141"/>
                </a:cubicBezTo>
                <a:cubicBezTo>
                  <a:pt x="183" y="165"/>
                  <a:pt x="187" y="191"/>
                  <a:pt x="175" y="212"/>
                </a:cubicBezTo>
                <a:cubicBezTo>
                  <a:pt x="169" y="223"/>
                  <a:pt x="148" y="232"/>
                  <a:pt x="140" y="223"/>
                </a:cubicBezTo>
                <a:cubicBezTo>
                  <a:pt x="133" y="215"/>
                  <a:pt x="156" y="208"/>
                  <a:pt x="164" y="200"/>
                </a:cubicBezTo>
                <a:cubicBezTo>
                  <a:pt x="194" y="220"/>
                  <a:pt x="201" y="221"/>
                  <a:pt x="222" y="247"/>
                </a:cubicBezTo>
                <a:cubicBezTo>
                  <a:pt x="240" y="270"/>
                  <a:pt x="253" y="302"/>
                  <a:pt x="281" y="317"/>
                </a:cubicBezTo>
                <a:cubicBezTo>
                  <a:pt x="302" y="329"/>
                  <a:pt x="351" y="340"/>
                  <a:pt x="351" y="340"/>
                </a:cubicBezTo>
                <a:cubicBezTo>
                  <a:pt x="355" y="328"/>
                  <a:pt x="360" y="317"/>
                  <a:pt x="363" y="305"/>
                </a:cubicBezTo>
                <a:cubicBezTo>
                  <a:pt x="367" y="290"/>
                  <a:pt x="359" y="264"/>
                  <a:pt x="374" y="258"/>
                </a:cubicBezTo>
                <a:cubicBezTo>
                  <a:pt x="396" y="249"/>
                  <a:pt x="421" y="266"/>
                  <a:pt x="445" y="270"/>
                </a:cubicBezTo>
                <a:cubicBezTo>
                  <a:pt x="457" y="282"/>
                  <a:pt x="477" y="289"/>
                  <a:pt x="480" y="305"/>
                </a:cubicBezTo>
                <a:cubicBezTo>
                  <a:pt x="492" y="374"/>
                  <a:pt x="465" y="415"/>
                  <a:pt x="421" y="457"/>
                </a:cubicBezTo>
                <a:cubicBezTo>
                  <a:pt x="402" y="530"/>
                  <a:pt x="404" y="518"/>
                  <a:pt x="456" y="563"/>
                </a:cubicBezTo>
                <a:cubicBezTo>
                  <a:pt x="473" y="578"/>
                  <a:pt x="503" y="610"/>
                  <a:pt x="503" y="610"/>
                </a:cubicBezTo>
                <a:cubicBezTo>
                  <a:pt x="523" y="687"/>
                  <a:pt x="542" y="711"/>
                  <a:pt x="491" y="785"/>
                </a:cubicBezTo>
                <a:cubicBezTo>
                  <a:pt x="483" y="808"/>
                  <a:pt x="462" y="831"/>
                  <a:pt x="468" y="855"/>
                </a:cubicBezTo>
                <a:cubicBezTo>
                  <a:pt x="485" y="923"/>
                  <a:pt x="500" y="981"/>
                  <a:pt x="550" y="1031"/>
                </a:cubicBezTo>
                <a:cubicBezTo>
                  <a:pt x="585" y="1066"/>
                  <a:pt x="644" y="1079"/>
                  <a:pt x="644" y="1136"/>
                </a:cubicBezTo>
              </a:path>
            </a:pathLst>
          </a:custGeom>
          <a:noFill/>
          <a:ln w="12700" cap="flat" cmpd="sng">
            <a:solidFill>
              <a:srgbClr val="FF0000"/>
            </a:solidFill>
            <a:prstDash val="solid"/>
            <a:round/>
            <a:headEnd type="none" w="med" len="med"/>
            <a:tailEnd type="arrow" w="lg" len="lg"/>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285" name="Freeform 286"/>
          <p:cNvSpPr>
            <a:spLocks/>
          </p:cNvSpPr>
          <p:nvPr/>
        </p:nvSpPr>
        <p:spPr bwMode="auto">
          <a:xfrm>
            <a:off x="3662065" y="2031500"/>
            <a:ext cx="1133475" cy="1852612"/>
          </a:xfrm>
          <a:custGeom>
            <a:avLst/>
            <a:gdLst>
              <a:gd name="T0" fmla="*/ 296863 w 714"/>
              <a:gd name="T1" fmla="*/ 0 h 1264"/>
              <a:gd name="T2" fmla="*/ 147638 w 714"/>
              <a:gd name="T3" fmla="*/ 85009 h 1264"/>
              <a:gd name="T4" fmla="*/ 241300 w 714"/>
              <a:gd name="T5" fmla="*/ 342968 h 1264"/>
              <a:gd name="T6" fmla="*/ 241300 w 714"/>
              <a:gd name="T7" fmla="*/ 565750 h 1264"/>
              <a:gd name="T8" fmla="*/ 147638 w 714"/>
              <a:gd name="T9" fmla="*/ 548162 h 1264"/>
              <a:gd name="T10" fmla="*/ 36513 w 714"/>
              <a:gd name="T11" fmla="*/ 463153 h 1264"/>
              <a:gd name="T12" fmla="*/ 17463 w 714"/>
              <a:gd name="T13" fmla="*/ 411854 h 1264"/>
              <a:gd name="T14" fmla="*/ 111125 w 714"/>
              <a:gd name="T15" fmla="*/ 429442 h 1264"/>
              <a:gd name="T16" fmla="*/ 258763 w 714"/>
              <a:gd name="T17" fmla="*/ 772410 h 1264"/>
              <a:gd name="T18" fmla="*/ 296863 w 714"/>
              <a:gd name="T19" fmla="*/ 908718 h 1264"/>
              <a:gd name="T20" fmla="*/ 314325 w 714"/>
              <a:gd name="T21" fmla="*/ 977605 h 1264"/>
              <a:gd name="T22" fmla="*/ 166688 w 714"/>
              <a:gd name="T23" fmla="*/ 1012781 h 1264"/>
              <a:gd name="T24" fmla="*/ 277813 w 714"/>
              <a:gd name="T25" fmla="*/ 908718 h 1264"/>
              <a:gd name="T26" fmla="*/ 427038 w 714"/>
              <a:gd name="T27" fmla="*/ 1080202 h 1264"/>
              <a:gd name="T28" fmla="*/ 463550 w 714"/>
              <a:gd name="T29" fmla="*/ 1184265 h 1264"/>
              <a:gd name="T30" fmla="*/ 501650 w 714"/>
              <a:gd name="T31" fmla="*/ 1560943 h 1264"/>
              <a:gd name="T32" fmla="*/ 649288 w 714"/>
              <a:gd name="T33" fmla="*/ 1783725 h 1264"/>
              <a:gd name="T34" fmla="*/ 947738 w 714"/>
              <a:gd name="T35" fmla="*/ 1818901 h 1264"/>
              <a:gd name="T36" fmla="*/ 1133475 w 714"/>
              <a:gd name="T37" fmla="*/ 1767603 h 1264"/>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714" h="1264">
                <a:moveTo>
                  <a:pt x="187" y="0"/>
                </a:moveTo>
                <a:cubicBezTo>
                  <a:pt x="148" y="13"/>
                  <a:pt x="128" y="35"/>
                  <a:pt x="93" y="58"/>
                </a:cubicBezTo>
                <a:cubicBezTo>
                  <a:pt x="70" y="127"/>
                  <a:pt x="103" y="187"/>
                  <a:pt x="152" y="234"/>
                </a:cubicBezTo>
                <a:cubicBezTo>
                  <a:pt x="163" y="279"/>
                  <a:pt x="183" y="344"/>
                  <a:pt x="152" y="386"/>
                </a:cubicBezTo>
                <a:cubicBezTo>
                  <a:pt x="140" y="402"/>
                  <a:pt x="113" y="378"/>
                  <a:pt x="93" y="374"/>
                </a:cubicBezTo>
                <a:cubicBezTo>
                  <a:pt x="67" y="357"/>
                  <a:pt x="41" y="344"/>
                  <a:pt x="23" y="316"/>
                </a:cubicBezTo>
                <a:cubicBezTo>
                  <a:pt x="16" y="306"/>
                  <a:pt x="0" y="286"/>
                  <a:pt x="11" y="281"/>
                </a:cubicBezTo>
                <a:cubicBezTo>
                  <a:pt x="29" y="272"/>
                  <a:pt x="50" y="289"/>
                  <a:pt x="70" y="293"/>
                </a:cubicBezTo>
                <a:cubicBezTo>
                  <a:pt x="149" y="372"/>
                  <a:pt x="140" y="421"/>
                  <a:pt x="163" y="527"/>
                </a:cubicBezTo>
                <a:cubicBezTo>
                  <a:pt x="170" y="558"/>
                  <a:pt x="179" y="589"/>
                  <a:pt x="187" y="620"/>
                </a:cubicBezTo>
                <a:cubicBezTo>
                  <a:pt x="191" y="636"/>
                  <a:pt x="198" y="667"/>
                  <a:pt x="198" y="667"/>
                </a:cubicBezTo>
                <a:cubicBezTo>
                  <a:pt x="163" y="720"/>
                  <a:pt x="159" y="727"/>
                  <a:pt x="105" y="691"/>
                </a:cubicBezTo>
                <a:cubicBezTo>
                  <a:pt x="114" y="630"/>
                  <a:pt x="94" y="575"/>
                  <a:pt x="175" y="620"/>
                </a:cubicBezTo>
                <a:cubicBezTo>
                  <a:pt x="212" y="640"/>
                  <a:pt x="253" y="697"/>
                  <a:pt x="269" y="737"/>
                </a:cubicBezTo>
                <a:cubicBezTo>
                  <a:pt x="278" y="760"/>
                  <a:pt x="292" y="808"/>
                  <a:pt x="292" y="808"/>
                </a:cubicBezTo>
                <a:cubicBezTo>
                  <a:pt x="301" y="894"/>
                  <a:pt x="304" y="980"/>
                  <a:pt x="316" y="1065"/>
                </a:cubicBezTo>
                <a:cubicBezTo>
                  <a:pt x="330" y="1168"/>
                  <a:pt x="318" y="1196"/>
                  <a:pt x="409" y="1217"/>
                </a:cubicBezTo>
                <a:cubicBezTo>
                  <a:pt x="477" y="1264"/>
                  <a:pt x="510" y="1250"/>
                  <a:pt x="597" y="1241"/>
                </a:cubicBezTo>
                <a:cubicBezTo>
                  <a:pt x="631" y="1229"/>
                  <a:pt x="687" y="1179"/>
                  <a:pt x="714" y="1206"/>
                </a:cubicBezTo>
              </a:path>
            </a:pathLst>
          </a:custGeom>
          <a:noFill/>
          <a:ln w="12700" cap="flat" cmpd="sng">
            <a:solidFill>
              <a:srgbClr val="FF0000"/>
            </a:solidFill>
            <a:prstDash val="solid"/>
            <a:round/>
            <a:headEnd type="none" w="med" len="med"/>
            <a:tailEnd type="arrow" w="lg" len="lg"/>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286" name="Text Box 287"/>
          <p:cNvSpPr txBox="1">
            <a:spLocks noChangeArrowheads="1"/>
          </p:cNvSpPr>
          <p:nvPr/>
        </p:nvSpPr>
        <p:spPr bwMode="auto">
          <a:xfrm>
            <a:off x="5170227" y="5652537"/>
            <a:ext cx="3506229" cy="584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he-IL" sz="1600" b="0" i="0" u="none" strike="noStrike" kern="0" cap="none" spc="0" normalizeH="0" baseline="0" noProof="0" dirty="0">
                <a:ln>
                  <a:noFill/>
                </a:ln>
                <a:effectLst/>
                <a:uLnTx/>
                <a:uFillTx/>
                <a:latin typeface="+mn-lt"/>
              </a:rPr>
              <a:t>The mean diffusion distance of OH radicals before they react is only 2-3 nm</a:t>
            </a:r>
          </a:p>
        </p:txBody>
      </p:sp>
      <p:sp>
        <p:nvSpPr>
          <p:cNvPr id="287" name="Text Box 288"/>
          <p:cNvSpPr txBox="1">
            <a:spLocks noChangeArrowheads="1"/>
          </p:cNvSpPr>
          <p:nvPr/>
        </p:nvSpPr>
        <p:spPr bwMode="auto">
          <a:xfrm>
            <a:off x="2393652" y="4725487"/>
            <a:ext cx="76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marL="0" marR="0" lvl="0" indent="0" defTabSz="914400" eaLnBrk="1" fontAlgn="auto" latinLnBrk="0" hangingPunct="1">
              <a:lnSpc>
                <a:spcPct val="100000"/>
              </a:lnSpc>
              <a:spcBef>
                <a:spcPct val="50000"/>
              </a:spcBef>
              <a:spcAft>
                <a:spcPts val="0"/>
              </a:spcAft>
              <a:buClrTx/>
              <a:buSzTx/>
              <a:buFontTx/>
              <a:buNone/>
              <a:tabLst/>
              <a:defRPr/>
            </a:pPr>
            <a:r>
              <a:rPr kumimoji="0" lang="en-US" sz="2400" b="0" i="0" u="none" strike="noStrike" kern="0" cap="none" spc="0" normalizeH="0" baseline="0" noProof="0" dirty="0">
                <a:ln>
                  <a:noFill/>
                </a:ln>
                <a:solidFill>
                  <a:srgbClr val="3333CC"/>
                </a:solidFill>
                <a:effectLst/>
                <a:uLnTx/>
                <a:uFillTx/>
                <a:latin typeface="+mn-lt"/>
              </a:rPr>
              <a:t>OH</a:t>
            </a:r>
            <a:r>
              <a:rPr kumimoji="0" lang="en-US" sz="2400" b="0" i="0" u="none" strike="noStrike" kern="0" cap="none" spc="0" normalizeH="0" baseline="30000" noProof="0" dirty="0">
                <a:ln>
                  <a:noFill/>
                </a:ln>
                <a:solidFill>
                  <a:srgbClr val="3333CC"/>
                </a:solidFill>
                <a:effectLst/>
                <a:uLnTx/>
                <a:uFillTx/>
                <a:latin typeface="+mn-lt"/>
              </a:rPr>
              <a:t>•</a:t>
            </a:r>
            <a:endParaRPr kumimoji="0" lang="en-US" sz="2400" b="0" i="0" u="none" strike="noStrike" kern="0" cap="none" spc="0" normalizeH="0" baseline="0" noProof="0" dirty="0">
              <a:ln>
                <a:noFill/>
              </a:ln>
              <a:solidFill>
                <a:srgbClr val="3333CC"/>
              </a:solidFill>
              <a:effectLst/>
              <a:uLnTx/>
              <a:uFillTx/>
              <a:latin typeface="+mn-lt"/>
            </a:endParaRPr>
          </a:p>
        </p:txBody>
      </p:sp>
      <p:sp>
        <p:nvSpPr>
          <p:cNvPr id="288" name="Text Box 289"/>
          <p:cNvSpPr txBox="1">
            <a:spLocks noChangeArrowheads="1"/>
          </p:cNvSpPr>
          <p:nvPr/>
        </p:nvSpPr>
        <p:spPr bwMode="auto">
          <a:xfrm>
            <a:off x="3079452" y="3277687"/>
            <a:ext cx="609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marL="0" marR="0" lvl="0" indent="0" defTabSz="914400" eaLnBrk="1" fontAlgn="auto" latinLnBrk="0" hangingPunct="1">
              <a:lnSpc>
                <a:spcPct val="100000"/>
              </a:lnSpc>
              <a:spcBef>
                <a:spcPct val="50000"/>
              </a:spcBef>
              <a:spcAft>
                <a:spcPts val="0"/>
              </a:spcAft>
              <a:buClrTx/>
              <a:buSzTx/>
              <a:buFontTx/>
              <a:buNone/>
              <a:tabLst/>
              <a:defRPr/>
            </a:pPr>
            <a:r>
              <a:rPr kumimoji="0" lang="en-US" sz="2400" b="1" i="0" u="none" strike="noStrike" kern="0" cap="none" spc="0" normalizeH="0" baseline="0" noProof="0">
                <a:ln>
                  <a:noFill/>
                </a:ln>
                <a:solidFill>
                  <a:srgbClr val="FF3300"/>
                </a:solidFill>
                <a:effectLst/>
                <a:uLnTx/>
                <a:uFillTx/>
                <a:latin typeface="Times New Roman" pitchFamily="18" charset="0"/>
              </a:rPr>
              <a:t>e</a:t>
            </a:r>
            <a:r>
              <a:rPr kumimoji="0" lang="en-US" sz="2400" b="1" i="0" u="none" strike="noStrike" kern="0" cap="none" spc="0" normalizeH="0" baseline="30000" noProof="0">
                <a:ln>
                  <a:noFill/>
                </a:ln>
                <a:solidFill>
                  <a:srgbClr val="FF3300"/>
                </a:solidFill>
                <a:effectLst/>
                <a:uLnTx/>
                <a:uFillTx/>
                <a:latin typeface="Times New Roman" pitchFamily="18" charset="0"/>
              </a:rPr>
              <a:t>-</a:t>
            </a:r>
            <a:endParaRPr kumimoji="0" lang="en-US" sz="2400" b="1" i="0" u="none" strike="noStrike" kern="0" cap="none" spc="0" normalizeH="0" baseline="0" noProof="0">
              <a:ln>
                <a:noFill/>
              </a:ln>
              <a:solidFill>
                <a:srgbClr val="FF3300"/>
              </a:solidFill>
              <a:effectLst/>
              <a:uLnTx/>
              <a:uFillTx/>
              <a:latin typeface="Times New Roman" pitchFamily="18" charset="0"/>
            </a:endParaRPr>
          </a:p>
        </p:txBody>
      </p:sp>
      <p:sp>
        <p:nvSpPr>
          <p:cNvPr id="289" name="Text Box 290"/>
          <p:cNvSpPr txBox="1">
            <a:spLocks noChangeArrowheads="1"/>
          </p:cNvSpPr>
          <p:nvPr/>
        </p:nvSpPr>
        <p:spPr bwMode="auto">
          <a:xfrm>
            <a:off x="1022052" y="1448887"/>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marL="0" marR="0" lvl="0" indent="0" defTabSz="914400" eaLnBrk="1" fontAlgn="auto" latinLnBrk="0" hangingPunct="1">
              <a:lnSpc>
                <a:spcPct val="100000"/>
              </a:lnSpc>
              <a:spcBef>
                <a:spcPct val="50000"/>
              </a:spcBef>
              <a:spcAft>
                <a:spcPts val="0"/>
              </a:spcAft>
              <a:buClrTx/>
              <a:buSzTx/>
              <a:buFontTx/>
              <a:buNone/>
              <a:tabLst/>
              <a:defRPr/>
            </a:pPr>
            <a:r>
              <a:rPr kumimoji="0" lang="en-US" sz="2400" b="0" i="0" u="none" strike="noStrike" kern="0" cap="none" spc="0" normalizeH="0" baseline="0" noProof="0" dirty="0">
                <a:ln>
                  <a:noFill/>
                </a:ln>
                <a:solidFill>
                  <a:srgbClr val="FF33CC"/>
                </a:solidFill>
                <a:effectLst/>
                <a:uLnTx/>
                <a:uFillTx/>
                <a:latin typeface="+mn-lt"/>
              </a:rPr>
              <a:t>Primary particle track</a:t>
            </a:r>
          </a:p>
        </p:txBody>
      </p:sp>
      <p:sp>
        <p:nvSpPr>
          <p:cNvPr id="290" name="TextBox 289"/>
          <p:cNvSpPr txBox="1"/>
          <p:nvPr/>
        </p:nvSpPr>
        <p:spPr>
          <a:xfrm>
            <a:off x="303989" y="5887675"/>
            <a:ext cx="1758032" cy="307777"/>
          </a:xfrm>
          <a:prstGeom prst="rect">
            <a:avLst/>
          </a:prstGeom>
          <a:noFill/>
        </p:spPr>
        <p:txBody>
          <a:bodyPr wrap="square" rtlCol="0">
            <a:spAutoFit/>
          </a:bodyPr>
          <a:lstStyle/>
          <a:p>
            <a:r>
              <a:rPr lang="en-US" sz="1400" dirty="0"/>
              <a:t>Courtesy R. Schulte</a:t>
            </a:r>
            <a:endParaRPr lang="en-GB" sz="1400" dirty="0"/>
          </a:p>
        </p:txBody>
      </p:sp>
      <p:sp>
        <p:nvSpPr>
          <p:cNvPr id="296" name="Slide Number Placeholder 295"/>
          <p:cNvSpPr>
            <a:spLocks noGrp="1"/>
          </p:cNvSpPr>
          <p:nvPr>
            <p:ph type="sldNum" sz="quarter" idx="12"/>
          </p:nvPr>
        </p:nvSpPr>
        <p:spPr/>
        <p:txBody>
          <a:bodyPr/>
          <a:lstStyle/>
          <a:p>
            <a:fld id="{97B5E8DF-58F0-4F1A-9C8E-35C36CDA2C44}" type="slidenum">
              <a:rPr lang="en-GB" smtClean="0"/>
              <a:pPr/>
              <a:t>28</a:t>
            </a:fld>
            <a:endParaRPr lang="en-GB"/>
          </a:p>
        </p:txBody>
      </p:sp>
      <p:sp>
        <p:nvSpPr>
          <p:cNvPr id="292" name="TextBox 291"/>
          <p:cNvSpPr txBox="1"/>
          <p:nvPr/>
        </p:nvSpPr>
        <p:spPr>
          <a:xfrm>
            <a:off x="4037" y="29568"/>
            <a:ext cx="6912768" cy="400110"/>
          </a:xfrm>
          <a:prstGeom prst="rect">
            <a:avLst/>
          </a:prstGeom>
          <a:noFill/>
        </p:spPr>
        <p:txBody>
          <a:bodyPr wrap="square" rtlCol="0">
            <a:spAutoFit/>
          </a:bodyPr>
          <a:lstStyle/>
          <a:p>
            <a:r>
              <a:rPr lang="en-US" sz="2000" i="1" dirty="0">
                <a:solidFill>
                  <a:srgbClr val="FF0000"/>
                </a:solidFill>
                <a:latin typeface="Verdana" pitchFamily="34" charset="0"/>
                <a:ea typeface="Verdana" pitchFamily="34" charset="0"/>
                <a:cs typeface="Verdana" pitchFamily="34" charset="0"/>
              </a:rPr>
              <a:t>DNA damage</a:t>
            </a:r>
            <a:endParaRPr lang="en-GB" sz="2000" i="1" dirty="0">
              <a:solidFill>
                <a:srgbClr val="FF0000"/>
              </a:solidFill>
              <a:latin typeface="Verdana" pitchFamily="34" charset="0"/>
              <a:ea typeface="Verdana" pitchFamily="34" charset="0"/>
              <a:cs typeface="Verdana" pitchFamily="34" charset="0"/>
            </a:endParaRPr>
          </a:p>
        </p:txBody>
      </p:sp>
    </p:spTree>
    <p:extLst>
      <p:ext uri="{BB962C8B-B14F-4D97-AF65-F5344CB8AC3E}">
        <p14:creationId xmlns:p14="http://schemas.microsoft.com/office/powerpoint/2010/main" val="27022722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5"/>
          <p:cNvSpPr>
            <a:spLocks noChangeArrowheads="1"/>
          </p:cNvSpPr>
          <p:nvPr/>
        </p:nvSpPr>
        <p:spPr bwMode="auto">
          <a:xfrm>
            <a:off x="4544" y="30976"/>
            <a:ext cx="4724400" cy="381000"/>
          </a:xfrm>
          <a:prstGeom prst="rect">
            <a:avLst/>
          </a:prstGeom>
          <a:noFill/>
          <a:ln w="9525">
            <a:noFill/>
            <a:miter lim="800000"/>
            <a:headEnd/>
            <a:tailEnd/>
          </a:ln>
        </p:spPr>
        <p:txBody>
          <a:bodyPr anchor="ctr"/>
          <a:lstStyle/>
          <a:p>
            <a:pPr algn="ctr"/>
            <a:r>
              <a:rPr lang="en-US" sz="2000" i="1" dirty="0">
                <a:solidFill>
                  <a:srgbClr val="FF0000"/>
                </a:solidFill>
                <a:latin typeface="Verdana" pitchFamily="34" charset="0"/>
              </a:rPr>
              <a:t>Radiobiological effectiveness (RBE)</a:t>
            </a:r>
          </a:p>
        </p:txBody>
      </p:sp>
      <p:sp>
        <p:nvSpPr>
          <p:cNvPr id="9" name="Slide Number Placeholder 8"/>
          <p:cNvSpPr>
            <a:spLocks noGrp="1"/>
          </p:cNvSpPr>
          <p:nvPr>
            <p:ph type="sldNum" sz="quarter" idx="12"/>
          </p:nvPr>
        </p:nvSpPr>
        <p:spPr/>
        <p:txBody>
          <a:bodyPr/>
          <a:lstStyle/>
          <a:p>
            <a:fld id="{97B5E8DF-58F0-4F1A-9C8E-35C36CDA2C44}" type="slidenum">
              <a:rPr lang="en-GB" smtClean="0"/>
              <a:pPr/>
              <a:t>29</a:t>
            </a:fld>
            <a:endParaRPr lang="en-GB"/>
          </a:p>
        </p:txBody>
      </p:sp>
      <p:sp>
        <p:nvSpPr>
          <p:cNvPr id="4" name="TextBox 3"/>
          <p:cNvSpPr txBox="1"/>
          <p:nvPr/>
        </p:nvSpPr>
        <p:spPr>
          <a:xfrm>
            <a:off x="645096" y="735087"/>
            <a:ext cx="7743328" cy="461665"/>
          </a:xfrm>
          <a:prstGeom prst="rect">
            <a:avLst/>
          </a:prstGeom>
          <a:noFill/>
          <a:ln w="3175">
            <a:solidFill>
              <a:schemeClr val="tx1"/>
            </a:solidFill>
          </a:ln>
        </p:spPr>
        <p:txBody>
          <a:bodyPr wrap="square" rtlCol="0">
            <a:spAutoFit/>
          </a:bodyPr>
          <a:lstStyle/>
          <a:p>
            <a:r>
              <a:rPr lang="en-GB" sz="2400" dirty="0"/>
              <a:t>DIFFERENT TYPES OF RADIATION MAKE DIFFERENT DAMAGE </a:t>
            </a:r>
          </a:p>
        </p:txBody>
      </p:sp>
      <p:grpSp>
        <p:nvGrpSpPr>
          <p:cNvPr id="6" name="Group 5"/>
          <p:cNvGrpSpPr/>
          <p:nvPr/>
        </p:nvGrpSpPr>
        <p:grpSpPr>
          <a:xfrm>
            <a:off x="575307" y="1339874"/>
            <a:ext cx="7848600" cy="4897438"/>
            <a:chOff x="575307" y="1268760"/>
            <a:chExt cx="7848600" cy="4897438"/>
          </a:xfrm>
        </p:grpSpPr>
        <p:pic>
          <p:nvPicPr>
            <p:cNvPr id="2" name="Picture 4"/>
            <p:cNvPicPr>
              <a:picLocks noChangeAspect="1" noChangeArrowheads="1"/>
            </p:cNvPicPr>
            <p:nvPr/>
          </p:nvPicPr>
          <p:blipFill rotWithShape="1">
            <a:blip r:embed="rId2" cstate="print"/>
            <a:srcRect r="463"/>
            <a:stretch/>
          </p:blipFill>
          <p:spPr bwMode="auto">
            <a:xfrm>
              <a:off x="575307" y="1268760"/>
              <a:ext cx="7848600" cy="4897438"/>
            </a:xfrm>
            <a:prstGeom prst="rect">
              <a:avLst/>
            </a:prstGeom>
            <a:noFill/>
            <a:ln w="9525">
              <a:noFill/>
              <a:miter lim="800000"/>
              <a:headEnd/>
              <a:tailEnd/>
            </a:ln>
          </p:spPr>
        </p:pic>
        <p:sp>
          <p:nvSpPr>
            <p:cNvPr id="5" name="Rectangle 4"/>
            <p:cNvSpPr/>
            <p:nvPr/>
          </p:nvSpPr>
          <p:spPr>
            <a:xfrm>
              <a:off x="4860032" y="2359925"/>
              <a:ext cx="3024336" cy="936104"/>
            </a:xfrm>
            <a:prstGeom prst="rect">
              <a:avLst/>
            </a:prstGeom>
            <a:noFill/>
            <a:ln>
              <a:solidFill>
                <a:srgbClr val="FF423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Tree>
    <p:extLst>
      <p:ext uri="{BB962C8B-B14F-4D97-AF65-F5344CB8AC3E}">
        <p14:creationId xmlns:p14="http://schemas.microsoft.com/office/powerpoint/2010/main" val="32751671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 name="Slide Number Placeholder 295"/>
          <p:cNvSpPr>
            <a:spLocks noGrp="1"/>
          </p:cNvSpPr>
          <p:nvPr>
            <p:ph type="sldNum" sz="quarter" idx="12"/>
          </p:nvPr>
        </p:nvSpPr>
        <p:spPr/>
        <p:txBody>
          <a:bodyPr/>
          <a:lstStyle/>
          <a:p>
            <a:fld id="{97B5E8DF-58F0-4F1A-9C8E-35C36CDA2C44}" type="slidenum">
              <a:rPr lang="en-GB" smtClean="0"/>
              <a:pPr/>
              <a:t>3</a:t>
            </a:fld>
            <a:endParaRPr lang="en-GB" dirty="0"/>
          </a:p>
        </p:txBody>
      </p:sp>
      <p:sp>
        <p:nvSpPr>
          <p:cNvPr id="292" name="TextBox 291"/>
          <p:cNvSpPr txBox="1"/>
          <p:nvPr/>
        </p:nvSpPr>
        <p:spPr>
          <a:xfrm>
            <a:off x="4037" y="29568"/>
            <a:ext cx="6912768" cy="400110"/>
          </a:xfrm>
          <a:prstGeom prst="rect">
            <a:avLst/>
          </a:prstGeom>
          <a:noFill/>
        </p:spPr>
        <p:txBody>
          <a:bodyPr wrap="square" rtlCol="0">
            <a:spAutoFit/>
          </a:bodyPr>
          <a:lstStyle/>
          <a:p>
            <a:r>
              <a:rPr lang="en-GB" sz="2000" i="1" dirty="0">
                <a:solidFill>
                  <a:srgbClr val="FF0000"/>
                </a:solidFill>
                <a:latin typeface="Verdana" pitchFamily="34" charset="0"/>
                <a:ea typeface="Verdana" pitchFamily="34" charset="0"/>
                <a:cs typeface="Verdana" pitchFamily="34" charset="0"/>
              </a:rPr>
              <a:t>Outline of the lecture</a:t>
            </a:r>
          </a:p>
        </p:txBody>
      </p:sp>
      <p:sp>
        <p:nvSpPr>
          <p:cNvPr id="291" name="Rectangle 290"/>
          <p:cNvSpPr/>
          <p:nvPr/>
        </p:nvSpPr>
        <p:spPr>
          <a:xfrm>
            <a:off x="467544" y="570770"/>
            <a:ext cx="8280920" cy="5693866"/>
          </a:xfrm>
          <a:prstGeom prst="rect">
            <a:avLst/>
          </a:prstGeom>
        </p:spPr>
        <p:txBody>
          <a:bodyPr wrap="square">
            <a:spAutoFit/>
          </a:bodyPr>
          <a:lstStyle/>
          <a:p>
            <a:pPr marL="285750" lvl="0" indent="-285750">
              <a:buFont typeface="Calibri" panose="020F0502020204030204" pitchFamily="34" charset="0"/>
              <a:buChar char="─"/>
            </a:pPr>
            <a:r>
              <a:rPr lang="en-US" sz="2800" dirty="0"/>
              <a:t>A very brief historical introduction</a:t>
            </a:r>
          </a:p>
          <a:p>
            <a:pPr marL="285750" lvl="0" indent="-285750">
              <a:buFont typeface="Calibri" panose="020F0502020204030204" pitchFamily="34" charset="0"/>
              <a:buChar char="─"/>
            </a:pPr>
            <a:r>
              <a:rPr lang="en-US" sz="2800" dirty="0">
                <a:solidFill>
                  <a:schemeClr val="bg1">
                    <a:lumMod val="85000"/>
                  </a:schemeClr>
                </a:solidFill>
              </a:rPr>
              <a:t>Directly and indirectly ionizing radiation</a:t>
            </a:r>
          </a:p>
          <a:p>
            <a:pPr marL="742950" lvl="1" indent="-285750">
              <a:buFont typeface="Calibri" panose="020F0502020204030204" pitchFamily="34" charset="0"/>
              <a:buChar char="─"/>
            </a:pPr>
            <a:r>
              <a:rPr lang="en-US" sz="2800" dirty="0">
                <a:solidFill>
                  <a:schemeClr val="bg1">
                    <a:lumMod val="85000"/>
                  </a:schemeClr>
                </a:solidFill>
              </a:rPr>
              <a:t>Radioactivity</a:t>
            </a:r>
          </a:p>
          <a:p>
            <a:pPr marL="742950" lvl="1" indent="-285750">
              <a:buFont typeface="Calibri" panose="020F0502020204030204" pitchFamily="34" charset="0"/>
              <a:buChar char="─"/>
            </a:pPr>
            <a:r>
              <a:rPr lang="en-US" sz="2800" dirty="0">
                <a:solidFill>
                  <a:schemeClr val="bg1">
                    <a:lumMod val="85000"/>
                  </a:schemeClr>
                </a:solidFill>
              </a:rPr>
              <a:t>Natural exposures</a:t>
            </a:r>
          </a:p>
          <a:p>
            <a:pPr marL="285750" lvl="0" indent="-285750">
              <a:buFont typeface="Calibri" panose="020F0502020204030204" pitchFamily="34" charset="0"/>
              <a:buChar char="─"/>
            </a:pPr>
            <a:r>
              <a:rPr lang="en-US" sz="2800" dirty="0">
                <a:solidFill>
                  <a:schemeClr val="bg1">
                    <a:lumMod val="85000"/>
                  </a:schemeClr>
                </a:solidFill>
              </a:rPr>
              <a:t>The effects of ionizing radiation</a:t>
            </a:r>
          </a:p>
          <a:p>
            <a:pPr marL="742950" lvl="1" indent="-285750">
              <a:buFont typeface="Calibri" panose="020F0502020204030204" pitchFamily="34" charset="0"/>
              <a:buChar char="─"/>
            </a:pPr>
            <a:r>
              <a:rPr lang="en-US" sz="2800" dirty="0">
                <a:solidFill>
                  <a:schemeClr val="bg1">
                    <a:lumMod val="85000"/>
                  </a:schemeClr>
                </a:solidFill>
              </a:rPr>
              <a:t>Deterministic and stochastic effects</a:t>
            </a:r>
          </a:p>
          <a:p>
            <a:pPr marL="285750" lvl="0" indent="-285750">
              <a:buFont typeface="Calibri" panose="020F0502020204030204" pitchFamily="34" charset="0"/>
              <a:buChar char="─"/>
            </a:pPr>
            <a:r>
              <a:rPr lang="en-US" sz="2800" dirty="0">
                <a:solidFill>
                  <a:schemeClr val="bg1">
                    <a:lumMod val="85000"/>
                  </a:schemeClr>
                </a:solidFill>
              </a:rPr>
              <a:t>Radiological quantities and units</a:t>
            </a:r>
          </a:p>
          <a:p>
            <a:pPr marL="742950" lvl="1" indent="-285750">
              <a:buFont typeface="Calibri" panose="020F0502020204030204" pitchFamily="34" charset="0"/>
              <a:buChar char="─"/>
            </a:pPr>
            <a:r>
              <a:rPr lang="en-US" sz="2800" dirty="0">
                <a:solidFill>
                  <a:schemeClr val="bg1">
                    <a:lumMod val="85000"/>
                  </a:schemeClr>
                </a:solidFill>
              </a:rPr>
              <a:t>physical, protection and operational quantities</a:t>
            </a:r>
            <a:endParaRPr lang="en-GB" sz="2800" dirty="0">
              <a:solidFill>
                <a:schemeClr val="bg1">
                  <a:lumMod val="85000"/>
                </a:schemeClr>
              </a:solidFill>
            </a:endParaRPr>
          </a:p>
          <a:p>
            <a:pPr marL="285750" lvl="0" indent="-285750">
              <a:buFont typeface="Calibri" panose="020F0502020204030204" pitchFamily="34" charset="0"/>
              <a:buChar char="─"/>
            </a:pPr>
            <a:r>
              <a:rPr lang="en-US" sz="2800" dirty="0">
                <a:solidFill>
                  <a:schemeClr val="bg1">
                    <a:lumMod val="85000"/>
                  </a:schemeClr>
                </a:solidFill>
              </a:rPr>
              <a:t>Principles of radiation protection</a:t>
            </a:r>
          </a:p>
          <a:p>
            <a:pPr marL="742950" lvl="1" indent="-285750">
              <a:buFont typeface="Calibri" panose="020F0502020204030204" pitchFamily="34" charset="0"/>
              <a:buChar char="─"/>
            </a:pPr>
            <a:r>
              <a:rPr lang="en-US" sz="2800" dirty="0">
                <a:solidFill>
                  <a:schemeClr val="bg1">
                    <a:lumMod val="85000"/>
                  </a:schemeClr>
                </a:solidFill>
              </a:rPr>
              <a:t>Justification, optimization and dose limitation</a:t>
            </a:r>
          </a:p>
          <a:p>
            <a:pPr marL="742950" lvl="1" indent="-285750">
              <a:buFont typeface="Calibri" panose="020F0502020204030204" pitchFamily="34" charset="0"/>
              <a:buChar char="─"/>
            </a:pPr>
            <a:r>
              <a:rPr lang="en-US" sz="2800" dirty="0">
                <a:solidFill>
                  <a:schemeClr val="bg1">
                    <a:lumMod val="85000"/>
                  </a:schemeClr>
                </a:solidFill>
              </a:rPr>
              <a:t>The ALARA principle</a:t>
            </a:r>
            <a:endParaRPr lang="en-GB" sz="2800" dirty="0">
              <a:solidFill>
                <a:schemeClr val="bg1">
                  <a:lumMod val="85000"/>
                </a:schemeClr>
              </a:solidFill>
            </a:endParaRPr>
          </a:p>
          <a:p>
            <a:pPr marL="285750" indent="-285750">
              <a:buFont typeface="Calibri" panose="020F0502020204030204" pitchFamily="34" charset="0"/>
              <a:buChar char="─"/>
            </a:pPr>
            <a:r>
              <a:rPr lang="en-US" sz="2800" dirty="0">
                <a:solidFill>
                  <a:schemeClr val="bg1">
                    <a:lumMod val="85000"/>
                  </a:schemeClr>
                </a:solidFill>
              </a:rPr>
              <a:t>Protection means</a:t>
            </a:r>
          </a:p>
          <a:p>
            <a:pPr marL="285750" indent="-285750">
              <a:buFont typeface="Calibri" panose="020F0502020204030204" pitchFamily="34" charset="0"/>
              <a:buChar char="─"/>
            </a:pPr>
            <a:r>
              <a:rPr lang="en-US" sz="2800" dirty="0">
                <a:solidFill>
                  <a:schemeClr val="bg1">
                    <a:lumMod val="85000"/>
                  </a:schemeClr>
                </a:solidFill>
              </a:rPr>
              <a:t>Instrumentation for measuring ionizing radiation</a:t>
            </a:r>
            <a:endParaRPr lang="en-GB" sz="2800" dirty="0">
              <a:solidFill>
                <a:schemeClr val="bg1">
                  <a:lumMod val="85000"/>
                </a:schemeClr>
              </a:solidFill>
            </a:endParaRPr>
          </a:p>
        </p:txBody>
      </p:sp>
    </p:spTree>
    <p:extLst>
      <p:ext uri="{BB962C8B-B14F-4D97-AF65-F5344CB8AC3E}">
        <p14:creationId xmlns:p14="http://schemas.microsoft.com/office/powerpoint/2010/main" val="29692571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5"/>
          <p:cNvSpPr>
            <a:spLocks noChangeArrowheads="1"/>
          </p:cNvSpPr>
          <p:nvPr/>
        </p:nvSpPr>
        <p:spPr bwMode="auto">
          <a:xfrm>
            <a:off x="4544" y="30976"/>
            <a:ext cx="4724400" cy="381000"/>
          </a:xfrm>
          <a:prstGeom prst="rect">
            <a:avLst/>
          </a:prstGeom>
          <a:noFill/>
          <a:ln w="9525">
            <a:noFill/>
            <a:miter lim="800000"/>
            <a:headEnd/>
            <a:tailEnd/>
          </a:ln>
        </p:spPr>
        <p:txBody>
          <a:bodyPr anchor="ctr"/>
          <a:lstStyle/>
          <a:p>
            <a:r>
              <a:rPr lang="en-US" sz="2000" i="1" dirty="0">
                <a:solidFill>
                  <a:srgbClr val="FF0000"/>
                </a:solidFill>
                <a:latin typeface="Verdana" pitchFamily="34" charset="0"/>
              </a:rPr>
              <a:t>QUESTION 2</a:t>
            </a:r>
          </a:p>
        </p:txBody>
      </p:sp>
      <p:sp>
        <p:nvSpPr>
          <p:cNvPr id="9" name="Slide Number Placeholder 8"/>
          <p:cNvSpPr>
            <a:spLocks noGrp="1"/>
          </p:cNvSpPr>
          <p:nvPr>
            <p:ph type="sldNum" sz="quarter" idx="12"/>
          </p:nvPr>
        </p:nvSpPr>
        <p:spPr/>
        <p:txBody>
          <a:bodyPr/>
          <a:lstStyle/>
          <a:p>
            <a:fld id="{97B5E8DF-58F0-4F1A-9C8E-35C36CDA2C44}" type="slidenum">
              <a:rPr lang="en-GB" smtClean="0"/>
              <a:pPr/>
              <a:t>30</a:t>
            </a:fld>
            <a:endParaRPr lang="en-GB"/>
          </a:p>
        </p:txBody>
      </p:sp>
      <p:sp>
        <p:nvSpPr>
          <p:cNvPr id="7" name="TextBox 6"/>
          <p:cNvSpPr txBox="1"/>
          <p:nvPr/>
        </p:nvSpPr>
        <p:spPr>
          <a:xfrm>
            <a:off x="539552" y="2780928"/>
            <a:ext cx="8748464" cy="646331"/>
          </a:xfrm>
          <a:prstGeom prst="rect">
            <a:avLst/>
          </a:prstGeom>
          <a:noFill/>
        </p:spPr>
        <p:txBody>
          <a:bodyPr wrap="square" rtlCol="0">
            <a:spAutoFit/>
          </a:bodyPr>
          <a:lstStyle/>
          <a:p>
            <a:r>
              <a:rPr lang="en-GB" sz="3600" dirty="0"/>
              <a:t>What are the biological effects of radiation?</a:t>
            </a:r>
          </a:p>
        </p:txBody>
      </p:sp>
      <p:pic>
        <p:nvPicPr>
          <p:cNvPr id="15362" name="Picture 2" descr="Image result for images for radiation units"/>
          <p:cNvPicPr>
            <a:picLocks noChangeAspect="1" noChangeArrowheads="1"/>
          </p:cNvPicPr>
          <p:nvPr/>
        </p:nvPicPr>
        <p:blipFill rotWithShape="1">
          <a:blip r:embed="rId2">
            <a:extLst>
              <a:ext uri="{28A0092B-C50C-407E-A947-70E740481C1C}">
                <a14:useLocalDpi xmlns:a14="http://schemas.microsoft.com/office/drawing/2010/main" val="0"/>
              </a:ext>
            </a:extLst>
          </a:blip>
          <a:srcRect t="28000"/>
          <a:stretch/>
        </p:blipFill>
        <p:spPr bwMode="auto">
          <a:xfrm>
            <a:off x="3419872" y="3861048"/>
            <a:ext cx="1943100" cy="185167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771726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 name="Slide Number Placeholder 295"/>
          <p:cNvSpPr>
            <a:spLocks noGrp="1"/>
          </p:cNvSpPr>
          <p:nvPr>
            <p:ph type="sldNum" sz="quarter" idx="12"/>
          </p:nvPr>
        </p:nvSpPr>
        <p:spPr/>
        <p:txBody>
          <a:bodyPr/>
          <a:lstStyle/>
          <a:p>
            <a:fld id="{97B5E8DF-58F0-4F1A-9C8E-35C36CDA2C44}" type="slidenum">
              <a:rPr lang="en-GB" smtClean="0"/>
              <a:pPr/>
              <a:t>31</a:t>
            </a:fld>
            <a:endParaRPr lang="en-GB"/>
          </a:p>
        </p:txBody>
      </p:sp>
      <p:sp>
        <p:nvSpPr>
          <p:cNvPr id="292" name="TextBox 291"/>
          <p:cNvSpPr txBox="1"/>
          <p:nvPr/>
        </p:nvSpPr>
        <p:spPr>
          <a:xfrm>
            <a:off x="4037" y="29568"/>
            <a:ext cx="6912768" cy="400110"/>
          </a:xfrm>
          <a:prstGeom prst="rect">
            <a:avLst/>
          </a:prstGeom>
          <a:noFill/>
        </p:spPr>
        <p:txBody>
          <a:bodyPr wrap="square" rtlCol="0">
            <a:spAutoFit/>
          </a:bodyPr>
          <a:lstStyle/>
          <a:p>
            <a:r>
              <a:rPr lang="en-GB" sz="2000" i="1" dirty="0">
                <a:solidFill>
                  <a:srgbClr val="FF0000"/>
                </a:solidFill>
                <a:latin typeface="Verdana" pitchFamily="34" charset="0"/>
                <a:ea typeface="Verdana" pitchFamily="34" charset="0"/>
                <a:cs typeface="Verdana" pitchFamily="34" charset="0"/>
              </a:rPr>
              <a:t>Biological effects of radiation</a:t>
            </a:r>
          </a:p>
        </p:txBody>
      </p:sp>
      <p:sp>
        <p:nvSpPr>
          <p:cNvPr id="4" name="Text Box 5"/>
          <p:cNvSpPr txBox="1">
            <a:spLocks noChangeArrowheads="1"/>
          </p:cNvSpPr>
          <p:nvPr/>
        </p:nvSpPr>
        <p:spPr bwMode="auto">
          <a:xfrm>
            <a:off x="418822" y="1124744"/>
            <a:ext cx="3889375" cy="4462760"/>
          </a:xfrm>
          <a:prstGeom prst="rect">
            <a:avLst/>
          </a:prstGeom>
          <a:solidFill>
            <a:srgbClr val="FFFF99"/>
          </a:solidFill>
          <a:ln w="12700" cap="sq" algn="ctr">
            <a:noFill/>
            <a:miter lim="800000"/>
            <a:headEnd type="none" w="sm" len="sm"/>
            <a:tailEnd type="none" w="sm" len="sm"/>
          </a:ln>
          <a:effectLst/>
        </p:spPr>
        <p:txBody>
          <a:bodyPr>
            <a:spAutoFit/>
          </a:bodyPr>
          <a:lstStyle/>
          <a:p>
            <a:r>
              <a:rPr lang="de-DE" sz="2400" b="1" dirty="0">
                <a:latin typeface="Calibri" pitchFamily="34" charset="0"/>
              </a:rPr>
              <a:t>Stochastic effects</a:t>
            </a:r>
          </a:p>
          <a:p>
            <a:endParaRPr lang="de-DE" sz="2000" dirty="0">
              <a:latin typeface="Calibri" pitchFamily="34" charset="0"/>
            </a:endParaRPr>
          </a:p>
          <a:p>
            <a:r>
              <a:rPr lang="de-DE" sz="2000" dirty="0">
                <a:latin typeface="Calibri" pitchFamily="34" charset="0"/>
              </a:rPr>
              <a:t>no dose threshold  (linear  function of dose)</a:t>
            </a:r>
          </a:p>
          <a:p>
            <a:endParaRPr lang="de-DE" sz="2000" dirty="0">
              <a:latin typeface="Calibri" pitchFamily="34" charset="0"/>
            </a:endParaRPr>
          </a:p>
          <a:p>
            <a:r>
              <a:rPr lang="de-DE" sz="2000" dirty="0">
                <a:latin typeface="Calibri" pitchFamily="34" charset="0"/>
              </a:rPr>
              <a:t>increase of probability by 5% per Sv for: </a:t>
            </a:r>
          </a:p>
          <a:p>
            <a:pPr lvl="1"/>
            <a:r>
              <a:rPr lang="de-DE" sz="2000" dirty="0">
                <a:latin typeface="Calibri" pitchFamily="34" charset="0"/>
              </a:rPr>
              <a:t>genetic defects </a:t>
            </a:r>
          </a:p>
          <a:p>
            <a:pPr lvl="1"/>
            <a:r>
              <a:rPr lang="de-DE" sz="2000" dirty="0">
                <a:latin typeface="Calibri" pitchFamily="34" charset="0"/>
              </a:rPr>
              <a:t>cancer</a:t>
            </a:r>
          </a:p>
          <a:p>
            <a:endParaRPr lang="de-DE" sz="2000" dirty="0">
              <a:latin typeface="Calibri" pitchFamily="34" charset="0"/>
            </a:endParaRPr>
          </a:p>
          <a:p>
            <a:r>
              <a:rPr lang="de-DE" sz="2000" dirty="0">
                <a:latin typeface="Calibri" pitchFamily="34" charset="0"/>
              </a:rPr>
              <a:t>result does not  dependent on the amount of absorbed dose</a:t>
            </a:r>
          </a:p>
          <a:p>
            <a:endParaRPr lang="de-DE" sz="2000" dirty="0">
              <a:latin typeface="Calibri" pitchFamily="34" charset="0"/>
            </a:endParaRPr>
          </a:p>
          <a:p>
            <a:r>
              <a:rPr lang="de-DE" sz="2000" dirty="0">
                <a:latin typeface="Calibri" pitchFamily="34" charset="0"/>
              </a:rPr>
              <a:t>delayed health detriments  </a:t>
            </a:r>
          </a:p>
        </p:txBody>
      </p:sp>
      <p:sp>
        <p:nvSpPr>
          <p:cNvPr id="5" name="Text Box 6"/>
          <p:cNvSpPr txBox="1">
            <a:spLocks noChangeArrowheads="1"/>
          </p:cNvSpPr>
          <p:nvPr/>
        </p:nvSpPr>
        <p:spPr bwMode="auto">
          <a:xfrm>
            <a:off x="4633664" y="1124744"/>
            <a:ext cx="4114800" cy="4462760"/>
          </a:xfrm>
          <a:prstGeom prst="rect">
            <a:avLst/>
          </a:prstGeom>
          <a:solidFill>
            <a:srgbClr val="CCFFCC"/>
          </a:solidFill>
          <a:ln w="12700" cap="sq" algn="ctr">
            <a:noFill/>
            <a:miter lim="800000"/>
            <a:headEnd type="none" w="sm" len="sm"/>
            <a:tailEnd type="none" w="sm" len="sm"/>
          </a:ln>
          <a:effectLst/>
        </p:spPr>
        <p:txBody>
          <a:bodyPr>
            <a:spAutoFit/>
          </a:bodyPr>
          <a:lstStyle/>
          <a:p>
            <a:r>
              <a:rPr lang="de-DE" sz="2400" b="1" dirty="0">
                <a:latin typeface="Calibri" pitchFamily="34" charset="0"/>
              </a:rPr>
              <a:t>Deterministic effects</a:t>
            </a:r>
          </a:p>
          <a:p>
            <a:endParaRPr lang="de-DE" sz="2000" dirty="0">
              <a:latin typeface="Calibri" pitchFamily="34" charset="0"/>
            </a:endParaRPr>
          </a:p>
          <a:p>
            <a:r>
              <a:rPr lang="de-DE" sz="2000" dirty="0">
                <a:latin typeface="Calibri" pitchFamily="34" charset="0"/>
              </a:rPr>
              <a:t>dose received in short time interval</a:t>
            </a:r>
          </a:p>
          <a:p>
            <a:r>
              <a:rPr lang="de-DE" sz="2000" dirty="0">
                <a:latin typeface="Calibri" pitchFamily="34" charset="0"/>
              </a:rPr>
              <a:t>dose threshold: &gt; 500 mSv</a:t>
            </a:r>
          </a:p>
          <a:p>
            <a:endParaRPr lang="de-DE" sz="2000" dirty="0">
              <a:latin typeface="Calibri" pitchFamily="34" charset="0"/>
            </a:endParaRPr>
          </a:p>
          <a:p>
            <a:r>
              <a:rPr lang="de-DE" sz="2000" dirty="0">
                <a:latin typeface="Calibri" pitchFamily="34" charset="0"/>
              </a:rPr>
              <a:t>immediate consequences:</a:t>
            </a:r>
          </a:p>
          <a:p>
            <a:r>
              <a:rPr lang="de-DE" sz="2000" dirty="0">
                <a:latin typeface="Calibri" pitchFamily="34" charset="0"/>
              </a:rPr>
              <a:t>	vomiting</a:t>
            </a:r>
          </a:p>
          <a:p>
            <a:r>
              <a:rPr lang="de-DE" sz="2000" dirty="0">
                <a:latin typeface="Calibri" pitchFamily="34" charset="0"/>
              </a:rPr>
              <a:t>	immun deficiency</a:t>
            </a:r>
          </a:p>
          <a:p>
            <a:r>
              <a:rPr lang="de-DE" sz="2000" dirty="0">
                <a:latin typeface="Calibri" pitchFamily="34" charset="0"/>
              </a:rPr>
              <a:t>	erythema and necrose</a:t>
            </a:r>
          </a:p>
          <a:p>
            <a:endParaRPr lang="de-DE" sz="2000" dirty="0">
              <a:latin typeface="Calibri" pitchFamily="34" charset="0"/>
            </a:endParaRPr>
          </a:p>
          <a:p>
            <a:r>
              <a:rPr lang="de-DE" sz="2000" dirty="0">
                <a:latin typeface="Calibri" pitchFamily="34" charset="0"/>
              </a:rPr>
              <a:t>health detriments are function of the dose</a:t>
            </a:r>
          </a:p>
          <a:p>
            <a:endParaRPr lang="de-DE" sz="2000" dirty="0">
              <a:latin typeface="Calibri" pitchFamily="34" charset="0"/>
            </a:endParaRPr>
          </a:p>
          <a:p>
            <a:r>
              <a:rPr lang="de-DE" sz="2000" dirty="0">
                <a:latin typeface="Calibri" pitchFamily="34" charset="0"/>
              </a:rPr>
              <a:t>lethal dose: 5 – 7 Sv</a:t>
            </a:r>
          </a:p>
        </p:txBody>
      </p:sp>
    </p:spTree>
    <p:extLst>
      <p:ext uri="{BB962C8B-B14F-4D97-AF65-F5344CB8AC3E}">
        <p14:creationId xmlns:p14="http://schemas.microsoft.com/office/powerpoint/2010/main" val="30065740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Slide Number Placeholder 18"/>
          <p:cNvSpPr>
            <a:spLocks noGrp="1"/>
          </p:cNvSpPr>
          <p:nvPr>
            <p:ph type="sldNum" sz="quarter" idx="12"/>
          </p:nvPr>
        </p:nvSpPr>
        <p:spPr/>
        <p:txBody>
          <a:bodyPr/>
          <a:lstStyle/>
          <a:p>
            <a:fld id="{97B5E8DF-58F0-4F1A-9C8E-35C36CDA2C44}" type="slidenum">
              <a:rPr lang="en-GB" smtClean="0"/>
              <a:pPr/>
              <a:t>32</a:t>
            </a:fld>
            <a:endParaRPr lang="en-GB"/>
          </a:p>
        </p:txBody>
      </p:sp>
      <p:sp>
        <p:nvSpPr>
          <p:cNvPr id="15" name="Rectangle 13"/>
          <p:cNvSpPr>
            <a:spLocks noChangeArrowheads="1"/>
          </p:cNvSpPr>
          <p:nvPr/>
        </p:nvSpPr>
        <p:spPr bwMode="auto">
          <a:xfrm>
            <a:off x="44152" y="23664"/>
            <a:ext cx="7696200" cy="381000"/>
          </a:xfrm>
          <a:prstGeom prst="rect">
            <a:avLst/>
          </a:prstGeom>
          <a:noFill/>
          <a:ln w="9525">
            <a:noFill/>
            <a:miter lim="800000"/>
            <a:headEnd/>
            <a:tailEnd/>
          </a:ln>
        </p:spPr>
        <p:txBody>
          <a:bodyPr anchor="ctr"/>
          <a:lstStyle/>
          <a:p>
            <a:r>
              <a:rPr lang="en-US" sz="2000" i="1" dirty="0">
                <a:solidFill>
                  <a:srgbClr val="FF0000"/>
                </a:solidFill>
                <a:latin typeface="Verdana" pitchFamily="34" charset="0"/>
              </a:rPr>
              <a:t>The biological actions of radiation</a:t>
            </a:r>
          </a:p>
        </p:txBody>
      </p:sp>
      <p:graphicFrame>
        <p:nvGraphicFramePr>
          <p:cNvPr id="6" name="Object 2"/>
          <p:cNvGraphicFramePr>
            <a:graphicFrameLocks noChangeAspect="1"/>
          </p:cNvGraphicFramePr>
          <p:nvPr>
            <p:extLst>
              <p:ext uri="{D42A27DB-BD31-4B8C-83A1-F6EECF244321}">
                <p14:modId xmlns:p14="http://schemas.microsoft.com/office/powerpoint/2010/main" val="1983092893"/>
              </p:ext>
            </p:extLst>
          </p:nvPr>
        </p:nvGraphicFramePr>
        <p:xfrm>
          <a:off x="564902" y="764704"/>
          <a:ext cx="8099425" cy="5299075"/>
        </p:xfrm>
        <a:graphic>
          <a:graphicData uri="http://schemas.openxmlformats.org/presentationml/2006/ole">
            <mc:AlternateContent xmlns:mc="http://schemas.openxmlformats.org/markup-compatibility/2006">
              <mc:Choice xmlns:v="urn:schemas-microsoft-com:vml" Requires="v">
                <p:oleObj name="Visio" r:id="rId3" imgW="7646789" imgH="4701838" progId="Visio.Drawing.6">
                  <p:embed/>
                </p:oleObj>
              </mc:Choice>
              <mc:Fallback>
                <p:oleObj name="Visio" r:id="rId3" imgW="7646789" imgH="4701838" progId="Visio.Drawing.6">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64902" y="764704"/>
                        <a:ext cx="8099425" cy="5299075"/>
                      </a:xfrm>
                      <a:prstGeom prst="rect">
                        <a:avLst/>
                      </a:prstGeom>
                      <a:solidFill>
                        <a:schemeClr val="bg1"/>
                      </a:solidFill>
                    </p:spPr>
                  </p:pic>
                </p:oleObj>
              </mc:Fallback>
            </mc:AlternateContent>
          </a:graphicData>
        </a:graphic>
      </p:graphicFrame>
      <p:grpSp>
        <p:nvGrpSpPr>
          <p:cNvPr id="7" name="Group 7"/>
          <p:cNvGrpSpPr>
            <a:grpSpLocks/>
          </p:cNvGrpSpPr>
          <p:nvPr/>
        </p:nvGrpSpPr>
        <p:grpSpPr bwMode="auto">
          <a:xfrm>
            <a:off x="6538664" y="888529"/>
            <a:ext cx="2209800" cy="3440113"/>
            <a:chOff x="4128" y="1008"/>
            <a:chExt cx="1392" cy="2167"/>
          </a:xfrm>
        </p:grpSpPr>
        <p:sp>
          <p:nvSpPr>
            <p:cNvPr id="8" name="Oval 8"/>
            <p:cNvSpPr>
              <a:spLocks noChangeArrowheads="1"/>
            </p:cNvSpPr>
            <p:nvPr/>
          </p:nvSpPr>
          <p:spPr bwMode="auto">
            <a:xfrm>
              <a:off x="4752" y="1225"/>
              <a:ext cx="720" cy="336"/>
            </a:xfrm>
            <a:prstGeom prst="ellipse">
              <a:avLst/>
            </a:prstGeom>
            <a:noFill/>
            <a:ln w="25400">
              <a:solidFill>
                <a:srgbClr val="FF0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9" name="Text Box 9"/>
            <p:cNvSpPr txBox="1">
              <a:spLocks noChangeArrowheads="1"/>
            </p:cNvSpPr>
            <p:nvPr/>
          </p:nvSpPr>
          <p:spPr bwMode="auto">
            <a:xfrm>
              <a:off x="4704" y="1008"/>
              <a:ext cx="816" cy="2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fr-CH" altLang="en-US" sz="1500" b="1" dirty="0" err="1">
                  <a:solidFill>
                    <a:srgbClr val="FF0000"/>
                  </a:solidFill>
                </a:rPr>
                <a:t>deterministic</a:t>
              </a:r>
              <a:endParaRPr lang="fr-FR" altLang="en-US" sz="1500" b="1" dirty="0">
                <a:solidFill>
                  <a:srgbClr val="FF0000"/>
                </a:solidFill>
              </a:endParaRPr>
            </a:p>
          </p:txBody>
        </p:sp>
        <p:sp>
          <p:nvSpPr>
            <p:cNvPr id="10" name="Oval 10"/>
            <p:cNvSpPr>
              <a:spLocks noChangeArrowheads="1"/>
            </p:cNvSpPr>
            <p:nvPr/>
          </p:nvSpPr>
          <p:spPr bwMode="auto">
            <a:xfrm>
              <a:off x="4176" y="2476"/>
              <a:ext cx="720" cy="528"/>
            </a:xfrm>
            <a:prstGeom prst="ellipse">
              <a:avLst/>
            </a:prstGeom>
            <a:noFill/>
            <a:ln w="25400">
              <a:solidFill>
                <a:srgbClr val="FF0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1" name="Text Box 11"/>
            <p:cNvSpPr txBox="1">
              <a:spLocks noChangeArrowheads="1"/>
            </p:cNvSpPr>
            <p:nvPr/>
          </p:nvSpPr>
          <p:spPr bwMode="auto">
            <a:xfrm>
              <a:off x="4128" y="2971"/>
              <a:ext cx="816" cy="2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fr-CH" altLang="en-US" sz="1500" b="1" dirty="0" err="1">
                  <a:solidFill>
                    <a:srgbClr val="FF0000"/>
                  </a:solidFill>
                </a:rPr>
                <a:t>deterministic</a:t>
              </a:r>
              <a:endParaRPr lang="fr-FR" altLang="en-US" sz="1500" b="1" dirty="0">
                <a:solidFill>
                  <a:srgbClr val="FF0000"/>
                </a:solidFill>
              </a:endParaRPr>
            </a:p>
          </p:txBody>
        </p:sp>
      </p:grpSp>
      <p:grpSp>
        <p:nvGrpSpPr>
          <p:cNvPr id="12" name="Group 4"/>
          <p:cNvGrpSpPr>
            <a:grpSpLocks/>
          </p:cNvGrpSpPr>
          <p:nvPr/>
        </p:nvGrpSpPr>
        <p:grpSpPr bwMode="auto">
          <a:xfrm>
            <a:off x="7529388" y="2204864"/>
            <a:ext cx="1435100" cy="1411287"/>
            <a:chOff x="4757" y="1834"/>
            <a:chExt cx="904" cy="889"/>
          </a:xfrm>
        </p:grpSpPr>
        <p:sp>
          <p:nvSpPr>
            <p:cNvPr id="13" name="Oval 5"/>
            <p:cNvSpPr>
              <a:spLocks noChangeArrowheads="1"/>
            </p:cNvSpPr>
            <p:nvPr/>
          </p:nvSpPr>
          <p:spPr bwMode="auto">
            <a:xfrm>
              <a:off x="4757" y="1834"/>
              <a:ext cx="720" cy="720"/>
            </a:xfrm>
            <a:prstGeom prst="ellipse">
              <a:avLst/>
            </a:prstGeom>
            <a:noFill/>
            <a:ln w="25400">
              <a:solidFill>
                <a:srgbClr val="0000FF"/>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en-GB" altLang="en-US"/>
            </a:p>
          </p:txBody>
        </p:sp>
        <p:sp>
          <p:nvSpPr>
            <p:cNvPr id="14" name="Text Box 6"/>
            <p:cNvSpPr txBox="1">
              <a:spLocks noChangeArrowheads="1"/>
            </p:cNvSpPr>
            <p:nvPr/>
          </p:nvSpPr>
          <p:spPr bwMode="auto">
            <a:xfrm>
              <a:off x="4941" y="2519"/>
              <a:ext cx="720" cy="2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spcBef>
                  <a:spcPct val="50000"/>
                </a:spcBef>
              </a:pPr>
              <a:r>
                <a:rPr lang="fr-CH" altLang="en-US" sz="1500" b="1" dirty="0" err="1">
                  <a:solidFill>
                    <a:srgbClr val="0000FF"/>
                  </a:solidFill>
                  <a:latin typeface="+mn-lt"/>
                </a:rPr>
                <a:t>stochastic</a:t>
              </a:r>
              <a:endParaRPr lang="fr-FR" altLang="en-US" sz="1500" b="1" dirty="0">
                <a:solidFill>
                  <a:srgbClr val="0000FF"/>
                </a:solidFill>
                <a:latin typeface="+mn-lt"/>
              </a:endParaRPr>
            </a:p>
          </p:txBody>
        </p:sp>
      </p:grpSp>
      <p:sp>
        <p:nvSpPr>
          <p:cNvPr id="16" name="Action Button: Go Forward or Next 15">
            <a:hlinkClick r:id="rId5" action="ppaction://hlinksldjump" highlightClick="1"/>
            <a:extLst>
              <a:ext uri="{FF2B5EF4-FFF2-40B4-BE49-F238E27FC236}">
                <a16:creationId xmlns:a16="http://schemas.microsoft.com/office/drawing/2014/main" id="{ACEF4DAB-1819-4B11-B537-BE14678B8B64}"/>
              </a:ext>
            </a:extLst>
          </p:cNvPr>
          <p:cNvSpPr/>
          <p:nvPr/>
        </p:nvSpPr>
        <p:spPr>
          <a:xfrm>
            <a:off x="8346896" y="5806265"/>
            <a:ext cx="765799" cy="502504"/>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3403964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 name="Slide Number Placeholder 295"/>
          <p:cNvSpPr>
            <a:spLocks noGrp="1"/>
          </p:cNvSpPr>
          <p:nvPr>
            <p:ph type="sldNum" sz="quarter" idx="12"/>
          </p:nvPr>
        </p:nvSpPr>
        <p:spPr/>
        <p:txBody>
          <a:bodyPr/>
          <a:lstStyle/>
          <a:p>
            <a:fld id="{97B5E8DF-58F0-4F1A-9C8E-35C36CDA2C44}" type="slidenum">
              <a:rPr lang="en-GB" smtClean="0"/>
              <a:pPr/>
              <a:t>33</a:t>
            </a:fld>
            <a:endParaRPr lang="en-GB"/>
          </a:p>
        </p:txBody>
      </p:sp>
      <p:sp>
        <p:nvSpPr>
          <p:cNvPr id="292" name="TextBox 291"/>
          <p:cNvSpPr txBox="1"/>
          <p:nvPr/>
        </p:nvSpPr>
        <p:spPr>
          <a:xfrm>
            <a:off x="4037" y="29568"/>
            <a:ext cx="6912768" cy="400110"/>
          </a:xfrm>
          <a:prstGeom prst="rect">
            <a:avLst/>
          </a:prstGeom>
          <a:noFill/>
        </p:spPr>
        <p:txBody>
          <a:bodyPr wrap="square" rtlCol="0">
            <a:spAutoFit/>
          </a:bodyPr>
          <a:lstStyle/>
          <a:p>
            <a:r>
              <a:rPr lang="en-GB" sz="2000" i="1" dirty="0">
                <a:solidFill>
                  <a:srgbClr val="FF0000"/>
                </a:solidFill>
                <a:latin typeface="Verdana" pitchFamily="34" charset="0"/>
                <a:ea typeface="Verdana" pitchFamily="34" charset="0"/>
                <a:cs typeface="Verdana" pitchFamily="34" charset="0"/>
              </a:rPr>
              <a:t>Lethal dose (LD</a:t>
            </a:r>
            <a:r>
              <a:rPr lang="en-GB" sz="2000" i="1" baseline="-25000" dirty="0">
                <a:solidFill>
                  <a:srgbClr val="FF0000"/>
                </a:solidFill>
                <a:latin typeface="Verdana" pitchFamily="34" charset="0"/>
                <a:ea typeface="Verdana" pitchFamily="34" charset="0"/>
                <a:cs typeface="Verdana" pitchFamily="34" charset="0"/>
              </a:rPr>
              <a:t>50/30</a:t>
            </a:r>
            <a:r>
              <a:rPr lang="en-GB" sz="2000" i="1" dirty="0">
                <a:solidFill>
                  <a:srgbClr val="FF0000"/>
                </a:solidFill>
                <a:latin typeface="Verdana" pitchFamily="34" charset="0"/>
                <a:ea typeface="Verdana" pitchFamily="34" charset="0"/>
                <a:cs typeface="Verdana" pitchFamily="34" charset="0"/>
              </a:rPr>
              <a:t>) for various organisms</a:t>
            </a:r>
          </a:p>
        </p:txBody>
      </p:sp>
      <p:pic>
        <p:nvPicPr>
          <p:cNvPr id="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15616" y="759187"/>
            <a:ext cx="6978065" cy="50131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TextBox 5"/>
          <p:cNvSpPr txBox="1"/>
          <p:nvPr/>
        </p:nvSpPr>
        <p:spPr>
          <a:xfrm>
            <a:off x="1187624" y="5810780"/>
            <a:ext cx="7560840" cy="276999"/>
          </a:xfrm>
          <a:prstGeom prst="rect">
            <a:avLst/>
          </a:prstGeom>
          <a:noFill/>
        </p:spPr>
        <p:txBody>
          <a:bodyPr wrap="square" rtlCol="0">
            <a:spAutoFit/>
          </a:bodyPr>
          <a:lstStyle/>
          <a:p>
            <a:r>
              <a:rPr lang="en-US" sz="1200" dirty="0"/>
              <a:t>Source: Martin </a:t>
            </a:r>
            <a:r>
              <a:rPr lang="en-US" sz="1200" dirty="0" err="1"/>
              <a:t>Volkmer</a:t>
            </a:r>
            <a:r>
              <a:rPr lang="en-US" sz="1200" dirty="0"/>
              <a:t>, </a:t>
            </a:r>
            <a:r>
              <a:rPr lang="en-US" sz="1200" dirty="0" err="1"/>
              <a:t>Radioaktivität</a:t>
            </a:r>
            <a:r>
              <a:rPr lang="en-US" sz="1200" dirty="0"/>
              <a:t> und </a:t>
            </a:r>
            <a:r>
              <a:rPr lang="en-US" sz="1200" dirty="0" err="1"/>
              <a:t>Strahlenschutz</a:t>
            </a:r>
            <a:r>
              <a:rPr lang="en-US" sz="1200" dirty="0"/>
              <a:t>, </a:t>
            </a:r>
            <a:r>
              <a:rPr lang="en-US" sz="1200" dirty="0" err="1"/>
              <a:t>Informationskreis</a:t>
            </a:r>
            <a:r>
              <a:rPr lang="en-US" sz="1200" dirty="0"/>
              <a:t> </a:t>
            </a:r>
            <a:r>
              <a:rPr lang="en-US" sz="1200" dirty="0" err="1"/>
              <a:t>Kernenergie</a:t>
            </a:r>
            <a:r>
              <a:rPr lang="en-US" sz="1200" dirty="0"/>
              <a:t> </a:t>
            </a:r>
          </a:p>
        </p:txBody>
      </p:sp>
    </p:spTree>
    <p:extLst>
      <p:ext uri="{BB962C8B-B14F-4D97-AF65-F5344CB8AC3E}">
        <p14:creationId xmlns:p14="http://schemas.microsoft.com/office/powerpoint/2010/main" val="19507556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 name="Slide Number Placeholder 295"/>
          <p:cNvSpPr>
            <a:spLocks noGrp="1"/>
          </p:cNvSpPr>
          <p:nvPr>
            <p:ph type="sldNum" sz="quarter" idx="12"/>
          </p:nvPr>
        </p:nvSpPr>
        <p:spPr/>
        <p:txBody>
          <a:bodyPr/>
          <a:lstStyle/>
          <a:p>
            <a:fld id="{97B5E8DF-58F0-4F1A-9C8E-35C36CDA2C44}" type="slidenum">
              <a:rPr lang="en-GB" smtClean="0"/>
              <a:pPr/>
              <a:t>34</a:t>
            </a:fld>
            <a:endParaRPr lang="en-GB"/>
          </a:p>
        </p:txBody>
      </p:sp>
      <p:sp>
        <p:nvSpPr>
          <p:cNvPr id="292" name="TextBox 291"/>
          <p:cNvSpPr txBox="1"/>
          <p:nvPr/>
        </p:nvSpPr>
        <p:spPr>
          <a:xfrm>
            <a:off x="4037" y="29568"/>
            <a:ext cx="6912768" cy="400110"/>
          </a:xfrm>
          <a:prstGeom prst="rect">
            <a:avLst/>
          </a:prstGeom>
          <a:noFill/>
        </p:spPr>
        <p:txBody>
          <a:bodyPr wrap="square" rtlCol="0">
            <a:spAutoFit/>
          </a:bodyPr>
          <a:lstStyle/>
          <a:p>
            <a:r>
              <a:rPr lang="en-GB" sz="2000" i="1" dirty="0">
                <a:solidFill>
                  <a:srgbClr val="FF0000"/>
                </a:solidFill>
                <a:latin typeface="Verdana" pitchFamily="34" charset="0"/>
                <a:ea typeface="Verdana" pitchFamily="34" charset="0"/>
                <a:cs typeface="Verdana" pitchFamily="34" charset="0"/>
              </a:rPr>
              <a:t>LD50 and effect of acute irradiation to humans</a:t>
            </a:r>
          </a:p>
        </p:txBody>
      </p:sp>
      <p:graphicFrame>
        <p:nvGraphicFramePr>
          <p:cNvPr id="6" name="Group 87"/>
          <p:cNvGraphicFramePr>
            <a:graphicFrameLocks/>
          </p:cNvGraphicFramePr>
          <p:nvPr>
            <p:extLst>
              <p:ext uri="{D42A27DB-BD31-4B8C-83A1-F6EECF244321}">
                <p14:modId xmlns:p14="http://schemas.microsoft.com/office/powerpoint/2010/main" val="3957386514"/>
              </p:ext>
            </p:extLst>
          </p:nvPr>
        </p:nvGraphicFramePr>
        <p:xfrm>
          <a:off x="223428" y="1065868"/>
          <a:ext cx="8458200" cy="3844926"/>
        </p:xfrm>
        <a:graphic>
          <a:graphicData uri="http://schemas.openxmlformats.org/drawingml/2006/table">
            <a:tbl>
              <a:tblPr/>
              <a:tblGrid>
                <a:gridCol w="2768600">
                  <a:extLst>
                    <a:ext uri="{9D8B030D-6E8A-4147-A177-3AD203B41FA5}">
                      <a16:colId xmlns:a16="http://schemas.microsoft.com/office/drawing/2014/main" val="4038061507"/>
                    </a:ext>
                  </a:extLst>
                </a:gridCol>
                <a:gridCol w="3152775">
                  <a:extLst>
                    <a:ext uri="{9D8B030D-6E8A-4147-A177-3AD203B41FA5}">
                      <a16:colId xmlns:a16="http://schemas.microsoft.com/office/drawing/2014/main" val="1635759977"/>
                    </a:ext>
                  </a:extLst>
                </a:gridCol>
                <a:gridCol w="2536825">
                  <a:extLst>
                    <a:ext uri="{9D8B030D-6E8A-4147-A177-3AD203B41FA5}">
                      <a16:colId xmlns:a16="http://schemas.microsoft.com/office/drawing/2014/main" val="2117164645"/>
                    </a:ext>
                  </a:extLst>
                </a:gridCol>
              </a:tblGrid>
              <a:tr h="1143000">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en-US" sz="2000" b="0" i="0" u="none" strike="noStrike" cap="none" normalizeH="0" baseline="0" dirty="0">
                          <a:ln>
                            <a:noFill/>
                          </a:ln>
                          <a:solidFill>
                            <a:schemeClr val="tx1"/>
                          </a:solidFill>
                          <a:effectLst/>
                          <a:latin typeface="Verdana" panose="020B0604030504040204" pitchFamily="34" charset="0"/>
                        </a:rPr>
                        <a:t>Whole body dose </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en-US" sz="2000" b="0" i="0" u="none" strike="noStrike" cap="none" normalizeH="0" baseline="0" dirty="0">
                          <a:ln>
                            <a:noFill/>
                          </a:ln>
                          <a:solidFill>
                            <a:schemeClr val="tx1"/>
                          </a:solidFill>
                          <a:effectLst/>
                          <a:latin typeface="Verdana" panose="020B0604030504040204" pitchFamily="34" charset="0"/>
                        </a:rPr>
                        <a:t>(</a:t>
                      </a:r>
                      <a:r>
                        <a:rPr kumimoji="0" lang="en-US" altLang="en-US" sz="2000" b="0" i="0" u="none" strike="noStrike" cap="none" normalizeH="0" baseline="0" dirty="0" err="1">
                          <a:ln>
                            <a:noFill/>
                          </a:ln>
                          <a:solidFill>
                            <a:schemeClr val="tx1"/>
                          </a:solidFill>
                          <a:effectLst/>
                          <a:latin typeface="Verdana" panose="020B0604030504040204" pitchFamily="34" charset="0"/>
                        </a:rPr>
                        <a:t>Gy</a:t>
                      </a:r>
                      <a:r>
                        <a:rPr kumimoji="0" lang="en-US" altLang="en-US" sz="2000" b="0" i="0" u="none" strike="noStrike" cap="none" normalizeH="0" baseline="0" dirty="0">
                          <a:ln>
                            <a:noFill/>
                          </a:ln>
                          <a:solidFill>
                            <a:schemeClr val="tx1"/>
                          </a:solidFill>
                          <a:effectLst/>
                          <a:latin typeface="Verdana" panose="020B0604030504040204" pitchFamily="34" charset="0"/>
                        </a:rPr>
                        <a:t>)</a:t>
                      </a: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en-US" sz="2000" b="0" i="0" u="none" strike="noStrike" cap="none" normalizeH="0" baseline="0">
                          <a:ln>
                            <a:noFill/>
                          </a:ln>
                          <a:solidFill>
                            <a:schemeClr val="tx1"/>
                          </a:solidFill>
                          <a:effectLst/>
                          <a:latin typeface="Verdana" panose="020B0604030504040204" pitchFamily="34" charset="0"/>
                        </a:rPr>
                        <a:t>Organ or tissue failure responsible for death</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en-US" sz="2000" b="0" i="0" u="none" strike="noStrike" cap="none" normalizeH="0" baseline="0">
                          <a:ln>
                            <a:noFill/>
                          </a:ln>
                          <a:solidFill>
                            <a:schemeClr val="tx1"/>
                          </a:solidFill>
                          <a:effectLst/>
                          <a:latin typeface="Verdana" panose="020B0604030504040204" pitchFamily="34" charset="0"/>
                        </a:rPr>
                        <a:t>Time at which death occurs after exposure (days)</a:t>
                      </a: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3864468551"/>
                  </a:ext>
                </a:extLst>
              </a:tr>
              <a:tr h="676275">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en-US" sz="2800" b="0" i="0" u="none" strike="noStrike" cap="none" normalizeH="0" baseline="0">
                          <a:ln>
                            <a:noFill/>
                          </a:ln>
                          <a:solidFill>
                            <a:srgbClr val="FF0000"/>
                          </a:solidFill>
                          <a:effectLst/>
                          <a:latin typeface="Verdana" panose="020B0604030504040204" pitchFamily="34" charset="0"/>
                        </a:rPr>
                        <a:t>3-5</a:t>
                      </a: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en-US" sz="2800" b="0" i="0" u="none" strike="noStrike" cap="none" normalizeH="0" baseline="0">
                          <a:ln>
                            <a:noFill/>
                          </a:ln>
                          <a:solidFill>
                            <a:schemeClr val="tx1"/>
                          </a:solidFill>
                          <a:effectLst/>
                          <a:latin typeface="Verdana" panose="020B0604030504040204" pitchFamily="34" charset="0"/>
                        </a:rPr>
                        <a:t>Bone marrow</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en-US" sz="2800" b="0" i="0" u="none" strike="noStrike" cap="none" normalizeH="0" baseline="0">
                          <a:ln>
                            <a:noFill/>
                          </a:ln>
                          <a:solidFill>
                            <a:schemeClr val="tx1"/>
                          </a:solidFill>
                          <a:effectLst/>
                          <a:latin typeface="Verdana" panose="020B0604030504040204" pitchFamily="34" charset="0"/>
                        </a:rPr>
                        <a:t>30-60</a:t>
                      </a: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4250942099"/>
                  </a:ext>
                </a:extLst>
              </a:tr>
              <a:tr h="1131888">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en-US" sz="2800" b="0" i="0" u="none" strike="noStrike" cap="none" normalizeH="0" baseline="0">
                          <a:ln>
                            <a:noFill/>
                          </a:ln>
                          <a:solidFill>
                            <a:srgbClr val="FF0000"/>
                          </a:solidFill>
                          <a:effectLst/>
                          <a:latin typeface="Verdana" panose="020B0604030504040204" pitchFamily="34" charset="0"/>
                        </a:rPr>
                        <a:t>5-15</a:t>
                      </a: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en-US" sz="2800" b="0" i="0" u="none" strike="noStrike" cap="none" normalizeH="0" baseline="0">
                          <a:ln>
                            <a:noFill/>
                          </a:ln>
                          <a:solidFill>
                            <a:schemeClr val="tx1"/>
                          </a:solidFill>
                          <a:effectLst/>
                          <a:latin typeface="Verdana" panose="020B0604030504040204" pitchFamily="34" charset="0"/>
                        </a:rPr>
                        <a:t>Intestine and lungs</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en-US" sz="2800" b="0" i="0" u="none" strike="noStrike" cap="none" normalizeH="0" baseline="0">
                          <a:ln>
                            <a:noFill/>
                          </a:ln>
                          <a:solidFill>
                            <a:schemeClr val="tx1"/>
                          </a:solidFill>
                          <a:effectLst/>
                          <a:latin typeface="Verdana" panose="020B0604030504040204" pitchFamily="34" charset="0"/>
                        </a:rPr>
                        <a:t>10-20</a:t>
                      </a: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3840374870"/>
                  </a:ext>
                </a:extLst>
              </a:tr>
              <a:tr h="893763">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en-US" sz="2800" b="0" i="0" u="none" strike="noStrike" cap="none" normalizeH="0" baseline="0">
                          <a:ln>
                            <a:noFill/>
                          </a:ln>
                          <a:solidFill>
                            <a:srgbClr val="FF0000"/>
                          </a:solidFill>
                          <a:effectLst/>
                          <a:latin typeface="Verdana" panose="020B0604030504040204" pitchFamily="34" charset="0"/>
                        </a:rPr>
                        <a:t>&gt;15</a:t>
                      </a: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en-US" sz="2800" b="0" i="0" u="none" strike="noStrike" cap="none" normalizeH="0" baseline="0">
                          <a:ln>
                            <a:noFill/>
                          </a:ln>
                          <a:solidFill>
                            <a:schemeClr val="tx1"/>
                          </a:solidFill>
                          <a:effectLst/>
                          <a:latin typeface="Verdana" panose="020B0604030504040204" pitchFamily="34" charset="0"/>
                        </a:rPr>
                        <a:t>Nervous system</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en-US" sz="2800" b="0" i="0" u="none" strike="noStrike" cap="none" normalizeH="0" baseline="0" dirty="0">
                          <a:ln>
                            <a:noFill/>
                          </a:ln>
                          <a:solidFill>
                            <a:schemeClr val="tx1"/>
                          </a:solidFill>
                          <a:effectLst/>
                          <a:latin typeface="Verdana" panose="020B0604030504040204" pitchFamily="34" charset="0"/>
                        </a:rPr>
                        <a:t>1-5</a:t>
                      </a: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3493080717"/>
                  </a:ext>
                </a:extLst>
              </a:tr>
            </a:tbl>
          </a:graphicData>
        </a:graphic>
      </p:graphicFrame>
      <p:sp>
        <p:nvSpPr>
          <p:cNvPr id="9" name="Text Box 82"/>
          <p:cNvSpPr txBox="1">
            <a:spLocks noChangeArrowheads="1"/>
          </p:cNvSpPr>
          <p:nvPr/>
        </p:nvSpPr>
        <p:spPr bwMode="auto">
          <a:xfrm>
            <a:off x="206538" y="5157192"/>
            <a:ext cx="8458200" cy="7694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en-US" sz="2200" dirty="0">
                <a:solidFill>
                  <a:srgbClr val="FF0000"/>
                </a:solidFill>
              </a:rPr>
              <a:t>Lethal effects:</a:t>
            </a:r>
            <a:r>
              <a:rPr lang="en-US" altLang="en-US" sz="2200" dirty="0"/>
              <a:t> LD50 for humans 3-5 </a:t>
            </a:r>
            <a:r>
              <a:rPr lang="en-US" altLang="en-US" sz="2200" dirty="0" err="1"/>
              <a:t>Gy</a:t>
            </a:r>
            <a:r>
              <a:rPr lang="en-US" altLang="en-US" sz="2200" dirty="0"/>
              <a:t> due to damage to bone marrow, in absence of bone marrow transplantation</a:t>
            </a:r>
          </a:p>
        </p:txBody>
      </p:sp>
    </p:spTree>
    <p:extLst>
      <p:ext uri="{BB962C8B-B14F-4D97-AF65-F5344CB8AC3E}">
        <p14:creationId xmlns:p14="http://schemas.microsoft.com/office/powerpoint/2010/main" val="12715704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 name="Slide Number Placeholder 295"/>
          <p:cNvSpPr>
            <a:spLocks noGrp="1"/>
          </p:cNvSpPr>
          <p:nvPr>
            <p:ph type="sldNum" sz="quarter" idx="12"/>
          </p:nvPr>
        </p:nvSpPr>
        <p:spPr/>
        <p:txBody>
          <a:bodyPr/>
          <a:lstStyle/>
          <a:p>
            <a:fld id="{97B5E8DF-58F0-4F1A-9C8E-35C36CDA2C44}" type="slidenum">
              <a:rPr lang="en-GB" smtClean="0"/>
              <a:pPr/>
              <a:t>35</a:t>
            </a:fld>
            <a:endParaRPr lang="en-GB" dirty="0"/>
          </a:p>
        </p:txBody>
      </p:sp>
      <p:sp>
        <p:nvSpPr>
          <p:cNvPr id="292" name="TextBox 291"/>
          <p:cNvSpPr txBox="1"/>
          <p:nvPr/>
        </p:nvSpPr>
        <p:spPr>
          <a:xfrm>
            <a:off x="4037" y="29568"/>
            <a:ext cx="6912768" cy="400110"/>
          </a:xfrm>
          <a:prstGeom prst="rect">
            <a:avLst/>
          </a:prstGeom>
          <a:noFill/>
        </p:spPr>
        <p:txBody>
          <a:bodyPr wrap="square" rtlCol="0">
            <a:spAutoFit/>
          </a:bodyPr>
          <a:lstStyle/>
          <a:p>
            <a:r>
              <a:rPr lang="en-GB" sz="2000" i="1" dirty="0">
                <a:solidFill>
                  <a:srgbClr val="FF0000"/>
                </a:solidFill>
                <a:latin typeface="Verdana" pitchFamily="34" charset="0"/>
                <a:ea typeface="Verdana" pitchFamily="34" charset="0"/>
                <a:cs typeface="Verdana" pitchFamily="34" charset="0"/>
              </a:rPr>
              <a:t>Outline of the lecture</a:t>
            </a:r>
          </a:p>
        </p:txBody>
      </p:sp>
      <p:sp>
        <p:nvSpPr>
          <p:cNvPr id="291" name="Rectangle 290"/>
          <p:cNvSpPr>
            <a:spLocks noChangeAspect="1"/>
          </p:cNvSpPr>
          <p:nvPr/>
        </p:nvSpPr>
        <p:spPr>
          <a:xfrm>
            <a:off x="467544" y="570770"/>
            <a:ext cx="8280920" cy="5693866"/>
          </a:xfrm>
          <a:prstGeom prst="rect">
            <a:avLst/>
          </a:prstGeom>
        </p:spPr>
        <p:txBody>
          <a:bodyPr wrap="square">
            <a:spAutoFit/>
          </a:bodyPr>
          <a:lstStyle/>
          <a:p>
            <a:pPr marL="285750" lvl="0" indent="-285750">
              <a:buFont typeface="Calibri" panose="020F0502020204030204" pitchFamily="34" charset="0"/>
              <a:buChar char="─"/>
            </a:pPr>
            <a:r>
              <a:rPr lang="en-US" sz="2800" dirty="0">
                <a:solidFill>
                  <a:schemeClr val="bg1">
                    <a:lumMod val="85000"/>
                  </a:schemeClr>
                </a:solidFill>
              </a:rPr>
              <a:t>A very brief historical introduction</a:t>
            </a:r>
          </a:p>
          <a:p>
            <a:pPr marL="285750" lvl="0" indent="-285750">
              <a:buFont typeface="Calibri" panose="020F0502020204030204" pitchFamily="34" charset="0"/>
              <a:buChar char="─"/>
            </a:pPr>
            <a:r>
              <a:rPr lang="en-US" sz="2800" dirty="0">
                <a:solidFill>
                  <a:schemeClr val="bg1">
                    <a:lumMod val="85000"/>
                  </a:schemeClr>
                </a:solidFill>
              </a:rPr>
              <a:t>Directly and indirectly ionizing radiation</a:t>
            </a:r>
          </a:p>
          <a:p>
            <a:pPr marL="742950" lvl="1" indent="-285750">
              <a:buFont typeface="Calibri" panose="020F0502020204030204" pitchFamily="34" charset="0"/>
              <a:buChar char="─"/>
            </a:pPr>
            <a:r>
              <a:rPr lang="en-US" sz="2800" dirty="0">
                <a:solidFill>
                  <a:schemeClr val="bg1">
                    <a:lumMod val="85000"/>
                  </a:schemeClr>
                </a:solidFill>
              </a:rPr>
              <a:t>Radioactivity</a:t>
            </a:r>
          </a:p>
          <a:p>
            <a:pPr marL="742950" lvl="1" indent="-285750">
              <a:buFont typeface="Calibri" panose="020F0502020204030204" pitchFamily="34" charset="0"/>
              <a:buChar char="─"/>
            </a:pPr>
            <a:r>
              <a:rPr lang="en-US" sz="2800" dirty="0">
                <a:solidFill>
                  <a:schemeClr val="bg1">
                    <a:lumMod val="85000"/>
                  </a:schemeClr>
                </a:solidFill>
              </a:rPr>
              <a:t>Natural exposures</a:t>
            </a:r>
          </a:p>
          <a:p>
            <a:pPr marL="285750" lvl="0" indent="-285750">
              <a:buFont typeface="Calibri" panose="020F0502020204030204" pitchFamily="34" charset="0"/>
              <a:buChar char="─"/>
            </a:pPr>
            <a:r>
              <a:rPr lang="en-US" sz="2800" dirty="0">
                <a:solidFill>
                  <a:schemeClr val="bg1">
                    <a:lumMod val="85000"/>
                  </a:schemeClr>
                </a:solidFill>
              </a:rPr>
              <a:t>The effects of ionizing radiation</a:t>
            </a:r>
          </a:p>
          <a:p>
            <a:pPr marL="742950" lvl="1" indent="-285750">
              <a:buFont typeface="Calibri" panose="020F0502020204030204" pitchFamily="34" charset="0"/>
              <a:buChar char="─"/>
            </a:pPr>
            <a:r>
              <a:rPr lang="en-US" sz="2800" dirty="0">
                <a:solidFill>
                  <a:schemeClr val="bg1">
                    <a:lumMod val="85000"/>
                  </a:schemeClr>
                </a:solidFill>
              </a:rPr>
              <a:t>Deterministic and stochastic effects</a:t>
            </a:r>
          </a:p>
          <a:p>
            <a:pPr marL="285750" lvl="0" indent="-285750">
              <a:buFont typeface="Calibri" panose="020F0502020204030204" pitchFamily="34" charset="0"/>
              <a:buChar char="─"/>
            </a:pPr>
            <a:r>
              <a:rPr lang="en-US" sz="2800" dirty="0"/>
              <a:t>Radiological quantities and units</a:t>
            </a:r>
          </a:p>
          <a:p>
            <a:pPr marL="742950" lvl="1" indent="-285750">
              <a:buFont typeface="Calibri" panose="020F0502020204030204" pitchFamily="34" charset="0"/>
              <a:buChar char="─"/>
            </a:pPr>
            <a:r>
              <a:rPr lang="en-US" sz="2800" dirty="0"/>
              <a:t>physical, protection and operational quantities</a:t>
            </a:r>
            <a:endParaRPr lang="en-GB" sz="2800" dirty="0"/>
          </a:p>
          <a:p>
            <a:pPr marL="285750" lvl="0" indent="-285750">
              <a:buFont typeface="Calibri" panose="020F0502020204030204" pitchFamily="34" charset="0"/>
              <a:buChar char="─"/>
            </a:pPr>
            <a:r>
              <a:rPr lang="en-US" sz="2800" dirty="0"/>
              <a:t>Principles of radiation protection</a:t>
            </a:r>
          </a:p>
          <a:p>
            <a:pPr marL="742950" lvl="1" indent="-285750">
              <a:buFont typeface="Calibri" panose="020F0502020204030204" pitchFamily="34" charset="0"/>
              <a:buChar char="─"/>
            </a:pPr>
            <a:r>
              <a:rPr lang="en-US" sz="2800" dirty="0"/>
              <a:t>Justification, optimization and dose limitation</a:t>
            </a:r>
          </a:p>
          <a:p>
            <a:pPr marL="742950" lvl="1" indent="-285750">
              <a:buFont typeface="Calibri" panose="020F0502020204030204" pitchFamily="34" charset="0"/>
              <a:buChar char="─"/>
            </a:pPr>
            <a:r>
              <a:rPr lang="en-US" sz="2800" dirty="0"/>
              <a:t>The ALARA principle</a:t>
            </a:r>
            <a:endParaRPr lang="en-GB" sz="2800" dirty="0"/>
          </a:p>
          <a:p>
            <a:pPr marL="285750" indent="-285750">
              <a:buFont typeface="Calibri" panose="020F0502020204030204" pitchFamily="34" charset="0"/>
              <a:buChar char="─"/>
            </a:pPr>
            <a:r>
              <a:rPr lang="en-US" sz="2800" dirty="0"/>
              <a:t>Protection means</a:t>
            </a:r>
          </a:p>
          <a:p>
            <a:pPr marL="285750" indent="-285750">
              <a:buFont typeface="Calibri" panose="020F0502020204030204" pitchFamily="34" charset="0"/>
              <a:buChar char="─"/>
            </a:pPr>
            <a:r>
              <a:rPr lang="en-US" sz="2800" dirty="0">
                <a:solidFill>
                  <a:schemeClr val="bg1">
                    <a:lumMod val="85000"/>
                  </a:schemeClr>
                </a:solidFill>
              </a:rPr>
              <a:t>Instrumentation for measuring ionizing radiation</a:t>
            </a:r>
            <a:endParaRPr lang="en-GB" sz="2800" dirty="0">
              <a:solidFill>
                <a:schemeClr val="bg1">
                  <a:lumMod val="85000"/>
                </a:schemeClr>
              </a:solidFill>
            </a:endParaRPr>
          </a:p>
        </p:txBody>
      </p:sp>
      <p:pic>
        <p:nvPicPr>
          <p:cNvPr id="14338" name="Picture 2" descr="Image result for images for radiation units"/>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t="3122" r="6520" b="7089"/>
          <a:stretch/>
        </p:blipFill>
        <p:spPr bwMode="auto">
          <a:xfrm>
            <a:off x="5662464" y="1340768"/>
            <a:ext cx="3312368" cy="178964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576594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 name="Slide Number Placeholder 295"/>
          <p:cNvSpPr>
            <a:spLocks noGrp="1"/>
          </p:cNvSpPr>
          <p:nvPr>
            <p:ph type="sldNum" sz="quarter" idx="12"/>
          </p:nvPr>
        </p:nvSpPr>
        <p:spPr/>
        <p:txBody>
          <a:bodyPr/>
          <a:lstStyle/>
          <a:p>
            <a:fld id="{97B5E8DF-58F0-4F1A-9C8E-35C36CDA2C44}" type="slidenum">
              <a:rPr lang="en-GB" smtClean="0"/>
              <a:pPr/>
              <a:t>36</a:t>
            </a:fld>
            <a:endParaRPr lang="en-GB"/>
          </a:p>
        </p:txBody>
      </p:sp>
      <p:sp>
        <p:nvSpPr>
          <p:cNvPr id="292" name="TextBox 291"/>
          <p:cNvSpPr txBox="1"/>
          <p:nvPr/>
        </p:nvSpPr>
        <p:spPr>
          <a:xfrm>
            <a:off x="4037" y="29568"/>
            <a:ext cx="6912768" cy="400110"/>
          </a:xfrm>
          <a:prstGeom prst="rect">
            <a:avLst/>
          </a:prstGeom>
          <a:noFill/>
        </p:spPr>
        <p:txBody>
          <a:bodyPr wrap="square" rtlCol="0">
            <a:spAutoFit/>
          </a:bodyPr>
          <a:lstStyle/>
          <a:p>
            <a:r>
              <a:rPr lang="en-GB" sz="2000" i="1" dirty="0">
                <a:solidFill>
                  <a:srgbClr val="FF0000"/>
                </a:solidFill>
                <a:latin typeface="Verdana" pitchFamily="34" charset="0"/>
                <a:ea typeface="Verdana" pitchFamily="34" charset="0"/>
                <a:cs typeface="Verdana" pitchFamily="34" charset="0"/>
              </a:rPr>
              <a:t>General principles of radiation protection </a:t>
            </a:r>
          </a:p>
        </p:txBody>
      </p:sp>
      <p:sp>
        <p:nvSpPr>
          <p:cNvPr id="4" name="Text Box 3"/>
          <p:cNvSpPr txBox="1">
            <a:spLocks noChangeArrowheads="1"/>
          </p:cNvSpPr>
          <p:nvPr/>
        </p:nvSpPr>
        <p:spPr bwMode="auto">
          <a:xfrm>
            <a:off x="323528" y="1330890"/>
            <a:ext cx="8496944" cy="3970318"/>
          </a:xfrm>
          <a:prstGeom prst="rect">
            <a:avLst/>
          </a:prstGeom>
          <a:noFill/>
          <a:ln w="9525">
            <a:noFill/>
            <a:miter lim="800000"/>
            <a:headEnd/>
            <a:tailEnd/>
          </a:ln>
          <a:effectLst/>
        </p:spPr>
        <p:txBody>
          <a:bodyPr wrap="square">
            <a:spAutoFit/>
          </a:bodyPr>
          <a:lstStyle/>
          <a:p>
            <a:pPr marL="342900" indent="-342900" eaLnBrk="1" hangingPunct="1">
              <a:spcBef>
                <a:spcPct val="50000"/>
              </a:spcBef>
              <a:buFontTx/>
              <a:buAutoNum type="arabicParenR"/>
            </a:pPr>
            <a:r>
              <a:rPr lang="en-US" sz="2400" b="1" dirty="0">
                <a:solidFill>
                  <a:srgbClr val="FF0000"/>
                </a:solidFill>
                <a:latin typeface="Calibri" pitchFamily="34" charset="0"/>
              </a:rPr>
              <a:t>Justification</a:t>
            </a:r>
          </a:p>
          <a:p>
            <a:pPr marL="342900" indent="-342900" eaLnBrk="1" hangingPunct="1">
              <a:spcBef>
                <a:spcPct val="50000"/>
              </a:spcBef>
            </a:pPr>
            <a:r>
              <a:rPr lang="en-US" sz="2400" i="1" dirty="0">
                <a:latin typeface="Calibri" pitchFamily="34" charset="0"/>
              </a:rPr>
              <a:t>	</a:t>
            </a:r>
            <a:r>
              <a:rPr lang="en-US" sz="2400" dirty="0">
                <a:latin typeface="Calibri" pitchFamily="34" charset="0"/>
              </a:rPr>
              <a:t>any exposure of persons to ionizing radiation has to be justified</a:t>
            </a:r>
          </a:p>
          <a:p>
            <a:pPr marL="342900" indent="-342900" eaLnBrk="1" hangingPunct="1">
              <a:spcBef>
                <a:spcPct val="50000"/>
              </a:spcBef>
            </a:pPr>
            <a:r>
              <a:rPr lang="en-US" sz="2400" b="1" dirty="0">
                <a:solidFill>
                  <a:srgbClr val="FF0000"/>
                </a:solidFill>
                <a:latin typeface="Calibri" pitchFamily="34" charset="0"/>
              </a:rPr>
              <a:t>2) 	Limitation</a:t>
            </a:r>
          </a:p>
          <a:p>
            <a:pPr marL="342900" indent="-342900" eaLnBrk="1" hangingPunct="1">
              <a:spcBef>
                <a:spcPct val="50000"/>
              </a:spcBef>
            </a:pPr>
            <a:r>
              <a:rPr lang="en-US" sz="2400" dirty="0">
                <a:latin typeface="Calibri" pitchFamily="34" charset="0"/>
              </a:rPr>
              <a:t>	the personal doses have to be kept below the legal limits</a:t>
            </a:r>
          </a:p>
          <a:p>
            <a:pPr marL="342900" indent="-342900" eaLnBrk="1" hangingPunct="1">
              <a:spcBef>
                <a:spcPct val="50000"/>
              </a:spcBef>
            </a:pPr>
            <a:r>
              <a:rPr lang="en-US" sz="2400" b="1" dirty="0">
                <a:solidFill>
                  <a:srgbClr val="FF0000"/>
                </a:solidFill>
                <a:latin typeface="Calibri" pitchFamily="34" charset="0"/>
              </a:rPr>
              <a:t>3)	Optimization</a:t>
            </a:r>
          </a:p>
          <a:p>
            <a:pPr marL="342900" indent="-342900" eaLnBrk="1" hangingPunct="1">
              <a:spcBef>
                <a:spcPct val="50000"/>
              </a:spcBef>
            </a:pPr>
            <a:r>
              <a:rPr lang="en-US" sz="2400" dirty="0">
                <a:latin typeface="Calibri" pitchFamily="34" charset="0"/>
              </a:rPr>
              <a:t>	the personal doses and collective doses have to be kept </a:t>
            </a:r>
            <a:r>
              <a:rPr lang="en-US" sz="2400" u="sng" dirty="0">
                <a:solidFill>
                  <a:srgbClr val="FF0000"/>
                </a:solidFill>
                <a:latin typeface="Calibri" pitchFamily="34" charset="0"/>
              </a:rPr>
              <a:t>A</a:t>
            </a:r>
            <a:r>
              <a:rPr lang="en-US" sz="2400" dirty="0">
                <a:latin typeface="Calibri" pitchFamily="34" charset="0"/>
              </a:rPr>
              <a:t>s </a:t>
            </a:r>
            <a:r>
              <a:rPr lang="en-US" sz="2400" u="sng" dirty="0">
                <a:solidFill>
                  <a:srgbClr val="FF0000"/>
                </a:solidFill>
                <a:latin typeface="Calibri" pitchFamily="34" charset="0"/>
              </a:rPr>
              <a:t>L</a:t>
            </a:r>
            <a:r>
              <a:rPr lang="en-US" sz="2400" dirty="0">
                <a:latin typeface="Calibri" pitchFamily="34" charset="0"/>
              </a:rPr>
              <a:t>ow </a:t>
            </a:r>
            <a:r>
              <a:rPr lang="en-US" sz="2400" u="sng" dirty="0">
                <a:solidFill>
                  <a:srgbClr val="FF0000"/>
                </a:solidFill>
                <a:latin typeface="Calibri" pitchFamily="34" charset="0"/>
              </a:rPr>
              <a:t>A</a:t>
            </a:r>
            <a:r>
              <a:rPr lang="en-US" sz="2400" dirty="0">
                <a:latin typeface="Calibri" pitchFamily="34" charset="0"/>
              </a:rPr>
              <a:t>s </a:t>
            </a:r>
            <a:r>
              <a:rPr lang="en-US" sz="2400" u="sng" dirty="0">
                <a:solidFill>
                  <a:srgbClr val="FF0000"/>
                </a:solidFill>
                <a:latin typeface="Calibri" pitchFamily="34" charset="0"/>
              </a:rPr>
              <a:t>R</a:t>
            </a:r>
            <a:r>
              <a:rPr lang="en-US" sz="2400" dirty="0">
                <a:latin typeface="Calibri" pitchFamily="34" charset="0"/>
              </a:rPr>
              <a:t>easonably </a:t>
            </a:r>
            <a:r>
              <a:rPr lang="en-US" sz="2400" u="sng" dirty="0">
                <a:solidFill>
                  <a:srgbClr val="FF0000"/>
                </a:solidFill>
                <a:latin typeface="Calibri" pitchFamily="34" charset="0"/>
              </a:rPr>
              <a:t>A</a:t>
            </a:r>
            <a:r>
              <a:rPr lang="en-US" sz="2400" dirty="0">
                <a:latin typeface="Calibri" pitchFamily="34" charset="0"/>
              </a:rPr>
              <a:t>chievable (</a:t>
            </a:r>
            <a:r>
              <a:rPr lang="en-US" sz="2400" b="1" dirty="0">
                <a:solidFill>
                  <a:srgbClr val="FF0000"/>
                </a:solidFill>
                <a:latin typeface="Calibri" pitchFamily="34" charset="0"/>
              </a:rPr>
              <a:t>ALARA</a:t>
            </a:r>
            <a:r>
              <a:rPr lang="en-US" sz="2400" dirty="0">
                <a:latin typeface="Calibri" pitchFamily="34" charset="0"/>
              </a:rPr>
              <a:t>) – including social and economical factors into account</a:t>
            </a:r>
          </a:p>
        </p:txBody>
      </p:sp>
    </p:spTree>
    <p:extLst>
      <p:ext uri="{BB962C8B-B14F-4D97-AF65-F5344CB8AC3E}">
        <p14:creationId xmlns:p14="http://schemas.microsoft.com/office/powerpoint/2010/main" val="23955793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500"/>
                                        <p:tgtEl>
                                          <p:spTgt spid="4">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4">
                                            <p:txEl>
                                              <p:pRg st="1" end="1"/>
                                            </p:txEl>
                                          </p:spTgt>
                                        </p:tgtEl>
                                        <p:attrNameLst>
                                          <p:attrName>style.visibility</p:attrName>
                                        </p:attrNameLst>
                                      </p:cBhvr>
                                      <p:to>
                                        <p:strVal val="visible"/>
                                      </p:to>
                                    </p:set>
                                    <p:animEffect transition="in" filter="fade">
                                      <p:cBhvr>
                                        <p:cTn id="10" dur="500"/>
                                        <p:tgtEl>
                                          <p:spTgt spid="4">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4">
                                            <p:txEl>
                                              <p:pRg st="2" end="2"/>
                                            </p:txEl>
                                          </p:spTgt>
                                        </p:tgtEl>
                                        <p:attrNameLst>
                                          <p:attrName>style.visibility</p:attrName>
                                        </p:attrNameLst>
                                      </p:cBhvr>
                                      <p:to>
                                        <p:strVal val="visible"/>
                                      </p:to>
                                    </p:set>
                                    <p:animEffect transition="in" filter="fade">
                                      <p:cBhvr>
                                        <p:cTn id="15" dur="500"/>
                                        <p:tgtEl>
                                          <p:spTgt spid="4">
                                            <p:txEl>
                                              <p:pRg st="2" end="2"/>
                                            </p:txEl>
                                          </p:spTgt>
                                        </p:tgtEl>
                                      </p:cBhvr>
                                    </p:animEffect>
                                  </p:childTnLst>
                                </p:cTn>
                              </p:par>
                              <p:par>
                                <p:cTn id="16" presetID="10" presetClass="entr" presetSubtype="0" fill="hold" nodeType="withEffect">
                                  <p:stCondLst>
                                    <p:cond delay="0"/>
                                  </p:stCondLst>
                                  <p:childTnLst>
                                    <p:set>
                                      <p:cBhvr>
                                        <p:cTn id="17" dur="1" fill="hold">
                                          <p:stCondLst>
                                            <p:cond delay="0"/>
                                          </p:stCondLst>
                                        </p:cTn>
                                        <p:tgtEl>
                                          <p:spTgt spid="4">
                                            <p:txEl>
                                              <p:pRg st="3" end="3"/>
                                            </p:txEl>
                                          </p:spTgt>
                                        </p:tgtEl>
                                        <p:attrNameLst>
                                          <p:attrName>style.visibility</p:attrName>
                                        </p:attrNameLst>
                                      </p:cBhvr>
                                      <p:to>
                                        <p:strVal val="visible"/>
                                      </p:to>
                                    </p:set>
                                    <p:animEffect transition="in" filter="fade">
                                      <p:cBhvr>
                                        <p:cTn id="18" dur="500"/>
                                        <p:tgtEl>
                                          <p:spTgt spid="4">
                                            <p:txEl>
                                              <p:pRg st="3" end="3"/>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nodeType="clickEffect">
                                  <p:stCondLst>
                                    <p:cond delay="0"/>
                                  </p:stCondLst>
                                  <p:childTnLst>
                                    <p:set>
                                      <p:cBhvr>
                                        <p:cTn id="22" dur="1" fill="hold">
                                          <p:stCondLst>
                                            <p:cond delay="0"/>
                                          </p:stCondLst>
                                        </p:cTn>
                                        <p:tgtEl>
                                          <p:spTgt spid="4">
                                            <p:txEl>
                                              <p:pRg st="4" end="4"/>
                                            </p:txEl>
                                          </p:spTgt>
                                        </p:tgtEl>
                                        <p:attrNameLst>
                                          <p:attrName>style.visibility</p:attrName>
                                        </p:attrNameLst>
                                      </p:cBhvr>
                                      <p:to>
                                        <p:strVal val="visible"/>
                                      </p:to>
                                    </p:set>
                                    <p:animEffect transition="in" filter="fade">
                                      <p:cBhvr>
                                        <p:cTn id="23" dur="500"/>
                                        <p:tgtEl>
                                          <p:spTgt spid="4">
                                            <p:txEl>
                                              <p:pRg st="4" end="4"/>
                                            </p:txEl>
                                          </p:spTgt>
                                        </p:tgtEl>
                                      </p:cBhvr>
                                    </p:animEffect>
                                  </p:childTnLst>
                                </p:cTn>
                              </p:par>
                              <p:par>
                                <p:cTn id="24" presetID="10" presetClass="entr" presetSubtype="0" fill="hold" nodeType="withEffect">
                                  <p:stCondLst>
                                    <p:cond delay="0"/>
                                  </p:stCondLst>
                                  <p:childTnLst>
                                    <p:set>
                                      <p:cBhvr>
                                        <p:cTn id="25" dur="1" fill="hold">
                                          <p:stCondLst>
                                            <p:cond delay="0"/>
                                          </p:stCondLst>
                                        </p:cTn>
                                        <p:tgtEl>
                                          <p:spTgt spid="4">
                                            <p:txEl>
                                              <p:pRg st="5" end="5"/>
                                            </p:txEl>
                                          </p:spTgt>
                                        </p:tgtEl>
                                        <p:attrNameLst>
                                          <p:attrName>style.visibility</p:attrName>
                                        </p:attrNameLst>
                                      </p:cBhvr>
                                      <p:to>
                                        <p:strVal val="visible"/>
                                      </p:to>
                                    </p:set>
                                    <p:animEffect transition="in" filter="fade">
                                      <p:cBhvr>
                                        <p:cTn id="26" dur="500"/>
                                        <p:tgtEl>
                                          <p:spTgt spid="4">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Slide Number Placeholder 18"/>
          <p:cNvSpPr>
            <a:spLocks noGrp="1"/>
          </p:cNvSpPr>
          <p:nvPr>
            <p:ph type="sldNum" sz="quarter" idx="12"/>
          </p:nvPr>
        </p:nvSpPr>
        <p:spPr/>
        <p:txBody>
          <a:bodyPr/>
          <a:lstStyle/>
          <a:p>
            <a:fld id="{97B5E8DF-58F0-4F1A-9C8E-35C36CDA2C44}" type="slidenum">
              <a:rPr lang="en-GB" smtClean="0"/>
              <a:pPr/>
              <a:t>37</a:t>
            </a:fld>
            <a:endParaRPr lang="en-GB"/>
          </a:p>
        </p:txBody>
      </p:sp>
      <p:sp>
        <p:nvSpPr>
          <p:cNvPr id="15" name="Rectangle 13"/>
          <p:cNvSpPr>
            <a:spLocks noChangeArrowheads="1"/>
          </p:cNvSpPr>
          <p:nvPr/>
        </p:nvSpPr>
        <p:spPr bwMode="auto">
          <a:xfrm>
            <a:off x="44152" y="23664"/>
            <a:ext cx="7696200" cy="381000"/>
          </a:xfrm>
          <a:prstGeom prst="rect">
            <a:avLst/>
          </a:prstGeom>
          <a:noFill/>
          <a:ln w="9525">
            <a:noFill/>
            <a:miter lim="800000"/>
            <a:headEnd/>
            <a:tailEnd/>
          </a:ln>
        </p:spPr>
        <p:txBody>
          <a:bodyPr anchor="ctr"/>
          <a:lstStyle/>
          <a:p>
            <a:r>
              <a:rPr lang="en-US" sz="2000" i="1" dirty="0">
                <a:solidFill>
                  <a:srgbClr val="FF0000"/>
                </a:solidFill>
                <a:latin typeface="Verdana" pitchFamily="34" charset="0"/>
              </a:rPr>
              <a:t>Physical, protection and operational quantities</a:t>
            </a:r>
          </a:p>
        </p:txBody>
      </p:sp>
      <p:pic>
        <p:nvPicPr>
          <p:cNvPr id="7170" name="Picture 2" descr="\\cern.ch\dfs\Users\s\silari\Desktop\Dose_quantities_and_units.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644" y="949796"/>
            <a:ext cx="9144000" cy="5143500"/>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p:cNvSpPr txBox="1"/>
          <p:nvPr/>
        </p:nvSpPr>
        <p:spPr>
          <a:xfrm>
            <a:off x="7164288" y="5939988"/>
            <a:ext cx="1872208" cy="369332"/>
          </a:xfrm>
          <a:prstGeom prst="rect">
            <a:avLst/>
          </a:prstGeom>
          <a:noFill/>
        </p:spPr>
        <p:txBody>
          <a:bodyPr wrap="square" rtlCol="0">
            <a:spAutoFit/>
          </a:bodyPr>
          <a:lstStyle/>
          <a:p>
            <a:r>
              <a:rPr lang="en-US" dirty="0"/>
              <a:t>Source: Wikipedia</a:t>
            </a:r>
            <a:endParaRPr lang="en-GB" dirty="0"/>
          </a:p>
        </p:txBody>
      </p:sp>
      <p:sp>
        <p:nvSpPr>
          <p:cNvPr id="3" name="TextBox 2"/>
          <p:cNvSpPr txBox="1"/>
          <p:nvPr/>
        </p:nvSpPr>
        <p:spPr>
          <a:xfrm>
            <a:off x="179512" y="692696"/>
            <a:ext cx="5184576" cy="369332"/>
          </a:xfrm>
          <a:prstGeom prst="rect">
            <a:avLst/>
          </a:prstGeom>
          <a:noFill/>
        </p:spPr>
        <p:txBody>
          <a:bodyPr wrap="square" rtlCol="0">
            <a:spAutoFit/>
          </a:bodyPr>
          <a:lstStyle/>
          <a:p>
            <a:r>
              <a:rPr lang="en-GB" b="1" dirty="0"/>
              <a:t>International Commission on Radiological Protection</a:t>
            </a:r>
          </a:p>
        </p:txBody>
      </p:sp>
    </p:spTree>
    <p:extLst>
      <p:ext uri="{BB962C8B-B14F-4D97-AF65-F5344CB8AC3E}">
        <p14:creationId xmlns:p14="http://schemas.microsoft.com/office/powerpoint/2010/main" val="18388597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 name="Slide Number Placeholder 295"/>
          <p:cNvSpPr>
            <a:spLocks noGrp="1"/>
          </p:cNvSpPr>
          <p:nvPr>
            <p:ph type="sldNum" sz="quarter" idx="12"/>
          </p:nvPr>
        </p:nvSpPr>
        <p:spPr/>
        <p:txBody>
          <a:bodyPr/>
          <a:lstStyle/>
          <a:p>
            <a:fld id="{97B5E8DF-58F0-4F1A-9C8E-35C36CDA2C44}" type="slidenum">
              <a:rPr lang="en-GB" smtClean="0"/>
              <a:pPr/>
              <a:t>38</a:t>
            </a:fld>
            <a:endParaRPr lang="en-GB"/>
          </a:p>
        </p:txBody>
      </p:sp>
      <p:sp>
        <p:nvSpPr>
          <p:cNvPr id="292" name="TextBox 291"/>
          <p:cNvSpPr txBox="1"/>
          <p:nvPr/>
        </p:nvSpPr>
        <p:spPr>
          <a:xfrm>
            <a:off x="4037" y="29568"/>
            <a:ext cx="6912768" cy="400110"/>
          </a:xfrm>
          <a:prstGeom prst="rect">
            <a:avLst/>
          </a:prstGeom>
          <a:noFill/>
        </p:spPr>
        <p:txBody>
          <a:bodyPr wrap="square" rtlCol="0">
            <a:spAutoFit/>
          </a:bodyPr>
          <a:lstStyle/>
          <a:p>
            <a:r>
              <a:rPr lang="en-GB" sz="2000" i="1" dirty="0">
                <a:solidFill>
                  <a:srgbClr val="FF0000"/>
                </a:solidFill>
                <a:latin typeface="Verdana" pitchFamily="34" charset="0"/>
                <a:ea typeface="Verdana" pitchFamily="34" charset="0"/>
                <a:cs typeface="Verdana" pitchFamily="34" charset="0"/>
              </a:rPr>
              <a:t>Radiological quantities and units</a:t>
            </a:r>
          </a:p>
        </p:txBody>
      </p:sp>
      <p:sp>
        <p:nvSpPr>
          <p:cNvPr id="4" name="Rectangle 3"/>
          <p:cNvSpPr txBox="1">
            <a:spLocks noChangeArrowheads="1"/>
          </p:cNvSpPr>
          <p:nvPr/>
        </p:nvSpPr>
        <p:spPr>
          <a:xfrm>
            <a:off x="357158" y="1149562"/>
            <a:ext cx="7929618" cy="4464050"/>
          </a:xfrm>
          <a:prstGeom prst="rect">
            <a:avLst/>
          </a:prstGeom>
        </p:spPr>
        <p:txBody>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Verdana" pitchFamily="34" charset="0"/>
                <a:ea typeface="Verdana" pitchFamily="34" charset="0"/>
                <a:cs typeface="Verdana" pitchFamily="34" charset="0"/>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Verdana" pitchFamily="34" charset="0"/>
                <a:ea typeface="Verdana" pitchFamily="34" charset="0"/>
                <a:cs typeface="Verdana" pitchFamily="34" charset="0"/>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Verdana" pitchFamily="34" charset="0"/>
                <a:ea typeface="Verdana" pitchFamily="34" charset="0"/>
                <a:cs typeface="Verdana" pitchFamily="34" charset="0"/>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Verdana" pitchFamily="34" charset="0"/>
                <a:ea typeface="Verdana" pitchFamily="34" charset="0"/>
                <a:cs typeface="Verdana" pitchFamily="34" charset="0"/>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Verdana" pitchFamily="34" charset="0"/>
                <a:ea typeface="Verdana" pitchFamily="34" charset="0"/>
                <a:cs typeface="Verdana"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nSpc>
                <a:spcPct val="80000"/>
              </a:lnSpc>
              <a:buFontTx/>
              <a:buNone/>
            </a:pPr>
            <a:r>
              <a:rPr lang="en-US" sz="2000" dirty="0">
                <a:solidFill>
                  <a:srgbClr val="FF0000"/>
                </a:solidFill>
                <a:latin typeface="Calibri" pitchFamily="34" charset="0"/>
              </a:rPr>
              <a:t>Absorbed Dose D: </a:t>
            </a:r>
            <a:r>
              <a:rPr lang="en-US" sz="2000" dirty="0">
                <a:latin typeface="Calibri" pitchFamily="34" charset="0"/>
              </a:rPr>
              <a:t>	energy absorbed per mass</a:t>
            </a:r>
          </a:p>
          <a:p>
            <a:pPr>
              <a:lnSpc>
                <a:spcPct val="80000"/>
              </a:lnSpc>
              <a:buFontTx/>
              <a:buNone/>
            </a:pPr>
            <a:r>
              <a:rPr lang="en-US" sz="2000" dirty="0">
                <a:latin typeface="Calibri" pitchFamily="34" charset="0"/>
              </a:rPr>
              <a:t>		Unit: </a:t>
            </a:r>
            <a:r>
              <a:rPr lang="en-US" sz="2000" dirty="0" err="1">
                <a:latin typeface="Calibri" pitchFamily="34" charset="0"/>
              </a:rPr>
              <a:t>Gy</a:t>
            </a:r>
            <a:r>
              <a:rPr lang="en-US" sz="2000" dirty="0">
                <a:latin typeface="Calibri" pitchFamily="34" charset="0"/>
              </a:rPr>
              <a:t>		1 </a:t>
            </a:r>
            <a:r>
              <a:rPr lang="en-US" sz="2000" dirty="0" err="1">
                <a:latin typeface="Calibri" pitchFamily="34" charset="0"/>
              </a:rPr>
              <a:t>Gy</a:t>
            </a:r>
            <a:r>
              <a:rPr lang="en-US" sz="2000" dirty="0">
                <a:latin typeface="Calibri" pitchFamily="34" charset="0"/>
              </a:rPr>
              <a:t> = 1 J/kg</a:t>
            </a:r>
          </a:p>
          <a:p>
            <a:pPr>
              <a:lnSpc>
                <a:spcPct val="80000"/>
              </a:lnSpc>
              <a:buNone/>
            </a:pPr>
            <a:r>
              <a:rPr lang="en-US" sz="2000" dirty="0">
                <a:latin typeface="Calibri" pitchFamily="34" charset="0"/>
              </a:rPr>
              <a:t>				(1 </a:t>
            </a:r>
            <a:r>
              <a:rPr lang="en-US" sz="2000" dirty="0" err="1">
                <a:latin typeface="Calibri" pitchFamily="34" charset="0"/>
              </a:rPr>
              <a:t>Gy</a:t>
            </a:r>
            <a:r>
              <a:rPr lang="en-US" sz="2000" dirty="0">
                <a:latin typeface="Calibri" pitchFamily="34" charset="0"/>
              </a:rPr>
              <a:t> = 100 rad)</a:t>
            </a:r>
          </a:p>
          <a:p>
            <a:pPr>
              <a:lnSpc>
                <a:spcPct val="80000"/>
              </a:lnSpc>
              <a:buFontTx/>
              <a:buNone/>
            </a:pPr>
            <a:endParaRPr lang="en-US" sz="2000" dirty="0">
              <a:latin typeface="Calibri" pitchFamily="34" charset="0"/>
            </a:endParaRPr>
          </a:p>
          <a:p>
            <a:pPr>
              <a:lnSpc>
                <a:spcPct val="80000"/>
              </a:lnSpc>
              <a:buFontTx/>
              <a:buNone/>
            </a:pPr>
            <a:r>
              <a:rPr lang="en-US" sz="2000" dirty="0">
                <a:solidFill>
                  <a:srgbClr val="FF0000"/>
                </a:solidFill>
                <a:latin typeface="Calibri" pitchFamily="34" charset="0"/>
              </a:rPr>
              <a:t>Equivalent Dose H: </a:t>
            </a:r>
            <a:r>
              <a:rPr lang="en-US" sz="2000" dirty="0">
                <a:latin typeface="Calibri" pitchFamily="34" charset="0"/>
              </a:rPr>
              <a:t>	absorbed dose of organs weighted by  </a:t>
            </a:r>
          </a:p>
          <a:p>
            <a:pPr>
              <a:lnSpc>
                <a:spcPct val="80000"/>
              </a:lnSpc>
              <a:buFontTx/>
              <a:buNone/>
            </a:pPr>
            <a:r>
              <a:rPr lang="en-US" sz="2000" dirty="0">
                <a:latin typeface="Calibri" pitchFamily="34" charset="0"/>
              </a:rPr>
              <a:t>				the radiation weighting factor </a:t>
            </a:r>
            <a:r>
              <a:rPr lang="en-US" sz="2000" dirty="0" err="1">
                <a:latin typeface="Calibri" pitchFamily="34" charset="0"/>
              </a:rPr>
              <a:t>w</a:t>
            </a:r>
            <a:r>
              <a:rPr lang="en-US" sz="2000" baseline="-25000" dirty="0" err="1">
                <a:latin typeface="Calibri" pitchFamily="34" charset="0"/>
              </a:rPr>
              <a:t>R</a:t>
            </a:r>
            <a:r>
              <a:rPr lang="en-US" sz="2000" dirty="0">
                <a:latin typeface="Calibri" pitchFamily="34" charset="0"/>
              </a:rPr>
              <a:t> of radiation R:</a:t>
            </a:r>
          </a:p>
          <a:p>
            <a:pPr>
              <a:lnSpc>
                <a:spcPct val="80000"/>
              </a:lnSpc>
              <a:buFontTx/>
              <a:buNone/>
            </a:pPr>
            <a:r>
              <a:rPr lang="en-US" sz="2000" dirty="0">
                <a:latin typeface="Calibri" pitchFamily="34" charset="0"/>
              </a:rPr>
              <a:t>		Unit: </a:t>
            </a:r>
            <a:r>
              <a:rPr lang="en-US" sz="2000" dirty="0" err="1">
                <a:latin typeface="Calibri" pitchFamily="34" charset="0"/>
              </a:rPr>
              <a:t>Sv</a:t>
            </a:r>
            <a:r>
              <a:rPr lang="en-US" sz="2000" dirty="0">
                <a:latin typeface="Calibri" pitchFamily="34" charset="0"/>
              </a:rPr>
              <a:t>		 (1 </a:t>
            </a:r>
            <a:r>
              <a:rPr lang="en-US" sz="2000" dirty="0" err="1">
                <a:latin typeface="Calibri" pitchFamily="34" charset="0"/>
              </a:rPr>
              <a:t>Sv</a:t>
            </a:r>
            <a:r>
              <a:rPr lang="en-US" sz="2000" dirty="0">
                <a:latin typeface="Calibri" pitchFamily="34" charset="0"/>
              </a:rPr>
              <a:t> = 100 rem)</a:t>
            </a:r>
          </a:p>
          <a:p>
            <a:pPr>
              <a:lnSpc>
                <a:spcPct val="80000"/>
              </a:lnSpc>
              <a:buFontTx/>
              <a:buNone/>
            </a:pPr>
            <a:r>
              <a:rPr lang="en-US" sz="2000" dirty="0">
                <a:latin typeface="Calibri" pitchFamily="34" charset="0"/>
              </a:rPr>
              <a:t>				 </a:t>
            </a:r>
          </a:p>
          <a:p>
            <a:pPr>
              <a:lnSpc>
                <a:spcPct val="80000"/>
              </a:lnSpc>
              <a:buFontTx/>
              <a:buNone/>
            </a:pPr>
            <a:endParaRPr lang="en-US" sz="2000" dirty="0">
              <a:solidFill>
                <a:srgbClr val="C00000"/>
              </a:solidFill>
              <a:latin typeface="Calibri" pitchFamily="34" charset="0"/>
            </a:endParaRPr>
          </a:p>
          <a:p>
            <a:pPr>
              <a:lnSpc>
                <a:spcPct val="80000"/>
              </a:lnSpc>
              <a:buFontTx/>
              <a:buNone/>
            </a:pPr>
            <a:endParaRPr lang="en-US" sz="2000" dirty="0">
              <a:solidFill>
                <a:srgbClr val="C00000"/>
              </a:solidFill>
              <a:latin typeface="Calibri" pitchFamily="34" charset="0"/>
            </a:endParaRPr>
          </a:p>
          <a:p>
            <a:pPr>
              <a:lnSpc>
                <a:spcPct val="80000"/>
              </a:lnSpc>
              <a:buFontTx/>
              <a:buNone/>
            </a:pPr>
            <a:r>
              <a:rPr lang="en-US" sz="2000" dirty="0">
                <a:solidFill>
                  <a:srgbClr val="FF0000"/>
                </a:solidFill>
                <a:latin typeface="Calibri" pitchFamily="34" charset="0"/>
              </a:rPr>
              <a:t>Effective dose E:</a:t>
            </a:r>
            <a:r>
              <a:rPr lang="en-US" sz="2000" dirty="0">
                <a:latin typeface="Calibri" pitchFamily="34" charset="0"/>
              </a:rPr>
              <a:t>		Sum of all equivalent doses weighted 				with the weighting factor </a:t>
            </a:r>
            <a:r>
              <a:rPr lang="en-US" sz="2000" dirty="0" err="1">
                <a:latin typeface="Calibri" pitchFamily="34" charset="0"/>
              </a:rPr>
              <a:t>w</a:t>
            </a:r>
            <a:r>
              <a:rPr lang="en-US" sz="2000" baseline="-25000" dirty="0" err="1">
                <a:latin typeface="Calibri" pitchFamily="34" charset="0"/>
              </a:rPr>
              <a:t>T</a:t>
            </a:r>
            <a:r>
              <a:rPr lang="en-US" sz="2000" dirty="0">
                <a:latin typeface="Calibri" pitchFamily="34" charset="0"/>
              </a:rPr>
              <a:t> for tissue T	</a:t>
            </a:r>
          </a:p>
          <a:p>
            <a:pPr>
              <a:lnSpc>
                <a:spcPct val="80000"/>
              </a:lnSpc>
              <a:buFontTx/>
              <a:buNone/>
            </a:pPr>
            <a:r>
              <a:rPr lang="en-US" sz="2000" dirty="0">
                <a:latin typeface="Calibri" pitchFamily="34" charset="0"/>
              </a:rPr>
              <a:t>		Unit: </a:t>
            </a:r>
            <a:r>
              <a:rPr lang="en-US" sz="2000" dirty="0" err="1">
                <a:latin typeface="Calibri" pitchFamily="34" charset="0"/>
              </a:rPr>
              <a:t>Sv</a:t>
            </a:r>
            <a:r>
              <a:rPr lang="en-US" sz="2000" dirty="0">
                <a:latin typeface="Calibri" pitchFamily="34" charset="0"/>
              </a:rPr>
              <a:t>		(1 </a:t>
            </a:r>
            <a:r>
              <a:rPr lang="en-US" sz="2000" dirty="0" err="1">
                <a:latin typeface="Calibri" pitchFamily="34" charset="0"/>
              </a:rPr>
              <a:t>Sv</a:t>
            </a:r>
            <a:r>
              <a:rPr lang="en-US" sz="2000" dirty="0">
                <a:latin typeface="Calibri" pitchFamily="34" charset="0"/>
              </a:rPr>
              <a:t> = 100 rem)</a:t>
            </a:r>
          </a:p>
        </p:txBody>
      </p:sp>
      <p:graphicFrame>
        <p:nvGraphicFramePr>
          <p:cNvPr id="5" name="Object 3"/>
          <p:cNvGraphicFramePr>
            <a:graphicFrameLocks noChangeAspect="1"/>
          </p:cNvGraphicFramePr>
          <p:nvPr>
            <p:extLst>
              <p:ext uri="{D42A27DB-BD31-4B8C-83A1-F6EECF244321}">
                <p14:modId xmlns:p14="http://schemas.microsoft.com/office/powerpoint/2010/main" val="2314157937"/>
              </p:ext>
            </p:extLst>
          </p:nvPr>
        </p:nvGraphicFramePr>
        <p:xfrm>
          <a:off x="6602487" y="1052736"/>
          <a:ext cx="1785937" cy="925513"/>
        </p:xfrm>
        <a:graphic>
          <a:graphicData uri="http://schemas.openxmlformats.org/presentationml/2006/ole">
            <mc:AlternateContent xmlns:mc="http://schemas.openxmlformats.org/markup-compatibility/2006">
              <mc:Choice xmlns:v="urn:schemas-microsoft-com:vml" Requires="v">
                <p:oleObj name="Equation" r:id="rId2" imgW="952200" imgH="457200" progId="Equation.3">
                  <p:embed/>
                </p:oleObj>
              </mc:Choice>
              <mc:Fallback>
                <p:oleObj name="Equation" r:id="rId2" imgW="952200" imgH="457200" progId="Equation.3">
                  <p:embed/>
                  <p:pic>
                    <p:nvPicPr>
                      <p:cNvPr id="5" name="Object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602487" y="1052736"/>
                        <a:ext cx="1785937" cy="925513"/>
                      </a:xfrm>
                      <a:prstGeom prst="rect">
                        <a:avLst/>
                      </a:prstGeom>
                      <a:noFill/>
                      <a:ln w="9525">
                        <a:solidFill>
                          <a:srgbClr val="CC3300"/>
                        </a:solidFill>
                        <a:miter lim="800000"/>
                        <a:headEnd/>
                        <a:tailEnd/>
                      </a:ln>
                      <a:extLst>
                        <a:ext uri="{909E8E84-426E-40DD-AFC4-6F175D3DCCD1}">
                          <a14:hiddenFill xmlns:a14="http://schemas.microsoft.com/office/drawing/2010/main">
                            <a:solidFill>
                              <a:srgbClr val="FFFFFF"/>
                            </a:solidFill>
                          </a14:hiddenFill>
                        </a:ext>
                      </a:extLst>
                    </p:spPr>
                  </p:pic>
                </p:oleObj>
              </mc:Fallback>
            </mc:AlternateContent>
          </a:graphicData>
        </a:graphic>
      </p:graphicFrame>
      <p:grpSp>
        <p:nvGrpSpPr>
          <p:cNvPr id="11" name="Group 10"/>
          <p:cNvGrpSpPr/>
          <p:nvPr/>
        </p:nvGrpSpPr>
        <p:grpSpPr>
          <a:xfrm>
            <a:off x="6572264" y="3070158"/>
            <a:ext cx="2143140" cy="862898"/>
            <a:chOff x="6572264" y="3070158"/>
            <a:chExt cx="2143140" cy="862898"/>
          </a:xfrm>
        </p:grpSpPr>
        <p:graphicFrame>
          <p:nvGraphicFramePr>
            <p:cNvPr id="7" name="Object 8"/>
            <p:cNvGraphicFramePr>
              <a:graphicFrameLocks noChangeAspect="1"/>
            </p:cNvGraphicFramePr>
            <p:nvPr>
              <p:extLst>
                <p:ext uri="{D42A27DB-BD31-4B8C-83A1-F6EECF244321}">
                  <p14:modId xmlns:p14="http://schemas.microsoft.com/office/powerpoint/2010/main" val="1670633827"/>
                </p:ext>
              </p:extLst>
            </p:nvPr>
          </p:nvGraphicFramePr>
          <p:xfrm>
            <a:off x="6572264" y="3070158"/>
            <a:ext cx="2143140" cy="862898"/>
          </p:xfrm>
          <a:graphic>
            <a:graphicData uri="http://schemas.openxmlformats.org/presentationml/2006/ole">
              <mc:AlternateContent xmlns:mc="http://schemas.openxmlformats.org/markup-compatibility/2006">
                <mc:Choice xmlns:v="urn:schemas-microsoft-com:vml" Requires="v">
                  <p:oleObj name="Equation" r:id="rId4" imgW="1079032" imgH="342751" progId="Equation.3">
                    <p:embed/>
                  </p:oleObj>
                </mc:Choice>
                <mc:Fallback>
                  <p:oleObj name="Equation" r:id="rId4" imgW="1079032" imgH="342751" progId="Equation.3">
                    <p:embed/>
                    <p:pic>
                      <p:nvPicPr>
                        <p:cNvPr id="7" name="Object 8"/>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572264" y="3070158"/>
                          <a:ext cx="2143140" cy="862898"/>
                        </a:xfrm>
                        <a:prstGeom prst="rect">
                          <a:avLst/>
                        </a:prstGeom>
                        <a:noFill/>
                        <a:ln w="9525">
                          <a:solidFill>
                            <a:srgbClr val="CC6600"/>
                          </a:solidFill>
                          <a:miter lim="800000"/>
                          <a:headEnd/>
                          <a:tailEnd/>
                        </a:ln>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 name="Oval 1"/>
            <p:cNvSpPr/>
            <p:nvPr/>
          </p:nvSpPr>
          <p:spPr>
            <a:xfrm>
              <a:off x="7740352" y="3140968"/>
              <a:ext cx="546424" cy="576064"/>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3" name="TextBox 2"/>
          <p:cNvSpPr txBox="1"/>
          <p:nvPr/>
        </p:nvSpPr>
        <p:spPr>
          <a:xfrm>
            <a:off x="4091473" y="2985796"/>
            <a:ext cx="65" cy="276999"/>
          </a:xfrm>
          <a:prstGeom prst="rect">
            <a:avLst/>
          </a:prstGeom>
          <a:noFill/>
        </p:spPr>
        <p:txBody>
          <a:bodyPr wrap="none" lIns="0" tIns="0" rIns="0" bIns="0" rtlCol="0">
            <a:spAutoFit/>
          </a:bodyPr>
          <a:lstStyle/>
          <a:p>
            <a:endParaRPr lang="en-GB" dirty="0"/>
          </a:p>
        </p:txBody>
      </p:sp>
      <p:grpSp>
        <p:nvGrpSpPr>
          <p:cNvPr id="10" name="Group 9"/>
          <p:cNvGrpSpPr/>
          <p:nvPr/>
        </p:nvGrpSpPr>
        <p:grpSpPr>
          <a:xfrm>
            <a:off x="3563489" y="5260684"/>
            <a:ext cx="5151915" cy="847476"/>
            <a:chOff x="3565720" y="5260684"/>
            <a:chExt cx="5151915" cy="847476"/>
          </a:xfrm>
        </p:grpSpPr>
        <mc:AlternateContent xmlns:mc="http://schemas.openxmlformats.org/markup-compatibility/2006" xmlns:a14="http://schemas.microsoft.com/office/drawing/2010/main">
          <mc:Choice Requires="a14">
            <p:sp>
              <p:nvSpPr>
                <p:cNvPr id="8" name="TextBox 7"/>
                <p:cNvSpPr txBox="1"/>
                <p:nvPr/>
              </p:nvSpPr>
              <p:spPr>
                <a:xfrm>
                  <a:off x="3565720" y="5260684"/>
                  <a:ext cx="5151915" cy="847476"/>
                </a:xfrm>
                <a:prstGeom prst="rect">
                  <a:avLst/>
                </a:prstGeom>
                <a:noFill/>
                <a:ln>
                  <a:solidFill>
                    <a:srgbClr val="FF0000"/>
                  </a:solidFill>
                </a:ln>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r>
                          <a:rPr lang="en-GB" sz="2200" b="0" i="1" smtClean="0">
                            <a:latin typeface="Cambria Math" panose="02040503050406030204" pitchFamily="18" charset="0"/>
                          </a:rPr>
                          <m:t>𝐸</m:t>
                        </m:r>
                        <m:r>
                          <a:rPr lang="en-GB" sz="2200" b="0" i="1" smtClean="0">
                            <a:latin typeface="Cambria Math" panose="02040503050406030204" pitchFamily="18" charset="0"/>
                          </a:rPr>
                          <m:t>=</m:t>
                        </m:r>
                        <m:nary>
                          <m:naryPr>
                            <m:chr m:val="∑"/>
                            <m:supHide m:val="on"/>
                            <m:ctrlPr>
                              <a:rPr lang="en-GB" sz="2200" i="1">
                                <a:latin typeface="Cambria Math" panose="02040503050406030204" pitchFamily="18" charset="0"/>
                              </a:rPr>
                            </m:ctrlPr>
                          </m:naryPr>
                          <m:sub>
                            <m:r>
                              <m:rPr>
                                <m:brk m:alnAt="7"/>
                              </m:rPr>
                              <a:rPr lang="en-GB" sz="2200" i="1">
                                <a:latin typeface="Cambria Math" panose="02040503050406030204" pitchFamily="18" charset="0"/>
                              </a:rPr>
                              <m:t>𝑇</m:t>
                            </m:r>
                          </m:sub>
                          <m:sup/>
                          <m:e>
                            <m:sSub>
                              <m:sSubPr>
                                <m:ctrlPr>
                                  <a:rPr lang="en-GB" sz="2200" i="1">
                                    <a:latin typeface="Cambria Math" panose="02040503050406030204" pitchFamily="18" charset="0"/>
                                  </a:rPr>
                                </m:ctrlPr>
                              </m:sSubPr>
                              <m:e>
                                <m:r>
                                  <a:rPr lang="en-GB" sz="2200" i="1">
                                    <a:latin typeface="Cambria Math" panose="02040503050406030204" pitchFamily="18" charset="0"/>
                                  </a:rPr>
                                  <m:t>𝑤</m:t>
                                </m:r>
                              </m:e>
                              <m:sub>
                                <m:r>
                                  <a:rPr lang="en-GB" sz="2200" i="1">
                                    <a:latin typeface="Cambria Math" panose="02040503050406030204" pitchFamily="18" charset="0"/>
                                  </a:rPr>
                                  <m:t>𝑇</m:t>
                                </m:r>
                              </m:sub>
                            </m:sSub>
                            <m:sSub>
                              <m:sSubPr>
                                <m:ctrlPr>
                                  <a:rPr lang="en-GB" sz="2200" i="1">
                                    <a:latin typeface="Cambria Math" panose="02040503050406030204" pitchFamily="18" charset="0"/>
                                  </a:rPr>
                                </m:ctrlPr>
                              </m:sSubPr>
                              <m:e>
                                <m:r>
                                  <a:rPr lang="en-GB" sz="2200" b="0" i="1" smtClean="0">
                                    <a:latin typeface="Cambria Math" panose="02040503050406030204" pitchFamily="18" charset="0"/>
                                  </a:rPr>
                                  <m:t>𝐻</m:t>
                                </m:r>
                              </m:e>
                              <m:sub>
                                <m:r>
                                  <a:rPr lang="en-GB" sz="2200" i="1">
                                    <a:latin typeface="Cambria Math" panose="02040503050406030204" pitchFamily="18" charset="0"/>
                                  </a:rPr>
                                  <m:t>𝑇</m:t>
                                </m:r>
                              </m:sub>
                            </m:sSub>
                          </m:e>
                        </m:nary>
                        <m:r>
                          <a:rPr lang="en-GB" sz="2200" b="0" i="1" smtClean="0">
                            <a:latin typeface="Cambria Math" panose="02040503050406030204" pitchFamily="18" charset="0"/>
                          </a:rPr>
                          <m:t>=</m:t>
                        </m:r>
                        <m:nary>
                          <m:naryPr>
                            <m:chr m:val="∑"/>
                            <m:supHide m:val="on"/>
                            <m:ctrlPr>
                              <a:rPr lang="en-GB" sz="2200" b="0" i="1" smtClean="0">
                                <a:latin typeface="Cambria Math" panose="02040503050406030204" pitchFamily="18" charset="0"/>
                              </a:rPr>
                            </m:ctrlPr>
                          </m:naryPr>
                          <m:sub>
                            <m:r>
                              <m:rPr>
                                <m:brk m:alnAt="7"/>
                              </m:rPr>
                              <a:rPr lang="en-GB" sz="2200" b="0" i="1" smtClean="0">
                                <a:latin typeface="Cambria Math" panose="02040503050406030204" pitchFamily="18" charset="0"/>
                              </a:rPr>
                              <m:t>𝑇</m:t>
                            </m:r>
                          </m:sub>
                          <m:sup/>
                          <m:e>
                            <m:sSub>
                              <m:sSubPr>
                                <m:ctrlPr>
                                  <a:rPr lang="en-GB" sz="2200" b="0" i="1" smtClean="0">
                                    <a:latin typeface="Cambria Math" panose="02040503050406030204" pitchFamily="18" charset="0"/>
                                  </a:rPr>
                                </m:ctrlPr>
                              </m:sSubPr>
                              <m:e>
                                <m:r>
                                  <a:rPr lang="en-GB" sz="2200" b="0" i="1" smtClean="0">
                                    <a:latin typeface="Cambria Math" panose="02040503050406030204" pitchFamily="18" charset="0"/>
                                  </a:rPr>
                                  <m:t>𝑤</m:t>
                                </m:r>
                              </m:e>
                              <m:sub>
                                <m:r>
                                  <a:rPr lang="en-GB" sz="2200" b="0" i="1" smtClean="0">
                                    <a:latin typeface="Cambria Math" panose="02040503050406030204" pitchFamily="18" charset="0"/>
                                  </a:rPr>
                                  <m:t>𝑇</m:t>
                                </m:r>
                              </m:sub>
                            </m:sSub>
                            <m:nary>
                              <m:naryPr>
                                <m:chr m:val="∑"/>
                                <m:supHide m:val="on"/>
                                <m:ctrlPr>
                                  <a:rPr lang="en-GB" sz="2200" b="0" i="1" smtClean="0">
                                    <a:latin typeface="Cambria Math" panose="02040503050406030204" pitchFamily="18" charset="0"/>
                                  </a:rPr>
                                </m:ctrlPr>
                              </m:naryPr>
                              <m:sub>
                                <m:r>
                                  <m:rPr>
                                    <m:brk m:alnAt="7"/>
                                  </m:rPr>
                                  <a:rPr lang="en-GB" sz="2200" b="0" i="1" smtClean="0">
                                    <a:latin typeface="Cambria Math" panose="02040503050406030204" pitchFamily="18" charset="0"/>
                                  </a:rPr>
                                  <m:t>𝑅</m:t>
                                </m:r>
                              </m:sub>
                              <m:sup/>
                              <m:e>
                                <m:sSub>
                                  <m:sSubPr>
                                    <m:ctrlPr>
                                      <a:rPr lang="en-GB" sz="2200" b="0" i="1" smtClean="0">
                                        <a:latin typeface="Cambria Math" panose="02040503050406030204" pitchFamily="18" charset="0"/>
                                      </a:rPr>
                                    </m:ctrlPr>
                                  </m:sSubPr>
                                  <m:e>
                                    <m:r>
                                      <a:rPr lang="en-GB" sz="2200" b="0" i="1" smtClean="0">
                                        <a:latin typeface="Cambria Math" panose="02040503050406030204" pitchFamily="18" charset="0"/>
                                      </a:rPr>
                                      <m:t>𝑤</m:t>
                                    </m:r>
                                  </m:e>
                                  <m:sub>
                                    <m:r>
                                      <a:rPr lang="en-GB" sz="2200" b="0" i="1" smtClean="0">
                                        <a:latin typeface="Cambria Math" panose="02040503050406030204" pitchFamily="18" charset="0"/>
                                      </a:rPr>
                                      <m:t>𝑅</m:t>
                                    </m:r>
                                  </m:sub>
                                </m:sSub>
                              </m:e>
                            </m:nary>
                            <m:sSub>
                              <m:sSubPr>
                                <m:ctrlPr>
                                  <a:rPr lang="en-GB" sz="2200" b="0" i="1" smtClean="0">
                                    <a:latin typeface="Cambria Math" panose="02040503050406030204" pitchFamily="18" charset="0"/>
                                  </a:rPr>
                                </m:ctrlPr>
                              </m:sSubPr>
                              <m:e>
                                <m:r>
                                  <a:rPr lang="en-GB" sz="2200" b="0" i="1" smtClean="0">
                                    <a:latin typeface="Cambria Math" panose="02040503050406030204" pitchFamily="18" charset="0"/>
                                  </a:rPr>
                                  <m:t>𝐷</m:t>
                                </m:r>
                              </m:e>
                              <m:sub>
                                <m:r>
                                  <a:rPr lang="en-GB" sz="2200" b="0" i="1" smtClean="0">
                                    <a:latin typeface="Cambria Math" panose="02040503050406030204" pitchFamily="18" charset="0"/>
                                  </a:rPr>
                                  <m:t>𝑇</m:t>
                                </m:r>
                                <m:r>
                                  <a:rPr lang="en-GB" sz="2200" b="0" i="1" smtClean="0">
                                    <a:latin typeface="Cambria Math" panose="02040503050406030204" pitchFamily="18" charset="0"/>
                                  </a:rPr>
                                  <m:t>,</m:t>
                                </m:r>
                                <m:r>
                                  <a:rPr lang="en-GB" sz="2200" b="0" i="1" smtClean="0">
                                    <a:latin typeface="Cambria Math" panose="02040503050406030204" pitchFamily="18" charset="0"/>
                                  </a:rPr>
                                  <m:t>𝑅</m:t>
                                </m:r>
                              </m:sub>
                            </m:sSub>
                          </m:e>
                        </m:nary>
                      </m:oMath>
                    </m:oMathPara>
                  </a14:m>
                  <a:endParaRPr lang="en-GB" sz="2200" dirty="0"/>
                </a:p>
              </p:txBody>
            </p:sp>
          </mc:Choice>
          <mc:Fallback xmlns="">
            <p:sp>
              <p:nvSpPr>
                <p:cNvPr id="8" name="TextBox 7"/>
                <p:cNvSpPr txBox="1">
                  <a:spLocks noRot="1" noChangeAspect="1" noMove="1" noResize="1" noEditPoints="1" noAdjustHandles="1" noChangeArrowheads="1" noChangeShapeType="1" noTextEdit="1"/>
                </p:cNvSpPr>
                <p:nvPr/>
              </p:nvSpPr>
              <p:spPr>
                <a:xfrm>
                  <a:off x="3565720" y="5260684"/>
                  <a:ext cx="5151915" cy="847476"/>
                </a:xfrm>
                <a:prstGeom prst="rect">
                  <a:avLst/>
                </a:prstGeom>
                <a:blipFill>
                  <a:blip r:embed="rId7"/>
                  <a:stretch>
                    <a:fillRect/>
                  </a:stretch>
                </a:blipFill>
                <a:ln>
                  <a:solidFill>
                    <a:srgbClr val="FF0000"/>
                  </a:solidFill>
                </a:ln>
              </p:spPr>
              <p:txBody>
                <a:bodyPr/>
                <a:lstStyle/>
                <a:p>
                  <a:r>
                    <a:rPr lang="en-GB">
                      <a:noFill/>
                    </a:rPr>
                    <a:t> </a:t>
                  </a:r>
                </a:p>
              </p:txBody>
            </p:sp>
          </mc:Fallback>
        </mc:AlternateContent>
        <p:sp>
          <p:nvSpPr>
            <p:cNvPr id="12" name="Oval 11"/>
            <p:cNvSpPr/>
            <p:nvPr/>
          </p:nvSpPr>
          <p:spPr>
            <a:xfrm>
              <a:off x="4932040" y="5390126"/>
              <a:ext cx="500132" cy="498753"/>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Tree>
    <p:extLst>
      <p:ext uri="{BB962C8B-B14F-4D97-AF65-F5344CB8AC3E}">
        <p14:creationId xmlns:p14="http://schemas.microsoft.com/office/powerpoint/2010/main" val="2581757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500"/>
                                        <p:tgtEl>
                                          <p:spTgt spid="4">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4">
                                            <p:txEl>
                                              <p:pRg st="1" end="1"/>
                                            </p:txEl>
                                          </p:spTgt>
                                        </p:tgtEl>
                                        <p:attrNameLst>
                                          <p:attrName>style.visibility</p:attrName>
                                        </p:attrNameLst>
                                      </p:cBhvr>
                                      <p:to>
                                        <p:strVal val="visible"/>
                                      </p:to>
                                    </p:set>
                                    <p:animEffect transition="in" filter="fade">
                                      <p:cBhvr>
                                        <p:cTn id="10" dur="500"/>
                                        <p:tgtEl>
                                          <p:spTgt spid="4">
                                            <p:txEl>
                                              <p:pRg st="1" end="1"/>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4">
                                            <p:txEl>
                                              <p:pRg st="2" end="2"/>
                                            </p:txEl>
                                          </p:spTgt>
                                        </p:tgtEl>
                                        <p:attrNameLst>
                                          <p:attrName>style.visibility</p:attrName>
                                        </p:attrNameLst>
                                      </p:cBhvr>
                                      <p:to>
                                        <p:strVal val="visible"/>
                                      </p:to>
                                    </p:set>
                                    <p:animEffect transition="in" filter="fade">
                                      <p:cBhvr>
                                        <p:cTn id="13" dur="500"/>
                                        <p:tgtEl>
                                          <p:spTgt spid="4">
                                            <p:txEl>
                                              <p:pRg st="2" end="2"/>
                                            </p:txEl>
                                          </p:spTgt>
                                        </p:tgtEl>
                                      </p:cBhvr>
                                    </p:animEffect>
                                  </p:childTnLst>
                                </p:cTn>
                              </p:par>
                              <p:par>
                                <p:cTn id="14" presetID="10" presetClass="entr" presetSubtype="0" fill="hold" nodeType="with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fade">
                                      <p:cBhvr>
                                        <p:cTn id="16" dur="500"/>
                                        <p:tgtEl>
                                          <p:spTgt spid="5"/>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nodeType="clickEffect">
                                  <p:stCondLst>
                                    <p:cond delay="0"/>
                                  </p:stCondLst>
                                  <p:childTnLst>
                                    <p:set>
                                      <p:cBhvr>
                                        <p:cTn id="20" dur="1" fill="hold">
                                          <p:stCondLst>
                                            <p:cond delay="0"/>
                                          </p:stCondLst>
                                        </p:cTn>
                                        <p:tgtEl>
                                          <p:spTgt spid="4">
                                            <p:txEl>
                                              <p:pRg st="4" end="4"/>
                                            </p:txEl>
                                          </p:spTgt>
                                        </p:tgtEl>
                                        <p:attrNameLst>
                                          <p:attrName>style.visibility</p:attrName>
                                        </p:attrNameLst>
                                      </p:cBhvr>
                                      <p:to>
                                        <p:strVal val="visible"/>
                                      </p:to>
                                    </p:set>
                                    <p:animEffect transition="in" filter="fade">
                                      <p:cBhvr>
                                        <p:cTn id="21" dur="500"/>
                                        <p:tgtEl>
                                          <p:spTgt spid="4">
                                            <p:txEl>
                                              <p:pRg st="4" end="4"/>
                                            </p:txEl>
                                          </p:spTgt>
                                        </p:tgtEl>
                                      </p:cBhvr>
                                    </p:animEffect>
                                  </p:childTnLst>
                                </p:cTn>
                              </p:par>
                              <p:par>
                                <p:cTn id="22" presetID="10" presetClass="entr" presetSubtype="0" fill="hold" nodeType="withEffect">
                                  <p:stCondLst>
                                    <p:cond delay="0"/>
                                  </p:stCondLst>
                                  <p:childTnLst>
                                    <p:set>
                                      <p:cBhvr>
                                        <p:cTn id="23" dur="1" fill="hold">
                                          <p:stCondLst>
                                            <p:cond delay="0"/>
                                          </p:stCondLst>
                                        </p:cTn>
                                        <p:tgtEl>
                                          <p:spTgt spid="4">
                                            <p:txEl>
                                              <p:pRg st="5" end="5"/>
                                            </p:txEl>
                                          </p:spTgt>
                                        </p:tgtEl>
                                        <p:attrNameLst>
                                          <p:attrName>style.visibility</p:attrName>
                                        </p:attrNameLst>
                                      </p:cBhvr>
                                      <p:to>
                                        <p:strVal val="visible"/>
                                      </p:to>
                                    </p:set>
                                    <p:animEffect transition="in" filter="fade">
                                      <p:cBhvr>
                                        <p:cTn id="24" dur="500"/>
                                        <p:tgtEl>
                                          <p:spTgt spid="4">
                                            <p:txEl>
                                              <p:pRg st="5" end="5"/>
                                            </p:txEl>
                                          </p:spTgt>
                                        </p:tgtEl>
                                      </p:cBhvr>
                                    </p:animEffect>
                                  </p:childTnLst>
                                </p:cTn>
                              </p:par>
                              <p:par>
                                <p:cTn id="25" presetID="10" presetClass="entr" presetSubtype="0" fill="hold" nodeType="withEffect">
                                  <p:stCondLst>
                                    <p:cond delay="0"/>
                                  </p:stCondLst>
                                  <p:childTnLst>
                                    <p:set>
                                      <p:cBhvr>
                                        <p:cTn id="26" dur="1" fill="hold">
                                          <p:stCondLst>
                                            <p:cond delay="0"/>
                                          </p:stCondLst>
                                        </p:cTn>
                                        <p:tgtEl>
                                          <p:spTgt spid="4">
                                            <p:txEl>
                                              <p:pRg st="6" end="6"/>
                                            </p:txEl>
                                          </p:spTgt>
                                        </p:tgtEl>
                                        <p:attrNameLst>
                                          <p:attrName>style.visibility</p:attrName>
                                        </p:attrNameLst>
                                      </p:cBhvr>
                                      <p:to>
                                        <p:strVal val="visible"/>
                                      </p:to>
                                    </p:set>
                                    <p:animEffect transition="in" filter="fade">
                                      <p:cBhvr>
                                        <p:cTn id="27" dur="500"/>
                                        <p:tgtEl>
                                          <p:spTgt spid="4">
                                            <p:txEl>
                                              <p:pRg st="6" end="6"/>
                                            </p:txEl>
                                          </p:spTgt>
                                        </p:tgtEl>
                                      </p:cBhvr>
                                    </p:animEffect>
                                  </p:childTnLst>
                                </p:cTn>
                              </p:par>
                              <p:par>
                                <p:cTn id="28" presetID="10" presetClass="entr" presetSubtype="0" fill="hold" nodeType="withEffect">
                                  <p:stCondLst>
                                    <p:cond delay="0"/>
                                  </p:stCondLst>
                                  <p:childTnLst>
                                    <p:set>
                                      <p:cBhvr>
                                        <p:cTn id="29" dur="1" fill="hold">
                                          <p:stCondLst>
                                            <p:cond delay="0"/>
                                          </p:stCondLst>
                                        </p:cTn>
                                        <p:tgtEl>
                                          <p:spTgt spid="4">
                                            <p:txEl>
                                              <p:pRg st="7" end="7"/>
                                            </p:txEl>
                                          </p:spTgt>
                                        </p:tgtEl>
                                        <p:attrNameLst>
                                          <p:attrName>style.visibility</p:attrName>
                                        </p:attrNameLst>
                                      </p:cBhvr>
                                      <p:to>
                                        <p:strVal val="visible"/>
                                      </p:to>
                                    </p:set>
                                    <p:animEffect transition="in" filter="fade">
                                      <p:cBhvr>
                                        <p:cTn id="30" dur="500"/>
                                        <p:tgtEl>
                                          <p:spTgt spid="4">
                                            <p:txEl>
                                              <p:pRg st="7" end="7"/>
                                            </p:txEl>
                                          </p:spTgt>
                                        </p:tgtEl>
                                      </p:cBhvr>
                                    </p:animEffect>
                                  </p:childTnLst>
                                </p:cTn>
                              </p:par>
                              <p:par>
                                <p:cTn id="31" presetID="10" presetClass="entr" presetSubtype="0" fill="hold" nodeType="withEffect">
                                  <p:stCondLst>
                                    <p:cond delay="0"/>
                                  </p:stCondLst>
                                  <p:childTnLst>
                                    <p:set>
                                      <p:cBhvr>
                                        <p:cTn id="32" dur="1" fill="hold">
                                          <p:stCondLst>
                                            <p:cond delay="0"/>
                                          </p:stCondLst>
                                        </p:cTn>
                                        <p:tgtEl>
                                          <p:spTgt spid="11"/>
                                        </p:tgtEl>
                                        <p:attrNameLst>
                                          <p:attrName>style.visibility</p:attrName>
                                        </p:attrNameLst>
                                      </p:cBhvr>
                                      <p:to>
                                        <p:strVal val="visible"/>
                                      </p:to>
                                    </p:set>
                                    <p:animEffect transition="in" filter="fade">
                                      <p:cBhvr>
                                        <p:cTn id="33" dur="500"/>
                                        <p:tgtEl>
                                          <p:spTgt spid="11"/>
                                        </p:tgtEl>
                                      </p:cBhvr>
                                    </p:animEffect>
                                  </p:childTnLst>
                                </p:cTn>
                              </p:par>
                            </p:childTnLst>
                          </p:cTn>
                        </p:par>
                      </p:childTnLst>
                    </p:cTn>
                  </p:par>
                  <p:par>
                    <p:cTn id="34" fill="hold">
                      <p:stCondLst>
                        <p:cond delay="indefinite"/>
                      </p:stCondLst>
                      <p:childTnLst>
                        <p:par>
                          <p:cTn id="35" fill="hold">
                            <p:stCondLst>
                              <p:cond delay="0"/>
                            </p:stCondLst>
                            <p:childTnLst>
                              <p:par>
                                <p:cTn id="36" presetID="10" presetClass="entr" presetSubtype="0" fill="hold" nodeType="clickEffect">
                                  <p:stCondLst>
                                    <p:cond delay="0"/>
                                  </p:stCondLst>
                                  <p:childTnLst>
                                    <p:set>
                                      <p:cBhvr>
                                        <p:cTn id="37" dur="1" fill="hold">
                                          <p:stCondLst>
                                            <p:cond delay="0"/>
                                          </p:stCondLst>
                                        </p:cTn>
                                        <p:tgtEl>
                                          <p:spTgt spid="4">
                                            <p:txEl>
                                              <p:pRg st="10" end="10"/>
                                            </p:txEl>
                                          </p:spTgt>
                                        </p:tgtEl>
                                        <p:attrNameLst>
                                          <p:attrName>style.visibility</p:attrName>
                                        </p:attrNameLst>
                                      </p:cBhvr>
                                      <p:to>
                                        <p:strVal val="visible"/>
                                      </p:to>
                                    </p:set>
                                    <p:animEffect transition="in" filter="fade">
                                      <p:cBhvr>
                                        <p:cTn id="38" dur="500"/>
                                        <p:tgtEl>
                                          <p:spTgt spid="4">
                                            <p:txEl>
                                              <p:pRg st="10" end="10"/>
                                            </p:txEl>
                                          </p:spTgt>
                                        </p:tgtEl>
                                      </p:cBhvr>
                                    </p:animEffect>
                                  </p:childTnLst>
                                </p:cTn>
                              </p:par>
                              <p:par>
                                <p:cTn id="39" presetID="10" presetClass="entr" presetSubtype="0" fill="hold" nodeType="withEffect">
                                  <p:stCondLst>
                                    <p:cond delay="0"/>
                                  </p:stCondLst>
                                  <p:childTnLst>
                                    <p:set>
                                      <p:cBhvr>
                                        <p:cTn id="40" dur="1" fill="hold">
                                          <p:stCondLst>
                                            <p:cond delay="0"/>
                                          </p:stCondLst>
                                        </p:cTn>
                                        <p:tgtEl>
                                          <p:spTgt spid="4">
                                            <p:txEl>
                                              <p:pRg st="11" end="11"/>
                                            </p:txEl>
                                          </p:spTgt>
                                        </p:tgtEl>
                                        <p:attrNameLst>
                                          <p:attrName>style.visibility</p:attrName>
                                        </p:attrNameLst>
                                      </p:cBhvr>
                                      <p:to>
                                        <p:strVal val="visible"/>
                                      </p:to>
                                    </p:set>
                                    <p:animEffect transition="in" filter="fade">
                                      <p:cBhvr>
                                        <p:cTn id="41" dur="500"/>
                                        <p:tgtEl>
                                          <p:spTgt spid="4">
                                            <p:txEl>
                                              <p:pRg st="11" end="11"/>
                                            </p:txEl>
                                          </p:spTgt>
                                        </p:tgtEl>
                                      </p:cBhvr>
                                    </p:animEffect>
                                  </p:childTnLst>
                                </p:cTn>
                              </p:par>
                              <p:par>
                                <p:cTn id="42" presetID="10" presetClass="entr" presetSubtype="0" fill="hold" nodeType="withEffect">
                                  <p:stCondLst>
                                    <p:cond delay="0"/>
                                  </p:stCondLst>
                                  <p:childTnLst>
                                    <p:set>
                                      <p:cBhvr>
                                        <p:cTn id="43" dur="1" fill="hold">
                                          <p:stCondLst>
                                            <p:cond delay="0"/>
                                          </p:stCondLst>
                                        </p:cTn>
                                        <p:tgtEl>
                                          <p:spTgt spid="10"/>
                                        </p:tgtEl>
                                        <p:attrNameLst>
                                          <p:attrName>style.visibility</p:attrName>
                                        </p:attrNameLst>
                                      </p:cBhvr>
                                      <p:to>
                                        <p:strVal val="visible"/>
                                      </p:to>
                                    </p:set>
                                    <p:animEffect transition="in" filter="fade">
                                      <p:cBhvr>
                                        <p:cTn id="44"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 name="Slide Number Placeholder 295"/>
          <p:cNvSpPr>
            <a:spLocks noGrp="1"/>
          </p:cNvSpPr>
          <p:nvPr>
            <p:ph type="sldNum" sz="quarter" idx="12"/>
          </p:nvPr>
        </p:nvSpPr>
        <p:spPr/>
        <p:txBody>
          <a:bodyPr/>
          <a:lstStyle/>
          <a:p>
            <a:fld id="{97B5E8DF-58F0-4F1A-9C8E-35C36CDA2C44}" type="slidenum">
              <a:rPr lang="en-GB" smtClean="0"/>
              <a:pPr/>
              <a:t>39</a:t>
            </a:fld>
            <a:endParaRPr lang="en-GB"/>
          </a:p>
        </p:txBody>
      </p:sp>
      <p:sp>
        <p:nvSpPr>
          <p:cNvPr id="292" name="TextBox 291"/>
          <p:cNvSpPr txBox="1"/>
          <p:nvPr/>
        </p:nvSpPr>
        <p:spPr>
          <a:xfrm>
            <a:off x="4037" y="29568"/>
            <a:ext cx="6912768" cy="400110"/>
          </a:xfrm>
          <a:prstGeom prst="rect">
            <a:avLst/>
          </a:prstGeom>
          <a:noFill/>
        </p:spPr>
        <p:txBody>
          <a:bodyPr wrap="square" rtlCol="0">
            <a:spAutoFit/>
          </a:bodyPr>
          <a:lstStyle/>
          <a:p>
            <a:r>
              <a:rPr lang="en-GB" sz="2000" i="1" dirty="0">
                <a:solidFill>
                  <a:srgbClr val="FF0000"/>
                </a:solidFill>
                <a:latin typeface="Verdana" pitchFamily="34" charset="0"/>
                <a:ea typeface="Verdana" pitchFamily="34" charset="0"/>
                <a:cs typeface="Verdana" pitchFamily="34" charset="0"/>
              </a:rPr>
              <a:t>Radiation weighting factors, W</a:t>
            </a:r>
            <a:r>
              <a:rPr lang="en-GB" sz="2000" i="1" baseline="-25000" dirty="0">
                <a:solidFill>
                  <a:srgbClr val="FF0000"/>
                </a:solidFill>
                <a:latin typeface="Verdana" pitchFamily="34" charset="0"/>
                <a:ea typeface="Verdana" pitchFamily="34" charset="0"/>
                <a:cs typeface="Verdana" pitchFamily="34" charset="0"/>
              </a:rPr>
              <a:t>R</a:t>
            </a:r>
          </a:p>
        </p:txBody>
      </p:sp>
      <p:graphicFrame>
        <p:nvGraphicFramePr>
          <p:cNvPr id="8" name="Table 7"/>
          <p:cNvGraphicFramePr>
            <a:graphicFrameLocks noGrp="1"/>
          </p:cNvGraphicFramePr>
          <p:nvPr>
            <p:extLst>
              <p:ext uri="{D42A27DB-BD31-4B8C-83A1-F6EECF244321}">
                <p14:modId xmlns:p14="http://schemas.microsoft.com/office/powerpoint/2010/main" val="3411017844"/>
              </p:ext>
            </p:extLst>
          </p:nvPr>
        </p:nvGraphicFramePr>
        <p:xfrm>
          <a:off x="278747" y="620688"/>
          <a:ext cx="8402881" cy="2616200"/>
        </p:xfrm>
        <a:graphic>
          <a:graphicData uri="http://schemas.openxmlformats.org/drawingml/2006/table">
            <a:tbl>
              <a:tblPr firstRow="1" bandRow="1">
                <a:tableStyleId>{5C22544A-7EE6-4342-B048-85BDC9FD1C3A}</a:tableStyleId>
              </a:tblPr>
              <a:tblGrid>
                <a:gridCol w="7106737">
                  <a:extLst>
                    <a:ext uri="{9D8B030D-6E8A-4147-A177-3AD203B41FA5}">
                      <a16:colId xmlns:a16="http://schemas.microsoft.com/office/drawing/2014/main" val="3740194676"/>
                    </a:ext>
                  </a:extLst>
                </a:gridCol>
                <a:gridCol w="1296144">
                  <a:extLst>
                    <a:ext uri="{9D8B030D-6E8A-4147-A177-3AD203B41FA5}">
                      <a16:colId xmlns:a16="http://schemas.microsoft.com/office/drawing/2014/main" val="4102775798"/>
                    </a:ext>
                  </a:extLst>
                </a:gridCol>
              </a:tblGrid>
              <a:tr h="37084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700" b="1" i="0" u="none" strike="noStrike" cap="none" normalizeH="0" baseline="0" dirty="0">
                          <a:ln>
                            <a:noFill/>
                          </a:ln>
                          <a:solidFill>
                            <a:schemeClr val="tx1"/>
                          </a:solidFill>
                          <a:effectLst/>
                          <a:latin typeface="Verdana" pitchFamily="34" charset="0"/>
                          <a:cs typeface="Times New Roman" pitchFamily="18" charset="0"/>
                        </a:rPr>
                        <a:t>Type and energy of radiation R</a:t>
                      </a:r>
                    </a:p>
                  </a:txBody>
                  <a:tcPr anchor="ctr"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700" b="1" i="0" u="none" strike="noStrike" cap="none" normalizeH="0" baseline="0" dirty="0" err="1">
                          <a:ln>
                            <a:noFill/>
                          </a:ln>
                          <a:solidFill>
                            <a:schemeClr val="tx1"/>
                          </a:solidFill>
                          <a:effectLst/>
                          <a:latin typeface="Verdana" pitchFamily="34" charset="0"/>
                          <a:cs typeface="Times New Roman" pitchFamily="18" charset="0"/>
                        </a:rPr>
                        <a:t>w</a:t>
                      </a:r>
                      <a:r>
                        <a:rPr kumimoji="0" lang="en-US" sz="1700" b="1" i="0" u="none" strike="noStrike" cap="none" normalizeH="0" baseline="-25000" dirty="0" err="1">
                          <a:ln>
                            <a:noFill/>
                          </a:ln>
                          <a:solidFill>
                            <a:schemeClr val="tx1"/>
                          </a:solidFill>
                          <a:effectLst/>
                          <a:latin typeface="Verdana" pitchFamily="34" charset="0"/>
                          <a:cs typeface="Times New Roman" pitchFamily="18" charset="0"/>
                        </a:rPr>
                        <a:t>R</a:t>
                      </a:r>
                      <a:endParaRPr kumimoji="0" lang="en-US" sz="1700" b="1" i="0" u="none" strike="noStrike" cap="none" normalizeH="0" baseline="-25000" dirty="0">
                        <a:ln>
                          <a:noFill/>
                        </a:ln>
                        <a:solidFill>
                          <a:schemeClr val="tx1"/>
                        </a:solidFill>
                        <a:effectLst/>
                        <a:latin typeface="Verdana" pitchFamily="34" charset="0"/>
                        <a:cs typeface="Times New Roman" pitchFamily="18" charset="0"/>
                      </a:endParaRPr>
                    </a:p>
                  </a:txBody>
                  <a:tcPr anchor="ctr" horzOverflow="overflow"/>
                </a:tc>
                <a:extLst>
                  <a:ext uri="{0D108BD9-81ED-4DB2-BD59-A6C34878D82A}">
                    <a16:rowId xmlns:a16="http://schemas.microsoft.com/office/drawing/2014/main" val="2368255756"/>
                  </a:ext>
                </a:extLst>
              </a:tr>
              <a:tr h="37084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700" b="0" i="0" u="none" strike="noStrike" cap="none" normalizeH="0" baseline="0" dirty="0">
                          <a:ln>
                            <a:noFill/>
                          </a:ln>
                          <a:solidFill>
                            <a:schemeClr val="tx1"/>
                          </a:solidFill>
                          <a:effectLst/>
                          <a:latin typeface="Verdana" pitchFamily="34" charset="0"/>
                          <a:cs typeface="Times New Roman" pitchFamily="18" charset="0"/>
                        </a:rPr>
                        <a:t>Photons, all energies</a:t>
                      </a:r>
                      <a:endParaRPr kumimoji="0" lang="en-US" sz="1700" b="0" i="0" u="none" strike="noStrike" cap="none" normalizeH="0" baseline="0" dirty="0">
                        <a:ln>
                          <a:noFill/>
                        </a:ln>
                        <a:solidFill>
                          <a:schemeClr val="tx1"/>
                        </a:solidFill>
                        <a:effectLst/>
                        <a:latin typeface="Verdana" pitchFamily="34" charset="0"/>
                      </a:endParaRPr>
                    </a:p>
                  </a:txBody>
                  <a:tcPr anchor="ctr"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700" b="0" i="0" u="none" strike="noStrike" cap="none" normalizeH="0" baseline="0" dirty="0">
                          <a:ln>
                            <a:noFill/>
                          </a:ln>
                          <a:solidFill>
                            <a:schemeClr val="tx1"/>
                          </a:solidFill>
                          <a:effectLst/>
                          <a:latin typeface="Verdana" pitchFamily="34" charset="0"/>
                          <a:cs typeface="Times New Roman" pitchFamily="18" charset="0"/>
                        </a:rPr>
                        <a:t>1</a:t>
                      </a:r>
                      <a:endParaRPr kumimoji="0" lang="en-US" sz="1700" b="0" i="0" u="none" strike="noStrike" cap="none" normalizeH="0" baseline="0" dirty="0">
                        <a:ln>
                          <a:noFill/>
                        </a:ln>
                        <a:solidFill>
                          <a:schemeClr val="tx1"/>
                        </a:solidFill>
                        <a:effectLst/>
                        <a:latin typeface="Verdana" pitchFamily="34" charset="0"/>
                      </a:endParaRPr>
                    </a:p>
                  </a:txBody>
                  <a:tcPr anchor="ctr" horzOverflow="overflow"/>
                </a:tc>
                <a:extLst>
                  <a:ext uri="{0D108BD9-81ED-4DB2-BD59-A6C34878D82A}">
                    <a16:rowId xmlns:a16="http://schemas.microsoft.com/office/drawing/2014/main" val="2908867512"/>
                  </a:ext>
                </a:extLst>
              </a:tr>
              <a:tr h="37084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700" b="0" i="0" u="none" strike="noStrike" cap="none" normalizeH="0" baseline="0" dirty="0">
                          <a:ln>
                            <a:noFill/>
                          </a:ln>
                          <a:solidFill>
                            <a:schemeClr val="tx1"/>
                          </a:solidFill>
                          <a:effectLst/>
                          <a:latin typeface="Verdana" pitchFamily="34" charset="0"/>
                          <a:cs typeface="Times New Roman" pitchFamily="18" charset="0"/>
                        </a:rPr>
                        <a:t>Electrons and muons, all energies</a:t>
                      </a:r>
                      <a:endParaRPr kumimoji="0" lang="en-US" sz="1700" b="0" i="0" u="none" strike="noStrike" cap="none" normalizeH="0" baseline="0" dirty="0">
                        <a:ln>
                          <a:noFill/>
                        </a:ln>
                        <a:solidFill>
                          <a:schemeClr val="tx1"/>
                        </a:solidFill>
                        <a:effectLst/>
                        <a:latin typeface="Verdana" pitchFamily="34" charset="0"/>
                      </a:endParaRPr>
                    </a:p>
                  </a:txBody>
                  <a:tcPr anchor="ctr"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700" b="0" i="0" u="none" strike="noStrike" cap="none" normalizeH="0" baseline="0" dirty="0">
                          <a:ln>
                            <a:noFill/>
                          </a:ln>
                          <a:solidFill>
                            <a:schemeClr val="tx1"/>
                          </a:solidFill>
                          <a:effectLst/>
                          <a:latin typeface="Verdana" pitchFamily="34" charset="0"/>
                          <a:cs typeface="Times New Roman" pitchFamily="18" charset="0"/>
                        </a:rPr>
                        <a:t>1</a:t>
                      </a:r>
                      <a:endParaRPr kumimoji="0" lang="en-US" sz="1700" b="0" i="0" u="none" strike="noStrike" cap="none" normalizeH="0" baseline="0" dirty="0">
                        <a:ln>
                          <a:noFill/>
                        </a:ln>
                        <a:solidFill>
                          <a:schemeClr val="tx1"/>
                        </a:solidFill>
                        <a:effectLst/>
                        <a:latin typeface="Verdana" pitchFamily="34" charset="0"/>
                      </a:endParaRPr>
                    </a:p>
                  </a:txBody>
                  <a:tcPr anchor="ctr" horzOverflow="overflow"/>
                </a:tc>
                <a:extLst>
                  <a:ext uri="{0D108BD9-81ED-4DB2-BD59-A6C34878D82A}">
                    <a16:rowId xmlns:a16="http://schemas.microsoft.com/office/drawing/2014/main" val="3401105858"/>
                  </a:ext>
                </a:extLst>
              </a:tr>
              <a:tr h="37084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700" b="0" i="0" u="none" strike="noStrike" cap="none" normalizeH="0" baseline="0" dirty="0">
                          <a:ln>
                            <a:noFill/>
                          </a:ln>
                          <a:solidFill>
                            <a:schemeClr val="tx1"/>
                          </a:solidFill>
                          <a:effectLst/>
                          <a:latin typeface="Verdana" pitchFamily="34" charset="0"/>
                          <a:cs typeface="Times New Roman" pitchFamily="18" charset="0"/>
                        </a:rPr>
                        <a:t>Protons and charged </a:t>
                      </a:r>
                      <a:r>
                        <a:rPr kumimoji="0" lang="en-US" sz="1700" b="0" i="0" u="none" strike="noStrike" cap="none" normalizeH="0" baseline="0" dirty="0" err="1">
                          <a:ln>
                            <a:noFill/>
                          </a:ln>
                          <a:solidFill>
                            <a:schemeClr val="tx1"/>
                          </a:solidFill>
                          <a:effectLst/>
                          <a:latin typeface="Verdana" pitchFamily="34" charset="0"/>
                          <a:cs typeface="Times New Roman" pitchFamily="18" charset="0"/>
                        </a:rPr>
                        <a:t>pions</a:t>
                      </a:r>
                      <a:endParaRPr kumimoji="0" lang="en-US" sz="1700" b="0" i="0" u="none" strike="noStrike" cap="none" normalizeH="0" baseline="0" dirty="0">
                        <a:ln>
                          <a:noFill/>
                        </a:ln>
                        <a:solidFill>
                          <a:schemeClr val="accent2"/>
                        </a:solidFill>
                        <a:effectLst/>
                        <a:latin typeface="Verdana" pitchFamily="34" charset="0"/>
                      </a:endParaRPr>
                    </a:p>
                  </a:txBody>
                  <a:tcPr anchor="ctr"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700" b="0" i="0" u="none" strike="noStrike" cap="none" normalizeH="0" baseline="0" dirty="0">
                          <a:ln>
                            <a:noFill/>
                          </a:ln>
                          <a:solidFill>
                            <a:schemeClr val="tx1"/>
                          </a:solidFill>
                          <a:effectLst/>
                          <a:latin typeface="Verdana" pitchFamily="34" charset="0"/>
                          <a:cs typeface="Times New Roman" pitchFamily="18" charset="0"/>
                        </a:rPr>
                        <a:t>2</a:t>
                      </a:r>
                    </a:p>
                  </a:txBody>
                  <a:tcPr anchor="ctr" horzOverflow="overflow"/>
                </a:tc>
                <a:extLst>
                  <a:ext uri="{0D108BD9-81ED-4DB2-BD59-A6C34878D82A}">
                    <a16:rowId xmlns:a16="http://schemas.microsoft.com/office/drawing/2014/main" val="540941969"/>
                  </a:ext>
                </a:extLst>
              </a:tr>
              <a:tr h="37084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700" b="0" i="0" u="none" strike="noStrike" cap="none" normalizeH="0" baseline="0" dirty="0">
                          <a:ln>
                            <a:noFill/>
                          </a:ln>
                          <a:solidFill>
                            <a:schemeClr val="tx1"/>
                          </a:solidFill>
                          <a:effectLst/>
                          <a:latin typeface="Verdana" pitchFamily="34" charset="0"/>
                          <a:cs typeface="Times New Roman" pitchFamily="18" charset="0"/>
                        </a:rPr>
                        <a:t>Alpha particles, fission fragments, heavy ions</a:t>
                      </a:r>
                      <a:endParaRPr kumimoji="0" lang="en-US" sz="1700" b="0" i="0" u="none" strike="noStrike" cap="none" normalizeH="0" baseline="0" dirty="0">
                        <a:ln>
                          <a:noFill/>
                        </a:ln>
                        <a:solidFill>
                          <a:schemeClr val="tx1"/>
                        </a:solidFill>
                        <a:effectLst/>
                        <a:latin typeface="Verdana" pitchFamily="34" charset="0"/>
                      </a:endParaRPr>
                    </a:p>
                  </a:txBody>
                  <a:tcPr anchor="ctr"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700" b="0" i="0" u="none" strike="noStrike" cap="none" normalizeH="0" baseline="0" dirty="0">
                          <a:ln>
                            <a:noFill/>
                          </a:ln>
                          <a:solidFill>
                            <a:schemeClr val="tx1"/>
                          </a:solidFill>
                          <a:effectLst/>
                          <a:latin typeface="Verdana" pitchFamily="34" charset="0"/>
                          <a:cs typeface="Times New Roman" pitchFamily="18" charset="0"/>
                        </a:rPr>
                        <a:t>20</a:t>
                      </a:r>
                      <a:endParaRPr kumimoji="0" lang="en-US" sz="1700" b="0" i="0" u="none" strike="noStrike" cap="none" normalizeH="0" baseline="0" dirty="0">
                        <a:ln>
                          <a:noFill/>
                        </a:ln>
                        <a:solidFill>
                          <a:schemeClr val="tx1"/>
                        </a:solidFill>
                        <a:effectLst/>
                        <a:latin typeface="Verdana" pitchFamily="34" charset="0"/>
                      </a:endParaRPr>
                    </a:p>
                  </a:txBody>
                  <a:tcPr anchor="ctr" horzOverflow="overflow"/>
                </a:tc>
                <a:extLst>
                  <a:ext uri="{0D108BD9-81ED-4DB2-BD59-A6C34878D82A}">
                    <a16:rowId xmlns:a16="http://schemas.microsoft.com/office/drawing/2014/main" val="3461953119"/>
                  </a:ext>
                </a:extLst>
              </a:tr>
              <a:tr h="370840">
                <a:tc gridSpan="2">
                  <a:txBody>
                    <a:bodyPr/>
                    <a:lstStyle/>
                    <a:p>
                      <a:endParaRPr lang="en-GB" sz="900" dirty="0"/>
                    </a:p>
                    <a:p>
                      <a:r>
                        <a:rPr lang="en-GB" sz="1700" dirty="0">
                          <a:latin typeface="Verdana" panose="020B0604030504040204" pitchFamily="34" charset="0"/>
                          <a:ea typeface="Verdana" panose="020B0604030504040204" pitchFamily="34" charset="0"/>
                          <a:cs typeface="Verdana" panose="020B0604030504040204" pitchFamily="34" charset="0"/>
                        </a:rPr>
                        <a:t>Neutrons</a:t>
                      </a:r>
                    </a:p>
                    <a:p>
                      <a:endParaRPr lang="en-GB" dirty="0"/>
                    </a:p>
                  </a:txBody>
                  <a:tcPr anchor="ctr"/>
                </a:tc>
                <a:tc hMerge="1">
                  <a:txBody>
                    <a:bodyPr/>
                    <a:lstStyle/>
                    <a:p>
                      <a:endParaRPr lang="en-GB" dirty="0"/>
                    </a:p>
                  </a:txBody>
                  <a:tcPr/>
                </a:tc>
                <a:extLst>
                  <a:ext uri="{0D108BD9-81ED-4DB2-BD59-A6C34878D82A}">
                    <a16:rowId xmlns:a16="http://schemas.microsoft.com/office/drawing/2014/main" val="3862561684"/>
                  </a:ext>
                </a:extLst>
              </a:tr>
            </a:tbl>
          </a:graphicData>
        </a:graphic>
      </p:graphicFrame>
      <p:pic>
        <p:nvPicPr>
          <p:cNvPr id="6" name="Picture 5"/>
          <p:cNvPicPr>
            <a:picLocks noChangeAspect="1"/>
          </p:cNvPicPr>
          <p:nvPr/>
        </p:nvPicPr>
        <p:blipFill>
          <a:blip r:embed="rId2"/>
          <a:stretch>
            <a:fillRect/>
          </a:stretch>
        </p:blipFill>
        <p:spPr>
          <a:xfrm>
            <a:off x="4067409" y="2485744"/>
            <a:ext cx="4614219" cy="903544"/>
          </a:xfrm>
          <a:prstGeom prst="rect">
            <a:avLst/>
          </a:prstGeom>
          <a:solidFill>
            <a:schemeClr val="accent1">
              <a:lumMod val="40000"/>
              <a:lumOff val="60000"/>
            </a:schemeClr>
          </a:solidFill>
        </p:spPr>
      </p:pic>
      <p:pic>
        <p:nvPicPr>
          <p:cNvPr id="9" name="Picture 8"/>
          <p:cNvPicPr>
            <a:picLocks noChangeAspect="1"/>
          </p:cNvPicPr>
          <p:nvPr/>
        </p:nvPicPr>
        <p:blipFill>
          <a:blip r:embed="rId3"/>
          <a:stretch>
            <a:fillRect/>
          </a:stretch>
        </p:blipFill>
        <p:spPr>
          <a:xfrm>
            <a:off x="288240" y="3140968"/>
            <a:ext cx="4067736" cy="3224872"/>
          </a:xfrm>
          <a:prstGeom prst="rect">
            <a:avLst/>
          </a:prstGeom>
        </p:spPr>
      </p:pic>
    </p:spTree>
    <p:extLst>
      <p:ext uri="{BB962C8B-B14F-4D97-AF65-F5344CB8AC3E}">
        <p14:creationId xmlns:p14="http://schemas.microsoft.com/office/powerpoint/2010/main" val="873691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val 4"/>
          <p:cNvSpPr>
            <a:spLocks noChangeArrowheads="1"/>
          </p:cNvSpPr>
          <p:nvPr/>
        </p:nvSpPr>
        <p:spPr bwMode="auto">
          <a:xfrm>
            <a:off x="2447925" y="1124496"/>
            <a:ext cx="306388" cy="239712"/>
          </a:xfrm>
          <a:prstGeom prst="ellipse">
            <a:avLst/>
          </a:prstGeom>
          <a:noFill/>
          <a:ln w="9525" algn="ctr">
            <a:solidFill>
              <a:schemeClr val="bg2"/>
            </a:solidFill>
            <a:round/>
            <a:headEnd/>
            <a:tailEnd/>
          </a:ln>
        </p:spPr>
        <p:txBody>
          <a:bodyPr wrap="none" anchor="ctr"/>
          <a:lstStyle/>
          <a:p>
            <a:endParaRPr lang="en-US" dirty="0"/>
          </a:p>
        </p:txBody>
      </p:sp>
      <p:sp>
        <p:nvSpPr>
          <p:cNvPr id="3" name="Text Box 5"/>
          <p:cNvSpPr txBox="1">
            <a:spLocks noChangeArrowheads="1"/>
          </p:cNvSpPr>
          <p:nvPr/>
        </p:nvSpPr>
        <p:spPr bwMode="auto">
          <a:xfrm>
            <a:off x="4267200" y="843508"/>
            <a:ext cx="2438400" cy="627063"/>
          </a:xfrm>
          <a:prstGeom prst="rect">
            <a:avLst/>
          </a:prstGeom>
          <a:noFill/>
          <a:ln w="9525">
            <a:noFill/>
            <a:miter lim="800000"/>
            <a:headEnd/>
            <a:tailEnd/>
          </a:ln>
        </p:spPr>
        <p:txBody>
          <a:bodyPr>
            <a:spAutoFit/>
          </a:bodyPr>
          <a:lstStyle/>
          <a:p>
            <a:pPr algn="ctr">
              <a:lnSpc>
                <a:spcPct val="85000"/>
              </a:lnSpc>
              <a:spcBef>
                <a:spcPct val="25000"/>
              </a:spcBef>
            </a:pPr>
            <a:r>
              <a:rPr lang="en-US" sz="1800" dirty="0">
                <a:latin typeface="Verdana" pitchFamily="34" charset="0"/>
              </a:rPr>
              <a:t>1895</a:t>
            </a:r>
          </a:p>
          <a:p>
            <a:pPr algn="ctr">
              <a:lnSpc>
                <a:spcPct val="85000"/>
              </a:lnSpc>
              <a:spcBef>
                <a:spcPct val="25000"/>
              </a:spcBef>
            </a:pPr>
            <a:r>
              <a:rPr lang="en-US" sz="1800" dirty="0">
                <a:latin typeface="Verdana" pitchFamily="34" charset="0"/>
              </a:rPr>
              <a:t>Discovery of X rays</a:t>
            </a:r>
          </a:p>
        </p:txBody>
      </p:sp>
      <p:pic>
        <p:nvPicPr>
          <p:cNvPr id="4" name="Picture 6" descr="Roentgen"/>
          <p:cNvPicPr>
            <a:picLocks noChangeAspect="1" noChangeArrowheads="1"/>
          </p:cNvPicPr>
          <p:nvPr/>
        </p:nvPicPr>
        <p:blipFill>
          <a:blip r:embed="rId3" cstate="print">
            <a:lum bright="12000"/>
          </a:blip>
          <a:srcRect t="1056" r="5159" b="4552"/>
          <a:stretch>
            <a:fillRect/>
          </a:stretch>
        </p:blipFill>
        <p:spPr bwMode="auto">
          <a:xfrm>
            <a:off x="6877050" y="692696"/>
            <a:ext cx="1863725" cy="2400300"/>
          </a:xfrm>
          <a:prstGeom prst="rect">
            <a:avLst/>
          </a:prstGeom>
          <a:noFill/>
          <a:ln w="9525">
            <a:noFill/>
            <a:miter lim="800000"/>
            <a:headEnd/>
            <a:tailEnd/>
          </a:ln>
        </p:spPr>
      </p:pic>
      <p:sp>
        <p:nvSpPr>
          <p:cNvPr id="5" name="Text Box 7"/>
          <p:cNvSpPr txBox="1">
            <a:spLocks noChangeArrowheads="1"/>
          </p:cNvSpPr>
          <p:nvPr/>
        </p:nvSpPr>
        <p:spPr bwMode="auto">
          <a:xfrm>
            <a:off x="4078226" y="1456283"/>
            <a:ext cx="2805545" cy="369332"/>
          </a:xfrm>
          <a:prstGeom prst="rect">
            <a:avLst/>
          </a:prstGeom>
          <a:noFill/>
          <a:ln w="9525">
            <a:noFill/>
            <a:miter lim="800000"/>
            <a:headEnd/>
            <a:tailEnd/>
          </a:ln>
        </p:spPr>
        <p:txBody>
          <a:bodyPr wrap="square">
            <a:spAutoFit/>
          </a:bodyPr>
          <a:lstStyle/>
          <a:p>
            <a:pPr algn="ctr">
              <a:spcBef>
                <a:spcPct val="50000"/>
              </a:spcBef>
            </a:pPr>
            <a:r>
              <a:rPr lang="en-US" sz="1800" b="1" dirty="0">
                <a:solidFill>
                  <a:srgbClr val="FF0000"/>
                </a:solidFill>
                <a:latin typeface="Verdana" pitchFamily="34" charset="0"/>
              </a:rPr>
              <a:t>Wilhelm C. </a:t>
            </a:r>
            <a:r>
              <a:rPr lang="en-US" sz="1800" b="1" dirty="0" err="1">
                <a:solidFill>
                  <a:srgbClr val="FF0000"/>
                </a:solidFill>
                <a:latin typeface="Verdana" pitchFamily="34" charset="0"/>
              </a:rPr>
              <a:t>Röntgen</a:t>
            </a:r>
            <a:r>
              <a:rPr lang="en-US" sz="1800" b="1" dirty="0">
                <a:solidFill>
                  <a:srgbClr val="FF0000"/>
                </a:solidFill>
                <a:latin typeface="Verdana" pitchFamily="34" charset="0"/>
              </a:rPr>
              <a:t> </a:t>
            </a:r>
            <a:r>
              <a:rPr lang="en-US" sz="1400" b="1" dirty="0">
                <a:solidFill>
                  <a:srgbClr val="FF0000"/>
                </a:solidFill>
                <a:latin typeface="Arial" charset="0"/>
              </a:rPr>
              <a:t> </a:t>
            </a:r>
          </a:p>
        </p:txBody>
      </p:sp>
      <p:pic>
        <p:nvPicPr>
          <p:cNvPr id="6" name="Picture 8" descr="Thomson"/>
          <p:cNvPicPr>
            <a:picLocks noChangeAspect="1" noChangeArrowheads="1"/>
          </p:cNvPicPr>
          <p:nvPr/>
        </p:nvPicPr>
        <p:blipFill>
          <a:blip r:embed="rId4" cstate="print"/>
          <a:srcRect/>
          <a:stretch>
            <a:fillRect/>
          </a:stretch>
        </p:blipFill>
        <p:spPr bwMode="auto">
          <a:xfrm>
            <a:off x="2819400" y="3437483"/>
            <a:ext cx="3455988" cy="2797175"/>
          </a:xfrm>
          <a:prstGeom prst="rect">
            <a:avLst/>
          </a:prstGeom>
          <a:noFill/>
          <a:ln w="9525">
            <a:noFill/>
            <a:miter lim="800000"/>
            <a:headEnd/>
            <a:tailEnd/>
          </a:ln>
        </p:spPr>
      </p:pic>
      <p:pic>
        <p:nvPicPr>
          <p:cNvPr id="7" name="Picture 9" descr="Thompson_Instrument"/>
          <p:cNvPicPr>
            <a:picLocks noChangeAspect="1" noChangeArrowheads="1"/>
          </p:cNvPicPr>
          <p:nvPr/>
        </p:nvPicPr>
        <p:blipFill>
          <a:blip r:embed="rId5" cstate="print">
            <a:lum bright="-6000" contrast="6000"/>
          </a:blip>
          <a:srcRect l="16185" t="7762" r="21800" b="44379"/>
          <a:stretch>
            <a:fillRect/>
          </a:stretch>
        </p:blipFill>
        <p:spPr bwMode="auto">
          <a:xfrm>
            <a:off x="6508750" y="3723233"/>
            <a:ext cx="2266950" cy="2220913"/>
          </a:xfrm>
          <a:prstGeom prst="rect">
            <a:avLst/>
          </a:prstGeom>
          <a:noFill/>
          <a:ln w="9525">
            <a:noFill/>
            <a:miter lim="800000"/>
            <a:headEnd/>
            <a:tailEnd/>
          </a:ln>
        </p:spPr>
      </p:pic>
      <p:sp>
        <p:nvSpPr>
          <p:cNvPr id="8" name="Text Box 10"/>
          <p:cNvSpPr txBox="1">
            <a:spLocks noChangeArrowheads="1"/>
          </p:cNvSpPr>
          <p:nvPr/>
        </p:nvSpPr>
        <p:spPr bwMode="auto">
          <a:xfrm>
            <a:off x="244475" y="4891633"/>
            <a:ext cx="2687638" cy="1054100"/>
          </a:xfrm>
          <a:prstGeom prst="rect">
            <a:avLst/>
          </a:prstGeom>
          <a:noFill/>
          <a:ln w="9525">
            <a:noFill/>
            <a:miter lim="800000"/>
            <a:headEnd/>
            <a:tailEnd/>
          </a:ln>
        </p:spPr>
        <p:txBody>
          <a:bodyPr>
            <a:spAutoFit/>
          </a:bodyPr>
          <a:lstStyle/>
          <a:p>
            <a:pPr algn="ctr">
              <a:spcBef>
                <a:spcPct val="50000"/>
              </a:spcBef>
            </a:pPr>
            <a:r>
              <a:rPr lang="en-US" sz="1800" dirty="0">
                <a:latin typeface="Verdana" pitchFamily="34" charset="0"/>
              </a:rPr>
              <a:t>1897 </a:t>
            </a:r>
          </a:p>
          <a:p>
            <a:pPr algn="ctr">
              <a:spcBef>
                <a:spcPct val="50000"/>
              </a:spcBef>
            </a:pPr>
            <a:r>
              <a:rPr lang="en-US" sz="1800" dirty="0">
                <a:latin typeface="Verdana" pitchFamily="34" charset="0"/>
              </a:rPr>
              <a:t>“Discovery” of the  electron</a:t>
            </a:r>
          </a:p>
        </p:txBody>
      </p:sp>
      <p:sp>
        <p:nvSpPr>
          <p:cNvPr id="9" name="Text Box 11"/>
          <p:cNvSpPr txBox="1">
            <a:spLocks noChangeArrowheads="1"/>
          </p:cNvSpPr>
          <p:nvPr/>
        </p:nvSpPr>
        <p:spPr bwMode="auto">
          <a:xfrm>
            <a:off x="692480" y="4213771"/>
            <a:ext cx="2032929" cy="369332"/>
          </a:xfrm>
          <a:prstGeom prst="rect">
            <a:avLst/>
          </a:prstGeom>
          <a:noFill/>
          <a:ln w="9525" algn="ctr">
            <a:noFill/>
            <a:miter lim="800000"/>
            <a:headEnd/>
            <a:tailEnd/>
          </a:ln>
        </p:spPr>
        <p:txBody>
          <a:bodyPr wrap="none">
            <a:spAutoFit/>
          </a:bodyPr>
          <a:lstStyle/>
          <a:p>
            <a:pPr algn="ctr">
              <a:spcBef>
                <a:spcPct val="50000"/>
              </a:spcBef>
            </a:pPr>
            <a:r>
              <a:rPr lang="en-US" sz="1800" b="1" dirty="0">
                <a:solidFill>
                  <a:srgbClr val="FF0000"/>
                </a:solidFill>
                <a:latin typeface="Verdana" pitchFamily="34" charset="0"/>
              </a:rPr>
              <a:t>J.J. Thompson</a:t>
            </a:r>
          </a:p>
        </p:txBody>
      </p:sp>
      <p:pic>
        <p:nvPicPr>
          <p:cNvPr id="10" name="Picture 12" descr="Roentgen_device"/>
          <p:cNvPicPr>
            <a:picLocks noChangeAspect="1" noChangeArrowheads="1"/>
          </p:cNvPicPr>
          <p:nvPr/>
        </p:nvPicPr>
        <p:blipFill>
          <a:blip r:embed="rId6" cstate="print">
            <a:lum bright="-36000" contrast="42000"/>
            <a:grayscl/>
          </a:blip>
          <a:srcRect l="2740" t="4701" r="2176"/>
          <a:stretch>
            <a:fillRect/>
          </a:stretch>
        </p:blipFill>
        <p:spPr bwMode="auto">
          <a:xfrm>
            <a:off x="228600" y="694283"/>
            <a:ext cx="3778250" cy="2535238"/>
          </a:xfrm>
          <a:prstGeom prst="rect">
            <a:avLst/>
          </a:prstGeom>
          <a:noFill/>
          <a:ln w="9525">
            <a:noFill/>
            <a:miter lim="800000"/>
            <a:headEnd/>
            <a:tailEnd/>
          </a:ln>
        </p:spPr>
      </p:pic>
      <p:sp>
        <p:nvSpPr>
          <p:cNvPr id="11" name="Text Box 5"/>
          <p:cNvSpPr txBox="1">
            <a:spLocks noChangeArrowheads="1"/>
          </p:cNvSpPr>
          <p:nvPr/>
        </p:nvSpPr>
        <p:spPr bwMode="auto">
          <a:xfrm>
            <a:off x="4267200" y="1972220"/>
            <a:ext cx="2438400" cy="867930"/>
          </a:xfrm>
          <a:prstGeom prst="rect">
            <a:avLst/>
          </a:prstGeom>
          <a:noFill/>
          <a:ln w="9525">
            <a:noFill/>
            <a:miter lim="800000"/>
            <a:headEnd/>
            <a:tailEnd/>
          </a:ln>
        </p:spPr>
        <p:txBody>
          <a:bodyPr>
            <a:spAutoFit/>
          </a:bodyPr>
          <a:lstStyle/>
          <a:p>
            <a:pPr algn="ctr">
              <a:lnSpc>
                <a:spcPct val="85000"/>
              </a:lnSpc>
              <a:spcBef>
                <a:spcPct val="25000"/>
              </a:spcBef>
            </a:pPr>
            <a:r>
              <a:rPr lang="en-US" sz="1800" dirty="0">
                <a:latin typeface="Verdana" pitchFamily="34" charset="0"/>
              </a:rPr>
              <a:t>1897</a:t>
            </a:r>
          </a:p>
          <a:p>
            <a:pPr algn="ctr">
              <a:lnSpc>
                <a:spcPct val="85000"/>
              </a:lnSpc>
              <a:spcBef>
                <a:spcPct val="25000"/>
              </a:spcBef>
            </a:pPr>
            <a:r>
              <a:rPr lang="en-US" sz="1800" dirty="0">
                <a:latin typeface="Verdana" pitchFamily="34" charset="0"/>
              </a:rPr>
              <a:t>First treatment of tissue with X rays</a:t>
            </a:r>
          </a:p>
        </p:txBody>
      </p:sp>
      <p:sp>
        <p:nvSpPr>
          <p:cNvPr id="12" name="Text Box 7"/>
          <p:cNvSpPr txBox="1">
            <a:spLocks noChangeArrowheads="1"/>
          </p:cNvSpPr>
          <p:nvPr/>
        </p:nvSpPr>
        <p:spPr bwMode="auto">
          <a:xfrm>
            <a:off x="4114800" y="2839551"/>
            <a:ext cx="2805545" cy="369332"/>
          </a:xfrm>
          <a:prstGeom prst="rect">
            <a:avLst/>
          </a:prstGeom>
          <a:noFill/>
          <a:ln w="9525">
            <a:noFill/>
            <a:miter lim="800000"/>
            <a:headEnd/>
            <a:tailEnd/>
          </a:ln>
        </p:spPr>
        <p:txBody>
          <a:bodyPr wrap="square">
            <a:spAutoFit/>
          </a:bodyPr>
          <a:lstStyle/>
          <a:p>
            <a:pPr algn="ctr">
              <a:spcBef>
                <a:spcPct val="50000"/>
              </a:spcBef>
            </a:pPr>
            <a:r>
              <a:rPr lang="en-US" sz="1800" b="1" dirty="0">
                <a:solidFill>
                  <a:srgbClr val="FF0000"/>
                </a:solidFill>
                <a:latin typeface="Verdana" pitchFamily="34" charset="0"/>
              </a:rPr>
              <a:t>Leopold Freund</a:t>
            </a:r>
            <a:endParaRPr lang="en-US" sz="1400" b="1" dirty="0">
              <a:solidFill>
                <a:srgbClr val="FF0000"/>
              </a:solidFill>
              <a:latin typeface="Arial" charset="0"/>
            </a:endParaRPr>
          </a:p>
        </p:txBody>
      </p:sp>
      <p:sp>
        <p:nvSpPr>
          <p:cNvPr id="19" name="Slide Number Placeholder 18"/>
          <p:cNvSpPr>
            <a:spLocks noGrp="1"/>
          </p:cNvSpPr>
          <p:nvPr>
            <p:ph type="sldNum" sz="quarter" idx="12"/>
          </p:nvPr>
        </p:nvSpPr>
        <p:spPr/>
        <p:txBody>
          <a:bodyPr/>
          <a:lstStyle/>
          <a:p>
            <a:fld id="{97B5E8DF-58F0-4F1A-9C8E-35C36CDA2C44}" type="slidenum">
              <a:rPr lang="en-GB" smtClean="0"/>
              <a:pPr/>
              <a:t>4</a:t>
            </a:fld>
            <a:endParaRPr lang="en-GB"/>
          </a:p>
        </p:txBody>
      </p:sp>
      <p:sp>
        <p:nvSpPr>
          <p:cNvPr id="15" name="Rectangle 13"/>
          <p:cNvSpPr>
            <a:spLocks noChangeArrowheads="1"/>
          </p:cNvSpPr>
          <p:nvPr/>
        </p:nvSpPr>
        <p:spPr bwMode="auto">
          <a:xfrm>
            <a:off x="-36512" y="23664"/>
            <a:ext cx="8064896" cy="381000"/>
          </a:xfrm>
          <a:prstGeom prst="rect">
            <a:avLst/>
          </a:prstGeom>
          <a:noFill/>
          <a:ln w="9525">
            <a:noFill/>
            <a:miter lim="800000"/>
            <a:headEnd/>
            <a:tailEnd/>
          </a:ln>
        </p:spPr>
        <p:txBody>
          <a:bodyPr anchor="ctr"/>
          <a:lstStyle/>
          <a:p>
            <a:r>
              <a:rPr lang="en-US" sz="2000" i="1" dirty="0">
                <a:solidFill>
                  <a:srgbClr val="FF0000"/>
                </a:solidFill>
                <a:latin typeface="Verdana" pitchFamily="34" charset="0"/>
              </a:rPr>
              <a:t>The discovery of radiation</a:t>
            </a:r>
          </a:p>
        </p:txBody>
      </p:sp>
    </p:spTree>
    <p:extLst>
      <p:ext uri="{BB962C8B-B14F-4D97-AF65-F5344CB8AC3E}">
        <p14:creationId xmlns:p14="http://schemas.microsoft.com/office/powerpoint/2010/main" val="13161103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 name="Slide Number Placeholder 295"/>
          <p:cNvSpPr>
            <a:spLocks noGrp="1"/>
          </p:cNvSpPr>
          <p:nvPr>
            <p:ph type="sldNum" sz="quarter" idx="12"/>
          </p:nvPr>
        </p:nvSpPr>
        <p:spPr/>
        <p:txBody>
          <a:bodyPr/>
          <a:lstStyle/>
          <a:p>
            <a:fld id="{97B5E8DF-58F0-4F1A-9C8E-35C36CDA2C44}" type="slidenum">
              <a:rPr lang="en-GB" smtClean="0"/>
              <a:pPr/>
              <a:t>40</a:t>
            </a:fld>
            <a:endParaRPr lang="en-GB"/>
          </a:p>
        </p:txBody>
      </p:sp>
      <p:sp>
        <p:nvSpPr>
          <p:cNvPr id="292" name="TextBox 291"/>
          <p:cNvSpPr txBox="1"/>
          <p:nvPr/>
        </p:nvSpPr>
        <p:spPr>
          <a:xfrm>
            <a:off x="4037" y="29568"/>
            <a:ext cx="6912768" cy="400110"/>
          </a:xfrm>
          <a:prstGeom prst="rect">
            <a:avLst/>
          </a:prstGeom>
          <a:noFill/>
        </p:spPr>
        <p:txBody>
          <a:bodyPr wrap="square" rtlCol="0">
            <a:spAutoFit/>
          </a:bodyPr>
          <a:lstStyle/>
          <a:p>
            <a:r>
              <a:rPr lang="en-GB" sz="2000" i="1" dirty="0">
                <a:solidFill>
                  <a:srgbClr val="FF0000"/>
                </a:solidFill>
                <a:latin typeface="Verdana" pitchFamily="34" charset="0"/>
                <a:ea typeface="Verdana" pitchFamily="34" charset="0"/>
                <a:cs typeface="Verdana" pitchFamily="34" charset="0"/>
              </a:rPr>
              <a:t>Tissue sensitivity and tissue weighting factors, W</a:t>
            </a:r>
            <a:r>
              <a:rPr lang="en-GB" sz="2000" i="1" baseline="-25000" dirty="0">
                <a:solidFill>
                  <a:srgbClr val="FF0000"/>
                </a:solidFill>
                <a:latin typeface="Verdana" pitchFamily="34" charset="0"/>
                <a:ea typeface="Verdana" pitchFamily="34" charset="0"/>
                <a:cs typeface="Verdana" pitchFamily="34" charset="0"/>
              </a:rPr>
              <a:t>T</a:t>
            </a:r>
          </a:p>
        </p:txBody>
      </p:sp>
      <p:graphicFrame>
        <p:nvGraphicFramePr>
          <p:cNvPr id="3" name="Table 2"/>
          <p:cNvGraphicFramePr>
            <a:graphicFrameLocks noGrp="1"/>
          </p:cNvGraphicFramePr>
          <p:nvPr>
            <p:extLst>
              <p:ext uri="{D42A27DB-BD31-4B8C-83A1-F6EECF244321}">
                <p14:modId xmlns:p14="http://schemas.microsoft.com/office/powerpoint/2010/main" val="1917718713"/>
              </p:ext>
            </p:extLst>
          </p:nvPr>
        </p:nvGraphicFramePr>
        <p:xfrm>
          <a:off x="251520" y="1552484"/>
          <a:ext cx="8568953" cy="2209800"/>
        </p:xfrm>
        <a:graphic>
          <a:graphicData uri="http://schemas.openxmlformats.org/drawingml/2006/table">
            <a:tbl>
              <a:tblPr firstRow="1" bandRow="1">
                <a:tableStyleId>{5C22544A-7EE6-4342-B048-85BDC9FD1C3A}</a:tableStyleId>
              </a:tblPr>
              <a:tblGrid>
                <a:gridCol w="3988995">
                  <a:extLst>
                    <a:ext uri="{9D8B030D-6E8A-4147-A177-3AD203B41FA5}">
                      <a16:colId xmlns:a16="http://schemas.microsoft.com/office/drawing/2014/main" val="2560700397"/>
                    </a:ext>
                  </a:extLst>
                </a:gridCol>
                <a:gridCol w="1477406">
                  <a:extLst>
                    <a:ext uri="{9D8B030D-6E8A-4147-A177-3AD203B41FA5}">
                      <a16:colId xmlns:a16="http://schemas.microsoft.com/office/drawing/2014/main" val="2597216248"/>
                    </a:ext>
                  </a:extLst>
                </a:gridCol>
                <a:gridCol w="960314">
                  <a:extLst>
                    <a:ext uri="{9D8B030D-6E8A-4147-A177-3AD203B41FA5}">
                      <a16:colId xmlns:a16="http://schemas.microsoft.com/office/drawing/2014/main" val="3125301500"/>
                    </a:ext>
                  </a:extLst>
                </a:gridCol>
                <a:gridCol w="2142238">
                  <a:extLst>
                    <a:ext uri="{9D8B030D-6E8A-4147-A177-3AD203B41FA5}">
                      <a16:colId xmlns:a16="http://schemas.microsoft.com/office/drawing/2014/main" val="3540135412"/>
                    </a:ext>
                  </a:extLst>
                </a:gridCol>
              </a:tblGrid>
              <a:tr h="370840">
                <a:tc>
                  <a:txBody>
                    <a:bodyPr/>
                    <a:lstStyle/>
                    <a:p>
                      <a:r>
                        <a:rPr lang="en-GB" sz="1800" b="1" dirty="0">
                          <a:latin typeface="+mn-lt"/>
                        </a:rPr>
                        <a:t>Organ</a:t>
                      </a:r>
                      <a:r>
                        <a:rPr lang="en-GB" sz="1800" b="1" baseline="0" dirty="0">
                          <a:latin typeface="+mn-lt"/>
                        </a:rPr>
                        <a:t> / tissue</a:t>
                      </a:r>
                      <a:endParaRPr lang="en-GB" sz="1800" b="1" dirty="0">
                        <a:latin typeface="+mn-lt"/>
                      </a:endParaRPr>
                    </a:p>
                  </a:txBody>
                  <a:tcPr anchor="ctr" horzOverflow="overflow"/>
                </a:tc>
                <a:tc>
                  <a:txBody>
                    <a:bodyPr/>
                    <a:lstStyle/>
                    <a:p>
                      <a:pPr algn="ctr"/>
                      <a:r>
                        <a:rPr lang="en-GB" sz="1800" b="1" dirty="0"/>
                        <a:t>No of tissues</a:t>
                      </a:r>
                    </a:p>
                  </a:txBody>
                  <a:tcPr anchor="ctr" anchorCtr="1" horzOverflow="overflow"/>
                </a:tc>
                <a:tc>
                  <a:txBody>
                    <a:bodyPr/>
                    <a:lstStyle/>
                    <a:p>
                      <a:pPr algn="ctr"/>
                      <a:r>
                        <a:rPr lang="en-GB" sz="2400" b="1" dirty="0" err="1">
                          <a:latin typeface="+mn-lt"/>
                        </a:rPr>
                        <a:t>w</a:t>
                      </a:r>
                      <a:r>
                        <a:rPr lang="en-GB" sz="2400" b="1" baseline="-25000" dirty="0" err="1">
                          <a:latin typeface="+mn-lt"/>
                        </a:rPr>
                        <a:t>T</a:t>
                      </a:r>
                      <a:endParaRPr lang="en-GB" sz="2400" b="1" baseline="-25000" dirty="0">
                        <a:latin typeface="+mn-lt"/>
                      </a:endParaRPr>
                    </a:p>
                  </a:txBody>
                  <a:tcPr anchor="ctr" anchorCtr="1"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en-US" sz="1800" b="1" i="0" u="none" strike="noStrike" cap="none" normalizeH="0" baseline="0" dirty="0">
                          <a:ln>
                            <a:noFill/>
                          </a:ln>
                          <a:solidFill>
                            <a:schemeClr val="bg1"/>
                          </a:solidFill>
                          <a:effectLst/>
                          <a:latin typeface="+mn-lt"/>
                        </a:rPr>
                        <a:t>Total contribution</a:t>
                      </a:r>
                    </a:p>
                  </a:txBody>
                  <a:tcPr anchor="ctr" anchorCtr="1" horzOverflow="overflow"/>
                </a:tc>
                <a:extLst>
                  <a:ext uri="{0D108BD9-81ED-4DB2-BD59-A6C34878D82A}">
                    <a16:rowId xmlns:a16="http://schemas.microsoft.com/office/drawing/2014/main" val="2581188150"/>
                  </a:ext>
                </a:extLst>
              </a:tr>
              <a:tr h="370840">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en-US" sz="1800" b="0" i="0" u="none" strike="noStrike" cap="none" normalizeH="0" baseline="0" dirty="0">
                          <a:ln>
                            <a:noFill/>
                          </a:ln>
                          <a:solidFill>
                            <a:schemeClr val="tx1"/>
                          </a:solidFill>
                          <a:effectLst/>
                          <a:latin typeface="+mn-lt"/>
                        </a:rPr>
                        <a:t>Bone-marrow, colon, lung, breast, stomach, remainder tissues</a:t>
                      </a:r>
                    </a:p>
                  </a:txBody>
                  <a:tcPr anchor="ctr" horzOverflow="overflow"/>
                </a:tc>
                <a:tc>
                  <a:txBody>
                    <a:bodyPr/>
                    <a:lstStyle/>
                    <a:p>
                      <a:r>
                        <a:rPr lang="en-GB" sz="1800" dirty="0"/>
                        <a:t>6</a:t>
                      </a:r>
                    </a:p>
                  </a:txBody>
                  <a:tcPr anchor="ctr" anchorCtr="1" horzOverflow="overflow"/>
                </a:tc>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en-US" sz="1800" b="0" i="0" u="none" strike="noStrike" cap="none" normalizeH="0" baseline="0" dirty="0">
                          <a:ln>
                            <a:noFill/>
                          </a:ln>
                          <a:solidFill>
                            <a:schemeClr val="tx1"/>
                          </a:solidFill>
                          <a:effectLst/>
                          <a:latin typeface="+mn-lt"/>
                        </a:rPr>
                        <a:t>0.12</a:t>
                      </a:r>
                    </a:p>
                  </a:txBody>
                  <a:tcPr anchor="ctr" anchorCtr="1" horzOverflow="overflow"/>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en-US" sz="1800" b="0" i="0" u="none" strike="noStrike" cap="none" normalizeH="0" baseline="0" dirty="0">
                          <a:ln>
                            <a:noFill/>
                          </a:ln>
                          <a:solidFill>
                            <a:schemeClr val="tx1"/>
                          </a:solidFill>
                          <a:effectLst/>
                          <a:latin typeface="+mn-lt"/>
                        </a:rPr>
                        <a:t>0.72</a:t>
                      </a:r>
                    </a:p>
                  </a:txBody>
                  <a:tcPr anchor="ctr" anchorCtr="1" horzOverflow="overflow"/>
                </a:tc>
                <a:extLst>
                  <a:ext uri="{0D108BD9-81ED-4DB2-BD59-A6C34878D82A}">
                    <a16:rowId xmlns:a16="http://schemas.microsoft.com/office/drawing/2014/main" val="1788519385"/>
                  </a:ext>
                </a:extLst>
              </a:tr>
              <a:tr h="370840">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en-US" sz="1800" b="0" i="0" u="none" strike="noStrike" cap="none" normalizeH="0" baseline="0" dirty="0">
                          <a:ln>
                            <a:noFill/>
                          </a:ln>
                          <a:solidFill>
                            <a:schemeClr val="tx1"/>
                          </a:solidFill>
                          <a:effectLst/>
                          <a:latin typeface="+mn-lt"/>
                        </a:rPr>
                        <a:t>Gonads</a:t>
                      </a:r>
                    </a:p>
                  </a:txBody>
                  <a:tcPr anchor="ctr" horzOverflow="overflow"/>
                </a:tc>
                <a:tc>
                  <a:txBody>
                    <a:bodyPr/>
                    <a:lstStyle/>
                    <a:p>
                      <a:r>
                        <a:rPr lang="en-GB" sz="1800" dirty="0"/>
                        <a:t>1</a:t>
                      </a:r>
                    </a:p>
                  </a:txBody>
                  <a:tcPr anchor="ctr" anchorCtr="1" horzOverflow="overflow"/>
                </a:tc>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en-US" sz="1800" b="0" i="0" u="none" strike="noStrike" cap="none" normalizeH="0" baseline="0" dirty="0">
                          <a:ln>
                            <a:noFill/>
                          </a:ln>
                          <a:solidFill>
                            <a:schemeClr val="tx1"/>
                          </a:solidFill>
                          <a:effectLst/>
                          <a:latin typeface="+mn-lt"/>
                        </a:rPr>
                        <a:t>0.08</a:t>
                      </a:r>
                    </a:p>
                  </a:txBody>
                  <a:tcPr anchor="ctr" anchorCtr="1" horzOverflow="overflow"/>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en-US" sz="1800" b="0" i="0" u="none" strike="noStrike" cap="none" normalizeH="0" baseline="0" dirty="0">
                          <a:ln>
                            <a:noFill/>
                          </a:ln>
                          <a:solidFill>
                            <a:schemeClr val="tx1"/>
                          </a:solidFill>
                          <a:effectLst/>
                          <a:latin typeface="+mn-lt"/>
                        </a:rPr>
                        <a:t>0.08</a:t>
                      </a:r>
                    </a:p>
                  </a:txBody>
                  <a:tcPr anchor="ctr" anchorCtr="1" horzOverflow="overflow"/>
                </a:tc>
                <a:extLst>
                  <a:ext uri="{0D108BD9-81ED-4DB2-BD59-A6C34878D82A}">
                    <a16:rowId xmlns:a16="http://schemas.microsoft.com/office/drawing/2014/main" val="682272142"/>
                  </a:ext>
                </a:extLst>
              </a:tr>
              <a:tr h="370840">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en-US" sz="1800" b="0" i="0" u="none" strike="noStrike" cap="none" normalizeH="0" baseline="0" dirty="0">
                          <a:ln>
                            <a:noFill/>
                          </a:ln>
                          <a:solidFill>
                            <a:schemeClr val="tx1"/>
                          </a:solidFill>
                          <a:effectLst/>
                          <a:latin typeface="+mn-lt"/>
                        </a:rPr>
                        <a:t>Bladder, esophagus, liver, thyroid</a:t>
                      </a:r>
                    </a:p>
                  </a:txBody>
                  <a:tcPr anchor="ctr" horzOverflow="overflow"/>
                </a:tc>
                <a:tc>
                  <a:txBody>
                    <a:bodyPr/>
                    <a:lstStyle/>
                    <a:p>
                      <a:r>
                        <a:rPr lang="en-GB" sz="1800" dirty="0"/>
                        <a:t>4</a:t>
                      </a:r>
                    </a:p>
                  </a:txBody>
                  <a:tcPr anchor="ctr" anchorCtr="1" horzOverflow="overflow"/>
                </a:tc>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en-US" sz="1800" b="0" i="0" u="none" strike="noStrike" cap="none" normalizeH="0" baseline="0" dirty="0">
                          <a:ln>
                            <a:noFill/>
                          </a:ln>
                          <a:solidFill>
                            <a:schemeClr val="tx1"/>
                          </a:solidFill>
                          <a:effectLst/>
                          <a:latin typeface="+mn-lt"/>
                        </a:rPr>
                        <a:t>0.04</a:t>
                      </a:r>
                    </a:p>
                  </a:txBody>
                  <a:tcPr anchor="ctr" anchorCtr="1" horzOverflow="overflow"/>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en-US" sz="1800" b="0" i="0" u="none" strike="noStrike" cap="none" normalizeH="0" baseline="0" dirty="0">
                          <a:ln>
                            <a:noFill/>
                          </a:ln>
                          <a:solidFill>
                            <a:schemeClr val="tx1"/>
                          </a:solidFill>
                          <a:effectLst/>
                          <a:latin typeface="+mn-lt"/>
                        </a:rPr>
                        <a:t>0.16</a:t>
                      </a:r>
                    </a:p>
                  </a:txBody>
                  <a:tcPr anchor="ctr" anchorCtr="1" horzOverflow="overflow"/>
                </a:tc>
                <a:extLst>
                  <a:ext uri="{0D108BD9-81ED-4DB2-BD59-A6C34878D82A}">
                    <a16:rowId xmlns:a16="http://schemas.microsoft.com/office/drawing/2014/main" val="3189545621"/>
                  </a:ext>
                </a:extLst>
              </a:tr>
              <a:tr h="370840">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en-US" sz="1800" b="0" i="0" u="none" strike="noStrike" cap="none" normalizeH="0" baseline="0">
                          <a:ln>
                            <a:noFill/>
                          </a:ln>
                          <a:solidFill>
                            <a:schemeClr val="tx1"/>
                          </a:solidFill>
                          <a:effectLst/>
                          <a:latin typeface="+mn-lt"/>
                        </a:rPr>
                        <a:t>Bone surface, brain, salivary glands, skin</a:t>
                      </a:r>
                    </a:p>
                  </a:txBody>
                  <a:tcPr anchor="ctr" horzOverflow="overflow"/>
                </a:tc>
                <a:tc>
                  <a:txBody>
                    <a:bodyPr/>
                    <a:lstStyle/>
                    <a:p>
                      <a:r>
                        <a:rPr lang="en-GB" sz="1800" dirty="0"/>
                        <a:t>4</a:t>
                      </a:r>
                    </a:p>
                  </a:txBody>
                  <a:tcPr anchor="ctr" anchorCtr="1" horzOverflow="overflow"/>
                </a:tc>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en-US" sz="1800" b="0" i="0" u="none" strike="noStrike" cap="none" normalizeH="0" baseline="0" dirty="0">
                          <a:ln>
                            <a:noFill/>
                          </a:ln>
                          <a:solidFill>
                            <a:schemeClr val="tx1"/>
                          </a:solidFill>
                          <a:effectLst/>
                          <a:latin typeface="+mn-lt"/>
                        </a:rPr>
                        <a:t>0.01</a:t>
                      </a:r>
                    </a:p>
                  </a:txBody>
                  <a:tcPr anchor="ctr" anchorCtr="1" horzOverflow="overflow"/>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en-US" sz="1800" b="0" i="0" u="none" strike="noStrike" cap="none" normalizeH="0" baseline="0" dirty="0">
                          <a:ln>
                            <a:noFill/>
                          </a:ln>
                          <a:solidFill>
                            <a:schemeClr val="tx1"/>
                          </a:solidFill>
                          <a:effectLst/>
                          <a:latin typeface="+mn-lt"/>
                        </a:rPr>
                        <a:t>0.04</a:t>
                      </a:r>
                    </a:p>
                  </a:txBody>
                  <a:tcPr anchor="ctr" anchorCtr="1" horzOverflow="overflow"/>
                </a:tc>
                <a:extLst>
                  <a:ext uri="{0D108BD9-81ED-4DB2-BD59-A6C34878D82A}">
                    <a16:rowId xmlns:a16="http://schemas.microsoft.com/office/drawing/2014/main" val="1640279180"/>
                  </a:ext>
                </a:extLst>
              </a:tr>
            </a:tbl>
          </a:graphicData>
        </a:graphic>
      </p:graphicFrame>
      <p:sp>
        <p:nvSpPr>
          <p:cNvPr id="6" name="Text Box 33"/>
          <p:cNvSpPr txBox="1">
            <a:spLocks noChangeArrowheads="1"/>
          </p:cNvSpPr>
          <p:nvPr/>
        </p:nvSpPr>
        <p:spPr bwMode="auto">
          <a:xfrm>
            <a:off x="251520" y="4469591"/>
            <a:ext cx="8568953" cy="830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defPPr>
              <a:defRPr lang="en-US"/>
            </a:defPPr>
            <a:lvl1pPr algn="l" rtl="0" fontAlgn="base">
              <a:spcBef>
                <a:spcPct val="0"/>
              </a:spcBef>
              <a:spcAft>
                <a:spcPct val="0"/>
              </a:spcAft>
              <a:defRPr kern="1200" baseline="-25000">
                <a:solidFill>
                  <a:schemeClr val="tx1"/>
                </a:solidFill>
                <a:latin typeface="Arial" panose="020B0604020202020204" pitchFamily="34" charset="0"/>
                <a:ea typeface="+mn-ea"/>
                <a:cs typeface="+mn-cs"/>
              </a:defRPr>
            </a:lvl1pPr>
            <a:lvl2pPr marL="457200" algn="l" rtl="0" fontAlgn="base">
              <a:spcBef>
                <a:spcPct val="0"/>
              </a:spcBef>
              <a:spcAft>
                <a:spcPct val="0"/>
              </a:spcAft>
              <a:defRPr kern="1200" baseline="-25000">
                <a:solidFill>
                  <a:schemeClr val="tx1"/>
                </a:solidFill>
                <a:latin typeface="Arial" panose="020B0604020202020204" pitchFamily="34" charset="0"/>
                <a:ea typeface="+mn-ea"/>
                <a:cs typeface="+mn-cs"/>
              </a:defRPr>
            </a:lvl2pPr>
            <a:lvl3pPr marL="914400" algn="l" rtl="0" fontAlgn="base">
              <a:spcBef>
                <a:spcPct val="0"/>
              </a:spcBef>
              <a:spcAft>
                <a:spcPct val="0"/>
              </a:spcAft>
              <a:defRPr kern="1200" baseline="-25000">
                <a:solidFill>
                  <a:schemeClr val="tx1"/>
                </a:solidFill>
                <a:latin typeface="Arial" panose="020B0604020202020204" pitchFamily="34" charset="0"/>
                <a:ea typeface="+mn-ea"/>
                <a:cs typeface="+mn-cs"/>
              </a:defRPr>
            </a:lvl3pPr>
            <a:lvl4pPr marL="1371600" algn="l" rtl="0" fontAlgn="base">
              <a:spcBef>
                <a:spcPct val="0"/>
              </a:spcBef>
              <a:spcAft>
                <a:spcPct val="0"/>
              </a:spcAft>
              <a:defRPr kern="1200" baseline="-25000">
                <a:solidFill>
                  <a:schemeClr val="tx1"/>
                </a:solidFill>
                <a:latin typeface="Arial" panose="020B0604020202020204" pitchFamily="34" charset="0"/>
                <a:ea typeface="+mn-ea"/>
                <a:cs typeface="+mn-cs"/>
              </a:defRPr>
            </a:lvl4pPr>
            <a:lvl5pPr marL="1828800" algn="l" rtl="0" fontAlgn="base">
              <a:spcBef>
                <a:spcPct val="0"/>
              </a:spcBef>
              <a:spcAft>
                <a:spcPct val="0"/>
              </a:spcAft>
              <a:defRPr kern="1200" baseline="-25000">
                <a:solidFill>
                  <a:schemeClr val="tx1"/>
                </a:solidFill>
                <a:latin typeface="Arial" panose="020B0604020202020204" pitchFamily="34" charset="0"/>
                <a:ea typeface="+mn-ea"/>
                <a:cs typeface="+mn-cs"/>
              </a:defRPr>
            </a:lvl5pPr>
            <a:lvl6pPr marL="2286000" algn="l" defTabSz="914400" rtl="0" eaLnBrk="1" latinLnBrk="0" hangingPunct="1">
              <a:defRPr kern="1200" baseline="-25000">
                <a:solidFill>
                  <a:schemeClr val="tx1"/>
                </a:solidFill>
                <a:latin typeface="Arial" panose="020B0604020202020204" pitchFamily="34" charset="0"/>
                <a:ea typeface="+mn-ea"/>
                <a:cs typeface="+mn-cs"/>
              </a:defRPr>
            </a:lvl6pPr>
            <a:lvl7pPr marL="2743200" algn="l" defTabSz="914400" rtl="0" eaLnBrk="1" latinLnBrk="0" hangingPunct="1">
              <a:defRPr kern="1200" baseline="-25000">
                <a:solidFill>
                  <a:schemeClr val="tx1"/>
                </a:solidFill>
                <a:latin typeface="Arial" panose="020B0604020202020204" pitchFamily="34" charset="0"/>
                <a:ea typeface="+mn-ea"/>
                <a:cs typeface="+mn-cs"/>
              </a:defRPr>
            </a:lvl7pPr>
            <a:lvl8pPr marL="3200400" algn="l" defTabSz="914400" rtl="0" eaLnBrk="1" latinLnBrk="0" hangingPunct="1">
              <a:defRPr kern="1200" baseline="-25000">
                <a:solidFill>
                  <a:schemeClr val="tx1"/>
                </a:solidFill>
                <a:latin typeface="Arial" panose="020B0604020202020204" pitchFamily="34" charset="0"/>
                <a:ea typeface="+mn-ea"/>
                <a:cs typeface="+mn-cs"/>
              </a:defRPr>
            </a:lvl8pPr>
            <a:lvl9pPr marL="3657600" algn="l" defTabSz="914400" rtl="0" eaLnBrk="1" latinLnBrk="0" hangingPunct="1">
              <a:defRPr kern="1200" baseline="-25000">
                <a:solidFill>
                  <a:schemeClr val="tx1"/>
                </a:solidFill>
                <a:latin typeface="Arial" panose="020B0604020202020204" pitchFamily="34" charset="0"/>
                <a:ea typeface="+mn-ea"/>
                <a:cs typeface="+mn-cs"/>
              </a:defRPr>
            </a:lvl9pPr>
          </a:lstStyle>
          <a:p>
            <a:pPr algn="ctr"/>
            <a:r>
              <a:rPr lang="en-US" altLang="en-US" sz="2400" baseline="0" dirty="0">
                <a:latin typeface="+mn-lt"/>
              </a:rPr>
              <a:t>The tissue weighting factors are sex- and age-averaged values for all organs and tissues</a:t>
            </a:r>
          </a:p>
        </p:txBody>
      </p:sp>
    </p:spTree>
    <p:extLst>
      <p:ext uri="{BB962C8B-B14F-4D97-AF65-F5344CB8AC3E}">
        <p14:creationId xmlns:p14="http://schemas.microsoft.com/office/powerpoint/2010/main" val="19951902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Slide Number Placeholder 18"/>
          <p:cNvSpPr>
            <a:spLocks noGrp="1"/>
          </p:cNvSpPr>
          <p:nvPr>
            <p:ph type="sldNum" sz="quarter" idx="12"/>
          </p:nvPr>
        </p:nvSpPr>
        <p:spPr/>
        <p:txBody>
          <a:bodyPr/>
          <a:lstStyle/>
          <a:p>
            <a:fld id="{97B5E8DF-58F0-4F1A-9C8E-35C36CDA2C44}" type="slidenum">
              <a:rPr lang="en-GB" smtClean="0"/>
              <a:pPr/>
              <a:t>41</a:t>
            </a:fld>
            <a:endParaRPr lang="en-GB"/>
          </a:p>
        </p:txBody>
      </p:sp>
      <p:sp>
        <p:nvSpPr>
          <p:cNvPr id="15" name="Rectangle 13"/>
          <p:cNvSpPr>
            <a:spLocks noChangeArrowheads="1"/>
          </p:cNvSpPr>
          <p:nvPr/>
        </p:nvSpPr>
        <p:spPr bwMode="auto">
          <a:xfrm>
            <a:off x="44152" y="23664"/>
            <a:ext cx="7696200" cy="381000"/>
          </a:xfrm>
          <a:prstGeom prst="rect">
            <a:avLst/>
          </a:prstGeom>
          <a:noFill/>
          <a:ln w="9525">
            <a:noFill/>
            <a:miter lim="800000"/>
            <a:headEnd/>
            <a:tailEnd/>
          </a:ln>
        </p:spPr>
        <p:txBody>
          <a:bodyPr anchor="ctr"/>
          <a:lstStyle/>
          <a:p>
            <a:r>
              <a:rPr lang="en-US" sz="2000" i="1" dirty="0">
                <a:solidFill>
                  <a:srgbClr val="FF0000"/>
                </a:solidFill>
                <a:latin typeface="Verdana" pitchFamily="34" charset="0"/>
              </a:rPr>
              <a:t>Operational quantities</a:t>
            </a:r>
          </a:p>
        </p:txBody>
      </p:sp>
      <p:sp>
        <p:nvSpPr>
          <p:cNvPr id="5" name="Rectangle 3"/>
          <p:cNvSpPr txBox="1">
            <a:spLocks noChangeArrowheads="1"/>
          </p:cNvSpPr>
          <p:nvPr/>
        </p:nvSpPr>
        <p:spPr>
          <a:xfrm>
            <a:off x="467544" y="692696"/>
            <a:ext cx="8291513" cy="5400600"/>
          </a:xfrm>
          <a:prstGeom prst="rect">
            <a:avLst/>
          </a:prstGeom>
        </p:spPr>
        <p:txBody>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Verdana" pitchFamily="34" charset="0"/>
                <a:ea typeface="Verdana" pitchFamily="34" charset="0"/>
                <a:cs typeface="Verdana" pitchFamily="34" charset="0"/>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Verdana" pitchFamily="34" charset="0"/>
                <a:ea typeface="Verdana" pitchFamily="34" charset="0"/>
                <a:cs typeface="Verdana" pitchFamily="34" charset="0"/>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Verdana" pitchFamily="34" charset="0"/>
                <a:ea typeface="Verdana" pitchFamily="34" charset="0"/>
                <a:cs typeface="Verdana" pitchFamily="34" charset="0"/>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Verdana" pitchFamily="34" charset="0"/>
                <a:ea typeface="Verdana" pitchFamily="34" charset="0"/>
                <a:cs typeface="Verdana" pitchFamily="34" charset="0"/>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Verdana" pitchFamily="34" charset="0"/>
                <a:ea typeface="Verdana" pitchFamily="34" charset="0"/>
                <a:cs typeface="Verdana"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nSpc>
                <a:spcPct val="90000"/>
              </a:lnSpc>
              <a:buClr>
                <a:schemeClr val="tx1"/>
              </a:buClr>
            </a:pPr>
            <a:r>
              <a:rPr lang="en-GB" altLang="en-US" sz="2800" b="1" dirty="0">
                <a:solidFill>
                  <a:srgbClr val="0070C0"/>
                </a:solidFill>
                <a:latin typeface="+mn-lt"/>
              </a:rPr>
              <a:t>Quantities on which limits are based</a:t>
            </a:r>
            <a:r>
              <a:rPr lang="en-GB" altLang="en-US" sz="2800" dirty="0">
                <a:solidFill>
                  <a:srgbClr val="0070C0"/>
                </a:solidFill>
                <a:latin typeface="+mn-lt"/>
              </a:rPr>
              <a:t> </a:t>
            </a:r>
            <a:r>
              <a:rPr lang="en-GB" altLang="en-US" sz="2800" dirty="0">
                <a:latin typeface="+mn-lt"/>
              </a:rPr>
              <a:t>(effective dose, organ equivalent dose) are not measurable</a:t>
            </a:r>
          </a:p>
          <a:p>
            <a:pPr>
              <a:lnSpc>
                <a:spcPct val="90000"/>
              </a:lnSpc>
            </a:pPr>
            <a:r>
              <a:rPr lang="en-GB" altLang="en-US" sz="2800" dirty="0">
                <a:latin typeface="+mn-lt"/>
              </a:rPr>
              <a:t>So </a:t>
            </a:r>
            <a:r>
              <a:rPr lang="en-GB" altLang="en-US" sz="2800" b="1" dirty="0">
                <a:solidFill>
                  <a:srgbClr val="0070C0"/>
                </a:solidFill>
                <a:latin typeface="+mn-lt"/>
              </a:rPr>
              <a:t>operational quantities </a:t>
            </a:r>
            <a:r>
              <a:rPr lang="en-GB" altLang="en-US" sz="2800" dirty="0">
                <a:latin typeface="+mn-lt"/>
              </a:rPr>
              <a:t>are defined</a:t>
            </a:r>
          </a:p>
          <a:p>
            <a:pPr lvl="1">
              <a:lnSpc>
                <a:spcPct val="90000"/>
              </a:lnSpc>
            </a:pPr>
            <a:r>
              <a:rPr lang="en-GB" altLang="en-US" dirty="0">
                <a:latin typeface="+mn-lt"/>
              </a:rPr>
              <a:t>measurable quantities</a:t>
            </a:r>
          </a:p>
          <a:p>
            <a:pPr lvl="1">
              <a:lnSpc>
                <a:spcPct val="90000"/>
              </a:lnSpc>
            </a:pPr>
            <a:r>
              <a:rPr lang="en-GB" altLang="en-US" dirty="0">
                <a:latin typeface="+mn-lt"/>
              </a:rPr>
              <a:t>quantities which are representative of the quantities on which limits are based (where possible overestimating these)</a:t>
            </a:r>
          </a:p>
          <a:p>
            <a:pPr>
              <a:lnSpc>
                <a:spcPct val="90000"/>
              </a:lnSpc>
              <a:buClr>
                <a:schemeClr val="tx1"/>
              </a:buClr>
            </a:pPr>
            <a:r>
              <a:rPr lang="en-GB" altLang="en-US" sz="2800" b="1" dirty="0">
                <a:solidFill>
                  <a:srgbClr val="0070C0"/>
                </a:solidFill>
                <a:latin typeface="+mn-lt"/>
              </a:rPr>
              <a:t>For external exposure:</a:t>
            </a:r>
            <a:r>
              <a:rPr lang="en-GB" altLang="en-US" sz="2800" dirty="0">
                <a:solidFill>
                  <a:srgbClr val="0070C0"/>
                </a:solidFill>
                <a:latin typeface="+mn-lt"/>
              </a:rPr>
              <a:t> </a:t>
            </a:r>
          </a:p>
          <a:p>
            <a:pPr lvl="1">
              <a:lnSpc>
                <a:spcPct val="90000"/>
              </a:lnSpc>
            </a:pPr>
            <a:r>
              <a:rPr lang="en-GB" altLang="en-US" dirty="0">
                <a:latin typeface="+mn-lt"/>
              </a:rPr>
              <a:t>ambient dose: </a:t>
            </a:r>
            <a:r>
              <a:rPr lang="en-GB" altLang="en-US" b="1" dirty="0">
                <a:solidFill>
                  <a:srgbClr val="F93F2B"/>
                </a:solidFill>
                <a:latin typeface="+mn-lt"/>
              </a:rPr>
              <a:t>H*(10)</a:t>
            </a:r>
          </a:p>
          <a:p>
            <a:pPr lvl="1">
              <a:lnSpc>
                <a:spcPct val="90000"/>
              </a:lnSpc>
            </a:pPr>
            <a:r>
              <a:rPr lang="en-GB" altLang="en-US" dirty="0">
                <a:latin typeface="+mn-lt"/>
              </a:rPr>
              <a:t>personal dose: </a:t>
            </a:r>
            <a:r>
              <a:rPr lang="en-GB" altLang="en-US" b="1" dirty="0" err="1">
                <a:solidFill>
                  <a:srgbClr val="F93F2B"/>
                </a:solidFill>
                <a:latin typeface="+mn-lt"/>
              </a:rPr>
              <a:t>H</a:t>
            </a:r>
            <a:r>
              <a:rPr lang="en-GB" altLang="en-US" b="1" baseline="-25000" dirty="0" err="1">
                <a:solidFill>
                  <a:srgbClr val="F93F2B"/>
                </a:solidFill>
                <a:latin typeface="+mn-lt"/>
              </a:rPr>
              <a:t>p</a:t>
            </a:r>
            <a:r>
              <a:rPr lang="en-GB" altLang="en-US" b="1" dirty="0">
                <a:solidFill>
                  <a:srgbClr val="F93F2B"/>
                </a:solidFill>
                <a:latin typeface="+mn-lt"/>
              </a:rPr>
              <a:t>(10)</a:t>
            </a:r>
            <a:r>
              <a:rPr lang="en-GB" altLang="en-US" dirty="0">
                <a:latin typeface="+mn-lt"/>
              </a:rPr>
              <a:t> and </a:t>
            </a:r>
            <a:r>
              <a:rPr lang="en-GB" altLang="en-US" b="1" dirty="0" err="1">
                <a:solidFill>
                  <a:srgbClr val="F93F2B"/>
                </a:solidFill>
                <a:latin typeface="+mn-lt"/>
              </a:rPr>
              <a:t>H</a:t>
            </a:r>
            <a:r>
              <a:rPr lang="en-GB" altLang="en-US" b="1" baseline="-25000" dirty="0" err="1">
                <a:solidFill>
                  <a:srgbClr val="F93F2B"/>
                </a:solidFill>
                <a:latin typeface="+mn-lt"/>
              </a:rPr>
              <a:t>p</a:t>
            </a:r>
            <a:r>
              <a:rPr lang="en-GB" altLang="en-US" b="1" dirty="0">
                <a:solidFill>
                  <a:srgbClr val="F93F2B"/>
                </a:solidFill>
                <a:latin typeface="+mn-lt"/>
              </a:rPr>
              <a:t>(0,07)</a:t>
            </a:r>
          </a:p>
          <a:p>
            <a:pPr>
              <a:lnSpc>
                <a:spcPct val="90000"/>
              </a:lnSpc>
              <a:buClr>
                <a:schemeClr val="tx1"/>
              </a:buClr>
            </a:pPr>
            <a:r>
              <a:rPr lang="en-GB" altLang="en-US" sz="2800" b="1" dirty="0">
                <a:solidFill>
                  <a:srgbClr val="0070C0"/>
                </a:solidFill>
                <a:latin typeface="+mn-lt"/>
              </a:rPr>
              <a:t>For internal exposure</a:t>
            </a:r>
            <a:r>
              <a:rPr lang="en-GB" altLang="en-US" sz="2800" dirty="0">
                <a:solidFill>
                  <a:srgbClr val="0070C0"/>
                </a:solidFill>
                <a:latin typeface="+mn-lt"/>
              </a:rPr>
              <a:t> </a:t>
            </a:r>
            <a:r>
              <a:rPr lang="en-GB" altLang="en-US" sz="2800" dirty="0">
                <a:latin typeface="+mn-lt"/>
              </a:rPr>
              <a:t>(after an intake): </a:t>
            </a:r>
          </a:p>
          <a:p>
            <a:pPr lvl="1">
              <a:lnSpc>
                <a:spcPct val="90000"/>
              </a:lnSpc>
            </a:pPr>
            <a:r>
              <a:rPr lang="en-GB" altLang="en-US" dirty="0">
                <a:latin typeface="+mn-lt"/>
              </a:rPr>
              <a:t>committed effective dose (over 50 years): </a:t>
            </a:r>
            <a:r>
              <a:rPr lang="en-GB" altLang="en-US" b="1" dirty="0">
                <a:solidFill>
                  <a:srgbClr val="F93F2B"/>
                </a:solidFill>
                <a:latin typeface="+mn-lt"/>
              </a:rPr>
              <a:t>E(50)</a:t>
            </a:r>
            <a:r>
              <a:rPr lang="en-GB" altLang="en-US" dirty="0">
                <a:latin typeface="+mn-lt"/>
              </a:rPr>
              <a:t> </a:t>
            </a:r>
          </a:p>
        </p:txBody>
      </p:sp>
    </p:spTree>
    <p:extLst>
      <p:ext uri="{BB962C8B-B14F-4D97-AF65-F5344CB8AC3E}">
        <p14:creationId xmlns:p14="http://schemas.microsoft.com/office/powerpoint/2010/main" val="105121644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500"/>
                                        <p:tgtEl>
                                          <p:spTgt spid="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5">
                                            <p:txEl>
                                              <p:pRg st="1" end="1"/>
                                            </p:txEl>
                                          </p:spTgt>
                                        </p:tgtEl>
                                        <p:attrNameLst>
                                          <p:attrName>style.visibility</p:attrName>
                                        </p:attrNameLst>
                                      </p:cBhvr>
                                      <p:to>
                                        <p:strVal val="visible"/>
                                      </p:to>
                                    </p:set>
                                    <p:animEffect transition="in" filter="fade">
                                      <p:cBhvr>
                                        <p:cTn id="12" dur="500"/>
                                        <p:tgtEl>
                                          <p:spTgt spid="5">
                                            <p:txEl>
                                              <p:pRg st="1" end="1"/>
                                            </p:txEl>
                                          </p:spTgt>
                                        </p:tgtEl>
                                      </p:cBhvr>
                                    </p:animEffect>
                                  </p:childTnLst>
                                </p:cTn>
                              </p:par>
                              <p:par>
                                <p:cTn id="13" presetID="10" presetClass="entr" presetSubtype="0" fill="hold" nodeType="withEffect">
                                  <p:stCondLst>
                                    <p:cond delay="0"/>
                                  </p:stCondLst>
                                  <p:childTnLst>
                                    <p:set>
                                      <p:cBhvr>
                                        <p:cTn id="14" dur="1" fill="hold">
                                          <p:stCondLst>
                                            <p:cond delay="0"/>
                                          </p:stCondLst>
                                        </p:cTn>
                                        <p:tgtEl>
                                          <p:spTgt spid="5">
                                            <p:txEl>
                                              <p:pRg st="2" end="2"/>
                                            </p:txEl>
                                          </p:spTgt>
                                        </p:tgtEl>
                                        <p:attrNameLst>
                                          <p:attrName>style.visibility</p:attrName>
                                        </p:attrNameLst>
                                      </p:cBhvr>
                                      <p:to>
                                        <p:strVal val="visible"/>
                                      </p:to>
                                    </p:set>
                                    <p:animEffect transition="in" filter="fade">
                                      <p:cBhvr>
                                        <p:cTn id="15" dur="500"/>
                                        <p:tgtEl>
                                          <p:spTgt spid="5">
                                            <p:txEl>
                                              <p:pRg st="2" end="2"/>
                                            </p:txEl>
                                          </p:spTgt>
                                        </p:tgtEl>
                                      </p:cBhvr>
                                    </p:animEffect>
                                  </p:childTnLst>
                                </p:cTn>
                              </p:par>
                              <p:par>
                                <p:cTn id="16" presetID="10" presetClass="entr" presetSubtype="0" fill="hold" nodeType="withEffect">
                                  <p:stCondLst>
                                    <p:cond delay="0"/>
                                  </p:stCondLst>
                                  <p:childTnLst>
                                    <p:set>
                                      <p:cBhvr>
                                        <p:cTn id="17" dur="1" fill="hold">
                                          <p:stCondLst>
                                            <p:cond delay="0"/>
                                          </p:stCondLst>
                                        </p:cTn>
                                        <p:tgtEl>
                                          <p:spTgt spid="5">
                                            <p:txEl>
                                              <p:pRg st="3" end="3"/>
                                            </p:txEl>
                                          </p:spTgt>
                                        </p:tgtEl>
                                        <p:attrNameLst>
                                          <p:attrName>style.visibility</p:attrName>
                                        </p:attrNameLst>
                                      </p:cBhvr>
                                      <p:to>
                                        <p:strVal val="visible"/>
                                      </p:to>
                                    </p:set>
                                    <p:animEffect transition="in" filter="fade">
                                      <p:cBhvr>
                                        <p:cTn id="18" dur="500"/>
                                        <p:tgtEl>
                                          <p:spTgt spid="5">
                                            <p:txEl>
                                              <p:pRg st="3" end="3"/>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nodeType="clickEffect">
                                  <p:stCondLst>
                                    <p:cond delay="0"/>
                                  </p:stCondLst>
                                  <p:childTnLst>
                                    <p:set>
                                      <p:cBhvr>
                                        <p:cTn id="22" dur="1" fill="hold">
                                          <p:stCondLst>
                                            <p:cond delay="0"/>
                                          </p:stCondLst>
                                        </p:cTn>
                                        <p:tgtEl>
                                          <p:spTgt spid="5">
                                            <p:txEl>
                                              <p:pRg st="4" end="4"/>
                                            </p:txEl>
                                          </p:spTgt>
                                        </p:tgtEl>
                                        <p:attrNameLst>
                                          <p:attrName>style.visibility</p:attrName>
                                        </p:attrNameLst>
                                      </p:cBhvr>
                                      <p:to>
                                        <p:strVal val="visible"/>
                                      </p:to>
                                    </p:set>
                                    <p:animEffect transition="in" filter="fade">
                                      <p:cBhvr>
                                        <p:cTn id="23" dur="500"/>
                                        <p:tgtEl>
                                          <p:spTgt spid="5">
                                            <p:txEl>
                                              <p:pRg st="4" end="4"/>
                                            </p:txEl>
                                          </p:spTgt>
                                        </p:tgtEl>
                                      </p:cBhvr>
                                    </p:animEffect>
                                  </p:childTnLst>
                                </p:cTn>
                              </p:par>
                              <p:par>
                                <p:cTn id="24" presetID="10" presetClass="entr" presetSubtype="0" fill="hold" nodeType="withEffect">
                                  <p:stCondLst>
                                    <p:cond delay="0"/>
                                  </p:stCondLst>
                                  <p:childTnLst>
                                    <p:set>
                                      <p:cBhvr>
                                        <p:cTn id="25" dur="1" fill="hold">
                                          <p:stCondLst>
                                            <p:cond delay="0"/>
                                          </p:stCondLst>
                                        </p:cTn>
                                        <p:tgtEl>
                                          <p:spTgt spid="5">
                                            <p:txEl>
                                              <p:pRg st="5" end="5"/>
                                            </p:txEl>
                                          </p:spTgt>
                                        </p:tgtEl>
                                        <p:attrNameLst>
                                          <p:attrName>style.visibility</p:attrName>
                                        </p:attrNameLst>
                                      </p:cBhvr>
                                      <p:to>
                                        <p:strVal val="visible"/>
                                      </p:to>
                                    </p:set>
                                    <p:animEffect transition="in" filter="fade">
                                      <p:cBhvr>
                                        <p:cTn id="26" dur="500"/>
                                        <p:tgtEl>
                                          <p:spTgt spid="5">
                                            <p:txEl>
                                              <p:pRg st="5" end="5"/>
                                            </p:txEl>
                                          </p:spTgt>
                                        </p:tgtEl>
                                      </p:cBhvr>
                                    </p:animEffect>
                                  </p:childTnLst>
                                </p:cTn>
                              </p:par>
                              <p:par>
                                <p:cTn id="27" presetID="10" presetClass="entr" presetSubtype="0" fill="hold" nodeType="withEffect">
                                  <p:stCondLst>
                                    <p:cond delay="0"/>
                                  </p:stCondLst>
                                  <p:childTnLst>
                                    <p:set>
                                      <p:cBhvr>
                                        <p:cTn id="28" dur="1" fill="hold">
                                          <p:stCondLst>
                                            <p:cond delay="0"/>
                                          </p:stCondLst>
                                        </p:cTn>
                                        <p:tgtEl>
                                          <p:spTgt spid="5">
                                            <p:txEl>
                                              <p:pRg st="6" end="6"/>
                                            </p:txEl>
                                          </p:spTgt>
                                        </p:tgtEl>
                                        <p:attrNameLst>
                                          <p:attrName>style.visibility</p:attrName>
                                        </p:attrNameLst>
                                      </p:cBhvr>
                                      <p:to>
                                        <p:strVal val="visible"/>
                                      </p:to>
                                    </p:set>
                                    <p:animEffect transition="in" filter="fade">
                                      <p:cBhvr>
                                        <p:cTn id="29" dur="500"/>
                                        <p:tgtEl>
                                          <p:spTgt spid="5">
                                            <p:txEl>
                                              <p:pRg st="6" end="6"/>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nodeType="clickEffect">
                                  <p:stCondLst>
                                    <p:cond delay="0"/>
                                  </p:stCondLst>
                                  <p:childTnLst>
                                    <p:set>
                                      <p:cBhvr>
                                        <p:cTn id="33" dur="1" fill="hold">
                                          <p:stCondLst>
                                            <p:cond delay="0"/>
                                          </p:stCondLst>
                                        </p:cTn>
                                        <p:tgtEl>
                                          <p:spTgt spid="5">
                                            <p:txEl>
                                              <p:pRg st="7" end="7"/>
                                            </p:txEl>
                                          </p:spTgt>
                                        </p:tgtEl>
                                        <p:attrNameLst>
                                          <p:attrName>style.visibility</p:attrName>
                                        </p:attrNameLst>
                                      </p:cBhvr>
                                      <p:to>
                                        <p:strVal val="visible"/>
                                      </p:to>
                                    </p:set>
                                    <p:animEffect transition="in" filter="fade">
                                      <p:cBhvr>
                                        <p:cTn id="34" dur="500"/>
                                        <p:tgtEl>
                                          <p:spTgt spid="5">
                                            <p:txEl>
                                              <p:pRg st="7" end="7"/>
                                            </p:txEl>
                                          </p:spTgt>
                                        </p:tgtEl>
                                      </p:cBhvr>
                                    </p:animEffect>
                                  </p:childTnLst>
                                </p:cTn>
                              </p:par>
                              <p:par>
                                <p:cTn id="35" presetID="10" presetClass="entr" presetSubtype="0" fill="hold" nodeType="withEffect">
                                  <p:stCondLst>
                                    <p:cond delay="0"/>
                                  </p:stCondLst>
                                  <p:childTnLst>
                                    <p:set>
                                      <p:cBhvr>
                                        <p:cTn id="36" dur="1" fill="hold">
                                          <p:stCondLst>
                                            <p:cond delay="0"/>
                                          </p:stCondLst>
                                        </p:cTn>
                                        <p:tgtEl>
                                          <p:spTgt spid="5">
                                            <p:txEl>
                                              <p:pRg st="8" end="8"/>
                                            </p:txEl>
                                          </p:spTgt>
                                        </p:tgtEl>
                                        <p:attrNameLst>
                                          <p:attrName>style.visibility</p:attrName>
                                        </p:attrNameLst>
                                      </p:cBhvr>
                                      <p:to>
                                        <p:strVal val="visible"/>
                                      </p:to>
                                    </p:set>
                                    <p:animEffect transition="in" filter="fade">
                                      <p:cBhvr>
                                        <p:cTn id="37" dur="500"/>
                                        <p:tgtEl>
                                          <p:spTgt spid="5">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 name="Slide Number Placeholder 295"/>
          <p:cNvSpPr>
            <a:spLocks noGrp="1"/>
          </p:cNvSpPr>
          <p:nvPr>
            <p:ph type="sldNum" sz="quarter" idx="12"/>
          </p:nvPr>
        </p:nvSpPr>
        <p:spPr/>
        <p:txBody>
          <a:bodyPr/>
          <a:lstStyle/>
          <a:p>
            <a:fld id="{97B5E8DF-58F0-4F1A-9C8E-35C36CDA2C44}" type="slidenum">
              <a:rPr lang="en-GB" smtClean="0"/>
              <a:pPr/>
              <a:t>42</a:t>
            </a:fld>
            <a:endParaRPr lang="en-GB"/>
          </a:p>
        </p:txBody>
      </p:sp>
      <p:sp>
        <p:nvSpPr>
          <p:cNvPr id="292" name="TextBox 291"/>
          <p:cNvSpPr txBox="1"/>
          <p:nvPr/>
        </p:nvSpPr>
        <p:spPr>
          <a:xfrm>
            <a:off x="4037" y="29568"/>
            <a:ext cx="6912768" cy="400110"/>
          </a:xfrm>
          <a:prstGeom prst="rect">
            <a:avLst/>
          </a:prstGeom>
          <a:noFill/>
        </p:spPr>
        <p:txBody>
          <a:bodyPr wrap="square" rtlCol="0">
            <a:spAutoFit/>
          </a:bodyPr>
          <a:lstStyle/>
          <a:p>
            <a:r>
              <a:rPr lang="en-GB" sz="2000" i="1" dirty="0">
                <a:solidFill>
                  <a:srgbClr val="FF0000"/>
                </a:solidFill>
                <a:latin typeface="Verdana" pitchFamily="34" charset="0"/>
                <a:ea typeface="Verdana" pitchFamily="34" charset="0"/>
                <a:cs typeface="Verdana" pitchFamily="34" charset="0"/>
              </a:rPr>
              <a:t>History of radiation protection</a:t>
            </a:r>
          </a:p>
        </p:txBody>
      </p:sp>
      <p:graphicFrame>
        <p:nvGraphicFramePr>
          <p:cNvPr id="14" name="Chart 13"/>
          <p:cNvGraphicFramePr>
            <a:graphicFrameLocks noGrp="1"/>
          </p:cNvGraphicFramePr>
          <p:nvPr>
            <p:extLst>
              <p:ext uri="{D42A27DB-BD31-4B8C-83A1-F6EECF244321}">
                <p14:modId xmlns:p14="http://schemas.microsoft.com/office/powerpoint/2010/main" val="831483094"/>
              </p:ext>
            </p:extLst>
          </p:nvPr>
        </p:nvGraphicFramePr>
        <p:xfrm>
          <a:off x="193104" y="519756"/>
          <a:ext cx="8767996" cy="6096000"/>
        </p:xfrm>
        <a:graphic>
          <a:graphicData uri="http://schemas.openxmlformats.org/drawingml/2006/chart">
            <c:chart xmlns:c="http://schemas.openxmlformats.org/drawingml/2006/chart" xmlns:r="http://schemas.openxmlformats.org/officeDocument/2006/relationships" r:id="rId2"/>
          </a:graphicData>
        </a:graphic>
      </p:graphicFrame>
      <p:cxnSp>
        <p:nvCxnSpPr>
          <p:cNvPr id="15" name="Straight Arrow Connector 14"/>
          <p:cNvCxnSpPr/>
          <p:nvPr/>
        </p:nvCxnSpPr>
        <p:spPr>
          <a:xfrm rot="5400000" flipH="1" flipV="1">
            <a:off x="1336104" y="1815156"/>
            <a:ext cx="1219200" cy="15240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6" name="Straight Arrow Connector 15"/>
          <p:cNvCxnSpPr/>
          <p:nvPr/>
        </p:nvCxnSpPr>
        <p:spPr>
          <a:xfrm rot="16200000" flipV="1">
            <a:off x="2060004" y="1472256"/>
            <a:ext cx="838200" cy="60960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7" name="TextBox 16"/>
          <p:cNvSpPr txBox="1"/>
          <p:nvPr/>
        </p:nvSpPr>
        <p:spPr>
          <a:xfrm>
            <a:off x="2693402" y="2186624"/>
            <a:ext cx="838200" cy="276225"/>
          </a:xfrm>
          <a:prstGeom prst="rect">
            <a:avLst/>
          </a:prstGeom>
          <a:noFill/>
        </p:spPr>
        <p:txBody>
          <a:bodyPr>
            <a:spAutoFit/>
          </a:bodyPr>
          <a:lstStyle/>
          <a:p>
            <a:pPr>
              <a:defRPr/>
            </a:pPr>
            <a:r>
              <a:rPr lang="en-US" sz="1200" dirty="0">
                <a:latin typeface="+mj-lt"/>
              </a:rPr>
              <a:t>M. Curie</a:t>
            </a:r>
          </a:p>
        </p:txBody>
      </p:sp>
      <p:cxnSp>
        <p:nvCxnSpPr>
          <p:cNvPr id="18" name="Straight Arrow Connector 17"/>
          <p:cNvCxnSpPr/>
          <p:nvPr/>
        </p:nvCxnSpPr>
        <p:spPr>
          <a:xfrm rot="5400000">
            <a:off x="7317804" y="2920056"/>
            <a:ext cx="1066800" cy="53340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9" name="Straight Arrow Connector 18"/>
          <p:cNvCxnSpPr/>
          <p:nvPr/>
        </p:nvCxnSpPr>
        <p:spPr>
          <a:xfrm rot="5400000">
            <a:off x="8041705" y="3186756"/>
            <a:ext cx="1066800" cy="3175"/>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0" name="TextBox 19"/>
          <p:cNvSpPr txBox="1"/>
          <p:nvPr/>
        </p:nvSpPr>
        <p:spPr>
          <a:xfrm>
            <a:off x="8346504" y="2196156"/>
            <a:ext cx="762000" cy="523875"/>
          </a:xfrm>
          <a:prstGeom prst="rect">
            <a:avLst/>
          </a:prstGeom>
          <a:noFill/>
        </p:spPr>
        <p:txBody>
          <a:bodyPr>
            <a:spAutoFit/>
          </a:bodyPr>
          <a:lstStyle/>
          <a:p>
            <a:pPr>
              <a:defRPr/>
            </a:pPr>
            <a:r>
              <a:rPr lang="en-US" sz="1400" dirty="0">
                <a:latin typeface="+mj-lt"/>
              </a:rPr>
              <a:t>ICRP 103</a:t>
            </a:r>
          </a:p>
        </p:txBody>
      </p:sp>
      <p:sp>
        <p:nvSpPr>
          <p:cNvPr id="21" name="TextBox 12"/>
          <p:cNvSpPr txBox="1">
            <a:spLocks noChangeArrowheads="1"/>
          </p:cNvSpPr>
          <p:nvPr/>
        </p:nvSpPr>
        <p:spPr bwMode="auto">
          <a:xfrm>
            <a:off x="1793304" y="5015556"/>
            <a:ext cx="2743200" cy="523875"/>
          </a:xfrm>
          <a:prstGeom prst="rect">
            <a:avLst/>
          </a:prstGeom>
          <a:noFill/>
          <a:ln w="9525">
            <a:noFill/>
            <a:miter lim="800000"/>
            <a:headEnd/>
            <a:tailEnd/>
          </a:ln>
        </p:spPr>
        <p:txBody>
          <a:bodyPr>
            <a:spAutoFit/>
          </a:bodyPr>
          <a:lstStyle/>
          <a:p>
            <a:r>
              <a:rPr lang="en-US" sz="1400"/>
              <a:t>Source: Los Alamos Science </a:t>
            </a:r>
          </a:p>
          <a:p>
            <a:r>
              <a:rPr lang="en-US" sz="1400"/>
              <a:t>Nr. 23, 1995, p. 116</a:t>
            </a:r>
          </a:p>
        </p:txBody>
      </p:sp>
    </p:spTree>
    <p:extLst>
      <p:ext uri="{BB962C8B-B14F-4D97-AF65-F5344CB8AC3E}">
        <p14:creationId xmlns:p14="http://schemas.microsoft.com/office/powerpoint/2010/main" val="19913014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Slide Number Placeholder 18"/>
          <p:cNvSpPr>
            <a:spLocks noGrp="1"/>
          </p:cNvSpPr>
          <p:nvPr>
            <p:ph type="sldNum" sz="quarter" idx="12"/>
          </p:nvPr>
        </p:nvSpPr>
        <p:spPr/>
        <p:txBody>
          <a:bodyPr/>
          <a:lstStyle/>
          <a:p>
            <a:fld id="{97B5E8DF-58F0-4F1A-9C8E-35C36CDA2C44}" type="slidenum">
              <a:rPr lang="en-GB" smtClean="0"/>
              <a:pPr/>
              <a:t>43</a:t>
            </a:fld>
            <a:endParaRPr lang="en-GB"/>
          </a:p>
        </p:txBody>
      </p:sp>
      <p:sp>
        <p:nvSpPr>
          <p:cNvPr id="15" name="Rectangle 13"/>
          <p:cNvSpPr>
            <a:spLocks noChangeArrowheads="1"/>
          </p:cNvSpPr>
          <p:nvPr/>
        </p:nvSpPr>
        <p:spPr bwMode="auto">
          <a:xfrm>
            <a:off x="44152" y="23664"/>
            <a:ext cx="7696200" cy="381000"/>
          </a:xfrm>
          <a:prstGeom prst="rect">
            <a:avLst/>
          </a:prstGeom>
          <a:noFill/>
          <a:ln w="9525">
            <a:noFill/>
            <a:miter lim="800000"/>
            <a:headEnd/>
            <a:tailEnd/>
          </a:ln>
        </p:spPr>
        <p:txBody>
          <a:bodyPr anchor="ctr"/>
          <a:lstStyle/>
          <a:p>
            <a:r>
              <a:rPr lang="en-US" sz="2000" i="1" dirty="0">
                <a:solidFill>
                  <a:srgbClr val="FF0000"/>
                </a:solidFill>
                <a:latin typeface="Verdana" pitchFamily="34" charset="0"/>
              </a:rPr>
              <a:t>Radiological risks</a:t>
            </a:r>
          </a:p>
        </p:txBody>
      </p:sp>
      <p:sp>
        <p:nvSpPr>
          <p:cNvPr id="14" name="Rectangle 5"/>
          <p:cNvSpPr>
            <a:spLocks/>
          </p:cNvSpPr>
          <p:nvPr/>
        </p:nvSpPr>
        <p:spPr bwMode="auto">
          <a:xfrm>
            <a:off x="251520" y="2929563"/>
            <a:ext cx="3024336" cy="720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lvl1pPr algn="l">
              <a:defRPr sz="1200">
                <a:solidFill>
                  <a:schemeClr val="tx1"/>
                </a:solidFill>
                <a:latin typeface="Gill Sans" charset="0"/>
              </a:defRPr>
            </a:lvl1pPr>
            <a:lvl2pPr algn="l">
              <a:defRPr sz="1200">
                <a:solidFill>
                  <a:schemeClr val="tx1"/>
                </a:solidFill>
                <a:latin typeface="Gill Sans" charset="0"/>
              </a:defRPr>
            </a:lvl2pPr>
            <a:lvl3pPr algn="l">
              <a:defRPr sz="1200">
                <a:solidFill>
                  <a:schemeClr val="tx1"/>
                </a:solidFill>
                <a:latin typeface="Gill Sans" charset="0"/>
              </a:defRPr>
            </a:lvl3pPr>
            <a:lvl4pPr algn="l">
              <a:defRPr sz="1200">
                <a:solidFill>
                  <a:schemeClr val="tx1"/>
                </a:solidFill>
                <a:latin typeface="Gill Sans" charset="0"/>
              </a:defRPr>
            </a:lvl4pPr>
            <a:lvl5pPr algn="l">
              <a:defRPr sz="1200">
                <a:solidFill>
                  <a:schemeClr val="tx1"/>
                </a:solidFill>
                <a:latin typeface="Gill Sans" charset="0"/>
              </a:defRPr>
            </a:lvl5pPr>
            <a:lvl6pPr fontAlgn="base">
              <a:spcBef>
                <a:spcPct val="0"/>
              </a:spcBef>
              <a:spcAft>
                <a:spcPct val="0"/>
              </a:spcAft>
              <a:defRPr sz="1200">
                <a:solidFill>
                  <a:schemeClr val="tx1"/>
                </a:solidFill>
                <a:latin typeface="Gill Sans" charset="0"/>
              </a:defRPr>
            </a:lvl6pPr>
            <a:lvl7pPr fontAlgn="base">
              <a:spcBef>
                <a:spcPct val="0"/>
              </a:spcBef>
              <a:spcAft>
                <a:spcPct val="0"/>
              </a:spcAft>
              <a:defRPr sz="1200">
                <a:solidFill>
                  <a:schemeClr val="tx1"/>
                </a:solidFill>
                <a:latin typeface="Gill Sans" charset="0"/>
              </a:defRPr>
            </a:lvl7pPr>
            <a:lvl8pPr fontAlgn="base">
              <a:spcBef>
                <a:spcPct val="0"/>
              </a:spcBef>
              <a:spcAft>
                <a:spcPct val="0"/>
              </a:spcAft>
              <a:defRPr sz="1200">
                <a:solidFill>
                  <a:schemeClr val="tx1"/>
                </a:solidFill>
                <a:latin typeface="Gill Sans" charset="0"/>
              </a:defRPr>
            </a:lvl8pPr>
            <a:lvl9pPr fontAlgn="base">
              <a:spcBef>
                <a:spcPct val="0"/>
              </a:spcBef>
              <a:spcAft>
                <a:spcPct val="0"/>
              </a:spcAft>
              <a:defRPr sz="1200">
                <a:solidFill>
                  <a:schemeClr val="tx1"/>
                </a:solidFill>
                <a:latin typeface="Gill Sans" charset="0"/>
              </a:defRPr>
            </a:lvl9pPr>
          </a:lstStyle>
          <a:p>
            <a:r>
              <a:rPr lang="en-US" altLang="en-US" sz="3600" dirty="0">
                <a:latin typeface="+mn-lt"/>
                <a:ea typeface="Gill Sans" charset="0"/>
                <a:cs typeface="Gill Sans" charset="0"/>
              </a:rPr>
              <a:t>Contamination</a:t>
            </a:r>
          </a:p>
        </p:txBody>
      </p:sp>
      <p:sp>
        <p:nvSpPr>
          <p:cNvPr id="16" name="Rectangle 6"/>
          <p:cNvSpPr>
            <a:spLocks/>
          </p:cNvSpPr>
          <p:nvPr/>
        </p:nvSpPr>
        <p:spPr bwMode="auto">
          <a:xfrm>
            <a:off x="5292080" y="2400608"/>
            <a:ext cx="1391983"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lvl1pPr algn="l">
              <a:defRPr sz="1200">
                <a:solidFill>
                  <a:schemeClr val="tx1"/>
                </a:solidFill>
                <a:latin typeface="Gill Sans" charset="0"/>
              </a:defRPr>
            </a:lvl1pPr>
            <a:lvl2pPr algn="l">
              <a:defRPr sz="1200">
                <a:solidFill>
                  <a:schemeClr val="tx1"/>
                </a:solidFill>
                <a:latin typeface="Gill Sans" charset="0"/>
              </a:defRPr>
            </a:lvl2pPr>
            <a:lvl3pPr algn="l">
              <a:defRPr sz="1200">
                <a:solidFill>
                  <a:schemeClr val="tx1"/>
                </a:solidFill>
                <a:latin typeface="Gill Sans" charset="0"/>
              </a:defRPr>
            </a:lvl3pPr>
            <a:lvl4pPr algn="l">
              <a:defRPr sz="1200">
                <a:solidFill>
                  <a:schemeClr val="tx1"/>
                </a:solidFill>
                <a:latin typeface="Gill Sans" charset="0"/>
              </a:defRPr>
            </a:lvl4pPr>
            <a:lvl5pPr algn="l">
              <a:defRPr sz="1200">
                <a:solidFill>
                  <a:schemeClr val="tx1"/>
                </a:solidFill>
                <a:latin typeface="Gill Sans" charset="0"/>
              </a:defRPr>
            </a:lvl5pPr>
            <a:lvl6pPr fontAlgn="base">
              <a:spcBef>
                <a:spcPct val="0"/>
              </a:spcBef>
              <a:spcAft>
                <a:spcPct val="0"/>
              </a:spcAft>
              <a:defRPr sz="1200">
                <a:solidFill>
                  <a:schemeClr val="tx1"/>
                </a:solidFill>
                <a:latin typeface="Gill Sans" charset="0"/>
              </a:defRPr>
            </a:lvl6pPr>
            <a:lvl7pPr fontAlgn="base">
              <a:spcBef>
                <a:spcPct val="0"/>
              </a:spcBef>
              <a:spcAft>
                <a:spcPct val="0"/>
              </a:spcAft>
              <a:defRPr sz="1200">
                <a:solidFill>
                  <a:schemeClr val="tx1"/>
                </a:solidFill>
                <a:latin typeface="Gill Sans" charset="0"/>
              </a:defRPr>
            </a:lvl7pPr>
            <a:lvl8pPr fontAlgn="base">
              <a:spcBef>
                <a:spcPct val="0"/>
              </a:spcBef>
              <a:spcAft>
                <a:spcPct val="0"/>
              </a:spcAft>
              <a:defRPr sz="1200">
                <a:solidFill>
                  <a:schemeClr val="tx1"/>
                </a:solidFill>
                <a:latin typeface="Gill Sans" charset="0"/>
              </a:defRPr>
            </a:lvl8pPr>
            <a:lvl9pPr fontAlgn="base">
              <a:spcBef>
                <a:spcPct val="0"/>
              </a:spcBef>
              <a:spcAft>
                <a:spcPct val="0"/>
              </a:spcAft>
              <a:defRPr sz="1200">
                <a:solidFill>
                  <a:schemeClr val="tx1"/>
                </a:solidFill>
                <a:latin typeface="Gill Sans" charset="0"/>
              </a:defRPr>
            </a:lvl9pPr>
          </a:lstStyle>
          <a:p>
            <a:pPr algn="ctr"/>
            <a:r>
              <a:rPr lang="en-US" altLang="en-US" sz="3600" dirty="0">
                <a:latin typeface="+mn-lt"/>
                <a:ea typeface="Gill Sans" charset="0"/>
                <a:cs typeface="Gill Sans" charset="0"/>
              </a:rPr>
              <a:t>Surface</a:t>
            </a:r>
          </a:p>
        </p:txBody>
      </p:sp>
      <p:sp>
        <p:nvSpPr>
          <p:cNvPr id="17" name="Rectangle 7"/>
          <p:cNvSpPr>
            <a:spLocks/>
          </p:cNvSpPr>
          <p:nvPr/>
        </p:nvSpPr>
        <p:spPr bwMode="auto">
          <a:xfrm>
            <a:off x="5315756" y="3765038"/>
            <a:ext cx="2914836"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lvl1pPr algn="l">
              <a:defRPr sz="1200">
                <a:solidFill>
                  <a:schemeClr val="tx1"/>
                </a:solidFill>
                <a:latin typeface="Gill Sans" charset="0"/>
              </a:defRPr>
            </a:lvl1pPr>
            <a:lvl2pPr algn="l">
              <a:defRPr sz="1200">
                <a:solidFill>
                  <a:schemeClr val="tx1"/>
                </a:solidFill>
                <a:latin typeface="Gill Sans" charset="0"/>
              </a:defRPr>
            </a:lvl2pPr>
            <a:lvl3pPr algn="l">
              <a:defRPr sz="1200">
                <a:solidFill>
                  <a:schemeClr val="tx1"/>
                </a:solidFill>
                <a:latin typeface="Gill Sans" charset="0"/>
              </a:defRPr>
            </a:lvl3pPr>
            <a:lvl4pPr algn="l">
              <a:defRPr sz="1200">
                <a:solidFill>
                  <a:schemeClr val="tx1"/>
                </a:solidFill>
                <a:latin typeface="Gill Sans" charset="0"/>
              </a:defRPr>
            </a:lvl4pPr>
            <a:lvl5pPr algn="l">
              <a:defRPr sz="1200">
                <a:solidFill>
                  <a:schemeClr val="tx1"/>
                </a:solidFill>
                <a:latin typeface="Gill Sans" charset="0"/>
              </a:defRPr>
            </a:lvl5pPr>
            <a:lvl6pPr fontAlgn="base">
              <a:spcBef>
                <a:spcPct val="0"/>
              </a:spcBef>
              <a:spcAft>
                <a:spcPct val="0"/>
              </a:spcAft>
              <a:defRPr sz="1200">
                <a:solidFill>
                  <a:schemeClr val="tx1"/>
                </a:solidFill>
                <a:latin typeface="Gill Sans" charset="0"/>
              </a:defRPr>
            </a:lvl6pPr>
            <a:lvl7pPr fontAlgn="base">
              <a:spcBef>
                <a:spcPct val="0"/>
              </a:spcBef>
              <a:spcAft>
                <a:spcPct val="0"/>
              </a:spcAft>
              <a:defRPr sz="1200">
                <a:solidFill>
                  <a:schemeClr val="tx1"/>
                </a:solidFill>
                <a:latin typeface="Gill Sans" charset="0"/>
              </a:defRPr>
            </a:lvl7pPr>
            <a:lvl8pPr fontAlgn="base">
              <a:spcBef>
                <a:spcPct val="0"/>
              </a:spcBef>
              <a:spcAft>
                <a:spcPct val="0"/>
              </a:spcAft>
              <a:defRPr sz="1200">
                <a:solidFill>
                  <a:schemeClr val="tx1"/>
                </a:solidFill>
                <a:latin typeface="Gill Sans" charset="0"/>
              </a:defRPr>
            </a:lvl8pPr>
            <a:lvl9pPr fontAlgn="base">
              <a:spcBef>
                <a:spcPct val="0"/>
              </a:spcBef>
              <a:spcAft>
                <a:spcPct val="0"/>
              </a:spcAft>
              <a:defRPr sz="1200">
                <a:solidFill>
                  <a:schemeClr val="tx1"/>
                </a:solidFill>
                <a:latin typeface="Gill Sans" charset="0"/>
              </a:defRPr>
            </a:lvl9pPr>
          </a:lstStyle>
          <a:p>
            <a:pPr algn="ctr"/>
            <a:r>
              <a:rPr lang="en-US" altLang="en-US" sz="3600" dirty="0">
                <a:latin typeface="+mn-lt"/>
                <a:ea typeface="Gill Sans" charset="0"/>
                <a:cs typeface="Gill Sans" charset="0"/>
              </a:rPr>
              <a:t>Volumetric (air)</a:t>
            </a:r>
          </a:p>
        </p:txBody>
      </p:sp>
      <p:pic>
        <p:nvPicPr>
          <p:cNvPr id="18" name="Picture 8"/>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75856" y="2609940"/>
            <a:ext cx="1828800" cy="673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pic>
        <p:nvPicPr>
          <p:cNvPr id="20" name="Picture 9"/>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275856" y="3486086"/>
            <a:ext cx="1930400" cy="660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sp>
        <p:nvSpPr>
          <p:cNvPr id="2" name="Rectangle 1"/>
          <p:cNvSpPr/>
          <p:nvPr/>
        </p:nvSpPr>
        <p:spPr>
          <a:xfrm>
            <a:off x="104499" y="1257990"/>
            <a:ext cx="8931997" cy="615553"/>
          </a:xfrm>
          <a:prstGeom prst="rect">
            <a:avLst/>
          </a:prstGeom>
        </p:spPr>
        <p:txBody>
          <a:bodyPr wrap="none">
            <a:spAutoFit/>
          </a:bodyPr>
          <a:lstStyle/>
          <a:p>
            <a:r>
              <a:rPr lang="en-US" altLang="en-US" sz="3400" dirty="0">
                <a:ea typeface="Gill Sans" charset="0"/>
                <a:cs typeface="Gill Sans" charset="0"/>
              </a:rPr>
              <a:t>External radiation source            external exposure</a:t>
            </a:r>
          </a:p>
        </p:txBody>
      </p:sp>
      <p:sp>
        <p:nvSpPr>
          <p:cNvPr id="4" name="Right Arrow 3"/>
          <p:cNvSpPr/>
          <p:nvPr/>
        </p:nvSpPr>
        <p:spPr>
          <a:xfrm>
            <a:off x="4840883" y="1452277"/>
            <a:ext cx="648072" cy="292121"/>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Rectangle 11"/>
          <p:cNvSpPr/>
          <p:nvPr/>
        </p:nvSpPr>
        <p:spPr>
          <a:xfrm>
            <a:off x="107504" y="4829671"/>
            <a:ext cx="8788496" cy="615553"/>
          </a:xfrm>
          <a:prstGeom prst="rect">
            <a:avLst/>
          </a:prstGeom>
        </p:spPr>
        <p:txBody>
          <a:bodyPr wrap="none">
            <a:spAutoFit/>
          </a:bodyPr>
          <a:lstStyle/>
          <a:p>
            <a:r>
              <a:rPr lang="en-US" altLang="en-US" sz="3400" dirty="0">
                <a:ea typeface="Gill Sans" charset="0"/>
                <a:cs typeface="Gill Sans" charset="0"/>
              </a:rPr>
              <a:t>Internal radiation source            internal exposure</a:t>
            </a:r>
          </a:p>
        </p:txBody>
      </p:sp>
      <p:sp>
        <p:nvSpPr>
          <p:cNvPr id="13" name="Right Arrow 12"/>
          <p:cNvSpPr/>
          <p:nvPr/>
        </p:nvSpPr>
        <p:spPr>
          <a:xfrm>
            <a:off x="4780620" y="5012044"/>
            <a:ext cx="648072" cy="292121"/>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6584563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Slide Number Placeholder 18"/>
          <p:cNvSpPr>
            <a:spLocks noGrp="1"/>
          </p:cNvSpPr>
          <p:nvPr>
            <p:ph type="sldNum" sz="quarter" idx="12"/>
          </p:nvPr>
        </p:nvSpPr>
        <p:spPr/>
        <p:txBody>
          <a:bodyPr/>
          <a:lstStyle/>
          <a:p>
            <a:fld id="{97B5E8DF-58F0-4F1A-9C8E-35C36CDA2C44}" type="slidenum">
              <a:rPr lang="en-GB" smtClean="0"/>
              <a:pPr/>
              <a:t>44</a:t>
            </a:fld>
            <a:endParaRPr lang="en-GB"/>
          </a:p>
        </p:txBody>
      </p:sp>
      <p:sp>
        <p:nvSpPr>
          <p:cNvPr id="15" name="Rectangle 13"/>
          <p:cNvSpPr>
            <a:spLocks noChangeArrowheads="1"/>
          </p:cNvSpPr>
          <p:nvPr/>
        </p:nvSpPr>
        <p:spPr bwMode="auto">
          <a:xfrm>
            <a:off x="44152" y="23664"/>
            <a:ext cx="7696200" cy="381000"/>
          </a:xfrm>
          <a:prstGeom prst="rect">
            <a:avLst/>
          </a:prstGeom>
          <a:noFill/>
          <a:ln w="9525">
            <a:noFill/>
            <a:miter lim="800000"/>
            <a:headEnd/>
            <a:tailEnd/>
          </a:ln>
        </p:spPr>
        <p:txBody>
          <a:bodyPr anchor="ctr"/>
          <a:lstStyle/>
          <a:p>
            <a:r>
              <a:rPr lang="en-US" sz="2000" i="1" dirty="0">
                <a:solidFill>
                  <a:srgbClr val="FF0000"/>
                </a:solidFill>
                <a:latin typeface="Verdana" pitchFamily="34" charset="0"/>
              </a:rPr>
              <a:t>Basic concepts in radiation protection</a:t>
            </a:r>
          </a:p>
        </p:txBody>
      </p:sp>
      <p:sp>
        <p:nvSpPr>
          <p:cNvPr id="5" name="Rectangle 3"/>
          <p:cNvSpPr txBox="1">
            <a:spLocks noChangeArrowheads="1"/>
          </p:cNvSpPr>
          <p:nvPr/>
        </p:nvSpPr>
        <p:spPr>
          <a:xfrm>
            <a:off x="395288" y="764704"/>
            <a:ext cx="8353425" cy="5328592"/>
          </a:xfrm>
          <a:prstGeom prst="rect">
            <a:avLst/>
          </a:prstGeom>
        </p:spPr>
        <p:txBody>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Verdana" pitchFamily="34" charset="0"/>
                <a:ea typeface="Verdana" pitchFamily="34" charset="0"/>
                <a:cs typeface="Verdana" pitchFamily="34" charset="0"/>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Verdana" pitchFamily="34" charset="0"/>
                <a:ea typeface="Verdana" pitchFamily="34" charset="0"/>
                <a:cs typeface="Verdana" pitchFamily="34" charset="0"/>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Verdana" pitchFamily="34" charset="0"/>
                <a:ea typeface="Verdana" pitchFamily="34" charset="0"/>
                <a:cs typeface="Verdana" pitchFamily="34" charset="0"/>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Verdana" pitchFamily="34" charset="0"/>
                <a:ea typeface="Verdana" pitchFamily="34" charset="0"/>
                <a:cs typeface="Verdana" pitchFamily="34" charset="0"/>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Verdana" pitchFamily="34" charset="0"/>
                <a:ea typeface="Verdana" pitchFamily="34" charset="0"/>
                <a:cs typeface="Verdana"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nSpc>
                <a:spcPct val="90000"/>
              </a:lnSpc>
            </a:pPr>
            <a:r>
              <a:rPr lang="en-GB" altLang="en-US" sz="2600" dirty="0">
                <a:latin typeface="+mn-lt"/>
              </a:rPr>
              <a:t>Person </a:t>
            </a:r>
            <a:r>
              <a:rPr lang="en-GB" altLang="en-US" sz="2600" b="1" dirty="0">
                <a:solidFill>
                  <a:srgbClr val="0070C0"/>
                </a:solidFill>
                <a:latin typeface="+mn-lt"/>
              </a:rPr>
              <a:t>occupationally exposed</a:t>
            </a:r>
            <a:r>
              <a:rPr lang="en-GB" altLang="en-US" sz="2600" dirty="0">
                <a:solidFill>
                  <a:srgbClr val="0070C0"/>
                </a:solidFill>
                <a:latin typeface="+mn-lt"/>
              </a:rPr>
              <a:t> </a:t>
            </a:r>
            <a:r>
              <a:rPr lang="en-GB" altLang="en-US" sz="2600" dirty="0">
                <a:latin typeface="+mn-lt"/>
              </a:rPr>
              <a:t>to radiation (&gt; 1 </a:t>
            </a:r>
            <a:r>
              <a:rPr lang="en-GB" altLang="en-US" sz="2600" dirty="0" err="1">
                <a:latin typeface="+mn-lt"/>
              </a:rPr>
              <a:t>mSv</a:t>
            </a:r>
            <a:r>
              <a:rPr lang="en-GB" altLang="en-US" sz="2600" dirty="0">
                <a:latin typeface="+mn-lt"/>
              </a:rPr>
              <a:t>/y)</a:t>
            </a:r>
          </a:p>
          <a:p>
            <a:pPr lvl="1">
              <a:lnSpc>
                <a:spcPct val="90000"/>
              </a:lnSpc>
            </a:pPr>
            <a:r>
              <a:rPr lang="en-US" altLang="en-US" sz="2200" dirty="0">
                <a:latin typeface="+mn-lt"/>
              </a:rPr>
              <a:t>Category </a:t>
            </a:r>
            <a:r>
              <a:rPr lang="en-US" altLang="en-US" sz="2200" b="1" dirty="0">
                <a:solidFill>
                  <a:srgbClr val="0070C0"/>
                </a:solidFill>
                <a:latin typeface="+mn-lt"/>
              </a:rPr>
              <a:t>A</a:t>
            </a:r>
            <a:r>
              <a:rPr lang="en-US" altLang="en-US" sz="2200" dirty="0">
                <a:latin typeface="+mn-lt"/>
              </a:rPr>
              <a:t> workers: &gt; 6 </a:t>
            </a:r>
            <a:r>
              <a:rPr lang="en-US" altLang="en-US" sz="2200" dirty="0" err="1">
                <a:latin typeface="+mn-lt"/>
              </a:rPr>
              <a:t>mSv</a:t>
            </a:r>
            <a:r>
              <a:rPr lang="en-US" altLang="en-US" sz="2200" dirty="0">
                <a:latin typeface="+mn-lt"/>
              </a:rPr>
              <a:t>/y</a:t>
            </a:r>
          </a:p>
          <a:p>
            <a:pPr lvl="1">
              <a:lnSpc>
                <a:spcPct val="90000"/>
              </a:lnSpc>
            </a:pPr>
            <a:r>
              <a:rPr lang="en-US" altLang="en-US" sz="2200" dirty="0">
                <a:latin typeface="+mn-lt"/>
              </a:rPr>
              <a:t>Category </a:t>
            </a:r>
            <a:r>
              <a:rPr lang="en-US" altLang="en-US" sz="2200" b="1" dirty="0">
                <a:solidFill>
                  <a:srgbClr val="0070C0"/>
                </a:solidFill>
                <a:latin typeface="+mn-lt"/>
              </a:rPr>
              <a:t>B</a:t>
            </a:r>
            <a:r>
              <a:rPr lang="en-US" altLang="en-US" sz="2200" dirty="0">
                <a:latin typeface="+mn-lt"/>
              </a:rPr>
              <a:t> workers: &lt; 6 </a:t>
            </a:r>
            <a:r>
              <a:rPr lang="en-US" altLang="en-US" sz="2200" dirty="0" err="1">
                <a:latin typeface="+mn-lt"/>
              </a:rPr>
              <a:t>mSv</a:t>
            </a:r>
            <a:r>
              <a:rPr lang="en-US" altLang="en-US" sz="2200" dirty="0">
                <a:latin typeface="+mn-lt"/>
              </a:rPr>
              <a:t>/y</a:t>
            </a:r>
            <a:endParaRPr lang="en-GB" altLang="en-US" sz="2200" dirty="0">
              <a:latin typeface="+mn-lt"/>
            </a:endParaRPr>
          </a:p>
          <a:p>
            <a:pPr>
              <a:lnSpc>
                <a:spcPct val="90000"/>
              </a:lnSpc>
              <a:buClr>
                <a:schemeClr val="tx1"/>
              </a:buClr>
            </a:pPr>
            <a:r>
              <a:rPr lang="en-GB" altLang="en-US" sz="2600" b="1" dirty="0">
                <a:solidFill>
                  <a:srgbClr val="0070C0"/>
                </a:solidFill>
                <a:latin typeface="+mn-lt"/>
              </a:rPr>
              <a:t>Supervised area</a:t>
            </a:r>
            <a:r>
              <a:rPr lang="en-GB" altLang="en-US" sz="2600" dirty="0">
                <a:latin typeface="+mn-lt"/>
              </a:rPr>
              <a:t>: area with dose &gt; 1 </a:t>
            </a:r>
            <a:r>
              <a:rPr lang="en-GB" altLang="en-US" sz="2600" dirty="0" err="1">
                <a:latin typeface="+mn-lt"/>
              </a:rPr>
              <a:t>mSv</a:t>
            </a:r>
            <a:r>
              <a:rPr lang="en-GB" altLang="en-US" sz="2600" dirty="0">
                <a:latin typeface="+mn-lt"/>
              </a:rPr>
              <a:t>/y </a:t>
            </a:r>
          </a:p>
          <a:p>
            <a:pPr lvl="1">
              <a:lnSpc>
                <a:spcPct val="90000"/>
              </a:lnSpc>
              <a:buFontTx/>
              <a:buNone/>
            </a:pPr>
            <a:r>
              <a:rPr lang="en-GB" altLang="en-US" sz="2600" dirty="0">
                <a:latin typeface="+mn-lt"/>
              </a:rPr>
              <a:t>(accessible to categories A and B workers)</a:t>
            </a:r>
          </a:p>
          <a:p>
            <a:pPr>
              <a:lnSpc>
                <a:spcPct val="90000"/>
              </a:lnSpc>
              <a:buClr>
                <a:schemeClr val="tx1"/>
              </a:buClr>
            </a:pPr>
            <a:r>
              <a:rPr lang="en-GB" altLang="en-US" sz="2600" b="1" dirty="0">
                <a:solidFill>
                  <a:srgbClr val="0070C0"/>
                </a:solidFill>
                <a:latin typeface="+mn-lt"/>
              </a:rPr>
              <a:t>Controlled area</a:t>
            </a:r>
            <a:r>
              <a:rPr lang="en-GB" altLang="en-US" sz="2600" dirty="0">
                <a:latin typeface="+mn-lt"/>
              </a:rPr>
              <a:t>: area with dose &gt; 6 </a:t>
            </a:r>
            <a:r>
              <a:rPr lang="en-GB" altLang="en-US" sz="2600" dirty="0" err="1">
                <a:latin typeface="+mn-lt"/>
              </a:rPr>
              <a:t>mSv</a:t>
            </a:r>
            <a:r>
              <a:rPr lang="en-GB" altLang="en-US" sz="2600" dirty="0">
                <a:latin typeface="+mn-lt"/>
              </a:rPr>
              <a:t>/y </a:t>
            </a:r>
          </a:p>
          <a:p>
            <a:pPr marL="450850" lvl="1" indent="6350">
              <a:lnSpc>
                <a:spcPct val="90000"/>
              </a:lnSpc>
              <a:buFontTx/>
              <a:buNone/>
            </a:pPr>
            <a:r>
              <a:rPr lang="en-GB" altLang="en-US" sz="2600" dirty="0">
                <a:latin typeface="+mn-lt"/>
              </a:rPr>
              <a:t>(accessible to categories A workers, and with limited stay to category B workers)</a:t>
            </a:r>
          </a:p>
          <a:p>
            <a:pPr>
              <a:lnSpc>
                <a:spcPct val="90000"/>
              </a:lnSpc>
              <a:buClr>
                <a:schemeClr val="tx1"/>
              </a:buClr>
            </a:pPr>
            <a:r>
              <a:rPr lang="en-GB" altLang="en-US" sz="2600" dirty="0">
                <a:latin typeface="+mn-lt"/>
              </a:rPr>
              <a:t>Exposure situations:</a:t>
            </a:r>
          </a:p>
          <a:p>
            <a:pPr lvl="1">
              <a:lnSpc>
                <a:spcPct val="90000"/>
              </a:lnSpc>
            </a:pPr>
            <a:r>
              <a:rPr lang="en-GB" altLang="en-US" sz="2600" b="1" dirty="0">
                <a:solidFill>
                  <a:srgbClr val="0070C0"/>
                </a:solidFill>
                <a:latin typeface="+mn-lt"/>
              </a:rPr>
              <a:t>risk of external exposure only</a:t>
            </a:r>
            <a:r>
              <a:rPr lang="en-GB" altLang="en-US" sz="2600" dirty="0">
                <a:solidFill>
                  <a:srgbClr val="0070C0"/>
                </a:solidFill>
                <a:latin typeface="+mn-lt"/>
              </a:rPr>
              <a:t> </a:t>
            </a:r>
            <a:r>
              <a:rPr lang="en-GB" altLang="en-US" sz="2600" dirty="0">
                <a:latin typeface="+mn-lt"/>
              </a:rPr>
              <a:t>(sealed radioactive sources, radiation generators, for example X-ray tube)</a:t>
            </a:r>
          </a:p>
          <a:p>
            <a:pPr lvl="1">
              <a:lnSpc>
                <a:spcPct val="90000"/>
              </a:lnSpc>
            </a:pPr>
            <a:r>
              <a:rPr lang="en-GB" altLang="en-US" sz="2600" b="1" dirty="0">
                <a:solidFill>
                  <a:srgbClr val="0070C0"/>
                </a:solidFill>
                <a:latin typeface="+mn-lt"/>
              </a:rPr>
              <a:t>risk of  internal and external exposure</a:t>
            </a:r>
            <a:r>
              <a:rPr lang="en-GB" altLang="en-US" sz="2600" dirty="0">
                <a:solidFill>
                  <a:srgbClr val="0070C0"/>
                </a:solidFill>
                <a:latin typeface="+mn-lt"/>
              </a:rPr>
              <a:t> </a:t>
            </a:r>
            <a:r>
              <a:rPr lang="en-GB" altLang="en-US" sz="2600" dirty="0">
                <a:latin typeface="+mn-lt"/>
              </a:rPr>
              <a:t>(use of unsealed radioactive sources)</a:t>
            </a:r>
          </a:p>
        </p:txBody>
      </p:sp>
      <p:sp>
        <p:nvSpPr>
          <p:cNvPr id="6" name="Action Button: Go Forward or Next 5">
            <a:hlinkClick r:id="rId3" action="ppaction://hlinksldjump" highlightClick="1"/>
            <a:extLst>
              <a:ext uri="{FF2B5EF4-FFF2-40B4-BE49-F238E27FC236}">
                <a16:creationId xmlns:a16="http://schemas.microsoft.com/office/drawing/2014/main" id="{38090023-E2E9-40EF-9B4B-1CFD44F2231C}"/>
              </a:ext>
            </a:extLst>
          </p:cNvPr>
          <p:cNvSpPr/>
          <p:nvPr/>
        </p:nvSpPr>
        <p:spPr>
          <a:xfrm>
            <a:off x="8209033" y="5661248"/>
            <a:ext cx="765799" cy="502504"/>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8882145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500"/>
                                        <p:tgtEl>
                                          <p:spTgt spid="5">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5">
                                            <p:txEl>
                                              <p:pRg st="1" end="1"/>
                                            </p:txEl>
                                          </p:spTgt>
                                        </p:tgtEl>
                                        <p:attrNameLst>
                                          <p:attrName>style.visibility</p:attrName>
                                        </p:attrNameLst>
                                      </p:cBhvr>
                                      <p:to>
                                        <p:strVal val="visible"/>
                                      </p:to>
                                    </p:set>
                                    <p:animEffect transition="in" filter="fade">
                                      <p:cBhvr>
                                        <p:cTn id="10" dur="500"/>
                                        <p:tgtEl>
                                          <p:spTgt spid="5">
                                            <p:txEl>
                                              <p:pRg st="1" end="1"/>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5">
                                            <p:txEl>
                                              <p:pRg st="2" end="2"/>
                                            </p:txEl>
                                          </p:spTgt>
                                        </p:tgtEl>
                                        <p:attrNameLst>
                                          <p:attrName>style.visibility</p:attrName>
                                        </p:attrNameLst>
                                      </p:cBhvr>
                                      <p:to>
                                        <p:strVal val="visible"/>
                                      </p:to>
                                    </p:set>
                                    <p:animEffect transition="in" filter="fade">
                                      <p:cBhvr>
                                        <p:cTn id="13" dur="500"/>
                                        <p:tgtEl>
                                          <p:spTgt spid="5">
                                            <p:txEl>
                                              <p:pRg st="2" end="2"/>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nodeType="clickEffect">
                                  <p:stCondLst>
                                    <p:cond delay="0"/>
                                  </p:stCondLst>
                                  <p:childTnLst>
                                    <p:set>
                                      <p:cBhvr>
                                        <p:cTn id="17" dur="1" fill="hold">
                                          <p:stCondLst>
                                            <p:cond delay="0"/>
                                          </p:stCondLst>
                                        </p:cTn>
                                        <p:tgtEl>
                                          <p:spTgt spid="5">
                                            <p:txEl>
                                              <p:pRg st="3" end="3"/>
                                            </p:txEl>
                                          </p:spTgt>
                                        </p:tgtEl>
                                        <p:attrNameLst>
                                          <p:attrName>style.visibility</p:attrName>
                                        </p:attrNameLst>
                                      </p:cBhvr>
                                      <p:to>
                                        <p:strVal val="visible"/>
                                      </p:to>
                                    </p:set>
                                    <p:animEffect transition="in" filter="fade">
                                      <p:cBhvr>
                                        <p:cTn id="18" dur="500"/>
                                        <p:tgtEl>
                                          <p:spTgt spid="5">
                                            <p:txEl>
                                              <p:pRg st="3" end="3"/>
                                            </p:txEl>
                                          </p:spTgt>
                                        </p:tgtEl>
                                      </p:cBhvr>
                                    </p:animEffect>
                                  </p:childTnLst>
                                </p:cTn>
                              </p:par>
                              <p:par>
                                <p:cTn id="19" presetID="10" presetClass="entr" presetSubtype="0" fill="hold" nodeType="withEffect">
                                  <p:stCondLst>
                                    <p:cond delay="0"/>
                                  </p:stCondLst>
                                  <p:childTnLst>
                                    <p:set>
                                      <p:cBhvr>
                                        <p:cTn id="20" dur="1" fill="hold">
                                          <p:stCondLst>
                                            <p:cond delay="0"/>
                                          </p:stCondLst>
                                        </p:cTn>
                                        <p:tgtEl>
                                          <p:spTgt spid="5">
                                            <p:txEl>
                                              <p:pRg st="4" end="4"/>
                                            </p:txEl>
                                          </p:spTgt>
                                        </p:tgtEl>
                                        <p:attrNameLst>
                                          <p:attrName>style.visibility</p:attrName>
                                        </p:attrNameLst>
                                      </p:cBhvr>
                                      <p:to>
                                        <p:strVal val="visible"/>
                                      </p:to>
                                    </p:set>
                                    <p:animEffect transition="in" filter="fade">
                                      <p:cBhvr>
                                        <p:cTn id="21" dur="500"/>
                                        <p:tgtEl>
                                          <p:spTgt spid="5">
                                            <p:txEl>
                                              <p:pRg st="4" end="4"/>
                                            </p:txEl>
                                          </p:spTgt>
                                        </p:tgtEl>
                                      </p:cBhvr>
                                    </p:animEffect>
                                  </p:childTnLst>
                                </p:cTn>
                              </p:par>
                              <p:par>
                                <p:cTn id="22" presetID="10" presetClass="entr" presetSubtype="0" fill="hold" nodeType="withEffect">
                                  <p:stCondLst>
                                    <p:cond delay="0"/>
                                  </p:stCondLst>
                                  <p:childTnLst>
                                    <p:set>
                                      <p:cBhvr>
                                        <p:cTn id="23" dur="1" fill="hold">
                                          <p:stCondLst>
                                            <p:cond delay="0"/>
                                          </p:stCondLst>
                                        </p:cTn>
                                        <p:tgtEl>
                                          <p:spTgt spid="5">
                                            <p:txEl>
                                              <p:pRg st="5" end="5"/>
                                            </p:txEl>
                                          </p:spTgt>
                                        </p:tgtEl>
                                        <p:attrNameLst>
                                          <p:attrName>style.visibility</p:attrName>
                                        </p:attrNameLst>
                                      </p:cBhvr>
                                      <p:to>
                                        <p:strVal val="visible"/>
                                      </p:to>
                                    </p:set>
                                    <p:animEffect transition="in" filter="fade">
                                      <p:cBhvr>
                                        <p:cTn id="24" dur="500"/>
                                        <p:tgtEl>
                                          <p:spTgt spid="5">
                                            <p:txEl>
                                              <p:pRg st="5" end="5"/>
                                            </p:txEl>
                                          </p:spTgt>
                                        </p:tgtEl>
                                      </p:cBhvr>
                                    </p:animEffect>
                                  </p:childTnLst>
                                </p:cTn>
                              </p:par>
                              <p:par>
                                <p:cTn id="25" presetID="10" presetClass="entr" presetSubtype="0" fill="hold" nodeType="withEffect">
                                  <p:stCondLst>
                                    <p:cond delay="0"/>
                                  </p:stCondLst>
                                  <p:childTnLst>
                                    <p:set>
                                      <p:cBhvr>
                                        <p:cTn id="26" dur="1" fill="hold">
                                          <p:stCondLst>
                                            <p:cond delay="0"/>
                                          </p:stCondLst>
                                        </p:cTn>
                                        <p:tgtEl>
                                          <p:spTgt spid="5">
                                            <p:txEl>
                                              <p:pRg st="6" end="6"/>
                                            </p:txEl>
                                          </p:spTgt>
                                        </p:tgtEl>
                                        <p:attrNameLst>
                                          <p:attrName>style.visibility</p:attrName>
                                        </p:attrNameLst>
                                      </p:cBhvr>
                                      <p:to>
                                        <p:strVal val="visible"/>
                                      </p:to>
                                    </p:set>
                                    <p:animEffect transition="in" filter="fade">
                                      <p:cBhvr>
                                        <p:cTn id="27" dur="500"/>
                                        <p:tgtEl>
                                          <p:spTgt spid="5">
                                            <p:txEl>
                                              <p:pRg st="6" end="6"/>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5">
                                            <p:txEl>
                                              <p:pRg st="7" end="7"/>
                                            </p:txEl>
                                          </p:spTgt>
                                        </p:tgtEl>
                                        <p:attrNameLst>
                                          <p:attrName>style.visibility</p:attrName>
                                        </p:attrNameLst>
                                      </p:cBhvr>
                                      <p:to>
                                        <p:strVal val="visible"/>
                                      </p:to>
                                    </p:set>
                                    <p:animEffect transition="in" filter="fade">
                                      <p:cBhvr>
                                        <p:cTn id="32" dur="500"/>
                                        <p:tgtEl>
                                          <p:spTgt spid="5">
                                            <p:txEl>
                                              <p:pRg st="7" end="7"/>
                                            </p:txEl>
                                          </p:spTgt>
                                        </p:tgtEl>
                                      </p:cBhvr>
                                    </p:animEffect>
                                  </p:childTnLst>
                                </p:cTn>
                              </p:par>
                              <p:par>
                                <p:cTn id="33" presetID="10" presetClass="entr" presetSubtype="0" fill="hold" nodeType="withEffect">
                                  <p:stCondLst>
                                    <p:cond delay="0"/>
                                  </p:stCondLst>
                                  <p:childTnLst>
                                    <p:set>
                                      <p:cBhvr>
                                        <p:cTn id="34" dur="1" fill="hold">
                                          <p:stCondLst>
                                            <p:cond delay="0"/>
                                          </p:stCondLst>
                                        </p:cTn>
                                        <p:tgtEl>
                                          <p:spTgt spid="5">
                                            <p:txEl>
                                              <p:pRg st="8" end="8"/>
                                            </p:txEl>
                                          </p:spTgt>
                                        </p:tgtEl>
                                        <p:attrNameLst>
                                          <p:attrName>style.visibility</p:attrName>
                                        </p:attrNameLst>
                                      </p:cBhvr>
                                      <p:to>
                                        <p:strVal val="visible"/>
                                      </p:to>
                                    </p:set>
                                    <p:animEffect transition="in" filter="fade">
                                      <p:cBhvr>
                                        <p:cTn id="35" dur="500"/>
                                        <p:tgtEl>
                                          <p:spTgt spid="5">
                                            <p:txEl>
                                              <p:pRg st="8" end="8"/>
                                            </p:txEl>
                                          </p:spTgt>
                                        </p:tgtEl>
                                      </p:cBhvr>
                                    </p:animEffect>
                                  </p:childTnLst>
                                </p:cTn>
                              </p:par>
                              <p:par>
                                <p:cTn id="36" presetID="10" presetClass="entr" presetSubtype="0" fill="hold" nodeType="withEffect">
                                  <p:stCondLst>
                                    <p:cond delay="0"/>
                                  </p:stCondLst>
                                  <p:childTnLst>
                                    <p:set>
                                      <p:cBhvr>
                                        <p:cTn id="37" dur="1" fill="hold">
                                          <p:stCondLst>
                                            <p:cond delay="0"/>
                                          </p:stCondLst>
                                        </p:cTn>
                                        <p:tgtEl>
                                          <p:spTgt spid="5">
                                            <p:txEl>
                                              <p:pRg st="9" end="9"/>
                                            </p:txEl>
                                          </p:spTgt>
                                        </p:tgtEl>
                                        <p:attrNameLst>
                                          <p:attrName>style.visibility</p:attrName>
                                        </p:attrNameLst>
                                      </p:cBhvr>
                                      <p:to>
                                        <p:strVal val="visible"/>
                                      </p:to>
                                    </p:set>
                                    <p:animEffect transition="in" filter="fade">
                                      <p:cBhvr>
                                        <p:cTn id="38" dur="500"/>
                                        <p:tgtEl>
                                          <p:spTgt spid="5">
                                            <p:txEl>
                                              <p:pRg st="9" end="9"/>
                                            </p:txEl>
                                          </p:spTgt>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6"/>
                                        </p:tgtEl>
                                        <p:attrNameLst>
                                          <p:attrName>style.visibility</p:attrName>
                                        </p:attrNameLst>
                                      </p:cBhvr>
                                      <p:to>
                                        <p:strVal val="visible"/>
                                      </p:to>
                                    </p:set>
                                    <p:animEffect transition="in" filter="fade">
                                      <p:cBhvr>
                                        <p:cTn id="41"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Slide Number Placeholder 18"/>
          <p:cNvSpPr>
            <a:spLocks noGrp="1"/>
          </p:cNvSpPr>
          <p:nvPr>
            <p:ph type="sldNum" sz="quarter" idx="12"/>
          </p:nvPr>
        </p:nvSpPr>
        <p:spPr/>
        <p:txBody>
          <a:bodyPr/>
          <a:lstStyle/>
          <a:p>
            <a:fld id="{97B5E8DF-58F0-4F1A-9C8E-35C36CDA2C44}" type="slidenum">
              <a:rPr lang="en-GB" smtClean="0"/>
              <a:pPr/>
              <a:t>45</a:t>
            </a:fld>
            <a:endParaRPr lang="en-GB"/>
          </a:p>
        </p:txBody>
      </p:sp>
      <p:sp>
        <p:nvSpPr>
          <p:cNvPr id="15" name="Rectangle 13"/>
          <p:cNvSpPr>
            <a:spLocks noChangeArrowheads="1"/>
          </p:cNvSpPr>
          <p:nvPr/>
        </p:nvSpPr>
        <p:spPr bwMode="auto">
          <a:xfrm>
            <a:off x="44152" y="23664"/>
            <a:ext cx="7696200" cy="381000"/>
          </a:xfrm>
          <a:prstGeom prst="rect">
            <a:avLst/>
          </a:prstGeom>
          <a:noFill/>
          <a:ln w="9525">
            <a:noFill/>
            <a:miter lim="800000"/>
            <a:headEnd/>
            <a:tailEnd/>
          </a:ln>
        </p:spPr>
        <p:txBody>
          <a:bodyPr anchor="ctr"/>
          <a:lstStyle/>
          <a:p>
            <a:r>
              <a:rPr lang="en-US" sz="2000" i="1" dirty="0">
                <a:solidFill>
                  <a:srgbClr val="FF0000"/>
                </a:solidFill>
                <a:latin typeface="Verdana" pitchFamily="34" charset="0"/>
              </a:rPr>
              <a:t>QUESTION 3</a:t>
            </a:r>
          </a:p>
        </p:txBody>
      </p:sp>
      <p:sp>
        <p:nvSpPr>
          <p:cNvPr id="2" name="TextBox 1"/>
          <p:cNvSpPr txBox="1"/>
          <p:nvPr/>
        </p:nvSpPr>
        <p:spPr>
          <a:xfrm>
            <a:off x="732511" y="1341638"/>
            <a:ext cx="7920880" cy="646331"/>
          </a:xfrm>
          <a:prstGeom prst="rect">
            <a:avLst/>
          </a:prstGeom>
          <a:noFill/>
        </p:spPr>
        <p:txBody>
          <a:bodyPr wrap="square" rtlCol="0">
            <a:spAutoFit/>
          </a:bodyPr>
          <a:lstStyle/>
          <a:p>
            <a:r>
              <a:rPr lang="en-GB" sz="3600" dirty="0"/>
              <a:t>Can you protect yourself from radiation?</a:t>
            </a:r>
          </a:p>
        </p:txBody>
      </p:sp>
      <p:pic>
        <p:nvPicPr>
          <p:cNvPr id="13314" name="Picture 2" descr="Image result for images for radiation shield"/>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347864" y="2022068"/>
            <a:ext cx="2206201" cy="2304256"/>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a:extLst>
              <a:ext uri="{FF2B5EF4-FFF2-40B4-BE49-F238E27FC236}">
                <a16:creationId xmlns:a16="http://schemas.microsoft.com/office/drawing/2014/main" id="{8844A690-E3D9-3B4F-2651-5479ADB98A24}"/>
              </a:ext>
            </a:extLst>
          </p:cNvPr>
          <p:cNvSpPr txBox="1"/>
          <p:nvPr/>
        </p:nvSpPr>
        <p:spPr>
          <a:xfrm>
            <a:off x="3622872" y="5013176"/>
            <a:ext cx="1656184" cy="830997"/>
          </a:xfrm>
          <a:prstGeom prst="rect">
            <a:avLst/>
          </a:prstGeom>
          <a:noFill/>
        </p:spPr>
        <p:txBody>
          <a:bodyPr wrap="square" rtlCol="0">
            <a:spAutoFit/>
          </a:bodyPr>
          <a:lstStyle/>
          <a:p>
            <a:r>
              <a:rPr lang="en-GB" sz="4800" dirty="0"/>
              <a:t>How?</a:t>
            </a:r>
          </a:p>
        </p:txBody>
      </p:sp>
    </p:spTree>
    <p:extLst>
      <p:ext uri="{BB962C8B-B14F-4D97-AF65-F5344CB8AC3E}">
        <p14:creationId xmlns:p14="http://schemas.microsoft.com/office/powerpoint/2010/main" val="16779714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par>
                                <p:cTn id="8" presetID="10" presetClass="entr" presetSubtype="0" fill="hold" nodeType="withEffect">
                                  <p:stCondLst>
                                    <p:cond delay="0"/>
                                  </p:stCondLst>
                                  <p:childTnLst>
                                    <p:set>
                                      <p:cBhvr>
                                        <p:cTn id="9" dur="1" fill="hold">
                                          <p:stCondLst>
                                            <p:cond delay="0"/>
                                          </p:stCondLst>
                                        </p:cTn>
                                        <p:tgtEl>
                                          <p:spTgt spid="13314"/>
                                        </p:tgtEl>
                                        <p:attrNameLst>
                                          <p:attrName>style.visibility</p:attrName>
                                        </p:attrNameLst>
                                      </p:cBhvr>
                                      <p:to>
                                        <p:strVal val="visible"/>
                                      </p:to>
                                    </p:set>
                                    <p:animEffect transition="in" filter="fade">
                                      <p:cBhvr>
                                        <p:cTn id="10" dur="500"/>
                                        <p:tgtEl>
                                          <p:spTgt spid="13314"/>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fade">
                                      <p:cBhvr>
                                        <p:cTn id="15"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Slide Number Placeholder 18"/>
          <p:cNvSpPr>
            <a:spLocks noGrp="1"/>
          </p:cNvSpPr>
          <p:nvPr>
            <p:ph type="sldNum" sz="quarter" idx="12"/>
          </p:nvPr>
        </p:nvSpPr>
        <p:spPr/>
        <p:txBody>
          <a:bodyPr/>
          <a:lstStyle/>
          <a:p>
            <a:fld id="{97B5E8DF-58F0-4F1A-9C8E-35C36CDA2C44}" type="slidenum">
              <a:rPr lang="en-GB" smtClean="0"/>
              <a:pPr/>
              <a:t>46</a:t>
            </a:fld>
            <a:endParaRPr lang="en-GB"/>
          </a:p>
        </p:txBody>
      </p:sp>
      <p:sp>
        <p:nvSpPr>
          <p:cNvPr id="15" name="Rectangle 13"/>
          <p:cNvSpPr>
            <a:spLocks noChangeArrowheads="1"/>
          </p:cNvSpPr>
          <p:nvPr/>
        </p:nvSpPr>
        <p:spPr bwMode="auto">
          <a:xfrm>
            <a:off x="44152" y="23664"/>
            <a:ext cx="7696200" cy="381000"/>
          </a:xfrm>
          <a:prstGeom prst="rect">
            <a:avLst/>
          </a:prstGeom>
          <a:noFill/>
          <a:ln w="9525">
            <a:noFill/>
            <a:miter lim="800000"/>
            <a:headEnd/>
            <a:tailEnd/>
          </a:ln>
        </p:spPr>
        <p:txBody>
          <a:bodyPr anchor="ctr"/>
          <a:lstStyle/>
          <a:p>
            <a:r>
              <a:rPr lang="en-US" sz="2000" i="1" dirty="0">
                <a:solidFill>
                  <a:srgbClr val="FF0000"/>
                </a:solidFill>
                <a:latin typeface="Verdana" pitchFamily="34" charset="0"/>
              </a:rPr>
              <a:t>How to reduce external exposure</a:t>
            </a:r>
          </a:p>
        </p:txBody>
      </p:sp>
      <p:pic>
        <p:nvPicPr>
          <p:cNvPr id="4" name="Picture 2" descr="regl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54896" y="1143000"/>
            <a:ext cx="5181600" cy="3327400"/>
          </a:xfrm>
          <a:prstGeom prst="rect">
            <a:avLst/>
          </a:prstGeom>
          <a:noFill/>
          <a:extLst>
            <a:ext uri="{909E8E84-426E-40DD-AFC4-6F175D3DCCD1}">
              <a14:hiddenFill xmlns:a14="http://schemas.microsoft.com/office/drawing/2010/main">
                <a:solidFill>
                  <a:srgbClr val="FFFFFF"/>
                </a:solidFill>
              </a14:hiddenFill>
            </a:ext>
          </a:extLst>
        </p:spPr>
      </p:pic>
      <p:sp>
        <p:nvSpPr>
          <p:cNvPr id="5" name="Text Box 3"/>
          <p:cNvSpPr txBox="1">
            <a:spLocks noChangeArrowheads="1"/>
          </p:cNvSpPr>
          <p:nvPr/>
        </p:nvSpPr>
        <p:spPr bwMode="auto">
          <a:xfrm>
            <a:off x="107504" y="1594872"/>
            <a:ext cx="5029200" cy="445622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indent="88900" algn="just" eaLnBrk="0" hangingPunct="0">
              <a:lnSpc>
                <a:spcPct val="130000"/>
              </a:lnSpc>
              <a:spcBef>
                <a:spcPct val="0"/>
              </a:spcBef>
              <a:buFont typeface="Symbol" pitchFamily="18" charset="2"/>
              <a:buChar char="¨"/>
            </a:pPr>
            <a:r>
              <a:rPr lang="en-US" altLang="en-US" sz="2200" b="1" dirty="0">
                <a:solidFill>
                  <a:srgbClr val="FF0000"/>
                </a:solidFill>
                <a:sym typeface="Symbol" pitchFamily="18" charset="2"/>
              </a:rPr>
              <a:t> Distance</a:t>
            </a:r>
            <a:r>
              <a:rPr lang="en-US" altLang="en-US" sz="2200" dirty="0">
                <a:sym typeface="Symbol" pitchFamily="18" charset="2"/>
              </a:rPr>
              <a:t>: the dose rate</a:t>
            </a:r>
          </a:p>
          <a:p>
            <a:pPr indent="88900" algn="just" eaLnBrk="0" hangingPunct="0">
              <a:lnSpc>
                <a:spcPct val="130000"/>
              </a:lnSpc>
              <a:spcBef>
                <a:spcPct val="0"/>
              </a:spcBef>
              <a:buFont typeface="Symbol" pitchFamily="18" charset="2"/>
              <a:buNone/>
            </a:pPr>
            <a:r>
              <a:rPr lang="en-US" altLang="en-US" sz="2200" b="1" dirty="0"/>
              <a:t>   </a:t>
            </a:r>
            <a:r>
              <a:rPr lang="en-US" altLang="en-US" sz="2200" dirty="0"/>
              <a:t>decreases with the inverse</a:t>
            </a:r>
          </a:p>
          <a:p>
            <a:pPr indent="88900" algn="just" eaLnBrk="0" hangingPunct="0">
              <a:lnSpc>
                <a:spcPct val="130000"/>
              </a:lnSpc>
              <a:spcBef>
                <a:spcPct val="0"/>
              </a:spcBef>
              <a:buFont typeface="Symbol" pitchFamily="18" charset="2"/>
              <a:buNone/>
            </a:pPr>
            <a:r>
              <a:rPr lang="en-US" altLang="en-US" sz="2200" dirty="0"/>
              <a:t>   squared of the distance</a:t>
            </a:r>
          </a:p>
          <a:p>
            <a:pPr indent="88900" algn="just" eaLnBrk="0" hangingPunct="0">
              <a:lnSpc>
                <a:spcPct val="130000"/>
              </a:lnSpc>
              <a:spcBef>
                <a:spcPct val="0"/>
              </a:spcBef>
              <a:buFont typeface="Symbol" pitchFamily="18" charset="2"/>
              <a:buNone/>
            </a:pPr>
            <a:r>
              <a:rPr lang="en-US" altLang="en-US" sz="2200" dirty="0"/>
              <a:t>   (from a point-like source)</a:t>
            </a:r>
          </a:p>
          <a:p>
            <a:pPr indent="88900" algn="just" eaLnBrk="0" hangingPunct="0">
              <a:lnSpc>
                <a:spcPct val="130000"/>
              </a:lnSpc>
              <a:spcBef>
                <a:spcPct val="0"/>
              </a:spcBef>
              <a:buFont typeface="Symbol" pitchFamily="18" charset="2"/>
              <a:buChar char="¨"/>
            </a:pPr>
            <a:r>
              <a:rPr lang="en-US" altLang="en-US" sz="2200" dirty="0"/>
              <a:t> </a:t>
            </a:r>
            <a:r>
              <a:rPr lang="en-US" altLang="en-US" sz="2200" b="1" dirty="0">
                <a:solidFill>
                  <a:srgbClr val="FF0000"/>
                </a:solidFill>
              </a:rPr>
              <a:t>Time</a:t>
            </a:r>
            <a:r>
              <a:rPr lang="en-US" altLang="en-US" sz="2200" dirty="0"/>
              <a:t>:</a:t>
            </a:r>
            <a:r>
              <a:rPr lang="en-US" altLang="en-US" sz="2200" dirty="0">
                <a:solidFill>
                  <a:schemeClr val="accent2"/>
                </a:solidFill>
              </a:rPr>
              <a:t> </a:t>
            </a:r>
            <a:r>
              <a:rPr lang="en-US" altLang="en-US" sz="2200" dirty="0"/>
              <a:t>the dose is proportional</a:t>
            </a:r>
          </a:p>
          <a:p>
            <a:pPr indent="88900" algn="just" eaLnBrk="0" hangingPunct="0">
              <a:lnSpc>
                <a:spcPct val="130000"/>
              </a:lnSpc>
              <a:spcBef>
                <a:spcPct val="0"/>
              </a:spcBef>
              <a:buFont typeface="Symbol" pitchFamily="18" charset="2"/>
              <a:buNone/>
            </a:pPr>
            <a:r>
              <a:rPr lang="en-US" altLang="en-US" sz="2200" dirty="0"/>
              <a:t>    to the time spent close to the</a:t>
            </a:r>
          </a:p>
          <a:p>
            <a:pPr indent="88900" algn="just" eaLnBrk="0" hangingPunct="0">
              <a:lnSpc>
                <a:spcPct val="130000"/>
              </a:lnSpc>
              <a:spcBef>
                <a:spcPct val="0"/>
              </a:spcBef>
              <a:buFont typeface="Symbol" pitchFamily="18" charset="2"/>
              <a:buNone/>
            </a:pPr>
            <a:r>
              <a:rPr lang="en-US" altLang="en-US" sz="2200" dirty="0"/>
              <a:t>    source     </a:t>
            </a:r>
            <a:r>
              <a:rPr lang="en-US" altLang="en-US" sz="2200" b="1" dirty="0">
                <a:solidFill>
                  <a:srgbClr val="FF0000"/>
                </a:solidFill>
              </a:rPr>
              <a:t>D = </a:t>
            </a:r>
            <a:r>
              <a:rPr lang="en-US" altLang="en-US" sz="2200" b="1" dirty="0" err="1">
                <a:solidFill>
                  <a:srgbClr val="FF0000"/>
                </a:solidFill>
              </a:rPr>
              <a:t>dD</a:t>
            </a:r>
            <a:r>
              <a:rPr lang="en-US" altLang="en-US" sz="2200" b="1" dirty="0">
                <a:solidFill>
                  <a:srgbClr val="FF0000"/>
                </a:solidFill>
              </a:rPr>
              <a:t>/</a:t>
            </a:r>
            <a:r>
              <a:rPr lang="en-US" altLang="en-US" sz="2200" b="1" dirty="0" err="1">
                <a:solidFill>
                  <a:srgbClr val="FF0000"/>
                </a:solidFill>
              </a:rPr>
              <a:t>dt</a:t>
            </a:r>
            <a:r>
              <a:rPr lang="en-US" altLang="en-US" sz="2200" b="1" dirty="0">
                <a:solidFill>
                  <a:srgbClr val="FF0000"/>
                </a:solidFill>
              </a:rPr>
              <a:t> x t</a:t>
            </a:r>
          </a:p>
          <a:p>
            <a:pPr indent="88900" algn="just" eaLnBrk="0" hangingPunct="0">
              <a:lnSpc>
                <a:spcPct val="130000"/>
              </a:lnSpc>
              <a:spcBef>
                <a:spcPct val="0"/>
              </a:spcBef>
              <a:buClr>
                <a:schemeClr val="tx1"/>
              </a:buClr>
              <a:buFont typeface="Symbol" pitchFamily="18" charset="2"/>
              <a:buChar char="¨"/>
            </a:pPr>
            <a:r>
              <a:rPr lang="en-US" altLang="en-US" sz="2200" dirty="0">
                <a:solidFill>
                  <a:schemeClr val="accent2"/>
                </a:solidFill>
              </a:rPr>
              <a:t> </a:t>
            </a:r>
            <a:r>
              <a:rPr lang="en-US" altLang="en-US" sz="2200" b="1" dirty="0">
                <a:solidFill>
                  <a:srgbClr val="FF0000"/>
                </a:solidFill>
              </a:rPr>
              <a:t>Shielding</a:t>
            </a:r>
            <a:r>
              <a:rPr lang="en-US" altLang="en-US" sz="2200" dirty="0"/>
              <a:t>: the dose rate approximately</a:t>
            </a:r>
          </a:p>
          <a:p>
            <a:pPr indent="88900" algn="just" eaLnBrk="0" hangingPunct="0">
              <a:lnSpc>
                <a:spcPct val="130000"/>
              </a:lnSpc>
              <a:spcBef>
                <a:spcPct val="0"/>
              </a:spcBef>
              <a:buClr>
                <a:schemeClr val="accent2"/>
              </a:buClr>
              <a:buFont typeface="Symbol" pitchFamily="18" charset="2"/>
              <a:buNone/>
            </a:pPr>
            <a:r>
              <a:rPr lang="en-US" altLang="en-US" sz="2200" dirty="0"/>
              <a:t>   reduces as </a:t>
            </a:r>
            <a:r>
              <a:rPr lang="en-US" altLang="en-US" sz="2200" dirty="0" err="1"/>
              <a:t>exp</a:t>
            </a:r>
            <a:r>
              <a:rPr lang="en-US" altLang="en-US" sz="2200" dirty="0"/>
              <a:t>(-d/</a:t>
            </a:r>
            <a:r>
              <a:rPr lang="el-GR" altLang="en-US" sz="2200" dirty="0"/>
              <a:t>λ</a:t>
            </a:r>
            <a:r>
              <a:rPr lang="en-US" altLang="en-US" sz="2200" dirty="0"/>
              <a:t>) </a:t>
            </a:r>
          </a:p>
          <a:p>
            <a:pPr indent="88900" algn="just" eaLnBrk="0" hangingPunct="0">
              <a:lnSpc>
                <a:spcPct val="130000"/>
              </a:lnSpc>
              <a:spcBef>
                <a:spcPct val="0"/>
              </a:spcBef>
              <a:buClr>
                <a:schemeClr val="accent2"/>
              </a:buClr>
              <a:buFont typeface="Symbol" pitchFamily="18" charset="2"/>
              <a:buNone/>
            </a:pPr>
            <a:r>
              <a:rPr lang="en-US" altLang="en-US" sz="2200" dirty="0"/>
              <a:t>   </a:t>
            </a:r>
            <a:r>
              <a:rPr lang="el-GR" altLang="en-US" sz="2200" b="1" dirty="0">
                <a:solidFill>
                  <a:srgbClr val="FF0000"/>
                </a:solidFill>
                <a:latin typeface="Times New Roman" panose="02020603050405020304" pitchFamily="18" charset="0"/>
                <a:cs typeface="Times New Roman" panose="02020603050405020304" pitchFamily="18" charset="0"/>
              </a:rPr>
              <a:t>λ</a:t>
            </a:r>
            <a:r>
              <a:rPr lang="en-US" altLang="en-US" sz="2200" dirty="0"/>
              <a:t> = shielding properties of the material</a:t>
            </a:r>
          </a:p>
        </p:txBody>
      </p:sp>
      <p:sp>
        <p:nvSpPr>
          <p:cNvPr id="6" name="Rectangle 6"/>
          <p:cNvSpPr>
            <a:spLocks noChangeArrowheads="1"/>
          </p:cNvSpPr>
          <p:nvPr/>
        </p:nvSpPr>
        <p:spPr bwMode="auto">
          <a:xfrm>
            <a:off x="5257800" y="4800600"/>
            <a:ext cx="3717032" cy="914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lgn="ctr">
              <a:spcBef>
                <a:spcPct val="0"/>
              </a:spcBef>
              <a:defRPr sz="2000">
                <a:solidFill>
                  <a:srgbClr val="FF0000"/>
                </a:solidFill>
                <a:latin typeface="Verdana" pitchFamily="34" charset="0"/>
              </a:defRPr>
            </a:lvl1pPr>
            <a:lvl2pPr algn="ctr">
              <a:spcBef>
                <a:spcPct val="0"/>
              </a:spcBef>
              <a:defRPr sz="2000">
                <a:solidFill>
                  <a:srgbClr val="FF0000"/>
                </a:solidFill>
                <a:latin typeface="Verdana" pitchFamily="34" charset="0"/>
              </a:defRPr>
            </a:lvl2pPr>
            <a:lvl3pPr algn="ctr">
              <a:spcBef>
                <a:spcPct val="0"/>
              </a:spcBef>
              <a:defRPr sz="2000">
                <a:solidFill>
                  <a:srgbClr val="FF0000"/>
                </a:solidFill>
                <a:latin typeface="Verdana" pitchFamily="34" charset="0"/>
              </a:defRPr>
            </a:lvl3pPr>
            <a:lvl4pPr algn="ctr">
              <a:spcBef>
                <a:spcPct val="0"/>
              </a:spcBef>
              <a:defRPr sz="2000">
                <a:solidFill>
                  <a:srgbClr val="FF0000"/>
                </a:solidFill>
                <a:latin typeface="Verdana" pitchFamily="34" charset="0"/>
              </a:defRPr>
            </a:lvl4pPr>
            <a:lvl5pPr algn="ctr">
              <a:spcBef>
                <a:spcPct val="0"/>
              </a:spcBef>
              <a:defRPr sz="2000">
                <a:solidFill>
                  <a:srgbClr val="FF0000"/>
                </a:solidFill>
                <a:latin typeface="Verdana" pitchFamily="34" charset="0"/>
              </a:defRPr>
            </a:lvl5pPr>
            <a:lvl6pPr marL="457200" algn="ctr" fontAlgn="base">
              <a:spcBef>
                <a:spcPct val="0"/>
              </a:spcBef>
              <a:spcAft>
                <a:spcPct val="0"/>
              </a:spcAft>
              <a:defRPr sz="2000">
                <a:solidFill>
                  <a:srgbClr val="FF0000"/>
                </a:solidFill>
                <a:latin typeface="Verdana" pitchFamily="34" charset="0"/>
              </a:defRPr>
            </a:lvl6pPr>
            <a:lvl7pPr marL="914400" algn="ctr" fontAlgn="base">
              <a:spcBef>
                <a:spcPct val="0"/>
              </a:spcBef>
              <a:spcAft>
                <a:spcPct val="0"/>
              </a:spcAft>
              <a:defRPr sz="2000">
                <a:solidFill>
                  <a:srgbClr val="FF0000"/>
                </a:solidFill>
                <a:latin typeface="Verdana" pitchFamily="34" charset="0"/>
              </a:defRPr>
            </a:lvl7pPr>
            <a:lvl8pPr marL="1371600" algn="ctr" fontAlgn="base">
              <a:spcBef>
                <a:spcPct val="0"/>
              </a:spcBef>
              <a:spcAft>
                <a:spcPct val="0"/>
              </a:spcAft>
              <a:defRPr sz="2000">
                <a:solidFill>
                  <a:srgbClr val="FF0000"/>
                </a:solidFill>
                <a:latin typeface="Verdana" pitchFamily="34" charset="0"/>
              </a:defRPr>
            </a:lvl8pPr>
            <a:lvl9pPr marL="1828800" algn="ctr" fontAlgn="base">
              <a:spcBef>
                <a:spcPct val="0"/>
              </a:spcBef>
              <a:spcAft>
                <a:spcPct val="0"/>
              </a:spcAft>
              <a:defRPr sz="2000">
                <a:solidFill>
                  <a:srgbClr val="FF0000"/>
                </a:solidFill>
                <a:latin typeface="Verdana" pitchFamily="34" charset="0"/>
              </a:defRPr>
            </a:lvl9pPr>
          </a:lstStyle>
          <a:p>
            <a:pPr algn="l">
              <a:lnSpc>
                <a:spcPct val="100000"/>
              </a:lnSpc>
            </a:pPr>
            <a:r>
              <a:rPr lang="sv-SE" altLang="en-US" dirty="0">
                <a:solidFill>
                  <a:schemeClr val="tx1"/>
                </a:solidFill>
              </a:rPr>
              <a:t>For </a:t>
            </a:r>
            <a:r>
              <a:rPr lang="el-GR" altLang="en-US" dirty="0">
                <a:solidFill>
                  <a:schemeClr val="tx1"/>
                </a:solidFill>
                <a:latin typeface="Times New Roman" panose="02020603050405020304" pitchFamily="18" charset="0"/>
                <a:cs typeface="Times New Roman" panose="02020603050405020304" pitchFamily="18" charset="0"/>
              </a:rPr>
              <a:t>β</a:t>
            </a:r>
            <a:r>
              <a:rPr lang="sv-SE" altLang="en-US" dirty="0">
                <a:solidFill>
                  <a:schemeClr val="tx1"/>
                </a:solidFill>
              </a:rPr>
              <a:t> radiation: plexiglass</a:t>
            </a:r>
            <a:br>
              <a:rPr lang="sv-SE" altLang="en-US" dirty="0">
                <a:solidFill>
                  <a:schemeClr val="tx1"/>
                </a:solidFill>
              </a:rPr>
            </a:br>
            <a:r>
              <a:rPr lang="sv-SE" altLang="en-US" dirty="0">
                <a:solidFill>
                  <a:schemeClr val="tx1"/>
                </a:solidFill>
              </a:rPr>
              <a:t>For </a:t>
            </a:r>
            <a:r>
              <a:rPr lang="el-GR" altLang="en-US" dirty="0">
                <a:solidFill>
                  <a:schemeClr val="tx1"/>
                </a:solidFill>
                <a:latin typeface="Times New Roman" panose="02020603050405020304" pitchFamily="18" charset="0"/>
                <a:cs typeface="Times New Roman" panose="02020603050405020304" pitchFamily="18" charset="0"/>
              </a:rPr>
              <a:t>γ</a:t>
            </a:r>
            <a:r>
              <a:rPr lang="sv-SE" altLang="en-US" dirty="0">
                <a:solidFill>
                  <a:schemeClr val="tx1"/>
                </a:solidFill>
              </a:rPr>
              <a:t> radiation: iron or lead</a:t>
            </a:r>
            <a:br>
              <a:rPr lang="sv-SE" altLang="en-US" dirty="0">
                <a:solidFill>
                  <a:schemeClr val="tx1"/>
                </a:solidFill>
              </a:rPr>
            </a:br>
            <a:r>
              <a:rPr lang="sv-SE" altLang="en-US" dirty="0">
                <a:solidFill>
                  <a:schemeClr val="tx1"/>
                </a:solidFill>
              </a:rPr>
              <a:t>For n: concrete</a:t>
            </a:r>
            <a:endParaRPr lang="en-US" altLang="en-US" dirty="0">
              <a:solidFill>
                <a:schemeClr val="tx1"/>
              </a:solidFill>
            </a:endParaRPr>
          </a:p>
        </p:txBody>
      </p:sp>
      <p:sp>
        <p:nvSpPr>
          <p:cNvPr id="7" name="Rectangle 8"/>
          <p:cNvSpPr>
            <a:spLocks noChangeArrowheads="1"/>
          </p:cNvSpPr>
          <p:nvPr/>
        </p:nvSpPr>
        <p:spPr bwMode="auto">
          <a:xfrm>
            <a:off x="107504" y="547543"/>
            <a:ext cx="5832648" cy="685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lgn="ctr">
              <a:spcBef>
                <a:spcPct val="0"/>
              </a:spcBef>
              <a:defRPr sz="2000">
                <a:solidFill>
                  <a:srgbClr val="FF0000"/>
                </a:solidFill>
                <a:latin typeface="Verdana" pitchFamily="34" charset="0"/>
              </a:defRPr>
            </a:lvl1pPr>
            <a:lvl2pPr algn="ctr">
              <a:spcBef>
                <a:spcPct val="0"/>
              </a:spcBef>
              <a:defRPr sz="2000">
                <a:solidFill>
                  <a:srgbClr val="FF0000"/>
                </a:solidFill>
                <a:latin typeface="Verdana" pitchFamily="34" charset="0"/>
              </a:defRPr>
            </a:lvl2pPr>
            <a:lvl3pPr algn="ctr">
              <a:spcBef>
                <a:spcPct val="0"/>
              </a:spcBef>
              <a:defRPr sz="2000">
                <a:solidFill>
                  <a:srgbClr val="FF0000"/>
                </a:solidFill>
                <a:latin typeface="Verdana" pitchFamily="34" charset="0"/>
              </a:defRPr>
            </a:lvl3pPr>
            <a:lvl4pPr algn="ctr">
              <a:spcBef>
                <a:spcPct val="0"/>
              </a:spcBef>
              <a:defRPr sz="2000">
                <a:solidFill>
                  <a:srgbClr val="FF0000"/>
                </a:solidFill>
                <a:latin typeface="Verdana" pitchFamily="34" charset="0"/>
              </a:defRPr>
            </a:lvl4pPr>
            <a:lvl5pPr algn="ctr">
              <a:spcBef>
                <a:spcPct val="0"/>
              </a:spcBef>
              <a:defRPr sz="2000">
                <a:solidFill>
                  <a:srgbClr val="FF0000"/>
                </a:solidFill>
                <a:latin typeface="Verdana" pitchFamily="34" charset="0"/>
              </a:defRPr>
            </a:lvl5pPr>
            <a:lvl6pPr marL="457200" algn="ctr" fontAlgn="base">
              <a:spcBef>
                <a:spcPct val="0"/>
              </a:spcBef>
              <a:spcAft>
                <a:spcPct val="0"/>
              </a:spcAft>
              <a:defRPr sz="2000">
                <a:solidFill>
                  <a:srgbClr val="FF0000"/>
                </a:solidFill>
                <a:latin typeface="Verdana" pitchFamily="34" charset="0"/>
              </a:defRPr>
            </a:lvl6pPr>
            <a:lvl7pPr marL="914400" algn="ctr" fontAlgn="base">
              <a:spcBef>
                <a:spcPct val="0"/>
              </a:spcBef>
              <a:spcAft>
                <a:spcPct val="0"/>
              </a:spcAft>
              <a:defRPr sz="2000">
                <a:solidFill>
                  <a:srgbClr val="FF0000"/>
                </a:solidFill>
                <a:latin typeface="Verdana" pitchFamily="34" charset="0"/>
              </a:defRPr>
            </a:lvl7pPr>
            <a:lvl8pPr marL="1371600" algn="ctr" fontAlgn="base">
              <a:spcBef>
                <a:spcPct val="0"/>
              </a:spcBef>
              <a:spcAft>
                <a:spcPct val="0"/>
              </a:spcAft>
              <a:defRPr sz="2000">
                <a:solidFill>
                  <a:srgbClr val="FF0000"/>
                </a:solidFill>
                <a:latin typeface="Verdana" pitchFamily="34" charset="0"/>
              </a:defRPr>
            </a:lvl8pPr>
            <a:lvl9pPr marL="1828800" algn="ctr" fontAlgn="base">
              <a:spcBef>
                <a:spcPct val="0"/>
              </a:spcBef>
              <a:spcAft>
                <a:spcPct val="0"/>
              </a:spcAft>
              <a:defRPr sz="2000">
                <a:solidFill>
                  <a:srgbClr val="FF0000"/>
                </a:solidFill>
                <a:latin typeface="Verdana" pitchFamily="34" charset="0"/>
              </a:defRPr>
            </a:lvl9pPr>
          </a:lstStyle>
          <a:p>
            <a:pPr algn="l">
              <a:lnSpc>
                <a:spcPct val="100000"/>
              </a:lnSpc>
            </a:pPr>
            <a:r>
              <a:rPr lang="en-US" altLang="en-US" b="1" dirty="0">
                <a:solidFill>
                  <a:srgbClr val="0070C0"/>
                </a:solidFill>
              </a:rPr>
              <a:t>Three means: distance, time, shielding</a:t>
            </a:r>
          </a:p>
        </p:txBody>
      </p:sp>
    </p:spTree>
    <p:extLst>
      <p:ext uri="{BB962C8B-B14F-4D97-AF65-F5344CB8AC3E}">
        <p14:creationId xmlns:p14="http://schemas.microsoft.com/office/powerpoint/2010/main" val="30215051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Slide Number Placeholder 18"/>
          <p:cNvSpPr>
            <a:spLocks noGrp="1"/>
          </p:cNvSpPr>
          <p:nvPr>
            <p:ph type="sldNum" sz="quarter" idx="12"/>
          </p:nvPr>
        </p:nvSpPr>
        <p:spPr/>
        <p:txBody>
          <a:bodyPr/>
          <a:lstStyle/>
          <a:p>
            <a:fld id="{97B5E8DF-58F0-4F1A-9C8E-35C36CDA2C44}" type="slidenum">
              <a:rPr lang="en-GB" smtClean="0"/>
              <a:pPr/>
              <a:t>47</a:t>
            </a:fld>
            <a:endParaRPr lang="en-GB"/>
          </a:p>
        </p:txBody>
      </p:sp>
      <p:sp>
        <p:nvSpPr>
          <p:cNvPr id="15" name="Rectangle 13"/>
          <p:cNvSpPr>
            <a:spLocks noChangeArrowheads="1"/>
          </p:cNvSpPr>
          <p:nvPr/>
        </p:nvSpPr>
        <p:spPr bwMode="auto">
          <a:xfrm>
            <a:off x="44152" y="23664"/>
            <a:ext cx="7696200" cy="381000"/>
          </a:xfrm>
          <a:prstGeom prst="rect">
            <a:avLst/>
          </a:prstGeom>
          <a:noFill/>
          <a:ln w="9525">
            <a:noFill/>
            <a:miter lim="800000"/>
            <a:headEnd/>
            <a:tailEnd/>
          </a:ln>
        </p:spPr>
        <p:txBody>
          <a:bodyPr anchor="ctr"/>
          <a:lstStyle/>
          <a:p>
            <a:r>
              <a:rPr lang="en-US" sz="2000" i="1" dirty="0">
                <a:solidFill>
                  <a:srgbClr val="FF0000"/>
                </a:solidFill>
                <a:latin typeface="Verdana" pitchFamily="34" charset="0"/>
              </a:rPr>
              <a:t>Protection against external exposure</a:t>
            </a:r>
          </a:p>
        </p:txBody>
      </p:sp>
      <p:sp>
        <p:nvSpPr>
          <p:cNvPr id="4" name="Rectangle 3"/>
          <p:cNvSpPr txBox="1">
            <a:spLocks noChangeArrowheads="1"/>
          </p:cNvSpPr>
          <p:nvPr/>
        </p:nvSpPr>
        <p:spPr>
          <a:xfrm>
            <a:off x="251520" y="692695"/>
            <a:ext cx="8568952" cy="5544617"/>
          </a:xfrm>
          <a:prstGeom prst="rect">
            <a:avLst/>
          </a:prstGeom>
        </p:spPr>
        <p:txBody>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Verdana" pitchFamily="34" charset="0"/>
                <a:ea typeface="Verdana" pitchFamily="34" charset="0"/>
                <a:cs typeface="Verdana" pitchFamily="34" charset="0"/>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Verdana" pitchFamily="34" charset="0"/>
                <a:ea typeface="Verdana" pitchFamily="34" charset="0"/>
                <a:cs typeface="Verdana" pitchFamily="34" charset="0"/>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Verdana" pitchFamily="34" charset="0"/>
                <a:ea typeface="Verdana" pitchFamily="34" charset="0"/>
                <a:cs typeface="Verdana" pitchFamily="34" charset="0"/>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Verdana" pitchFamily="34" charset="0"/>
                <a:ea typeface="Verdana" pitchFamily="34" charset="0"/>
                <a:cs typeface="Verdana" pitchFamily="34" charset="0"/>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Verdana" pitchFamily="34" charset="0"/>
                <a:ea typeface="Verdana" pitchFamily="34" charset="0"/>
                <a:cs typeface="Verdana"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nSpc>
                <a:spcPct val="80000"/>
              </a:lnSpc>
            </a:pPr>
            <a:r>
              <a:rPr lang="en-GB" altLang="en-US" sz="2800" b="1" dirty="0">
                <a:solidFill>
                  <a:srgbClr val="0070C0"/>
                </a:solidFill>
                <a:latin typeface="+mn-lt"/>
              </a:rPr>
              <a:t>Time:</a:t>
            </a:r>
            <a:r>
              <a:rPr lang="en-GB" altLang="en-US" sz="2800" dirty="0">
                <a:solidFill>
                  <a:srgbClr val="0070C0"/>
                </a:solidFill>
                <a:latin typeface="+mn-lt"/>
              </a:rPr>
              <a:t> </a:t>
            </a:r>
            <a:r>
              <a:rPr lang="en-GB" altLang="en-US" sz="2800" dirty="0">
                <a:latin typeface="+mn-lt"/>
              </a:rPr>
              <a:t>limit the duration of the stay in the radiation field</a:t>
            </a:r>
          </a:p>
          <a:p>
            <a:pPr lvl="1">
              <a:lnSpc>
                <a:spcPct val="80000"/>
              </a:lnSpc>
            </a:pPr>
            <a:r>
              <a:rPr lang="en-GB" altLang="en-US" dirty="0">
                <a:latin typeface="+mn-lt"/>
              </a:rPr>
              <a:t>Job preparation</a:t>
            </a:r>
          </a:p>
          <a:p>
            <a:pPr lvl="1">
              <a:lnSpc>
                <a:spcPct val="80000"/>
              </a:lnSpc>
            </a:pPr>
            <a:r>
              <a:rPr lang="en-GB" altLang="en-US" dirty="0">
                <a:latin typeface="+mn-lt"/>
              </a:rPr>
              <a:t>Dry run</a:t>
            </a:r>
          </a:p>
          <a:p>
            <a:pPr lvl="1">
              <a:lnSpc>
                <a:spcPct val="80000"/>
              </a:lnSpc>
            </a:pPr>
            <a:r>
              <a:rPr lang="en-GB" altLang="en-US" dirty="0">
                <a:latin typeface="+mn-lt"/>
              </a:rPr>
              <a:t>Monitoring of the duration of exposure</a:t>
            </a:r>
          </a:p>
          <a:p>
            <a:pPr>
              <a:lnSpc>
                <a:spcPct val="80000"/>
              </a:lnSpc>
            </a:pPr>
            <a:r>
              <a:rPr lang="en-GB" altLang="en-US" sz="2800" b="1" dirty="0">
                <a:solidFill>
                  <a:srgbClr val="0070C0"/>
                </a:solidFill>
                <a:latin typeface="+mn-lt"/>
              </a:rPr>
              <a:t>Distance:</a:t>
            </a:r>
            <a:r>
              <a:rPr lang="en-GB" altLang="en-US" sz="2800" dirty="0">
                <a:solidFill>
                  <a:srgbClr val="0070C0"/>
                </a:solidFill>
                <a:latin typeface="+mn-lt"/>
              </a:rPr>
              <a:t> </a:t>
            </a:r>
            <a:r>
              <a:rPr lang="en-GB" altLang="en-US" sz="2800" dirty="0">
                <a:latin typeface="+mn-lt"/>
              </a:rPr>
              <a:t>stay as far as possible from the source</a:t>
            </a:r>
          </a:p>
          <a:p>
            <a:pPr lvl="1">
              <a:lnSpc>
                <a:spcPct val="80000"/>
              </a:lnSpc>
            </a:pPr>
            <a:r>
              <a:rPr lang="en-GB" altLang="en-US" dirty="0">
                <a:latin typeface="+mn-lt"/>
              </a:rPr>
              <a:t>Dispersion law: 1/r</a:t>
            </a:r>
            <a:r>
              <a:rPr lang="en-GB" altLang="en-US" baseline="30000" dirty="0">
                <a:latin typeface="+mn-lt"/>
              </a:rPr>
              <a:t>2</a:t>
            </a:r>
            <a:r>
              <a:rPr lang="en-GB" altLang="en-US" dirty="0">
                <a:latin typeface="+mn-lt"/>
              </a:rPr>
              <a:t> for a point source, more like 1/r for an extended source</a:t>
            </a:r>
          </a:p>
          <a:p>
            <a:pPr lvl="1">
              <a:lnSpc>
                <a:spcPct val="80000"/>
              </a:lnSpc>
            </a:pPr>
            <a:r>
              <a:rPr lang="en-GB" altLang="en-US" dirty="0">
                <a:latin typeface="+mn-lt"/>
              </a:rPr>
              <a:t>Very important at short distances</a:t>
            </a:r>
          </a:p>
          <a:p>
            <a:pPr lvl="1">
              <a:lnSpc>
                <a:spcPct val="80000"/>
              </a:lnSpc>
            </a:pPr>
            <a:r>
              <a:rPr lang="en-GB" altLang="en-US" dirty="0">
                <a:latin typeface="+mn-lt"/>
              </a:rPr>
              <a:t>Factor of 100 between 1 cm and 10 cm (use of tongs/tweezers) </a:t>
            </a:r>
          </a:p>
          <a:p>
            <a:pPr>
              <a:lnSpc>
                <a:spcPct val="80000"/>
              </a:lnSpc>
            </a:pPr>
            <a:r>
              <a:rPr lang="en-GB" altLang="en-US" sz="2800" b="1" dirty="0">
                <a:solidFill>
                  <a:srgbClr val="0070C0"/>
                </a:solidFill>
                <a:latin typeface="+mn-lt"/>
              </a:rPr>
              <a:t>Shielding:</a:t>
            </a:r>
            <a:r>
              <a:rPr lang="en-GB" altLang="en-US" sz="2800" dirty="0">
                <a:solidFill>
                  <a:srgbClr val="0070C0"/>
                </a:solidFill>
                <a:latin typeface="+mn-lt"/>
              </a:rPr>
              <a:t> </a:t>
            </a:r>
            <a:r>
              <a:rPr lang="en-GB" altLang="en-US" sz="2800" dirty="0">
                <a:latin typeface="+mn-lt"/>
              </a:rPr>
              <a:t>use of protective shields</a:t>
            </a:r>
          </a:p>
          <a:p>
            <a:pPr lvl="1">
              <a:lnSpc>
                <a:spcPct val="80000"/>
              </a:lnSpc>
            </a:pPr>
            <a:r>
              <a:rPr lang="en-GB" altLang="en-US" dirty="0">
                <a:latin typeface="+mn-lt"/>
              </a:rPr>
              <a:t>Material and thickness of the shield depend of the type and energy of the radiation and of the reduction factor required</a:t>
            </a:r>
          </a:p>
        </p:txBody>
      </p:sp>
      <p:sp>
        <p:nvSpPr>
          <p:cNvPr id="5" name="Action Button: Go Forward or Next 4">
            <a:hlinkClick r:id="rId3" action="ppaction://hlinksldjump" highlightClick="1"/>
            <a:extLst>
              <a:ext uri="{FF2B5EF4-FFF2-40B4-BE49-F238E27FC236}">
                <a16:creationId xmlns:a16="http://schemas.microsoft.com/office/drawing/2014/main" id="{EAB1C0BB-1095-4B4E-8830-A9E818270502}"/>
              </a:ext>
            </a:extLst>
          </p:cNvPr>
          <p:cNvSpPr/>
          <p:nvPr/>
        </p:nvSpPr>
        <p:spPr>
          <a:xfrm>
            <a:off x="8270697" y="5765288"/>
            <a:ext cx="765799" cy="502504"/>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3208725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500"/>
                                        <p:tgtEl>
                                          <p:spTgt spid="4">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4">
                                            <p:txEl>
                                              <p:pRg st="1" end="1"/>
                                            </p:txEl>
                                          </p:spTgt>
                                        </p:tgtEl>
                                        <p:attrNameLst>
                                          <p:attrName>style.visibility</p:attrName>
                                        </p:attrNameLst>
                                      </p:cBhvr>
                                      <p:to>
                                        <p:strVal val="visible"/>
                                      </p:to>
                                    </p:set>
                                    <p:animEffect transition="in" filter="fade">
                                      <p:cBhvr>
                                        <p:cTn id="10" dur="500"/>
                                        <p:tgtEl>
                                          <p:spTgt spid="4">
                                            <p:txEl>
                                              <p:pRg st="1" end="1"/>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4">
                                            <p:txEl>
                                              <p:pRg st="2" end="2"/>
                                            </p:txEl>
                                          </p:spTgt>
                                        </p:tgtEl>
                                        <p:attrNameLst>
                                          <p:attrName>style.visibility</p:attrName>
                                        </p:attrNameLst>
                                      </p:cBhvr>
                                      <p:to>
                                        <p:strVal val="visible"/>
                                      </p:to>
                                    </p:set>
                                    <p:animEffect transition="in" filter="fade">
                                      <p:cBhvr>
                                        <p:cTn id="13" dur="500"/>
                                        <p:tgtEl>
                                          <p:spTgt spid="4">
                                            <p:txEl>
                                              <p:pRg st="2" end="2"/>
                                            </p:txEl>
                                          </p:spTgt>
                                        </p:tgtEl>
                                      </p:cBhvr>
                                    </p:animEffect>
                                  </p:childTnLst>
                                </p:cTn>
                              </p:par>
                              <p:par>
                                <p:cTn id="14" presetID="10" presetClass="entr" presetSubtype="0" fill="hold" nodeType="withEffect">
                                  <p:stCondLst>
                                    <p:cond delay="0"/>
                                  </p:stCondLst>
                                  <p:childTnLst>
                                    <p:set>
                                      <p:cBhvr>
                                        <p:cTn id="15" dur="1" fill="hold">
                                          <p:stCondLst>
                                            <p:cond delay="0"/>
                                          </p:stCondLst>
                                        </p:cTn>
                                        <p:tgtEl>
                                          <p:spTgt spid="4">
                                            <p:txEl>
                                              <p:pRg st="3" end="3"/>
                                            </p:txEl>
                                          </p:spTgt>
                                        </p:tgtEl>
                                        <p:attrNameLst>
                                          <p:attrName>style.visibility</p:attrName>
                                        </p:attrNameLst>
                                      </p:cBhvr>
                                      <p:to>
                                        <p:strVal val="visible"/>
                                      </p:to>
                                    </p:set>
                                    <p:animEffect transition="in" filter="fade">
                                      <p:cBhvr>
                                        <p:cTn id="16" dur="500"/>
                                        <p:tgtEl>
                                          <p:spTgt spid="4">
                                            <p:txEl>
                                              <p:pRg st="3" end="3"/>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nodeType="clickEffect">
                                  <p:stCondLst>
                                    <p:cond delay="0"/>
                                  </p:stCondLst>
                                  <p:childTnLst>
                                    <p:set>
                                      <p:cBhvr>
                                        <p:cTn id="20" dur="1" fill="hold">
                                          <p:stCondLst>
                                            <p:cond delay="0"/>
                                          </p:stCondLst>
                                        </p:cTn>
                                        <p:tgtEl>
                                          <p:spTgt spid="4">
                                            <p:txEl>
                                              <p:pRg st="4" end="4"/>
                                            </p:txEl>
                                          </p:spTgt>
                                        </p:tgtEl>
                                        <p:attrNameLst>
                                          <p:attrName>style.visibility</p:attrName>
                                        </p:attrNameLst>
                                      </p:cBhvr>
                                      <p:to>
                                        <p:strVal val="visible"/>
                                      </p:to>
                                    </p:set>
                                    <p:animEffect transition="in" filter="fade">
                                      <p:cBhvr>
                                        <p:cTn id="21" dur="500"/>
                                        <p:tgtEl>
                                          <p:spTgt spid="4">
                                            <p:txEl>
                                              <p:pRg st="4" end="4"/>
                                            </p:txEl>
                                          </p:spTgt>
                                        </p:tgtEl>
                                      </p:cBhvr>
                                    </p:animEffect>
                                  </p:childTnLst>
                                </p:cTn>
                              </p:par>
                              <p:par>
                                <p:cTn id="22" presetID="10" presetClass="entr" presetSubtype="0" fill="hold" nodeType="withEffect">
                                  <p:stCondLst>
                                    <p:cond delay="0"/>
                                  </p:stCondLst>
                                  <p:childTnLst>
                                    <p:set>
                                      <p:cBhvr>
                                        <p:cTn id="23" dur="1" fill="hold">
                                          <p:stCondLst>
                                            <p:cond delay="0"/>
                                          </p:stCondLst>
                                        </p:cTn>
                                        <p:tgtEl>
                                          <p:spTgt spid="4">
                                            <p:txEl>
                                              <p:pRg st="5" end="5"/>
                                            </p:txEl>
                                          </p:spTgt>
                                        </p:tgtEl>
                                        <p:attrNameLst>
                                          <p:attrName>style.visibility</p:attrName>
                                        </p:attrNameLst>
                                      </p:cBhvr>
                                      <p:to>
                                        <p:strVal val="visible"/>
                                      </p:to>
                                    </p:set>
                                    <p:animEffect transition="in" filter="fade">
                                      <p:cBhvr>
                                        <p:cTn id="24" dur="500"/>
                                        <p:tgtEl>
                                          <p:spTgt spid="4">
                                            <p:txEl>
                                              <p:pRg st="5" end="5"/>
                                            </p:txEl>
                                          </p:spTgt>
                                        </p:tgtEl>
                                      </p:cBhvr>
                                    </p:animEffect>
                                  </p:childTnLst>
                                </p:cTn>
                              </p:par>
                              <p:par>
                                <p:cTn id="25" presetID="10" presetClass="entr" presetSubtype="0" fill="hold" nodeType="withEffect">
                                  <p:stCondLst>
                                    <p:cond delay="0"/>
                                  </p:stCondLst>
                                  <p:childTnLst>
                                    <p:set>
                                      <p:cBhvr>
                                        <p:cTn id="26" dur="1" fill="hold">
                                          <p:stCondLst>
                                            <p:cond delay="0"/>
                                          </p:stCondLst>
                                        </p:cTn>
                                        <p:tgtEl>
                                          <p:spTgt spid="4">
                                            <p:txEl>
                                              <p:pRg st="6" end="6"/>
                                            </p:txEl>
                                          </p:spTgt>
                                        </p:tgtEl>
                                        <p:attrNameLst>
                                          <p:attrName>style.visibility</p:attrName>
                                        </p:attrNameLst>
                                      </p:cBhvr>
                                      <p:to>
                                        <p:strVal val="visible"/>
                                      </p:to>
                                    </p:set>
                                    <p:animEffect transition="in" filter="fade">
                                      <p:cBhvr>
                                        <p:cTn id="27" dur="500"/>
                                        <p:tgtEl>
                                          <p:spTgt spid="4">
                                            <p:txEl>
                                              <p:pRg st="6" end="6"/>
                                            </p:txEl>
                                          </p:spTgt>
                                        </p:tgtEl>
                                      </p:cBhvr>
                                    </p:animEffect>
                                  </p:childTnLst>
                                </p:cTn>
                              </p:par>
                              <p:par>
                                <p:cTn id="28" presetID="10" presetClass="entr" presetSubtype="0" fill="hold" nodeType="withEffect">
                                  <p:stCondLst>
                                    <p:cond delay="0"/>
                                  </p:stCondLst>
                                  <p:childTnLst>
                                    <p:set>
                                      <p:cBhvr>
                                        <p:cTn id="29" dur="1" fill="hold">
                                          <p:stCondLst>
                                            <p:cond delay="0"/>
                                          </p:stCondLst>
                                        </p:cTn>
                                        <p:tgtEl>
                                          <p:spTgt spid="4">
                                            <p:txEl>
                                              <p:pRg st="7" end="7"/>
                                            </p:txEl>
                                          </p:spTgt>
                                        </p:tgtEl>
                                        <p:attrNameLst>
                                          <p:attrName>style.visibility</p:attrName>
                                        </p:attrNameLst>
                                      </p:cBhvr>
                                      <p:to>
                                        <p:strVal val="visible"/>
                                      </p:to>
                                    </p:set>
                                    <p:animEffect transition="in" filter="fade">
                                      <p:cBhvr>
                                        <p:cTn id="30" dur="500"/>
                                        <p:tgtEl>
                                          <p:spTgt spid="4">
                                            <p:txEl>
                                              <p:pRg st="7" end="7"/>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10" presetClass="entr" presetSubtype="0" fill="hold" nodeType="clickEffect">
                                  <p:stCondLst>
                                    <p:cond delay="0"/>
                                  </p:stCondLst>
                                  <p:childTnLst>
                                    <p:set>
                                      <p:cBhvr>
                                        <p:cTn id="34" dur="1" fill="hold">
                                          <p:stCondLst>
                                            <p:cond delay="0"/>
                                          </p:stCondLst>
                                        </p:cTn>
                                        <p:tgtEl>
                                          <p:spTgt spid="4">
                                            <p:txEl>
                                              <p:pRg st="8" end="8"/>
                                            </p:txEl>
                                          </p:spTgt>
                                        </p:tgtEl>
                                        <p:attrNameLst>
                                          <p:attrName>style.visibility</p:attrName>
                                        </p:attrNameLst>
                                      </p:cBhvr>
                                      <p:to>
                                        <p:strVal val="visible"/>
                                      </p:to>
                                    </p:set>
                                    <p:animEffect transition="in" filter="fade">
                                      <p:cBhvr>
                                        <p:cTn id="35" dur="500"/>
                                        <p:tgtEl>
                                          <p:spTgt spid="4">
                                            <p:txEl>
                                              <p:pRg st="8" end="8"/>
                                            </p:txEl>
                                          </p:spTgt>
                                        </p:tgtEl>
                                      </p:cBhvr>
                                    </p:animEffect>
                                  </p:childTnLst>
                                </p:cTn>
                              </p:par>
                              <p:par>
                                <p:cTn id="36" presetID="10" presetClass="entr" presetSubtype="0" fill="hold" nodeType="withEffect">
                                  <p:stCondLst>
                                    <p:cond delay="0"/>
                                  </p:stCondLst>
                                  <p:childTnLst>
                                    <p:set>
                                      <p:cBhvr>
                                        <p:cTn id="37" dur="1" fill="hold">
                                          <p:stCondLst>
                                            <p:cond delay="0"/>
                                          </p:stCondLst>
                                        </p:cTn>
                                        <p:tgtEl>
                                          <p:spTgt spid="4">
                                            <p:txEl>
                                              <p:pRg st="9" end="9"/>
                                            </p:txEl>
                                          </p:spTgt>
                                        </p:tgtEl>
                                        <p:attrNameLst>
                                          <p:attrName>style.visibility</p:attrName>
                                        </p:attrNameLst>
                                      </p:cBhvr>
                                      <p:to>
                                        <p:strVal val="visible"/>
                                      </p:to>
                                    </p:set>
                                    <p:animEffect transition="in" filter="fade">
                                      <p:cBhvr>
                                        <p:cTn id="38" dur="500"/>
                                        <p:tgtEl>
                                          <p:spTgt spid="4">
                                            <p:txEl>
                                              <p:pRg st="9" end="9"/>
                                            </p:txEl>
                                          </p:spTgt>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5"/>
                                        </p:tgtEl>
                                        <p:attrNameLst>
                                          <p:attrName>style.visibility</p:attrName>
                                        </p:attrNameLst>
                                      </p:cBhvr>
                                      <p:to>
                                        <p:strVal val="visible"/>
                                      </p:to>
                                    </p:set>
                                    <p:animEffect transition="in" filter="fade">
                                      <p:cBhvr>
                                        <p:cTn id="41"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Slide Number Placeholder 18"/>
          <p:cNvSpPr>
            <a:spLocks noGrp="1"/>
          </p:cNvSpPr>
          <p:nvPr>
            <p:ph type="sldNum" sz="quarter" idx="12"/>
          </p:nvPr>
        </p:nvSpPr>
        <p:spPr/>
        <p:txBody>
          <a:bodyPr/>
          <a:lstStyle/>
          <a:p>
            <a:fld id="{97B5E8DF-58F0-4F1A-9C8E-35C36CDA2C44}" type="slidenum">
              <a:rPr lang="en-GB" smtClean="0"/>
              <a:pPr/>
              <a:t>48</a:t>
            </a:fld>
            <a:endParaRPr lang="en-GB"/>
          </a:p>
        </p:txBody>
      </p:sp>
      <p:sp>
        <p:nvSpPr>
          <p:cNvPr id="15" name="Rectangle 13"/>
          <p:cNvSpPr>
            <a:spLocks noChangeArrowheads="1"/>
          </p:cNvSpPr>
          <p:nvPr/>
        </p:nvSpPr>
        <p:spPr bwMode="auto">
          <a:xfrm>
            <a:off x="44152" y="23664"/>
            <a:ext cx="7696200" cy="381000"/>
          </a:xfrm>
          <a:prstGeom prst="rect">
            <a:avLst/>
          </a:prstGeom>
          <a:noFill/>
          <a:ln w="9525">
            <a:noFill/>
            <a:miter lim="800000"/>
            <a:headEnd/>
            <a:tailEnd/>
          </a:ln>
        </p:spPr>
        <p:txBody>
          <a:bodyPr anchor="ctr"/>
          <a:lstStyle/>
          <a:p>
            <a:r>
              <a:rPr lang="en-US" sz="2000" i="1" dirty="0">
                <a:solidFill>
                  <a:srgbClr val="FF0000"/>
                </a:solidFill>
                <a:latin typeface="Verdana" pitchFamily="34" charset="0"/>
              </a:rPr>
              <a:t>Monitoring of external exposure</a:t>
            </a:r>
          </a:p>
        </p:txBody>
      </p:sp>
      <p:sp>
        <p:nvSpPr>
          <p:cNvPr id="5" name="Rectangle 3"/>
          <p:cNvSpPr txBox="1">
            <a:spLocks noChangeArrowheads="1"/>
          </p:cNvSpPr>
          <p:nvPr/>
        </p:nvSpPr>
        <p:spPr>
          <a:xfrm>
            <a:off x="425492" y="980728"/>
            <a:ext cx="8394979" cy="5068888"/>
          </a:xfrm>
          <a:prstGeom prst="rect">
            <a:avLst/>
          </a:prstGeom>
        </p:spPr>
        <p:txBody>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Verdana" pitchFamily="34" charset="0"/>
                <a:ea typeface="Verdana" pitchFamily="34" charset="0"/>
                <a:cs typeface="Verdana" pitchFamily="34" charset="0"/>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Verdana" pitchFamily="34" charset="0"/>
                <a:ea typeface="Verdana" pitchFamily="34" charset="0"/>
                <a:cs typeface="Verdana" pitchFamily="34" charset="0"/>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Verdana" pitchFamily="34" charset="0"/>
                <a:ea typeface="Verdana" pitchFamily="34" charset="0"/>
                <a:cs typeface="Verdana" pitchFamily="34" charset="0"/>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Verdana" pitchFamily="34" charset="0"/>
                <a:ea typeface="Verdana" pitchFamily="34" charset="0"/>
                <a:cs typeface="Verdana" pitchFamily="34" charset="0"/>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Verdana" pitchFamily="34" charset="0"/>
                <a:ea typeface="Verdana" pitchFamily="34" charset="0"/>
                <a:cs typeface="Verdana"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nSpc>
                <a:spcPct val="90000"/>
              </a:lnSpc>
            </a:pPr>
            <a:r>
              <a:rPr lang="en-GB" altLang="en-US" sz="2800" b="1" dirty="0">
                <a:solidFill>
                  <a:srgbClr val="0070C0"/>
                </a:solidFill>
                <a:latin typeface="+mn-lt"/>
              </a:rPr>
              <a:t>Wearing a personal dosimeter</a:t>
            </a:r>
            <a:r>
              <a:rPr lang="en-GB" altLang="en-US" sz="2800" dirty="0">
                <a:latin typeface="+mn-lt"/>
              </a:rPr>
              <a:t> on the chest or at the waist</a:t>
            </a:r>
          </a:p>
          <a:p>
            <a:pPr lvl="1">
              <a:lnSpc>
                <a:spcPct val="90000"/>
              </a:lnSpc>
            </a:pPr>
            <a:r>
              <a:rPr lang="en-GB" altLang="en-US" sz="2700" dirty="0">
                <a:latin typeface="+mn-lt"/>
              </a:rPr>
              <a:t>monthly measurement (at least) </a:t>
            </a:r>
          </a:p>
          <a:p>
            <a:pPr lvl="1">
              <a:lnSpc>
                <a:spcPct val="90000"/>
              </a:lnSpc>
            </a:pPr>
            <a:r>
              <a:rPr lang="en-GB" altLang="en-US" sz="2700" dirty="0">
                <a:latin typeface="+mn-lt"/>
              </a:rPr>
              <a:t>Information may be delayed (depends on dosimeter)</a:t>
            </a:r>
          </a:p>
          <a:p>
            <a:pPr lvl="1">
              <a:lnSpc>
                <a:spcPct val="90000"/>
              </a:lnSpc>
            </a:pPr>
            <a:r>
              <a:rPr lang="en-GB" altLang="en-US" sz="2700" dirty="0">
                <a:latin typeface="+mn-lt"/>
              </a:rPr>
              <a:t>measurement threshold </a:t>
            </a:r>
            <a:r>
              <a:rPr lang="en-GB" altLang="en-US" sz="2700" dirty="0">
                <a:latin typeface="Times New Roman" panose="02020603050405020304" pitchFamily="18" charset="0"/>
                <a:cs typeface="Times New Roman" panose="02020603050405020304" pitchFamily="18" charset="0"/>
              </a:rPr>
              <a:t>~</a:t>
            </a:r>
            <a:r>
              <a:rPr lang="en-GB" altLang="en-US" sz="2700" dirty="0">
                <a:latin typeface="+mn-lt"/>
              </a:rPr>
              <a:t>0.1 </a:t>
            </a:r>
            <a:r>
              <a:rPr lang="en-GB" altLang="en-US" sz="2700" dirty="0" err="1">
                <a:latin typeface="+mn-lt"/>
              </a:rPr>
              <a:t>mSv</a:t>
            </a:r>
            <a:r>
              <a:rPr lang="en-GB" altLang="en-US" sz="2700" dirty="0">
                <a:latin typeface="+mn-lt"/>
              </a:rPr>
              <a:t>/month</a:t>
            </a:r>
          </a:p>
          <a:p>
            <a:pPr>
              <a:lnSpc>
                <a:spcPct val="90000"/>
              </a:lnSpc>
            </a:pPr>
            <a:r>
              <a:rPr lang="en-GB" altLang="en-US" sz="2800" b="1" dirty="0">
                <a:solidFill>
                  <a:srgbClr val="0070C0"/>
                </a:solidFill>
                <a:latin typeface="+mn-lt"/>
              </a:rPr>
              <a:t>Wearing an electronic dosimeter</a:t>
            </a:r>
          </a:p>
          <a:p>
            <a:pPr lvl="1">
              <a:lnSpc>
                <a:spcPct val="90000"/>
              </a:lnSpc>
            </a:pPr>
            <a:r>
              <a:rPr lang="en-GB" altLang="en-US" sz="2700" dirty="0">
                <a:latin typeface="+mn-lt"/>
              </a:rPr>
              <a:t>instantaneous information</a:t>
            </a:r>
          </a:p>
          <a:p>
            <a:pPr lvl="1">
              <a:lnSpc>
                <a:spcPct val="90000"/>
              </a:lnSpc>
            </a:pPr>
            <a:r>
              <a:rPr lang="en-GB" altLang="en-US" sz="2700" dirty="0">
                <a:latin typeface="+mn-lt"/>
              </a:rPr>
              <a:t>possibility to setting a dose or dose rate alarm</a:t>
            </a:r>
            <a:endParaRPr lang="en-GB" altLang="en-US" sz="2400" b="1" dirty="0">
              <a:solidFill>
                <a:schemeClr val="accent2"/>
              </a:solidFill>
              <a:latin typeface="+mn-lt"/>
            </a:endParaRPr>
          </a:p>
          <a:p>
            <a:pPr>
              <a:lnSpc>
                <a:spcPct val="90000"/>
              </a:lnSpc>
            </a:pPr>
            <a:r>
              <a:rPr lang="en-GB" altLang="en-US" sz="2800" b="1" dirty="0">
                <a:solidFill>
                  <a:srgbClr val="0070C0"/>
                </a:solidFill>
                <a:latin typeface="+mn-lt"/>
              </a:rPr>
              <a:t>Wearing an extremity dosimeter</a:t>
            </a:r>
          </a:p>
          <a:p>
            <a:pPr lvl="1">
              <a:lnSpc>
                <a:spcPct val="90000"/>
              </a:lnSpc>
            </a:pPr>
            <a:r>
              <a:rPr lang="en-GB" altLang="en-US" sz="2700" dirty="0">
                <a:latin typeface="+mn-lt"/>
              </a:rPr>
              <a:t>In the case of specific hand exposure risk (handling of radioactive substances)</a:t>
            </a:r>
          </a:p>
        </p:txBody>
      </p:sp>
    </p:spTree>
    <p:extLst>
      <p:ext uri="{BB962C8B-B14F-4D97-AF65-F5344CB8AC3E}">
        <p14:creationId xmlns:p14="http://schemas.microsoft.com/office/powerpoint/2010/main" val="40249989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500"/>
                                        <p:tgtEl>
                                          <p:spTgt spid="5">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5">
                                            <p:txEl>
                                              <p:pRg st="1" end="1"/>
                                            </p:txEl>
                                          </p:spTgt>
                                        </p:tgtEl>
                                        <p:attrNameLst>
                                          <p:attrName>style.visibility</p:attrName>
                                        </p:attrNameLst>
                                      </p:cBhvr>
                                      <p:to>
                                        <p:strVal val="visible"/>
                                      </p:to>
                                    </p:set>
                                    <p:animEffect transition="in" filter="fade">
                                      <p:cBhvr>
                                        <p:cTn id="10" dur="500"/>
                                        <p:tgtEl>
                                          <p:spTgt spid="5">
                                            <p:txEl>
                                              <p:pRg st="1" end="1"/>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5">
                                            <p:txEl>
                                              <p:pRg st="2" end="2"/>
                                            </p:txEl>
                                          </p:spTgt>
                                        </p:tgtEl>
                                        <p:attrNameLst>
                                          <p:attrName>style.visibility</p:attrName>
                                        </p:attrNameLst>
                                      </p:cBhvr>
                                      <p:to>
                                        <p:strVal val="visible"/>
                                      </p:to>
                                    </p:set>
                                    <p:animEffect transition="in" filter="fade">
                                      <p:cBhvr>
                                        <p:cTn id="13" dur="500"/>
                                        <p:tgtEl>
                                          <p:spTgt spid="5">
                                            <p:txEl>
                                              <p:pRg st="2" end="2"/>
                                            </p:txEl>
                                          </p:spTgt>
                                        </p:tgtEl>
                                      </p:cBhvr>
                                    </p:animEffect>
                                  </p:childTnLst>
                                </p:cTn>
                              </p:par>
                              <p:par>
                                <p:cTn id="14" presetID="10" presetClass="entr" presetSubtype="0" fill="hold" nodeType="withEffect">
                                  <p:stCondLst>
                                    <p:cond delay="0"/>
                                  </p:stCondLst>
                                  <p:childTnLst>
                                    <p:set>
                                      <p:cBhvr>
                                        <p:cTn id="15" dur="1" fill="hold">
                                          <p:stCondLst>
                                            <p:cond delay="0"/>
                                          </p:stCondLst>
                                        </p:cTn>
                                        <p:tgtEl>
                                          <p:spTgt spid="5">
                                            <p:txEl>
                                              <p:pRg st="3" end="3"/>
                                            </p:txEl>
                                          </p:spTgt>
                                        </p:tgtEl>
                                        <p:attrNameLst>
                                          <p:attrName>style.visibility</p:attrName>
                                        </p:attrNameLst>
                                      </p:cBhvr>
                                      <p:to>
                                        <p:strVal val="visible"/>
                                      </p:to>
                                    </p:set>
                                    <p:animEffect transition="in" filter="fade">
                                      <p:cBhvr>
                                        <p:cTn id="16" dur="500"/>
                                        <p:tgtEl>
                                          <p:spTgt spid="5">
                                            <p:txEl>
                                              <p:pRg st="3" end="3"/>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nodeType="clickEffect">
                                  <p:stCondLst>
                                    <p:cond delay="0"/>
                                  </p:stCondLst>
                                  <p:childTnLst>
                                    <p:set>
                                      <p:cBhvr>
                                        <p:cTn id="20" dur="1" fill="hold">
                                          <p:stCondLst>
                                            <p:cond delay="0"/>
                                          </p:stCondLst>
                                        </p:cTn>
                                        <p:tgtEl>
                                          <p:spTgt spid="5">
                                            <p:txEl>
                                              <p:pRg st="4" end="4"/>
                                            </p:txEl>
                                          </p:spTgt>
                                        </p:tgtEl>
                                        <p:attrNameLst>
                                          <p:attrName>style.visibility</p:attrName>
                                        </p:attrNameLst>
                                      </p:cBhvr>
                                      <p:to>
                                        <p:strVal val="visible"/>
                                      </p:to>
                                    </p:set>
                                    <p:animEffect transition="in" filter="fade">
                                      <p:cBhvr>
                                        <p:cTn id="21" dur="500"/>
                                        <p:tgtEl>
                                          <p:spTgt spid="5">
                                            <p:txEl>
                                              <p:pRg st="4" end="4"/>
                                            </p:txEl>
                                          </p:spTgt>
                                        </p:tgtEl>
                                      </p:cBhvr>
                                    </p:animEffect>
                                  </p:childTnLst>
                                </p:cTn>
                              </p:par>
                              <p:par>
                                <p:cTn id="22" presetID="10" presetClass="entr" presetSubtype="0" fill="hold" nodeType="withEffect">
                                  <p:stCondLst>
                                    <p:cond delay="0"/>
                                  </p:stCondLst>
                                  <p:childTnLst>
                                    <p:set>
                                      <p:cBhvr>
                                        <p:cTn id="23" dur="1" fill="hold">
                                          <p:stCondLst>
                                            <p:cond delay="0"/>
                                          </p:stCondLst>
                                        </p:cTn>
                                        <p:tgtEl>
                                          <p:spTgt spid="5">
                                            <p:txEl>
                                              <p:pRg st="5" end="5"/>
                                            </p:txEl>
                                          </p:spTgt>
                                        </p:tgtEl>
                                        <p:attrNameLst>
                                          <p:attrName>style.visibility</p:attrName>
                                        </p:attrNameLst>
                                      </p:cBhvr>
                                      <p:to>
                                        <p:strVal val="visible"/>
                                      </p:to>
                                    </p:set>
                                    <p:animEffect transition="in" filter="fade">
                                      <p:cBhvr>
                                        <p:cTn id="24" dur="500"/>
                                        <p:tgtEl>
                                          <p:spTgt spid="5">
                                            <p:txEl>
                                              <p:pRg st="5" end="5"/>
                                            </p:txEl>
                                          </p:spTgt>
                                        </p:tgtEl>
                                      </p:cBhvr>
                                    </p:animEffect>
                                  </p:childTnLst>
                                </p:cTn>
                              </p:par>
                              <p:par>
                                <p:cTn id="25" presetID="10" presetClass="entr" presetSubtype="0" fill="hold" nodeType="withEffect">
                                  <p:stCondLst>
                                    <p:cond delay="0"/>
                                  </p:stCondLst>
                                  <p:childTnLst>
                                    <p:set>
                                      <p:cBhvr>
                                        <p:cTn id="26" dur="1" fill="hold">
                                          <p:stCondLst>
                                            <p:cond delay="0"/>
                                          </p:stCondLst>
                                        </p:cTn>
                                        <p:tgtEl>
                                          <p:spTgt spid="5">
                                            <p:txEl>
                                              <p:pRg st="6" end="6"/>
                                            </p:txEl>
                                          </p:spTgt>
                                        </p:tgtEl>
                                        <p:attrNameLst>
                                          <p:attrName>style.visibility</p:attrName>
                                        </p:attrNameLst>
                                      </p:cBhvr>
                                      <p:to>
                                        <p:strVal val="visible"/>
                                      </p:to>
                                    </p:set>
                                    <p:animEffect transition="in" filter="fade">
                                      <p:cBhvr>
                                        <p:cTn id="27" dur="500"/>
                                        <p:tgtEl>
                                          <p:spTgt spid="5">
                                            <p:txEl>
                                              <p:pRg st="6" end="6"/>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5">
                                            <p:txEl>
                                              <p:pRg st="7" end="7"/>
                                            </p:txEl>
                                          </p:spTgt>
                                        </p:tgtEl>
                                        <p:attrNameLst>
                                          <p:attrName>style.visibility</p:attrName>
                                        </p:attrNameLst>
                                      </p:cBhvr>
                                      <p:to>
                                        <p:strVal val="visible"/>
                                      </p:to>
                                    </p:set>
                                    <p:animEffect transition="in" filter="fade">
                                      <p:cBhvr>
                                        <p:cTn id="32" dur="500"/>
                                        <p:tgtEl>
                                          <p:spTgt spid="5">
                                            <p:txEl>
                                              <p:pRg st="7" end="7"/>
                                            </p:txEl>
                                          </p:spTgt>
                                        </p:tgtEl>
                                      </p:cBhvr>
                                    </p:animEffect>
                                  </p:childTnLst>
                                </p:cTn>
                              </p:par>
                              <p:par>
                                <p:cTn id="33" presetID="10" presetClass="entr" presetSubtype="0" fill="hold" nodeType="withEffect">
                                  <p:stCondLst>
                                    <p:cond delay="0"/>
                                  </p:stCondLst>
                                  <p:childTnLst>
                                    <p:set>
                                      <p:cBhvr>
                                        <p:cTn id="34" dur="1" fill="hold">
                                          <p:stCondLst>
                                            <p:cond delay="0"/>
                                          </p:stCondLst>
                                        </p:cTn>
                                        <p:tgtEl>
                                          <p:spTgt spid="5">
                                            <p:txEl>
                                              <p:pRg st="8" end="8"/>
                                            </p:txEl>
                                          </p:spTgt>
                                        </p:tgtEl>
                                        <p:attrNameLst>
                                          <p:attrName>style.visibility</p:attrName>
                                        </p:attrNameLst>
                                      </p:cBhvr>
                                      <p:to>
                                        <p:strVal val="visible"/>
                                      </p:to>
                                    </p:set>
                                    <p:animEffect transition="in" filter="fade">
                                      <p:cBhvr>
                                        <p:cTn id="35" dur="500"/>
                                        <p:tgtEl>
                                          <p:spTgt spid="5">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Slide Number Placeholder 18"/>
          <p:cNvSpPr>
            <a:spLocks noGrp="1"/>
          </p:cNvSpPr>
          <p:nvPr>
            <p:ph type="sldNum" sz="quarter" idx="12"/>
          </p:nvPr>
        </p:nvSpPr>
        <p:spPr/>
        <p:txBody>
          <a:bodyPr/>
          <a:lstStyle/>
          <a:p>
            <a:fld id="{97B5E8DF-58F0-4F1A-9C8E-35C36CDA2C44}" type="slidenum">
              <a:rPr lang="en-GB" smtClean="0"/>
              <a:pPr/>
              <a:t>49</a:t>
            </a:fld>
            <a:endParaRPr lang="en-GB"/>
          </a:p>
        </p:txBody>
      </p:sp>
      <p:sp>
        <p:nvSpPr>
          <p:cNvPr id="15" name="Rectangle 13"/>
          <p:cNvSpPr>
            <a:spLocks noChangeArrowheads="1"/>
          </p:cNvSpPr>
          <p:nvPr/>
        </p:nvSpPr>
        <p:spPr bwMode="auto">
          <a:xfrm>
            <a:off x="44152" y="23664"/>
            <a:ext cx="7696200" cy="381000"/>
          </a:xfrm>
          <a:prstGeom prst="rect">
            <a:avLst/>
          </a:prstGeom>
          <a:noFill/>
          <a:ln w="9525">
            <a:noFill/>
            <a:miter lim="800000"/>
            <a:headEnd/>
            <a:tailEnd/>
          </a:ln>
        </p:spPr>
        <p:txBody>
          <a:bodyPr anchor="ctr"/>
          <a:lstStyle/>
          <a:p>
            <a:r>
              <a:rPr lang="en-US" sz="2000" i="1" dirty="0">
                <a:solidFill>
                  <a:srgbClr val="FF0000"/>
                </a:solidFill>
                <a:latin typeface="Verdana" pitchFamily="34" charset="0"/>
              </a:rPr>
              <a:t>Operational quantities and dose limits</a:t>
            </a:r>
          </a:p>
        </p:txBody>
      </p:sp>
      <p:sp>
        <p:nvSpPr>
          <p:cNvPr id="4" name="Rectangle 3"/>
          <p:cNvSpPr txBox="1">
            <a:spLocks noChangeArrowheads="1"/>
          </p:cNvSpPr>
          <p:nvPr/>
        </p:nvSpPr>
        <p:spPr>
          <a:xfrm>
            <a:off x="1588" y="759371"/>
            <a:ext cx="9099848" cy="5184576"/>
          </a:xfrm>
          <a:prstGeom prst="rect">
            <a:avLst/>
          </a:prstGeom>
        </p:spPr>
        <p:txBody>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Verdana" pitchFamily="34" charset="0"/>
                <a:ea typeface="Verdana" pitchFamily="34" charset="0"/>
                <a:cs typeface="Verdana" pitchFamily="34" charset="0"/>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Verdana" pitchFamily="34" charset="0"/>
                <a:ea typeface="Verdana" pitchFamily="34" charset="0"/>
                <a:cs typeface="Verdana" pitchFamily="34" charset="0"/>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Verdana" pitchFamily="34" charset="0"/>
                <a:ea typeface="Verdana" pitchFamily="34" charset="0"/>
                <a:cs typeface="Verdana" pitchFamily="34" charset="0"/>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Verdana" pitchFamily="34" charset="0"/>
                <a:ea typeface="Verdana" pitchFamily="34" charset="0"/>
                <a:cs typeface="Verdana" pitchFamily="34" charset="0"/>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Verdana" pitchFamily="34" charset="0"/>
                <a:ea typeface="Verdana" pitchFamily="34" charset="0"/>
                <a:cs typeface="Verdana"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nSpc>
                <a:spcPct val="80000"/>
              </a:lnSpc>
            </a:pPr>
            <a:r>
              <a:rPr lang="en-GB" altLang="en-US" sz="2800" b="1" dirty="0">
                <a:solidFill>
                  <a:srgbClr val="0070C0"/>
                </a:solidFill>
                <a:latin typeface="+mn-lt"/>
              </a:rPr>
              <a:t>The dosimeter is calibrated to measure:</a:t>
            </a:r>
          </a:p>
          <a:p>
            <a:pPr marL="628650" lvl="1"/>
            <a:r>
              <a:rPr lang="en-GB" altLang="en-US" sz="2400" b="1" dirty="0" err="1">
                <a:solidFill>
                  <a:srgbClr val="0070C0"/>
                </a:solidFill>
                <a:latin typeface="+mn-lt"/>
              </a:rPr>
              <a:t>H</a:t>
            </a:r>
            <a:r>
              <a:rPr lang="en-GB" altLang="en-US" sz="2400" b="1" baseline="-25000" dirty="0" err="1">
                <a:solidFill>
                  <a:srgbClr val="0070C0"/>
                </a:solidFill>
                <a:latin typeface="+mn-lt"/>
              </a:rPr>
              <a:t>p</a:t>
            </a:r>
            <a:r>
              <a:rPr lang="en-GB" altLang="en-US" sz="2400" b="1" dirty="0">
                <a:solidFill>
                  <a:srgbClr val="0070C0"/>
                </a:solidFill>
                <a:latin typeface="+mn-lt"/>
              </a:rPr>
              <a:t>(10):</a:t>
            </a:r>
            <a:r>
              <a:rPr lang="en-GB" altLang="en-US" sz="2400" dirty="0">
                <a:solidFill>
                  <a:srgbClr val="0070C0"/>
                </a:solidFill>
                <a:latin typeface="+mn-lt"/>
              </a:rPr>
              <a:t> </a:t>
            </a:r>
            <a:r>
              <a:rPr lang="en-GB" altLang="en-US" sz="2400" dirty="0">
                <a:latin typeface="+mn-lt"/>
              </a:rPr>
              <a:t>personal equivalent dose at a depth of 10 mm in the chest</a:t>
            </a:r>
          </a:p>
          <a:p>
            <a:pPr marL="628650" lvl="1"/>
            <a:r>
              <a:rPr lang="en-GB" altLang="en-US" sz="2400" b="1" dirty="0" err="1">
                <a:solidFill>
                  <a:srgbClr val="0070C0"/>
                </a:solidFill>
                <a:latin typeface="+mn-lt"/>
              </a:rPr>
              <a:t>H</a:t>
            </a:r>
            <a:r>
              <a:rPr lang="en-GB" altLang="en-US" sz="2400" b="1" baseline="-25000" dirty="0" err="1">
                <a:solidFill>
                  <a:srgbClr val="0070C0"/>
                </a:solidFill>
                <a:latin typeface="+mn-lt"/>
              </a:rPr>
              <a:t>p</a:t>
            </a:r>
            <a:r>
              <a:rPr lang="en-GB" altLang="en-US" sz="2400" b="1" dirty="0">
                <a:solidFill>
                  <a:srgbClr val="0070C0"/>
                </a:solidFill>
                <a:latin typeface="+mn-lt"/>
              </a:rPr>
              <a:t>(0.07):</a:t>
            </a:r>
            <a:r>
              <a:rPr lang="en-GB" altLang="en-US" sz="2400" dirty="0">
                <a:solidFill>
                  <a:srgbClr val="0070C0"/>
                </a:solidFill>
                <a:latin typeface="+mn-lt"/>
              </a:rPr>
              <a:t> </a:t>
            </a:r>
            <a:r>
              <a:rPr lang="en-GB" altLang="en-US" sz="2400" dirty="0">
                <a:latin typeface="+mn-lt"/>
              </a:rPr>
              <a:t>personal equivalent dose at a depth of 0.07 mm in the chest</a:t>
            </a:r>
          </a:p>
          <a:p>
            <a:pPr>
              <a:lnSpc>
                <a:spcPct val="80000"/>
              </a:lnSpc>
            </a:pPr>
            <a:r>
              <a:rPr lang="en-GB" altLang="en-US" sz="2800" b="1" dirty="0">
                <a:solidFill>
                  <a:srgbClr val="0070C0"/>
                </a:solidFill>
                <a:latin typeface="+mn-lt"/>
              </a:rPr>
              <a:t>At low measured doses</a:t>
            </a:r>
            <a:r>
              <a:rPr lang="en-GB" altLang="en-US" sz="2800" dirty="0">
                <a:solidFill>
                  <a:srgbClr val="0070C0"/>
                </a:solidFill>
                <a:latin typeface="+mn-lt"/>
              </a:rPr>
              <a:t> </a:t>
            </a:r>
            <a:r>
              <a:rPr lang="en-GB" altLang="en-US" sz="2400" dirty="0">
                <a:latin typeface="+mn-lt"/>
              </a:rPr>
              <a:t>(less than the limits) it is assumed that:</a:t>
            </a:r>
          </a:p>
          <a:p>
            <a:pPr marL="628650" lvl="1"/>
            <a:r>
              <a:rPr lang="en-GB" altLang="en-US" sz="2400" dirty="0">
                <a:latin typeface="+mn-lt"/>
              </a:rPr>
              <a:t>the effective dose and the equivalent dose to each organ is equal to </a:t>
            </a:r>
            <a:r>
              <a:rPr lang="en-GB" altLang="en-US" sz="2400" dirty="0" err="1">
                <a:latin typeface="+mn-lt"/>
              </a:rPr>
              <a:t>H</a:t>
            </a:r>
            <a:r>
              <a:rPr lang="en-GB" altLang="en-US" sz="2400" baseline="-25000" dirty="0" err="1">
                <a:latin typeface="+mn-lt"/>
              </a:rPr>
              <a:t>p</a:t>
            </a:r>
            <a:r>
              <a:rPr lang="en-GB" altLang="en-US" sz="2400" dirty="0">
                <a:latin typeface="+mn-lt"/>
              </a:rPr>
              <a:t>(10);</a:t>
            </a:r>
          </a:p>
          <a:p>
            <a:pPr marL="628650" lvl="1"/>
            <a:r>
              <a:rPr lang="en-GB" altLang="en-US" sz="2400" dirty="0">
                <a:latin typeface="+mn-lt"/>
              </a:rPr>
              <a:t>the equivalent dose to the skin is equal to </a:t>
            </a:r>
            <a:r>
              <a:rPr lang="en-GB" altLang="en-US" sz="2400" dirty="0" err="1">
                <a:latin typeface="+mn-lt"/>
              </a:rPr>
              <a:t>H</a:t>
            </a:r>
            <a:r>
              <a:rPr lang="en-GB" altLang="en-US" sz="2400" baseline="-25000" dirty="0" err="1">
                <a:latin typeface="+mn-lt"/>
              </a:rPr>
              <a:t>p</a:t>
            </a:r>
            <a:r>
              <a:rPr lang="en-GB" altLang="en-US" sz="2400" dirty="0">
                <a:latin typeface="+mn-lt"/>
              </a:rPr>
              <a:t>(0.07);</a:t>
            </a:r>
          </a:p>
          <a:p>
            <a:pPr>
              <a:lnSpc>
                <a:spcPct val="80000"/>
              </a:lnSpc>
            </a:pPr>
            <a:r>
              <a:rPr lang="en-GB" altLang="en-US" sz="2800" b="1" dirty="0">
                <a:solidFill>
                  <a:srgbClr val="0070C0"/>
                </a:solidFill>
                <a:latin typeface="+mn-lt"/>
              </a:rPr>
              <a:t>At high measured doses</a:t>
            </a:r>
            <a:r>
              <a:rPr lang="en-GB" altLang="en-US" sz="2800" dirty="0">
                <a:solidFill>
                  <a:srgbClr val="0070C0"/>
                </a:solidFill>
                <a:latin typeface="+mn-lt"/>
              </a:rPr>
              <a:t> </a:t>
            </a:r>
            <a:r>
              <a:rPr lang="en-GB" altLang="en-US" sz="2400" dirty="0">
                <a:latin typeface="+mn-lt"/>
              </a:rPr>
              <a:t>(exceeding the limits), </a:t>
            </a:r>
          </a:p>
          <a:p>
            <a:pPr marL="628650" lvl="1"/>
            <a:r>
              <a:rPr lang="en-GB" altLang="en-US" sz="2400" dirty="0">
                <a:latin typeface="+mn-lt"/>
              </a:rPr>
              <a:t>an investigation is undertaken (</a:t>
            </a:r>
            <a:r>
              <a:rPr lang="en-GB" altLang="en-US" sz="2400" b="1" dirty="0">
                <a:solidFill>
                  <a:srgbClr val="0070C0"/>
                </a:solidFill>
                <a:latin typeface="+mn-lt"/>
              </a:rPr>
              <a:t>dosimetric reconstruction</a:t>
            </a:r>
            <a:r>
              <a:rPr lang="en-GB" altLang="en-US" sz="2400" dirty="0">
                <a:latin typeface="+mn-lt"/>
              </a:rPr>
              <a:t>) to determine the effective dose and the equivalent doses to the organs which were actually received. </a:t>
            </a:r>
          </a:p>
        </p:txBody>
      </p:sp>
    </p:spTree>
    <p:extLst>
      <p:ext uri="{BB962C8B-B14F-4D97-AF65-F5344CB8AC3E}">
        <p14:creationId xmlns:p14="http://schemas.microsoft.com/office/powerpoint/2010/main" val="36824671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5"/>
          <p:cNvSpPr txBox="1">
            <a:spLocks noChangeArrowheads="1"/>
          </p:cNvSpPr>
          <p:nvPr/>
        </p:nvSpPr>
        <p:spPr bwMode="auto">
          <a:xfrm>
            <a:off x="2673350" y="903288"/>
            <a:ext cx="2508250" cy="641350"/>
          </a:xfrm>
          <a:prstGeom prst="rect">
            <a:avLst/>
          </a:prstGeom>
          <a:noFill/>
          <a:ln w="9525">
            <a:noFill/>
            <a:miter lim="800000"/>
            <a:headEnd/>
            <a:tailEnd/>
          </a:ln>
        </p:spPr>
        <p:txBody>
          <a:bodyPr>
            <a:spAutoFit/>
          </a:bodyPr>
          <a:lstStyle/>
          <a:p>
            <a:pPr algn="ctr">
              <a:spcBef>
                <a:spcPct val="50000"/>
              </a:spcBef>
            </a:pPr>
            <a:r>
              <a:rPr lang="en-US" sz="1800" b="1" dirty="0">
                <a:solidFill>
                  <a:srgbClr val="FF0000"/>
                </a:solidFill>
                <a:latin typeface="Verdana" pitchFamily="34" charset="0"/>
              </a:rPr>
              <a:t>Henri Becquerel    (1852-1908)</a:t>
            </a:r>
          </a:p>
        </p:txBody>
      </p:sp>
      <p:pic>
        <p:nvPicPr>
          <p:cNvPr id="3" name="Picture 6" descr="Becquerel"/>
          <p:cNvPicPr>
            <a:picLocks noChangeAspect="1" noChangeArrowheads="1"/>
          </p:cNvPicPr>
          <p:nvPr/>
        </p:nvPicPr>
        <p:blipFill>
          <a:blip r:embed="rId3" cstate="print"/>
          <a:srcRect l="5325" t="1334" r="5917" b="19502"/>
          <a:stretch>
            <a:fillRect/>
          </a:stretch>
        </p:blipFill>
        <p:spPr bwMode="auto">
          <a:xfrm>
            <a:off x="533400" y="762000"/>
            <a:ext cx="2159000" cy="2711450"/>
          </a:xfrm>
          <a:prstGeom prst="rect">
            <a:avLst/>
          </a:prstGeom>
          <a:noFill/>
          <a:ln w="9525">
            <a:noFill/>
            <a:miter lim="800000"/>
            <a:headEnd/>
            <a:tailEnd/>
          </a:ln>
        </p:spPr>
      </p:pic>
      <p:sp>
        <p:nvSpPr>
          <p:cNvPr id="4" name="Text Box 7"/>
          <p:cNvSpPr txBox="1">
            <a:spLocks noChangeArrowheads="1"/>
          </p:cNvSpPr>
          <p:nvPr/>
        </p:nvSpPr>
        <p:spPr bwMode="auto">
          <a:xfrm>
            <a:off x="3024188" y="1700213"/>
            <a:ext cx="2628900" cy="1192212"/>
          </a:xfrm>
          <a:prstGeom prst="rect">
            <a:avLst/>
          </a:prstGeom>
          <a:noFill/>
          <a:ln w="9525">
            <a:noFill/>
            <a:miter lim="800000"/>
            <a:headEnd/>
            <a:tailEnd/>
          </a:ln>
        </p:spPr>
        <p:txBody>
          <a:bodyPr>
            <a:spAutoFit/>
          </a:bodyPr>
          <a:lstStyle/>
          <a:p>
            <a:pPr algn="ctr">
              <a:spcBef>
                <a:spcPct val="50000"/>
              </a:spcBef>
            </a:pPr>
            <a:r>
              <a:rPr lang="en-US" sz="1800" dirty="0">
                <a:latin typeface="Verdana" pitchFamily="34" charset="0"/>
              </a:rPr>
              <a:t>1896</a:t>
            </a:r>
          </a:p>
          <a:p>
            <a:pPr algn="ctr">
              <a:spcBef>
                <a:spcPct val="50000"/>
              </a:spcBef>
            </a:pPr>
            <a:r>
              <a:rPr lang="en-US" sz="1800" dirty="0">
                <a:latin typeface="Verdana" pitchFamily="34" charset="0"/>
              </a:rPr>
              <a:t>Discovery of natural</a:t>
            </a:r>
          </a:p>
          <a:p>
            <a:pPr algn="ctr">
              <a:spcBef>
                <a:spcPct val="50000"/>
              </a:spcBef>
            </a:pPr>
            <a:r>
              <a:rPr lang="en-US" sz="1800" dirty="0">
                <a:latin typeface="Verdana" pitchFamily="34" charset="0"/>
              </a:rPr>
              <a:t>radioactivity</a:t>
            </a:r>
          </a:p>
        </p:txBody>
      </p:sp>
      <p:pic>
        <p:nvPicPr>
          <p:cNvPr id="5" name="Picture 8" descr="Fig"/>
          <p:cNvPicPr>
            <a:picLocks noChangeAspect="1" noChangeArrowheads="1"/>
          </p:cNvPicPr>
          <p:nvPr/>
        </p:nvPicPr>
        <p:blipFill>
          <a:blip r:embed="rId4" cstate="print"/>
          <a:srcRect l="9375" t="2556" r="9375" b="2556"/>
          <a:stretch>
            <a:fillRect/>
          </a:stretch>
        </p:blipFill>
        <p:spPr bwMode="auto">
          <a:xfrm>
            <a:off x="5867400" y="2362200"/>
            <a:ext cx="2800350" cy="3236913"/>
          </a:xfrm>
          <a:prstGeom prst="rect">
            <a:avLst/>
          </a:prstGeom>
          <a:noFill/>
          <a:ln w="9525">
            <a:noFill/>
            <a:miter lim="800000"/>
            <a:headEnd/>
            <a:tailEnd/>
          </a:ln>
        </p:spPr>
      </p:pic>
      <p:sp>
        <p:nvSpPr>
          <p:cNvPr id="6" name="Text Box 9"/>
          <p:cNvSpPr txBox="1">
            <a:spLocks noChangeArrowheads="1"/>
          </p:cNvSpPr>
          <p:nvPr/>
        </p:nvSpPr>
        <p:spPr bwMode="auto">
          <a:xfrm>
            <a:off x="5638800" y="5638800"/>
            <a:ext cx="3505200" cy="514350"/>
          </a:xfrm>
          <a:prstGeom prst="rect">
            <a:avLst/>
          </a:prstGeom>
          <a:noFill/>
          <a:ln w="9525">
            <a:noFill/>
            <a:miter lim="800000"/>
            <a:headEnd/>
            <a:tailEnd/>
          </a:ln>
        </p:spPr>
        <p:txBody>
          <a:bodyPr>
            <a:spAutoFit/>
          </a:bodyPr>
          <a:lstStyle/>
          <a:p>
            <a:pPr>
              <a:lnSpc>
                <a:spcPct val="75000"/>
              </a:lnSpc>
              <a:spcBef>
                <a:spcPct val="35000"/>
              </a:spcBef>
            </a:pPr>
            <a:r>
              <a:rPr lang="en-US" sz="1400" b="1" dirty="0">
                <a:solidFill>
                  <a:srgbClr val="FF0000"/>
                </a:solidFill>
                <a:latin typeface="Verdana" pitchFamily="34" charset="0"/>
              </a:rPr>
              <a:t>  </a:t>
            </a:r>
            <a:r>
              <a:rPr lang="en-US" sz="1500" b="1" dirty="0">
                <a:solidFill>
                  <a:srgbClr val="FF0000"/>
                </a:solidFill>
                <a:latin typeface="Verdana" pitchFamily="34" charset="0"/>
              </a:rPr>
              <a:t>Marie Curie     Pierre Curie</a:t>
            </a:r>
          </a:p>
          <a:p>
            <a:pPr>
              <a:lnSpc>
                <a:spcPct val="75000"/>
              </a:lnSpc>
              <a:spcBef>
                <a:spcPct val="35000"/>
              </a:spcBef>
            </a:pPr>
            <a:r>
              <a:rPr lang="en-US" sz="1500" b="1" dirty="0">
                <a:solidFill>
                  <a:srgbClr val="FF0000"/>
                </a:solidFill>
                <a:latin typeface="Verdana" pitchFamily="34" charset="0"/>
              </a:rPr>
              <a:t>(1867 – 1934)  (1859 – 1906)</a:t>
            </a:r>
          </a:p>
        </p:txBody>
      </p:sp>
      <p:sp>
        <p:nvSpPr>
          <p:cNvPr id="7" name="Text Box 10"/>
          <p:cNvSpPr txBox="1">
            <a:spLocks noChangeArrowheads="1"/>
          </p:cNvSpPr>
          <p:nvPr/>
        </p:nvSpPr>
        <p:spPr bwMode="auto">
          <a:xfrm>
            <a:off x="3024188" y="4160838"/>
            <a:ext cx="2767012" cy="1054100"/>
          </a:xfrm>
          <a:prstGeom prst="rect">
            <a:avLst/>
          </a:prstGeom>
          <a:noFill/>
          <a:ln w="9525">
            <a:noFill/>
            <a:miter lim="800000"/>
            <a:headEnd/>
            <a:tailEnd/>
          </a:ln>
        </p:spPr>
        <p:txBody>
          <a:bodyPr>
            <a:spAutoFit/>
          </a:bodyPr>
          <a:lstStyle/>
          <a:p>
            <a:pPr algn="ctr">
              <a:spcBef>
                <a:spcPct val="50000"/>
              </a:spcBef>
            </a:pPr>
            <a:r>
              <a:rPr lang="en-US" sz="1800" dirty="0">
                <a:latin typeface="Verdana" pitchFamily="34" charset="0"/>
              </a:rPr>
              <a:t>1898</a:t>
            </a:r>
          </a:p>
          <a:p>
            <a:pPr algn="ctr">
              <a:spcBef>
                <a:spcPct val="50000"/>
              </a:spcBef>
            </a:pPr>
            <a:r>
              <a:rPr lang="en-US" sz="1800" dirty="0">
                <a:latin typeface="Verdana" pitchFamily="34" charset="0"/>
              </a:rPr>
              <a:t>Discovery of polonium and radium</a:t>
            </a:r>
          </a:p>
        </p:txBody>
      </p:sp>
      <p:pic>
        <p:nvPicPr>
          <p:cNvPr id="8" name="Picture 12" descr="alfabetagamma-Curie-1904"/>
          <p:cNvPicPr>
            <a:picLocks noChangeAspect="1" noChangeArrowheads="1"/>
          </p:cNvPicPr>
          <p:nvPr/>
        </p:nvPicPr>
        <p:blipFill>
          <a:blip r:embed="rId5" cstate="print"/>
          <a:srcRect/>
          <a:stretch>
            <a:fillRect/>
          </a:stretch>
        </p:blipFill>
        <p:spPr bwMode="auto">
          <a:xfrm>
            <a:off x="304800" y="3657600"/>
            <a:ext cx="2668588" cy="2327275"/>
          </a:xfrm>
          <a:prstGeom prst="rect">
            <a:avLst/>
          </a:prstGeom>
          <a:solidFill>
            <a:schemeClr val="hlink"/>
          </a:solidFill>
          <a:ln w="9525">
            <a:noFill/>
            <a:miter lim="800000"/>
            <a:headEnd/>
            <a:tailEnd/>
          </a:ln>
        </p:spPr>
      </p:pic>
      <p:sp>
        <p:nvSpPr>
          <p:cNvPr id="9" name="Text Box 13"/>
          <p:cNvSpPr txBox="1">
            <a:spLocks noChangeArrowheads="1"/>
          </p:cNvSpPr>
          <p:nvPr/>
        </p:nvSpPr>
        <p:spPr bwMode="auto">
          <a:xfrm>
            <a:off x="381000" y="3733800"/>
            <a:ext cx="2557463" cy="623888"/>
          </a:xfrm>
          <a:prstGeom prst="rect">
            <a:avLst/>
          </a:prstGeom>
          <a:noFill/>
          <a:ln w="28575">
            <a:noFill/>
            <a:miter lim="800000"/>
            <a:headEnd/>
            <a:tailEnd/>
          </a:ln>
        </p:spPr>
        <p:txBody>
          <a:bodyPr wrap="none">
            <a:spAutoFit/>
          </a:bodyPr>
          <a:lstStyle/>
          <a:p>
            <a:pPr algn="ctr">
              <a:spcBef>
                <a:spcPct val="50000"/>
              </a:spcBef>
            </a:pPr>
            <a:r>
              <a:rPr lang="en-US" sz="1400" b="1">
                <a:latin typeface="Arial" charset="0"/>
              </a:rPr>
              <a:t>Thesis of Mme. Curie – 1904</a:t>
            </a:r>
          </a:p>
          <a:p>
            <a:pPr algn="ctr">
              <a:spcBef>
                <a:spcPct val="50000"/>
              </a:spcBef>
            </a:pPr>
            <a:r>
              <a:rPr lang="el-GR" sz="1400" b="1">
                <a:latin typeface="Arial" charset="0"/>
                <a:cs typeface="Arial" charset="0"/>
              </a:rPr>
              <a:t>α</a:t>
            </a:r>
            <a:r>
              <a:rPr lang="en-US" sz="1400" b="1">
                <a:latin typeface="Arial" charset="0"/>
                <a:cs typeface="Arial" charset="0"/>
              </a:rPr>
              <a:t>, </a:t>
            </a:r>
            <a:r>
              <a:rPr lang="el-GR" sz="1400" b="1">
                <a:latin typeface="Arial" charset="0"/>
                <a:cs typeface="Arial" charset="0"/>
              </a:rPr>
              <a:t>β</a:t>
            </a:r>
            <a:r>
              <a:rPr lang="en-US" sz="1400" b="1">
                <a:latin typeface="Arial" charset="0"/>
                <a:cs typeface="Arial" charset="0"/>
              </a:rPr>
              <a:t>, </a:t>
            </a:r>
            <a:r>
              <a:rPr lang="el-GR" sz="1400" b="1">
                <a:latin typeface="Arial" charset="0"/>
                <a:cs typeface="Arial" charset="0"/>
              </a:rPr>
              <a:t>γ</a:t>
            </a:r>
            <a:r>
              <a:rPr lang="en-US" sz="1400" b="1">
                <a:latin typeface="Arial" charset="0"/>
                <a:cs typeface="Arial" charset="0"/>
              </a:rPr>
              <a:t>  in magnetic field</a:t>
            </a:r>
            <a:endParaRPr lang="el-GR" sz="1400" b="1">
              <a:latin typeface="Arial" charset="0"/>
              <a:cs typeface="Arial" charset="0"/>
            </a:endParaRPr>
          </a:p>
        </p:txBody>
      </p:sp>
      <p:sp>
        <p:nvSpPr>
          <p:cNvPr id="10" name="Text Box 14"/>
          <p:cNvSpPr txBox="1">
            <a:spLocks noChangeArrowheads="1"/>
          </p:cNvSpPr>
          <p:nvPr/>
        </p:nvSpPr>
        <p:spPr bwMode="auto">
          <a:xfrm>
            <a:off x="639763" y="5710238"/>
            <a:ext cx="1882775" cy="304800"/>
          </a:xfrm>
          <a:prstGeom prst="rect">
            <a:avLst/>
          </a:prstGeom>
          <a:noFill/>
          <a:ln w="28575">
            <a:noFill/>
            <a:miter lim="800000"/>
            <a:headEnd/>
            <a:tailEnd/>
          </a:ln>
        </p:spPr>
        <p:txBody>
          <a:bodyPr wrap="none">
            <a:spAutoFit/>
          </a:bodyPr>
          <a:lstStyle/>
          <a:p>
            <a:pPr algn="ctr">
              <a:spcBef>
                <a:spcPct val="50000"/>
              </a:spcBef>
            </a:pPr>
            <a:r>
              <a:rPr lang="en-US" sz="1400">
                <a:latin typeface="Verdana" pitchFamily="34" charset="0"/>
              </a:rPr>
              <a:t>Hundred years ago</a:t>
            </a:r>
          </a:p>
        </p:txBody>
      </p:sp>
      <p:sp>
        <p:nvSpPr>
          <p:cNvPr id="18" name="Slide Number Placeholder 17"/>
          <p:cNvSpPr>
            <a:spLocks noGrp="1"/>
          </p:cNvSpPr>
          <p:nvPr>
            <p:ph type="sldNum" sz="quarter" idx="12"/>
          </p:nvPr>
        </p:nvSpPr>
        <p:spPr/>
        <p:txBody>
          <a:bodyPr/>
          <a:lstStyle/>
          <a:p>
            <a:fld id="{97B5E8DF-58F0-4F1A-9C8E-35C36CDA2C44}" type="slidenum">
              <a:rPr lang="en-GB" smtClean="0"/>
              <a:pPr/>
              <a:t>5</a:t>
            </a:fld>
            <a:endParaRPr lang="en-GB"/>
          </a:p>
        </p:txBody>
      </p:sp>
      <p:sp>
        <p:nvSpPr>
          <p:cNvPr id="13" name="Rectangle 13"/>
          <p:cNvSpPr>
            <a:spLocks noChangeArrowheads="1"/>
          </p:cNvSpPr>
          <p:nvPr/>
        </p:nvSpPr>
        <p:spPr bwMode="auto">
          <a:xfrm>
            <a:off x="-36512" y="23664"/>
            <a:ext cx="8064896" cy="381000"/>
          </a:xfrm>
          <a:prstGeom prst="rect">
            <a:avLst/>
          </a:prstGeom>
          <a:noFill/>
          <a:ln w="9525">
            <a:noFill/>
            <a:miter lim="800000"/>
            <a:headEnd/>
            <a:tailEnd/>
          </a:ln>
        </p:spPr>
        <p:txBody>
          <a:bodyPr anchor="ctr"/>
          <a:lstStyle/>
          <a:p>
            <a:r>
              <a:rPr lang="en-US" sz="2000" i="1" dirty="0">
                <a:solidFill>
                  <a:srgbClr val="FF0000"/>
                </a:solidFill>
                <a:latin typeface="Verdana" pitchFamily="34" charset="0"/>
              </a:rPr>
              <a:t>The discovery of radiation</a:t>
            </a:r>
          </a:p>
        </p:txBody>
      </p:sp>
    </p:spTree>
    <p:extLst>
      <p:ext uri="{BB962C8B-B14F-4D97-AF65-F5344CB8AC3E}">
        <p14:creationId xmlns:p14="http://schemas.microsoft.com/office/powerpoint/2010/main" val="34059441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Slide Number Placeholder 18"/>
          <p:cNvSpPr>
            <a:spLocks noGrp="1"/>
          </p:cNvSpPr>
          <p:nvPr>
            <p:ph type="sldNum" sz="quarter" idx="12"/>
          </p:nvPr>
        </p:nvSpPr>
        <p:spPr/>
        <p:txBody>
          <a:bodyPr/>
          <a:lstStyle/>
          <a:p>
            <a:fld id="{97B5E8DF-58F0-4F1A-9C8E-35C36CDA2C44}" type="slidenum">
              <a:rPr lang="en-GB" smtClean="0"/>
              <a:pPr/>
              <a:t>50</a:t>
            </a:fld>
            <a:endParaRPr lang="en-GB"/>
          </a:p>
        </p:txBody>
      </p:sp>
      <p:sp>
        <p:nvSpPr>
          <p:cNvPr id="15" name="Rectangle 13"/>
          <p:cNvSpPr>
            <a:spLocks noChangeArrowheads="1"/>
          </p:cNvSpPr>
          <p:nvPr/>
        </p:nvSpPr>
        <p:spPr bwMode="auto">
          <a:xfrm>
            <a:off x="44152" y="23664"/>
            <a:ext cx="7696200" cy="381000"/>
          </a:xfrm>
          <a:prstGeom prst="rect">
            <a:avLst/>
          </a:prstGeom>
          <a:noFill/>
          <a:ln w="9525">
            <a:noFill/>
            <a:miter lim="800000"/>
            <a:headEnd/>
            <a:tailEnd/>
          </a:ln>
        </p:spPr>
        <p:txBody>
          <a:bodyPr anchor="ctr"/>
          <a:lstStyle/>
          <a:p>
            <a:r>
              <a:rPr lang="en-US" sz="2000" i="1" dirty="0">
                <a:solidFill>
                  <a:srgbClr val="FF0000"/>
                </a:solidFill>
                <a:latin typeface="Verdana" pitchFamily="34" charset="0"/>
              </a:rPr>
              <a:t>Personal dosimetry for monitoring external exposure</a:t>
            </a:r>
          </a:p>
        </p:txBody>
      </p:sp>
      <p:pic>
        <p:nvPicPr>
          <p:cNvPr id="7" name="Picture 9" descr="C:\Docs98\Training\Filmbadge.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70360" y="734229"/>
            <a:ext cx="1985338" cy="2857721"/>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7"/>
          <p:cNvPicPr>
            <a:picLocks noChangeAspect="1" noChangeArrowheads="1"/>
          </p:cNvPicPr>
          <p:nvPr/>
        </p:nvPicPr>
        <p:blipFill rotWithShape="1">
          <a:blip r:embed="rId4" cstate="print"/>
          <a:srcRect l="-6936" t="25409" r="13456" b="-7676"/>
          <a:stretch/>
        </p:blipFill>
        <p:spPr bwMode="auto">
          <a:xfrm>
            <a:off x="3655600" y="4179236"/>
            <a:ext cx="2850597" cy="2064229"/>
          </a:xfrm>
          <a:prstGeom prst="rect">
            <a:avLst/>
          </a:prstGeom>
          <a:noFill/>
          <a:ln w="12700" cap="flat">
            <a:noFill/>
            <a:miter lim="800000"/>
            <a:headEnd/>
            <a:tailEnd/>
          </a:ln>
        </p:spPr>
      </p:pic>
      <p:pic>
        <p:nvPicPr>
          <p:cNvPr id="9" name="Image 5"/>
          <p:cNvPicPr>
            <a:picLocks noChangeAspect="1"/>
          </p:cNvPicPr>
          <p:nvPr/>
        </p:nvPicPr>
        <p:blipFill rotWithShape="1">
          <a:blip r:embed="rId5">
            <a:extLst>
              <a:ext uri="{28A0092B-C50C-407E-A947-70E740481C1C}">
                <a14:useLocalDpi xmlns:a14="http://schemas.microsoft.com/office/drawing/2010/main"/>
              </a:ext>
            </a:extLst>
          </a:blip>
          <a:srcRect l="13082" t="13341" r="15954" b="8801"/>
          <a:stretch/>
        </p:blipFill>
        <p:spPr bwMode="auto">
          <a:xfrm>
            <a:off x="7073391" y="556661"/>
            <a:ext cx="1992352" cy="22169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TextBox 9"/>
          <p:cNvSpPr txBox="1"/>
          <p:nvPr/>
        </p:nvSpPr>
        <p:spPr>
          <a:xfrm>
            <a:off x="3645068" y="550149"/>
            <a:ext cx="3744415" cy="400110"/>
          </a:xfrm>
          <a:prstGeom prst="rect">
            <a:avLst/>
          </a:prstGeom>
          <a:noFill/>
        </p:spPr>
        <p:txBody>
          <a:bodyPr wrap="square" rtlCol="0">
            <a:spAutoFit/>
          </a:bodyPr>
          <a:lstStyle/>
          <a:p>
            <a:r>
              <a:rPr lang="en-US" sz="2000" dirty="0"/>
              <a:t>Personal dosimeter: "Legal dose”</a:t>
            </a:r>
            <a:endParaRPr lang="en-GB" sz="2000" dirty="0"/>
          </a:p>
        </p:txBody>
      </p:sp>
      <p:sp>
        <p:nvSpPr>
          <p:cNvPr id="11" name="TextBox 10"/>
          <p:cNvSpPr txBox="1"/>
          <p:nvPr/>
        </p:nvSpPr>
        <p:spPr>
          <a:xfrm>
            <a:off x="5889920" y="5085184"/>
            <a:ext cx="3218584" cy="707886"/>
          </a:xfrm>
          <a:prstGeom prst="rect">
            <a:avLst/>
          </a:prstGeom>
          <a:noFill/>
        </p:spPr>
        <p:txBody>
          <a:bodyPr wrap="square" rtlCol="0">
            <a:spAutoFit/>
          </a:bodyPr>
          <a:lstStyle/>
          <a:p>
            <a:r>
              <a:rPr lang="en-US" sz="2000" dirty="0"/>
              <a:t>Operational dosimeter DMC: “Operational dose”</a:t>
            </a:r>
            <a:endParaRPr lang="en-GB" sz="2000" dirty="0"/>
          </a:p>
        </p:txBody>
      </p:sp>
      <p:sp>
        <p:nvSpPr>
          <p:cNvPr id="2" name="TextBox 1"/>
          <p:cNvSpPr txBox="1"/>
          <p:nvPr/>
        </p:nvSpPr>
        <p:spPr>
          <a:xfrm>
            <a:off x="381839" y="3703940"/>
            <a:ext cx="2074412" cy="400110"/>
          </a:xfrm>
          <a:prstGeom prst="rect">
            <a:avLst/>
          </a:prstGeom>
          <a:noFill/>
        </p:spPr>
        <p:txBody>
          <a:bodyPr wrap="square" rtlCol="0">
            <a:spAutoFit/>
          </a:bodyPr>
          <a:lstStyle/>
          <a:p>
            <a:r>
              <a:rPr lang="en-US" sz="2000" dirty="0"/>
              <a:t>Kodak film badge</a:t>
            </a:r>
            <a:endParaRPr lang="en-GB" sz="2000" dirty="0"/>
          </a:p>
        </p:txBody>
      </p:sp>
      <p:sp>
        <p:nvSpPr>
          <p:cNvPr id="12" name="TextBox 11"/>
          <p:cNvSpPr txBox="1"/>
          <p:nvPr/>
        </p:nvSpPr>
        <p:spPr>
          <a:xfrm>
            <a:off x="7398858" y="2641672"/>
            <a:ext cx="1341418" cy="400110"/>
          </a:xfrm>
          <a:prstGeom prst="rect">
            <a:avLst/>
          </a:prstGeom>
          <a:noFill/>
        </p:spPr>
        <p:txBody>
          <a:bodyPr wrap="square" rtlCol="0">
            <a:spAutoFit/>
          </a:bodyPr>
          <a:lstStyle/>
          <a:p>
            <a:r>
              <a:rPr lang="en-US" sz="2000" dirty="0"/>
              <a:t>RADOS DIS</a:t>
            </a:r>
            <a:endParaRPr lang="en-GB" sz="2000" dirty="0"/>
          </a:p>
        </p:txBody>
      </p:sp>
      <p:pic>
        <p:nvPicPr>
          <p:cNvPr id="13" name="Picture 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055688" y="1005239"/>
            <a:ext cx="2931737" cy="27820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4" name="Straight Arrow Connector 3"/>
          <p:cNvCxnSpPr/>
          <p:nvPr/>
        </p:nvCxnSpPr>
        <p:spPr>
          <a:xfrm flipH="1">
            <a:off x="4521556" y="2074446"/>
            <a:ext cx="2642732" cy="705686"/>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pic>
        <p:nvPicPr>
          <p:cNvPr id="1026" name="Picture 2"/>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479737" y="3490240"/>
            <a:ext cx="1295400" cy="10763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TextBox 4"/>
          <p:cNvSpPr txBox="1"/>
          <p:nvPr/>
        </p:nvSpPr>
        <p:spPr>
          <a:xfrm>
            <a:off x="7177849" y="4681219"/>
            <a:ext cx="1954574" cy="400110"/>
          </a:xfrm>
          <a:prstGeom prst="rect">
            <a:avLst/>
          </a:prstGeom>
          <a:noFill/>
        </p:spPr>
        <p:txBody>
          <a:bodyPr wrap="none" rtlCol="0">
            <a:spAutoFit/>
          </a:bodyPr>
          <a:lstStyle/>
          <a:p>
            <a:r>
              <a:rPr lang="en-US" sz="2000" dirty="0"/>
              <a:t>Finger dosimeter</a:t>
            </a:r>
            <a:endParaRPr lang="en-GB" sz="2000" dirty="0"/>
          </a:p>
        </p:txBody>
      </p:sp>
      <p:pic>
        <p:nvPicPr>
          <p:cNvPr id="20" name="Picture 19"/>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70229" y="4387882"/>
            <a:ext cx="2209507" cy="1189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1" name="Picture 20"/>
          <p:cNvPicPr>
            <a:picLocks noChangeAspect="1" noChangeArrowheads="1"/>
          </p:cNvPicPr>
          <p:nvPr/>
        </p:nvPicPr>
        <p:blipFill>
          <a:blip r:embed="rId9" cstate="print">
            <a:extLst>
              <a:ext uri="{28A0092B-C50C-407E-A947-70E740481C1C}">
                <a14:useLocalDpi xmlns:a14="http://schemas.microsoft.com/office/drawing/2010/main" val="0"/>
              </a:ext>
            </a:extLst>
          </a:blip>
          <a:srcRect l="18579" t="18469" r="3770" b="5009"/>
          <a:stretch>
            <a:fillRect/>
          </a:stretch>
        </p:blipFill>
        <p:spPr bwMode="auto">
          <a:xfrm>
            <a:off x="2292136" y="4289338"/>
            <a:ext cx="1335397" cy="13156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2" name="Text Box 2"/>
          <p:cNvSpPr txBox="1">
            <a:spLocks noChangeArrowheads="1"/>
          </p:cNvSpPr>
          <p:nvPr/>
        </p:nvSpPr>
        <p:spPr bwMode="auto">
          <a:xfrm>
            <a:off x="62399" y="5648087"/>
            <a:ext cx="3829853" cy="708528"/>
          </a:xfrm>
          <a:prstGeom prst="rect">
            <a:avLst/>
          </a:prstGeom>
          <a:noFill/>
          <a:ln>
            <a:noFill/>
          </a:ln>
          <a:effectLst/>
          <a:extLst>
            <a:ext uri="{909E8E84-426E-40DD-AFC4-6F175D3DCCD1}">
              <a14:hiddenFill xmlns:a14="http://schemas.microsoft.com/office/drawing/2010/main">
                <a:solidFill>
                  <a:schemeClr val="hlink"/>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2075" tIns="46038" rIns="92075" bIns="46038" anchor="ctr">
            <a:spAutoFit/>
          </a:bodyPr>
          <a:lstStyle>
            <a:defPPr>
              <a:defRPr lang="en-US"/>
            </a:defPPr>
            <a:lvl1pPr algn="l" rtl="0" eaLnBrk="0" fontAlgn="base" hangingPunct="0">
              <a:spcBef>
                <a:spcPct val="0"/>
              </a:spcBef>
              <a:spcAft>
                <a:spcPct val="0"/>
              </a:spcAft>
              <a:defRPr sz="1600" b="1" kern="1200">
                <a:solidFill>
                  <a:schemeClr val="tx1"/>
                </a:solidFill>
                <a:latin typeface="Comic Sans MS" panose="030F0702030302020204" pitchFamily="66" charset="0"/>
                <a:ea typeface="+mn-ea"/>
                <a:cs typeface="+mn-cs"/>
              </a:defRPr>
            </a:lvl1pPr>
            <a:lvl2pPr marL="457200" algn="l" rtl="0" eaLnBrk="0" fontAlgn="base" hangingPunct="0">
              <a:spcBef>
                <a:spcPct val="0"/>
              </a:spcBef>
              <a:spcAft>
                <a:spcPct val="0"/>
              </a:spcAft>
              <a:defRPr sz="1600" b="1" kern="1200">
                <a:solidFill>
                  <a:schemeClr val="tx1"/>
                </a:solidFill>
                <a:latin typeface="Comic Sans MS" panose="030F0702030302020204" pitchFamily="66" charset="0"/>
                <a:ea typeface="+mn-ea"/>
                <a:cs typeface="+mn-cs"/>
              </a:defRPr>
            </a:lvl2pPr>
            <a:lvl3pPr marL="914400" algn="l" rtl="0" eaLnBrk="0" fontAlgn="base" hangingPunct="0">
              <a:spcBef>
                <a:spcPct val="0"/>
              </a:spcBef>
              <a:spcAft>
                <a:spcPct val="0"/>
              </a:spcAft>
              <a:defRPr sz="1600" b="1" kern="1200">
                <a:solidFill>
                  <a:schemeClr val="tx1"/>
                </a:solidFill>
                <a:latin typeface="Comic Sans MS" panose="030F0702030302020204" pitchFamily="66" charset="0"/>
                <a:ea typeface="+mn-ea"/>
                <a:cs typeface="+mn-cs"/>
              </a:defRPr>
            </a:lvl3pPr>
            <a:lvl4pPr marL="1371600" algn="l" rtl="0" eaLnBrk="0" fontAlgn="base" hangingPunct="0">
              <a:spcBef>
                <a:spcPct val="0"/>
              </a:spcBef>
              <a:spcAft>
                <a:spcPct val="0"/>
              </a:spcAft>
              <a:defRPr sz="1600" b="1" kern="1200">
                <a:solidFill>
                  <a:schemeClr val="tx1"/>
                </a:solidFill>
                <a:latin typeface="Comic Sans MS" panose="030F0702030302020204" pitchFamily="66" charset="0"/>
                <a:ea typeface="+mn-ea"/>
                <a:cs typeface="+mn-cs"/>
              </a:defRPr>
            </a:lvl4pPr>
            <a:lvl5pPr marL="1828800" algn="l" rtl="0" eaLnBrk="0" fontAlgn="base" hangingPunct="0">
              <a:spcBef>
                <a:spcPct val="0"/>
              </a:spcBef>
              <a:spcAft>
                <a:spcPct val="0"/>
              </a:spcAft>
              <a:defRPr sz="1600" b="1" kern="1200">
                <a:solidFill>
                  <a:schemeClr val="tx1"/>
                </a:solidFill>
                <a:latin typeface="Comic Sans MS" panose="030F0702030302020204" pitchFamily="66" charset="0"/>
                <a:ea typeface="+mn-ea"/>
                <a:cs typeface="+mn-cs"/>
              </a:defRPr>
            </a:lvl5pPr>
            <a:lvl6pPr marL="2286000" algn="l" defTabSz="914400" rtl="0" eaLnBrk="1" latinLnBrk="0" hangingPunct="1">
              <a:defRPr sz="1600" b="1" kern="1200">
                <a:solidFill>
                  <a:schemeClr val="tx1"/>
                </a:solidFill>
                <a:latin typeface="Comic Sans MS" panose="030F0702030302020204" pitchFamily="66" charset="0"/>
                <a:ea typeface="+mn-ea"/>
                <a:cs typeface="+mn-cs"/>
              </a:defRPr>
            </a:lvl6pPr>
            <a:lvl7pPr marL="2743200" algn="l" defTabSz="914400" rtl="0" eaLnBrk="1" latinLnBrk="0" hangingPunct="1">
              <a:defRPr sz="1600" b="1" kern="1200">
                <a:solidFill>
                  <a:schemeClr val="tx1"/>
                </a:solidFill>
                <a:latin typeface="Comic Sans MS" panose="030F0702030302020204" pitchFamily="66" charset="0"/>
                <a:ea typeface="+mn-ea"/>
                <a:cs typeface="+mn-cs"/>
              </a:defRPr>
            </a:lvl7pPr>
            <a:lvl8pPr marL="3200400" algn="l" defTabSz="914400" rtl="0" eaLnBrk="1" latinLnBrk="0" hangingPunct="1">
              <a:defRPr sz="1600" b="1" kern="1200">
                <a:solidFill>
                  <a:schemeClr val="tx1"/>
                </a:solidFill>
                <a:latin typeface="Comic Sans MS" panose="030F0702030302020204" pitchFamily="66" charset="0"/>
                <a:ea typeface="+mn-ea"/>
                <a:cs typeface="+mn-cs"/>
              </a:defRPr>
            </a:lvl8pPr>
            <a:lvl9pPr marL="3657600" algn="l" defTabSz="914400" rtl="0" eaLnBrk="1" latinLnBrk="0" hangingPunct="1">
              <a:defRPr sz="1600" b="1" kern="1200">
                <a:solidFill>
                  <a:schemeClr val="tx1"/>
                </a:solidFill>
                <a:latin typeface="Comic Sans MS" panose="030F0702030302020204" pitchFamily="66" charset="0"/>
                <a:ea typeface="+mn-ea"/>
                <a:cs typeface="+mn-cs"/>
              </a:defRPr>
            </a:lvl9pPr>
          </a:lstStyle>
          <a:p>
            <a:pPr>
              <a:spcBef>
                <a:spcPts val="1200"/>
              </a:spcBef>
            </a:pPr>
            <a:r>
              <a:rPr lang="en-GB" altLang="en-US" sz="2000" b="0" dirty="0">
                <a:latin typeface="+mn-lt"/>
              </a:rPr>
              <a:t>Quartz-</a:t>
            </a:r>
            <a:r>
              <a:rPr lang="en-GB" altLang="en-US" sz="2000" b="0" dirty="0" err="1">
                <a:latin typeface="+mn-lt"/>
              </a:rPr>
              <a:t>fiber</a:t>
            </a:r>
            <a:r>
              <a:rPr lang="en-GB" altLang="en-US" sz="2000" b="0" dirty="0">
                <a:latin typeface="+mn-lt"/>
              </a:rPr>
              <a:t> dosimeter (ionisation chamber and electroscope)</a:t>
            </a:r>
          </a:p>
        </p:txBody>
      </p:sp>
      <p:sp>
        <p:nvSpPr>
          <p:cNvPr id="18" name="Action Button: Go Forward or Next 17">
            <a:hlinkClick r:id="rId10" action="ppaction://hlinksldjump" highlightClick="1"/>
            <a:extLst>
              <a:ext uri="{FF2B5EF4-FFF2-40B4-BE49-F238E27FC236}">
                <a16:creationId xmlns:a16="http://schemas.microsoft.com/office/drawing/2014/main" id="{52E302EF-5155-46F9-BBEA-6FC6F63E31CE}"/>
              </a:ext>
            </a:extLst>
          </p:cNvPr>
          <p:cNvSpPr/>
          <p:nvPr/>
        </p:nvSpPr>
        <p:spPr>
          <a:xfrm>
            <a:off x="8279837" y="5775448"/>
            <a:ext cx="765799" cy="502504"/>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5852552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Slide Number Placeholder 18"/>
          <p:cNvSpPr>
            <a:spLocks noGrp="1"/>
          </p:cNvSpPr>
          <p:nvPr>
            <p:ph type="sldNum" sz="quarter" idx="12"/>
          </p:nvPr>
        </p:nvSpPr>
        <p:spPr/>
        <p:txBody>
          <a:bodyPr/>
          <a:lstStyle/>
          <a:p>
            <a:fld id="{97B5E8DF-58F0-4F1A-9C8E-35C36CDA2C44}" type="slidenum">
              <a:rPr lang="en-GB" smtClean="0"/>
              <a:pPr/>
              <a:t>51</a:t>
            </a:fld>
            <a:endParaRPr lang="en-GB" dirty="0"/>
          </a:p>
        </p:txBody>
      </p:sp>
      <p:sp>
        <p:nvSpPr>
          <p:cNvPr id="15" name="Rectangle 13"/>
          <p:cNvSpPr>
            <a:spLocks noChangeArrowheads="1"/>
          </p:cNvSpPr>
          <p:nvPr/>
        </p:nvSpPr>
        <p:spPr bwMode="auto">
          <a:xfrm>
            <a:off x="35496" y="23664"/>
            <a:ext cx="8208912" cy="381000"/>
          </a:xfrm>
          <a:prstGeom prst="rect">
            <a:avLst/>
          </a:prstGeom>
          <a:noFill/>
          <a:ln w="9525">
            <a:noFill/>
            <a:miter lim="800000"/>
            <a:headEnd/>
            <a:tailEnd/>
          </a:ln>
        </p:spPr>
        <p:txBody>
          <a:bodyPr anchor="ctr"/>
          <a:lstStyle/>
          <a:p>
            <a:r>
              <a:rPr lang="en-US" sz="2000" i="1" dirty="0">
                <a:solidFill>
                  <a:srgbClr val="FF0000"/>
                </a:solidFill>
                <a:latin typeface="Verdana" pitchFamily="34" charset="0"/>
              </a:rPr>
              <a:t>Radioactive contamination at particle accelerators</a:t>
            </a:r>
          </a:p>
        </p:txBody>
      </p:sp>
      <p:sp>
        <p:nvSpPr>
          <p:cNvPr id="5" name="Content Placeholder 2"/>
          <p:cNvSpPr txBox="1">
            <a:spLocks/>
          </p:cNvSpPr>
          <p:nvPr/>
        </p:nvSpPr>
        <p:spPr>
          <a:xfrm>
            <a:off x="323528" y="620688"/>
            <a:ext cx="8464454" cy="5688632"/>
          </a:xfrm>
          <a:prstGeom prst="rect">
            <a:avLst/>
          </a:prstGeom>
        </p:spPr>
        <p:txBody>
          <a:bodyP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Verdana" pitchFamily="34" charset="0"/>
                <a:ea typeface="Verdana" pitchFamily="34" charset="0"/>
                <a:cs typeface="Verdana" pitchFamily="34" charset="0"/>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Verdana" pitchFamily="34" charset="0"/>
                <a:ea typeface="Verdana" pitchFamily="34" charset="0"/>
                <a:cs typeface="Verdana" pitchFamily="34" charset="0"/>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Verdana" pitchFamily="34" charset="0"/>
                <a:ea typeface="Verdana" pitchFamily="34" charset="0"/>
                <a:cs typeface="Verdana" pitchFamily="34" charset="0"/>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Verdana" pitchFamily="34" charset="0"/>
                <a:ea typeface="Verdana" pitchFamily="34" charset="0"/>
                <a:cs typeface="Verdana" pitchFamily="34" charset="0"/>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Verdana" pitchFamily="34" charset="0"/>
                <a:ea typeface="Verdana" pitchFamily="34" charset="0"/>
                <a:cs typeface="Verdana"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spcBef>
                <a:spcPts val="0"/>
              </a:spcBef>
              <a:spcAft>
                <a:spcPts val="600"/>
              </a:spcAft>
              <a:buFont typeface="Arial" pitchFamily="34" charset="0"/>
              <a:buNone/>
            </a:pPr>
            <a:r>
              <a:rPr lang="en-GB" sz="2400" dirty="0">
                <a:solidFill>
                  <a:srgbClr val="FF0000"/>
                </a:solidFill>
                <a:latin typeface="+mn-lt"/>
              </a:rPr>
              <a:t>Radioactive contamination </a:t>
            </a:r>
            <a:r>
              <a:rPr lang="en-GB" sz="2400" dirty="0">
                <a:latin typeface="+mn-lt"/>
              </a:rPr>
              <a:t>at particle accelerators can arise from:</a:t>
            </a:r>
          </a:p>
          <a:p>
            <a:r>
              <a:rPr lang="en-GB" sz="2400" dirty="0">
                <a:latin typeface="+mn-lt"/>
              </a:rPr>
              <a:t>the use of </a:t>
            </a:r>
            <a:r>
              <a:rPr lang="en-GB" sz="2400" dirty="0">
                <a:solidFill>
                  <a:srgbClr val="0070C0"/>
                </a:solidFill>
                <a:latin typeface="+mn-lt"/>
              </a:rPr>
              <a:t>unsealed radioactive sources</a:t>
            </a:r>
          </a:p>
          <a:p>
            <a:pPr>
              <a:buClr>
                <a:schemeClr val="tx1"/>
              </a:buClr>
            </a:pPr>
            <a:r>
              <a:rPr lang="en-GB" sz="2400" dirty="0">
                <a:solidFill>
                  <a:srgbClr val="0070C0"/>
                </a:solidFill>
                <a:latin typeface="+mn-lt"/>
              </a:rPr>
              <a:t>activation of air and dust </a:t>
            </a:r>
            <a:r>
              <a:rPr lang="en-GB" sz="2400" dirty="0">
                <a:latin typeface="+mn-lt"/>
              </a:rPr>
              <a:t>around the accelerators</a:t>
            </a:r>
          </a:p>
          <a:p>
            <a:r>
              <a:rPr lang="en-GB" sz="2400" dirty="0">
                <a:latin typeface="+mn-lt"/>
              </a:rPr>
              <a:t>activation of oils or </a:t>
            </a:r>
            <a:r>
              <a:rPr lang="en-GB" sz="2400" dirty="0">
                <a:solidFill>
                  <a:srgbClr val="0070C0"/>
                </a:solidFill>
                <a:latin typeface="+mn-lt"/>
              </a:rPr>
              <a:t>cooling fluids</a:t>
            </a:r>
          </a:p>
          <a:p>
            <a:r>
              <a:rPr lang="en-GB" sz="2400" dirty="0">
                <a:latin typeface="+mn-lt"/>
              </a:rPr>
              <a:t>the </a:t>
            </a:r>
            <a:r>
              <a:rPr lang="en-GB" sz="2400" dirty="0">
                <a:solidFill>
                  <a:srgbClr val="0070C0"/>
                </a:solidFill>
                <a:latin typeface="+mn-lt"/>
              </a:rPr>
              <a:t>machining </a:t>
            </a:r>
            <a:r>
              <a:rPr lang="en-GB" sz="2400" dirty="0">
                <a:latin typeface="+mn-lt"/>
              </a:rPr>
              <a:t>or treatment of radioactive </a:t>
            </a:r>
            <a:r>
              <a:rPr lang="en-GB" sz="2400" dirty="0">
                <a:solidFill>
                  <a:srgbClr val="0070C0"/>
                </a:solidFill>
                <a:latin typeface="+mn-lt"/>
              </a:rPr>
              <a:t>components</a:t>
            </a:r>
          </a:p>
          <a:p>
            <a:pPr>
              <a:lnSpc>
                <a:spcPct val="120000"/>
              </a:lnSpc>
              <a:spcAft>
                <a:spcPts val="1200"/>
              </a:spcAft>
            </a:pPr>
            <a:r>
              <a:rPr lang="en-GB" sz="2400" dirty="0">
                <a:latin typeface="+mn-lt"/>
              </a:rPr>
              <a:t>normal or accidental </a:t>
            </a:r>
            <a:r>
              <a:rPr lang="en-GB" sz="2400" dirty="0">
                <a:solidFill>
                  <a:srgbClr val="0070C0"/>
                </a:solidFill>
                <a:latin typeface="+mn-lt"/>
              </a:rPr>
              <a:t>emissions from targets </a:t>
            </a:r>
            <a:r>
              <a:rPr lang="en-GB" sz="2400" dirty="0">
                <a:latin typeface="+mn-lt"/>
              </a:rPr>
              <a:t>whilst they are irradiated or after irradiation</a:t>
            </a:r>
          </a:p>
          <a:p>
            <a:pPr marL="95250" indent="0">
              <a:lnSpc>
                <a:spcPct val="120000"/>
              </a:lnSpc>
              <a:spcBef>
                <a:spcPts val="0"/>
              </a:spcBef>
              <a:spcAft>
                <a:spcPts val="600"/>
              </a:spcAft>
              <a:buFont typeface="Arial" pitchFamily="34" charset="0"/>
              <a:buNone/>
            </a:pPr>
            <a:r>
              <a:rPr lang="en-GB" sz="2400" dirty="0">
                <a:solidFill>
                  <a:srgbClr val="FF0000"/>
                </a:solidFill>
                <a:latin typeface="+mn-lt"/>
              </a:rPr>
              <a:t>Two factors </a:t>
            </a:r>
            <a:r>
              <a:rPr lang="en-GB" sz="2400" dirty="0">
                <a:latin typeface="+mn-lt"/>
              </a:rPr>
              <a:t>should be considered in defining </a:t>
            </a:r>
            <a:r>
              <a:rPr lang="en-GB" sz="2400" dirty="0">
                <a:solidFill>
                  <a:srgbClr val="0070C0"/>
                </a:solidFill>
                <a:latin typeface="+mn-lt"/>
              </a:rPr>
              <a:t>precautions </a:t>
            </a:r>
            <a:r>
              <a:rPr lang="en-GB" sz="2400" dirty="0">
                <a:latin typeface="+mn-lt"/>
              </a:rPr>
              <a:t>for the control of unsealed radioactivity: </a:t>
            </a:r>
          </a:p>
          <a:p>
            <a:pPr indent="0"/>
            <a:r>
              <a:rPr lang="en-GB" sz="2400" dirty="0">
                <a:latin typeface="+mn-lt"/>
              </a:rPr>
              <a:t> the </a:t>
            </a:r>
            <a:r>
              <a:rPr lang="en-GB" sz="2400" dirty="0">
                <a:solidFill>
                  <a:srgbClr val="0070C0"/>
                </a:solidFill>
                <a:latin typeface="+mn-lt"/>
              </a:rPr>
              <a:t>prevention of the contamination of </a:t>
            </a:r>
          </a:p>
          <a:p>
            <a:pPr lvl="1" indent="0"/>
            <a:r>
              <a:rPr lang="en-GB" sz="2400" dirty="0">
                <a:solidFill>
                  <a:srgbClr val="FF0000"/>
                </a:solidFill>
                <a:latin typeface="+mn-lt"/>
              </a:rPr>
              <a:t> personnel</a:t>
            </a:r>
          </a:p>
          <a:p>
            <a:pPr lvl="1" indent="0"/>
            <a:r>
              <a:rPr lang="en-GB" sz="2400" dirty="0">
                <a:solidFill>
                  <a:srgbClr val="FF0000"/>
                </a:solidFill>
                <a:latin typeface="+mn-lt"/>
              </a:rPr>
              <a:t> equipment</a:t>
            </a:r>
          </a:p>
        </p:txBody>
      </p:sp>
    </p:spTree>
    <p:extLst>
      <p:ext uri="{BB962C8B-B14F-4D97-AF65-F5344CB8AC3E}">
        <p14:creationId xmlns:p14="http://schemas.microsoft.com/office/powerpoint/2010/main" val="39829924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500"/>
                                        <p:tgtEl>
                                          <p:spTgt spid="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5">
                                            <p:txEl>
                                              <p:pRg st="1" end="1"/>
                                            </p:txEl>
                                          </p:spTgt>
                                        </p:tgtEl>
                                        <p:attrNameLst>
                                          <p:attrName>style.visibility</p:attrName>
                                        </p:attrNameLst>
                                      </p:cBhvr>
                                      <p:to>
                                        <p:strVal val="visible"/>
                                      </p:to>
                                    </p:set>
                                    <p:animEffect transition="in" filter="fade">
                                      <p:cBhvr>
                                        <p:cTn id="12" dur="500"/>
                                        <p:tgtEl>
                                          <p:spTgt spid="5">
                                            <p:txEl>
                                              <p:pRg st="1" end="1"/>
                                            </p:txEl>
                                          </p:spTgt>
                                        </p:tgtEl>
                                      </p:cBhvr>
                                    </p:animEffect>
                                  </p:childTnLst>
                                </p:cTn>
                              </p:par>
                              <p:par>
                                <p:cTn id="13" presetID="10" presetClass="entr" presetSubtype="0" fill="hold" nodeType="withEffect">
                                  <p:stCondLst>
                                    <p:cond delay="0"/>
                                  </p:stCondLst>
                                  <p:childTnLst>
                                    <p:set>
                                      <p:cBhvr>
                                        <p:cTn id="14" dur="1" fill="hold">
                                          <p:stCondLst>
                                            <p:cond delay="0"/>
                                          </p:stCondLst>
                                        </p:cTn>
                                        <p:tgtEl>
                                          <p:spTgt spid="5">
                                            <p:txEl>
                                              <p:pRg st="2" end="2"/>
                                            </p:txEl>
                                          </p:spTgt>
                                        </p:tgtEl>
                                        <p:attrNameLst>
                                          <p:attrName>style.visibility</p:attrName>
                                        </p:attrNameLst>
                                      </p:cBhvr>
                                      <p:to>
                                        <p:strVal val="visible"/>
                                      </p:to>
                                    </p:set>
                                    <p:animEffect transition="in" filter="fade">
                                      <p:cBhvr>
                                        <p:cTn id="15" dur="500"/>
                                        <p:tgtEl>
                                          <p:spTgt spid="5">
                                            <p:txEl>
                                              <p:pRg st="2" end="2"/>
                                            </p:txEl>
                                          </p:spTgt>
                                        </p:tgtEl>
                                      </p:cBhvr>
                                    </p:animEffect>
                                  </p:childTnLst>
                                </p:cTn>
                              </p:par>
                              <p:par>
                                <p:cTn id="16" presetID="10" presetClass="entr" presetSubtype="0" fill="hold" nodeType="withEffect">
                                  <p:stCondLst>
                                    <p:cond delay="0"/>
                                  </p:stCondLst>
                                  <p:childTnLst>
                                    <p:set>
                                      <p:cBhvr>
                                        <p:cTn id="17" dur="1" fill="hold">
                                          <p:stCondLst>
                                            <p:cond delay="0"/>
                                          </p:stCondLst>
                                        </p:cTn>
                                        <p:tgtEl>
                                          <p:spTgt spid="5">
                                            <p:txEl>
                                              <p:pRg st="3" end="3"/>
                                            </p:txEl>
                                          </p:spTgt>
                                        </p:tgtEl>
                                        <p:attrNameLst>
                                          <p:attrName>style.visibility</p:attrName>
                                        </p:attrNameLst>
                                      </p:cBhvr>
                                      <p:to>
                                        <p:strVal val="visible"/>
                                      </p:to>
                                    </p:set>
                                    <p:animEffect transition="in" filter="fade">
                                      <p:cBhvr>
                                        <p:cTn id="18" dur="500"/>
                                        <p:tgtEl>
                                          <p:spTgt spid="5">
                                            <p:txEl>
                                              <p:pRg st="3" end="3"/>
                                            </p:txEl>
                                          </p:spTgt>
                                        </p:tgtEl>
                                      </p:cBhvr>
                                    </p:animEffect>
                                  </p:childTnLst>
                                </p:cTn>
                              </p:par>
                              <p:par>
                                <p:cTn id="19" presetID="10" presetClass="entr" presetSubtype="0" fill="hold" nodeType="withEffect">
                                  <p:stCondLst>
                                    <p:cond delay="0"/>
                                  </p:stCondLst>
                                  <p:childTnLst>
                                    <p:set>
                                      <p:cBhvr>
                                        <p:cTn id="20" dur="1" fill="hold">
                                          <p:stCondLst>
                                            <p:cond delay="0"/>
                                          </p:stCondLst>
                                        </p:cTn>
                                        <p:tgtEl>
                                          <p:spTgt spid="5">
                                            <p:txEl>
                                              <p:pRg st="4" end="4"/>
                                            </p:txEl>
                                          </p:spTgt>
                                        </p:tgtEl>
                                        <p:attrNameLst>
                                          <p:attrName>style.visibility</p:attrName>
                                        </p:attrNameLst>
                                      </p:cBhvr>
                                      <p:to>
                                        <p:strVal val="visible"/>
                                      </p:to>
                                    </p:set>
                                    <p:animEffect transition="in" filter="fade">
                                      <p:cBhvr>
                                        <p:cTn id="21" dur="500"/>
                                        <p:tgtEl>
                                          <p:spTgt spid="5">
                                            <p:txEl>
                                              <p:pRg st="4" end="4"/>
                                            </p:txEl>
                                          </p:spTgt>
                                        </p:tgtEl>
                                      </p:cBhvr>
                                    </p:animEffect>
                                  </p:childTnLst>
                                </p:cTn>
                              </p:par>
                              <p:par>
                                <p:cTn id="22" presetID="10" presetClass="entr" presetSubtype="0" fill="hold" nodeType="withEffect">
                                  <p:stCondLst>
                                    <p:cond delay="0"/>
                                  </p:stCondLst>
                                  <p:childTnLst>
                                    <p:set>
                                      <p:cBhvr>
                                        <p:cTn id="23" dur="1" fill="hold">
                                          <p:stCondLst>
                                            <p:cond delay="0"/>
                                          </p:stCondLst>
                                        </p:cTn>
                                        <p:tgtEl>
                                          <p:spTgt spid="5">
                                            <p:txEl>
                                              <p:pRg st="5" end="5"/>
                                            </p:txEl>
                                          </p:spTgt>
                                        </p:tgtEl>
                                        <p:attrNameLst>
                                          <p:attrName>style.visibility</p:attrName>
                                        </p:attrNameLst>
                                      </p:cBhvr>
                                      <p:to>
                                        <p:strVal val="visible"/>
                                      </p:to>
                                    </p:set>
                                    <p:animEffect transition="in" filter="fade">
                                      <p:cBhvr>
                                        <p:cTn id="24" dur="500"/>
                                        <p:tgtEl>
                                          <p:spTgt spid="5">
                                            <p:txEl>
                                              <p:pRg st="5" end="5"/>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nodeType="clickEffect">
                                  <p:stCondLst>
                                    <p:cond delay="0"/>
                                  </p:stCondLst>
                                  <p:childTnLst>
                                    <p:set>
                                      <p:cBhvr>
                                        <p:cTn id="28" dur="1" fill="hold">
                                          <p:stCondLst>
                                            <p:cond delay="0"/>
                                          </p:stCondLst>
                                        </p:cTn>
                                        <p:tgtEl>
                                          <p:spTgt spid="5">
                                            <p:txEl>
                                              <p:pRg st="6" end="6"/>
                                            </p:txEl>
                                          </p:spTgt>
                                        </p:tgtEl>
                                        <p:attrNameLst>
                                          <p:attrName>style.visibility</p:attrName>
                                        </p:attrNameLst>
                                      </p:cBhvr>
                                      <p:to>
                                        <p:strVal val="visible"/>
                                      </p:to>
                                    </p:set>
                                    <p:animEffect transition="in" filter="fade">
                                      <p:cBhvr>
                                        <p:cTn id="29" dur="500"/>
                                        <p:tgtEl>
                                          <p:spTgt spid="5">
                                            <p:txEl>
                                              <p:pRg st="6" end="6"/>
                                            </p:txEl>
                                          </p:spTgt>
                                        </p:tgtEl>
                                      </p:cBhvr>
                                    </p:animEffect>
                                  </p:childTnLst>
                                </p:cTn>
                              </p:par>
                              <p:par>
                                <p:cTn id="30" presetID="10" presetClass="entr" presetSubtype="0" fill="hold" nodeType="withEffect">
                                  <p:stCondLst>
                                    <p:cond delay="0"/>
                                  </p:stCondLst>
                                  <p:childTnLst>
                                    <p:set>
                                      <p:cBhvr>
                                        <p:cTn id="31" dur="1" fill="hold">
                                          <p:stCondLst>
                                            <p:cond delay="0"/>
                                          </p:stCondLst>
                                        </p:cTn>
                                        <p:tgtEl>
                                          <p:spTgt spid="5">
                                            <p:txEl>
                                              <p:pRg st="7" end="7"/>
                                            </p:txEl>
                                          </p:spTgt>
                                        </p:tgtEl>
                                        <p:attrNameLst>
                                          <p:attrName>style.visibility</p:attrName>
                                        </p:attrNameLst>
                                      </p:cBhvr>
                                      <p:to>
                                        <p:strVal val="visible"/>
                                      </p:to>
                                    </p:set>
                                    <p:animEffect transition="in" filter="fade">
                                      <p:cBhvr>
                                        <p:cTn id="32" dur="500"/>
                                        <p:tgtEl>
                                          <p:spTgt spid="5">
                                            <p:txEl>
                                              <p:pRg st="7" end="7"/>
                                            </p:txEl>
                                          </p:spTgt>
                                        </p:tgtEl>
                                      </p:cBhvr>
                                    </p:animEffect>
                                  </p:childTnLst>
                                </p:cTn>
                              </p:par>
                              <p:par>
                                <p:cTn id="33" presetID="10" presetClass="entr" presetSubtype="0" fill="hold" nodeType="withEffect">
                                  <p:stCondLst>
                                    <p:cond delay="0"/>
                                  </p:stCondLst>
                                  <p:childTnLst>
                                    <p:set>
                                      <p:cBhvr>
                                        <p:cTn id="34" dur="1" fill="hold">
                                          <p:stCondLst>
                                            <p:cond delay="0"/>
                                          </p:stCondLst>
                                        </p:cTn>
                                        <p:tgtEl>
                                          <p:spTgt spid="5">
                                            <p:txEl>
                                              <p:pRg st="8" end="8"/>
                                            </p:txEl>
                                          </p:spTgt>
                                        </p:tgtEl>
                                        <p:attrNameLst>
                                          <p:attrName>style.visibility</p:attrName>
                                        </p:attrNameLst>
                                      </p:cBhvr>
                                      <p:to>
                                        <p:strVal val="visible"/>
                                      </p:to>
                                    </p:set>
                                    <p:animEffect transition="in" filter="fade">
                                      <p:cBhvr>
                                        <p:cTn id="35" dur="500"/>
                                        <p:tgtEl>
                                          <p:spTgt spid="5">
                                            <p:txEl>
                                              <p:pRg st="8" end="8"/>
                                            </p:txEl>
                                          </p:spTgt>
                                        </p:tgtEl>
                                      </p:cBhvr>
                                    </p:animEffect>
                                  </p:childTnLst>
                                </p:cTn>
                              </p:par>
                              <p:par>
                                <p:cTn id="36" presetID="10" presetClass="entr" presetSubtype="0" fill="hold" nodeType="withEffect">
                                  <p:stCondLst>
                                    <p:cond delay="0"/>
                                  </p:stCondLst>
                                  <p:childTnLst>
                                    <p:set>
                                      <p:cBhvr>
                                        <p:cTn id="37" dur="1" fill="hold">
                                          <p:stCondLst>
                                            <p:cond delay="0"/>
                                          </p:stCondLst>
                                        </p:cTn>
                                        <p:tgtEl>
                                          <p:spTgt spid="5">
                                            <p:txEl>
                                              <p:pRg st="9" end="9"/>
                                            </p:txEl>
                                          </p:spTgt>
                                        </p:tgtEl>
                                        <p:attrNameLst>
                                          <p:attrName>style.visibility</p:attrName>
                                        </p:attrNameLst>
                                      </p:cBhvr>
                                      <p:to>
                                        <p:strVal val="visible"/>
                                      </p:to>
                                    </p:set>
                                    <p:animEffect transition="in" filter="fade">
                                      <p:cBhvr>
                                        <p:cTn id="38" dur="500"/>
                                        <p:tgtEl>
                                          <p:spTgt spid="5">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Slide Number Placeholder 18"/>
          <p:cNvSpPr>
            <a:spLocks noGrp="1"/>
          </p:cNvSpPr>
          <p:nvPr>
            <p:ph type="sldNum" sz="quarter" idx="12"/>
          </p:nvPr>
        </p:nvSpPr>
        <p:spPr/>
        <p:txBody>
          <a:bodyPr/>
          <a:lstStyle/>
          <a:p>
            <a:fld id="{97B5E8DF-58F0-4F1A-9C8E-35C36CDA2C44}" type="slidenum">
              <a:rPr lang="en-GB" smtClean="0"/>
              <a:pPr/>
              <a:t>52</a:t>
            </a:fld>
            <a:endParaRPr lang="en-GB"/>
          </a:p>
        </p:txBody>
      </p:sp>
      <p:sp>
        <p:nvSpPr>
          <p:cNvPr id="15" name="Rectangle 13"/>
          <p:cNvSpPr>
            <a:spLocks noChangeArrowheads="1"/>
          </p:cNvSpPr>
          <p:nvPr/>
        </p:nvSpPr>
        <p:spPr bwMode="auto">
          <a:xfrm>
            <a:off x="35496" y="23664"/>
            <a:ext cx="8424936" cy="381000"/>
          </a:xfrm>
          <a:prstGeom prst="rect">
            <a:avLst/>
          </a:prstGeom>
          <a:noFill/>
          <a:ln w="9525">
            <a:noFill/>
            <a:miter lim="800000"/>
            <a:headEnd/>
            <a:tailEnd/>
          </a:ln>
        </p:spPr>
        <p:txBody>
          <a:bodyPr anchor="ctr"/>
          <a:lstStyle/>
          <a:p>
            <a:r>
              <a:rPr lang="en-US" sz="2000" i="1" dirty="0">
                <a:solidFill>
                  <a:srgbClr val="FF0000"/>
                </a:solidFill>
                <a:latin typeface="Verdana" pitchFamily="34" charset="0"/>
              </a:rPr>
              <a:t>Radioactive contamination at particle accelerators</a:t>
            </a:r>
          </a:p>
        </p:txBody>
      </p:sp>
      <p:sp>
        <p:nvSpPr>
          <p:cNvPr id="5" name="Rectangle 4"/>
          <p:cNvSpPr>
            <a:spLocks noChangeArrowheads="1"/>
          </p:cNvSpPr>
          <p:nvPr/>
        </p:nvSpPr>
        <p:spPr bwMode="auto">
          <a:xfrm>
            <a:off x="250825" y="836712"/>
            <a:ext cx="8534400" cy="23042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46038" rIns="0" bIns="46038"/>
          <a:lstStyle>
            <a:lvl1pPr marL="342900" indent="-342900">
              <a:defRPr>
                <a:solidFill>
                  <a:schemeClr val="tx1"/>
                </a:solidFill>
                <a:latin typeface="Tahoma" pitchFamily="34" charset="0"/>
              </a:defRPr>
            </a:lvl1pPr>
            <a:lvl2pPr marL="719138" indent="-285750">
              <a:defRPr>
                <a:solidFill>
                  <a:schemeClr val="tx1"/>
                </a:solidFill>
                <a:latin typeface="Tahoma" pitchFamily="34" charset="0"/>
              </a:defRPr>
            </a:lvl2pPr>
            <a:lvl3pPr marL="1143000" indent="-228600">
              <a:defRPr>
                <a:solidFill>
                  <a:schemeClr val="tx1"/>
                </a:solidFill>
                <a:latin typeface="Tahoma" pitchFamily="34" charset="0"/>
              </a:defRPr>
            </a:lvl3pPr>
            <a:lvl4pPr marL="1600200" indent="-228600">
              <a:defRPr>
                <a:solidFill>
                  <a:schemeClr val="tx1"/>
                </a:solidFill>
                <a:latin typeface="Tahoma" pitchFamily="34" charset="0"/>
              </a:defRPr>
            </a:lvl4pPr>
            <a:lvl5pPr marL="2057400" indent="-228600">
              <a:defRPr>
                <a:solidFill>
                  <a:schemeClr val="tx1"/>
                </a:solidFill>
                <a:latin typeface="Tahoma" pitchFamily="34" charset="0"/>
              </a:defRPr>
            </a:lvl5pPr>
            <a:lvl6pPr marL="2514600" indent="-228600" eaLnBrk="0" fontAlgn="base" hangingPunct="0">
              <a:spcBef>
                <a:spcPct val="0"/>
              </a:spcBef>
              <a:spcAft>
                <a:spcPct val="0"/>
              </a:spcAft>
              <a:defRPr>
                <a:solidFill>
                  <a:schemeClr val="tx1"/>
                </a:solidFill>
                <a:latin typeface="Tahoma" pitchFamily="34" charset="0"/>
              </a:defRPr>
            </a:lvl6pPr>
            <a:lvl7pPr marL="2971800" indent="-228600" eaLnBrk="0" fontAlgn="base" hangingPunct="0">
              <a:spcBef>
                <a:spcPct val="0"/>
              </a:spcBef>
              <a:spcAft>
                <a:spcPct val="0"/>
              </a:spcAft>
              <a:defRPr>
                <a:solidFill>
                  <a:schemeClr val="tx1"/>
                </a:solidFill>
                <a:latin typeface="Tahoma" pitchFamily="34" charset="0"/>
              </a:defRPr>
            </a:lvl7pPr>
            <a:lvl8pPr marL="3429000" indent="-228600" eaLnBrk="0" fontAlgn="base" hangingPunct="0">
              <a:spcBef>
                <a:spcPct val="0"/>
              </a:spcBef>
              <a:spcAft>
                <a:spcPct val="0"/>
              </a:spcAft>
              <a:defRPr>
                <a:solidFill>
                  <a:schemeClr val="tx1"/>
                </a:solidFill>
                <a:latin typeface="Tahoma" pitchFamily="34" charset="0"/>
              </a:defRPr>
            </a:lvl8pPr>
            <a:lvl9pPr marL="3886200" indent="-228600" eaLnBrk="0" fontAlgn="base" hangingPunct="0">
              <a:spcBef>
                <a:spcPct val="0"/>
              </a:spcBef>
              <a:spcAft>
                <a:spcPct val="0"/>
              </a:spcAft>
              <a:defRPr>
                <a:solidFill>
                  <a:schemeClr val="tx1"/>
                </a:solidFill>
                <a:latin typeface="Tahoma" pitchFamily="34" charset="0"/>
              </a:defRPr>
            </a:lvl9pPr>
          </a:lstStyle>
          <a:p>
            <a:pPr marL="363538" lvl="1" indent="-363538">
              <a:lnSpc>
                <a:spcPct val="90000"/>
              </a:lnSpc>
              <a:spcBef>
                <a:spcPct val="20000"/>
              </a:spcBef>
              <a:buSzPct val="125000"/>
              <a:buFont typeface="Arial" panose="020B0604020202020204" pitchFamily="34" charset="0"/>
              <a:buChar char="•"/>
            </a:pPr>
            <a:r>
              <a:rPr lang="en-US" altLang="fr-FR" sz="2400" dirty="0">
                <a:latin typeface="+mj-lt"/>
              </a:rPr>
              <a:t>Material that has been brought into and removed from an accelerator tunnel or bunker </a:t>
            </a:r>
            <a:r>
              <a:rPr lang="en-US" altLang="fr-FR" sz="2400" dirty="0">
                <a:solidFill>
                  <a:srgbClr val="FF0000"/>
                </a:solidFill>
                <a:latin typeface="+mj-lt"/>
              </a:rPr>
              <a:t>during shutdown (maintenance)</a:t>
            </a:r>
            <a:r>
              <a:rPr lang="en-US" altLang="fr-FR" sz="2400" dirty="0">
                <a:latin typeface="+mj-lt"/>
              </a:rPr>
              <a:t> will no be activated BUT …</a:t>
            </a:r>
          </a:p>
          <a:p>
            <a:pPr marL="363538" lvl="1" indent="-363538">
              <a:lnSpc>
                <a:spcPct val="90000"/>
              </a:lnSpc>
              <a:spcBef>
                <a:spcPct val="20000"/>
              </a:spcBef>
              <a:buSzPct val="125000"/>
              <a:buFont typeface="Arial" panose="020B0604020202020204" pitchFamily="34" charset="0"/>
              <a:buChar char="•"/>
            </a:pPr>
            <a:r>
              <a:rPr lang="en-US" altLang="fr-FR" sz="2400" dirty="0">
                <a:latin typeface="+mj-lt"/>
              </a:rPr>
              <a:t>… it might be contaminated</a:t>
            </a:r>
          </a:p>
          <a:p>
            <a:pPr marL="363538" lvl="1" indent="-363538">
              <a:lnSpc>
                <a:spcPct val="90000"/>
              </a:lnSpc>
              <a:spcBef>
                <a:spcPct val="20000"/>
              </a:spcBef>
              <a:buSzPct val="125000"/>
              <a:buFont typeface="Arial" panose="020B0604020202020204" pitchFamily="34" charset="0"/>
              <a:buChar char="•"/>
            </a:pPr>
            <a:r>
              <a:rPr lang="en-US" altLang="fr-FR" sz="2400" dirty="0">
                <a:latin typeface="+mj-lt"/>
              </a:rPr>
              <a:t>If there is a suspicion of contamination, it has to be checked before leaving the area</a:t>
            </a:r>
          </a:p>
        </p:txBody>
      </p:sp>
      <p:pic>
        <p:nvPicPr>
          <p:cNvPr id="6"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9552" y="3226204"/>
            <a:ext cx="4338414" cy="28820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pic>
      <p:pic>
        <p:nvPicPr>
          <p:cNvPr id="7" name="Picture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300326" y="3645024"/>
            <a:ext cx="3581167" cy="25358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spTree>
    <p:extLst>
      <p:ext uri="{BB962C8B-B14F-4D97-AF65-F5344CB8AC3E}">
        <p14:creationId xmlns:p14="http://schemas.microsoft.com/office/powerpoint/2010/main" val="36480444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Slide Number Placeholder 18"/>
          <p:cNvSpPr>
            <a:spLocks noGrp="1"/>
          </p:cNvSpPr>
          <p:nvPr>
            <p:ph type="sldNum" sz="quarter" idx="12"/>
          </p:nvPr>
        </p:nvSpPr>
        <p:spPr/>
        <p:txBody>
          <a:bodyPr/>
          <a:lstStyle/>
          <a:p>
            <a:fld id="{97B5E8DF-58F0-4F1A-9C8E-35C36CDA2C44}" type="slidenum">
              <a:rPr lang="en-GB" smtClean="0"/>
              <a:pPr/>
              <a:t>53</a:t>
            </a:fld>
            <a:endParaRPr lang="en-GB"/>
          </a:p>
        </p:txBody>
      </p:sp>
      <p:sp>
        <p:nvSpPr>
          <p:cNvPr id="15" name="Rectangle 13"/>
          <p:cNvSpPr>
            <a:spLocks noChangeArrowheads="1"/>
          </p:cNvSpPr>
          <p:nvPr/>
        </p:nvSpPr>
        <p:spPr bwMode="auto">
          <a:xfrm>
            <a:off x="44152" y="23664"/>
            <a:ext cx="7696200" cy="381000"/>
          </a:xfrm>
          <a:prstGeom prst="rect">
            <a:avLst/>
          </a:prstGeom>
          <a:noFill/>
          <a:ln w="9525">
            <a:noFill/>
            <a:miter lim="800000"/>
            <a:headEnd/>
            <a:tailEnd/>
          </a:ln>
        </p:spPr>
        <p:txBody>
          <a:bodyPr anchor="ctr"/>
          <a:lstStyle/>
          <a:p>
            <a:r>
              <a:rPr lang="en-US" sz="2000" i="1" dirty="0">
                <a:solidFill>
                  <a:srgbClr val="FF0000"/>
                </a:solidFill>
                <a:latin typeface="Verdana" pitchFamily="34" charset="0"/>
              </a:rPr>
              <a:t>Contamination</a:t>
            </a:r>
          </a:p>
        </p:txBody>
      </p:sp>
      <p:sp>
        <p:nvSpPr>
          <p:cNvPr id="5" name="Rectangle 4"/>
          <p:cNvSpPr>
            <a:spLocks/>
          </p:cNvSpPr>
          <p:nvPr/>
        </p:nvSpPr>
        <p:spPr bwMode="auto">
          <a:xfrm>
            <a:off x="323528" y="620689"/>
            <a:ext cx="8496944" cy="221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lvl1pPr algn="l">
              <a:defRPr sz="1200">
                <a:solidFill>
                  <a:schemeClr val="tx1"/>
                </a:solidFill>
                <a:latin typeface="Gill Sans" charset="0"/>
              </a:defRPr>
            </a:lvl1pPr>
            <a:lvl2pPr algn="l">
              <a:defRPr sz="1200">
                <a:solidFill>
                  <a:schemeClr val="tx1"/>
                </a:solidFill>
                <a:latin typeface="Gill Sans" charset="0"/>
              </a:defRPr>
            </a:lvl2pPr>
            <a:lvl3pPr algn="l">
              <a:defRPr sz="1200">
                <a:solidFill>
                  <a:schemeClr val="tx1"/>
                </a:solidFill>
                <a:latin typeface="Gill Sans" charset="0"/>
              </a:defRPr>
            </a:lvl3pPr>
            <a:lvl4pPr algn="l">
              <a:defRPr sz="1200">
                <a:solidFill>
                  <a:schemeClr val="tx1"/>
                </a:solidFill>
                <a:latin typeface="Gill Sans" charset="0"/>
              </a:defRPr>
            </a:lvl4pPr>
            <a:lvl5pPr algn="l">
              <a:defRPr sz="1200">
                <a:solidFill>
                  <a:schemeClr val="tx1"/>
                </a:solidFill>
                <a:latin typeface="Gill Sans" charset="0"/>
              </a:defRPr>
            </a:lvl5pPr>
            <a:lvl6pPr fontAlgn="base">
              <a:spcBef>
                <a:spcPct val="0"/>
              </a:spcBef>
              <a:spcAft>
                <a:spcPct val="0"/>
              </a:spcAft>
              <a:defRPr sz="1200">
                <a:solidFill>
                  <a:schemeClr val="tx1"/>
                </a:solidFill>
                <a:latin typeface="Gill Sans" charset="0"/>
              </a:defRPr>
            </a:lvl6pPr>
            <a:lvl7pPr fontAlgn="base">
              <a:spcBef>
                <a:spcPct val="0"/>
              </a:spcBef>
              <a:spcAft>
                <a:spcPct val="0"/>
              </a:spcAft>
              <a:defRPr sz="1200">
                <a:solidFill>
                  <a:schemeClr val="tx1"/>
                </a:solidFill>
                <a:latin typeface="Gill Sans" charset="0"/>
              </a:defRPr>
            </a:lvl7pPr>
            <a:lvl8pPr fontAlgn="base">
              <a:spcBef>
                <a:spcPct val="0"/>
              </a:spcBef>
              <a:spcAft>
                <a:spcPct val="0"/>
              </a:spcAft>
              <a:defRPr sz="1200">
                <a:solidFill>
                  <a:schemeClr val="tx1"/>
                </a:solidFill>
                <a:latin typeface="Gill Sans" charset="0"/>
              </a:defRPr>
            </a:lvl8pPr>
            <a:lvl9pPr fontAlgn="base">
              <a:spcBef>
                <a:spcPct val="0"/>
              </a:spcBef>
              <a:spcAft>
                <a:spcPct val="0"/>
              </a:spcAft>
              <a:defRPr sz="1200">
                <a:solidFill>
                  <a:schemeClr val="tx1"/>
                </a:solidFill>
                <a:latin typeface="Gill Sans" charset="0"/>
              </a:defRPr>
            </a:lvl9pPr>
          </a:lstStyle>
          <a:p>
            <a:pPr marL="342900" indent="-342900">
              <a:buClr>
                <a:schemeClr val="tx1"/>
              </a:buClr>
              <a:buFont typeface="Arial" panose="020B0604020202020204" pitchFamily="34" charset="0"/>
              <a:buChar char="•"/>
            </a:pPr>
            <a:r>
              <a:rPr lang="en-US" altLang="en-US" sz="2500" b="1" dirty="0">
                <a:solidFill>
                  <a:srgbClr val="0070C0"/>
                </a:solidFill>
                <a:latin typeface="Helvetica Neue" charset="0"/>
                <a:ea typeface="Helvetica Neue" charset="0"/>
                <a:cs typeface="Helvetica Neue" charset="0"/>
                <a:sym typeface="Helvetica Neue" charset="0"/>
              </a:rPr>
              <a:t>Internal</a:t>
            </a:r>
            <a:r>
              <a:rPr lang="en-US" altLang="en-US" sz="2500" dirty="0">
                <a:latin typeface="Helvetica Neue" charset="0"/>
                <a:ea typeface="Helvetica Neue" charset="0"/>
                <a:cs typeface="Helvetica Neue" charset="0"/>
                <a:sym typeface="Helvetica Neue" charset="0"/>
              </a:rPr>
              <a:t> (+ </a:t>
            </a:r>
            <a:r>
              <a:rPr lang="en-US" altLang="en-US" sz="2500" b="1" dirty="0">
                <a:solidFill>
                  <a:srgbClr val="0070C0"/>
                </a:solidFill>
                <a:latin typeface="Helvetica Neue" charset="0"/>
                <a:ea typeface="Helvetica Neue" charset="0"/>
                <a:cs typeface="Helvetica Neue" charset="0"/>
                <a:sym typeface="Helvetica Neue" charset="0"/>
              </a:rPr>
              <a:t>external</a:t>
            </a:r>
            <a:r>
              <a:rPr lang="en-US" altLang="en-US" sz="2500" dirty="0">
                <a:latin typeface="Helvetica Neue" charset="0"/>
                <a:ea typeface="Helvetica Neue" charset="0"/>
                <a:cs typeface="Helvetica Neue" charset="0"/>
                <a:sym typeface="Helvetica Neue" charset="0"/>
              </a:rPr>
              <a:t>) exposure: the incorporated radionuclides irradiate the organs and tissues to which they attach</a:t>
            </a:r>
          </a:p>
          <a:p>
            <a:pPr marL="342900" indent="-342900">
              <a:buFont typeface="Arial" panose="020B0604020202020204" pitchFamily="34" charset="0"/>
              <a:buChar char="•"/>
            </a:pPr>
            <a:r>
              <a:rPr lang="en-US" altLang="en-US" sz="2500" dirty="0">
                <a:latin typeface="Helvetica Neue" charset="0"/>
                <a:ea typeface="Helvetica Neue" charset="0"/>
                <a:cs typeface="Helvetica Neue" charset="0"/>
                <a:sym typeface="Helvetica Neue" charset="0"/>
              </a:rPr>
              <a:t>Exposure lasts until the complete elimination of the radionuclides by radioactive decay and biological metabolism</a:t>
            </a:r>
            <a:r>
              <a:rPr lang="en-US" altLang="en-US" sz="2500" b="1" dirty="0">
                <a:solidFill>
                  <a:srgbClr val="00456B"/>
                </a:solidFill>
                <a:latin typeface="Helvetica Neue" charset="0"/>
                <a:ea typeface="Helvetica Neue" charset="0"/>
                <a:cs typeface="Helvetica Neue" charset="0"/>
                <a:sym typeface="Helvetica Neue" charset="0"/>
              </a:rPr>
              <a:t> </a:t>
            </a:r>
          </a:p>
        </p:txBody>
      </p:sp>
      <p:sp>
        <p:nvSpPr>
          <p:cNvPr id="8" name="Rectangle 7"/>
          <p:cNvSpPr>
            <a:spLocks/>
          </p:cNvSpPr>
          <p:nvPr/>
        </p:nvSpPr>
        <p:spPr bwMode="auto">
          <a:xfrm>
            <a:off x="4499992" y="3138190"/>
            <a:ext cx="4473339" cy="20190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lvl1pPr algn="l">
              <a:defRPr sz="1200">
                <a:solidFill>
                  <a:schemeClr val="tx1"/>
                </a:solidFill>
                <a:latin typeface="Gill Sans" charset="0"/>
              </a:defRPr>
            </a:lvl1pPr>
            <a:lvl2pPr algn="l">
              <a:defRPr sz="1200">
                <a:solidFill>
                  <a:schemeClr val="tx1"/>
                </a:solidFill>
                <a:latin typeface="Gill Sans" charset="0"/>
              </a:defRPr>
            </a:lvl2pPr>
            <a:lvl3pPr algn="l">
              <a:defRPr sz="1200">
                <a:solidFill>
                  <a:schemeClr val="tx1"/>
                </a:solidFill>
                <a:latin typeface="Gill Sans" charset="0"/>
              </a:defRPr>
            </a:lvl3pPr>
            <a:lvl4pPr algn="l">
              <a:defRPr sz="1200">
                <a:solidFill>
                  <a:schemeClr val="tx1"/>
                </a:solidFill>
                <a:latin typeface="Gill Sans" charset="0"/>
              </a:defRPr>
            </a:lvl4pPr>
            <a:lvl5pPr algn="l">
              <a:defRPr sz="1200">
                <a:solidFill>
                  <a:schemeClr val="tx1"/>
                </a:solidFill>
                <a:latin typeface="Gill Sans" charset="0"/>
              </a:defRPr>
            </a:lvl5pPr>
            <a:lvl6pPr fontAlgn="base">
              <a:spcBef>
                <a:spcPct val="0"/>
              </a:spcBef>
              <a:spcAft>
                <a:spcPct val="0"/>
              </a:spcAft>
              <a:defRPr sz="1200">
                <a:solidFill>
                  <a:schemeClr val="tx1"/>
                </a:solidFill>
                <a:latin typeface="Gill Sans" charset="0"/>
              </a:defRPr>
            </a:lvl6pPr>
            <a:lvl7pPr fontAlgn="base">
              <a:spcBef>
                <a:spcPct val="0"/>
              </a:spcBef>
              <a:spcAft>
                <a:spcPct val="0"/>
              </a:spcAft>
              <a:defRPr sz="1200">
                <a:solidFill>
                  <a:schemeClr val="tx1"/>
                </a:solidFill>
                <a:latin typeface="Gill Sans" charset="0"/>
              </a:defRPr>
            </a:lvl7pPr>
            <a:lvl8pPr fontAlgn="base">
              <a:spcBef>
                <a:spcPct val="0"/>
              </a:spcBef>
              <a:spcAft>
                <a:spcPct val="0"/>
              </a:spcAft>
              <a:defRPr sz="1200">
                <a:solidFill>
                  <a:schemeClr val="tx1"/>
                </a:solidFill>
                <a:latin typeface="Gill Sans" charset="0"/>
              </a:defRPr>
            </a:lvl8pPr>
            <a:lvl9pPr fontAlgn="base">
              <a:spcBef>
                <a:spcPct val="0"/>
              </a:spcBef>
              <a:spcAft>
                <a:spcPct val="0"/>
              </a:spcAft>
              <a:defRPr sz="1200">
                <a:solidFill>
                  <a:schemeClr val="tx1"/>
                </a:solidFill>
                <a:latin typeface="Gill Sans" charset="0"/>
              </a:defRPr>
            </a:lvl9pPr>
          </a:lstStyle>
          <a:p>
            <a:pPr>
              <a:spcBef>
                <a:spcPts val="1200"/>
              </a:spcBef>
            </a:pPr>
            <a:r>
              <a:rPr lang="en-US" altLang="en-US" sz="2500" dirty="0">
                <a:latin typeface="Helvetica Neue" charset="0"/>
                <a:ea typeface="Helvetica Neue" charset="0"/>
                <a:cs typeface="Helvetica Neue" charset="0"/>
                <a:sym typeface="Helvetica Neue" charset="0"/>
              </a:rPr>
              <a:t>Internal exposure can occur by:</a:t>
            </a:r>
          </a:p>
          <a:p>
            <a:pPr>
              <a:spcBef>
                <a:spcPts val="1200"/>
              </a:spcBef>
            </a:pPr>
            <a:r>
              <a:rPr lang="en-US" altLang="en-US" sz="2500" b="1" dirty="0">
                <a:latin typeface="Helvetica Neue" charset="0"/>
                <a:ea typeface="Helvetica Neue" charset="0"/>
                <a:cs typeface="Helvetica Neue" charset="0"/>
                <a:sym typeface="Helvetica Neue" charset="0"/>
              </a:rPr>
              <a:t>- ingestion</a:t>
            </a:r>
          </a:p>
          <a:p>
            <a:pPr>
              <a:spcBef>
                <a:spcPts val="1200"/>
              </a:spcBef>
            </a:pPr>
            <a:r>
              <a:rPr lang="en-US" altLang="en-US" sz="2500" b="1" dirty="0">
                <a:latin typeface="Helvetica Neue" charset="0"/>
                <a:ea typeface="Helvetica Neue" charset="0"/>
                <a:cs typeface="Helvetica Neue" charset="0"/>
                <a:sym typeface="Helvetica Neue" charset="0"/>
              </a:rPr>
              <a:t>- inhalation</a:t>
            </a:r>
            <a:endParaRPr lang="en-US" altLang="en-US" sz="2500" dirty="0">
              <a:latin typeface="Helvetica Neue" charset="0"/>
              <a:ea typeface="Helvetica Neue" charset="0"/>
              <a:cs typeface="Helvetica Neue" charset="0"/>
              <a:sym typeface="Helvetica Neue" charset="0"/>
            </a:endParaRPr>
          </a:p>
          <a:p>
            <a:pPr>
              <a:spcBef>
                <a:spcPts val="1200"/>
              </a:spcBef>
            </a:pPr>
            <a:r>
              <a:rPr lang="en-US" altLang="en-US" sz="2500" b="1" dirty="0">
                <a:latin typeface="Helvetica Neue" charset="0"/>
                <a:ea typeface="Helvetica Neue" charset="0"/>
                <a:cs typeface="Helvetica Neue" charset="0"/>
                <a:sym typeface="Helvetica Neue" charset="0"/>
              </a:rPr>
              <a:t>- skin</a:t>
            </a:r>
            <a:endParaRPr lang="en-US" altLang="en-US" sz="2500" dirty="0">
              <a:latin typeface="Helvetica Neue" charset="0"/>
              <a:ea typeface="Helvetica Neue" charset="0"/>
              <a:cs typeface="Helvetica Neue" charset="0"/>
              <a:sym typeface="Helvetica Neue" charset="0"/>
            </a:endParaRPr>
          </a:p>
        </p:txBody>
      </p:sp>
      <p:pic>
        <p:nvPicPr>
          <p:cNvPr id="10" name="Picture 9"/>
          <p:cNvPicPr>
            <a:picLocks noChangeAspect="1" noChangeArrowheads="1"/>
          </p:cNvPicPr>
          <p:nvPr/>
        </p:nvPicPr>
        <p:blipFill rotWithShape="1">
          <a:blip r:embed="rId3">
            <a:extLst>
              <a:ext uri="{28A0092B-C50C-407E-A947-70E740481C1C}">
                <a14:useLocalDpi xmlns:a14="http://schemas.microsoft.com/office/drawing/2010/main" val="0"/>
              </a:ext>
            </a:extLst>
          </a:blip>
          <a:srcRect t="6047" b="5224"/>
          <a:stretch/>
        </p:blipFill>
        <p:spPr bwMode="auto">
          <a:xfrm>
            <a:off x="539552" y="2906697"/>
            <a:ext cx="3834877" cy="34026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spTree>
    <p:extLst>
      <p:ext uri="{BB962C8B-B14F-4D97-AF65-F5344CB8AC3E}">
        <p14:creationId xmlns:p14="http://schemas.microsoft.com/office/powerpoint/2010/main" val="20936695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Slide Number Placeholder 18"/>
          <p:cNvSpPr>
            <a:spLocks noGrp="1"/>
          </p:cNvSpPr>
          <p:nvPr>
            <p:ph type="sldNum" sz="quarter" idx="12"/>
          </p:nvPr>
        </p:nvSpPr>
        <p:spPr/>
        <p:txBody>
          <a:bodyPr/>
          <a:lstStyle/>
          <a:p>
            <a:fld id="{97B5E8DF-58F0-4F1A-9C8E-35C36CDA2C44}" type="slidenum">
              <a:rPr lang="en-GB" smtClean="0"/>
              <a:pPr/>
              <a:t>54</a:t>
            </a:fld>
            <a:endParaRPr lang="en-GB"/>
          </a:p>
        </p:txBody>
      </p:sp>
      <p:sp>
        <p:nvSpPr>
          <p:cNvPr id="15" name="Rectangle 13"/>
          <p:cNvSpPr>
            <a:spLocks noChangeArrowheads="1"/>
          </p:cNvSpPr>
          <p:nvPr/>
        </p:nvSpPr>
        <p:spPr bwMode="auto">
          <a:xfrm>
            <a:off x="44152" y="23664"/>
            <a:ext cx="7696200" cy="381000"/>
          </a:xfrm>
          <a:prstGeom prst="rect">
            <a:avLst/>
          </a:prstGeom>
          <a:noFill/>
          <a:ln w="9525">
            <a:noFill/>
            <a:miter lim="800000"/>
            <a:headEnd/>
            <a:tailEnd/>
          </a:ln>
        </p:spPr>
        <p:txBody>
          <a:bodyPr anchor="ctr"/>
          <a:lstStyle/>
          <a:p>
            <a:r>
              <a:rPr lang="en-US" sz="2000" i="1" dirty="0">
                <a:solidFill>
                  <a:srgbClr val="FF0000"/>
                </a:solidFill>
                <a:latin typeface="Verdana" pitchFamily="34" charset="0"/>
              </a:rPr>
              <a:t>Monitoring of internal exposure</a:t>
            </a:r>
          </a:p>
        </p:txBody>
      </p:sp>
      <p:sp>
        <p:nvSpPr>
          <p:cNvPr id="4" name="Rectangle 3"/>
          <p:cNvSpPr txBox="1">
            <a:spLocks noChangeArrowheads="1"/>
          </p:cNvSpPr>
          <p:nvPr/>
        </p:nvSpPr>
        <p:spPr>
          <a:xfrm>
            <a:off x="219641" y="1268760"/>
            <a:ext cx="8755191" cy="4392488"/>
          </a:xfrm>
          <a:prstGeom prst="rect">
            <a:avLst/>
          </a:prstGeom>
        </p:spPr>
        <p:txBody>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Verdana" pitchFamily="34" charset="0"/>
                <a:ea typeface="Verdana" pitchFamily="34" charset="0"/>
                <a:cs typeface="Verdana" pitchFamily="34" charset="0"/>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Verdana" pitchFamily="34" charset="0"/>
                <a:ea typeface="Verdana" pitchFamily="34" charset="0"/>
                <a:cs typeface="Verdana" pitchFamily="34" charset="0"/>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Verdana" pitchFamily="34" charset="0"/>
                <a:ea typeface="Verdana" pitchFamily="34" charset="0"/>
                <a:cs typeface="Verdana" pitchFamily="34" charset="0"/>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Verdana" pitchFamily="34" charset="0"/>
                <a:ea typeface="Verdana" pitchFamily="34" charset="0"/>
                <a:cs typeface="Verdana" pitchFamily="34" charset="0"/>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Verdana" pitchFamily="34" charset="0"/>
                <a:ea typeface="Verdana" pitchFamily="34" charset="0"/>
                <a:cs typeface="Verdana"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GB" altLang="en-US" sz="2400" dirty="0">
                <a:latin typeface="+mn-lt"/>
              </a:rPr>
              <a:t>Determination of the activity taken into the body and calculation of the </a:t>
            </a:r>
            <a:r>
              <a:rPr lang="en-GB" altLang="en-US" sz="2400" b="1" dirty="0">
                <a:solidFill>
                  <a:srgbClr val="0070C0"/>
                </a:solidFill>
                <a:latin typeface="+mn-lt"/>
              </a:rPr>
              <a:t>committed effective dose</a:t>
            </a:r>
            <a:r>
              <a:rPr lang="en-GB" altLang="en-US" sz="2400" dirty="0">
                <a:solidFill>
                  <a:srgbClr val="0070C0"/>
                </a:solidFill>
                <a:latin typeface="+mn-lt"/>
              </a:rPr>
              <a:t> </a:t>
            </a:r>
            <a:r>
              <a:rPr lang="en-GB" altLang="en-US" sz="2400" dirty="0">
                <a:latin typeface="+mn-lt"/>
              </a:rPr>
              <a:t>with a standard model</a:t>
            </a:r>
          </a:p>
          <a:p>
            <a:r>
              <a:rPr lang="en-GB" altLang="en-US" sz="2400" b="1" dirty="0">
                <a:solidFill>
                  <a:srgbClr val="0070C0"/>
                </a:solidFill>
                <a:latin typeface="+mn-lt"/>
              </a:rPr>
              <a:t>Measurements to determine the activity taken into the body:</a:t>
            </a:r>
          </a:p>
          <a:p>
            <a:pPr lvl="1"/>
            <a:r>
              <a:rPr lang="en-GB" altLang="en-US" sz="2400" dirty="0">
                <a:latin typeface="+mn-lt"/>
              </a:rPr>
              <a:t>direct measurement of the radiation emitted by the person using a thyroid monitor, a lung monitor or a whole body monitor (WBC, whole body counter)</a:t>
            </a:r>
          </a:p>
          <a:p>
            <a:pPr lvl="1"/>
            <a:r>
              <a:rPr lang="en-GB" altLang="en-US" sz="2400" dirty="0">
                <a:latin typeface="+mn-lt"/>
              </a:rPr>
              <a:t>measurement of the activity in the excreta (urine, faeces)</a:t>
            </a:r>
          </a:p>
          <a:p>
            <a:r>
              <a:rPr lang="en-GB" altLang="en-US" sz="2400" b="1" dirty="0">
                <a:solidFill>
                  <a:srgbClr val="0070C0"/>
                </a:solidFill>
                <a:latin typeface="+mn-lt"/>
              </a:rPr>
              <a:t>Two stages strategy:</a:t>
            </a:r>
          </a:p>
          <a:p>
            <a:pPr lvl="1"/>
            <a:r>
              <a:rPr lang="en-GB" altLang="en-US" sz="2400" dirty="0">
                <a:latin typeface="+mn-lt"/>
              </a:rPr>
              <a:t>screening measurement (with a simple laboratory instrument)</a:t>
            </a:r>
          </a:p>
          <a:p>
            <a:pPr lvl="1"/>
            <a:r>
              <a:rPr lang="en-GB" altLang="en-US" sz="2400" dirty="0">
                <a:latin typeface="+mn-lt"/>
              </a:rPr>
              <a:t>If a threshold is exceeded, actual measurement of the intake</a:t>
            </a:r>
          </a:p>
        </p:txBody>
      </p:sp>
    </p:spTree>
    <p:extLst>
      <p:ext uri="{BB962C8B-B14F-4D97-AF65-F5344CB8AC3E}">
        <p14:creationId xmlns:p14="http://schemas.microsoft.com/office/powerpoint/2010/main" val="7482677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Slide Number Placeholder 18"/>
          <p:cNvSpPr>
            <a:spLocks noGrp="1"/>
          </p:cNvSpPr>
          <p:nvPr>
            <p:ph type="sldNum" sz="quarter" idx="12"/>
          </p:nvPr>
        </p:nvSpPr>
        <p:spPr/>
        <p:txBody>
          <a:bodyPr/>
          <a:lstStyle/>
          <a:p>
            <a:fld id="{97B5E8DF-58F0-4F1A-9C8E-35C36CDA2C44}" type="slidenum">
              <a:rPr lang="en-GB" smtClean="0"/>
              <a:pPr/>
              <a:t>55</a:t>
            </a:fld>
            <a:endParaRPr lang="en-GB"/>
          </a:p>
        </p:txBody>
      </p:sp>
      <p:sp>
        <p:nvSpPr>
          <p:cNvPr id="15" name="Rectangle 13"/>
          <p:cNvSpPr>
            <a:spLocks noChangeArrowheads="1"/>
          </p:cNvSpPr>
          <p:nvPr/>
        </p:nvSpPr>
        <p:spPr bwMode="auto">
          <a:xfrm>
            <a:off x="44152" y="23664"/>
            <a:ext cx="7696200" cy="381000"/>
          </a:xfrm>
          <a:prstGeom prst="rect">
            <a:avLst/>
          </a:prstGeom>
          <a:noFill/>
          <a:ln w="9525">
            <a:noFill/>
            <a:miter lim="800000"/>
            <a:headEnd/>
            <a:tailEnd/>
          </a:ln>
        </p:spPr>
        <p:txBody>
          <a:bodyPr anchor="ctr"/>
          <a:lstStyle/>
          <a:p>
            <a:r>
              <a:rPr lang="en-US" sz="2000" i="1" dirty="0">
                <a:solidFill>
                  <a:srgbClr val="FF0000"/>
                </a:solidFill>
                <a:latin typeface="Verdana" pitchFamily="34" charset="0"/>
              </a:rPr>
              <a:t>Operational quantities and dose limits</a:t>
            </a:r>
          </a:p>
        </p:txBody>
      </p:sp>
      <p:sp>
        <p:nvSpPr>
          <p:cNvPr id="5" name="Rectangle 3"/>
          <p:cNvSpPr txBox="1">
            <a:spLocks noChangeArrowheads="1"/>
          </p:cNvSpPr>
          <p:nvPr/>
        </p:nvSpPr>
        <p:spPr>
          <a:xfrm>
            <a:off x="179512" y="980728"/>
            <a:ext cx="8795319" cy="5040560"/>
          </a:xfrm>
          <a:prstGeom prst="rect">
            <a:avLst/>
          </a:prstGeom>
        </p:spPr>
        <p:txBody>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Verdana" pitchFamily="34" charset="0"/>
                <a:ea typeface="Verdana" pitchFamily="34" charset="0"/>
                <a:cs typeface="Verdana" pitchFamily="34" charset="0"/>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Verdana" pitchFamily="34" charset="0"/>
                <a:ea typeface="Verdana" pitchFamily="34" charset="0"/>
                <a:cs typeface="Verdana" pitchFamily="34" charset="0"/>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Verdana" pitchFamily="34" charset="0"/>
                <a:ea typeface="Verdana" pitchFamily="34" charset="0"/>
                <a:cs typeface="Verdana" pitchFamily="34" charset="0"/>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Verdana" pitchFamily="34" charset="0"/>
                <a:ea typeface="Verdana" pitchFamily="34" charset="0"/>
                <a:cs typeface="Verdana" pitchFamily="34" charset="0"/>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Verdana" pitchFamily="34" charset="0"/>
                <a:ea typeface="Verdana" pitchFamily="34" charset="0"/>
                <a:cs typeface="Verdana"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nSpc>
                <a:spcPct val="80000"/>
              </a:lnSpc>
            </a:pPr>
            <a:r>
              <a:rPr lang="en-GB" altLang="en-US" sz="2800" b="1" dirty="0">
                <a:solidFill>
                  <a:srgbClr val="0070C0"/>
                </a:solidFill>
                <a:latin typeface="+mn-lt"/>
              </a:rPr>
              <a:t>Operational quantity</a:t>
            </a:r>
            <a:r>
              <a:rPr lang="en-GB" altLang="en-US" sz="2800" dirty="0">
                <a:latin typeface="+mn-lt"/>
              </a:rPr>
              <a:t>: committed effective dose E</a:t>
            </a:r>
            <a:r>
              <a:rPr lang="en-GB" altLang="en-US" sz="2800" baseline="-25000" dirty="0">
                <a:latin typeface="+mn-lt"/>
              </a:rPr>
              <a:t>50</a:t>
            </a:r>
            <a:endParaRPr lang="en-GB" altLang="en-US" sz="2800" dirty="0">
              <a:latin typeface="+mn-lt"/>
            </a:endParaRPr>
          </a:p>
          <a:p>
            <a:pPr>
              <a:lnSpc>
                <a:spcPct val="80000"/>
              </a:lnSpc>
            </a:pPr>
            <a:r>
              <a:rPr lang="en-GB" altLang="en-US" sz="2800" dirty="0">
                <a:latin typeface="+mn-lt"/>
              </a:rPr>
              <a:t>For radionuclides with </a:t>
            </a:r>
            <a:r>
              <a:rPr lang="en-GB" altLang="en-US" sz="2800" b="1" dirty="0">
                <a:solidFill>
                  <a:srgbClr val="0070C0"/>
                </a:solidFill>
                <a:latin typeface="+mn-lt"/>
              </a:rPr>
              <a:t>short half-live</a:t>
            </a:r>
            <a:r>
              <a:rPr lang="en-GB" altLang="en-US" sz="2800" dirty="0">
                <a:latin typeface="+mn-lt"/>
              </a:rPr>
              <a:t>, the dose is received in the days following the intake;</a:t>
            </a:r>
          </a:p>
          <a:p>
            <a:pPr>
              <a:lnSpc>
                <a:spcPct val="80000"/>
              </a:lnSpc>
            </a:pPr>
            <a:r>
              <a:rPr lang="en-GB" altLang="en-US" sz="2800" dirty="0">
                <a:latin typeface="+mn-lt"/>
              </a:rPr>
              <a:t>For radionuclides with a </a:t>
            </a:r>
            <a:r>
              <a:rPr lang="en-GB" altLang="en-US" sz="2800" b="1" dirty="0">
                <a:solidFill>
                  <a:srgbClr val="0070C0"/>
                </a:solidFill>
                <a:latin typeface="+mn-lt"/>
              </a:rPr>
              <a:t>long half-live</a:t>
            </a:r>
            <a:r>
              <a:rPr lang="en-GB" altLang="en-US" sz="2800" dirty="0">
                <a:solidFill>
                  <a:srgbClr val="0070C0"/>
                </a:solidFill>
                <a:latin typeface="+mn-lt"/>
              </a:rPr>
              <a:t> </a:t>
            </a:r>
            <a:r>
              <a:rPr lang="en-GB" altLang="en-US" sz="2800" dirty="0">
                <a:latin typeface="+mn-lt"/>
              </a:rPr>
              <a:t>(strontium-90, actinides), the dose is received over many years following the intake; </a:t>
            </a:r>
          </a:p>
          <a:p>
            <a:pPr>
              <a:lnSpc>
                <a:spcPct val="80000"/>
              </a:lnSpc>
            </a:pPr>
            <a:r>
              <a:rPr lang="en-GB" altLang="en-US" sz="2800" b="1" dirty="0">
                <a:solidFill>
                  <a:srgbClr val="0070C0"/>
                </a:solidFill>
                <a:latin typeface="+mn-lt"/>
              </a:rPr>
              <a:t>The committed dose</a:t>
            </a:r>
            <a:r>
              <a:rPr lang="en-GB" altLang="en-US" sz="2800" dirty="0">
                <a:latin typeface="+mn-lt"/>
              </a:rPr>
              <a:t> is attributed to the period of intake; </a:t>
            </a:r>
          </a:p>
          <a:p>
            <a:pPr>
              <a:lnSpc>
                <a:spcPct val="80000"/>
              </a:lnSpc>
            </a:pPr>
            <a:r>
              <a:rPr lang="en-GB" altLang="en-US" sz="2800" dirty="0">
                <a:latin typeface="+mn-lt"/>
              </a:rPr>
              <a:t>Dose is calculated using standard metabolic models; </a:t>
            </a:r>
          </a:p>
          <a:p>
            <a:pPr>
              <a:lnSpc>
                <a:spcPct val="80000"/>
              </a:lnSpc>
            </a:pPr>
            <a:r>
              <a:rPr lang="en-GB" altLang="en-US" sz="2800" dirty="0">
                <a:latin typeface="+mn-lt"/>
              </a:rPr>
              <a:t>If dose limits are exceeded an </a:t>
            </a:r>
            <a:r>
              <a:rPr lang="en-GB" altLang="en-US" sz="2800" b="1" dirty="0">
                <a:solidFill>
                  <a:srgbClr val="0070C0"/>
                </a:solidFill>
                <a:latin typeface="+mn-lt"/>
              </a:rPr>
              <a:t>investigation is undertaken</a:t>
            </a:r>
            <a:r>
              <a:rPr lang="en-GB" altLang="en-US" sz="2800" dirty="0">
                <a:latin typeface="+mn-lt"/>
              </a:rPr>
              <a:t> (</a:t>
            </a:r>
            <a:r>
              <a:rPr lang="en-GB" altLang="en-US" sz="2800" dirty="0" err="1">
                <a:latin typeface="+mn-lt"/>
              </a:rPr>
              <a:t>dosimetric</a:t>
            </a:r>
            <a:r>
              <a:rPr lang="en-GB" altLang="en-US" sz="2800" dirty="0">
                <a:latin typeface="+mn-lt"/>
              </a:rPr>
              <a:t> reconstruction) to determine the committed dose; an adaptation of the model may be necessary. </a:t>
            </a:r>
          </a:p>
        </p:txBody>
      </p:sp>
    </p:spTree>
    <p:extLst>
      <p:ext uri="{BB962C8B-B14F-4D97-AF65-F5344CB8AC3E}">
        <p14:creationId xmlns:p14="http://schemas.microsoft.com/office/powerpoint/2010/main" val="37864883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Slide Number Placeholder 18"/>
          <p:cNvSpPr>
            <a:spLocks noGrp="1"/>
          </p:cNvSpPr>
          <p:nvPr>
            <p:ph type="sldNum" sz="quarter" idx="12"/>
          </p:nvPr>
        </p:nvSpPr>
        <p:spPr/>
        <p:txBody>
          <a:bodyPr/>
          <a:lstStyle/>
          <a:p>
            <a:fld id="{97B5E8DF-58F0-4F1A-9C8E-35C36CDA2C44}" type="slidenum">
              <a:rPr lang="en-GB" smtClean="0"/>
              <a:pPr/>
              <a:t>56</a:t>
            </a:fld>
            <a:endParaRPr lang="en-GB"/>
          </a:p>
        </p:txBody>
      </p:sp>
      <p:sp>
        <p:nvSpPr>
          <p:cNvPr id="15" name="Rectangle 13"/>
          <p:cNvSpPr>
            <a:spLocks noChangeArrowheads="1"/>
          </p:cNvSpPr>
          <p:nvPr/>
        </p:nvSpPr>
        <p:spPr bwMode="auto">
          <a:xfrm>
            <a:off x="44152" y="23664"/>
            <a:ext cx="8553748" cy="381000"/>
          </a:xfrm>
          <a:prstGeom prst="rect">
            <a:avLst/>
          </a:prstGeom>
          <a:noFill/>
          <a:ln w="9525">
            <a:noFill/>
            <a:miter lim="800000"/>
            <a:headEnd/>
            <a:tailEnd/>
          </a:ln>
        </p:spPr>
        <p:txBody>
          <a:bodyPr anchor="ctr"/>
          <a:lstStyle/>
          <a:p>
            <a:r>
              <a:rPr lang="en-US" sz="2000" i="1" dirty="0">
                <a:solidFill>
                  <a:srgbClr val="FF0000"/>
                </a:solidFill>
                <a:latin typeface="Verdana" pitchFamily="34" charset="0"/>
              </a:rPr>
              <a:t>Personal protection equipment against contamination</a:t>
            </a:r>
          </a:p>
        </p:txBody>
      </p:sp>
      <p:pic>
        <p:nvPicPr>
          <p:cNvPr id="17" name="Picture 3" descr="Richard-Gants"/>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a:xfrm>
            <a:off x="6659563" y="908720"/>
            <a:ext cx="1938337" cy="2016125"/>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grpSp>
        <p:nvGrpSpPr>
          <p:cNvPr id="18" name="Group 6"/>
          <p:cNvGrpSpPr>
            <a:grpSpLocks/>
          </p:cNvGrpSpPr>
          <p:nvPr/>
        </p:nvGrpSpPr>
        <p:grpSpPr bwMode="auto">
          <a:xfrm>
            <a:off x="2484438" y="3069307"/>
            <a:ext cx="3096358" cy="304800"/>
            <a:chOff x="960" y="2880"/>
            <a:chExt cx="2113" cy="192"/>
          </a:xfrm>
        </p:grpSpPr>
        <p:sp>
          <p:nvSpPr>
            <p:cNvPr id="20" name="Line 7"/>
            <p:cNvSpPr>
              <a:spLocks noChangeShapeType="1"/>
            </p:cNvSpPr>
            <p:nvPr/>
          </p:nvSpPr>
          <p:spPr bwMode="auto">
            <a:xfrm flipH="1">
              <a:off x="960" y="2880"/>
              <a:ext cx="741" cy="192"/>
            </a:xfrm>
            <a:prstGeom prst="line">
              <a:avLst/>
            </a:prstGeom>
            <a:noFill/>
            <a:ln w="158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sz="2400"/>
            </a:p>
          </p:txBody>
        </p:sp>
        <p:sp>
          <p:nvSpPr>
            <p:cNvPr id="21" name="Line 8"/>
            <p:cNvSpPr>
              <a:spLocks noChangeShapeType="1"/>
            </p:cNvSpPr>
            <p:nvPr/>
          </p:nvSpPr>
          <p:spPr bwMode="auto">
            <a:xfrm flipV="1">
              <a:off x="1701" y="2880"/>
              <a:ext cx="1372" cy="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sz="2400"/>
            </a:p>
          </p:txBody>
        </p:sp>
      </p:grpSp>
      <p:sp>
        <p:nvSpPr>
          <p:cNvPr id="22" name="Text Box 9"/>
          <p:cNvSpPr txBox="1">
            <a:spLocks noChangeArrowheads="1"/>
          </p:cNvSpPr>
          <p:nvPr/>
        </p:nvSpPr>
        <p:spPr bwMode="auto">
          <a:xfrm>
            <a:off x="3419872" y="2237963"/>
            <a:ext cx="2304256" cy="830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eaLnBrk="0" hangingPunct="0">
              <a:spcBef>
                <a:spcPct val="50000"/>
              </a:spcBef>
            </a:pPr>
            <a:r>
              <a:rPr lang="fr-FR" altLang="en-US" sz="2400" dirty="0"/>
              <a:t>«</a:t>
            </a:r>
            <a:r>
              <a:rPr lang="en-US" altLang="en-US" sz="2400" dirty="0"/>
              <a:t> Tyvek » overall (synthetic paper)</a:t>
            </a:r>
          </a:p>
        </p:txBody>
      </p:sp>
      <p:grpSp>
        <p:nvGrpSpPr>
          <p:cNvPr id="23" name="Group 10"/>
          <p:cNvGrpSpPr>
            <a:grpSpLocks/>
          </p:cNvGrpSpPr>
          <p:nvPr/>
        </p:nvGrpSpPr>
        <p:grpSpPr bwMode="auto">
          <a:xfrm flipV="1">
            <a:off x="3923928" y="3022848"/>
            <a:ext cx="3798887" cy="838200"/>
            <a:chOff x="2736" y="2160"/>
            <a:chExt cx="2112" cy="672"/>
          </a:xfrm>
        </p:grpSpPr>
        <p:sp>
          <p:nvSpPr>
            <p:cNvPr id="24" name="Line 11"/>
            <p:cNvSpPr>
              <a:spLocks noChangeShapeType="1"/>
            </p:cNvSpPr>
            <p:nvPr/>
          </p:nvSpPr>
          <p:spPr bwMode="auto">
            <a:xfrm>
              <a:off x="3936" y="2160"/>
              <a:ext cx="912" cy="672"/>
            </a:xfrm>
            <a:prstGeom prst="line">
              <a:avLst/>
            </a:prstGeom>
            <a:noFill/>
            <a:ln w="158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sz="2400"/>
            </a:p>
          </p:txBody>
        </p:sp>
        <p:sp>
          <p:nvSpPr>
            <p:cNvPr id="25" name="Line 12"/>
            <p:cNvSpPr>
              <a:spLocks noChangeShapeType="1"/>
            </p:cNvSpPr>
            <p:nvPr/>
          </p:nvSpPr>
          <p:spPr bwMode="auto">
            <a:xfrm flipH="1">
              <a:off x="2736" y="2160"/>
              <a:ext cx="1200" cy="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sz="2400"/>
            </a:p>
          </p:txBody>
        </p:sp>
      </p:grpSp>
      <p:sp>
        <p:nvSpPr>
          <p:cNvPr id="26" name="Text Box 13"/>
          <p:cNvSpPr txBox="1">
            <a:spLocks noChangeArrowheads="1"/>
          </p:cNvSpPr>
          <p:nvPr/>
        </p:nvSpPr>
        <p:spPr bwMode="auto">
          <a:xfrm>
            <a:off x="3810744" y="3831307"/>
            <a:ext cx="2057400"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spcBef>
                <a:spcPct val="50000"/>
              </a:spcBef>
            </a:pPr>
            <a:r>
              <a:rPr lang="en-US" altLang="en-US" sz="2400" dirty="0"/>
              <a:t>Rubber gloves</a:t>
            </a:r>
          </a:p>
        </p:txBody>
      </p:sp>
      <p:sp>
        <p:nvSpPr>
          <p:cNvPr id="27" name="Text Box 14"/>
          <p:cNvSpPr txBox="1">
            <a:spLocks noChangeArrowheads="1"/>
          </p:cNvSpPr>
          <p:nvPr/>
        </p:nvSpPr>
        <p:spPr bwMode="auto">
          <a:xfrm>
            <a:off x="2606675" y="4974307"/>
            <a:ext cx="3248025" cy="830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spcBef>
                <a:spcPct val="50000"/>
              </a:spcBef>
            </a:pPr>
            <a:r>
              <a:rPr lang="en-GB" altLang="en-US" sz="2400"/>
              <a:t>… generally completed by overshoes</a:t>
            </a:r>
          </a:p>
        </p:txBody>
      </p:sp>
      <p:pic>
        <p:nvPicPr>
          <p:cNvPr id="28" name="Picture 15" descr="Richard-light"/>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a:xfrm>
            <a:off x="250825" y="1269082"/>
            <a:ext cx="2070100" cy="4071938"/>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29" name="Rectangle 16"/>
          <p:cNvSpPr>
            <a:spLocks noChangeArrowheads="1"/>
          </p:cNvSpPr>
          <p:nvPr/>
        </p:nvSpPr>
        <p:spPr bwMode="auto">
          <a:xfrm>
            <a:off x="1969067" y="862060"/>
            <a:ext cx="4859792"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hangingPunct="0">
              <a:spcBef>
                <a:spcPct val="50000"/>
              </a:spcBef>
            </a:pPr>
            <a:r>
              <a:rPr lang="en-GB" altLang="en-US" sz="2400" u="sng" dirty="0"/>
              <a:t>For low level contamination / low risk</a:t>
            </a:r>
          </a:p>
        </p:txBody>
      </p:sp>
      <p:sp>
        <p:nvSpPr>
          <p:cNvPr id="16" name="Action Button: Go Forward or Next 15">
            <a:hlinkClick r:id="rId5" action="ppaction://hlinksldjump" highlightClick="1"/>
            <a:extLst>
              <a:ext uri="{FF2B5EF4-FFF2-40B4-BE49-F238E27FC236}">
                <a16:creationId xmlns:a16="http://schemas.microsoft.com/office/drawing/2014/main" id="{C5419CC9-5BB5-48C2-9C3F-BE183C9A48D1}"/>
              </a:ext>
            </a:extLst>
          </p:cNvPr>
          <p:cNvSpPr/>
          <p:nvPr/>
        </p:nvSpPr>
        <p:spPr>
          <a:xfrm>
            <a:off x="8279837" y="5775448"/>
            <a:ext cx="765799" cy="502504"/>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7672715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 name="Slide Number Placeholder 295"/>
          <p:cNvSpPr>
            <a:spLocks noGrp="1"/>
          </p:cNvSpPr>
          <p:nvPr>
            <p:ph type="sldNum" sz="quarter" idx="12"/>
          </p:nvPr>
        </p:nvSpPr>
        <p:spPr/>
        <p:txBody>
          <a:bodyPr/>
          <a:lstStyle/>
          <a:p>
            <a:fld id="{97B5E8DF-58F0-4F1A-9C8E-35C36CDA2C44}" type="slidenum">
              <a:rPr lang="en-GB" smtClean="0"/>
              <a:pPr/>
              <a:t>57</a:t>
            </a:fld>
            <a:endParaRPr lang="en-GB" dirty="0"/>
          </a:p>
        </p:txBody>
      </p:sp>
      <p:sp>
        <p:nvSpPr>
          <p:cNvPr id="292" name="TextBox 291"/>
          <p:cNvSpPr txBox="1"/>
          <p:nvPr/>
        </p:nvSpPr>
        <p:spPr>
          <a:xfrm>
            <a:off x="4037" y="29568"/>
            <a:ext cx="6912768" cy="400110"/>
          </a:xfrm>
          <a:prstGeom prst="rect">
            <a:avLst/>
          </a:prstGeom>
          <a:noFill/>
        </p:spPr>
        <p:txBody>
          <a:bodyPr wrap="square" rtlCol="0">
            <a:spAutoFit/>
          </a:bodyPr>
          <a:lstStyle/>
          <a:p>
            <a:r>
              <a:rPr lang="en-GB" sz="2000" i="1" dirty="0">
                <a:solidFill>
                  <a:srgbClr val="FF0000"/>
                </a:solidFill>
                <a:latin typeface="Verdana" pitchFamily="34" charset="0"/>
                <a:ea typeface="Verdana" pitchFamily="34" charset="0"/>
                <a:cs typeface="Verdana" pitchFamily="34" charset="0"/>
              </a:rPr>
              <a:t>Outline of the lecture</a:t>
            </a:r>
          </a:p>
        </p:txBody>
      </p:sp>
      <p:sp>
        <p:nvSpPr>
          <p:cNvPr id="291" name="Rectangle 290"/>
          <p:cNvSpPr/>
          <p:nvPr/>
        </p:nvSpPr>
        <p:spPr>
          <a:xfrm>
            <a:off x="467544" y="570770"/>
            <a:ext cx="8280920" cy="5693866"/>
          </a:xfrm>
          <a:prstGeom prst="rect">
            <a:avLst/>
          </a:prstGeom>
        </p:spPr>
        <p:txBody>
          <a:bodyPr wrap="square">
            <a:spAutoFit/>
          </a:bodyPr>
          <a:lstStyle/>
          <a:p>
            <a:pPr marL="285750" lvl="0" indent="-285750">
              <a:buFont typeface="Calibri" panose="020F0502020204030204" pitchFamily="34" charset="0"/>
              <a:buChar char="─"/>
            </a:pPr>
            <a:r>
              <a:rPr lang="en-US" sz="2800" dirty="0">
                <a:solidFill>
                  <a:schemeClr val="bg1">
                    <a:lumMod val="85000"/>
                  </a:schemeClr>
                </a:solidFill>
              </a:rPr>
              <a:t>A very brief historical introduction</a:t>
            </a:r>
          </a:p>
          <a:p>
            <a:pPr marL="285750" lvl="0" indent="-285750">
              <a:buFont typeface="Calibri" panose="020F0502020204030204" pitchFamily="34" charset="0"/>
              <a:buChar char="─"/>
            </a:pPr>
            <a:r>
              <a:rPr lang="en-US" sz="2800" dirty="0">
                <a:solidFill>
                  <a:schemeClr val="bg1">
                    <a:lumMod val="85000"/>
                  </a:schemeClr>
                </a:solidFill>
              </a:rPr>
              <a:t>Directly and indirectly ionizing radiation</a:t>
            </a:r>
          </a:p>
          <a:p>
            <a:pPr marL="742950" lvl="1" indent="-285750">
              <a:buFont typeface="Calibri" panose="020F0502020204030204" pitchFamily="34" charset="0"/>
              <a:buChar char="─"/>
            </a:pPr>
            <a:r>
              <a:rPr lang="en-US" sz="2800" dirty="0">
                <a:solidFill>
                  <a:schemeClr val="bg1">
                    <a:lumMod val="85000"/>
                  </a:schemeClr>
                </a:solidFill>
              </a:rPr>
              <a:t>Radioactivity</a:t>
            </a:r>
          </a:p>
          <a:p>
            <a:pPr marL="742950" lvl="1" indent="-285750">
              <a:buFont typeface="Calibri" panose="020F0502020204030204" pitchFamily="34" charset="0"/>
              <a:buChar char="─"/>
            </a:pPr>
            <a:r>
              <a:rPr lang="en-US" sz="2800" dirty="0">
                <a:solidFill>
                  <a:schemeClr val="bg1">
                    <a:lumMod val="85000"/>
                  </a:schemeClr>
                </a:solidFill>
              </a:rPr>
              <a:t>Natural exposures</a:t>
            </a:r>
          </a:p>
          <a:p>
            <a:pPr marL="285750" lvl="0" indent="-285750">
              <a:buFont typeface="Calibri" panose="020F0502020204030204" pitchFamily="34" charset="0"/>
              <a:buChar char="─"/>
            </a:pPr>
            <a:r>
              <a:rPr lang="en-US" sz="2800" dirty="0">
                <a:solidFill>
                  <a:schemeClr val="bg1">
                    <a:lumMod val="85000"/>
                  </a:schemeClr>
                </a:solidFill>
              </a:rPr>
              <a:t>The effects of ionizing radiation</a:t>
            </a:r>
          </a:p>
          <a:p>
            <a:pPr marL="742950" lvl="1" indent="-285750">
              <a:buFont typeface="Calibri" panose="020F0502020204030204" pitchFamily="34" charset="0"/>
              <a:buChar char="─"/>
            </a:pPr>
            <a:r>
              <a:rPr lang="en-US" sz="2800" dirty="0">
                <a:solidFill>
                  <a:schemeClr val="bg1">
                    <a:lumMod val="85000"/>
                  </a:schemeClr>
                </a:solidFill>
              </a:rPr>
              <a:t>Deterministic and stochastic effects</a:t>
            </a:r>
          </a:p>
          <a:p>
            <a:pPr marL="285750" lvl="0" indent="-285750">
              <a:buFont typeface="Calibri" panose="020F0502020204030204" pitchFamily="34" charset="0"/>
              <a:buChar char="─"/>
            </a:pPr>
            <a:r>
              <a:rPr lang="en-US" sz="2800" dirty="0">
                <a:solidFill>
                  <a:schemeClr val="bg1">
                    <a:lumMod val="85000"/>
                  </a:schemeClr>
                </a:solidFill>
              </a:rPr>
              <a:t>Radiological quantities and units</a:t>
            </a:r>
          </a:p>
          <a:p>
            <a:pPr marL="742950" lvl="1" indent="-285750">
              <a:buFont typeface="Calibri" panose="020F0502020204030204" pitchFamily="34" charset="0"/>
              <a:buChar char="─"/>
            </a:pPr>
            <a:r>
              <a:rPr lang="en-US" sz="2800" dirty="0">
                <a:solidFill>
                  <a:schemeClr val="bg1">
                    <a:lumMod val="85000"/>
                  </a:schemeClr>
                </a:solidFill>
              </a:rPr>
              <a:t>physical, protection and operational quantities</a:t>
            </a:r>
            <a:endParaRPr lang="en-GB" sz="2800" dirty="0">
              <a:solidFill>
                <a:schemeClr val="bg1">
                  <a:lumMod val="85000"/>
                </a:schemeClr>
              </a:solidFill>
            </a:endParaRPr>
          </a:p>
          <a:p>
            <a:pPr marL="285750" lvl="0" indent="-285750">
              <a:buFont typeface="Calibri" panose="020F0502020204030204" pitchFamily="34" charset="0"/>
              <a:buChar char="─"/>
            </a:pPr>
            <a:r>
              <a:rPr lang="en-US" sz="2800" dirty="0">
                <a:solidFill>
                  <a:schemeClr val="bg1">
                    <a:lumMod val="85000"/>
                  </a:schemeClr>
                </a:solidFill>
              </a:rPr>
              <a:t>Principles of radiation protection</a:t>
            </a:r>
          </a:p>
          <a:p>
            <a:pPr marL="742950" lvl="1" indent="-285750">
              <a:buFont typeface="Calibri" panose="020F0502020204030204" pitchFamily="34" charset="0"/>
              <a:buChar char="─"/>
            </a:pPr>
            <a:r>
              <a:rPr lang="en-US" sz="2800" dirty="0">
                <a:solidFill>
                  <a:schemeClr val="bg1">
                    <a:lumMod val="85000"/>
                  </a:schemeClr>
                </a:solidFill>
              </a:rPr>
              <a:t>Justification, optimization and dose limitation</a:t>
            </a:r>
          </a:p>
          <a:p>
            <a:pPr marL="742950" lvl="1" indent="-285750">
              <a:buFont typeface="Calibri" panose="020F0502020204030204" pitchFamily="34" charset="0"/>
              <a:buChar char="─"/>
            </a:pPr>
            <a:r>
              <a:rPr lang="en-US" sz="2800" dirty="0">
                <a:solidFill>
                  <a:schemeClr val="bg1">
                    <a:lumMod val="85000"/>
                  </a:schemeClr>
                </a:solidFill>
              </a:rPr>
              <a:t>The ALARA principle</a:t>
            </a:r>
            <a:endParaRPr lang="en-GB" sz="2800" dirty="0">
              <a:solidFill>
                <a:schemeClr val="bg1">
                  <a:lumMod val="85000"/>
                </a:schemeClr>
              </a:solidFill>
            </a:endParaRPr>
          </a:p>
          <a:p>
            <a:pPr marL="285750" indent="-285750">
              <a:buFont typeface="Calibri" panose="020F0502020204030204" pitchFamily="34" charset="0"/>
              <a:buChar char="─"/>
            </a:pPr>
            <a:r>
              <a:rPr lang="en-US" sz="2800" dirty="0">
                <a:solidFill>
                  <a:schemeClr val="bg1">
                    <a:lumMod val="85000"/>
                  </a:schemeClr>
                </a:solidFill>
              </a:rPr>
              <a:t>Protection means</a:t>
            </a:r>
          </a:p>
          <a:p>
            <a:pPr marL="285750" indent="-285750">
              <a:buFont typeface="Calibri" panose="020F0502020204030204" pitchFamily="34" charset="0"/>
              <a:buChar char="─"/>
            </a:pPr>
            <a:r>
              <a:rPr lang="en-US" sz="2800" dirty="0"/>
              <a:t>Instrumentation for measuring ionizing radiation</a:t>
            </a:r>
            <a:endParaRPr lang="en-GB" sz="2800" dirty="0"/>
          </a:p>
        </p:txBody>
      </p:sp>
      <p:pic>
        <p:nvPicPr>
          <p:cNvPr id="5" name="Picture 8"/>
          <p:cNvPicPr>
            <a:picLocks noChangeAspect="1" noChangeArrowheads="1"/>
          </p:cNvPicPr>
          <p:nvPr/>
        </p:nvPicPr>
        <p:blipFill rotWithShape="1">
          <a:blip r:embed="rId3">
            <a:extLst>
              <a:ext uri="{28A0092B-C50C-407E-A947-70E740481C1C}">
                <a14:useLocalDpi xmlns:a14="http://schemas.microsoft.com/office/drawing/2010/main" val="0"/>
              </a:ext>
            </a:extLst>
          </a:blip>
          <a:srcRect r="2732" b="12062"/>
          <a:stretch/>
        </p:blipFill>
        <p:spPr bwMode="auto">
          <a:xfrm>
            <a:off x="5888303" y="3645024"/>
            <a:ext cx="3089530" cy="21951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spTree>
    <p:extLst>
      <p:ext uri="{BB962C8B-B14F-4D97-AF65-F5344CB8AC3E}">
        <p14:creationId xmlns:p14="http://schemas.microsoft.com/office/powerpoint/2010/main" val="25260228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Slide Number Placeholder 18"/>
          <p:cNvSpPr>
            <a:spLocks noGrp="1"/>
          </p:cNvSpPr>
          <p:nvPr>
            <p:ph type="sldNum" sz="quarter" idx="12"/>
          </p:nvPr>
        </p:nvSpPr>
        <p:spPr/>
        <p:txBody>
          <a:bodyPr/>
          <a:lstStyle/>
          <a:p>
            <a:fld id="{97B5E8DF-58F0-4F1A-9C8E-35C36CDA2C44}" type="slidenum">
              <a:rPr lang="en-GB" smtClean="0"/>
              <a:pPr/>
              <a:t>58</a:t>
            </a:fld>
            <a:endParaRPr lang="en-GB"/>
          </a:p>
        </p:txBody>
      </p:sp>
      <p:sp>
        <p:nvSpPr>
          <p:cNvPr id="15" name="Rectangle 13"/>
          <p:cNvSpPr>
            <a:spLocks noChangeArrowheads="1"/>
          </p:cNvSpPr>
          <p:nvPr/>
        </p:nvSpPr>
        <p:spPr bwMode="auto">
          <a:xfrm>
            <a:off x="44152" y="23664"/>
            <a:ext cx="7696200" cy="381000"/>
          </a:xfrm>
          <a:prstGeom prst="rect">
            <a:avLst/>
          </a:prstGeom>
          <a:noFill/>
          <a:ln w="9525">
            <a:noFill/>
            <a:miter lim="800000"/>
            <a:headEnd/>
            <a:tailEnd/>
          </a:ln>
        </p:spPr>
        <p:txBody>
          <a:bodyPr anchor="ctr"/>
          <a:lstStyle/>
          <a:p>
            <a:r>
              <a:rPr lang="en-US" sz="2000" i="1" dirty="0">
                <a:solidFill>
                  <a:srgbClr val="FF0000"/>
                </a:solidFill>
                <a:latin typeface="Verdana" pitchFamily="34" charset="0"/>
              </a:rPr>
              <a:t>Radiation measurements</a:t>
            </a:r>
          </a:p>
        </p:txBody>
      </p:sp>
      <p:sp>
        <p:nvSpPr>
          <p:cNvPr id="7" name="Oval 6"/>
          <p:cNvSpPr>
            <a:spLocks noChangeArrowheads="1"/>
          </p:cNvSpPr>
          <p:nvPr/>
        </p:nvSpPr>
        <p:spPr bwMode="auto">
          <a:xfrm>
            <a:off x="755650" y="3130443"/>
            <a:ext cx="2951163" cy="2808287"/>
          </a:xfrm>
          <a:prstGeom prst="ellipse">
            <a:avLst/>
          </a:prstGeom>
          <a:solidFill>
            <a:srgbClr val="00FFFF"/>
          </a:solidFill>
          <a:ln w="12700" algn="ctr">
            <a:noFill/>
            <a:round/>
            <a:headEnd/>
            <a:tailEnd/>
          </a:ln>
          <a:effectLst/>
        </p:spPr>
        <p:txBody>
          <a:bodyPr wrap="none" lIns="90488" tIns="44450" rIns="90488" bIns="44450" anchor="ctr"/>
          <a:lstStyle/>
          <a:p>
            <a:endParaRPr lang="en-US"/>
          </a:p>
        </p:txBody>
      </p:sp>
      <p:sp>
        <p:nvSpPr>
          <p:cNvPr id="11" name="Rectangle 10"/>
          <p:cNvSpPr>
            <a:spLocks noChangeArrowheads="1"/>
          </p:cNvSpPr>
          <p:nvPr/>
        </p:nvSpPr>
        <p:spPr bwMode="auto">
          <a:xfrm>
            <a:off x="2146300" y="2985980"/>
            <a:ext cx="215900" cy="1223963"/>
          </a:xfrm>
          <a:prstGeom prst="rect">
            <a:avLst/>
          </a:prstGeom>
          <a:solidFill>
            <a:srgbClr val="808080"/>
          </a:solidFill>
          <a:ln w="12700" algn="ctr">
            <a:noFill/>
            <a:miter lim="800000"/>
            <a:headEnd/>
            <a:tailEnd/>
          </a:ln>
          <a:effectLst/>
        </p:spPr>
        <p:txBody>
          <a:bodyPr wrap="none" lIns="90488" tIns="44450" rIns="90488" bIns="44450" anchor="ctr"/>
          <a:lstStyle/>
          <a:p>
            <a:endParaRPr lang="en-US"/>
          </a:p>
        </p:txBody>
      </p:sp>
      <p:sp>
        <p:nvSpPr>
          <p:cNvPr id="12" name="Line 7"/>
          <p:cNvSpPr>
            <a:spLocks noChangeShapeType="1"/>
          </p:cNvSpPr>
          <p:nvPr/>
        </p:nvSpPr>
        <p:spPr bwMode="auto">
          <a:xfrm>
            <a:off x="179388" y="3633680"/>
            <a:ext cx="1295400" cy="0"/>
          </a:xfrm>
          <a:prstGeom prst="line">
            <a:avLst/>
          </a:prstGeom>
          <a:noFill/>
          <a:ln w="12700">
            <a:solidFill>
              <a:schemeClr val="tx1"/>
            </a:solidFill>
            <a:round/>
            <a:headEnd/>
            <a:tailEnd type="triangle" w="med" len="med"/>
          </a:ln>
          <a:effectLst/>
        </p:spPr>
        <p:txBody>
          <a:bodyPr lIns="90488" tIns="44450" rIns="90488" bIns="44450" anchor="b"/>
          <a:lstStyle/>
          <a:p>
            <a:endParaRPr lang="en-US"/>
          </a:p>
        </p:txBody>
      </p:sp>
      <p:sp>
        <p:nvSpPr>
          <p:cNvPr id="13" name="Line 8"/>
          <p:cNvSpPr>
            <a:spLocks noChangeShapeType="1"/>
          </p:cNvSpPr>
          <p:nvPr/>
        </p:nvSpPr>
        <p:spPr bwMode="auto">
          <a:xfrm>
            <a:off x="1474788" y="3633680"/>
            <a:ext cx="504825" cy="215900"/>
          </a:xfrm>
          <a:prstGeom prst="line">
            <a:avLst/>
          </a:prstGeom>
          <a:noFill/>
          <a:ln w="12700">
            <a:solidFill>
              <a:schemeClr val="tx1"/>
            </a:solidFill>
            <a:round/>
            <a:headEnd/>
            <a:tailEnd/>
          </a:ln>
          <a:effectLst/>
        </p:spPr>
        <p:txBody>
          <a:bodyPr lIns="90488" tIns="44450" rIns="90488" bIns="44450" anchor="b"/>
          <a:lstStyle/>
          <a:p>
            <a:endParaRPr lang="en-US"/>
          </a:p>
        </p:txBody>
      </p:sp>
      <p:sp>
        <p:nvSpPr>
          <p:cNvPr id="14" name="Line 9"/>
          <p:cNvSpPr>
            <a:spLocks noChangeShapeType="1"/>
          </p:cNvSpPr>
          <p:nvPr/>
        </p:nvSpPr>
        <p:spPr bwMode="auto">
          <a:xfrm flipH="1">
            <a:off x="1690688" y="3849580"/>
            <a:ext cx="288925" cy="288925"/>
          </a:xfrm>
          <a:prstGeom prst="line">
            <a:avLst/>
          </a:prstGeom>
          <a:noFill/>
          <a:ln w="12700">
            <a:solidFill>
              <a:schemeClr val="tx1"/>
            </a:solidFill>
            <a:round/>
            <a:headEnd/>
            <a:tailEnd/>
          </a:ln>
          <a:effectLst/>
        </p:spPr>
        <p:txBody>
          <a:bodyPr lIns="90488" tIns="44450" rIns="90488" bIns="44450" anchor="b"/>
          <a:lstStyle/>
          <a:p>
            <a:endParaRPr lang="en-US"/>
          </a:p>
        </p:txBody>
      </p:sp>
      <p:sp>
        <p:nvSpPr>
          <p:cNvPr id="16" name="Oval 15"/>
          <p:cNvSpPr>
            <a:spLocks noChangeArrowheads="1"/>
          </p:cNvSpPr>
          <p:nvPr/>
        </p:nvSpPr>
        <p:spPr bwMode="auto">
          <a:xfrm>
            <a:off x="1619250" y="3922605"/>
            <a:ext cx="1223963" cy="1223963"/>
          </a:xfrm>
          <a:prstGeom prst="ellipse">
            <a:avLst/>
          </a:prstGeom>
          <a:solidFill>
            <a:srgbClr val="CCFFFF"/>
          </a:solidFill>
          <a:ln w="12700" algn="ctr">
            <a:solidFill>
              <a:schemeClr val="tx1"/>
            </a:solidFill>
            <a:round/>
            <a:headEnd/>
            <a:tailEnd/>
          </a:ln>
          <a:effectLst/>
        </p:spPr>
        <p:txBody>
          <a:bodyPr wrap="none" lIns="90488" tIns="44450" rIns="90488" bIns="44450" anchor="ctr"/>
          <a:lstStyle/>
          <a:p>
            <a:pPr algn="ctr"/>
            <a:endParaRPr lang="en-US" sz="1600"/>
          </a:p>
        </p:txBody>
      </p:sp>
      <p:sp>
        <p:nvSpPr>
          <p:cNvPr id="17" name="Text Box 11"/>
          <p:cNvSpPr txBox="1">
            <a:spLocks noChangeArrowheads="1"/>
          </p:cNvSpPr>
          <p:nvPr/>
        </p:nvSpPr>
        <p:spPr bwMode="auto">
          <a:xfrm>
            <a:off x="2411413" y="4425843"/>
            <a:ext cx="215900" cy="333375"/>
          </a:xfrm>
          <a:prstGeom prst="rect">
            <a:avLst/>
          </a:prstGeom>
          <a:noFill/>
          <a:ln w="12700" algn="ctr">
            <a:noFill/>
            <a:miter lim="800000"/>
            <a:headEnd/>
            <a:tailEnd/>
          </a:ln>
          <a:effectLst/>
        </p:spPr>
        <p:txBody>
          <a:bodyPr lIns="90488" tIns="44450" rIns="90488" bIns="44450" anchor="b">
            <a:spAutoFit/>
          </a:bodyPr>
          <a:lstStyle/>
          <a:p>
            <a:r>
              <a:rPr lang="en-US" sz="1600"/>
              <a:t>*</a:t>
            </a:r>
          </a:p>
        </p:txBody>
      </p:sp>
      <p:sp>
        <p:nvSpPr>
          <p:cNvPr id="18" name="Line 12"/>
          <p:cNvSpPr>
            <a:spLocks noChangeShapeType="1"/>
          </p:cNvSpPr>
          <p:nvPr/>
        </p:nvSpPr>
        <p:spPr bwMode="auto">
          <a:xfrm>
            <a:off x="1690688" y="4138505"/>
            <a:ext cx="1152525" cy="142875"/>
          </a:xfrm>
          <a:prstGeom prst="line">
            <a:avLst/>
          </a:prstGeom>
          <a:noFill/>
          <a:ln w="12700">
            <a:solidFill>
              <a:schemeClr val="tx1"/>
            </a:solidFill>
            <a:round/>
            <a:headEnd/>
            <a:tailEnd/>
          </a:ln>
          <a:effectLst/>
        </p:spPr>
        <p:txBody>
          <a:bodyPr lIns="90488" tIns="44450" rIns="90488" bIns="44450" anchor="b"/>
          <a:lstStyle/>
          <a:p>
            <a:endParaRPr lang="en-US"/>
          </a:p>
        </p:txBody>
      </p:sp>
      <p:sp>
        <p:nvSpPr>
          <p:cNvPr id="20" name="Line 13"/>
          <p:cNvSpPr>
            <a:spLocks noChangeShapeType="1"/>
          </p:cNvSpPr>
          <p:nvPr/>
        </p:nvSpPr>
        <p:spPr bwMode="auto">
          <a:xfrm flipH="1">
            <a:off x="2555875" y="4282968"/>
            <a:ext cx="287338" cy="265112"/>
          </a:xfrm>
          <a:prstGeom prst="line">
            <a:avLst/>
          </a:prstGeom>
          <a:noFill/>
          <a:ln w="12700">
            <a:solidFill>
              <a:schemeClr val="tx1"/>
            </a:solidFill>
            <a:round/>
            <a:headEnd/>
            <a:tailEnd/>
          </a:ln>
          <a:effectLst/>
        </p:spPr>
        <p:txBody>
          <a:bodyPr lIns="90488" tIns="44450" rIns="90488" bIns="44450" anchor="b"/>
          <a:lstStyle/>
          <a:p>
            <a:endParaRPr lang="en-US"/>
          </a:p>
        </p:txBody>
      </p:sp>
      <p:sp>
        <p:nvSpPr>
          <p:cNvPr id="21" name="Line 14"/>
          <p:cNvSpPr>
            <a:spLocks noChangeShapeType="1"/>
          </p:cNvSpPr>
          <p:nvPr/>
        </p:nvSpPr>
        <p:spPr bwMode="auto">
          <a:xfrm>
            <a:off x="2266950" y="2698643"/>
            <a:ext cx="0" cy="287337"/>
          </a:xfrm>
          <a:prstGeom prst="line">
            <a:avLst/>
          </a:prstGeom>
          <a:noFill/>
          <a:ln w="38100">
            <a:solidFill>
              <a:schemeClr val="tx1"/>
            </a:solidFill>
            <a:round/>
            <a:headEnd/>
            <a:tailEnd/>
          </a:ln>
          <a:effectLst/>
        </p:spPr>
        <p:txBody>
          <a:bodyPr lIns="90488" tIns="44450" rIns="90488" bIns="44450" anchor="b"/>
          <a:lstStyle/>
          <a:p>
            <a:endParaRPr lang="en-US"/>
          </a:p>
        </p:txBody>
      </p:sp>
      <p:sp>
        <p:nvSpPr>
          <p:cNvPr id="22" name="Line 15"/>
          <p:cNvSpPr>
            <a:spLocks noChangeShapeType="1"/>
          </p:cNvSpPr>
          <p:nvPr/>
        </p:nvSpPr>
        <p:spPr bwMode="auto">
          <a:xfrm>
            <a:off x="2266950" y="2698643"/>
            <a:ext cx="649288" cy="0"/>
          </a:xfrm>
          <a:prstGeom prst="line">
            <a:avLst/>
          </a:prstGeom>
          <a:noFill/>
          <a:ln w="38100">
            <a:solidFill>
              <a:schemeClr val="tx1"/>
            </a:solidFill>
            <a:round/>
            <a:headEnd/>
            <a:tailEnd/>
          </a:ln>
          <a:effectLst/>
        </p:spPr>
        <p:txBody>
          <a:bodyPr lIns="90488" tIns="44450" rIns="90488" bIns="44450" anchor="b"/>
          <a:lstStyle/>
          <a:p>
            <a:endParaRPr lang="en-US"/>
          </a:p>
        </p:txBody>
      </p:sp>
      <p:sp>
        <p:nvSpPr>
          <p:cNvPr id="23" name="Line 16"/>
          <p:cNvSpPr>
            <a:spLocks noChangeShapeType="1"/>
          </p:cNvSpPr>
          <p:nvPr/>
        </p:nvSpPr>
        <p:spPr bwMode="auto">
          <a:xfrm>
            <a:off x="2555875" y="4570305"/>
            <a:ext cx="0" cy="287338"/>
          </a:xfrm>
          <a:prstGeom prst="line">
            <a:avLst/>
          </a:prstGeom>
          <a:noFill/>
          <a:ln w="12700">
            <a:solidFill>
              <a:srgbClr val="FF0000"/>
            </a:solidFill>
            <a:round/>
            <a:headEnd/>
            <a:tailEnd type="triangle" w="med" len="med"/>
          </a:ln>
          <a:effectLst/>
        </p:spPr>
        <p:txBody>
          <a:bodyPr lIns="90488" tIns="44450" rIns="90488" bIns="44450" anchor="b"/>
          <a:lstStyle/>
          <a:p>
            <a:endParaRPr lang="en-US"/>
          </a:p>
        </p:txBody>
      </p:sp>
      <p:sp>
        <p:nvSpPr>
          <p:cNvPr id="24" name="Line 17"/>
          <p:cNvSpPr>
            <a:spLocks noChangeShapeType="1"/>
          </p:cNvSpPr>
          <p:nvPr/>
        </p:nvSpPr>
        <p:spPr bwMode="auto">
          <a:xfrm flipV="1">
            <a:off x="2551113" y="4305193"/>
            <a:ext cx="4762" cy="215900"/>
          </a:xfrm>
          <a:prstGeom prst="line">
            <a:avLst/>
          </a:prstGeom>
          <a:noFill/>
          <a:ln w="12700">
            <a:solidFill>
              <a:srgbClr val="FF0000"/>
            </a:solidFill>
            <a:round/>
            <a:headEnd/>
            <a:tailEnd type="triangle" w="med" len="med"/>
          </a:ln>
          <a:effectLst/>
        </p:spPr>
        <p:txBody>
          <a:bodyPr lIns="90488" tIns="44450" rIns="90488" bIns="44450" anchor="b"/>
          <a:lstStyle/>
          <a:p>
            <a:endParaRPr lang="en-US"/>
          </a:p>
        </p:txBody>
      </p:sp>
      <p:sp>
        <p:nvSpPr>
          <p:cNvPr id="25" name="Line 18"/>
          <p:cNvSpPr>
            <a:spLocks noChangeShapeType="1"/>
          </p:cNvSpPr>
          <p:nvPr/>
        </p:nvSpPr>
        <p:spPr bwMode="auto">
          <a:xfrm>
            <a:off x="2262188" y="3922605"/>
            <a:ext cx="0" cy="1223963"/>
          </a:xfrm>
          <a:prstGeom prst="line">
            <a:avLst/>
          </a:prstGeom>
          <a:noFill/>
          <a:ln w="9525">
            <a:solidFill>
              <a:schemeClr val="tx1"/>
            </a:solidFill>
            <a:round/>
            <a:headEnd/>
            <a:tailEnd/>
          </a:ln>
          <a:effectLst/>
        </p:spPr>
        <p:txBody>
          <a:bodyPr lIns="90488" tIns="44450" rIns="90488" bIns="44450" anchor="b"/>
          <a:lstStyle/>
          <a:p>
            <a:endParaRPr lang="en-US"/>
          </a:p>
        </p:txBody>
      </p:sp>
      <p:grpSp>
        <p:nvGrpSpPr>
          <p:cNvPr id="26" name="Group 93"/>
          <p:cNvGrpSpPr>
            <a:grpSpLocks/>
          </p:cNvGrpSpPr>
          <p:nvPr/>
        </p:nvGrpSpPr>
        <p:grpSpPr bwMode="auto">
          <a:xfrm>
            <a:off x="2373313" y="4198830"/>
            <a:ext cx="236537" cy="654050"/>
            <a:chOff x="2064" y="3430"/>
            <a:chExt cx="149" cy="412"/>
          </a:xfrm>
        </p:grpSpPr>
        <p:sp>
          <p:nvSpPr>
            <p:cNvPr id="27" name="Text Box 19"/>
            <p:cNvSpPr txBox="1">
              <a:spLocks noChangeArrowheads="1"/>
            </p:cNvSpPr>
            <p:nvPr/>
          </p:nvSpPr>
          <p:spPr bwMode="auto">
            <a:xfrm>
              <a:off x="2067" y="3605"/>
              <a:ext cx="146" cy="171"/>
            </a:xfrm>
            <a:prstGeom prst="rect">
              <a:avLst/>
            </a:prstGeom>
            <a:noFill/>
            <a:ln w="12700" algn="ctr">
              <a:noFill/>
              <a:miter lim="800000"/>
              <a:headEnd/>
              <a:tailEnd/>
            </a:ln>
            <a:effectLst/>
          </p:spPr>
          <p:txBody>
            <a:bodyPr wrap="none" lIns="90488" tIns="44450" rIns="90488" bIns="44450" anchor="b">
              <a:spAutoFit/>
            </a:bodyPr>
            <a:lstStyle/>
            <a:p>
              <a:r>
                <a:rPr lang="en-US"/>
                <a:t>-</a:t>
              </a:r>
            </a:p>
          </p:txBody>
        </p:sp>
        <p:sp>
          <p:nvSpPr>
            <p:cNvPr id="28" name="Text Box 20"/>
            <p:cNvSpPr txBox="1">
              <a:spLocks noChangeArrowheads="1"/>
            </p:cNvSpPr>
            <p:nvPr/>
          </p:nvSpPr>
          <p:spPr bwMode="auto">
            <a:xfrm>
              <a:off x="2064" y="3542"/>
              <a:ext cx="146" cy="171"/>
            </a:xfrm>
            <a:prstGeom prst="rect">
              <a:avLst/>
            </a:prstGeom>
            <a:noFill/>
            <a:ln w="12700" algn="ctr">
              <a:noFill/>
              <a:miter lim="800000"/>
              <a:headEnd/>
              <a:tailEnd/>
            </a:ln>
            <a:effectLst/>
          </p:spPr>
          <p:txBody>
            <a:bodyPr wrap="none" lIns="90488" tIns="44450" rIns="90488" bIns="44450" anchor="b">
              <a:spAutoFit/>
            </a:bodyPr>
            <a:lstStyle/>
            <a:p>
              <a:r>
                <a:rPr lang="en-US"/>
                <a:t>-</a:t>
              </a:r>
            </a:p>
          </p:txBody>
        </p:sp>
        <p:sp>
          <p:nvSpPr>
            <p:cNvPr id="29" name="Text Box 21"/>
            <p:cNvSpPr txBox="1">
              <a:spLocks noChangeArrowheads="1"/>
            </p:cNvSpPr>
            <p:nvPr/>
          </p:nvSpPr>
          <p:spPr bwMode="auto">
            <a:xfrm>
              <a:off x="2064" y="3430"/>
              <a:ext cx="146" cy="171"/>
            </a:xfrm>
            <a:prstGeom prst="rect">
              <a:avLst/>
            </a:prstGeom>
            <a:noFill/>
            <a:ln w="12700" algn="ctr">
              <a:noFill/>
              <a:miter lim="800000"/>
              <a:headEnd/>
              <a:tailEnd/>
            </a:ln>
            <a:effectLst/>
          </p:spPr>
          <p:txBody>
            <a:bodyPr wrap="none" lIns="90488" tIns="44450" rIns="90488" bIns="44450" anchor="b">
              <a:spAutoFit/>
            </a:bodyPr>
            <a:lstStyle/>
            <a:p>
              <a:r>
                <a:rPr lang="en-US"/>
                <a:t>-</a:t>
              </a:r>
            </a:p>
          </p:txBody>
        </p:sp>
        <p:sp>
          <p:nvSpPr>
            <p:cNvPr id="30" name="Text Box 22"/>
            <p:cNvSpPr txBox="1">
              <a:spLocks noChangeArrowheads="1"/>
            </p:cNvSpPr>
            <p:nvPr/>
          </p:nvSpPr>
          <p:spPr bwMode="auto">
            <a:xfrm>
              <a:off x="2064" y="3671"/>
              <a:ext cx="146" cy="171"/>
            </a:xfrm>
            <a:prstGeom prst="rect">
              <a:avLst/>
            </a:prstGeom>
            <a:noFill/>
            <a:ln w="12700" algn="ctr">
              <a:noFill/>
              <a:miter lim="800000"/>
              <a:headEnd/>
              <a:tailEnd/>
            </a:ln>
            <a:effectLst/>
          </p:spPr>
          <p:txBody>
            <a:bodyPr wrap="none" lIns="90488" tIns="44450" rIns="90488" bIns="44450" anchor="b">
              <a:spAutoFit/>
            </a:bodyPr>
            <a:lstStyle/>
            <a:p>
              <a:r>
                <a:rPr lang="en-US"/>
                <a:t>-</a:t>
              </a:r>
            </a:p>
          </p:txBody>
        </p:sp>
        <p:sp>
          <p:nvSpPr>
            <p:cNvPr id="31" name="Text Box 23"/>
            <p:cNvSpPr txBox="1">
              <a:spLocks noChangeArrowheads="1"/>
            </p:cNvSpPr>
            <p:nvPr/>
          </p:nvSpPr>
          <p:spPr bwMode="auto">
            <a:xfrm>
              <a:off x="2064" y="3486"/>
              <a:ext cx="146" cy="171"/>
            </a:xfrm>
            <a:prstGeom prst="rect">
              <a:avLst/>
            </a:prstGeom>
            <a:noFill/>
            <a:ln w="12700" algn="ctr">
              <a:noFill/>
              <a:miter lim="800000"/>
              <a:headEnd/>
              <a:tailEnd/>
            </a:ln>
            <a:effectLst/>
          </p:spPr>
          <p:txBody>
            <a:bodyPr wrap="none" lIns="90488" tIns="44450" rIns="90488" bIns="44450" anchor="b">
              <a:spAutoFit/>
            </a:bodyPr>
            <a:lstStyle/>
            <a:p>
              <a:r>
                <a:rPr lang="en-US"/>
                <a:t>-</a:t>
              </a:r>
            </a:p>
          </p:txBody>
        </p:sp>
      </p:grpSp>
      <p:grpSp>
        <p:nvGrpSpPr>
          <p:cNvPr id="32" name="Group 94"/>
          <p:cNvGrpSpPr>
            <a:grpSpLocks/>
          </p:cNvGrpSpPr>
          <p:nvPr/>
        </p:nvGrpSpPr>
        <p:grpSpPr bwMode="auto">
          <a:xfrm flipH="1">
            <a:off x="2478088" y="4209943"/>
            <a:ext cx="269875" cy="757237"/>
            <a:chOff x="2658" y="3566"/>
            <a:chExt cx="212" cy="353"/>
          </a:xfrm>
        </p:grpSpPr>
        <p:sp>
          <p:nvSpPr>
            <p:cNvPr id="33" name="Text Box 24"/>
            <p:cNvSpPr txBox="1">
              <a:spLocks noChangeArrowheads="1"/>
            </p:cNvSpPr>
            <p:nvPr/>
          </p:nvSpPr>
          <p:spPr bwMode="auto">
            <a:xfrm>
              <a:off x="2658" y="3738"/>
              <a:ext cx="212" cy="127"/>
            </a:xfrm>
            <a:prstGeom prst="rect">
              <a:avLst/>
            </a:prstGeom>
            <a:noFill/>
            <a:ln w="12700" algn="ctr">
              <a:noFill/>
              <a:miter lim="800000"/>
              <a:headEnd/>
              <a:tailEnd/>
            </a:ln>
            <a:effectLst/>
          </p:spPr>
          <p:txBody>
            <a:bodyPr wrap="none" lIns="90488" tIns="44450" rIns="90488" bIns="44450" anchor="b">
              <a:spAutoFit/>
            </a:bodyPr>
            <a:lstStyle/>
            <a:p>
              <a:r>
                <a:rPr lang="en-US"/>
                <a:t>+</a:t>
              </a:r>
            </a:p>
          </p:txBody>
        </p:sp>
        <p:sp>
          <p:nvSpPr>
            <p:cNvPr id="34" name="Text Box 25"/>
            <p:cNvSpPr txBox="1">
              <a:spLocks noChangeArrowheads="1"/>
            </p:cNvSpPr>
            <p:nvPr/>
          </p:nvSpPr>
          <p:spPr bwMode="auto">
            <a:xfrm>
              <a:off x="2658" y="3566"/>
              <a:ext cx="212" cy="126"/>
            </a:xfrm>
            <a:prstGeom prst="rect">
              <a:avLst/>
            </a:prstGeom>
            <a:noFill/>
            <a:ln w="12700" algn="ctr">
              <a:noFill/>
              <a:miter lim="800000"/>
              <a:headEnd/>
              <a:tailEnd/>
            </a:ln>
            <a:effectLst/>
          </p:spPr>
          <p:txBody>
            <a:bodyPr wrap="none" lIns="90488" tIns="44450" rIns="90488" bIns="44450" anchor="b">
              <a:spAutoFit/>
            </a:bodyPr>
            <a:lstStyle/>
            <a:p>
              <a:r>
                <a:rPr lang="en-US"/>
                <a:t>+</a:t>
              </a:r>
            </a:p>
          </p:txBody>
        </p:sp>
        <p:sp>
          <p:nvSpPr>
            <p:cNvPr id="35" name="Text Box 26"/>
            <p:cNvSpPr txBox="1">
              <a:spLocks noChangeArrowheads="1"/>
            </p:cNvSpPr>
            <p:nvPr/>
          </p:nvSpPr>
          <p:spPr bwMode="auto">
            <a:xfrm>
              <a:off x="2658" y="3792"/>
              <a:ext cx="212" cy="127"/>
            </a:xfrm>
            <a:prstGeom prst="rect">
              <a:avLst/>
            </a:prstGeom>
            <a:noFill/>
            <a:ln w="12700" algn="ctr">
              <a:noFill/>
              <a:miter lim="800000"/>
              <a:headEnd/>
              <a:tailEnd/>
            </a:ln>
            <a:effectLst/>
          </p:spPr>
          <p:txBody>
            <a:bodyPr wrap="none" lIns="90488" tIns="44450" rIns="90488" bIns="44450" anchor="b">
              <a:spAutoFit/>
            </a:bodyPr>
            <a:lstStyle/>
            <a:p>
              <a:r>
                <a:rPr lang="en-US"/>
                <a:t>+</a:t>
              </a:r>
            </a:p>
          </p:txBody>
        </p:sp>
        <p:sp>
          <p:nvSpPr>
            <p:cNvPr id="36" name="Text Box 27"/>
            <p:cNvSpPr txBox="1">
              <a:spLocks noChangeArrowheads="1"/>
            </p:cNvSpPr>
            <p:nvPr/>
          </p:nvSpPr>
          <p:spPr bwMode="auto">
            <a:xfrm>
              <a:off x="2710" y="3622"/>
              <a:ext cx="160" cy="127"/>
            </a:xfrm>
            <a:prstGeom prst="rect">
              <a:avLst/>
            </a:prstGeom>
            <a:noFill/>
            <a:ln w="12700" algn="ctr">
              <a:noFill/>
              <a:miter lim="800000"/>
              <a:headEnd/>
              <a:tailEnd/>
            </a:ln>
            <a:effectLst/>
          </p:spPr>
          <p:txBody>
            <a:bodyPr lIns="90488" tIns="44450" rIns="90488" bIns="44450" anchor="b">
              <a:spAutoFit/>
            </a:bodyPr>
            <a:lstStyle/>
            <a:p>
              <a:r>
                <a:rPr lang="en-US"/>
                <a:t>+</a:t>
              </a:r>
            </a:p>
          </p:txBody>
        </p:sp>
        <p:sp>
          <p:nvSpPr>
            <p:cNvPr id="37" name="Text Box 28"/>
            <p:cNvSpPr txBox="1">
              <a:spLocks noChangeArrowheads="1"/>
            </p:cNvSpPr>
            <p:nvPr/>
          </p:nvSpPr>
          <p:spPr bwMode="auto">
            <a:xfrm>
              <a:off x="2700" y="3681"/>
              <a:ext cx="170" cy="126"/>
            </a:xfrm>
            <a:prstGeom prst="rect">
              <a:avLst/>
            </a:prstGeom>
            <a:noFill/>
            <a:ln w="12700" algn="ctr">
              <a:noFill/>
              <a:miter lim="800000"/>
              <a:headEnd/>
              <a:tailEnd/>
            </a:ln>
            <a:effectLst/>
          </p:spPr>
          <p:txBody>
            <a:bodyPr lIns="90488" tIns="44450" rIns="90488" bIns="44450" anchor="b">
              <a:spAutoFit/>
            </a:bodyPr>
            <a:lstStyle/>
            <a:p>
              <a:r>
                <a:rPr lang="en-US"/>
                <a:t>+</a:t>
              </a:r>
            </a:p>
          </p:txBody>
        </p:sp>
      </p:grpSp>
      <p:sp>
        <p:nvSpPr>
          <p:cNvPr id="38" name="AutoShape 29"/>
          <p:cNvSpPr>
            <a:spLocks noChangeArrowheads="1"/>
          </p:cNvSpPr>
          <p:nvPr/>
        </p:nvSpPr>
        <p:spPr bwMode="auto">
          <a:xfrm rot="5400000">
            <a:off x="2941637" y="2312881"/>
            <a:ext cx="792163" cy="842962"/>
          </a:xfrm>
          <a:prstGeom prst="triangle">
            <a:avLst>
              <a:gd name="adj" fmla="val 50000"/>
            </a:avLst>
          </a:prstGeom>
          <a:solidFill>
            <a:srgbClr val="FF6600"/>
          </a:solidFill>
          <a:ln w="12700" algn="ctr">
            <a:noFill/>
            <a:miter lim="800000"/>
            <a:headEnd/>
            <a:tailEnd/>
          </a:ln>
          <a:effectLst/>
        </p:spPr>
        <p:txBody>
          <a:bodyPr wrap="none" lIns="90488" tIns="44450" rIns="90488" bIns="44450" anchor="ctr"/>
          <a:lstStyle/>
          <a:p>
            <a:endParaRPr lang="en-US"/>
          </a:p>
        </p:txBody>
      </p:sp>
      <p:sp>
        <p:nvSpPr>
          <p:cNvPr id="39" name="Line 30"/>
          <p:cNvSpPr>
            <a:spLocks noChangeShapeType="1"/>
          </p:cNvSpPr>
          <p:nvPr/>
        </p:nvSpPr>
        <p:spPr bwMode="auto">
          <a:xfrm>
            <a:off x="2771775" y="2049355"/>
            <a:ext cx="0" cy="649288"/>
          </a:xfrm>
          <a:prstGeom prst="line">
            <a:avLst/>
          </a:prstGeom>
          <a:noFill/>
          <a:ln w="12700">
            <a:solidFill>
              <a:schemeClr val="tx1"/>
            </a:solidFill>
            <a:round/>
            <a:headEnd/>
            <a:tailEnd/>
          </a:ln>
          <a:effectLst/>
        </p:spPr>
        <p:txBody>
          <a:bodyPr lIns="90488" tIns="44450" rIns="90488" bIns="44450" anchor="b"/>
          <a:lstStyle/>
          <a:p>
            <a:endParaRPr lang="en-US"/>
          </a:p>
        </p:txBody>
      </p:sp>
      <p:sp>
        <p:nvSpPr>
          <p:cNvPr id="40" name="Line 31"/>
          <p:cNvSpPr>
            <a:spLocks noChangeShapeType="1"/>
          </p:cNvSpPr>
          <p:nvPr/>
        </p:nvSpPr>
        <p:spPr bwMode="auto">
          <a:xfrm>
            <a:off x="2771775" y="2049355"/>
            <a:ext cx="360363" cy="0"/>
          </a:xfrm>
          <a:prstGeom prst="line">
            <a:avLst/>
          </a:prstGeom>
          <a:noFill/>
          <a:ln w="12700">
            <a:solidFill>
              <a:schemeClr val="tx1"/>
            </a:solidFill>
            <a:round/>
            <a:headEnd/>
            <a:tailEnd/>
          </a:ln>
          <a:effectLst/>
        </p:spPr>
        <p:txBody>
          <a:bodyPr lIns="90488" tIns="44450" rIns="90488" bIns="44450" anchor="b"/>
          <a:lstStyle/>
          <a:p>
            <a:endParaRPr lang="en-US"/>
          </a:p>
        </p:txBody>
      </p:sp>
      <p:sp>
        <p:nvSpPr>
          <p:cNvPr id="41" name="Line 32"/>
          <p:cNvSpPr>
            <a:spLocks noChangeShapeType="1"/>
          </p:cNvSpPr>
          <p:nvPr/>
        </p:nvSpPr>
        <p:spPr bwMode="auto">
          <a:xfrm>
            <a:off x="3132138" y="1833455"/>
            <a:ext cx="0" cy="431800"/>
          </a:xfrm>
          <a:prstGeom prst="line">
            <a:avLst/>
          </a:prstGeom>
          <a:noFill/>
          <a:ln w="38100">
            <a:solidFill>
              <a:schemeClr val="tx1"/>
            </a:solidFill>
            <a:round/>
            <a:headEnd/>
            <a:tailEnd/>
          </a:ln>
          <a:effectLst/>
        </p:spPr>
        <p:txBody>
          <a:bodyPr lIns="90488" tIns="44450" rIns="90488" bIns="44450" anchor="b"/>
          <a:lstStyle/>
          <a:p>
            <a:endParaRPr lang="en-US"/>
          </a:p>
        </p:txBody>
      </p:sp>
      <p:sp>
        <p:nvSpPr>
          <p:cNvPr id="42" name="Line 33"/>
          <p:cNvSpPr>
            <a:spLocks noChangeShapeType="1"/>
          </p:cNvSpPr>
          <p:nvPr/>
        </p:nvSpPr>
        <p:spPr bwMode="auto">
          <a:xfrm>
            <a:off x="3276600" y="1833455"/>
            <a:ext cx="0" cy="431800"/>
          </a:xfrm>
          <a:prstGeom prst="line">
            <a:avLst/>
          </a:prstGeom>
          <a:noFill/>
          <a:ln w="38100">
            <a:solidFill>
              <a:schemeClr val="tx1"/>
            </a:solidFill>
            <a:round/>
            <a:headEnd/>
            <a:tailEnd/>
          </a:ln>
          <a:effectLst/>
        </p:spPr>
        <p:txBody>
          <a:bodyPr lIns="90488" tIns="44450" rIns="90488" bIns="44450" anchor="b"/>
          <a:lstStyle/>
          <a:p>
            <a:endParaRPr lang="en-US"/>
          </a:p>
        </p:txBody>
      </p:sp>
      <p:sp>
        <p:nvSpPr>
          <p:cNvPr id="43" name="Line 34"/>
          <p:cNvSpPr>
            <a:spLocks noChangeShapeType="1"/>
          </p:cNvSpPr>
          <p:nvPr/>
        </p:nvSpPr>
        <p:spPr bwMode="auto">
          <a:xfrm flipV="1">
            <a:off x="3779838" y="2698643"/>
            <a:ext cx="504825" cy="0"/>
          </a:xfrm>
          <a:prstGeom prst="line">
            <a:avLst/>
          </a:prstGeom>
          <a:noFill/>
          <a:ln w="38100">
            <a:solidFill>
              <a:schemeClr val="tx1"/>
            </a:solidFill>
            <a:round/>
            <a:headEnd/>
            <a:tailEnd/>
          </a:ln>
          <a:effectLst/>
        </p:spPr>
        <p:txBody>
          <a:bodyPr lIns="90488" tIns="44450" rIns="90488" bIns="44450" anchor="b"/>
          <a:lstStyle/>
          <a:p>
            <a:endParaRPr lang="en-US"/>
          </a:p>
        </p:txBody>
      </p:sp>
      <p:sp>
        <p:nvSpPr>
          <p:cNvPr id="44" name="Line 35"/>
          <p:cNvSpPr>
            <a:spLocks noChangeShapeType="1"/>
          </p:cNvSpPr>
          <p:nvPr/>
        </p:nvSpPr>
        <p:spPr bwMode="auto">
          <a:xfrm>
            <a:off x="3276600" y="2049355"/>
            <a:ext cx="503238" cy="0"/>
          </a:xfrm>
          <a:prstGeom prst="line">
            <a:avLst/>
          </a:prstGeom>
          <a:noFill/>
          <a:ln w="12700">
            <a:solidFill>
              <a:schemeClr val="tx1"/>
            </a:solidFill>
            <a:round/>
            <a:headEnd/>
            <a:tailEnd/>
          </a:ln>
          <a:effectLst/>
        </p:spPr>
        <p:txBody>
          <a:bodyPr lIns="90488" tIns="44450" rIns="90488" bIns="44450" anchor="b"/>
          <a:lstStyle/>
          <a:p>
            <a:endParaRPr lang="en-US"/>
          </a:p>
        </p:txBody>
      </p:sp>
      <p:sp>
        <p:nvSpPr>
          <p:cNvPr id="45" name="Line 36"/>
          <p:cNvSpPr>
            <a:spLocks noChangeShapeType="1"/>
          </p:cNvSpPr>
          <p:nvPr/>
        </p:nvSpPr>
        <p:spPr bwMode="auto">
          <a:xfrm>
            <a:off x="3779838" y="2049355"/>
            <a:ext cx="0" cy="649288"/>
          </a:xfrm>
          <a:prstGeom prst="line">
            <a:avLst/>
          </a:prstGeom>
          <a:noFill/>
          <a:ln w="12700">
            <a:solidFill>
              <a:schemeClr val="tx1"/>
            </a:solidFill>
            <a:round/>
            <a:headEnd/>
            <a:tailEnd/>
          </a:ln>
          <a:effectLst/>
        </p:spPr>
        <p:txBody>
          <a:bodyPr lIns="90488" tIns="44450" rIns="90488" bIns="44450" anchor="b"/>
          <a:lstStyle/>
          <a:p>
            <a:endParaRPr lang="en-US"/>
          </a:p>
        </p:txBody>
      </p:sp>
      <p:sp>
        <p:nvSpPr>
          <p:cNvPr id="46" name="AutoShape 37"/>
          <p:cNvSpPr>
            <a:spLocks noChangeArrowheads="1"/>
          </p:cNvSpPr>
          <p:nvPr/>
        </p:nvSpPr>
        <p:spPr bwMode="auto">
          <a:xfrm rot="5400000">
            <a:off x="4284662" y="2338281"/>
            <a:ext cx="792163" cy="792162"/>
          </a:xfrm>
          <a:prstGeom prst="triangle">
            <a:avLst>
              <a:gd name="adj" fmla="val 50000"/>
            </a:avLst>
          </a:prstGeom>
          <a:solidFill>
            <a:srgbClr val="FF6600"/>
          </a:solidFill>
          <a:ln w="12700" algn="ctr">
            <a:noFill/>
            <a:miter lim="800000"/>
            <a:headEnd/>
            <a:tailEnd/>
          </a:ln>
          <a:effectLst/>
        </p:spPr>
        <p:txBody>
          <a:bodyPr wrap="none" lIns="90488" tIns="44450" rIns="90488" bIns="44450" anchor="ctr"/>
          <a:lstStyle/>
          <a:p>
            <a:endParaRPr lang="en-US"/>
          </a:p>
        </p:txBody>
      </p:sp>
      <p:sp>
        <p:nvSpPr>
          <p:cNvPr id="47" name="Line 38"/>
          <p:cNvSpPr>
            <a:spLocks noChangeShapeType="1"/>
          </p:cNvSpPr>
          <p:nvPr/>
        </p:nvSpPr>
        <p:spPr bwMode="auto">
          <a:xfrm flipV="1">
            <a:off x="5076825" y="2731980"/>
            <a:ext cx="1295400" cy="0"/>
          </a:xfrm>
          <a:prstGeom prst="line">
            <a:avLst/>
          </a:prstGeom>
          <a:noFill/>
          <a:ln w="38100">
            <a:solidFill>
              <a:schemeClr val="tx1"/>
            </a:solidFill>
            <a:round/>
            <a:headEnd/>
            <a:tailEnd/>
          </a:ln>
          <a:effectLst/>
        </p:spPr>
        <p:txBody>
          <a:bodyPr lIns="90488" tIns="44450" rIns="90488" bIns="44450" anchor="b"/>
          <a:lstStyle/>
          <a:p>
            <a:endParaRPr lang="en-US"/>
          </a:p>
        </p:txBody>
      </p:sp>
      <p:grpSp>
        <p:nvGrpSpPr>
          <p:cNvPr id="48" name="Group 39"/>
          <p:cNvGrpSpPr>
            <a:grpSpLocks/>
          </p:cNvGrpSpPr>
          <p:nvPr/>
        </p:nvGrpSpPr>
        <p:grpSpPr bwMode="auto">
          <a:xfrm>
            <a:off x="4787900" y="1690580"/>
            <a:ext cx="1079500" cy="719138"/>
            <a:chOff x="3878" y="1525"/>
            <a:chExt cx="680" cy="453"/>
          </a:xfrm>
        </p:grpSpPr>
        <p:sp>
          <p:nvSpPr>
            <p:cNvPr id="49" name="Line 40"/>
            <p:cNvSpPr>
              <a:spLocks noChangeShapeType="1"/>
            </p:cNvSpPr>
            <p:nvPr/>
          </p:nvSpPr>
          <p:spPr bwMode="auto">
            <a:xfrm>
              <a:off x="3878" y="1525"/>
              <a:ext cx="0" cy="453"/>
            </a:xfrm>
            <a:prstGeom prst="line">
              <a:avLst/>
            </a:prstGeom>
            <a:noFill/>
            <a:ln w="12700">
              <a:solidFill>
                <a:schemeClr val="tx1"/>
              </a:solidFill>
              <a:round/>
              <a:headEnd type="triangle" w="med" len="med"/>
              <a:tailEnd/>
            </a:ln>
            <a:effectLst/>
          </p:spPr>
          <p:txBody>
            <a:bodyPr lIns="90488" tIns="44450" rIns="90488" bIns="44450" anchor="b"/>
            <a:lstStyle/>
            <a:p>
              <a:endParaRPr lang="en-US"/>
            </a:p>
          </p:txBody>
        </p:sp>
        <p:sp>
          <p:nvSpPr>
            <p:cNvPr id="50" name="Line 41"/>
            <p:cNvSpPr>
              <a:spLocks noChangeShapeType="1"/>
            </p:cNvSpPr>
            <p:nvPr/>
          </p:nvSpPr>
          <p:spPr bwMode="auto">
            <a:xfrm>
              <a:off x="3878" y="1978"/>
              <a:ext cx="680" cy="0"/>
            </a:xfrm>
            <a:prstGeom prst="line">
              <a:avLst/>
            </a:prstGeom>
            <a:noFill/>
            <a:ln w="12700">
              <a:solidFill>
                <a:schemeClr val="tx1"/>
              </a:solidFill>
              <a:round/>
              <a:headEnd/>
              <a:tailEnd type="triangle" w="med" len="med"/>
            </a:ln>
            <a:effectLst/>
          </p:spPr>
          <p:txBody>
            <a:bodyPr lIns="90488" tIns="44450" rIns="90488" bIns="44450" anchor="b"/>
            <a:lstStyle/>
            <a:p>
              <a:endParaRPr lang="en-US"/>
            </a:p>
          </p:txBody>
        </p:sp>
        <p:sp>
          <p:nvSpPr>
            <p:cNvPr id="51" name="Freeform 42"/>
            <p:cNvSpPr>
              <a:spLocks/>
            </p:cNvSpPr>
            <p:nvPr/>
          </p:nvSpPr>
          <p:spPr bwMode="auto">
            <a:xfrm>
              <a:off x="3878" y="1525"/>
              <a:ext cx="589" cy="453"/>
            </a:xfrm>
            <a:custGeom>
              <a:avLst/>
              <a:gdLst/>
              <a:ahLst/>
              <a:cxnLst>
                <a:cxn ang="0">
                  <a:pos x="0" y="453"/>
                </a:cxn>
                <a:cxn ang="0">
                  <a:pos x="45" y="91"/>
                </a:cxn>
                <a:cxn ang="0">
                  <a:pos x="90" y="45"/>
                </a:cxn>
                <a:cxn ang="0">
                  <a:pos x="272" y="363"/>
                </a:cxn>
                <a:cxn ang="0">
                  <a:pos x="589" y="408"/>
                </a:cxn>
              </a:cxnLst>
              <a:rect l="0" t="0" r="r" b="b"/>
              <a:pathLst>
                <a:path w="589" h="453">
                  <a:moveTo>
                    <a:pt x="0" y="453"/>
                  </a:moveTo>
                  <a:cubicBezTo>
                    <a:pt x="15" y="306"/>
                    <a:pt x="30" y="159"/>
                    <a:pt x="45" y="91"/>
                  </a:cubicBezTo>
                  <a:cubicBezTo>
                    <a:pt x="60" y="23"/>
                    <a:pt x="52" y="0"/>
                    <a:pt x="90" y="45"/>
                  </a:cubicBezTo>
                  <a:cubicBezTo>
                    <a:pt x="128" y="90"/>
                    <a:pt x="189" y="303"/>
                    <a:pt x="272" y="363"/>
                  </a:cubicBezTo>
                  <a:cubicBezTo>
                    <a:pt x="355" y="423"/>
                    <a:pt x="472" y="415"/>
                    <a:pt x="589" y="408"/>
                  </a:cubicBezTo>
                </a:path>
              </a:pathLst>
            </a:custGeom>
            <a:noFill/>
            <a:ln w="12700" cap="flat" cmpd="sng">
              <a:solidFill>
                <a:srgbClr val="FF0000"/>
              </a:solidFill>
              <a:prstDash val="solid"/>
              <a:round/>
              <a:headEnd/>
              <a:tailEnd/>
            </a:ln>
            <a:effectLst/>
          </p:spPr>
          <p:txBody>
            <a:bodyPr lIns="90488" tIns="44450" rIns="90488" bIns="44450" anchor="b"/>
            <a:lstStyle/>
            <a:p>
              <a:endParaRPr lang="en-US"/>
            </a:p>
          </p:txBody>
        </p:sp>
      </p:grpSp>
      <p:sp>
        <p:nvSpPr>
          <p:cNvPr id="52" name="AutoShape 43"/>
          <p:cNvSpPr>
            <a:spLocks noChangeArrowheads="1"/>
          </p:cNvSpPr>
          <p:nvPr/>
        </p:nvSpPr>
        <p:spPr bwMode="auto">
          <a:xfrm rot="5400000">
            <a:off x="6011862" y="2338281"/>
            <a:ext cx="792163" cy="792162"/>
          </a:xfrm>
          <a:prstGeom prst="triangle">
            <a:avLst>
              <a:gd name="adj" fmla="val 50000"/>
            </a:avLst>
          </a:prstGeom>
          <a:solidFill>
            <a:srgbClr val="FF6600"/>
          </a:solidFill>
          <a:ln w="12700" algn="ctr">
            <a:noFill/>
            <a:miter lim="800000"/>
            <a:headEnd/>
            <a:tailEnd/>
          </a:ln>
          <a:effectLst/>
        </p:spPr>
        <p:txBody>
          <a:bodyPr wrap="none" lIns="90488" tIns="44450" rIns="90488" bIns="44450" anchor="ctr"/>
          <a:lstStyle/>
          <a:p>
            <a:endParaRPr lang="en-US"/>
          </a:p>
        </p:txBody>
      </p:sp>
      <p:sp>
        <p:nvSpPr>
          <p:cNvPr id="53" name="Line 44"/>
          <p:cNvSpPr>
            <a:spLocks noChangeShapeType="1"/>
          </p:cNvSpPr>
          <p:nvPr/>
        </p:nvSpPr>
        <p:spPr bwMode="auto">
          <a:xfrm>
            <a:off x="6804025" y="2731980"/>
            <a:ext cx="647700" cy="0"/>
          </a:xfrm>
          <a:prstGeom prst="line">
            <a:avLst/>
          </a:prstGeom>
          <a:noFill/>
          <a:ln w="38100">
            <a:solidFill>
              <a:schemeClr val="tx1"/>
            </a:solidFill>
            <a:round/>
            <a:headEnd/>
            <a:tailEnd/>
          </a:ln>
          <a:effectLst/>
        </p:spPr>
        <p:txBody>
          <a:bodyPr lIns="90488" tIns="44450" rIns="90488" bIns="44450" anchor="b"/>
          <a:lstStyle/>
          <a:p>
            <a:endParaRPr lang="en-US"/>
          </a:p>
        </p:txBody>
      </p:sp>
      <p:grpSp>
        <p:nvGrpSpPr>
          <p:cNvPr id="54" name="Group 45"/>
          <p:cNvGrpSpPr>
            <a:grpSpLocks/>
          </p:cNvGrpSpPr>
          <p:nvPr/>
        </p:nvGrpSpPr>
        <p:grpSpPr bwMode="auto">
          <a:xfrm>
            <a:off x="6084888" y="2625618"/>
            <a:ext cx="287337" cy="287337"/>
            <a:chOff x="3878" y="2024"/>
            <a:chExt cx="181" cy="181"/>
          </a:xfrm>
        </p:grpSpPr>
        <p:sp>
          <p:nvSpPr>
            <p:cNvPr id="55" name="Line 46"/>
            <p:cNvSpPr>
              <a:spLocks noChangeShapeType="1"/>
            </p:cNvSpPr>
            <p:nvPr/>
          </p:nvSpPr>
          <p:spPr bwMode="auto">
            <a:xfrm>
              <a:off x="3878" y="2205"/>
              <a:ext cx="91" cy="0"/>
            </a:xfrm>
            <a:prstGeom prst="line">
              <a:avLst/>
            </a:prstGeom>
            <a:noFill/>
            <a:ln w="12700">
              <a:solidFill>
                <a:schemeClr val="tx1"/>
              </a:solidFill>
              <a:round/>
              <a:headEnd/>
              <a:tailEnd/>
            </a:ln>
            <a:effectLst/>
          </p:spPr>
          <p:txBody>
            <a:bodyPr lIns="90488" tIns="44450" rIns="90488" bIns="44450" anchor="b"/>
            <a:lstStyle/>
            <a:p>
              <a:endParaRPr lang="en-US"/>
            </a:p>
          </p:txBody>
        </p:sp>
        <p:sp>
          <p:nvSpPr>
            <p:cNvPr id="56" name="Line 47"/>
            <p:cNvSpPr>
              <a:spLocks noChangeShapeType="1"/>
            </p:cNvSpPr>
            <p:nvPr/>
          </p:nvSpPr>
          <p:spPr bwMode="auto">
            <a:xfrm>
              <a:off x="3969" y="2024"/>
              <a:ext cx="0" cy="181"/>
            </a:xfrm>
            <a:prstGeom prst="line">
              <a:avLst/>
            </a:prstGeom>
            <a:noFill/>
            <a:ln w="12700">
              <a:solidFill>
                <a:schemeClr val="tx1"/>
              </a:solidFill>
              <a:round/>
              <a:headEnd/>
              <a:tailEnd/>
            </a:ln>
            <a:effectLst/>
          </p:spPr>
          <p:txBody>
            <a:bodyPr lIns="90488" tIns="44450" rIns="90488" bIns="44450" anchor="b"/>
            <a:lstStyle/>
            <a:p>
              <a:endParaRPr lang="en-US"/>
            </a:p>
          </p:txBody>
        </p:sp>
        <p:sp>
          <p:nvSpPr>
            <p:cNvPr id="57" name="Line 48"/>
            <p:cNvSpPr>
              <a:spLocks noChangeShapeType="1"/>
            </p:cNvSpPr>
            <p:nvPr/>
          </p:nvSpPr>
          <p:spPr bwMode="auto">
            <a:xfrm>
              <a:off x="3969" y="2024"/>
              <a:ext cx="90" cy="0"/>
            </a:xfrm>
            <a:prstGeom prst="line">
              <a:avLst/>
            </a:prstGeom>
            <a:noFill/>
            <a:ln w="12700">
              <a:solidFill>
                <a:schemeClr val="tx1"/>
              </a:solidFill>
              <a:round/>
              <a:headEnd/>
              <a:tailEnd/>
            </a:ln>
            <a:effectLst/>
          </p:spPr>
          <p:txBody>
            <a:bodyPr lIns="90488" tIns="44450" rIns="90488" bIns="44450" anchor="b"/>
            <a:lstStyle/>
            <a:p>
              <a:endParaRPr lang="en-US"/>
            </a:p>
          </p:txBody>
        </p:sp>
      </p:grpSp>
      <p:grpSp>
        <p:nvGrpSpPr>
          <p:cNvPr id="58" name="Group 49"/>
          <p:cNvGrpSpPr>
            <a:grpSpLocks/>
          </p:cNvGrpSpPr>
          <p:nvPr/>
        </p:nvGrpSpPr>
        <p:grpSpPr bwMode="auto">
          <a:xfrm>
            <a:off x="6516688" y="1762018"/>
            <a:ext cx="798512" cy="647700"/>
            <a:chOff x="4195" y="1480"/>
            <a:chExt cx="503" cy="408"/>
          </a:xfrm>
        </p:grpSpPr>
        <p:sp>
          <p:nvSpPr>
            <p:cNvPr id="59" name="Line 50"/>
            <p:cNvSpPr>
              <a:spLocks noChangeShapeType="1"/>
            </p:cNvSpPr>
            <p:nvPr/>
          </p:nvSpPr>
          <p:spPr bwMode="auto">
            <a:xfrm>
              <a:off x="4195" y="1888"/>
              <a:ext cx="182" cy="0"/>
            </a:xfrm>
            <a:prstGeom prst="line">
              <a:avLst/>
            </a:prstGeom>
            <a:noFill/>
            <a:ln w="12700">
              <a:solidFill>
                <a:srgbClr val="FF0000"/>
              </a:solidFill>
              <a:round/>
              <a:headEnd/>
              <a:tailEnd/>
            </a:ln>
            <a:effectLst/>
          </p:spPr>
          <p:txBody>
            <a:bodyPr lIns="90488" tIns="44450" rIns="90488" bIns="44450" anchor="b"/>
            <a:lstStyle/>
            <a:p>
              <a:endParaRPr lang="en-US"/>
            </a:p>
          </p:txBody>
        </p:sp>
        <p:sp>
          <p:nvSpPr>
            <p:cNvPr id="60" name="Line 51"/>
            <p:cNvSpPr>
              <a:spLocks noChangeShapeType="1"/>
            </p:cNvSpPr>
            <p:nvPr/>
          </p:nvSpPr>
          <p:spPr bwMode="auto">
            <a:xfrm>
              <a:off x="4377" y="1480"/>
              <a:ext cx="0" cy="408"/>
            </a:xfrm>
            <a:prstGeom prst="line">
              <a:avLst/>
            </a:prstGeom>
            <a:noFill/>
            <a:ln w="12700">
              <a:solidFill>
                <a:srgbClr val="FF0000"/>
              </a:solidFill>
              <a:round/>
              <a:headEnd/>
              <a:tailEnd/>
            </a:ln>
            <a:effectLst/>
          </p:spPr>
          <p:txBody>
            <a:bodyPr lIns="90488" tIns="44450" rIns="90488" bIns="44450" anchor="b"/>
            <a:lstStyle/>
            <a:p>
              <a:endParaRPr lang="en-US"/>
            </a:p>
          </p:txBody>
        </p:sp>
        <p:sp>
          <p:nvSpPr>
            <p:cNvPr id="61" name="Line 52"/>
            <p:cNvSpPr>
              <a:spLocks noChangeShapeType="1"/>
            </p:cNvSpPr>
            <p:nvPr/>
          </p:nvSpPr>
          <p:spPr bwMode="auto">
            <a:xfrm>
              <a:off x="4377" y="1480"/>
              <a:ext cx="181" cy="0"/>
            </a:xfrm>
            <a:prstGeom prst="line">
              <a:avLst/>
            </a:prstGeom>
            <a:noFill/>
            <a:ln w="12700">
              <a:solidFill>
                <a:srgbClr val="FF0000"/>
              </a:solidFill>
              <a:round/>
              <a:headEnd/>
              <a:tailEnd/>
            </a:ln>
            <a:effectLst/>
          </p:spPr>
          <p:txBody>
            <a:bodyPr lIns="90488" tIns="44450" rIns="90488" bIns="44450" anchor="b"/>
            <a:lstStyle/>
            <a:p>
              <a:endParaRPr lang="en-US"/>
            </a:p>
          </p:txBody>
        </p:sp>
        <p:sp>
          <p:nvSpPr>
            <p:cNvPr id="62" name="Line 53"/>
            <p:cNvSpPr>
              <a:spLocks noChangeShapeType="1"/>
            </p:cNvSpPr>
            <p:nvPr/>
          </p:nvSpPr>
          <p:spPr bwMode="auto">
            <a:xfrm>
              <a:off x="4558" y="1480"/>
              <a:ext cx="0" cy="408"/>
            </a:xfrm>
            <a:prstGeom prst="line">
              <a:avLst/>
            </a:prstGeom>
            <a:noFill/>
            <a:ln w="12700">
              <a:solidFill>
                <a:srgbClr val="FF0000"/>
              </a:solidFill>
              <a:round/>
              <a:headEnd/>
              <a:tailEnd/>
            </a:ln>
            <a:effectLst/>
          </p:spPr>
          <p:txBody>
            <a:bodyPr lIns="90488" tIns="44450" rIns="90488" bIns="44450" anchor="b"/>
            <a:lstStyle/>
            <a:p>
              <a:endParaRPr lang="en-US"/>
            </a:p>
          </p:txBody>
        </p:sp>
        <p:sp>
          <p:nvSpPr>
            <p:cNvPr id="63" name="Line 54"/>
            <p:cNvSpPr>
              <a:spLocks noChangeShapeType="1"/>
            </p:cNvSpPr>
            <p:nvPr/>
          </p:nvSpPr>
          <p:spPr bwMode="auto">
            <a:xfrm>
              <a:off x="4562" y="1888"/>
              <a:ext cx="136" cy="0"/>
            </a:xfrm>
            <a:prstGeom prst="line">
              <a:avLst/>
            </a:prstGeom>
            <a:noFill/>
            <a:ln w="12700">
              <a:solidFill>
                <a:srgbClr val="FF0000"/>
              </a:solidFill>
              <a:round/>
              <a:headEnd/>
              <a:tailEnd/>
            </a:ln>
            <a:effectLst/>
          </p:spPr>
          <p:txBody>
            <a:bodyPr lIns="90488" tIns="44450" rIns="90488" bIns="44450" anchor="b"/>
            <a:lstStyle/>
            <a:p>
              <a:endParaRPr lang="en-US"/>
            </a:p>
          </p:txBody>
        </p:sp>
      </p:grpSp>
      <p:sp>
        <p:nvSpPr>
          <p:cNvPr id="64" name="Rectangle 55"/>
          <p:cNvSpPr>
            <a:spLocks noChangeArrowheads="1"/>
          </p:cNvSpPr>
          <p:nvPr/>
        </p:nvSpPr>
        <p:spPr bwMode="auto">
          <a:xfrm>
            <a:off x="7451725" y="2049355"/>
            <a:ext cx="1223963" cy="1873250"/>
          </a:xfrm>
          <a:prstGeom prst="rect">
            <a:avLst/>
          </a:prstGeom>
          <a:noFill/>
          <a:ln w="12700" algn="ctr">
            <a:solidFill>
              <a:schemeClr val="tx1"/>
            </a:solidFill>
            <a:miter lim="800000"/>
            <a:headEnd/>
            <a:tailEnd/>
          </a:ln>
          <a:effectLst/>
        </p:spPr>
        <p:txBody>
          <a:bodyPr wrap="none" lIns="90488" tIns="44450" rIns="90488" bIns="44450" anchor="ctr"/>
          <a:lstStyle/>
          <a:p>
            <a:endParaRPr lang="en-US"/>
          </a:p>
        </p:txBody>
      </p:sp>
      <p:sp>
        <p:nvSpPr>
          <p:cNvPr id="65" name="Rectangle 56"/>
          <p:cNvSpPr>
            <a:spLocks noChangeArrowheads="1"/>
          </p:cNvSpPr>
          <p:nvPr/>
        </p:nvSpPr>
        <p:spPr bwMode="auto">
          <a:xfrm>
            <a:off x="7596188" y="2338280"/>
            <a:ext cx="936625" cy="360363"/>
          </a:xfrm>
          <a:prstGeom prst="rect">
            <a:avLst/>
          </a:prstGeom>
          <a:noFill/>
          <a:ln w="12700" algn="ctr">
            <a:solidFill>
              <a:schemeClr val="tx1"/>
            </a:solidFill>
            <a:miter lim="800000"/>
            <a:headEnd/>
            <a:tailEnd/>
          </a:ln>
          <a:effectLst/>
        </p:spPr>
        <p:txBody>
          <a:bodyPr wrap="none" lIns="90488" tIns="44450" rIns="90488" bIns="44450" anchor="ctr"/>
          <a:lstStyle/>
          <a:p>
            <a:endParaRPr lang="en-US"/>
          </a:p>
        </p:txBody>
      </p:sp>
      <p:sp>
        <p:nvSpPr>
          <p:cNvPr id="66" name="Oval 57"/>
          <p:cNvSpPr>
            <a:spLocks noChangeArrowheads="1"/>
          </p:cNvSpPr>
          <p:nvPr/>
        </p:nvSpPr>
        <p:spPr bwMode="auto">
          <a:xfrm>
            <a:off x="7667625" y="2985980"/>
            <a:ext cx="73025" cy="71438"/>
          </a:xfrm>
          <a:prstGeom prst="ellipse">
            <a:avLst/>
          </a:prstGeom>
          <a:solidFill>
            <a:srgbClr val="339966"/>
          </a:solidFill>
          <a:ln w="12700" algn="ctr">
            <a:solidFill>
              <a:schemeClr val="tx1"/>
            </a:solidFill>
            <a:round/>
            <a:headEnd/>
            <a:tailEnd/>
          </a:ln>
          <a:effectLst/>
        </p:spPr>
        <p:txBody>
          <a:bodyPr wrap="none" lIns="90488" tIns="44450" rIns="90488" bIns="44450" anchor="ctr"/>
          <a:lstStyle/>
          <a:p>
            <a:endParaRPr lang="en-US"/>
          </a:p>
        </p:txBody>
      </p:sp>
      <p:sp>
        <p:nvSpPr>
          <p:cNvPr id="67" name="Oval 58"/>
          <p:cNvSpPr>
            <a:spLocks noChangeArrowheads="1"/>
          </p:cNvSpPr>
          <p:nvPr/>
        </p:nvSpPr>
        <p:spPr bwMode="auto">
          <a:xfrm>
            <a:off x="7667625" y="3201880"/>
            <a:ext cx="73025" cy="71438"/>
          </a:xfrm>
          <a:prstGeom prst="ellipse">
            <a:avLst/>
          </a:prstGeom>
          <a:solidFill>
            <a:srgbClr val="FF0000"/>
          </a:solidFill>
          <a:ln w="12700" algn="ctr">
            <a:solidFill>
              <a:schemeClr val="tx1"/>
            </a:solidFill>
            <a:round/>
            <a:headEnd/>
            <a:tailEnd/>
          </a:ln>
          <a:effectLst/>
        </p:spPr>
        <p:txBody>
          <a:bodyPr wrap="none" lIns="90488" tIns="44450" rIns="90488" bIns="44450" anchor="ctr"/>
          <a:lstStyle/>
          <a:p>
            <a:endParaRPr lang="en-US"/>
          </a:p>
        </p:txBody>
      </p:sp>
      <p:sp>
        <p:nvSpPr>
          <p:cNvPr id="68" name="Oval 59"/>
          <p:cNvSpPr>
            <a:spLocks noChangeArrowheads="1"/>
          </p:cNvSpPr>
          <p:nvPr/>
        </p:nvSpPr>
        <p:spPr bwMode="auto">
          <a:xfrm>
            <a:off x="7667625" y="3417780"/>
            <a:ext cx="73025" cy="71438"/>
          </a:xfrm>
          <a:prstGeom prst="ellipse">
            <a:avLst/>
          </a:prstGeom>
          <a:solidFill>
            <a:srgbClr val="0000FF"/>
          </a:solidFill>
          <a:ln w="12700" algn="ctr">
            <a:solidFill>
              <a:schemeClr val="tx1"/>
            </a:solidFill>
            <a:round/>
            <a:headEnd/>
            <a:tailEnd/>
          </a:ln>
          <a:effectLst/>
        </p:spPr>
        <p:txBody>
          <a:bodyPr wrap="none" lIns="90488" tIns="44450" rIns="90488" bIns="44450" anchor="ctr"/>
          <a:lstStyle/>
          <a:p>
            <a:endParaRPr lang="en-US"/>
          </a:p>
        </p:txBody>
      </p:sp>
      <p:sp>
        <p:nvSpPr>
          <p:cNvPr id="69" name="Text Box 60"/>
          <p:cNvSpPr txBox="1">
            <a:spLocks noChangeArrowheads="1"/>
          </p:cNvSpPr>
          <p:nvPr/>
        </p:nvSpPr>
        <p:spPr bwMode="auto">
          <a:xfrm>
            <a:off x="7566378" y="2438400"/>
            <a:ext cx="601662" cy="271462"/>
          </a:xfrm>
          <a:prstGeom prst="rect">
            <a:avLst/>
          </a:prstGeom>
          <a:noFill/>
          <a:ln w="12700" algn="ctr">
            <a:noFill/>
            <a:miter lim="800000"/>
            <a:headEnd/>
            <a:tailEnd/>
          </a:ln>
          <a:effectLst/>
        </p:spPr>
        <p:txBody>
          <a:bodyPr wrap="none" lIns="90488" tIns="44450" rIns="90488" bIns="44450" anchor="b">
            <a:spAutoFit/>
          </a:bodyPr>
          <a:lstStyle/>
          <a:p>
            <a:r>
              <a:rPr lang="en-US" dirty="0"/>
              <a:t>45653</a:t>
            </a:r>
          </a:p>
        </p:txBody>
      </p:sp>
      <p:sp>
        <p:nvSpPr>
          <p:cNvPr id="70" name="Line 61"/>
          <p:cNvSpPr>
            <a:spLocks noChangeShapeType="1"/>
          </p:cNvSpPr>
          <p:nvPr/>
        </p:nvSpPr>
        <p:spPr bwMode="auto">
          <a:xfrm>
            <a:off x="250825" y="3201880"/>
            <a:ext cx="1296988" cy="0"/>
          </a:xfrm>
          <a:prstGeom prst="line">
            <a:avLst/>
          </a:prstGeom>
          <a:noFill/>
          <a:ln w="12700">
            <a:solidFill>
              <a:schemeClr val="tx1"/>
            </a:solidFill>
            <a:round/>
            <a:headEnd/>
            <a:tailEnd type="triangle" w="med" len="med"/>
          </a:ln>
          <a:effectLst/>
        </p:spPr>
        <p:txBody>
          <a:bodyPr lIns="90488" tIns="44450" rIns="90488" bIns="44450" anchor="b"/>
          <a:lstStyle/>
          <a:p>
            <a:endParaRPr lang="en-US"/>
          </a:p>
        </p:txBody>
      </p:sp>
      <p:sp>
        <p:nvSpPr>
          <p:cNvPr id="71" name="Line 62"/>
          <p:cNvSpPr>
            <a:spLocks noChangeShapeType="1"/>
          </p:cNvSpPr>
          <p:nvPr/>
        </p:nvSpPr>
        <p:spPr bwMode="auto">
          <a:xfrm>
            <a:off x="179388" y="5002105"/>
            <a:ext cx="649287" cy="0"/>
          </a:xfrm>
          <a:prstGeom prst="line">
            <a:avLst/>
          </a:prstGeom>
          <a:noFill/>
          <a:ln w="12700">
            <a:solidFill>
              <a:schemeClr val="tx1"/>
            </a:solidFill>
            <a:round/>
            <a:headEnd/>
            <a:tailEnd type="triangle" w="med" len="med"/>
          </a:ln>
          <a:effectLst/>
        </p:spPr>
        <p:txBody>
          <a:bodyPr lIns="90488" tIns="44450" rIns="90488" bIns="44450" anchor="b"/>
          <a:lstStyle/>
          <a:p>
            <a:endParaRPr lang="en-US"/>
          </a:p>
        </p:txBody>
      </p:sp>
      <p:sp>
        <p:nvSpPr>
          <p:cNvPr id="72" name="Line 63"/>
          <p:cNvSpPr>
            <a:spLocks noChangeShapeType="1"/>
          </p:cNvSpPr>
          <p:nvPr/>
        </p:nvSpPr>
        <p:spPr bwMode="auto">
          <a:xfrm>
            <a:off x="179388" y="4065480"/>
            <a:ext cx="647700" cy="0"/>
          </a:xfrm>
          <a:prstGeom prst="line">
            <a:avLst/>
          </a:prstGeom>
          <a:noFill/>
          <a:ln w="12700">
            <a:solidFill>
              <a:schemeClr val="tx1"/>
            </a:solidFill>
            <a:round/>
            <a:headEnd/>
            <a:tailEnd type="triangle" w="med" len="med"/>
          </a:ln>
          <a:effectLst/>
        </p:spPr>
        <p:txBody>
          <a:bodyPr lIns="90488" tIns="44450" rIns="90488" bIns="44450" anchor="b"/>
          <a:lstStyle/>
          <a:p>
            <a:endParaRPr lang="en-US"/>
          </a:p>
        </p:txBody>
      </p:sp>
      <p:sp>
        <p:nvSpPr>
          <p:cNvPr id="73" name="Line 64"/>
          <p:cNvSpPr>
            <a:spLocks noChangeShapeType="1"/>
          </p:cNvSpPr>
          <p:nvPr/>
        </p:nvSpPr>
        <p:spPr bwMode="auto">
          <a:xfrm>
            <a:off x="179388" y="5433905"/>
            <a:ext cx="863600" cy="0"/>
          </a:xfrm>
          <a:prstGeom prst="line">
            <a:avLst/>
          </a:prstGeom>
          <a:noFill/>
          <a:ln w="12700">
            <a:solidFill>
              <a:schemeClr val="tx1"/>
            </a:solidFill>
            <a:round/>
            <a:headEnd/>
            <a:tailEnd type="triangle" w="med" len="med"/>
          </a:ln>
          <a:effectLst/>
        </p:spPr>
        <p:txBody>
          <a:bodyPr lIns="90488" tIns="44450" rIns="90488" bIns="44450" anchor="b"/>
          <a:lstStyle/>
          <a:p>
            <a:endParaRPr lang="en-US"/>
          </a:p>
        </p:txBody>
      </p:sp>
      <p:sp>
        <p:nvSpPr>
          <p:cNvPr id="74" name="Line 65"/>
          <p:cNvSpPr>
            <a:spLocks noChangeShapeType="1"/>
          </p:cNvSpPr>
          <p:nvPr/>
        </p:nvSpPr>
        <p:spPr bwMode="auto">
          <a:xfrm>
            <a:off x="179388" y="5865705"/>
            <a:ext cx="1512887" cy="0"/>
          </a:xfrm>
          <a:prstGeom prst="line">
            <a:avLst/>
          </a:prstGeom>
          <a:noFill/>
          <a:ln w="12700">
            <a:solidFill>
              <a:schemeClr val="tx1"/>
            </a:solidFill>
            <a:round/>
            <a:headEnd/>
            <a:tailEnd type="triangle" w="med" len="med"/>
          </a:ln>
          <a:effectLst/>
        </p:spPr>
        <p:txBody>
          <a:bodyPr lIns="90488" tIns="44450" rIns="90488" bIns="44450" anchor="b"/>
          <a:lstStyle/>
          <a:p>
            <a:endParaRPr lang="en-US"/>
          </a:p>
        </p:txBody>
      </p:sp>
      <p:sp>
        <p:nvSpPr>
          <p:cNvPr id="75" name="Text Box 66"/>
          <p:cNvSpPr txBox="1">
            <a:spLocks noChangeArrowheads="1"/>
          </p:cNvSpPr>
          <p:nvPr/>
        </p:nvSpPr>
        <p:spPr bwMode="auto">
          <a:xfrm>
            <a:off x="250825" y="4354405"/>
            <a:ext cx="374650" cy="393700"/>
          </a:xfrm>
          <a:prstGeom prst="rect">
            <a:avLst/>
          </a:prstGeom>
          <a:noFill/>
          <a:ln w="12700" algn="ctr">
            <a:noFill/>
            <a:miter lim="800000"/>
            <a:headEnd/>
            <a:tailEnd/>
          </a:ln>
          <a:effectLst/>
        </p:spPr>
        <p:txBody>
          <a:bodyPr wrap="none" lIns="90488" tIns="44450" rIns="90488" bIns="44450" anchor="b">
            <a:spAutoFit/>
          </a:bodyPr>
          <a:lstStyle/>
          <a:p>
            <a:r>
              <a:rPr lang="en-US" sz="2000">
                <a:sym typeface="Symbol" pitchFamily="18" charset="2"/>
              </a:rPr>
              <a:t></a:t>
            </a:r>
          </a:p>
        </p:txBody>
      </p:sp>
      <p:sp>
        <p:nvSpPr>
          <p:cNvPr id="76" name="AutoShape 67"/>
          <p:cNvSpPr>
            <a:spLocks noChangeArrowheads="1"/>
          </p:cNvSpPr>
          <p:nvPr/>
        </p:nvSpPr>
        <p:spPr bwMode="auto">
          <a:xfrm rot="16200000">
            <a:off x="5787232" y="4794936"/>
            <a:ext cx="360362" cy="485775"/>
          </a:xfrm>
          <a:prstGeom prst="leftArrow">
            <a:avLst>
              <a:gd name="adj1" fmla="val 50000"/>
              <a:gd name="adj2" fmla="val 25000"/>
            </a:avLst>
          </a:prstGeom>
          <a:solidFill>
            <a:srgbClr val="FF00FF"/>
          </a:solidFill>
          <a:ln w="12700" algn="ctr">
            <a:noFill/>
            <a:miter lim="800000"/>
            <a:headEnd/>
            <a:tailEnd/>
          </a:ln>
          <a:effectLst/>
        </p:spPr>
        <p:txBody>
          <a:bodyPr wrap="none" lIns="90488" tIns="44450" rIns="90488" bIns="44450" anchor="ctr"/>
          <a:lstStyle/>
          <a:p>
            <a:endParaRPr lang="en-US"/>
          </a:p>
        </p:txBody>
      </p:sp>
      <p:sp>
        <p:nvSpPr>
          <p:cNvPr id="77" name="AutoShape 68"/>
          <p:cNvSpPr>
            <a:spLocks noChangeArrowheads="1"/>
          </p:cNvSpPr>
          <p:nvPr/>
        </p:nvSpPr>
        <p:spPr bwMode="auto">
          <a:xfrm>
            <a:off x="6948488" y="3922605"/>
            <a:ext cx="976312" cy="485775"/>
          </a:xfrm>
          <a:prstGeom prst="leftArrow">
            <a:avLst>
              <a:gd name="adj1" fmla="val 50000"/>
              <a:gd name="adj2" fmla="val 50245"/>
            </a:avLst>
          </a:prstGeom>
          <a:solidFill>
            <a:srgbClr val="FF00FF"/>
          </a:solidFill>
          <a:ln w="12700" algn="ctr">
            <a:noFill/>
            <a:miter lim="800000"/>
            <a:headEnd/>
            <a:tailEnd/>
          </a:ln>
          <a:effectLst/>
        </p:spPr>
        <p:txBody>
          <a:bodyPr wrap="none" lIns="90488" tIns="44450" rIns="90488" bIns="44450" anchor="ctr"/>
          <a:lstStyle/>
          <a:p>
            <a:endParaRPr lang="en-US"/>
          </a:p>
        </p:txBody>
      </p:sp>
      <p:grpSp>
        <p:nvGrpSpPr>
          <p:cNvPr id="78" name="Group 97"/>
          <p:cNvGrpSpPr>
            <a:grpSpLocks/>
          </p:cNvGrpSpPr>
          <p:nvPr/>
        </p:nvGrpSpPr>
        <p:grpSpPr bwMode="auto">
          <a:xfrm>
            <a:off x="2268538" y="4282968"/>
            <a:ext cx="71437" cy="527050"/>
            <a:chOff x="2381" y="3671"/>
            <a:chExt cx="45" cy="332"/>
          </a:xfrm>
        </p:grpSpPr>
        <p:grpSp>
          <p:nvGrpSpPr>
            <p:cNvPr id="79" name="Group 74"/>
            <p:cNvGrpSpPr>
              <a:grpSpLocks/>
            </p:cNvGrpSpPr>
            <p:nvPr/>
          </p:nvGrpSpPr>
          <p:grpSpPr bwMode="auto">
            <a:xfrm>
              <a:off x="2381" y="3842"/>
              <a:ext cx="45" cy="91"/>
              <a:chOff x="2608" y="3793"/>
              <a:chExt cx="45" cy="91"/>
            </a:xfrm>
          </p:grpSpPr>
          <p:sp>
            <p:nvSpPr>
              <p:cNvPr id="96" name="Line 70"/>
              <p:cNvSpPr>
                <a:spLocks noChangeShapeType="1"/>
              </p:cNvSpPr>
              <p:nvPr/>
            </p:nvSpPr>
            <p:spPr bwMode="auto">
              <a:xfrm flipH="1" flipV="1">
                <a:off x="2608" y="3793"/>
                <a:ext cx="45" cy="45"/>
              </a:xfrm>
              <a:prstGeom prst="line">
                <a:avLst/>
              </a:prstGeom>
              <a:noFill/>
              <a:ln w="12700">
                <a:solidFill>
                  <a:schemeClr val="tx1"/>
                </a:solidFill>
                <a:round/>
                <a:headEnd/>
                <a:tailEnd/>
              </a:ln>
              <a:effectLst/>
            </p:spPr>
            <p:txBody>
              <a:bodyPr lIns="90488" tIns="44450" rIns="90488" bIns="44450" anchor="b"/>
              <a:lstStyle/>
              <a:p>
                <a:endParaRPr lang="en-US"/>
              </a:p>
            </p:txBody>
          </p:sp>
          <p:sp>
            <p:nvSpPr>
              <p:cNvPr id="97" name="Line 72"/>
              <p:cNvSpPr>
                <a:spLocks noChangeShapeType="1"/>
              </p:cNvSpPr>
              <p:nvPr/>
            </p:nvSpPr>
            <p:spPr bwMode="auto">
              <a:xfrm flipH="1">
                <a:off x="2608" y="3838"/>
                <a:ext cx="45" cy="46"/>
              </a:xfrm>
              <a:prstGeom prst="line">
                <a:avLst/>
              </a:prstGeom>
              <a:noFill/>
              <a:ln w="12700">
                <a:solidFill>
                  <a:schemeClr val="tx1"/>
                </a:solidFill>
                <a:round/>
                <a:headEnd/>
                <a:tailEnd/>
              </a:ln>
              <a:effectLst/>
            </p:spPr>
            <p:txBody>
              <a:bodyPr lIns="90488" tIns="44450" rIns="90488" bIns="44450" anchor="b"/>
              <a:lstStyle/>
              <a:p>
                <a:endParaRPr lang="en-US"/>
              </a:p>
            </p:txBody>
          </p:sp>
          <p:sp>
            <p:nvSpPr>
              <p:cNvPr id="98" name="Line 73"/>
              <p:cNvSpPr>
                <a:spLocks noChangeShapeType="1"/>
              </p:cNvSpPr>
              <p:nvPr/>
            </p:nvSpPr>
            <p:spPr bwMode="auto">
              <a:xfrm>
                <a:off x="2608" y="3838"/>
                <a:ext cx="45" cy="0"/>
              </a:xfrm>
              <a:prstGeom prst="line">
                <a:avLst/>
              </a:prstGeom>
              <a:noFill/>
              <a:ln w="12700">
                <a:solidFill>
                  <a:schemeClr val="tx1"/>
                </a:solidFill>
                <a:round/>
                <a:headEnd/>
                <a:tailEnd/>
              </a:ln>
              <a:effectLst/>
            </p:spPr>
            <p:txBody>
              <a:bodyPr lIns="90488" tIns="44450" rIns="90488" bIns="44450" anchor="b"/>
              <a:lstStyle/>
              <a:p>
                <a:endParaRPr lang="en-US"/>
              </a:p>
            </p:txBody>
          </p:sp>
        </p:grpSp>
        <p:grpSp>
          <p:nvGrpSpPr>
            <p:cNvPr id="80" name="Group 75"/>
            <p:cNvGrpSpPr>
              <a:grpSpLocks/>
            </p:cNvGrpSpPr>
            <p:nvPr/>
          </p:nvGrpSpPr>
          <p:grpSpPr bwMode="auto">
            <a:xfrm>
              <a:off x="2381" y="3779"/>
              <a:ext cx="45" cy="91"/>
              <a:chOff x="2608" y="3793"/>
              <a:chExt cx="45" cy="91"/>
            </a:xfrm>
          </p:grpSpPr>
          <p:sp>
            <p:nvSpPr>
              <p:cNvPr id="93" name="Line 76"/>
              <p:cNvSpPr>
                <a:spLocks noChangeShapeType="1"/>
              </p:cNvSpPr>
              <p:nvPr/>
            </p:nvSpPr>
            <p:spPr bwMode="auto">
              <a:xfrm flipH="1" flipV="1">
                <a:off x="2608" y="3793"/>
                <a:ext cx="45" cy="45"/>
              </a:xfrm>
              <a:prstGeom prst="line">
                <a:avLst/>
              </a:prstGeom>
              <a:noFill/>
              <a:ln w="12700">
                <a:solidFill>
                  <a:schemeClr val="tx1"/>
                </a:solidFill>
                <a:round/>
                <a:headEnd/>
                <a:tailEnd/>
              </a:ln>
              <a:effectLst/>
            </p:spPr>
            <p:txBody>
              <a:bodyPr lIns="90488" tIns="44450" rIns="90488" bIns="44450" anchor="b"/>
              <a:lstStyle/>
              <a:p>
                <a:endParaRPr lang="en-US"/>
              </a:p>
            </p:txBody>
          </p:sp>
          <p:sp>
            <p:nvSpPr>
              <p:cNvPr id="94" name="Line 77"/>
              <p:cNvSpPr>
                <a:spLocks noChangeShapeType="1"/>
              </p:cNvSpPr>
              <p:nvPr/>
            </p:nvSpPr>
            <p:spPr bwMode="auto">
              <a:xfrm flipH="1">
                <a:off x="2608" y="3838"/>
                <a:ext cx="45" cy="46"/>
              </a:xfrm>
              <a:prstGeom prst="line">
                <a:avLst/>
              </a:prstGeom>
              <a:noFill/>
              <a:ln w="12700">
                <a:solidFill>
                  <a:schemeClr val="tx1"/>
                </a:solidFill>
                <a:round/>
                <a:headEnd/>
                <a:tailEnd/>
              </a:ln>
              <a:effectLst/>
            </p:spPr>
            <p:txBody>
              <a:bodyPr lIns="90488" tIns="44450" rIns="90488" bIns="44450" anchor="b"/>
              <a:lstStyle/>
              <a:p>
                <a:endParaRPr lang="en-US"/>
              </a:p>
            </p:txBody>
          </p:sp>
          <p:sp>
            <p:nvSpPr>
              <p:cNvPr id="95" name="Line 78"/>
              <p:cNvSpPr>
                <a:spLocks noChangeShapeType="1"/>
              </p:cNvSpPr>
              <p:nvPr/>
            </p:nvSpPr>
            <p:spPr bwMode="auto">
              <a:xfrm>
                <a:off x="2608" y="3838"/>
                <a:ext cx="45" cy="0"/>
              </a:xfrm>
              <a:prstGeom prst="line">
                <a:avLst/>
              </a:prstGeom>
              <a:noFill/>
              <a:ln w="12700">
                <a:solidFill>
                  <a:schemeClr val="tx1"/>
                </a:solidFill>
                <a:round/>
                <a:headEnd/>
                <a:tailEnd/>
              </a:ln>
              <a:effectLst/>
            </p:spPr>
            <p:txBody>
              <a:bodyPr lIns="90488" tIns="44450" rIns="90488" bIns="44450" anchor="b"/>
              <a:lstStyle/>
              <a:p>
                <a:endParaRPr lang="en-US"/>
              </a:p>
            </p:txBody>
          </p:sp>
        </p:grpSp>
        <p:grpSp>
          <p:nvGrpSpPr>
            <p:cNvPr id="81" name="Group 79"/>
            <p:cNvGrpSpPr>
              <a:grpSpLocks/>
            </p:cNvGrpSpPr>
            <p:nvPr/>
          </p:nvGrpSpPr>
          <p:grpSpPr bwMode="auto">
            <a:xfrm>
              <a:off x="2381" y="3912"/>
              <a:ext cx="45" cy="91"/>
              <a:chOff x="2608" y="3793"/>
              <a:chExt cx="45" cy="91"/>
            </a:xfrm>
          </p:grpSpPr>
          <p:sp>
            <p:nvSpPr>
              <p:cNvPr id="90" name="Line 80"/>
              <p:cNvSpPr>
                <a:spLocks noChangeShapeType="1"/>
              </p:cNvSpPr>
              <p:nvPr/>
            </p:nvSpPr>
            <p:spPr bwMode="auto">
              <a:xfrm flipH="1" flipV="1">
                <a:off x="2608" y="3793"/>
                <a:ext cx="45" cy="45"/>
              </a:xfrm>
              <a:prstGeom prst="line">
                <a:avLst/>
              </a:prstGeom>
              <a:noFill/>
              <a:ln w="12700">
                <a:solidFill>
                  <a:schemeClr val="tx1"/>
                </a:solidFill>
                <a:round/>
                <a:headEnd/>
                <a:tailEnd/>
              </a:ln>
              <a:effectLst/>
            </p:spPr>
            <p:txBody>
              <a:bodyPr lIns="90488" tIns="44450" rIns="90488" bIns="44450" anchor="b"/>
              <a:lstStyle/>
              <a:p>
                <a:endParaRPr lang="en-US"/>
              </a:p>
            </p:txBody>
          </p:sp>
          <p:sp>
            <p:nvSpPr>
              <p:cNvPr id="91" name="Line 81"/>
              <p:cNvSpPr>
                <a:spLocks noChangeShapeType="1"/>
              </p:cNvSpPr>
              <p:nvPr/>
            </p:nvSpPr>
            <p:spPr bwMode="auto">
              <a:xfrm flipH="1">
                <a:off x="2608" y="3838"/>
                <a:ext cx="45" cy="46"/>
              </a:xfrm>
              <a:prstGeom prst="line">
                <a:avLst/>
              </a:prstGeom>
              <a:noFill/>
              <a:ln w="12700">
                <a:solidFill>
                  <a:schemeClr val="tx1"/>
                </a:solidFill>
                <a:round/>
                <a:headEnd/>
                <a:tailEnd/>
              </a:ln>
              <a:effectLst/>
            </p:spPr>
            <p:txBody>
              <a:bodyPr lIns="90488" tIns="44450" rIns="90488" bIns="44450" anchor="b"/>
              <a:lstStyle/>
              <a:p>
                <a:endParaRPr lang="en-US"/>
              </a:p>
            </p:txBody>
          </p:sp>
          <p:sp>
            <p:nvSpPr>
              <p:cNvPr id="92" name="Line 82"/>
              <p:cNvSpPr>
                <a:spLocks noChangeShapeType="1"/>
              </p:cNvSpPr>
              <p:nvPr/>
            </p:nvSpPr>
            <p:spPr bwMode="auto">
              <a:xfrm>
                <a:off x="2608" y="3838"/>
                <a:ext cx="45" cy="0"/>
              </a:xfrm>
              <a:prstGeom prst="line">
                <a:avLst/>
              </a:prstGeom>
              <a:noFill/>
              <a:ln w="12700">
                <a:solidFill>
                  <a:schemeClr val="tx1"/>
                </a:solidFill>
                <a:round/>
                <a:headEnd/>
                <a:tailEnd/>
              </a:ln>
              <a:effectLst/>
            </p:spPr>
            <p:txBody>
              <a:bodyPr lIns="90488" tIns="44450" rIns="90488" bIns="44450" anchor="b"/>
              <a:lstStyle/>
              <a:p>
                <a:endParaRPr lang="en-US"/>
              </a:p>
            </p:txBody>
          </p:sp>
        </p:grpSp>
        <p:grpSp>
          <p:nvGrpSpPr>
            <p:cNvPr id="82" name="Group 83"/>
            <p:cNvGrpSpPr>
              <a:grpSpLocks/>
            </p:cNvGrpSpPr>
            <p:nvPr/>
          </p:nvGrpSpPr>
          <p:grpSpPr bwMode="auto">
            <a:xfrm>
              <a:off x="2381" y="3727"/>
              <a:ext cx="45" cy="91"/>
              <a:chOff x="2608" y="3793"/>
              <a:chExt cx="45" cy="91"/>
            </a:xfrm>
          </p:grpSpPr>
          <p:sp>
            <p:nvSpPr>
              <p:cNvPr id="87" name="Line 84"/>
              <p:cNvSpPr>
                <a:spLocks noChangeShapeType="1"/>
              </p:cNvSpPr>
              <p:nvPr/>
            </p:nvSpPr>
            <p:spPr bwMode="auto">
              <a:xfrm flipH="1" flipV="1">
                <a:off x="2608" y="3793"/>
                <a:ext cx="45" cy="45"/>
              </a:xfrm>
              <a:prstGeom prst="line">
                <a:avLst/>
              </a:prstGeom>
              <a:noFill/>
              <a:ln w="12700">
                <a:solidFill>
                  <a:schemeClr val="tx1"/>
                </a:solidFill>
                <a:round/>
                <a:headEnd/>
                <a:tailEnd/>
              </a:ln>
              <a:effectLst/>
            </p:spPr>
            <p:txBody>
              <a:bodyPr lIns="90488" tIns="44450" rIns="90488" bIns="44450" anchor="b"/>
              <a:lstStyle/>
              <a:p>
                <a:endParaRPr lang="en-US"/>
              </a:p>
            </p:txBody>
          </p:sp>
          <p:sp>
            <p:nvSpPr>
              <p:cNvPr id="88" name="Line 85"/>
              <p:cNvSpPr>
                <a:spLocks noChangeShapeType="1"/>
              </p:cNvSpPr>
              <p:nvPr/>
            </p:nvSpPr>
            <p:spPr bwMode="auto">
              <a:xfrm flipH="1">
                <a:off x="2608" y="3838"/>
                <a:ext cx="45" cy="46"/>
              </a:xfrm>
              <a:prstGeom prst="line">
                <a:avLst/>
              </a:prstGeom>
              <a:noFill/>
              <a:ln w="12700">
                <a:solidFill>
                  <a:schemeClr val="tx1"/>
                </a:solidFill>
                <a:round/>
                <a:headEnd/>
                <a:tailEnd/>
              </a:ln>
              <a:effectLst/>
            </p:spPr>
            <p:txBody>
              <a:bodyPr lIns="90488" tIns="44450" rIns="90488" bIns="44450" anchor="b"/>
              <a:lstStyle/>
              <a:p>
                <a:endParaRPr lang="en-US"/>
              </a:p>
            </p:txBody>
          </p:sp>
          <p:sp>
            <p:nvSpPr>
              <p:cNvPr id="89" name="Line 86"/>
              <p:cNvSpPr>
                <a:spLocks noChangeShapeType="1"/>
              </p:cNvSpPr>
              <p:nvPr/>
            </p:nvSpPr>
            <p:spPr bwMode="auto">
              <a:xfrm>
                <a:off x="2608" y="3838"/>
                <a:ext cx="45" cy="0"/>
              </a:xfrm>
              <a:prstGeom prst="line">
                <a:avLst/>
              </a:prstGeom>
              <a:noFill/>
              <a:ln w="12700">
                <a:solidFill>
                  <a:schemeClr val="tx1"/>
                </a:solidFill>
                <a:round/>
                <a:headEnd/>
                <a:tailEnd/>
              </a:ln>
              <a:effectLst/>
            </p:spPr>
            <p:txBody>
              <a:bodyPr lIns="90488" tIns="44450" rIns="90488" bIns="44450" anchor="b"/>
              <a:lstStyle/>
              <a:p>
                <a:endParaRPr lang="en-US"/>
              </a:p>
            </p:txBody>
          </p:sp>
        </p:grpSp>
        <p:grpSp>
          <p:nvGrpSpPr>
            <p:cNvPr id="83" name="Group 87"/>
            <p:cNvGrpSpPr>
              <a:grpSpLocks/>
            </p:cNvGrpSpPr>
            <p:nvPr/>
          </p:nvGrpSpPr>
          <p:grpSpPr bwMode="auto">
            <a:xfrm>
              <a:off x="2381" y="3671"/>
              <a:ext cx="45" cy="91"/>
              <a:chOff x="2608" y="3793"/>
              <a:chExt cx="45" cy="91"/>
            </a:xfrm>
          </p:grpSpPr>
          <p:sp>
            <p:nvSpPr>
              <p:cNvPr id="84" name="Line 88"/>
              <p:cNvSpPr>
                <a:spLocks noChangeShapeType="1"/>
              </p:cNvSpPr>
              <p:nvPr/>
            </p:nvSpPr>
            <p:spPr bwMode="auto">
              <a:xfrm flipH="1" flipV="1">
                <a:off x="2608" y="3793"/>
                <a:ext cx="45" cy="45"/>
              </a:xfrm>
              <a:prstGeom prst="line">
                <a:avLst/>
              </a:prstGeom>
              <a:noFill/>
              <a:ln w="12700">
                <a:solidFill>
                  <a:schemeClr val="tx1"/>
                </a:solidFill>
                <a:round/>
                <a:headEnd/>
                <a:tailEnd/>
              </a:ln>
              <a:effectLst/>
            </p:spPr>
            <p:txBody>
              <a:bodyPr lIns="90488" tIns="44450" rIns="90488" bIns="44450" anchor="b"/>
              <a:lstStyle/>
              <a:p>
                <a:endParaRPr lang="en-US"/>
              </a:p>
            </p:txBody>
          </p:sp>
          <p:sp>
            <p:nvSpPr>
              <p:cNvPr id="85" name="Line 89"/>
              <p:cNvSpPr>
                <a:spLocks noChangeShapeType="1"/>
              </p:cNvSpPr>
              <p:nvPr/>
            </p:nvSpPr>
            <p:spPr bwMode="auto">
              <a:xfrm flipH="1">
                <a:off x="2608" y="3838"/>
                <a:ext cx="45" cy="46"/>
              </a:xfrm>
              <a:prstGeom prst="line">
                <a:avLst/>
              </a:prstGeom>
              <a:noFill/>
              <a:ln w="12700">
                <a:solidFill>
                  <a:schemeClr val="tx1"/>
                </a:solidFill>
                <a:round/>
                <a:headEnd/>
                <a:tailEnd/>
              </a:ln>
              <a:effectLst/>
            </p:spPr>
            <p:txBody>
              <a:bodyPr lIns="90488" tIns="44450" rIns="90488" bIns="44450" anchor="b"/>
              <a:lstStyle/>
              <a:p>
                <a:endParaRPr lang="en-US"/>
              </a:p>
            </p:txBody>
          </p:sp>
          <p:sp>
            <p:nvSpPr>
              <p:cNvPr id="86" name="Line 90"/>
              <p:cNvSpPr>
                <a:spLocks noChangeShapeType="1"/>
              </p:cNvSpPr>
              <p:nvPr/>
            </p:nvSpPr>
            <p:spPr bwMode="auto">
              <a:xfrm>
                <a:off x="2608" y="3838"/>
                <a:ext cx="45" cy="0"/>
              </a:xfrm>
              <a:prstGeom prst="line">
                <a:avLst/>
              </a:prstGeom>
              <a:noFill/>
              <a:ln w="12700">
                <a:solidFill>
                  <a:schemeClr val="tx1"/>
                </a:solidFill>
                <a:round/>
                <a:headEnd/>
                <a:tailEnd/>
              </a:ln>
              <a:effectLst/>
            </p:spPr>
            <p:txBody>
              <a:bodyPr lIns="90488" tIns="44450" rIns="90488" bIns="44450" anchor="b"/>
              <a:lstStyle/>
              <a:p>
                <a:endParaRPr lang="en-US"/>
              </a:p>
            </p:txBody>
          </p:sp>
        </p:grpSp>
      </p:grpSp>
      <p:sp>
        <p:nvSpPr>
          <p:cNvPr id="99" name="AutoShape 98">
            <a:hlinkClick r:id="" action="ppaction://noaction" highlightClick="1"/>
          </p:cNvPr>
          <p:cNvSpPr>
            <a:spLocks noChangeArrowheads="1"/>
          </p:cNvSpPr>
          <p:nvPr/>
        </p:nvSpPr>
        <p:spPr bwMode="auto">
          <a:xfrm>
            <a:off x="323850" y="2265255"/>
            <a:ext cx="720725" cy="422275"/>
          </a:xfrm>
          <a:prstGeom prst="actionButtonForwardNext">
            <a:avLst/>
          </a:prstGeom>
          <a:solidFill>
            <a:schemeClr val="accent1"/>
          </a:solidFill>
          <a:ln w="12700">
            <a:solidFill>
              <a:schemeClr val="tx1"/>
            </a:solidFill>
            <a:miter lim="800000"/>
            <a:headEnd/>
            <a:tailEnd/>
          </a:ln>
          <a:effectLst/>
        </p:spPr>
        <p:txBody>
          <a:bodyPr wrap="none" lIns="90488" tIns="44450" rIns="90488" bIns="44450" anchor="ctr"/>
          <a:lstStyle/>
          <a:p>
            <a:endParaRPr lang="en-US"/>
          </a:p>
        </p:txBody>
      </p:sp>
      <p:pic>
        <p:nvPicPr>
          <p:cNvPr id="100" name="Picture 11" descr="linpsi-i_colnw"/>
          <p:cNvPicPr>
            <a:picLocks noChangeAspect="1" noChangeArrowheads="1"/>
          </p:cNvPicPr>
          <p:nvPr/>
        </p:nvPicPr>
        <p:blipFill>
          <a:blip r:embed="rId3" cstate="print"/>
          <a:srcRect l="3676" t="47127" r="11070" b="7039"/>
          <a:stretch>
            <a:fillRect/>
          </a:stretch>
        </p:blipFill>
        <p:spPr bwMode="auto">
          <a:xfrm>
            <a:off x="4787900" y="3417780"/>
            <a:ext cx="1985963" cy="1379538"/>
          </a:xfrm>
          <a:prstGeom prst="rect">
            <a:avLst/>
          </a:prstGeom>
          <a:noFill/>
          <a:ln w="9525">
            <a:noFill/>
            <a:miter lim="800000"/>
            <a:headEnd/>
            <a:tailEnd/>
          </a:ln>
        </p:spPr>
      </p:pic>
      <p:sp>
        <p:nvSpPr>
          <p:cNvPr id="101" name="Text Box 102"/>
          <p:cNvSpPr txBox="1">
            <a:spLocks noChangeArrowheads="1"/>
          </p:cNvSpPr>
          <p:nvPr/>
        </p:nvSpPr>
        <p:spPr bwMode="auto">
          <a:xfrm>
            <a:off x="5524500" y="5291030"/>
            <a:ext cx="914400" cy="393700"/>
          </a:xfrm>
          <a:prstGeom prst="rect">
            <a:avLst/>
          </a:prstGeom>
          <a:noFill/>
          <a:ln w="12700" algn="ctr">
            <a:noFill/>
            <a:miter lim="800000"/>
            <a:headEnd/>
            <a:tailEnd/>
          </a:ln>
          <a:effectLst/>
        </p:spPr>
        <p:txBody>
          <a:bodyPr wrap="none" lIns="90488" tIns="44450" rIns="90488" bIns="44450" anchor="b">
            <a:spAutoFit/>
          </a:bodyPr>
          <a:lstStyle/>
          <a:p>
            <a:r>
              <a:rPr lang="en-US" sz="2000" i="1"/>
              <a:t>H</a:t>
            </a:r>
            <a:r>
              <a:rPr lang="en-US" sz="2000"/>
              <a:t>*(10)</a:t>
            </a:r>
          </a:p>
        </p:txBody>
      </p:sp>
      <p:sp>
        <p:nvSpPr>
          <p:cNvPr id="102" name="Rectangle 101"/>
          <p:cNvSpPr/>
          <p:nvPr/>
        </p:nvSpPr>
        <p:spPr>
          <a:xfrm>
            <a:off x="108606" y="799760"/>
            <a:ext cx="8915400" cy="757130"/>
          </a:xfrm>
          <a:prstGeom prst="rect">
            <a:avLst/>
          </a:prstGeom>
        </p:spPr>
        <p:txBody>
          <a:bodyPr wrap="square">
            <a:spAutoFit/>
          </a:bodyPr>
          <a:lstStyle/>
          <a:p>
            <a:pPr marL="0" lvl="1" eaLnBrk="0" hangingPunct="0">
              <a:lnSpc>
                <a:spcPct val="90000"/>
              </a:lnSpc>
              <a:spcBef>
                <a:spcPct val="20000"/>
              </a:spcBef>
              <a:buClr>
                <a:schemeClr val="tx1"/>
              </a:buClr>
              <a:buSzPct val="100000"/>
            </a:pPr>
            <a:r>
              <a:rPr lang="en-GB" sz="2400" dirty="0">
                <a:latin typeface="+mn-lt"/>
                <a:cs typeface="Times New Roman" pitchFamily="18" charset="0"/>
              </a:rPr>
              <a:t>Since the Radiation Protection quantities are not directly measurable, their estimate involves the measurement of a physical quantity.</a:t>
            </a:r>
          </a:p>
        </p:txBody>
      </p:sp>
      <p:sp>
        <p:nvSpPr>
          <p:cNvPr id="103" name="TextBox 102"/>
          <p:cNvSpPr txBox="1"/>
          <p:nvPr/>
        </p:nvSpPr>
        <p:spPr>
          <a:xfrm>
            <a:off x="5230996" y="5938730"/>
            <a:ext cx="3758703" cy="338554"/>
          </a:xfrm>
          <a:prstGeom prst="rect">
            <a:avLst/>
          </a:prstGeom>
          <a:noFill/>
        </p:spPr>
        <p:txBody>
          <a:bodyPr wrap="square" rtlCol="0">
            <a:spAutoFit/>
          </a:bodyPr>
          <a:lstStyle/>
          <a:p>
            <a:r>
              <a:rPr lang="en-US" sz="1600" dirty="0">
                <a:latin typeface="+mn-lt"/>
              </a:rPr>
              <a:t>Courtesy S. </a:t>
            </a:r>
            <a:r>
              <a:rPr lang="en-US" sz="1600" dirty="0" err="1">
                <a:latin typeface="+mn-lt"/>
              </a:rPr>
              <a:t>Agosteo</a:t>
            </a:r>
            <a:r>
              <a:rPr lang="en-US" sz="1600" dirty="0">
                <a:latin typeface="+mn-lt"/>
              </a:rPr>
              <a:t>, </a:t>
            </a:r>
            <a:r>
              <a:rPr lang="en-US" sz="1600" dirty="0" err="1">
                <a:latin typeface="+mn-lt"/>
              </a:rPr>
              <a:t>Politecnico</a:t>
            </a:r>
            <a:r>
              <a:rPr lang="en-US" sz="1600" dirty="0">
                <a:latin typeface="+mn-lt"/>
              </a:rPr>
              <a:t> </a:t>
            </a:r>
            <a:r>
              <a:rPr lang="en-US" sz="1600" dirty="0" err="1">
                <a:latin typeface="+mn-lt"/>
              </a:rPr>
              <a:t>di</a:t>
            </a:r>
            <a:r>
              <a:rPr lang="en-US" sz="1600" dirty="0">
                <a:latin typeface="+mn-lt"/>
              </a:rPr>
              <a:t> Milano</a:t>
            </a:r>
          </a:p>
        </p:txBody>
      </p:sp>
    </p:spTree>
    <p:extLst>
      <p:ext uri="{BB962C8B-B14F-4D97-AF65-F5344CB8AC3E}">
        <p14:creationId xmlns:p14="http://schemas.microsoft.com/office/powerpoint/2010/main" val="39872361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restart="whenNotActive" fill="hold" evtFilter="cancelBubble" nodeType="interactiveSeq">
                <p:stCondLst>
                  <p:cond evt="onClick" delay="0">
                    <p:tgtEl>
                      <p:spTgt spid="99"/>
                    </p:tgtEl>
                  </p:cond>
                </p:stCondLst>
                <p:endSync evt="end" delay="0">
                  <p:rtn val="all"/>
                </p:endSync>
                <p:childTnLst>
                  <p:par>
                    <p:cTn id="3" fill="hold">
                      <p:stCondLst>
                        <p:cond delay="0"/>
                      </p:stCondLst>
                      <p:childTnLst>
                        <p:par>
                          <p:cTn id="4" fill="hold">
                            <p:stCondLst>
                              <p:cond delay="0"/>
                            </p:stCondLst>
                            <p:childTnLst>
                              <p:par>
                                <p:cTn id="5" presetID="18" presetClass="entr" presetSubtype="6"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strips(downRight)">
                                      <p:cBhvr>
                                        <p:cTn id="7" dur="500"/>
                                        <p:tgtEl>
                                          <p:spTgt spid="12"/>
                                        </p:tgtEl>
                                      </p:cBhvr>
                                    </p:animEffect>
                                  </p:childTnLst>
                                </p:cTn>
                              </p:par>
                            </p:childTnLst>
                          </p:cTn>
                        </p:par>
                        <p:par>
                          <p:cTn id="8" fill="hold">
                            <p:stCondLst>
                              <p:cond delay="500"/>
                            </p:stCondLst>
                            <p:childTnLst>
                              <p:par>
                                <p:cTn id="9" presetID="18" presetClass="entr" presetSubtype="6" fill="hold" grpId="0" nodeType="afterEffect">
                                  <p:stCondLst>
                                    <p:cond delay="0"/>
                                  </p:stCondLst>
                                  <p:childTnLst>
                                    <p:set>
                                      <p:cBhvr>
                                        <p:cTn id="10" dur="1" fill="hold">
                                          <p:stCondLst>
                                            <p:cond delay="0"/>
                                          </p:stCondLst>
                                        </p:cTn>
                                        <p:tgtEl>
                                          <p:spTgt spid="13"/>
                                        </p:tgtEl>
                                        <p:attrNameLst>
                                          <p:attrName>style.visibility</p:attrName>
                                        </p:attrNameLst>
                                      </p:cBhvr>
                                      <p:to>
                                        <p:strVal val="visible"/>
                                      </p:to>
                                    </p:set>
                                    <p:animEffect transition="in" filter="strips(downRight)">
                                      <p:cBhvr>
                                        <p:cTn id="11" dur="500"/>
                                        <p:tgtEl>
                                          <p:spTgt spid="13"/>
                                        </p:tgtEl>
                                      </p:cBhvr>
                                    </p:animEffect>
                                  </p:childTnLst>
                                </p:cTn>
                              </p:par>
                            </p:childTnLst>
                          </p:cTn>
                        </p:par>
                        <p:par>
                          <p:cTn id="12" fill="hold">
                            <p:stCondLst>
                              <p:cond delay="1000"/>
                            </p:stCondLst>
                            <p:childTnLst>
                              <p:par>
                                <p:cTn id="13" presetID="18" presetClass="entr" presetSubtype="12" fill="hold" grpId="0" nodeType="afterEffect">
                                  <p:stCondLst>
                                    <p:cond delay="0"/>
                                  </p:stCondLst>
                                  <p:childTnLst>
                                    <p:set>
                                      <p:cBhvr>
                                        <p:cTn id="14" dur="1" fill="hold">
                                          <p:stCondLst>
                                            <p:cond delay="0"/>
                                          </p:stCondLst>
                                        </p:cTn>
                                        <p:tgtEl>
                                          <p:spTgt spid="14"/>
                                        </p:tgtEl>
                                        <p:attrNameLst>
                                          <p:attrName>style.visibility</p:attrName>
                                        </p:attrNameLst>
                                      </p:cBhvr>
                                      <p:to>
                                        <p:strVal val="visible"/>
                                      </p:to>
                                    </p:set>
                                    <p:animEffect transition="in" filter="strips(downLeft)">
                                      <p:cBhvr>
                                        <p:cTn id="15" dur="500"/>
                                        <p:tgtEl>
                                          <p:spTgt spid="14"/>
                                        </p:tgtEl>
                                      </p:cBhvr>
                                    </p:animEffect>
                                  </p:childTnLst>
                                </p:cTn>
                              </p:par>
                            </p:childTnLst>
                          </p:cTn>
                        </p:par>
                        <p:par>
                          <p:cTn id="16" fill="hold">
                            <p:stCondLst>
                              <p:cond delay="1500"/>
                            </p:stCondLst>
                            <p:childTnLst>
                              <p:par>
                                <p:cTn id="17" presetID="18" presetClass="entr" presetSubtype="6" fill="hold" grpId="0" nodeType="afterEffect">
                                  <p:stCondLst>
                                    <p:cond delay="0"/>
                                  </p:stCondLst>
                                  <p:childTnLst>
                                    <p:set>
                                      <p:cBhvr>
                                        <p:cTn id="18" dur="1" fill="hold">
                                          <p:stCondLst>
                                            <p:cond delay="0"/>
                                          </p:stCondLst>
                                        </p:cTn>
                                        <p:tgtEl>
                                          <p:spTgt spid="18"/>
                                        </p:tgtEl>
                                        <p:attrNameLst>
                                          <p:attrName>style.visibility</p:attrName>
                                        </p:attrNameLst>
                                      </p:cBhvr>
                                      <p:to>
                                        <p:strVal val="visible"/>
                                      </p:to>
                                    </p:set>
                                    <p:animEffect transition="in" filter="strips(downRight)">
                                      <p:cBhvr>
                                        <p:cTn id="19" dur="500"/>
                                        <p:tgtEl>
                                          <p:spTgt spid="18"/>
                                        </p:tgtEl>
                                      </p:cBhvr>
                                    </p:animEffect>
                                  </p:childTnLst>
                                </p:cTn>
                              </p:par>
                            </p:childTnLst>
                          </p:cTn>
                        </p:par>
                        <p:par>
                          <p:cTn id="20" fill="hold">
                            <p:stCondLst>
                              <p:cond delay="2000"/>
                            </p:stCondLst>
                            <p:childTnLst>
                              <p:par>
                                <p:cTn id="21" presetID="18" presetClass="entr" presetSubtype="12" fill="hold" grpId="0" nodeType="afterEffect">
                                  <p:stCondLst>
                                    <p:cond delay="0"/>
                                  </p:stCondLst>
                                  <p:childTnLst>
                                    <p:set>
                                      <p:cBhvr>
                                        <p:cTn id="22" dur="1" fill="hold">
                                          <p:stCondLst>
                                            <p:cond delay="0"/>
                                          </p:stCondLst>
                                        </p:cTn>
                                        <p:tgtEl>
                                          <p:spTgt spid="20"/>
                                        </p:tgtEl>
                                        <p:attrNameLst>
                                          <p:attrName>style.visibility</p:attrName>
                                        </p:attrNameLst>
                                      </p:cBhvr>
                                      <p:to>
                                        <p:strVal val="visible"/>
                                      </p:to>
                                    </p:set>
                                    <p:animEffect transition="in" filter="strips(downLeft)">
                                      <p:cBhvr>
                                        <p:cTn id="23" dur="500"/>
                                        <p:tgtEl>
                                          <p:spTgt spid="20"/>
                                        </p:tgtEl>
                                      </p:cBhvr>
                                    </p:animEffect>
                                  </p:childTnLst>
                                </p:cTn>
                              </p:par>
                            </p:childTnLst>
                          </p:cTn>
                        </p:par>
                        <p:par>
                          <p:cTn id="24" fill="hold">
                            <p:stCondLst>
                              <p:cond delay="2500"/>
                            </p:stCondLst>
                            <p:childTnLst>
                              <p:par>
                                <p:cTn id="25" presetID="9" presetClass="entr" presetSubtype="0" fill="hold" grpId="0" nodeType="afterEffect">
                                  <p:stCondLst>
                                    <p:cond delay="0"/>
                                  </p:stCondLst>
                                  <p:childTnLst>
                                    <p:set>
                                      <p:cBhvr>
                                        <p:cTn id="26" dur="1" fill="hold">
                                          <p:stCondLst>
                                            <p:cond delay="0"/>
                                          </p:stCondLst>
                                        </p:cTn>
                                        <p:tgtEl>
                                          <p:spTgt spid="17"/>
                                        </p:tgtEl>
                                        <p:attrNameLst>
                                          <p:attrName>style.visibility</p:attrName>
                                        </p:attrNameLst>
                                      </p:cBhvr>
                                      <p:to>
                                        <p:strVal val="visible"/>
                                      </p:to>
                                    </p:set>
                                    <p:animEffect transition="in" filter="dissolve">
                                      <p:cBhvr>
                                        <p:cTn id="27" dur="500"/>
                                        <p:tgtEl>
                                          <p:spTgt spid="17"/>
                                        </p:tgtEl>
                                      </p:cBhvr>
                                    </p:animEffect>
                                  </p:childTnLst>
                                </p:cTn>
                              </p:par>
                            </p:childTnLst>
                          </p:cTn>
                        </p:par>
                        <p:par>
                          <p:cTn id="28" fill="hold">
                            <p:stCondLst>
                              <p:cond delay="3000"/>
                            </p:stCondLst>
                            <p:childTnLst>
                              <p:par>
                                <p:cTn id="29" presetID="18" presetClass="entr" presetSubtype="12" fill="hold" grpId="0" nodeType="afterEffect">
                                  <p:stCondLst>
                                    <p:cond delay="0"/>
                                  </p:stCondLst>
                                  <p:childTnLst>
                                    <p:set>
                                      <p:cBhvr>
                                        <p:cTn id="30" dur="1" fill="hold">
                                          <p:stCondLst>
                                            <p:cond delay="0"/>
                                          </p:stCondLst>
                                        </p:cTn>
                                        <p:tgtEl>
                                          <p:spTgt spid="23"/>
                                        </p:tgtEl>
                                        <p:attrNameLst>
                                          <p:attrName>style.visibility</p:attrName>
                                        </p:attrNameLst>
                                      </p:cBhvr>
                                      <p:to>
                                        <p:strVal val="visible"/>
                                      </p:to>
                                    </p:set>
                                    <p:animEffect transition="in" filter="strips(downLeft)">
                                      <p:cBhvr>
                                        <p:cTn id="31" dur="500"/>
                                        <p:tgtEl>
                                          <p:spTgt spid="23"/>
                                        </p:tgtEl>
                                      </p:cBhvr>
                                    </p:animEffect>
                                  </p:childTnLst>
                                </p:cTn>
                              </p:par>
                              <p:par>
                                <p:cTn id="32" presetID="18" presetClass="entr" presetSubtype="9" fill="hold" grpId="0" nodeType="withEffect">
                                  <p:stCondLst>
                                    <p:cond delay="0"/>
                                  </p:stCondLst>
                                  <p:childTnLst>
                                    <p:set>
                                      <p:cBhvr>
                                        <p:cTn id="33" dur="1" fill="hold">
                                          <p:stCondLst>
                                            <p:cond delay="0"/>
                                          </p:stCondLst>
                                        </p:cTn>
                                        <p:tgtEl>
                                          <p:spTgt spid="24"/>
                                        </p:tgtEl>
                                        <p:attrNameLst>
                                          <p:attrName>style.visibility</p:attrName>
                                        </p:attrNameLst>
                                      </p:cBhvr>
                                      <p:to>
                                        <p:strVal val="visible"/>
                                      </p:to>
                                    </p:set>
                                    <p:animEffect transition="in" filter="strips(upLeft)">
                                      <p:cBhvr>
                                        <p:cTn id="34" dur="500"/>
                                        <p:tgtEl>
                                          <p:spTgt spid="24"/>
                                        </p:tgtEl>
                                      </p:cBhvr>
                                    </p:animEffect>
                                  </p:childTnLst>
                                </p:cTn>
                              </p:par>
                            </p:childTnLst>
                          </p:cTn>
                        </p:par>
                        <p:par>
                          <p:cTn id="35" fill="hold">
                            <p:stCondLst>
                              <p:cond delay="3500"/>
                            </p:stCondLst>
                            <p:childTnLst>
                              <p:par>
                                <p:cTn id="36" presetID="9" presetClass="entr" presetSubtype="0" fill="hold" nodeType="afterEffect">
                                  <p:stCondLst>
                                    <p:cond delay="0"/>
                                  </p:stCondLst>
                                  <p:childTnLst>
                                    <p:set>
                                      <p:cBhvr>
                                        <p:cTn id="37" dur="1" fill="hold">
                                          <p:stCondLst>
                                            <p:cond delay="0"/>
                                          </p:stCondLst>
                                        </p:cTn>
                                        <p:tgtEl>
                                          <p:spTgt spid="32"/>
                                        </p:tgtEl>
                                        <p:attrNameLst>
                                          <p:attrName>style.visibility</p:attrName>
                                        </p:attrNameLst>
                                      </p:cBhvr>
                                      <p:to>
                                        <p:strVal val="visible"/>
                                      </p:to>
                                    </p:set>
                                    <p:animEffect transition="in" filter="dissolve">
                                      <p:cBhvr>
                                        <p:cTn id="38" dur="500"/>
                                        <p:tgtEl>
                                          <p:spTgt spid="32"/>
                                        </p:tgtEl>
                                      </p:cBhvr>
                                    </p:animEffect>
                                  </p:childTnLst>
                                </p:cTn>
                              </p:par>
                              <p:par>
                                <p:cTn id="39" presetID="9" presetClass="entr" presetSubtype="0" fill="hold" nodeType="withEffect">
                                  <p:stCondLst>
                                    <p:cond delay="0"/>
                                  </p:stCondLst>
                                  <p:childTnLst>
                                    <p:set>
                                      <p:cBhvr>
                                        <p:cTn id="40" dur="1" fill="hold">
                                          <p:stCondLst>
                                            <p:cond delay="0"/>
                                          </p:stCondLst>
                                        </p:cTn>
                                        <p:tgtEl>
                                          <p:spTgt spid="26"/>
                                        </p:tgtEl>
                                        <p:attrNameLst>
                                          <p:attrName>style.visibility</p:attrName>
                                        </p:attrNameLst>
                                      </p:cBhvr>
                                      <p:to>
                                        <p:strVal val="visible"/>
                                      </p:to>
                                    </p:set>
                                    <p:animEffect transition="in" filter="dissolve">
                                      <p:cBhvr>
                                        <p:cTn id="41" dur="500"/>
                                        <p:tgtEl>
                                          <p:spTgt spid="26"/>
                                        </p:tgtEl>
                                      </p:cBhvr>
                                    </p:animEffect>
                                  </p:childTnLst>
                                </p:cTn>
                              </p:par>
                            </p:childTnLst>
                          </p:cTn>
                        </p:par>
                        <p:par>
                          <p:cTn id="42" fill="hold">
                            <p:stCondLst>
                              <p:cond delay="4000"/>
                            </p:stCondLst>
                            <p:childTnLst>
                              <p:par>
                                <p:cTn id="43" presetID="35" presetClass="path" presetSubtype="0" accel="50000" decel="50000" fill="hold" nodeType="afterEffect">
                                  <p:stCondLst>
                                    <p:cond delay="0"/>
                                  </p:stCondLst>
                                  <p:childTnLst>
                                    <p:animMotion origin="layout" path="M 0.00086 0.0007 L -0.01493 0.0007 " pathEditMode="relative" rAng="0" ptsTypes="AA">
                                      <p:cBhvr>
                                        <p:cTn id="44" dur="2000" fill="hold"/>
                                        <p:tgtEl>
                                          <p:spTgt spid="26"/>
                                        </p:tgtEl>
                                        <p:attrNameLst>
                                          <p:attrName>ppt_x</p:attrName>
                                          <p:attrName>ppt_y</p:attrName>
                                        </p:attrNameLst>
                                      </p:cBhvr>
                                      <p:rCtr x="-8" y="0"/>
                                    </p:animMotion>
                                  </p:childTnLst>
                                </p:cTn>
                              </p:par>
                            </p:childTnLst>
                          </p:cTn>
                        </p:par>
                        <p:par>
                          <p:cTn id="45" fill="hold">
                            <p:stCondLst>
                              <p:cond delay="6000"/>
                            </p:stCondLst>
                            <p:childTnLst>
                              <p:par>
                                <p:cTn id="46" presetID="9" presetClass="entr" presetSubtype="0" fill="hold" nodeType="afterEffect">
                                  <p:stCondLst>
                                    <p:cond delay="0"/>
                                  </p:stCondLst>
                                  <p:childTnLst>
                                    <p:set>
                                      <p:cBhvr>
                                        <p:cTn id="47" dur="1" fill="hold">
                                          <p:stCondLst>
                                            <p:cond delay="0"/>
                                          </p:stCondLst>
                                        </p:cTn>
                                        <p:tgtEl>
                                          <p:spTgt spid="78"/>
                                        </p:tgtEl>
                                        <p:attrNameLst>
                                          <p:attrName>style.visibility</p:attrName>
                                        </p:attrNameLst>
                                      </p:cBhvr>
                                      <p:to>
                                        <p:strVal val="visible"/>
                                      </p:to>
                                    </p:set>
                                    <p:animEffect transition="in" filter="dissolve">
                                      <p:cBhvr>
                                        <p:cTn id="48" dur="500"/>
                                        <p:tgtEl>
                                          <p:spTgt spid="78"/>
                                        </p:tgtEl>
                                      </p:cBhvr>
                                    </p:animEffect>
                                  </p:childTnLst>
                                </p:cTn>
                              </p:par>
                            </p:childTnLst>
                          </p:cTn>
                        </p:par>
                        <p:par>
                          <p:cTn id="49" fill="hold">
                            <p:stCondLst>
                              <p:cond delay="6500"/>
                            </p:stCondLst>
                            <p:childTnLst>
                              <p:par>
                                <p:cTn id="50" presetID="9" presetClass="entr" presetSubtype="0" fill="hold" nodeType="afterEffect">
                                  <p:stCondLst>
                                    <p:cond delay="0"/>
                                  </p:stCondLst>
                                  <p:childTnLst>
                                    <p:set>
                                      <p:cBhvr>
                                        <p:cTn id="51" dur="1" fill="hold">
                                          <p:stCondLst>
                                            <p:cond delay="0"/>
                                          </p:stCondLst>
                                        </p:cTn>
                                        <p:tgtEl>
                                          <p:spTgt spid="48"/>
                                        </p:tgtEl>
                                        <p:attrNameLst>
                                          <p:attrName>style.visibility</p:attrName>
                                        </p:attrNameLst>
                                      </p:cBhvr>
                                      <p:to>
                                        <p:strVal val="visible"/>
                                      </p:to>
                                    </p:set>
                                    <p:animEffect transition="in" filter="dissolve">
                                      <p:cBhvr>
                                        <p:cTn id="52" dur="500"/>
                                        <p:tgtEl>
                                          <p:spTgt spid="48"/>
                                        </p:tgtEl>
                                      </p:cBhvr>
                                    </p:animEffect>
                                  </p:childTnLst>
                                </p:cTn>
                              </p:par>
                            </p:childTnLst>
                          </p:cTn>
                        </p:par>
                        <p:par>
                          <p:cTn id="53" fill="hold">
                            <p:stCondLst>
                              <p:cond delay="7000"/>
                            </p:stCondLst>
                            <p:childTnLst>
                              <p:par>
                                <p:cTn id="54" presetID="9" presetClass="entr" presetSubtype="0" fill="hold" nodeType="afterEffect">
                                  <p:stCondLst>
                                    <p:cond delay="0"/>
                                  </p:stCondLst>
                                  <p:childTnLst>
                                    <p:set>
                                      <p:cBhvr>
                                        <p:cTn id="55" dur="1" fill="hold">
                                          <p:stCondLst>
                                            <p:cond delay="0"/>
                                          </p:stCondLst>
                                        </p:cTn>
                                        <p:tgtEl>
                                          <p:spTgt spid="58"/>
                                        </p:tgtEl>
                                        <p:attrNameLst>
                                          <p:attrName>style.visibility</p:attrName>
                                        </p:attrNameLst>
                                      </p:cBhvr>
                                      <p:to>
                                        <p:strVal val="visible"/>
                                      </p:to>
                                    </p:set>
                                    <p:animEffect transition="in" filter="dissolve">
                                      <p:cBhvr>
                                        <p:cTn id="56" dur="500"/>
                                        <p:tgtEl>
                                          <p:spTgt spid="58"/>
                                        </p:tgtEl>
                                      </p:cBhvr>
                                    </p:animEffect>
                                  </p:childTnLst>
                                </p:cTn>
                              </p:par>
                            </p:childTnLst>
                          </p:cTn>
                        </p:par>
                        <p:par>
                          <p:cTn id="57" fill="hold">
                            <p:stCondLst>
                              <p:cond delay="7500"/>
                            </p:stCondLst>
                            <p:childTnLst>
                              <p:par>
                                <p:cTn id="58" presetID="9" presetClass="entr" presetSubtype="0" fill="hold" grpId="0" nodeType="afterEffect">
                                  <p:stCondLst>
                                    <p:cond delay="0"/>
                                  </p:stCondLst>
                                  <p:childTnLst>
                                    <p:set>
                                      <p:cBhvr>
                                        <p:cTn id="59" dur="1" fill="hold">
                                          <p:stCondLst>
                                            <p:cond delay="0"/>
                                          </p:stCondLst>
                                        </p:cTn>
                                        <p:tgtEl>
                                          <p:spTgt spid="69"/>
                                        </p:tgtEl>
                                        <p:attrNameLst>
                                          <p:attrName>style.visibility</p:attrName>
                                        </p:attrNameLst>
                                      </p:cBhvr>
                                      <p:to>
                                        <p:strVal val="visible"/>
                                      </p:to>
                                    </p:set>
                                    <p:animEffect transition="in" filter="dissolve">
                                      <p:cBhvr>
                                        <p:cTn id="60" dur="500"/>
                                        <p:tgtEl>
                                          <p:spTgt spid="69"/>
                                        </p:tgtEl>
                                      </p:cBhvr>
                                    </p:animEffect>
                                  </p:childTnLst>
                                </p:cTn>
                              </p:par>
                            </p:childTnLst>
                          </p:cTn>
                        </p:par>
                      </p:childTnLst>
                    </p:cTn>
                  </p:par>
                </p:childTnLst>
              </p:cTn>
              <p:nextCondLst>
                <p:cond evt="onClick" delay="0">
                  <p:tgtEl>
                    <p:spTgt spid="99"/>
                  </p:tgtEl>
                </p:cond>
              </p:nextCondLst>
            </p:seq>
          </p:childTnLst>
        </p:cTn>
      </p:par>
    </p:tnLst>
    <p:bldLst>
      <p:bldP spid="12" grpId="0" animBg="1"/>
      <p:bldP spid="13" grpId="0" animBg="1"/>
      <p:bldP spid="14" grpId="0" animBg="1"/>
      <p:bldP spid="17" grpId="0"/>
      <p:bldP spid="18" grpId="0" animBg="1"/>
      <p:bldP spid="20" grpId="0" animBg="1"/>
      <p:bldP spid="23" grpId="0" animBg="1"/>
      <p:bldP spid="24" grpId="0" animBg="1"/>
      <p:bldP spid="69" grpId="0"/>
    </p:bld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Slide Number Placeholder 18"/>
          <p:cNvSpPr>
            <a:spLocks noGrp="1"/>
          </p:cNvSpPr>
          <p:nvPr>
            <p:ph type="sldNum" sz="quarter" idx="12"/>
          </p:nvPr>
        </p:nvSpPr>
        <p:spPr/>
        <p:txBody>
          <a:bodyPr/>
          <a:lstStyle/>
          <a:p>
            <a:fld id="{97B5E8DF-58F0-4F1A-9C8E-35C36CDA2C44}" type="slidenum">
              <a:rPr lang="en-GB" smtClean="0"/>
              <a:pPr/>
              <a:t>59</a:t>
            </a:fld>
            <a:endParaRPr lang="en-GB"/>
          </a:p>
        </p:txBody>
      </p:sp>
      <p:sp>
        <p:nvSpPr>
          <p:cNvPr id="15" name="Rectangle 13"/>
          <p:cNvSpPr>
            <a:spLocks noChangeArrowheads="1"/>
          </p:cNvSpPr>
          <p:nvPr/>
        </p:nvSpPr>
        <p:spPr bwMode="auto">
          <a:xfrm>
            <a:off x="44152" y="23664"/>
            <a:ext cx="7696200" cy="381000"/>
          </a:xfrm>
          <a:prstGeom prst="rect">
            <a:avLst/>
          </a:prstGeom>
          <a:noFill/>
          <a:ln w="9525">
            <a:noFill/>
            <a:miter lim="800000"/>
            <a:headEnd/>
            <a:tailEnd/>
          </a:ln>
        </p:spPr>
        <p:txBody>
          <a:bodyPr anchor="ctr"/>
          <a:lstStyle/>
          <a:p>
            <a:r>
              <a:rPr lang="en-US" sz="2000" i="1" dirty="0">
                <a:solidFill>
                  <a:srgbClr val="FF0000"/>
                </a:solidFill>
                <a:latin typeface="Verdana" pitchFamily="34" charset="0"/>
              </a:rPr>
              <a:t>Ionization chamber</a:t>
            </a:r>
          </a:p>
        </p:txBody>
      </p:sp>
      <p:grpSp>
        <p:nvGrpSpPr>
          <p:cNvPr id="8" name="Group 7"/>
          <p:cNvGrpSpPr/>
          <p:nvPr/>
        </p:nvGrpSpPr>
        <p:grpSpPr>
          <a:xfrm>
            <a:off x="44152" y="1067977"/>
            <a:ext cx="9032115" cy="4722046"/>
            <a:chOff x="44152" y="1067977"/>
            <a:chExt cx="9032115" cy="4722046"/>
          </a:xfrm>
        </p:grpSpPr>
        <p:pic>
          <p:nvPicPr>
            <p:cNvPr id="9" name="Picture 2" descr="C:\Private Marco\Lezioni Master NIRT 2014\New lecture\Ionisation chamber.jpg"/>
            <p:cNvPicPr>
              <a:picLocks noChangeAspect="1" noChangeArrowheads="1"/>
            </p:cNvPicPr>
            <p:nvPr/>
          </p:nvPicPr>
          <p:blipFill rotWithShape="1">
            <a:blip r:embed="rId3">
              <a:extLst>
                <a:ext uri="{28A0092B-C50C-407E-A947-70E740481C1C}">
                  <a14:useLocalDpi xmlns:a14="http://schemas.microsoft.com/office/drawing/2010/main" val="0"/>
                </a:ext>
              </a:extLst>
            </a:blip>
            <a:srcRect l="483" r="740"/>
            <a:stretch/>
          </p:blipFill>
          <p:spPr bwMode="auto">
            <a:xfrm>
              <a:off x="44152" y="1067977"/>
              <a:ext cx="9032115" cy="4722046"/>
            </a:xfrm>
            <a:prstGeom prst="rect">
              <a:avLst/>
            </a:prstGeom>
            <a:noFill/>
            <a:extLst>
              <a:ext uri="{909E8E84-426E-40DD-AFC4-6F175D3DCCD1}">
                <a14:hiddenFill xmlns:a14="http://schemas.microsoft.com/office/drawing/2010/main">
                  <a:solidFill>
                    <a:srgbClr val="FFFFFF"/>
                  </a:solidFill>
                </a14:hiddenFill>
              </a:ext>
            </a:extLst>
          </p:spPr>
        </p:pic>
        <p:sp>
          <p:nvSpPr>
            <p:cNvPr id="10" name="TextBox 9"/>
            <p:cNvSpPr txBox="1"/>
            <p:nvPr/>
          </p:nvSpPr>
          <p:spPr>
            <a:xfrm>
              <a:off x="8382000" y="2743200"/>
              <a:ext cx="609600" cy="338554"/>
            </a:xfrm>
            <a:prstGeom prst="rect">
              <a:avLst/>
            </a:prstGeom>
            <a:solidFill>
              <a:schemeClr val="bg1"/>
            </a:solidFill>
          </p:spPr>
          <p:txBody>
            <a:bodyPr wrap="square" rtlCol="0">
              <a:spAutoFit/>
            </a:bodyPr>
            <a:lstStyle/>
            <a:p>
              <a:endParaRPr lang="en-GB"/>
            </a:p>
          </p:txBody>
        </p:sp>
      </p:grpSp>
    </p:spTree>
    <p:extLst>
      <p:ext uri="{BB962C8B-B14F-4D97-AF65-F5344CB8AC3E}">
        <p14:creationId xmlns:p14="http://schemas.microsoft.com/office/powerpoint/2010/main" val="27225545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 name="Slide Number Placeholder 295"/>
          <p:cNvSpPr>
            <a:spLocks noGrp="1"/>
          </p:cNvSpPr>
          <p:nvPr>
            <p:ph type="sldNum" sz="quarter" idx="12"/>
          </p:nvPr>
        </p:nvSpPr>
        <p:spPr/>
        <p:txBody>
          <a:bodyPr/>
          <a:lstStyle/>
          <a:p>
            <a:fld id="{97B5E8DF-58F0-4F1A-9C8E-35C36CDA2C44}" type="slidenum">
              <a:rPr lang="en-GB" smtClean="0"/>
              <a:pPr/>
              <a:t>6</a:t>
            </a:fld>
            <a:endParaRPr lang="en-GB" dirty="0"/>
          </a:p>
        </p:txBody>
      </p:sp>
      <p:sp>
        <p:nvSpPr>
          <p:cNvPr id="292" name="TextBox 291"/>
          <p:cNvSpPr txBox="1"/>
          <p:nvPr/>
        </p:nvSpPr>
        <p:spPr>
          <a:xfrm>
            <a:off x="4037" y="29568"/>
            <a:ext cx="6912768" cy="400110"/>
          </a:xfrm>
          <a:prstGeom prst="rect">
            <a:avLst/>
          </a:prstGeom>
          <a:noFill/>
        </p:spPr>
        <p:txBody>
          <a:bodyPr wrap="square" rtlCol="0">
            <a:spAutoFit/>
          </a:bodyPr>
          <a:lstStyle/>
          <a:p>
            <a:r>
              <a:rPr lang="en-GB" sz="2000" i="1" dirty="0">
                <a:solidFill>
                  <a:srgbClr val="FF0000"/>
                </a:solidFill>
                <a:latin typeface="Verdana" pitchFamily="34" charset="0"/>
                <a:ea typeface="Verdana" pitchFamily="34" charset="0"/>
                <a:cs typeface="Verdana" pitchFamily="34" charset="0"/>
              </a:rPr>
              <a:t>Outline of the lecture</a:t>
            </a:r>
          </a:p>
        </p:txBody>
      </p:sp>
      <p:sp>
        <p:nvSpPr>
          <p:cNvPr id="291" name="Rectangle 290"/>
          <p:cNvSpPr>
            <a:spLocks noChangeAspect="1"/>
          </p:cNvSpPr>
          <p:nvPr/>
        </p:nvSpPr>
        <p:spPr>
          <a:xfrm>
            <a:off x="467544" y="570770"/>
            <a:ext cx="8280920" cy="5693866"/>
          </a:xfrm>
          <a:prstGeom prst="rect">
            <a:avLst/>
          </a:prstGeom>
        </p:spPr>
        <p:txBody>
          <a:bodyPr wrap="square">
            <a:spAutoFit/>
          </a:bodyPr>
          <a:lstStyle/>
          <a:p>
            <a:pPr marL="285750" lvl="0" indent="-285750">
              <a:buFont typeface="Calibri" panose="020F0502020204030204" pitchFamily="34" charset="0"/>
              <a:buChar char="─"/>
            </a:pPr>
            <a:r>
              <a:rPr lang="en-US" sz="2800" dirty="0">
                <a:solidFill>
                  <a:schemeClr val="bg1">
                    <a:lumMod val="85000"/>
                  </a:schemeClr>
                </a:solidFill>
              </a:rPr>
              <a:t>A very brief historical introduction</a:t>
            </a:r>
          </a:p>
          <a:p>
            <a:pPr marL="285750" lvl="0" indent="-285750">
              <a:buFont typeface="Calibri" panose="020F0502020204030204" pitchFamily="34" charset="0"/>
              <a:buChar char="─"/>
            </a:pPr>
            <a:r>
              <a:rPr lang="en-US" sz="2800" dirty="0"/>
              <a:t>Directly and indirectly ionizing radiation</a:t>
            </a:r>
          </a:p>
          <a:p>
            <a:pPr marL="742950" lvl="1" indent="-285750">
              <a:buFont typeface="Calibri" panose="020F0502020204030204" pitchFamily="34" charset="0"/>
              <a:buChar char="─"/>
            </a:pPr>
            <a:r>
              <a:rPr lang="en-US" sz="2800" dirty="0"/>
              <a:t>Radioactivity</a:t>
            </a:r>
          </a:p>
          <a:p>
            <a:pPr marL="742950" lvl="1" indent="-285750">
              <a:buFont typeface="Calibri" panose="020F0502020204030204" pitchFamily="34" charset="0"/>
              <a:buChar char="─"/>
            </a:pPr>
            <a:r>
              <a:rPr lang="en-US" sz="2800" dirty="0"/>
              <a:t>Natural exposures</a:t>
            </a:r>
          </a:p>
          <a:p>
            <a:pPr marL="285750" lvl="0" indent="-285750">
              <a:buFont typeface="Calibri" panose="020F0502020204030204" pitchFamily="34" charset="0"/>
              <a:buChar char="─"/>
            </a:pPr>
            <a:r>
              <a:rPr lang="en-US" sz="2800" dirty="0">
                <a:solidFill>
                  <a:schemeClr val="bg1">
                    <a:lumMod val="85000"/>
                  </a:schemeClr>
                </a:solidFill>
              </a:rPr>
              <a:t>The effects of ionizing radiation</a:t>
            </a:r>
          </a:p>
          <a:p>
            <a:pPr marL="742950" lvl="1" indent="-285750">
              <a:buFont typeface="Calibri" panose="020F0502020204030204" pitchFamily="34" charset="0"/>
              <a:buChar char="─"/>
            </a:pPr>
            <a:r>
              <a:rPr lang="en-US" sz="2800" dirty="0">
                <a:solidFill>
                  <a:schemeClr val="bg1">
                    <a:lumMod val="85000"/>
                  </a:schemeClr>
                </a:solidFill>
              </a:rPr>
              <a:t>Deterministic and stochastic effects</a:t>
            </a:r>
          </a:p>
          <a:p>
            <a:pPr marL="285750" lvl="0" indent="-285750">
              <a:buFont typeface="Calibri" panose="020F0502020204030204" pitchFamily="34" charset="0"/>
              <a:buChar char="─"/>
            </a:pPr>
            <a:r>
              <a:rPr lang="en-US" sz="2800" dirty="0">
                <a:solidFill>
                  <a:schemeClr val="bg1">
                    <a:lumMod val="85000"/>
                  </a:schemeClr>
                </a:solidFill>
              </a:rPr>
              <a:t>Radiological quantities and units</a:t>
            </a:r>
          </a:p>
          <a:p>
            <a:pPr marL="742950" lvl="1" indent="-285750">
              <a:buFont typeface="Calibri" panose="020F0502020204030204" pitchFamily="34" charset="0"/>
              <a:buChar char="─"/>
            </a:pPr>
            <a:r>
              <a:rPr lang="en-US" sz="2800" dirty="0">
                <a:solidFill>
                  <a:schemeClr val="bg1">
                    <a:lumMod val="85000"/>
                  </a:schemeClr>
                </a:solidFill>
              </a:rPr>
              <a:t>physical, protection and operational quantities</a:t>
            </a:r>
            <a:endParaRPr lang="en-GB" sz="2800" dirty="0">
              <a:solidFill>
                <a:schemeClr val="bg1">
                  <a:lumMod val="85000"/>
                </a:schemeClr>
              </a:solidFill>
            </a:endParaRPr>
          </a:p>
          <a:p>
            <a:pPr marL="285750" lvl="0" indent="-285750">
              <a:buFont typeface="Calibri" panose="020F0502020204030204" pitchFamily="34" charset="0"/>
              <a:buChar char="─"/>
            </a:pPr>
            <a:r>
              <a:rPr lang="en-US" sz="2800" dirty="0">
                <a:solidFill>
                  <a:schemeClr val="bg1">
                    <a:lumMod val="85000"/>
                  </a:schemeClr>
                </a:solidFill>
              </a:rPr>
              <a:t>Principles of radiation protection</a:t>
            </a:r>
          </a:p>
          <a:p>
            <a:pPr marL="742950" lvl="1" indent="-285750">
              <a:buFont typeface="Calibri" panose="020F0502020204030204" pitchFamily="34" charset="0"/>
              <a:buChar char="─"/>
            </a:pPr>
            <a:r>
              <a:rPr lang="en-US" sz="2800" dirty="0">
                <a:solidFill>
                  <a:schemeClr val="bg1">
                    <a:lumMod val="85000"/>
                  </a:schemeClr>
                </a:solidFill>
              </a:rPr>
              <a:t>Justification, optimization and dose limitation</a:t>
            </a:r>
          </a:p>
          <a:p>
            <a:pPr marL="742950" lvl="1" indent="-285750">
              <a:buFont typeface="Calibri" panose="020F0502020204030204" pitchFamily="34" charset="0"/>
              <a:buChar char="─"/>
            </a:pPr>
            <a:r>
              <a:rPr lang="en-US" sz="2800" dirty="0">
                <a:solidFill>
                  <a:schemeClr val="bg1">
                    <a:lumMod val="85000"/>
                  </a:schemeClr>
                </a:solidFill>
              </a:rPr>
              <a:t>The ALARA principle</a:t>
            </a:r>
            <a:endParaRPr lang="en-GB" sz="2800" dirty="0">
              <a:solidFill>
                <a:schemeClr val="bg1">
                  <a:lumMod val="85000"/>
                </a:schemeClr>
              </a:solidFill>
            </a:endParaRPr>
          </a:p>
          <a:p>
            <a:pPr marL="285750" indent="-285750">
              <a:buFont typeface="Calibri" panose="020F0502020204030204" pitchFamily="34" charset="0"/>
              <a:buChar char="─"/>
            </a:pPr>
            <a:r>
              <a:rPr lang="en-US" sz="2800" dirty="0">
                <a:solidFill>
                  <a:schemeClr val="bg1">
                    <a:lumMod val="85000"/>
                  </a:schemeClr>
                </a:solidFill>
              </a:rPr>
              <a:t>Protection means</a:t>
            </a:r>
          </a:p>
          <a:p>
            <a:pPr marL="285750" indent="-285750">
              <a:buFont typeface="Calibri" panose="020F0502020204030204" pitchFamily="34" charset="0"/>
              <a:buChar char="─"/>
            </a:pPr>
            <a:r>
              <a:rPr lang="en-US" sz="2800" dirty="0">
                <a:solidFill>
                  <a:schemeClr val="bg1">
                    <a:lumMod val="85000"/>
                  </a:schemeClr>
                </a:solidFill>
              </a:rPr>
              <a:t>Instrumentation for measuring ionizing radiation</a:t>
            </a:r>
            <a:endParaRPr lang="en-GB" sz="2800" dirty="0">
              <a:solidFill>
                <a:schemeClr val="bg1">
                  <a:lumMod val="85000"/>
                </a:schemeClr>
              </a:solidFill>
            </a:endParaRPr>
          </a:p>
        </p:txBody>
      </p:sp>
      <p:pic>
        <p:nvPicPr>
          <p:cNvPr id="2" name="Picture 1">
            <a:extLst>
              <a:ext uri="{FF2B5EF4-FFF2-40B4-BE49-F238E27FC236}">
                <a16:creationId xmlns:a16="http://schemas.microsoft.com/office/drawing/2014/main" id="{E8A3F87B-5958-64AA-7F24-C167CDF383D9}"/>
              </a:ext>
            </a:extLst>
          </p:cNvPr>
          <p:cNvPicPr>
            <a:picLocks noChangeAspect="1"/>
          </p:cNvPicPr>
          <p:nvPr/>
        </p:nvPicPr>
        <p:blipFill>
          <a:blip r:embed="rId3"/>
          <a:stretch>
            <a:fillRect/>
          </a:stretch>
        </p:blipFill>
        <p:spPr>
          <a:xfrm>
            <a:off x="3995936" y="1556792"/>
            <a:ext cx="5148064" cy="703178"/>
          </a:xfrm>
          <a:prstGeom prst="rect">
            <a:avLst/>
          </a:prstGeom>
        </p:spPr>
      </p:pic>
      <p:pic>
        <p:nvPicPr>
          <p:cNvPr id="6148" name="Picture 4" descr="NASA HubbleSite">
            <a:extLst>
              <a:ext uri="{FF2B5EF4-FFF2-40B4-BE49-F238E27FC236}">
                <a16:creationId xmlns:a16="http://schemas.microsoft.com/office/drawing/2014/main" id="{84E7CCB9-AAA1-DB16-CA9F-AC2A902B4150}"/>
              </a:ext>
            </a:extLst>
          </p:cNvPr>
          <p:cNvPicPr>
            <a:picLocks noChangeAspect="1" noChangeArrowheads="1"/>
          </p:cNvPicPr>
          <p:nvPr/>
        </p:nvPicPr>
        <p:blipFill>
          <a:blip r:embed="rId4">
            <a:extLst>
              <a:ext uri="{BEBA8EAE-BF5A-486C-A8C5-ECC9F3942E4B}">
                <a14:imgProps xmlns:a14="http://schemas.microsoft.com/office/drawing/2010/main">
                  <a14:imgLayer r:embed="rId5">
                    <a14:imgEffect>
                      <a14:brightnessContrast bright="-20000" contrast="-40000"/>
                    </a14:imgEffect>
                  </a14:imgLayer>
                </a14:imgProps>
              </a:ext>
              <a:ext uri="{28A0092B-C50C-407E-A947-70E740481C1C}">
                <a14:useLocalDpi xmlns:a14="http://schemas.microsoft.com/office/drawing/2010/main" val="0"/>
              </a:ext>
            </a:extLst>
          </a:blip>
          <a:srcRect/>
          <a:stretch>
            <a:fillRect/>
          </a:stretch>
        </p:blipFill>
        <p:spPr bwMode="auto">
          <a:xfrm>
            <a:off x="7101921" y="2385636"/>
            <a:ext cx="2029427" cy="394916"/>
          </a:xfrm>
          <a:prstGeom prst="rect">
            <a:avLst/>
          </a:prstGeom>
          <a:noFill/>
          <a:extLst>
            <a:ext uri="{909E8E84-426E-40DD-AFC4-6F175D3DCCD1}">
              <a14:hiddenFill xmlns:a14="http://schemas.microsoft.com/office/drawing/2010/main">
                <a:solidFill>
                  <a:srgbClr val="FFFFFF"/>
                </a:solidFill>
              </a14:hiddenFill>
            </a:ext>
          </a:extLst>
        </p:spPr>
      </p:pic>
      <p:cxnSp>
        <p:nvCxnSpPr>
          <p:cNvPr id="8" name="Straight Arrow Connector 7">
            <a:extLst>
              <a:ext uri="{FF2B5EF4-FFF2-40B4-BE49-F238E27FC236}">
                <a16:creationId xmlns:a16="http://schemas.microsoft.com/office/drawing/2014/main" id="{D6F7D7E1-13CA-1E89-65E3-F72786AA125E}"/>
              </a:ext>
            </a:extLst>
          </p:cNvPr>
          <p:cNvCxnSpPr>
            <a:cxnSpLocks/>
          </p:cNvCxnSpPr>
          <p:nvPr/>
        </p:nvCxnSpPr>
        <p:spPr>
          <a:xfrm>
            <a:off x="8244408" y="1268760"/>
            <a:ext cx="0" cy="360040"/>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4DCF3B84-A59D-5D7D-67CA-AFE484763EBC}"/>
              </a:ext>
            </a:extLst>
          </p:cNvPr>
          <p:cNvCxnSpPr/>
          <p:nvPr/>
        </p:nvCxnSpPr>
        <p:spPr>
          <a:xfrm>
            <a:off x="6804248" y="1268760"/>
            <a:ext cx="1440160" cy="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793746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Slide Number Placeholder 18"/>
          <p:cNvSpPr>
            <a:spLocks noGrp="1"/>
          </p:cNvSpPr>
          <p:nvPr>
            <p:ph type="sldNum" sz="quarter" idx="12"/>
          </p:nvPr>
        </p:nvSpPr>
        <p:spPr/>
        <p:txBody>
          <a:bodyPr/>
          <a:lstStyle/>
          <a:p>
            <a:fld id="{97B5E8DF-58F0-4F1A-9C8E-35C36CDA2C44}" type="slidenum">
              <a:rPr lang="en-GB" smtClean="0"/>
              <a:pPr/>
              <a:t>60</a:t>
            </a:fld>
            <a:endParaRPr lang="en-GB"/>
          </a:p>
        </p:txBody>
      </p:sp>
      <p:sp>
        <p:nvSpPr>
          <p:cNvPr id="15" name="Rectangle 13"/>
          <p:cNvSpPr>
            <a:spLocks noChangeArrowheads="1"/>
          </p:cNvSpPr>
          <p:nvPr/>
        </p:nvSpPr>
        <p:spPr bwMode="auto">
          <a:xfrm>
            <a:off x="44152" y="23664"/>
            <a:ext cx="7696200" cy="381000"/>
          </a:xfrm>
          <a:prstGeom prst="rect">
            <a:avLst/>
          </a:prstGeom>
          <a:noFill/>
          <a:ln w="9525">
            <a:noFill/>
            <a:miter lim="800000"/>
            <a:headEnd/>
            <a:tailEnd/>
          </a:ln>
        </p:spPr>
        <p:txBody>
          <a:bodyPr anchor="ctr"/>
          <a:lstStyle/>
          <a:p>
            <a:r>
              <a:rPr lang="en-US" sz="2000" i="1" dirty="0">
                <a:solidFill>
                  <a:srgbClr val="FF0000"/>
                </a:solidFill>
                <a:latin typeface="Verdana" pitchFamily="34" charset="0"/>
              </a:rPr>
              <a:t>Scintillating crystal coupled to a PMT</a:t>
            </a:r>
          </a:p>
        </p:txBody>
      </p:sp>
      <p:sp>
        <p:nvSpPr>
          <p:cNvPr id="3" name="Rectangle 2"/>
          <p:cNvSpPr/>
          <p:nvPr/>
        </p:nvSpPr>
        <p:spPr>
          <a:xfrm>
            <a:off x="3347864" y="5828021"/>
            <a:ext cx="5904656" cy="369332"/>
          </a:xfrm>
          <a:prstGeom prst="rect">
            <a:avLst/>
          </a:prstGeom>
        </p:spPr>
        <p:txBody>
          <a:bodyPr wrap="square">
            <a:spAutoFit/>
          </a:bodyPr>
          <a:lstStyle/>
          <a:p>
            <a:r>
              <a:rPr lang="en-GB" dirty="0"/>
              <a:t>From Glenn F. Knoll, Radiation Detection and Measurement</a:t>
            </a: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004048" y="611230"/>
            <a:ext cx="3298726" cy="4927033"/>
          </a:xfrm>
          <a:prstGeom prst="rect">
            <a:avLst/>
          </a:prstGeom>
        </p:spPr>
      </p:pic>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619672" y="2105979"/>
            <a:ext cx="1445246" cy="3865193"/>
          </a:xfrm>
          <a:prstGeom prst="rect">
            <a:avLst/>
          </a:prstGeom>
        </p:spPr>
      </p:pic>
      <p:pic>
        <p:nvPicPr>
          <p:cNvPr id="7" name="Picture 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70594" y="879088"/>
            <a:ext cx="3885381" cy="1200319"/>
          </a:xfrm>
          <a:prstGeom prst="rect">
            <a:avLst/>
          </a:prstGeom>
        </p:spPr>
      </p:pic>
    </p:spTree>
    <p:extLst>
      <p:ext uri="{BB962C8B-B14F-4D97-AF65-F5344CB8AC3E}">
        <p14:creationId xmlns:p14="http://schemas.microsoft.com/office/powerpoint/2010/main" val="8369958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Slide Number Placeholder 18"/>
          <p:cNvSpPr>
            <a:spLocks noGrp="1"/>
          </p:cNvSpPr>
          <p:nvPr>
            <p:ph type="sldNum" sz="quarter" idx="12"/>
          </p:nvPr>
        </p:nvSpPr>
        <p:spPr/>
        <p:txBody>
          <a:bodyPr/>
          <a:lstStyle/>
          <a:p>
            <a:fld id="{97B5E8DF-58F0-4F1A-9C8E-35C36CDA2C44}" type="slidenum">
              <a:rPr lang="en-GB" smtClean="0"/>
              <a:pPr/>
              <a:t>61</a:t>
            </a:fld>
            <a:endParaRPr lang="en-GB"/>
          </a:p>
        </p:txBody>
      </p:sp>
      <p:sp>
        <p:nvSpPr>
          <p:cNvPr id="15" name="Rectangle 13"/>
          <p:cNvSpPr>
            <a:spLocks noChangeArrowheads="1"/>
          </p:cNvSpPr>
          <p:nvPr/>
        </p:nvSpPr>
        <p:spPr bwMode="auto">
          <a:xfrm>
            <a:off x="44152" y="23664"/>
            <a:ext cx="7696200" cy="381000"/>
          </a:xfrm>
          <a:prstGeom prst="rect">
            <a:avLst/>
          </a:prstGeom>
          <a:noFill/>
          <a:ln w="9525">
            <a:noFill/>
            <a:miter lim="800000"/>
            <a:headEnd/>
            <a:tailEnd/>
          </a:ln>
        </p:spPr>
        <p:txBody>
          <a:bodyPr anchor="ctr"/>
          <a:lstStyle/>
          <a:p>
            <a:r>
              <a:rPr lang="en-US" sz="2000" i="1" dirty="0">
                <a:solidFill>
                  <a:srgbClr val="FF0000"/>
                </a:solidFill>
                <a:latin typeface="Verdana" pitchFamily="34" charset="0"/>
              </a:rPr>
              <a:t>AUTOMESS dose rate meter 6150 AD6</a:t>
            </a:r>
          </a:p>
        </p:txBody>
      </p:sp>
      <p:pic>
        <p:nvPicPr>
          <p:cNvPr id="5" name="Picture 4" descr="EPSN000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24250" y="548680"/>
            <a:ext cx="3384054" cy="25392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 Box 5"/>
          <p:cNvSpPr txBox="1">
            <a:spLocks noChangeArrowheads="1"/>
          </p:cNvSpPr>
          <p:nvPr/>
        </p:nvSpPr>
        <p:spPr bwMode="auto">
          <a:xfrm>
            <a:off x="3923928" y="3284984"/>
            <a:ext cx="4566193" cy="14773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rnd" algn="ctr">
                <a:solidFill>
                  <a:srgbClr val="000000"/>
                </a:solidFill>
                <a:miter lim="800000"/>
                <a:headEnd/>
                <a:tailEnd/>
              </a14:hiddenLine>
            </a:ext>
          </a:extLst>
        </p:spPr>
        <p:txBody>
          <a:bodyPr wrap="square" anchor="b">
            <a:spAutoFit/>
          </a:bodyPr>
          <a:lstStyle>
            <a:lvl1pPr>
              <a:defRPr>
                <a:solidFill>
                  <a:schemeClr val="tx1"/>
                </a:solidFill>
                <a:latin typeface="Tahoma" pitchFamily="34" charset="0"/>
              </a:defRPr>
            </a:lvl1pPr>
            <a:lvl2pPr marL="742950" indent="-285750">
              <a:defRPr>
                <a:solidFill>
                  <a:schemeClr val="tx1"/>
                </a:solidFill>
                <a:latin typeface="Tahoma" pitchFamily="34" charset="0"/>
              </a:defRPr>
            </a:lvl2pPr>
            <a:lvl3pPr marL="1143000" indent="-228600">
              <a:defRPr>
                <a:solidFill>
                  <a:schemeClr val="tx1"/>
                </a:solidFill>
                <a:latin typeface="Tahoma" pitchFamily="34" charset="0"/>
              </a:defRPr>
            </a:lvl3pPr>
            <a:lvl4pPr marL="1600200" indent="-228600">
              <a:defRPr>
                <a:solidFill>
                  <a:schemeClr val="tx1"/>
                </a:solidFill>
                <a:latin typeface="Tahoma" pitchFamily="34" charset="0"/>
              </a:defRPr>
            </a:lvl4pPr>
            <a:lvl5pPr marL="2057400" indent="-228600">
              <a:defRPr>
                <a:solidFill>
                  <a:schemeClr val="tx1"/>
                </a:solidFill>
                <a:latin typeface="Tahoma" pitchFamily="34" charset="0"/>
              </a:defRPr>
            </a:lvl5pPr>
            <a:lvl6pPr marL="2514600" indent="-228600" eaLnBrk="0" fontAlgn="base" hangingPunct="0">
              <a:spcBef>
                <a:spcPct val="0"/>
              </a:spcBef>
              <a:spcAft>
                <a:spcPct val="0"/>
              </a:spcAft>
              <a:defRPr>
                <a:solidFill>
                  <a:schemeClr val="tx1"/>
                </a:solidFill>
                <a:latin typeface="Tahoma" pitchFamily="34" charset="0"/>
              </a:defRPr>
            </a:lvl6pPr>
            <a:lvl7pPr marL="2971800" indent="-228600" eaLnBrk="0" fontAlgn="base" hangingPunct="0">
              <a:spcBef>
                <a:spcPct val="0"/>
              </a:spcBef>
              <a:spcAft>
                <a:spcPct val="0"/>
              </a:spcAft>
              <a:defRPr>
                <a:solidFill>
                  <a:schemeClr val="tx1"/>
                </a:solidFill>
                <a:latin typeface="Tahoma" pitchFamily="34" charset="0"/>
              </a:defRPr>
            </a:lvl7pPr>
            <a:lvl8pPr marL="3429000" indent="-228600" eaLnBrk="0" fontAlgn="base" hangingPunct="0">
              <a:spcBef>
                <a:spcPct val="0"/>
              </a:spcBef>
              <a:spcAft>
                <a:spcPct val="0"/>
              </a:spcAft>
              <a:defRPr>
                <a:solidFill>
                  <a:schemeClr val="tx1"/>
                </a:solidFill>
                <a:latin typeface="Tahoma" pitchFamily="34" charset="0"/>
              </a:defRPr>
            </a:lvl8pPr>
            <a:lvl9pPr marL="3886200" indent="-228600" eaLnBrk="0" fontAlgn="base" hangingPunct="0">
              <a:spcBef>
                <a:spcPct val="0"/>
              </a:spcBef>
              <a:spcAft>
                <a:spcPct val="0"/>
              </a:spcAft>
              <a:defRPr>
                <a:solidFill>
                  <a:schemeClr val="tx1"/>
                </a:solidFill>
                <a:latin typeface="Tahoma" pitchFamily="34" charset="0"/>
              </a:defRPr>
            </a:lvl9pPr>
          </a:lstStyle>
          <a:p>
            <a:pPr eaLnBrk="1" hangingPunct="1">
              <a:lnSpc>
                <a:spcPct val="90000"/>
              </a:lnSpc>
            </a:pPr>
            <a:r>
              <a:rPr lang="en-US" altLang="fr-FR" sz="2000" i="1" u="sng" dirty="0">
                <a:latin typeface="+mn-lt"/>
              </a:rPr>
              <a:t>Detector:</a:t>
            </a:r>
            <a:r>
              <a:rPr lang="en-US" altLang="fr-FR" sz="2000" dirty="0">
                <a:latin typeface="+mn-lt"/>
              </a:rPr>
              <a:t>  Geiger Müller counter</a:t>
            </a:r>
          </a:p>
          <a:p>
            <a:pPr eaLnBrk="1" hangingPunct="1">
              <a:lnSpc>
                <a:spcPct val="90000"/>
              </a:lnSpc>
            </a:pPr>
            <a:r>
              <a:rPr lang="en-US" altLang="fr-FR" sz="2000" i="1" u="sng" dirty="0">
                <a:latin typeface="+mn-lt"/>
              </a:rPr>
              <a:t>Range: </a:t>
            </a:r>
            <a:r>
              <a:rPr lang="en-US" altLang="fr-FR" sz="2000" dirty="0">
                <a:latin typeface="+mn-lt"/>
              </a:rPr>
              <a:t> 0.5 µ</a:t>
            </a:r>
            <a:r>
              <a:rPr lang="en-US" altLang="fr-FR" sz="2000" dirty="0" err="1">
                <a:latin typeface="+mn-lt"/>
              </a:rPr>
              <a:t>Sv</a:t>
            </a:r>
            <a:r>
              <a:rPr lang="en-US" altLang="fr-FR" sz="2000" dirty="0">
                <a:latin typeface="+mn-lt"/>
              </a:rPr>
              <a:t>/h – 10 </a:t>
            </a:r>
            <a:r>
              <a:rPr lang="en-US" altLang="fr-FR" sz="2000" dirty="0" err="1">
                <a:latin typeface="+mn-lt"/>
              </a:rPr>
              <a:t>mSv</a:t>
            </a:r>
            <a:r>
              <a:rPr lang="en-US" altLang="fr-FR" sz="2000" dirty="0">
                <a:latin typeface="+mn-lt"/>
              </a:rPr>
              <a:t>/h</a:t>
            </a:r>
            <a:endParaRPr lang="en-US" altLang="fr-FR" sz="2000" i="1" u="sng" dirty="0">
              <a:latin typeface="+mn-lt"/>
            </a:endParaRPr>
          </a:p>
          <a:p>
            <a:pPr>
              <a:lnSpc>
                <a:spcPct val="90000"/>
              </a:lnSpc>
            </a:pPr>
            <a:r>
              <a:rPr lang="en-US" altLang="fr-FR" sz="2000" i="1" u="sng" dirty="0">
                <a:latin typeface="+mn-lt"/>
              </a:rPr>
              <a:t>Energy range: </a:t>
            </a:r>
            <a:r>
              <a:rPr lang="en-US" altLang="fr-FR" sz="2000" dirty="0">
                <a:latin typeface="+mn-lt"/>
              </a:rPr>
              <a:t> 60 </a:t>
            </a:r>
            <a:r>
              <a:rPr lang="en-US" altLang="fr-FR" sz="2000" dirty="0" err="1">
                <a:latin typeface="+mn-lt"/>
              </a:rPr>
              <a:t>keV</a:t>
            </a:r>
            <a:r>
              <a:rPr lang="en-US" altLang="fr-FR" sz="2000" dirty="0">
                <a:latin typeface="+mn-lt"/>
              </a:rPr>
              <a:t> </a:t>
            </a:r>
            <a:r>
              <a:rPr lang="en-US" altLang="fr-FR" sz="2000" dirty="0"/>
              <a:t>–</a:t>
            </a:r>
            <a:r>
              <a:rPr lang="en-US" altLang="fr-FR" sz="2000" dirty="0">
                <a:latin typeface="+mn-lt"/>
              </a:rPr>
              <a:t> 1.3 MeV</a:t>
            </a:r>
            <a:endParaRPr lang="en-US" altLang="fr-FR" sz="2000" i="1" u="sng" dirty="0">
              <a:latin typeface="+mn-lt"/>
            </a:endParaRPr>
          </a:p>
          <a:p>
            <a:pPr eaLnBrk="1" hangingPunct="1">
              <a:lnSpc>
                <a:spcPct val="90000"/>
              </a:lnSpc>
            </a:pPr>
            <a:r>
              <a:rPr lang="en-US" altLang="fr-FR" sz="2000" i="1" u="sng" dirty="0">
                <a:latin typeface="+mn-lt"/>
              </a:rPr>
              <a:t>Dimensions:</a:t>
            </a:r>
            <a:r>
              <a:rPr lang="en-US" altLang="fr-FR" sz="2000" dirty="0">
                <a:latin typeface="+mn-lt"/>
              </a:rPr>
              <a:t> 130 mm x 80 mm x 29 mm</a:t>
            </a:r>
            <a:endParaRPr lang="en-US" altLang="fr-FR" sz="2000" i="1" u="sng" dirty="0">
              <a:latin typeface="+mn-lt"/>
            </a:endParaRPr>
          </a:p>
          <a:p>
            <a:pPr eaLnBrk="1" hangingPunct="1">
              <a:lnSpc>
                <a:spcPct val="90000"/>
              </a:lnSpc>
            </a:pPr>
            <a:r>
              <a:rPr lang="en-US" altLang="fr-FR" sz="2000" i="1" u="sng" dirty="0">
                <a:latin typeface="+mn-lt"/>
              </a:rPr>
              <a:t>Alimentation</a:t>
            </a:r>
            <a:r>
              <a:rPr lang="en-US" altLang="fr-FR" sz="2000" dirty="0">
                <a:latin typeface="+mn-lt"/>
              </a:rPr>
              <a:t>:  9 V standard battery</a:t>
            </a:r>
          </a:p>
        </p:txBody>
      </p:sp>
      <p:sp>
        <p:nvSpPr>
          <p:cNvPr id="8" name="Line 9"/>
          <p:cNvSpPr>
            <a:spLocks noChangeShapeType="1"/>
          </p:cNvSpPr>
          <p:nvPr/>
        </p:nvSpPr>
        <p:spPr bwMode="auto">
          <a:xfrm flipH="1">
            <a:off x="5292079" y="908720"/>
            <a:ext cx="1944215" cy="869407"/>
          </a:xfrm>
          <a:prstGeom prst="line">
            <a:avLst/>
          </a:prstGeom>
          <a:noFill/>
          <a:ln w="28575">
            <a:solidFill>
              <a:srgbClr val="FF0000"/>
            </a:solidFill>
            <a:round/>
            <a:headEnd/>
            <a:tailEnd type="triangle" w="med" len="med"/>
          </a:ln>
          <a:extLst>
            <a:ext uri="{909E8E84-426E-40DD-AFC4-6F175D3DCCD1}">
              <a14:hiddenFill xmlns:a14="http://schemas.microsoft.com/office/drawing/2010/main">
                <a:noFill/>
              </a14:hiddenFill>
            </a:ext>
          </a:extLst>
        </p:spPr>
        <p:txBody>
          <a:bodyPr/>
          <a:lstStyle/>
          <a:p>
            <a:endParaRPr lang="en-US" sz="1600" dirty="0">
              <a:solidFill>
                <a:srgbClr val="FF0000"/>
              </a:solidFill>
            </a:endParaRPr>
          </a:p>
        </p:txBody>
      </p:sp>
      <p:sp>
        <p:nvSpPr>
          <p:cNvPr id="9" name="Line 8"/>
          <p:cNvSpPr>
            <a:spLocks noChangeShapeType="1"/>
          </p:cNvSpPr>
          <p:nvPr/>
        </p:nvSpPr>
        <p:spPr bwMode="auto">
          <a:xfrm flipH="1">
            <a:off x="5292077" y="1361534"/>
            <a:ext cx="1944215" cy="771321"/>
          </a:xfrm>
          <a:prstGeom prst="line">
            <a:avLst/>
          </a:prstGeom>
          <a:noFill/>
          <a:ln w="28575">
            <a:solidFill>
              <a:srgbClr val="FF0000"/>
            </a:solidFill>
            <a:round/>
            <a:headEnd/>
            <a:tailEnd type="triangle" w="med" len="med"/>
          </a:ln>
          <a:extLst>
            <a:ext uri="{909E8E84-426E-40DD-AFC4-6F175D3DCCD1}">
              <a14:hiddenFill xmlns:a14="http://schemas.microsoft.com/office/drawing/2010/main">
                <a:noFill/>
              </a14:hiddenFill>
            </a:ext>
          </a:extLst>
        </p:spPr>
        <p:txBody>
          <a:bodyPr/>
          <a:lstStyle/>
          <a:p>
            <a:endParaRPr lang="en-US" sz="1600" dirty="0">
              <a:solidFill>
                <a:srgbClr val="FF0000"/>
              </a:solidFill>
            </a:endParaRPr>
          </a:p>
        </p:txBody>
      </p:sp>
      <p:sp>
        <p:nvSpPr>
          <p:cNvPr id="10" name="Rectangle 12"/>
          <p:cNvSpPr>
            <a:spLocks noChangeArrowheads="1"/>
          </p:cNvSpPr>
          <p:nvPr/>
        </p:nvSpPr>
        <p:spPr bwMode="auto">
          <a:xfrm>
            <a:off x="7303507" y="708665"/>
            <a:ext cx="170927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rnd" algn="ctr">
                <a:solidFill>
                  <a:srgbClr val="000000"/>
                </a:solidFill>
                <a:miter lim="800000"/>
                <a:headEnd/>
                <a:tailEnd/>
              </a14:hiddenLine>
            </a:ext>
          </a:extLst>
        </p:spPr>
        <p:txBody>
          <a:bodyPr wrap="square" anchor="ctr">
            <a:spAutoFit/>
          </a:bodyPr>
          <a:lstStyle>
            <a:lvl1pPr>
              <a:tabLst>
                <a:tab pos="4972050" algn="l"/>
              </a:tabLst>
              <a:defRPr>
                <a:solidFill>
                  <a:schemeClr val="tx1"/>
                </a:solidFill>
                <a:latin typeface="Tahoma" pitchFamily="34" charset="0"/>
              </a:defRPr>
            </a:lvl1pPr>
            <a:lvl2pPr marL="742950" indent="-285750">
              <a:tabLst>
                <a:tab pos="4972050" algn="l"/>
              </a:tabLst>
              <a:defRPr>
                <a:solidFill>
                  <a:schemeClr val="tx1"/>
                </a:solidFill>
                <a:latin typeface="Tahoma" pitchFamily="34" charset="0"/>
              </a:defRPr>
            </a:lvl2pPr>
            <a:lvl3pPr marL="1143000" indent="-228600">
              <a:tabLst>
                <a:tab pos="4972050" algn="l"/>
              </a:tabLst>
              <a:defRPr>
                <a:solidFill>
                  <a:schemeClr val="tx1"/>
                </a:solidFill>
                <a:latin typeface="Tahoma" pitchFamily="34" charset="0"/>
              </a:defRPr>
            </a:lvl3pPr>
            <a:lvl4pPr marL="1600200" indent="-228600">
              <a:tabLst>
                <a:tab pos="4972050" algn="l"/>
              </a:tabLst>
              <a:defRPr>
                <a:solidFill>
                  <a:schemeClr val="tx1"/>
                </a:solidFill>
                <a:latin typeface="Tahoma" pitchFamily="34" charset="0"/>
              </a:defRPr>
            </a:lvl4pPr>
            <a:lvl5pPr marL="2057400" indent="-228600">
              <a:tabLst>
                <a:tab pos="4972050" algn="l"/>
              </a:tabLst>
              <a:defRPr>
                <a:solidFill>
                  <a:schemeClr val="tx1"/>
                </a:solidFill>
                <a:latin typeface="Tahoma" pitchFamily="34" charset="0"/>
              </a:defRPr>
            </a:lvl5pPr>
            <a:lvl6pPr marL="2514600" indent="-228600" eaLnBrk="0" fontAlgn="base" hangingPunct="0">
              <a:spcBef>
                <a:spcPct val="0"/>
              </a:spcBef>
              <a:spcAft>
                <a:spcPct val="0"/>
              </a:spcAft>
              <a:tabLst>
                <a:tab pos="4972050" algn="l"/>
              </a:tabLst>
              <a:defRPr>
                <a:solidFill>
                  <a:schemeClr val="tx1"/>
                </a:solidFill>
                <a:latin typeface="Tahoma" pitchFamily="34" charset="0"/>
              </a:defRPr>
            </a:lvl6pPr>
            <a:lvl7pPr marL="2971800" indent="-228600" eaLnBrk="0" fontAlgn="base" hangingPunct="0">
              <a:spcBef>
                <a:spcPct val="0"/>
              </a:spcBef>
              <a:spcAft>
                <a:spcPct val="0"/>
              </a:spcAft>
              <a:tabLst>
                <a:tab pos="4972050" algn="l"/>
              </a:tabLst>
              <a:defRPr>
                <a:solidFill>
                  <a:schemeClr val="tx1"/>
                </a:solidFill>
                <a:latin typeface="Tahoma" pitchFamily="34" charset="0"/>
              </a:defRPr>
            </a:lvl7pPr>
            <a:lvl8pPr marL="3429000" indent="-228600" eaLnBrk="0" fontAlgn="base" hangingPunct="0">
              <a:spcBef>
                <a:spcPct val="0"/>
              </a:spcBef>
              <a:spcAft>
                <a:spcPct val="0"/>
              </a:spcAft>
              <a:tabLst>
                <a:tab pos="4972050" algn="l"/>
              </a:tabLst>
              <a:defRPr>
                <a:solidFill>
                  <a:schemeClr val="tx1"/>
                </a:solidFill>
                <a:latin typeface="Tahoma" pitchFamily="34" charset="0"/>
              </a:defRPr>
            </a:lvl8pPr>
            <a:lvl9pPr marL="3886200" indent="-228600" eaLnBrk="0" fontAlgn="base" hangingPunct="0">
              <a:spcBef>
                <a:spcPct val="0"/>
              </a:spcBef>
              <a:spcAft>
                <a:spcPct val="0"/>
              </a:spcAft>
              <a:tabLst>
                <a:tab pos="4972050" algn="l"/>
              </a:tabLst>
              <a:defRPr>
                <a:solidFill>
                  <a:schemeClr val="tx1"/>
                </a:solidFill>
                <a:latin typeface="Tahoma" pitchFamily="34" charset="0"/>
              </a:defRPr>
            </a:lvl9pPr>
          </a:lstStyle>
          <a:p>
            <a:pPr eaLnBrk="1" hangingPunct="1"/>
            <a:r>
              <a:rPr lang="en-US" altLang="fr-FR" sz="2000" b="1" dirty="0">
                <a:solidFill>
                  <a:srgbClr val="FF0000"/>
                </a:solidFill>
                <a:latin typeface="+mn-lt"/>
                <a:cs typeface="Times New Roman" pitchFamily="18" charset="0"/>
              </a:rPr>
              <a:t>Push button 1</a:t>
            </a:r>
            <a:endParaRPr lang="en-US" altLang="fr-FR" sz="2000" dirty="0">
              <a:solidFill>
                <a:srgbClr val="FF0000"/>
              </a:solidFill>
              <a:latin typeface="+mn-lt"/>
            </a:endParaRPr>
          </a:p>
        </p:txBody>
      </p:sp>
      <p:sp>
        <p:nvSpPr>
          <p:cNvPr id="11" name="Rectangle 14"/>
          <p:cNvSpPr>
            <a:spLocks noChangeArrowheads="1"/>
          </p:cNvSpPr>
          <p:nvPr/>
        </p:nvSpPr>
        <p:spPr bwMode="auto">
          <a:xfrm>
            <a:off x="7297773" y="1179057"/>
            <a:ext cx="1728514"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rnd" algn="ctr">
                <a:solidFill>
                  <a:srgbClr val="000000"/>
                </a:solidFill>
                <a:miter lim="800000"/>
                <a:headEnd/>
                <a:tailEnd/>
              </a14:hiddenLine>
            </a:ext>
          </a:extLst>
        </p:spPr>
        <p:txBody>
          <a:bodyPr wrap="square" anchor="ctr">
            <a:spAutoFit/>
          </a:bodyPr>
          <a:lstStyle>
            <a:lvl1pPr>
              <a:tabLst>
                <a:tab pos="4972050" algn="l"/>
              </a:tabLst>
              <a:defRPr>
                <a:solidFill>
                  <a:schemeClr val="tx1"/>
                </a:solidFill>
                <a:latin typeface="Tahoma" pitchFamily="34" charset="0"/>
              </a:defRPr>
            </a:lvl1pPr>
            <a:lvl2pPr marL="742950" indent="-285750">
              <a:tabLst>
                <a:tab pos="4972050" algn="l"/>
              </a:tabLst>
              <a:defRPr>
                <a:solidFill>
                  <a:schemeClr val="tx1"/>
                </a:solidFill>
                <a:latin typeface="Tahoma" pitchFamily="34" charset="0"/>
              </a:defRPr>
            </a:lvl2pPr>
            <a:lvl3pPr marL="1143000" indent="-228600">
              <a:tabLst>
                <a:tab pos="4972050" algn="l"/>
              </a:tabLst>
              <a:defRPr>
                <a:solidFill>
                  <a:schemeClr val="tx1"/>
                </a:solidFill>
                <a:latin typeface="Tahoma" pitchFamily="34" charset="0"/>
              </a:defRPr>
            </a:lvl3pPr>
            <a:lvl4pPr marL="1600200" indent="-228600">
              <a:tabLst>
                <a:tab pos="4972050" algn="l"/>
              </a:tabLst>
              <a:defRPr>
                <a:solidFill>
                  <a:schemeClr val="tx1"/>
                </a:solidFill>
                <a:latin typeface="Tahoma" pitchFamily="34" charset="0"/>
              </a:defRPr>
            </a:lvl4pPr>
            <a:lvl5pPr marL="2057400" indent="-228600">
              <a:tabLst>
                <a:tab pos="4972050" algn="l"/>
              </a:tabLst>
              <a:defRPr>
                <a:solidFill>
                  <a:schemeClr val="tx1"/>
                </a:solidFill>
                <a:latin typeface="Tahoma" pitchFamily="34" charset="0"/>
              </a:defRPr>
            </a:lvl5pPr>
            <a:lvl6pPr marL="2514600" indent="-228600" eaLnBrk="0" fontAlgn="base" hangingPunct="0">
              <a:spcBef>
                <a:spcPct val="0"/>
              </a:spcBef>
              <a:spcAft>
                <a:spcPct val="0"/>
              </a:spcAft>
              <a:tabLst>
                <a:tab pos="4972050" algn="l"/>
              </a:tabLst>
              <a:defRPr>
                <a:solidFill>
                  <a:schemeClr val="tx1"/>
                </a:solidFill>
                <a:latin typeface="Tahoma" pitchFamily="34" charset="0"/>
              </a:defRPr>
            </a:lvl6pPr>
            <a:lvl7pPr marL="2971800" indent="-228600" eaLnBrk="0" fontAlgn="base" hangingPunct="0">
              <a:spcBef>
                <a:spcPct val="0"/>
              </a:spcBef>
              <a:spcAft>
                <a:spcPct val="0"/>
              </a:spcAft>
              <a:tabLst>
                <a:tab pos="4972050" algn="l"/>
              </a:tabLst>
              <a:defRPr>
                <a:solidFill>
                  <a:schemeClr val="tx1"/>
                </a:solidFill>
                <a:latin typeface="Tahoma" pitchFamily="34" charset="0"/>
              </a:defRPr>
            </a:lvl7pPr>
            <a:lvl8pPr marL="3429000" indent="-228600" eaLnBrk="0" fontAlgn="base" hangingPunct="0">
              <a:spcBef>
                <a:spcPct val="0"/>
              </a:spcBef>
              <a:spcAft>
                <a:spcPct val="0"/>
              </a:spcAft>
              <a:tabLst>
                <a:tab pos="4972050" algn="l"/>
              </a:tabLst>
              <a:defRPr>
                <a:solidFill>
                  <a:schemeClr val="tx1"/>
                </a:solidFill>
                <a:latin typeface="Tahoma" pitchFamily="34" charset="0"/>
              </a:defRPr>
            </a:lvl8pPr>
            <a:lvl9pPr marL="3886200" indent="-228600" eaLnBrk="0" fontAlgn="base" hangingPunct="0">
              <a:spcBef>
                <a:spcPct val="0"/>
              </a:spcBef>
              <a:spcAft>
                <a:spcPct val="0"/>
              </a:spcAft>
              <a:tabLst>
                <a:tab pos="4972050" algn="l"/>
              </a:tabLst>
              <a:defRPr>
                <a:solidFill>
                  <a:schemeClr val="tx1"/>
                </a:solidFill>
                <a:latin typeface="Tahoma" pitchFamily="34" charset="0"/>
              </a:defRPr>
            </a:lvl9pPr>
          </a:lstStyle>
          <a:p>
            <a:pPr eaLnBrk="1" hangingPunct="1"/>
            <a:r>
              <a:rPr lang="en-US" altLang="fr-FR" sz="2000" b="1" dirty="0">
                <a:solidFill>
                  <a:srgbClr val="FF0000"/>
                </a:solidFill>
                <a:latin typeface="+mn-lt"/>
                <a:cs typeface="Times New Roman" pitchFamily="18" charset="0"/>
              </a:rPr>
              <a:t>Push button 2</a:t>
            </a:r>
            <a:endParaRPr lang="en-US" altLang="fr-FR" sz="2000" dirty="0">
              <a:solidFill>
                <a:srgbClr val="FF0000"/>
              </a:solidFill>
              <a:latin typeface="+mn-lt"/>
            </a:endParaRPr>
          </a:p>
        </p:txBody>
      </p:sp>
      <p:sp>
        <p:nvSpPr>
          <p:cNvPr id="12" name="Rectangle 15"/>
          <p:cNvSpPr>
            <a:spLocks noChangeArrowheads="1"/>
          </p:cNvSpPr>
          <p:nvPr/>
        </p:nvSpPr>
        <p:spPr bwMode="auto">
          <a:xfrm>
            <a:off x="7297773" y="1949018"/>
            <a:ext cx="1746146"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rnd" algn="ctr">
                <a:solidFill>
                  <a:srgbClr val="000000"/>
                </a:solidFill>
                <a:miter lim="800000"/>
                <a:headEnd/>
                <a:tailEnd/>
              </a14:hiddenLine>
            </a:ext>
          </a:extLst>
        </p:spPr>
        <p:txBody>
          <a:bodyPr wrap="square" anchor="ctr">
            <a:spAutoFit/>
          </a:bodyPr>
          <a:lstStyle>
            <a:lvl1pPr>
              <a:tabLst>
                <a:tab pos="4972050" algn="l"/>
              </a:tabLst>
              <a:defRPr>
                <a:solidFill>
                  <a:schemeClr val="tx1"/>
                </a:solidFill>
                <a:latin typeface="Tahoma" pitchFamily="34" charset="0"/>
              </a:defRPr>
            </a:lvl1pPr>
            <a:lvl2pPr marL="742950" indent="-285750">
              <a:tabLst>
                <a:tab pos="4972050" algn="l"/>
              </a:tabLst>
              <a:defRPr>
                <a:solidFill>
                  <a:schemeClr val="tx1"/>
                </a:solidFill>
                <a:latin typeface="Tahoma" pitchFamily="34" charset="0"/>
              </a:defRPr>
            </a:lvl2pPr>
            <a:lvl3pPr marL="1143000" indent="-228600">
              <a:tabLst>
                <a:tab pos="4972050" algn="l"/>
              </a:tabLst>
              <a:defRPr>
                <a:solidFill>
                  <a:schemeClr val="tx1"/>
                </a:solidFill>
                <a:latin typeface="Tahoma" pitchFamily="34" charset="0"/>
              </a:defRPr>
            </a:lvl3pPr>
            <a:lvl4pPr marL="1600200" indent="-228600">
              <a:tabLst>
                <a:tab pos="4972050" algn="l"/>
              </a:tabLst>
              <a:defRPr>
                <a:solidFill>
                  <a:schemeClr val="tx1"/>
                </a:solidFill>
                <a:latin typeface="Tahoma" pitchFamily="34" charset="0"/>
              </a:defRPr>
            </a:lvl4pPr>
            <a:lvl5pPr marL="2057400" indent="-228600">
              <a:tabLst>
                <a:tab pos="4972050" algn="l"/>
              </a:tabLst>
              <a:defRPr>
                <a:solidFill>
                  <a:schemeClr val="tx1"/>
                </a:solidFill>
                <a:latin typeface="Tahoma" pitchFamily="34" charset="0"/>
              </a:defRPr>
            </a:lvl5pPr>
            <a:lvl6pPr marL="2514600" indent="-228600" eaLnBrk="0" fontAlgn="base" hangingPunct="0">
              <a:spcBef>
                <a:spcPct val="0"/>
              </a:spcBef>
              <a:spcAft>
                <a:spcPct val="0"/>
              </a:spcAft>
              <a:tabLst>
                <a:tab pos="4972050" algn="l"/>
              </a:tabLst>
              <a:defRPr>
                <a:solidFill>
                  <a:schemeClr val="tx1"/>
                </a:solidFill>
                <a:latin typeface="Tahoma" pitchFamily="34" charset="0"/>
              </a:defRPr>
            </a:lvl6pPr>
            <a:lvl7pPr marL="2971800" indent="-228600" eaLnBrk="0" fontAlgn="base" hangingPunct="0">
              <a:spcBef>
                <a:spcPct val="0"/>
              </a:spcBef>
              <a:spcAft>
                <a:spcPct val="0"/>
              </a:spcAft>
              <a:tabLst>
                <a:tab pos="4972050" algn="l"/>
              </a:tabLst>
              <a:defRPr>
                <a:solidFill>
                  <a:schemeClr val="tx1"/>
                </a:solidFill>
                <a:latin typeface="Tahoma" pitchFamily="34" charset="0"/>
              </a:defRPr>
            </a:lvl7pPr>
            <a:lvl8pPr marL="3429000" indent="-228600" eaLnBrk="0" fontAlgn="base" hangingPunct="0">
              <a:spcBef>
                <a:spcPct val="0"/>
              </a:spcBef>
              <a:spcAft>
                <a:spcPct val="0"/>
              </a:spcAft>
              <a:tabLst>
                <a:tab pos="4972050" algn="l"/>
              </a:tabLst>
              <a:defRPr>
                <a:solidFill>
                  <a:schemeClr val="tx1"/>
                </a:solidFill>
                <a:latin typeface="Tahoma" pitchFamily="34" charset="0"/>
              </a:defRPr>
            </a:lvl8pPr>
            <a:lvl9pPr marL="3886200" indent="-228600" eaLnBrk="0" fontAlgn="base" hangingPunct="0">
              <a:spcBef>
                <a:spcPct val="0"/>
              </a:spcBef>
              <a:spcAft>
                <a:spcPct val="0"/>
              </a:spcAft>
              <a:tabLst>
                <a:tab pos="4972050" algn="l"/>
              </a:tabLst>
              <a:defRPr>
                <a:solidFill>
                  <a:schemeClr val="tx1"/>
                </a:solidFill>
                <a:latin typeface="Tahoma" pitchFamily="34" charset="0"/>
              </a:defRPr>
            </a:lvl9pPr>
          </a:lstStyle>
          <a:p>
            <a:pPr eaLnBrk="1" hangingPunct="1"/>
            <a:r>
              <a:rPr lang="en-US" altLang="fr-FR" sz="2000" b="1" dirty="0">
                <a:solidFill>
                  <a:srgbClr val="FF0000"/>
                </a:solidFill>
                <a:latin typeface="+mn-lt"/>
                <a:cs typeface="Times New Roman" pitchFamily="18" charset="0"/>
              </a:rPr>
              <a:t>Push button 3</a:t>
            </a:r>
            <a:endParaRPr lang="en-US" altLang="fr-FR" sz="2000" dirty="0">
              <a:solidFill>
                <a:srgbClr val="FF0000"/>
              </a:solidFill>
              <a:latin typeface="+mn-lt"/>
            </a:endParaRPr>
          </a:p>
        </p:txBody>
      </p:sp>
      <p:sp>
        <p:nvSpPr>
          <p:cNvPr id="13" name="Rectangle 16"/>
          <p:cNvSpPr>
            <a:spLocks noChangeArrowheads="1"/>
          </p:cNvSpPr>
          <p:nvPr/>
        </p:nvSpPr>
        <p:spPr bwMode="auto">
          <a:xfrm>
            <a:off x="7308304" y="2380818"/>
            <a:ext cx="1746146"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rnd" algn="ctr">
                <a:solidFill>
                  <a:srgbClr val="000000"/>
                </a:solidFill>
                <a:miter lim="800000"/>
                <a:headEnd/>
                <a:tailEnd/>
              </a14:hiddenLine>
            </a:ext>
          </a:extLst>
        </p:spPr>
        <p:txBody>
          <a:bodyPr wrap="square" anchor="ctr">
            <a:spAutoFit/>
          </a:bodyPr>
          <a:lstStyle>
            <a:lvl1pPr>
              <a:tabLst>
                <a:tab pos="4972050" algn="l"/>
              </a:tabLst>
              <a:defRPr>
                <a:solidFill>
                  <a:schemeClr val="tx1"/>
                </a:solidFill>
                <a:latin typeface="Tahoma" pitchFamily="34" charset="0"/>
              </a:defRPr>
            </a:lvl1pPr>
            <a:lvl2pPr marL="742950" indent="-285750">
              <a:tabLst>
                <a:tab pos="4972050" algn="l"/>
              </a:tabLst>
              <a:defRPr>
                <a:solidFill>
                  <a:schemeClr val="tx1"/>
                </a:solidFill>
                <a:latin typeface="Tahoma" pitchFamily="34" charset="0"/>
              </a:defRPr>
            </a:lvl2pPr>
            <a:lvl3pPr marL="1143000" indent="-228600">
              <a:tabLst>
                <a:tab pos="4972050" algn="l"/>
              </a:tabLst>
              <a:defRPr>
                <a:solidFill>
                  <a:schemeClr val="tx1"/>
                </a:solidFill>
                <a:latin typeface="Tahoma" pitchFamily="34" charset="0"/>
              </a:defRPr>
            </a:lvl3pPr>
            <a:lvl4pPr marL="1600200" indent="-228600">
              <a:tabLst>
                <a:tab pos="4972050" algn="l"/>
              </a:tabLst>
              <a:defRPr>
                <a:solidFill>
                  <a:schemeClr val="tx1"/>
                </a:solidFill>
                <a:latin typeface="Tahoma" pitchFamily="34" charset="0"/>
              </a:defRPr>
            </a:lvl4pPr>
            <a:lvl5pPr marL="2057400" indent="-228600">
              <a:tabLst>
                <a:tab pos="4972050" algn="l"/>
              </a:tabLst>
              <a:defRPr>
                <a:solidFill>
                  <a:schemeClr val="tx1"/>
                </a:solidFill>
                <a:latin typeface="Tahoma" pitchFamily="34" charset="0"/>
              </a:defRPr>
            </a:lvl5pPr>
            <a:lvl6pPr marL="2514600" indent="-228600" eaLnBrk="0" fontAlgn="base" hangingPunct="0">
              <a:spcBef>
                <a:spcPct val="0"/>
              </a:spcBef>
              <a:spcAft>
                <a:spcPct val="0"/>
              </a:spcAft>
              <a:tabLst>
                <a:tab pos="4972050" algn="l"/>
              </a:tabLst>
              <a:defRPr>
                <a:solidFill>
                  <a:schemeClr val="tx1"/>
                </a:solidFill>
                <a:latin typeface="Tahoma" pitchFamily="34" charset="0"/>
              </a:defRPr>
            </a:lvl6pPr>
            <a:lvl7pPr marL="2971800" indent="-228600" eaLnBrk="0" fontAlgn="base" hangingPunct="0">
              <a:spcBef>
                <a:spcPct val="0"/>
              </a:spcBef>
              <a:spcAft>
                <a:spcPct val="0"/>
              </a:spcAft>
              <a:tabLst>
                <a:tab pos="4972050" algn="l"/>
              </a:tabLst>
              <a:defRPr>
                <a:solidFill>
                  <a:schemeClr val="tx1"/>
                </a:solidFill>
                <a:latin typeface="Tahoma" pitchFamily="34" charset="0"/>
              </a:defRPr>
            </a:lvl7pPr>
            <a:lvl8pPr marL="3429000" indent="-228600" eaLnBrk="0" fontAlgn="base" hangingPunct="0">
              <a:spcBef>
                <a:spcPct val="0"/>
              </a:spcBef>
              <a:spcAft>
                <a:spcPct val="0"/>
              </a:spcAft>
              <a:tabLst>
                <a:tab pos="4972050" algn="l"/>
              </a:tabLst>
              <a:defRPr>
                <a:solidFill>
                  <a:schemeClr val="tx1"/>
                </a:solidFill>
                <a:latin typeface="Tahoma" pitchFamily="34" charset="0"/>
              </a:defRPr>
            </a:lvl8pPr>
            <a:lvl9pPr marL="3886200" indent="-228600" eaLnBrk="0" fontAlgn="base" hangingPunct="0">
              <a:spcBef>
                <a:spcPct val="0"/>
              </a:spcBef>
              <a:spcAft>
                <a:spcPct val="0"/>
              </a:spcAft>
              <a:tabLst>
                <a:tab pos="4972050" algn="l"/>
              </a:tabLst>
              <a:defRPr>
                <a:solidFill>
                  <a:schemeClr val="tx1"/>
                </a:solidFill>
                <a:latin typeface="Tahoma" pitchFamily="34" charset="0"/>
              </a:defRPr>
            </a:lvl9pPr>
          </a:lstStyle>
          <a:p>
            <a:pPr eaLnBrk="1" hangingPunct="1"/>
            <a:r>
              <a:rPr lang="en-US" altLang="fr-FR" sz="2000" b="1" dirty="0">
                <a:solidFill>
                  <a:srgbClr val="FF0000"/>
                </a:solidFill>
                <a:latin typeface="+mn-lt"/>
                <a:cs typeface="Times New Roman" pitchFamily="18" charset="0"/>
              </a:rPr>
              <a:t>Push button 4</a:t>
            </a:r>
            <a:endParaRPr lang="en-US" altLang="fr-FR" sz="2000" dirty="0">
              <a:solidFill>
                <a:srgbClr val="FF0000"/>
              </a:solidFill>
              <a:latin typeface="+mn-lt"/>
            </a:endParaRPr>
          </a:p>
        </p:txBody>
      </p:sp>
      <p:sp>
        <p:nvSpPr>
          <p:cNvPr id="14" name="Line 17"/>
          <p:cNvSpPr>
            <a:spLocks noChangeShapeType="1"/>
          </p:cNvSpPr>
          <p:nvPr/>
        </p:nvSpPr>
        <p:spPr bwMode="auto">
          <a:xfrm flipH="1" flipV="1">
            <a:off x="6264184" y="2349127"/>
            <a:ext cx="972110" cy="271807"/>
          </a:xfrm>
          <a:prstGeom prst="line">
            <a:avLst/>
          </a:prstGeom>
          <a:noFill/>
          <a:ln w="28575">
            <a:solidFill>
              <a:srgbClr val="FF0000"/>
            </a:solidFill>
            <a:round/>
            <a:headEnd/>
            <a:tailEnd type="triangle" w="med" len="med"/>
          </a:ln>
          <a:extLst>
            <a:ext uri="{909E8E84-426E-40DD-AFC4-6F175D3DCCD1}">
              <a14:hiddenFill xmlns:a14="http://schemas.microsoft.com/office/drawing/2010/main">
                <a:noFill/>
              </a14:hiddenFill>
            </a:ext>
          </a:extLst>
        </p:spPr>
        <p:txBody>
          <a:bodyPr/>
          <a:lstStyle/>
          <a:p>
            <a:endParaRPr lang="en-US" sz="1600" dirty="0">
              <a:solidFill>
                <a:srgbClr val="FF0000"/>
              </a:solidFill>
            </a:endParaRPr>
          </a:p>
        </p:txBody>
      </p:sp>
      <p:sp>
        <p:nvSpPr>
          <p:cNvPr id="16" name="Line 18"/>
          <p:cNvSpPr>
            <a:spLocks noChangeShapeType="1"/>
          </p:cNvSpPr>
          <p:nvPr/>
        </p:nvSpPr>
        <p:spPr bwMode="auto">
          <a:xfrm flipH="1" flipV="1">
            <a:off x="6264185" y="1949018"/>
            <a:ext cx="972109" cy="200055"/>
          </a:xfrm>
          <a:prstGeom prst="line">
            <a:avLst/>
          </a:prstGeom>
          <a:noFill/>
          <a:ln w="28575">
            <a:solidFill>
              <a:srgbClr val="FF0000"/>
            </a:solidFill>
            <a:round/>
            <a:headEnd/>
            <a:tailEnd type="triangle" w="med" len="med"/>
          </a:ln>
          <a:extLst>
            <a:ext uri="{909E8E84-426E-40DD-AFC4-6F175D3DCCD1}">
              <a14:hiddenFill xmlns:a14="http://schemas.microsoft.com/office/drawing/2010/main">
                <a:noFill/>
              </a14:hiddenFill>
            </a:ext>
          </a:extLst>
        </p:spPr>
        <p:txBody>
          <a:bodyPr/>
          <a:lstStyle/>
          <a:p>
            <a:endParaRPr lang="en-US" sz="1600" dirty="0">
              <a:solidFill>
                <a:srgbClr val="FF0000"/>
              </a:solidFill>
            </a:endParaRPr>
          </a:p>
        </p:txBody>
      </p:sp>
      <p:pic>
        <p:nvPicPr>
          <p:cNvPr id="17" name="Picture 10"/>
          <p:cNvPicPr>
            <a:picLocks noChangeAspect="1" noChangeArrowheads="1"/>
          </p:cNvPicPr>
          <p:nvPr/>
        </p:nvPicPr>
        <p:blipFill rotWithShape="1">
          <a:blip r:embed="rId4">
            <a:extLst>
              <a:ext uri="{28A0092B-C50C-407E-A947-70E740481C1C}">
                <a14:useLocalDpi xmlns:a14="http://schemas.microsoft.com/office/drawing/2010/main" val="0"/>
              </a:ext>
            </a:extLst>
          </a:blip>
          <a:srcRect l="10993"/>
          <a:stretch/>
        </p:blipFill>
        <p:spPr bwMode="auto">
          <a:xfrm rot="19742176">
            <a:off x="1509507" y="748729"/>
            <a:ext cx="1732302" cy="14254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sp>
        <p:nvSpPr>
          <p:cNvPr id="2" name="TextBox 1"/>
          <p:cNvSpPr txBox="1"/>
          <p:nvPr/>
        </p:nvSpPr>
        <p:spPr>
          <a:xfrm>
            <a:off x="130784" y="992203"/>
            <a:ext cx="2496999" cy="400110"/>
          </a:xfrm>
          <a:prstGeom prst="rect">
            <a:avLst/>
          </a:prstGeom>
          <a:noFill/>
        </p:spPr>
        <p:txBody>
          <a:bodyPr wrap="square" rtlCol="0">
            <a:spAutoFit/>
          </a:bodyPr>
          <a:lstStyle/>
          <a:p>
            <a:r>
              <a:rPr lang="en-US" sz="2000" dirty="0"/>
              <a:t>AD17 external probe</a:t>
            </a:r>
            <a:endParaRPr lang="en-GB" sz="2000" dirty="0"/>
          </a:p>
        </p:txBody>
      </p:sp>
      <p:pic>
        <p:nvPicPr>
          <p:cNvPr id="18" name="Picture 8"/>
          <p:cNvPicPr>
            <a:picLocks noChangeAspect="1" noChangeArrowheads="1"/>
          </p:cNvPicPr>
          <p:nvPr/>
        </p:nvPicPr>
        <p:blipFill rotWithShape="1">
          <a:blip r:embed="rId5">
            <a:extLst>
              <a:ext uri="{28A0092B-C50C-407E-A947-70E740481C1C}">
                <a14:useLocalDpi xmlns:a14="http://schemas.microsoft.com/office/drawing/2010/main" val="0"/>
              </a:ext>
            </a:extLst>
          </a:blip>
          <a:srcRect r="2732" b="12062"/>
          <a:stretch/>
        </p:blipFill>
        <p:spPr bwMode="auto">
          <a:xfrm>
            <a:off x="323528" y="2420888"/>
            <a:ext cx="3089530" cy="21951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pic>
        <p:nvPicPr>
          <p:cNvPr id="20" name="Picture 9"/>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23528" y="4581128"/>
            <a:ext cx="2547335" cy="1728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sp>
        <p:nvSpPr>
          <p:cNvPr id="21" name="Text Box 17"/>
          <p:cNvSpPr txBox="1">
            <a:spLocks noChangeArrowheads="1"/>
          </p:cNvSpPr>
          <p:nvPr/>
        </p:nvSpPr>
        <p:spPr bwMode="auto">
          <a:xfrm>
            <a:off x="2909842" y="5313982"/>
            <a:ext cx="6116445"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rnd" algn="ctr">
                <a:solidFill>
                  <a:srgbClr val="000000"/>
                </a:solidFill>
                <a:miter lim="800000"/>
                <a:headEnd/>
                <a:tailEnd/>
              </a14:hiddenLine>
            </a:ext>
          </a:extLst>
        </p:spPr>
        <p:txBody>
          <a:bodyPr wrap="square" anchor="b">
            <a:spAutoFit/>
          </a:bodyPr>
          <a:lstStyle>
            <a:lvl1pPr>
              <a:defRPr>
                <a:solidFill>
                  <a:schemeClr val="tx1"/>
                </a:solidFill>
                <a:latin typeface="Tahoma" pitchFamily="34" charset="0"/>
              </a:defRPr>
            </a:lvl1pPr>
            <a:lvl2pPr marL="742950" indent="-285750">
              <a:defRPr>
                <a:solidFill>
                  <a:schemeClr val="tx1"/>
                </a:solidFill>
                <a:latin typeface="Tahoma" pitchFamily="34" charset="0"/>
              </a:defRPr>
            </a:lvl2pPr>
            <a:lvl3pPr marL="1143000" indent="-228600">
              <a:defRPr>
                <a:solidFill>
                  <a:schemeClr val="tx1"/>
                </a:solidFill>
                <a:latin typeface="Tahoma" pitchFamily="34" charset="0"/>
              </a:defRPr>
            </a:lvl3pPr>
            <a:lvl4pPr marL="1600200" indent="-228600">
              <a:defRPr>
                <a:solidFill>
                  <a:schemeClr val="tx1"/>
                </a:solidFill>
                <a:latin typeface="Tahoma" pitchFamily="34" charset="0"/>
              </a:defRPr>
            </a:lvl4pPr>
            <a:lvl5pPr marL="2057400" indent="-228600">
              <a:defRPr>
                <a:solidFill>
                  <a:schemeClr val="tx1"/>
                </a:solidFill>
                <a:latin typeface="Tahoma" pitchFamily="34" charset="0"/>
              </a:defRPr>
            </a:lvl5pPr>
            <a:lvl6pPr marL="2514600" indent="-228600" eaLnBrk="0" fontAlgn="base" hangingPunct="0">
              <a:spcBef>
                <a:spcPct val="0"/>
              </a:spcBef>
              <a:spcAft>
                <a:spcPct val="0"/>
              </a:spcAft>
              <a:defRPr>
                <a:solidFill>
                  <a:schemeClr val="tx1"/>
                </a:solidFill>
                <a:latin typeface="Tahoma" pitchFamily="34" charset="0"/>
              </a:defRPr>
            </a:lvl6pPr>
            <a:lvl7pPr marL="2971800" indent="-228600" eaLnBrk="0" fontAlgn="base" hangingPunct="0">
              <a:spcBef>
                <a:spcPct val="0"/>
              </a:spcBef>
              <a:spcAft>
                <a:spcPct val="0"/>
              </a:spcAft>
              <a:defRPr>
                <a:solidFill>
                  <a:schemeClr val="tx1"/>
                </a:solidFill>
                <a:latin typeface="Tahoma" pitchFamily="34" charset="0"/>
              </a:defRPr>
            </a:lvl7pPr>
            <a:lvl8pPr marL="3429000" indent="-228600" eaLnBrk="0" fontAlgn="base" hangingPunct="0">
              <a:spcBef>
                <a:spcPct val="0"/>
              </a:spcBef>
              <a:spcAft>
                <a:spcPct val="0"/>
              </a:spcAft>
              <a:defRPr>
                <a:solidFill>
                  <a:schemeClr val="tx1"/>
                </a:solidFill>
                <a:latin typeface="Tahoma" pitchFamily="34" charset="0"/>
              </a:defRPr>
            </a:lvl8pPr>
            <a:lvl9pPr marL="3886200" indent="-228600" eaLnBrk="0" fontAlgn="base" hangingPunct="0">
              <a:spcBef>
                <a:spcPct val="0"/>
              </a:spcBef>
              <a:spcAft>
                <a:spcPct val="0"/>
              </a:spcAft>
              <a:defRPr>
                <a:solidFill>
                  <a:schemeClr val="tx1"/>
                </a:solidFill>
                <a:latin typeface="Tahoma" pitchFamily="34" charset="0"/>
              </a:defRPr>
            </a:lvl9pPr>
          </a:lstStyle>
          <a:p>
            <a:pPr eaLnBrk="1" hangingPunct="1">
              <a:lnSpc>
                <a:spcPct val="90000"/>
              </a:lnSpc>
            </a:pPr>
            <a:r>
              <a:rPr lang="en-US" altLang="fr-FR" sz="2000" dirty="0">
                <a:latin typeface="+mn-lt"/>
              </a:rPr>
              <a:t>ADK surface contamination meter for </a:t>
            </a:r>
            <a:r>
              <a:rPr lang="en-US" altLang="fr-FR" sz="2000" dirty="0">
                <a:latin typeface="Symbol" panose="05050102010706020507" pitchFamily="18" charset="2"/>
              </a:rPr>
              <a:t>a</a:t>
            </a:r>
            <a:r>
              <a:rPr lang="en-US" altLang="fr-FR" sz="2000" dirty="0">
                <a:latin typeface="+mn-lt"/>
              </a:rPr>
              <a:t>, </a:t>
            </a:r>
            <a:r>
              <a:rPr lang="en-US" altLang="fr-FR" sz="2000" dirty="0">
                <a:latin typeface="Symbol" panose="05050102010706020507" pitchFamily="18" charset="2"/>
              </a:rPr>
              <a:t>b</a:t>
            </a:r>
            <a:r>
              <a:rPr lang="en-US" altLang="fr-FR" sz="2000" dirty="0">
                <a:latin typeface="+mn-lt"/>
              </a:rPr>
              <a:t> and </a:t>
            </a:r>
            <a:r>
              <a:rPr lang="en-US" altLang="fr-FR" sz="2000" dirty="0">
                <a:latin typeface="Symbol" panose="05050102010706020507" pitchFamily="18" charset="2"/>
              </a:rPr>
              <a:t>g</a:t>
            </a:r>
            <a:r>
              <a:rPr lang="en-US" altLang="fr-FR" sz="2000" dirty="0">
                <a:latin typeface="+mn-lt"/>
              </a:rPr>
              <a:t> radiation</a:t>
            </a:r>
            <a:endParaRPr lang="en-US" altLang="fr-FR" sz="2000" i="1" u="sng" dirty="0">
              <a:latin typeface="+mn-lt"/>
            </a:endParaRPr>
          </a:p>
          <a:p>
            <a:pPr eaLnBrk="1" hangingPunct="1">
              <a:lnSpc>
                <a:spcPct val="90000"/>
              </a:lnSpc>
            </a:pPr>
            <a:r>
              <a:rPr lang="en-US" altLang="fr-FR" sz="2000" i="1" u="sng" dirty="0">
                <a:latin typeface="+mn-lt"/>
              </a:rPr>
              <a:t>Detector: </a:t>
            </a:r>
            <a:r>
              <a:rPr lang="en-US" altLang="fr-FR" sz="2000" dirty="0">
                <a:latin typeface="+mn-lt"/>
              </a:rPr>
              <a:t> sealed proportional counter</a:t>
            </a:r>
          </a:p>
          <a:p>
            <a:pPr eaLnBrk="1" hangingPunct="1">
              <a:lnSpc>
                <a:spcPct val="90000"/>
              </a:lnSpc>
            </a:pPr>
            <a:r>
              <a:rPr lang="en-US" altLang="fr-FR" sz="2000" dirty="0">
                <a:latin typeface="+mn-lt"/>
              </a:rPr>
              <a:t>Active surface 100 cm</a:t>
            </a:r>
            <a:r>
              <a:rPr lang="en-US" altLang="fr-FR" sz="2000" baseline="30000" dirty="0">
                <a:latin typeface="+mn-lt"/>
              </a:rPr>
              <a:t>2</a:t>
            </a:r>
          </a:p>
        </p:txBody>
      </p:sp>
    </p:spTree>
    <p:extLst>
      <p:ext uri="{BB962C8B-B14F-4D97-AF65-F5344CB8AC3E}">
        <p14:creationId xmlns:p14="http://schemas.microsoft.com/office/powerpoint/2010/main" val="25852552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Slide Number Placeholder 18"/>
          <p:cNvSpPr>
            <a:spLocks noGrp="1"/>
          </p:cNvSpPr>
          <p:nvPr>
            <p:ph type="sldNum" sz="quarter" idx="12"/>
          </p:nvPr>
        </p:nvSpPr>
        <p:spPr/>
        <p:txBody>
          <a:bodyPr/>
          <a:lstStyle/>
          <a:p>
            <a:fld id="{97B5E8DF-58F0-4F1A-9C8E-35C36CDA2C44}" type="slidenum">
              <a:rPr lang="en-GB" smtClean="0"/>
              <a:pPr/>
              <a:t>62</a:t>
            </a:fld>
            <a:endParaRPr lang="en-GB"/>
          </a:p>
        </p:txBody>
      </p:sp>
      <p:sp>
        <p:nvSpPr>
          <p:cNvPr id="15" name="Rectangle 13"/>
          <p:cNvSpPr>
            <a:spLocks noChangeArrowheads="1"/>
          </p:cNvSpPr>
          <p:nvPr/>
        </p:nvSpPr>
        <p:spPr bwMode="auto">
          <a:xfrm>
            <a:off x="44152" y="23664"/>
            <a:ext cx="7696200" cy="381000"/>
          </a:xfrm>
          <a:prstGeom prst="rect">
            <a:avLst/>
          </a:prstGeom>
          <a:noFill/>
          <a:ln w="9525">
            <a:noFill/>
            <a:miter lim="800000"/>
            <a:headEnd/>
            <a:tailEnd/>
          </a:ln>
        </p:spPr>
        <p:txBody>
          <a:bodyPr anchor="ctr"/>
          <a:lstStyle/>
          <a:p>
            <a:r>
              <a:rPr lang="en-US" sz="2000" i="1" dirty="0">
                <a:solidFill>
                  <a:srgbClr val="FF0000"/>
                </a:solidFill>
                <a:latin typeface="Verdana" pitchFamily="34" charset="0"/>
              </a:rPr>
              <a:t>State-of-the-art: B-RAD by ELSE NUCLEAR (Italy)</a:t>
            </a:r>
          </a:p>
        </p:txBody>
      </p:sp>
      <p:pic>
        <p:nvPicPr>
          <p:cNvPr id="1028" name="Picture 4">
            <a:extLst>
              <a:ext uri="{FF2B5EF4-FFF2-40B4-BE49-F238E27FC236}">
                <a16:creationId xmlns:a16="http://schemas.microsoft.com/office/drawing/2014/main" id="{A5EECE40-B9F8-112A-BC70-51DF37AB754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702746" y="3499445"/>
            <a:ext cx="3333750" cy="2809875"/>
          </a:xfrm>
          <a:prstGeom prst="rect">
            <a:avLst/>
          </a:prstGeom>
          <a:noFill/>
          <a:extLst>
            <a:ext uri="{909E8E84-426E-40DD-AFC4-6F175D3DCCD1}">
              <a14:hiddenFill xmlns:a14="http://schemas.microsoft.com/office/drawing/2010/main">
                <a:solidFill>
                  <a:srgbClr val="FFFFFF"/>
                </a:solidFill>
              </a14:hiddenFill>
            </a:ext>
          </a:extLst>
        </p:spPr>
      </p:pic>
      <p:sp>
        <p:nvSpPr>
          <p:cNvPr id="18" name="CasellaDiTesto 7">
            <a:extLst>
              <a:ext uri="{FF2B5EF4-FFF2-40B4-BE49-F238E27FC236}">
                <a16:creationId xmlns:a16="http://schemas.microsoft.com/office/drawing/2014/main" id="{C86BDC44-D3B4-3DEE-349F-3A820D8CFBBC}"/>
              </a:ext>
            </a:extLst>
          </p:cNvPr>
          <p:cNvSpPr txBox="1"/>
          <p:nvPr/>
        </p:nvSpPr>
        <p:spPr>
          <a:xfrm>
            <a:off x="251520" y="812026"/>
            <a:ext cx="8424936" cy="4201150"/>
          </a:xfrm>
          <a:prstGeom prst="rect">
            <a:avLst/>
          </a:prstGeom>
          <a:noFill/>
        </p:spPr>
        <p:txBody>
          <a:bodyPr wrap="square" rtlCol="0">
            <a:spAutoFit/>
          </a:bodyPr>
          <a:lstStyle/>
          <a:p>
            <a:pPr marL="342900" indent="-342900">
              <a:spcAft>
                <a:spcPts val="1800"/>
              </a:spcAft>
              <a:buFont typeface="Wingdings" panose="05000000000000000000" pitchFamily="2" charset="2"/>
              <a:buChar char="Ø"/>
            </a:pPr>
            <a:r>
              <a:rPr lang="en-GB" sz="2400" dirty="0"/>
              <a:t>Developed for operating also in very intense magnetic fields (up to 3 T intensity)</a:t>
            </a:r>
          </a:p>
          <a:p>
            <a:pPr marL="342900" indent="-342900">
              <a:spcAft>
                <a:spcPts val="1800"/>
              </a:spcAft>
              <a:buFont typeface="Wingdings" panose="05000000000000000000" pitchFamily="2" charset="2"/>
              <a:buChar char="Ø"/>
            </a:pPr>
            <a:r>
              <a:rPr lang="en-GB" sz="2400" dirty="0"/>
              <a:t>Equipped with LaBr</a:t>
            </a:r>
            <a:r>
              <a:rPr lang="en-GB" sz="2400" baseline="-25000" dirty="0"/>
              <a:t>3</a:t>
            </a:r>
            <a:r>
              <a:rPr lang="en-GB" sz="2400" dirty="0"/>
              <a:t> crystal, 15 mm diameter x 15 mm height</a:t>
            </a:r>
          </a:p>
          <a:p>
            <a:pPr marL="342900" indent="-342900">
              <a:spcAft>
                <a:spcPts val="1800"/>
              </a:spcAft>
              <a:buFont typeface="Wingdings" panose="05000000000000000000" pitchFamily="2" charset="2"/>
              <a:buChar char="Ø"/>
            </a:pPr>
            <a:r>
              <a:rPr lang="en-GB" sz="2400" dirty="0"/>
              <a:t>Energy resolution approximately 3% (</a:t>
            </a:r>
            <a:r>
              <a:rPr lang="en-GB" sz="2400" baseline="30000" dirty="0"/>
              <a:t>137</a:t>
            </a:r>
            <a:r>
              <a:rPr lang="en-GB" sz="2400" dirty="0"/>
              <a:t>Cs)</a:t>
            </a:r>
          </a:p>
          <a:p>
            <a:pPr marL="342900" indent="-342900">
              <a:spcAft>
                <a:spcPts val="1800"/>
              </a:spcAft>
              <a:buFont typeface="Wingdings" panose="05000000000000000000" pitchFamily="2" charset="2"/>
              <a:buChar char="Ø"/>
            </a:pPr>
            <a:r>
              <a:rPr lang="en-GB" sz="2400" dirty="0"/>
              <a:t>User friendly, with double display (small with fast reading, big for detailed analysis)</a:t>
            </a:r>
          </a:p>
          <a:p>
            <a:pPr marL="342900" indent="-342900">
              <a:spcAft>
                <a:spcPts val="1800"/>
              </a:spcAft>
              <a:buFont typeface="Wingdings" panose="05000000000000000000" pitchFamily="2" charset="2"/>
              <a:buChar char="Ø"/>
            </a:pPr>
            <a:r>
              <a:rPr lang="en-GB" sz="2400" dirty="0"/>
              <a:t>Leather bag for easy transport</a:t>
            </a:r>
          </a:p>
          <a:p>
            <a:pPr marL="342900" indent="-342900">
              <a:spcAft>
                <a:spcPts val="1800"/>
              </a:spcAft>
              <a:buFont typeface="Wingdings" panose="05000000000000000000" pitchFamily="2" charset="2"/>
              <a:buChar char="Ø"/>
            </a:pPr>
            <a:r>
              <a:rPr lang="en-GB" sz="2400" dirty="0"/>
              <a:t>Radioisotope identification capability</a:t>
            </a:r>
          </a:p>
        </p:txBody>
      </p:sp>
      <p:sp>
        <p:nvSpPr>
          <p:cNvPr id="22" name="TextBox 21">
            <a:extLst>
              <a:ext uri="{FF2B5EF4-FFF2-40B4-BE49-F238E27FC236}">
                <a16:creationId xmlns:a16="http://schemas.microsoft.com/office/drawing/2014/main" id="{BBE1E392-8635-3794-3AFF-4C7FD39FEB39}"/>
              </a:ext>
            </a:extLst>
          </p:cNvPr>
          <p:cNvSpPr txBox="1"/>
          <p:nvPr/>
        </p:nvSpPr>
        <p:spPr>
          <a:xfrm>
            <a:off x="61292" y="5374530"/>
            <a:ext cx="5734844" cy="923330"/>
          </a:xfrm>
          <a:prstGeom prst="rect">
            <a:avLst/>
          </a:prstGeom>
          <a:noFill/>
        </p:spPr>
        <p:txBody>
          <a:bodyPr wrap="square">
            <a:spAutoFit/>
          </a:bodyPr>
          <a:lstStyle/>
          <a:p>
            <a:r>
              <a:rPr lang="en-GB" b="0" i="0" dirty="0">
                <a:solidFill>
                  <a:srgbClr val="000000"/>
                </a:solidFill>
                <a:effectLst/>
                <a:highlight>
                  <a:srgbClr val="FFFFFF"/>
                </a:highlight>
                <a:latin typeface="+mj-lt"/>
              </a:rPr>
              <a:t>A. </a:t>
            </a:r>
            <a:r>
              <a:rPr lang="en-GB" b="0" i="0" dirty="0" err="1">
                <a:solidFill>
                  <a:srgbClr val="000000"/>
                </a:solidFill>
                <a:effectLst/>
                <a:highlight>
                  <a:srgbClr val="FFFFFF"/>
                </a:highlight>
                <a:latin typeface="+mj-lt"/>
              </a:rPr>
              <a:t>Fazzi</a:t>
            </a:r>
            <a:r>
              <a:rPr lang="en-GB" b="0" i="0" dirty="0">
                <a:solidFill>
                  <a:srgbClr val="000000"/>
                </a:solidFill>
                <a:effectLst/>
                <a:highlight>
                  <a:srgbClr val="FFFFFF"/>
                </a:highlight>
                <a:latin typeface="+mj-lt"/>
              </a:rPr>
              <a:t> and M. Silari. Portable Radiation Detection Device for Operation in Intense Magnetic Fields. CERN/</a:t>
            </a:r>
            <a:r>
              <a:rPr lang="en-GB" b="0" i="0" dirty="0" err="1">
                <a:solidFill>
                  <a:srgbClr val="000000"/>
                </a:solidFill>
                <a:effectLst/>
                <a:highlight>
                  <a:srgbClr val="FFFFFF"/>
                </a:highlight>
                <a:latin typeface="+mj-lt"/>
              </a:rPr>
              <a:t>Politecnico</a:t>
            </a:r>
            <a:r>
              <a:rPr lang="en-GB" b="0" i="0" dirty="0">
                <a:solidFill>
                  <a:srgbClr val="000000"/>
                </a:solidFill>
                <a:effectLst/>
                <a:highlight>
                  <a:srgbClr val="FFFFFF"/>
                </a:highlight>
                <a:latin typeface="+mj-lt"/>
              </a:rPr>
              <a:t> joint patent. Patent Grant number 9977134</a:t>
            </a:r>
            <a:r>
              <a:rPr lang="en-GB" dirty="0">
                <a:solidFill>
                  <a:srgbClr val="000000"/>
                </a:solidFill>
                <a:highlight>
                  <a:srgbClr val="FFFFFF"/>
                </a:highlight>
                <a:latin typeface="+mj-lt"/>
              </a:rPr>
              <a:t> (2017)</a:t>
            </a:r>
            <a:endParaRPr lang="en-GB" dirty="0">
              <a:latin typeface="+mj-lt"/>
            </a:endParaRPr>
          </a:p>
        </p:txBody>
      </p:sp>
    </p:spTree>
    <p:extLst>
      <p:ext uri="{BB962C8B-B14F-4D97-AF65-F5344CB8AC3E}">
        <p14:creationId xmlns:p14="http://schemas.microsoft.com/office/powerpoint/2010/main" val="29432254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Slide Number Placeholder 18"/>
          <p:cNvSpPr>
            <a:spLocks noGrp="1"/>
          </p:cNvSpPr>
          <p:nvPr>
            <p:ph type="sldNum" sz="quarter" idx="12"/>
          </p:nvPr>
        </p:nvSpPr>
        <p:spPr/>
        <p:txBody>
          <a:bodyPr/>
          <a:lstStyle/>
          <a:p>
            <a:fld id="{97B5E8DF-58F0-4F1A-9C8E-35C36CDA2C44}" type="slidenum">
              <a:rPr lang="en-GB" smtClean="0"/>
              <a:pPr/>
              <a:t>63</a:t>
            </a:fld>
            <a:endParaRPr lang="en-GB"/>
          </a:p>
        </p:txBody>
      </p:sp>
      <p:sp>
        <p:nvSpPr>
          <p:cNvPr id="15" name="Rectangle 13"/>
          <p:cNvSpPr>
            <a:spLocks noChangeArrowheads="1"/>
          </p:cNvSpPr>
          <p:nvPr/>
        </p:nvSpPr>
        <p:spPr bwMode="auto">
          <a:xfrm>
            <a:off x="44152" y="23664"/>
            <a:ext cx="7696200" cy="381000"/>
          </a:xfrm>
          <a:prstGeom prst="rect">
            <a:avLst/>
          </a:prstGeom>
          <a:noFill/>
          <a:ln w="9525">
            <a:noFill/>
            <a:miter lim="800000"/>
            <a:headEnd/>
            <a:tailEnd/>
          </a:ln>
        </p:spPr>
        <p:txBody>
          <a:bodyPr anchor="ctr"/>
          <a:lstStyle/>
          <a:p>
            <a:r>
              <a:rPr lang="en-US" sz="2000" i="1" dirty="0">
                <a:solidFill>
                  <a:srgbClr val="FF0000"/>
                </a:solidFill>
                <a:latin typeface="Verdana" pitchFamily="34" charset="0"/>
              </a:rPr>
              <a:t>Contamination monitors</a:t>
            </a:r>
          </a:p>
        </p:txBody>
      </p:sp>
      <p:pic>
        <p:nvPicPr>
          <p:cNvPr id="5" name="Picture 1"/>
          <p:cNvPicPr>
            <a:picLocks noChangeAspect="1" noChangeArrowheads="1"/>
          </p:cNvPicPr>
          <p:nvPr/>
        </p:nvPicPr>
        <p:blipFill rotWithShape="1">
          <a:blip r:embed="rId3" cstate="print"/>
          <a:srcRect/>
          <a:stretch/>
        </p:blipFill>
        <p:spPr bwMode="auto">
          <a:xfrm>
            <a:off x="179512" y="3068960"/>
            <a:ext cx="3216421" cy="2376264"/>
          </a:xfrm>
          <a:prstGeom prst="rect">
            <a:avLst/>
          </a:prstGeom>
          <a:noFill/>
          <a:ln w="9525">
            <a:noFill/>
            <a:miter lim="800000"/>
            <a:headEnd/>
            <a:tailEnd/>
          </a:ln>
        </p:spPr>
      </p:pic>
      <p:sp>
        <p:nvSpPr>
          <p:cNvPr id="2" name="TextBox 1"/>
          <p:cNvSpPr txBox="1"/>
          <p:nvPr/>
        </p:nvSpPr>
        <p:spPr>
          <a:xfrm>
            <a:off x="251520" y="5517232"/>
            <a:ext cx="3274365" cy="461665"/>
          </a:xfrm>
          <a:prstGeom prst="rect">
            <a:avLst/>
          </a:prstGeom>
          <a:noFill/>
        </p:spPr>
        <p:txBody>
          <a:bodyPr wrap="square" rtlCol="0">
            <a:spAutoFit/>
          </a:bodyPr>
          <a:lstStyle/>
          <a:p>
            <a:r>
              <a:rPr lang="en-GB" sz="2400" dirty="0"/>
              <a:t>Hand and foot monitor</a:t>
            </a:r>
          </a:p>
        </p:txBody>
      </p:sp>
      <p:pic>
        <p:nvPicPr>
          <p:cNvPr id="6" name="Picture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740352" y="2499383"/>
            <a:ext cx="1316806" cy="3584639"/>
          </a:xfrm>
          <a:prstGeom prst="rect">
            <a:avLst/>
          </a:prstGeom>
          <a:noFill/>
          <a:ln>
            <a:noFill/>
          </a:ln>
          <a:effectLst>
            <a:outerShdw blurRad="127000" dist="50800" dir="2700000" algn="ctr" rotWithShape="0">
              <a:schemeClr val="bg2">
                <a:alpha val="75000"/>
              </a:scheme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pic>
        <p:nvPicPr>
          <p:cNvPr id="7" name="Picture 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692775" y="494751"/>
            <a:ext cx="1568996" cy="18908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sp>
        <p:nvSpPr>
          <p:cNvPr id="8" name="Rectangle 7"/>
          <p:cNvSpPr>
            <a:spLocks noChangeAspect="1"/>
          </p:cNvSpPr>
          <p:nvPr/>
        </p:nvSpPr>
        <p:spPr bwMode="auto">
          <a:xfrm>
            <a:off x="7387765" y="1069600"/>
            <a:ext cx="140606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square" lIns="0" tIns="0" rIns="0" bIns="0" anchor="ctr">
            <a:spAutoFit/>
          </a:bodyPr>
          <a:lstStyle>
            <a:lvl1pPr algn="l">
              <a:defRPr sz="1200">
                <a:solidFill>
                  <a:schemeClr val="tx1"/>
                </a:solidFill>
                <a:latin typeface="Gill Sans" charset="0"/>
              </a:defRPr>
            </a:lvl1pPr>
            <a:lvl2pPr algn="l">
              <a:defRPr sz="1200">
                <a:solidFill>
                  <a:schemeClr val="tx1"/>
                </a:solidFill>
                <a:latin typeface="Gill Sans" charset="0"/>
              </a:defRPr>
            </a:lvl2pPr>
            <a:lvl3pPr algn="l">
              <a:defRPr sz="1200">
                <a:solidFill>
                  <a:schemeClr val="tx1"/>
                </a:solidFill>
                <a:latin typeface="Gill Sans" charset="0"/>
              </a:defRPr>
            </a:lvl3pPr>
            <a:lvl4pPr algn="l">
              <a:defRPr sz="1200">
                <a:solidFill>
                  <a:schemeClr val="tx1"/>
                </a:solidFill>
                <a:latin typeface="Gill Sans" charset="0"/>
              </a:defRPr>
            </a:lvl4pPr>
            <a:lvl5pPr algn="l">
              <a:defRPr sz="1200">
                <a:solidFill>
                  <a:schemeClr val="tx1"/>
                </a:solidFill>
                <a:latin typeface="Gill Sans" charset="0"/>
              </a:defRPr>
            </a:lvl5pPr>
            <a:lvl6pPr fontAlgn="base">
              <a:spcBef>
                <a:spcPct val="0"/>
              </a:spcBef>
              <a:spcAft>
                <a:spcPct val="0"/>
              </a:spcAft>
              <a:defRPr sz="1200">
                <a:solidFill>
                  <a:schemeClr val="tx1"/>
                </a:solidFill>
                <a:latin typeface="Gill Sans" charset="0"/>
              </a:defRPr>
            </a:lvl6pPr>
            <a:lvl7pPr fontAlgn="base">
              <a:spcBef>
                <a:spcPct val="0"/>
              </a:spcBef>
              <a:spcAft>
                <a:spcPct val="0"/>
              </a:spcAft>
              <a:defRPr sz="1200">
                <a:solidFill>
                  <a:schemeClr val="tx1"/>
                </a:solidFill>
                <a:latin typeface="Gill Sans" charset="0"/>
              </a:defRPr>
            </a:lvl7pPr>
            <a:lvl8pPr fontAlgn="base">
              <a:spcBef>
                <a:spcPct val="0"/>
              </a:spcBef>
              <a:spcAft>
                <a:spcPct val="0"/>
              </a:spcAft>
              <a:defRPr sz="1200">
                <a:solidFill>
                  <a:schemeClr val="tx1"/>
                </a:solidFill>
                <a:latin typeface="Gill Sans" charset="0"/>
              </a:defRPr>
            </a:lvl8pPr>
            <a:lvl9pPr fontAlgn="base">
              <a:spcBef>
                <a:spcPct val="0"/>
              </a:spcBef>
              <a:spcAft>
                <a:spcPct val="0"/>
              </a:spcAft>
              <a:defRPr sz="1200">
                <a:solidFill>
                  <a:schemeClr val="tx1"/>
                </a:solidFill>
                <a:latin typeface="Gill Sans" charset="0"/>
              </a:defRPr>
            </a:lvl9pPr>
          </a:lstStyle>
          <a:p>
            <a:pPr algn="ctr"/>
            <a:r>
              <a:rPr lang="en-US" altLang="en-US" sz="2400" dirty="0">
                <a:ea typeface="Gill Sans" charset="0"/>
                <a:cs typeface="Gill Sans" charset="0"/>
              </a:rPr>
              <a:t>CMS2000</a:t>
            </a:r>
          </a:p>
        </p:txBody>
      </p:sp>
      <p:pic>
        <p:nvPicPr>
          <p:cNvPr id="9" name="Picture 8"/>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913478" y="836712"/>
            <a:ext cx="1367843" cy="1206920"/>
          </a:xfrm>
          <a:prstGeom prst="rect">
            <a:avLst/>
          </a:prstGeom>
          <a:noFill/>
          <a:ln>
            <a:noFill/>
          </a:ln>
          <a:effectLst>
            <a:outerShdw blurRad="127000" dist="50800" dir="2700000" algn="ctr" rotWithShape="0">
              <a:schemeClr val="bg2">
                <a:alpha val="75000"/>
              </a:scheme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sp>
        <p:nvSpPr>
          <p:cNvPr id="10" name="Rectangle 9"/>
          <p:cNvSpPr>
            <a:spLocks noChangeAspect="1"/>
          </p:cNvSpPr>
          <p:nvPr/>
        </p:nvSpPr>
        <p:spPr bwMode="auto">
          <a:xfrm>
            <a:off x="3347864" y="2095440"/>
            <a:ext cx="66883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square" lIns="0" tIns="0" rIns="0" bIns="0" anchor="ctr">
            <a:spAutoFit/>
          </a:bodyPr>
          <a:lstStyle>
            <a:lvl1pPr algn="l">
              <a:defRPr sz="1200">
                <a:solidFill>
                  <a:schemeClr val="tx1"/>
                </a:solidFill>
                <a:latin typeface="Gill Sans" charset="0"/>
              </a:defRPr>
            </a:lvl1pPr>
            <a:lvl2pPr algn="l">
              <a:defRPr sz="1200">
                <a:solidFill>
                  <a:schemeClr val="tx1"/>
                </a:solidFill>
                <a:latin typeface="Gill Sans" charset="0"/>
              </a:defRPr>
            </a:lvl2pPr>
            <a:lvl3pPr algn="l">
              <a:defRPr sz="1200">
                <a:solidFill>
                  <a:schemeClr val="tx1"/>
                </a:solidFill>
                <a:latin typeface="Gill Sans" charset="0"/>
              </a:defRPr>
            </a:lvl3pPr>
            <a:lvl4pPr algn="l">
              <a:defRPr sz="1200">
                <a:solidFill>
                  <a:schemeClr val="tx1"/>
                </a:solidFill>
                <a:latin typeface="Gill Sans" charset="0"/>
              </a:defRPr>
            </a:lvl4pPr>
            <a:lvl5pPr algn="l">
              <a:defRPr sz="1200">
                <a:solidFill>
                  <a:schemeClr val="tx1"/>
                </a:solidFill>
                <a:latin typeface="Gill Sans" charset="0"/>
              </a:defRPr>
            </a:lvl5pPr>
            <a:lvl6pPr fontAlgn="base">
              <a:spcBef>
                <a:spcPct val="0"/>
              </a:spcBef>
              <a:spcAft>
                <a:spcPct val="0"/>
              </a:spcAft>
              <a:defRPr sz="1200">
                <a:solidFill>
                  <a:schemeClr val="tx1"/>
                </a:solidFill>
                <a:latin typeface="Gill Sans" charset="0"/>
              </a:defRPr>
            </a:lvl6pPr>
            <a:lvl7pPr fontAlgn="base">
              <a:spcBef>
                <a:spcPct val="0"/>
              </a:spcBef>
              <a:spcAft>
                <a:spcPct val="0"/>
              </a:spcAft>
              <a:defRPr sz="1200">
                <a:solidFill>
                  <a:schemeClr val="tx1"/>
                </a:solidFill>
                <a:latin typeface="Gill Sans" charset="0"/>
              </a:defRPr>
            </a:lvl7pPr>
            <a:lvl8pPr fontAlgn="base">
              <a:spcBef>
                <a:spcPct val="0"/>
              </a:spcBef>
              <a:spcAft>
                <a:spcPct val="0"/>
              </a:spcAft>
              <a:defRPr sz="1200">
                <a:solidFill>
                  <a:schemeClr val="tx1"/>
                </a:solidFill>
                <a:latin typeface="Gill Sans" charset="0"/>
              </a:defRPr>
            </a:lvl8pPr>
            <a:lvl9pPr fontAlgn="base">
              <a:spcBef>
                <a:spcPct val="0"/>
              </a:spcBef>
              <a:spcAft>
                <a:spcPct val="0"/>
              </a:spcAft>
              <a:defRPr sz="1200">
                <a:solidFill>
                  <a:schemeClr val="tx1"/>
                </a:solidFill>
                <a:latin typeface="Gill Sans" charset="0"/>
              </a:defRPr>
            </a:lvl9pPr>
          </a:lstStyle>
          <a:p>
            <a:pPr algn="ctr"/>
            <a:r>
              <a:rPr lang="en-US" altLang="en-US" sz="2400" dirty="0">
                <a:ea typeface="Gill Sans" charset="0"/>
                <a:cs typeface="Gill Sans" charset="0"/>
              </a:rPr>
              <a:t>APA</a:t>
            </a:r>
          </a:p>
        </p:txBody>
      </p:sp>
      <p:sp>
        <p:nvSpPr>
          <p:cNvPr id="11" name="Rectangle 10"/>
          <p:cNvSpPr>
            <a:spLocks noChangeAspect="1"/>
          </p:cNvSpPr>
          <p:nvPr/>
        </p:nvSpPr>
        <p:spPr bwMode="auto">
          <a:xfrm>
            <a:off x="5692775" y="5647521"/>
            <a:ext cx="169471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square" lIns="0" tIns="0" rIns="0" bIns="0" anchor="ctr">
            <a:spAutoFit/>
          </a:bodyPr>
          <a:lstStyle>
            <a:lvl1pPr algn="l">
              <a:defRPr sz="1200">
                <a:solidFill>
                  <a:schemeClr val="tx1"/>
                </a:solidFill>
                <a:latin typeface="Gill Sans" charset="0"/>
              </a:defRPr>
            </a:lvl1pPr>
            <a:lvl2pPr algn="l">
              <a:defRPr sz="1200">
                <a:solidFill>
                  <a:schemeClr val="tx1"/>
                </a:solidFill>
                <a:latin typeface="Gill Sans" charset="0"/>
              </a:defRPr>
            </a:lvl2pPr>
            <a:lvl3pPr algn="l">
              <a:defRPr sz="1200">
                <a:solidFill>
                  <a:schemeClr val="tx1"/>
                </a:solidFill>
                <a:latin typeface="Gill Sans" charset="0"/>
              </a:defRPr>
            </a:lvl3pPr>
            <a:lvl4pPr algn="l">
              <a:defRPr sz="1200">
                <a:solidFill>
                  <a:schemeClr val="tx1"/>
                </a:solidFill>
                <a:latin typeface="Gill Sans" charset="0"/>
              </a:defRPr>
            </a:lvl4pPr>
            <a:lvl5pPr algn="l">
              <a:defRPr sz="1200">
                <a:solidFill>
                  <a:schemeClr val="tx1"/>
                </a:solidFill>
                <a:latin typeface="Gill Sans" charset="0"/>
              </a:defRPr>
            </a:lvl5pPr>
            <a:lvl6pPr fontAlgn="base">
              <a:spcBef>
                <a:spcPct val="0"/>
              </a:spcBef>
              <a:spcAft>
                <a:spcPct val="0"/>
              </a:spcAft>
              <a:defRPr sz="1200">
                <a:solidFill>
                  <a:schemeClr val="tx1"/>
                </a:solidFill>
                <a:latin typeface="Gill Sans" charset="0"/>
              </a:defRPr>
            </a:lvl6pPr>
            <a:lvl7pPr fontAlgn="base">
              <a:spcBef>
                <a:spcPct val="0"/>
              </a:spcBef>
              <a:spcAft>
                <a:spcPct val="0"/>
              </a:spcAft>
              <a:defRPr sz="1200">
                <a:solidFill>
                  <a:schemeClr val="tx1"/>
                </a:solidFill>
                <a:latin typeface="Gill Sans" charset="0"/>
              </a:defRPr>
            </a:lvl7pPr>
            <a:lvl8pPr fontAlgn="base">
              <a:spcBef>
                <a:spcPct val="0"/>
              </a:spcBef>
              <a:spcAft>
                <a:spcPct val="0"/>
              </a:spcAft>
              <a:defRPr sz="1200">
                <a:solidFill>
                  <a:schemeClr val="tx1"/>
                </a:solidFill>
                <a:latin typeface="Gill Sans" charset="0"/>
              </a:defRPr>
            </a:lvl8pPr>
            <a:lvl9pPr fontAlgn="base">
              <a:spcBef>
                <a:spcPct val="0"/>
              </a:spcBef>
              <a:spcAft>
                <a:spcPct val="0"/>
              </a:spcAft>
              <a:defRPr sz="1200">
                <a:solidFill>
                  <a:schemeClr val="tx1"/>
                </a:solidFill>
                <a:latin typeface="Gill Sans" charset="0"/>
              </a:defRPr>
            </a:lvl9pPr>
          </a:lstStyle>
          <a:p>
            <a:pPr algn="ctr"/>
            <a:r>
              <a:rPr lang="en-US" altLang="en-US" sz="2400" dirty="0">
                <a:ea typeface="Gill Sans" charset="0"/>
                <a:cs typeface="Gill Sans" charset="0"/>
              </a:rPr>
              <a:t>ABPM203M</a:t>
            </a:r>
          </a:p>
        </p:txBody>
      </p:sp>
      <p:sp>
        <p:nvSpPr>
          <p:cNvPr id="12" name="TextBox 11"/>
          <p:cNvSpPr txBox="1"/>
          <p:nvPr/>
        </p:nvSpPr>
        <p:spPr>
          <a:xfrm>
            <a:off x="3748569" y="3566954"/>
            <a:ext cx="3775759" cy="461665"/>
          </a:xfrm>
          <a:prstGeom prst="rect">
            <a:avLst/>
          </a:prstGeom>
          <a:noFill/>
        </p:spPr>
        <p:txBody>
          <a:bodyPr wrap="square" rtlCol="0">
            <a:spAutoFit/>
          </a:bodyPr>
          <a:lstStyle/>
          <a:p>
            <a:r>
              <a:rPr lang="en-GB" sz="2400" dirty="0"/>
              <a:t>Air contamination monitors</a:t>
            </a:r>
          </a:p>
        </p:txBody>
      </p:sp>
      <p:cxnSp>
        <p:nvCxnSpPr>
          <p:cNvPr id="4" name="Straight Arrow Connector 3"/>
          <p:cNvCxnSpPr/>
          <p:nvPr/>
        </p:nvCxnSpPr>
        <p:spPr>
          <a:xfrm flipH="1" flipV="1">
            <a:off x="4281321" y="2564904"/>
            <a:ext cx="866743" cy="1002050"/>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6" name="Straight Arrow Connector 15"/>
          <p:cNvCxnSpPr/>
          <p:nvPr/>
        </p:nvCxnSpPr>
        <p:spPr>
          <a:xfrm flipV="1">
            <a:off x="5148064" y="2464772"/>
            <a:ext cx="792088" cy="1086403"/>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0" name="Straight Arrow Connector 19"/>
          <p:cNvCxnSpPr/>
          <p:nvPr/>
        </p:nvCxnSpPr>
        <p:spPr>
          <a:xfrm>
            <a:off x="5300464" y="4028619"/>
            <a:ext cx="1961307" cy="1056565"/>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562767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Slide Number Placeholder 18"/>
          <p:cNvSpPr>
            <a:spLocks noGrp="1"/>
          </p:cNvSpPr>
          <p:nvPr>
            <p:ph type="sldNum" sz="quarter" idx="12"/>
          </p:nvPr>
        </p:nvSpPr>
        <p:spPr/>
        <p:txBody>
          <a:bodyPr/>
          <a:lstStyle/>
          <a:p>
            <a:fld id="{97B5E8DF-58F0-4F1A-9C8E-35C36CDA2C44}" type="slidenum">
              <a:rPr lang="en-GB" smtClean="0"/>
              <a:pPr/>
              <a:t>64</a:t>
            </a:fld>
            <a:endParaRPr lang="en-GB"/>
          </a:p>
        </p:txBody>
      </p:sp>
      <p:sp>
        <p:nvSpPr>
          <p:cNvPr id="15" name="Rectangle 13"/>
          <p:cNvSpPr>
            <a:spLocks noChangeArrowheads="1"/>
          </p:cNvSpPr>
          <p:nvPr/>
        </p:nvSpPr>
        <p:spPr bwMode="auto">
          <a:xfrm>
            <a:off x="44152" y="23664"/>
            <a:ext cx="7696200" cy="381000"/>
          </a:xfrm>
          <a:prstGeom prst="rect">
            <a:avLst/>
          </a:prstGeom>
          <a:noFill/>
          <a:ln w="9525">
            <a:noFill/>
            <a:miter lim="800000"/>
            <a:headEnd/>
            <a:tailEnd/>
          </a:ln>
        </p:spPr>
        <p:txBody>
          <a:bodyPr anchor="ctr"/>
          <a:lstStyle/>
          <a:p>
            <a:r>
              <a:rPr lang="en-US" sz="2000" i="1" dirty="0">
                <a:solidFill>
                  <a:srgbClr val="FF0000"/>
                </a:solidFill>
                <a:latin typeface="Verdana" pitchFamily="34" charset="0"/>
              </a:rPr>
              <a:t>Whole body counting</a:t>
            </a:r>
          </a:p>
        </p:txBody>
      </p:sp>
      <p:pic>
        <p:nvPicPr>
          <p:cNvPr id="4"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4152" y="3284984"/>
            <a:ext cx="2831306" cy="30553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pic>
        <p:nvPicPr>
          <p:cNvPr id="5" name="Picture 5"/>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385186" y="441759"/>
            <a:ext cx="3626974" cy="29535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pic>
        <p:nvPicPr>
          <p:cNvPr id="6" name="Picture 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644008" y="3388432"/>
            <a:ext cx="4420634" cy="29729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spTree>
    <p:extLst>
      <p:ext uri="{BB962C8B-B14F-4D97-AF65-F5344CB8AC3E}">
        <p14:creationId xmlns:p14="http://schemas.microsoft.com/office/powerpoint/2010/main" val="15128591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Slide Number Placeholder 18"/>
          <p:cNvSpPr>
            <a:spLocks noGrp="1"/>
          </p:cNvSpPr>
          <p:nvPr>
            <p:ph type="sldNum" sz="quarter" idx="12"/>
          </p:nvPr>
        </p:nvSpPr>
        <p:spPr/>
        <p:txBody>
          <a:bodyPr/>
          <a:lstStyle/>
          <a:p>
            <a:fld id="{97B5E8DF-58F0-4F1A-9C8E-35C36CDA2C44}" type="slidenum">
              <a:rPr lang="en-GB" smtClean="0"/>
              <a:pPr/>
              <a:t>65</a:t>
            </a:fld>
            <a:endParaRPr lang="en-GB"/>
          </a:p>
        </p:txBody>
      </p:sp>
      <p:sp>
        <p:nvSpPr>
          <p:cNvPr id="15" name="Rectangle 13"/>
          <p:cNvSpPr>
            <a:spLocks noChangeArrowheads="1"/>
          </p:cNvSpPr>
          <p:nvPr/>
        </p:nvSpPr>
        <p:spPr bwMode="auto">
          <a:xfrm>
            <a:off x="44152" y="23664"/>
            <a:ext cx="7696200" cy="381000"/>
          </a:xfrm>
          <a:prstGeom prst="rect">
            <a:avLst/>
          </a:prstGeom>
          <a:noFill/>
          <a:ln w="9525">
            <a:noFill/>
            <a:miter lim="800000"/>
            <a:headEnd/>
            <a:tailEnd/>
          </a:ln>
        </p:spPr>
        <p:txBody>
          <a:bodyPr anchor="ctr"/>
          <a:lstStyle/>
          <a:p>
            <a:r>
              <a:rPr lang="en-US" sz="2000" i="1" dirty="0">
                <a:solidFill>
                  <a:srgbClr val="FF0000"/>
                </a:solidFill>
                <a:latin typeface="Verdana" pitchFamily="34" charset="0"/>
              </a:rPr>
              <a:t>Slow neutron detection</a:t>
            </a:r>
          </a:p>
        </p:txBody>
      </p:sp>
      <p:sp>
        <p:nvSpPr>
          <p:cNvPr id="4" name="Rectangle 3"/>
          <p:cNvSpPr>
            <a:spLocks noChangeArrowheads="1"/>
          </p:cNvSpPr>
          <p:nvPr/>
        </p:nvSpPr>
        <p:spPr bwMode="auto">
          <a:xfrm>
            <a:off x="520824" y="1661279"/>
            <a:ext cx="8299648" cy="3416320"/>
          </a:xfrm>
          <a:prstGeom prst="rect">
            <a:avLst/>
          </a:prstGeom>
          <a:noFill/>
          <a:ln w="9525">
            <a:noFill/>
            <a:miter lim="800000"/>
            <a:headEnd/>
            <a:tailEnd/>
          </a:ln>
        </p:spPr>
        <p:txBody>
          <a:bodyPr wrap="square">
            <a:spAutoFit/>
          </a:bodyPr>
          <a:lstStyle/>
          <a:p>
            <a:r>
              <a:rPr lang="en-GB" sz="2400" b="0" dirty="0"/>
              <a:t>Some elements have a very large cross section for slow neutrons and can be exploited for neutron detection</a:t>
            </a:r>
          </a:p>
          <a:p>
            <a:pPr marL="457200" indent="-457200"/>
            <a:endParaRPr lang="en-GB" sz="2400" b="0" dirty="0"/>
          </a:p>
          <a:p>
            <a:pPr marL="457200" indent="-457200">
              <a:buFont typeface="Arial" charset="0"/>
              <a:buAutoNum type="arabicParenR"/>
            </a:pPr>
            <a:r>
              <a:rPr lang="en-GB" sz="2400" b="0" dirty="0"/>
              <a:t>Boron   	</a:t>
            </a:r>
            <a:r>
              <a:rPr lang="en-GB" sz="2400" b="0" baseline="30000" dirty="0"/>
              <a:t>10</a:t>
            </a:r>
            <a:r>
              <a:rPr lang="en-GB" sz="2400" b="0" dirty="0"/>
              <a:t>B + n →  </a:t>
            </a:r>
            <a:r>
              <a:rPr lang="en-GB" sz="2400" b="0" baseline="30000" dirty="0"/>
              <a:t>7</a:t>
            </a:r>
            <a:r>
              <a:rPr lang="en-GB" sz="2400" b="0" dirty="0"/>
              <a:t>Li + </a:t>
            </a:r>
            <a:r>
              <a:rPr lang="en-GB" sz="2400" b="0" dirty="0">
                <a:latin typeface="Symbol" panose="05050102010706020507" pitchFamily="18" charset="2"/>
              </a:rPr>
              <a:t>a</a:t>
            </a:r>
            <a:r>
              <a:rPr lang="en-GB" sz="2400" dirty="0"/>
              <a:t>		</a:t>
            </a:r>
            <a:r>
              <a:rPr lang="en-GB" sz="2400" b="0" dirty="0"/>
              <a:t>Q = 2.793 MeV</a:t>
            </a:r>
          </a:p>
          <a:p>
            <a:pPr marL="1371600" lvl="2" indent="-457200"/>
            <a:r>
              <a:rPr lang="en-GB" sz="2400" b="0" baseline="30000" dirty="0"/>
              <a:t>          	10</a:t>
            </a:r>
            <a:r>
              <a:rPr lang="en-GB" sz="2400" b="0" dirty="0"/>
              <a:t>B + n </a:t>
            </a:r>
            <a:r>
              <a:rPr lang="en-GB" sz="2400" dirty="0"/>
              <a:t>→</a:t>
            </a:r>
            <a:r>
              <a:rPr lang="en-GB" sz="2400" b="0" dirty="0"/>
              <a:t>  </a:t>
            </a:r>
            <a:r>
              <a:rPr lang="en-GB" sz="2400" b="0" baseline="30000" dirty="0"/>
              <a:t>7</a:t>
            </a:r>
            <a:r>
              <a:rPr lang="en-GB" sz="2400" b="0" dirty="0"/>
              <a:t>Li* + </a:t>
            </a:r>
            <a:r>
              <a:rPr lang="en-GB" sz="2400" dirty="0">
                <a:latin typeface="Symbol" panose="05050102010706020507" pitchFamily="18" charset="2"/>
              </a:rPr>
              <a:t>a</a:t>
            </a:r>
            <a:r>
              <a:rPr lang="en-GB" sz="2400" dirty="0"/>
              <a:t> </a:t>
            </a:r>
            <a:r>
              <a:rPr lang="en-GB" sz="2400" b="0" dirty="0"/>
              <a:t>		Q = 2.310 MeV</a:t>
            </a:r>
          </a:p>
          <a:p>
            <a:pPr marL="1371600" lvl="2" indent="-457200"/>
            <a:endParaRPr lang="en-GB" sz="2400" b="0" dirty="0"/>
          </a:p>
          <a:p>
            <a:pPr marL="457200" indent="-457200">
              <a:buFont typeface="Arial" charset="0"/>
              <a:buAutoNum type="arabicParenR"/>
            </a:pPr>
            <a:r>
              <a:rPr lang="en-GB" sz="2400" b="0" dirty="0"/>
              <a:t>Lithium    	</a:t>
            </a:r>
            <a:r>
              <a:rPr lang="en-GB" sz="2400" b="0" baseline="30000" dirty="0"/>
              <a:t>6</a:t>
            </a:r>
            <a:r>
              <a:rPr lang="en-GB" sz="2400" b="0" dirty="0"/>
              <a:t>Li+ n </a:t>
            </a:r>
            <a:r>
              <a:rPr lang="en-GB" sz="2400" dirty="0"/>
              <a:t>→</a:t>
            </a:r>
            <a:r>
              <a:rPr lang="en-GB" sz="2400" b="0" dirty="0"/>
              <a:t>  </a:t>
            </a:r>
            <a:r>
              <a:rPr lang="en-GB" sz="2400" b="0" baseline="30000" dirty="0"/>
              <a:t>3</a:t>
            </a:r>
            <a:r>
              <a:rPr lang="en-GB" sz="2400" b="0" dirty="0"/>
              <a:t>H + </a:t>
            </a:r>
            <a:r>
              <a:rPr lang="en-GB" sz="2400" dirty="0">
                <a:latin typeface="Symbol" panose="05050102010706020507" pitchFamily="18" charset="2"/>
              </a:rPr>
              <a:t>a</a:t>
            </a:r>
            <a:r>
              <a:rPr lang="en-GB" sz="2400" b="0" dirty="0"/>
              <a:t>         		Q = 4.78 MeV</a:t>
            </a:r>
          </a:p>
          <a:p>
            <a:pPr marL="457200" indent="-457200">
              <a:buFont typeface="Arial" charset="0"/>
              <a:buAutoNum type="arabicParenR"/>
            </a:pPr>
            <a:endParaRPr lang="en-GB" sz="2400" dirty="0"/>
          </a:p>
          <a:p>
            <a:pPr marL="457200" indent="-457200">
              <a:buFont typeface="Arial" charset="0"/>
              <a:buAutoNum type="arabicParenR" startAt="3"/>
            </a:pPr>
            <a:r>
              <a:rPr lang="en-GB" sz="2400" b="0" baseline="30000" dirty="0"/>
              <a:t>3</a:t>
            </a:r>
            <a:r>
              <a:rPr lang="en-GB" sz="2400" b="0" dirty="0"/>
              <a:t>He		</a:t>
            </a:r>
            <a:r>
              <a:rPr lang="en-GB" sz="2400" b="0" baseline="30000" dirty="0"/>
              <a:t>3</a:t>
            </a:r>
            <a:r>
              <a:rPr lang="en-GB" sz="2400" b="0" dirty="0"/>
              <a:t>He + n </a:t>
            </a:r>
            <a:r>
              <a:rPr lang="en-GB" sz="2400" dirty="0"/>
              <a:t>→</a:t>
            </a:r>
            <a:r>
              <a:rPr lang="en-GB" sz="2400" b="0" dirty="0"/>
              <a:t> </a:t>
            </a:r>
            <a:r>
              <a:rPr lang="en-GB" sz="2400" b="0" baseline="30000" dirty="0"/>
              <a:t>3</a:t>
            </a:r>
            <a:r>
              <a:rPr lang="en-GB" sz="2400" b="0" dirty="0"/>
              <a:t>H + p     		Q = 764 </a:t>
            </a:r>
            <a:r>
              <a:rPr lang="en-GB" sz="2400" b="0" dirty="0" err="1"/>
              <a:t>keV</a:t>
            </a:r>
            <a:endParaRPr lang="en-GB" sz="2400" b="0" dirty="0"/>
          </a:p>
        </p:txBody>
      </p:sp>
    </p:spTree>
    <p:extLst>
      <p:ext uri="{BB962C8B-B14F-4D97-AF65-F5344CB8AC3E}">
        <p14:creationId xmlns:p14="http://schemas.microsoft.com/office/powerpoint/2010/main" val="7912910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Slide Number Placeholder 18"/>
          <p:cNvSpPr>
            <a:spLocks noGrp="1"/>
          </p:cNvSpPr>
          <p:nvPr>
            <p:ph type="sldNum" sz="quarter" idx="12"/>
          </p:nvPr>
        </p:nvSpPr>
        <p:spPr/>
        <p:txBody>
          <a:bodyPr/>
          <a:lstStyle/>
          <a:p>
            <a:fld id="{97B5E8DF-58F0-4F1A-9C8E-35C36CDA2C44}" type="slidenum">
              <a:rPr lang="en-GB" smtClean="0"/>
              <a:pPr/>
              <a:t>66</a:t>
            </a:fld>
            <a:endParaRPr lang="en-GB"/>
          </a:p>
        </p:txBody>
      </p:sp>
      <p:sp>
        <p:nvSpPr>
          <p:cNvPr id="15" name="Rectangle 13"/>
          <p:cNvSpPr>
            <a:spLocks noChangeArrowheads="1"/>
          </p:cNvSpPr>
          <p:nvPr/>
        </p:nvSpPr>
        <p:spPr bwMode="auto">
          <a:xfrm>
            <a:off x="44152" y="23664"/>
            <a:ext cx="7696200" cy="381000"/>
          </a:xfrm>
          <a:prstGeom prst="rect">
            <a:avLst/>
          </a:prstGeom>
          <a:noFill/>
          <a:ln w="9525">
            <a:noFill/>
            <a:miter lim="800000"/>
            <a:headEnd/>
            <a:tailEnd/>
          </a:ln>
        </p:spPr>
        <p:txBody>
          <a:bodyPr anchor="ctr"/>
          <a:lstStyle/>
          <a:p>
            <a:r>
              <a:rPr lang="en-US" sz="2000" i="1" dirty="0">
                <a:solidFill>
                  <a:srgbClr val="FF0000"/>
                </a:solidFill>
                <a:latin typeface="Verdana" pitchFamily="34" charset="0"/>
              </a:rPr>
              <a:t>Neutron cross sections</a:t>
            </a:r>
          </a:p>
        </p:txBody>
      </p:sp>
      <p:pic>
        <p:nvPicPr>
          <p:cNvPr id="4" name="Picture 2"/>
          <p:cNvPicPr>
            <a:picLocks noChangeAspect="1" noChangeArrowheads="1"/>
          </p:cNvPicPr>
          <p:nvPr/>
        </p:nvPicPr>
        <p:blipFill>
          <a:blip r:embed="rId3" cstate="print">
            <a:duotone>
              <a:prstClr val="black"/>
              <a:srgbClr val="D9C3A5">
                <a:tint val="50000"/>
                <a:satMod val="180000"/>
              </a:srgbClr>
            </a:duotone>
          </a:blip>
          <a:srcRect/>
          <a:stretch>
            <a:fillRect/>
          </a:stretch>
        </p:blipFill>
        <p:spPr bwMode="auto">
          <a:xfrm>
            <a:off x="381000" y="620688"/>
            <a:ext cx="8328025" cy="4686300"/>
          </a:xfrm>
          <a:prstGeom prst="rect">
            <a:avLst/>
          </a:prstGeom>
          <a:noFill/>
          <a:ln w="9525">
            <a:noFill/>
            <a:miter lim="800000"/>
            <a:headEnd/>
            <a:tailEnd/>
          </a:ln>
        </p:spPr>
      </p:pic>
      <p:sp>
        <p:nvSpPr>
          <p:cNvPr id="5" name="Rectangle 4"/>
          <p:cNvSpPr/>
          <p:nvPr/>
        </p:nvSpPr>
        <p:spPr>
          <a:xfrm>
            <a:off x="228600" y="5410200"/>
            <a:ext cx="5257800" cy="923330"/>
          </a:xfrm>
          <a:prstGeom prst="rect">
            <a:avLst/>
          </a:prstGeom>
        </p:spPr>
        <p:txBody>
          <a:bodyPr wrap="square">
            <a:spAutoFit/>
          </a:bodyPr>
          <a:lstStyle/>
          <a:p>
            <a:r>
              <a:rPr lang="en-US" dirty="0">
                <a:latin typeface="+mn-lt"/>
              </a:rPr>
              <a:t>Mean free path of thermal neutrons</a:t>
            </a:r>
          </a:p>
          <a:p>
            <a:pPr>
              <a:buFontTx/>
              <a:buChar char="-"/>
            </a:pPr>
            <a:r>
              <a:rPr lang="en-US" dirty="0">
                <a:latin typeface="+mn-lt"/>
              </a:rPr>
              <a:t> in </a:t>
            </a:r>
            <a:r>
              <a:rPr lang="en-US" baseline="30000" dirty="0">
                <a:latin typeface="+mn-lt"/>
              </a:rPr>
              <a:t>3</a:t>
            </a:r>
            <a:r>
              <a:rPr lang="en-US" dirty="0">
                <a:latin typeface="+mn-lt"/>
              </a:rPr>
              <a:t>He gas ≈ 7 cm</a:t>
            </a:r>
          </a:p>
          <a:p>
            <a:pPr>
              <a:buFontTx/>
              <a:buChar char="-"/>
            </a:pPr>
            <a:r>
              <a:rPr lang="en-US" dirty="0">
                <a:latin typeface="+mn-lt"/>
              </a:rPr>
              <a:t> in solid </a:t>
            </a:r>
            <a:r>
              <a:rPr lang="en-US" baseline="30000" dirty="0">
                <a:latin typeface="+mn-lt"/>
              </a:rPr>
              <a:t>10</a:t>
            </a:r>
            <a:r>
              <a:rPr lang="en-US" dirty="0">
                <a:latin typeface="+mn-lt"/>
              </a:rPr>
              <a:t>B ≈ 70 µm</a:t>
            </a:r>
          </a:p>
        </p:txBody>
      </p:sp>
    </p:spTree>
    <p:extLst>
      <p:ext uri="{BB962C8B-B14F-4D97-AF65-F5344CB8AC3E}">
        <p14:creationId xmlns:p14="http://schemas.microsoft.com/office/powerpoint/2010/main" val="41657352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Slide Number Placeholder 18"/>
          <p:cNvSpPr>
            <a:spLocks noGrp="1"/>
          </p:cNvSpPr>
          <p:nvPr>
            <p:ph type="sldNum" sz="quarter" idx="12"/>
          </p:nvPr>
        </p:nvSpPr>
        <p:spPr/>
        <p:txBody>
          <a:bodyPr/>
          <a:lstStyle/>
          <a:p>
            <a:fld id="{97B5E8DF-58F0-4F1A-9C8E-35C36CDA2C44}" type="slidenum">
              <a:rPr lang="en-GB" smtClean="0"/>
              <a:pPr/>
              <a:t>67</a:t>
            </a:fld>
            <a:endParaRPr lang="en-GB"/>
          </a:p>
        </p:txBody>
      </p:sp>
      <p:sp>
        <p:nvSpPr>
          <p:cNvPr id="15" name="Rectangle 13"/>
          <p:cNvSpPr>
            <a:spLocks noChangeArrowheads="1"/>
          </p:cNvSpPr>
          <p:nvPr/>
        </p:nvSpPr>
        <p:spPr bwMode="auto">
          <a:xfrm>
            <a:off x="44152" y="23664"/>
            <a:ext cx="7696200" cy="381000"/>
          </a:xfrm>
          <a:prstGeom prst="rect">
            <a:avLst/>
          </a:prstGeom>
          <a:noFill/>
          <a:ln w="9525">
            <a:noFill/>
            <a:miter lim="800000"/>
            <a:headEnd/>
            <a:tailEnd/>
          </a:ln>
        </p:spPr>
        <p:txBody>
          <a:bodyPr anchor="ctr"/>
          <a:lstStyle/>
          <a:p>
            <a:r>
              <a:rPr lang="en-US" sz="2000" i="1" dirty="0">
                <a:solidFill>
                  <a:srgbClr val="FF0000"/>
                </a:solidFill>
                <a:latin typeface="Verdana" pitchFamily="34" charset="0"/>
              </a:rPr>
              <a:t>Moderator-type neutron detector</a:t>
            </a:r>
          </a:p>
        </p:txBody>
      </p:sp>
      <p:sp>
        <p:nvSpPr>
          <p:cNvPr id="6" name="Oval 8"/>
          <p:cNvSpPr>
            <a:spLocks noChangeArrowheads="1"/>
          </p:cNvSpPr>
          <p:nvPr/>
        </p:nvSpPr>
        <p:spPr bwMode="auto">
          <a:xfrm>
            <a:off x="2699792" y="2132856"/>
            <a:ext cx="2951163" cy="2808288"/>
          </a:xfrm>
          <a:prstGeom prst="ellipse">
            <a:avLst/>
          </a:prstGeom>
          <a:solidFill>
            <a:srgbClr val="00FFFF"/>
          </a:solidFill>
          <a:ln w="12700" algn="ctr">
            <a:noFill/>
            <a:round/>
            <a:headEnd/>
            <a:tailEnd/>
          </a:ln>
          <a:effectLst/>
        </p:spPr>
        <p:txBody>
          <a:bodyPr wrap="none" lIns="90488" tIns="44450" rIns="90488" bIns="44450" anchor="ctr"/>
          <a:lstStyle/>
          <a:p>
            <a:endParaRPr lang="en-US">
              <a:latin typeface="+mn-lt"/>
            </a:endParaRPr>
          </a:p>
        </p:txBody>
      </p:sp>
      <p:sp>
        <p:nvSpPr>
          <p:cNvPr id="7" name="Rectangle 9"/>
          <p:cNvSpPr>
            <a:spLocks noChangeArrowheads="1"/>
          </p:cNvSpPr>
          <p:nvPr/>
        </p:nvSpPr>
        <p:spPr bwMode="auto">
          <a:xfrm>
            <a:off x="4090442" y="1988394"/>
            <a:ext cx="215900" cy="1223962"/>
          </a:xfrm>
          <a:prstGeom prst="rect">
            <a:avLst/>
          </a:prstGeom>
          <a:solidFill>
            <a:srgbClr val="808080"/>
          </a:solidFill>
          <a:ln w="12700" algn="ctr">
            <a:noFill/>
            <a:miter lim="800000"/>
            <a:headEnd/>
            <a:tailEnd/>
          </a:ln>
          <a:effectLst/>
        </p:spPr>
        <p:txBody>
          <a:bodyPr wrap="none" lIns="90488" tIns="44450" rIns="90488" bIns="44450" anchor="ctr"/>
          <a:lstStyle/>
          <a:p>
            <a:endParaRPr lang="en-US">
              <a:latin typeface="+mn-lt"/>
            </a:endParaRPr>
          </a:p>
        </p:txBody>
      </p:sp>
      <p:sp>
        <p:nvSpPr>
          <p:cNvPr id="8" name="Line 10"/>
          <p:cNvSpPr>
            <a:spLocks noChangeShapeType="1"/>
          </p:cNvSpPr>
          <p:nvPr/>
        </p:nvSpPr>
        <p:spPr bwMode="auto">
          <a:xfrm>
            <a:off x="2123530" y="2636094"/>
            <a:ext cx="1295400" cy="0"/>
          </a:xfrm>
          <a:prstGeom prst="line">
            <a:avLst/>
          </a:prstGeom>
          <a:noFill/>
          <a:ln w="12700">
            <a:solidFill>
              <a:schemeClr val="tx1"/>
            </a:solidFill>
            <a:round/>
            <a:headEnd/>
            <a:tailEnd type="triangle" w="med" len="med"/>
          </a:ln>
          <a:effectLst/>
        </p:spPr>
        <p:txBody>
          <a:bodyPr lIns="90488" tIns="44450" rIns="90488" bIns="44450" anchor="b"/>
          <a:lstStyle/>
          <a:p>
            <a:endParaRPr lang="en-US">
              <a:latin typeface="+mn-lt"/>
            </a:endParaRPr>
          </a:p>
        </p:txBody>
      </p:sp>
      <p:sp>
        <p:nvSpPr>
          <p:cNvPr id="9" name="Line 11"/>
          <p:cNvSpPr>
            <a:spLocks noChangeShapeType="1"/>
          </p:cNvSpPr>
          <p:nvPr/>
        </p:nvSpPr>
        <p:spPr bwMode="auto">
          <a:xfrm>
            <a:off x="3418930" y="2636094"/>
            <a:ext cx="504825" cy="215900"/>
          </a:xfrm>
          <a:prstGeom prst="line">
            <a:avLst/>
          </a:prstGeom>
          <a:noFill/>
          <a:ln w="12700">
            <a:solidFill>
              <a:schemeClr val="tx1"/>
            </a:solidFill>
            <a:round/>
            <a:headEnd/>
            <a:tailEnd/>
          </a:ln>
          <a:effectLst/>
        </p:spPr>
        <p:txBody>
          <a:bodyPr lIns="90488" tIns="44450" rIns="90488" bIns="44450" anchor="b"/>
          <a:lstStyle/>
          <a:p>
            <a:endParaRPr lang="en-US">
              <a:latin typeface="+mn-lt"/>
            </a:endParaRPr>
          </a:p>
        </p:txBody>
      </p:sp>
      <p:sp>
        <p:nvSpPr>
          <p:cNvPr id="10" name="Line 12"/>
          <p:cNvSpPr>
            <a:spLocks noChangeShapeType="1"/>
          </p:cNvSpPr>
          <p:nvPr/>
        </p:nvSpPr>
        <p:spPr bwMode="auto">
          <a:xfrm flipH="1">
            <a:off x="3634830" y="2851994"/>
            <a:ext cx="288925" cy="288925"/>
          </a:xfrm>
          <a:prstGeom prst="line">
            <a:avLst/>
          </a:prstGeom>
          <a:noFill/>
          <a:ln w="12700">
            <a:solidFill>
              <a:schemeClr val="tx1"/>
            </a:solidFill>
            <a:round/>
            <a:headEnd/>
            <a:tailEnd/>
          </a:ln>
          <a:effectLst/>
        </p:spPr>
        <p:txBody>
          <a:bodyPr lIns="90488" tIns="44450" rIns="90488" bIns="44450" anchor="b"/>
          <a:lstStyle/>
          <a:p>
            <a:endParaRPr lang="en-US">
              <a:latin typeface="+mn-lt"/>
            </a:endParaRPr>
          </a:p>
        </p:txBody>
      </p:sp>
      <p:sp>
        <p:nvSpPr>
          <p:cNvPr id="11" name="Oval 13"/>
          <p:cNvSpPr>
            <a:spLocks noChangeArrowheads="1"/>
          </p:cNvSpPr>
          <p:nvPr/>
        </p:nvSpPr>
        <p:spPr bwMode="auto">
          <a:xfrm>
            <a:off x="3596730" y="2925019"/>
            <a:ext cx="1223962" cy="1223962"/>
          </a:xfrm>
          <a:prstGeom prst="ellipse">
            <a:avLst/>
          </a:prstGeom>
          <a:solidFill>
            <a:srgbClr val="CCFFFF"/>
          </a:solidFill>
          <a:ln w="12700" algn="ctr">
            <a:solidFill>
              <a:schemeClr val="tx1"/>
            </a:solidFill>
            <a:round/>
            <a:headEnd/>
            <a:tailEnd/>
          </a:ln>
          <a:effectLst/>
        </p:spPr>
        <p:txBody>
          <a:bodyPr wrap="none" lIns="90488" tIns="44450" rIns="90488" bIns="44450" anchor="ctr"/>
          <a:lstStyle/>
          <a:p>
            <a:pPr algn="ctr"/>
            <a:endParaRPr lang="en-US" sz="1600">
              <a:latin typeface="+mn-lt"/>
            </a:endParaRPr>
          </a:p>
        </p:txBody>
      </p:sp>
      <p:sp>
        <p:nvSpPr>
          <p:cNvPr id="12" name="Text Box 14"/>
          <p:cNvSpPr txBox="1">
            <a:spLocks noChangeArrowheads="1"/>
          </p:cNvSpPr>
          <p:nvPr/>
        </p:nvSpPr>
        <p:spPr bwMode="auto">
          <a:xfrm>
            <a:off x="4355555" y="3428256"/>
            <a:ext cx="215900" cy="333375"/>
          </a:xfrm>
          <a:prstGeom prst="rect">
            <a:avLst/>
          </a:prstGeom>
          <a:noFill/>
          <a:ln w="12700" algn="ctr">
            <a:noFill/>
            <a:miter lim="800000"/>
            <a:headEnd/>
            <a:tailEnd/>
          </a:ln>
          <a:effectLst/>
        </p:spPr>
        <p:txBody>
          <a:bodyPr lIns="90488" tIns="44450" rIns="90488" bIns="44450" anchor="b">
            <a:spAutoFit/>
          </a:bodyPr>
          <a:lstStyle/>
          <a:p>
            <a:r>
              <a:rPr lang="en-US" sz="1600">
                <a:latin typeface="+mn-lt"/>
              </a:rPr>
              <a:t>*</a:t>
            </a:r>
          </a:p>
        </p:txBody>
      </p:sp>
      <p:sp>
        <p:nvSpPr>
          <p:cNvPr id="13" name="Line 15"/>
          <p:cNvSpPr>
            <a:spLocks noChangeShapeType="1"/>
          </p:cNvSpPr>
          <p:nvPr/>
        </p:nvSpPr>
        <p:spPr bwMode="auto">
          <a:xfrm>
            <a:off x="3634830" y="3140919"/>
            <a:ext cx="1152525" cy="142875"/>
          </a:xfrm>
          <a:prstGeom prst="line">
            <a:avLst/>
          </a:prstGeom>
          <a:noFill/>
          <a:ln w="12700">
            <a:solidFill>
              <a:schemeClr val="tx1"/>
            </a:solidFill>
            <a:round/>
            <a:headEnd/>
            <a:tailEnd/>
          </a:ln>
          <a:effectLst/>
        </p:spPr>
        <p:txBody>
          <a:bodyPr lIns="90488" tIns="44450" rIns="90488" bIns="44450" anchor="b"/>
          <a:lstStyle/>
          <a:p>
            <a:endParaRPr lang="en-US">
              <a:latin typeface="+mn-lt"/>
            </a:endParaRPr>
          </a:p>
        </p:txBody>
      </p:sp>
      <p:sp>
        <p:nvSpPr>
          <p:cNvPr id="14" name="Line 16"/>
          <p:cNvSpPr>
            <a:spLocks noChangeShapeType="1"/>
          </p:cNvSpPr>
          <p:nvPr/>
        </p:nvSpPr>
        <p:spPr bwMode="auto">
          <a:xfrm flipH="1">
            <a:off x="4500017" y="3283794"/>
            <a:ext cx="287338" cy="288925"/>
          </a:xfrm>
          <a:prstGeom prst="line">
            <a:avLst/>
          </a:prstGeom>
          <a:noFill/>
          <a:ln w="12700">
            <a:solidFill>
              <a:schemeClr val="tx1"/>
            </a:solidFill>
            <a:round/>
            <a:headEnd/>
            <a:tailEnd/>
          </a:ln>
          <a:effectLst/>
        </p:spPr>
        <p:txBody>
          <a:bodyPr lIns="90488" tIns="44450" rIns="90488" bIns="44450" anchor="b"/>
          <a:lstStyle/>
          <a:p>
            <a:endParaRPr lang="en-US">
              <a:latin typeface="+mn-lt"/>
            </a:endParaRPr>
          </a:p>
        </p:txBody>
      </p:sp>
      <p:sp>
        <p:nvSpPr>
          <p:cNvPr id="16" name="Line 17"/>
          <p:cNvSpPr>
            <a:spLocks noChangeShapeType="1"/>
          </p:cNvSpPr>
          <p:nvPr/>
        </p:nvSpPr>
        <p:spPr bwMode="auto">
          <a:xfrm>
            <a:off x="4500017" y="3572719"/>
            <a:ext cx="142875" cy="144462"/>
          </a:xfrm>
          <a:prstGeom prst="line">
            <a:avLst/>
          </a:prstGeom>
          <a:noFill/>
          <a:ln w="12700">
            <a:solidFill>
              <a:srgbClr val="FF0000"/>
            </a:solidFill>
            <a:round/>
            <a:headEnd/>
            <a:tailEnd type="triangle" w="med" len="med"/>
          </a:ln>
          <a:effectLst/>
        </p:spPr>
        <p:txBody>
          <a:bodyPr lIns="90488" tIns="44450" rIns="90488" bIns="44450" anchor="b"/>
          <a:lstStyle/>
          <a:p>
            <a:endParaRPr lang="en-US">
              <a:latin typeface="+mn-lt"/>
            </a:endParaRPr>
          </a:p>
        </p:txBody>
      </p:sp>
      <p:sp>
        <p:nvSpPr>
          <p:cNvPr id="17" name="Line 18"/>
          <p:cNvSpPr>
            <a:spLocks noChangeShapeType="1"/>
          </p:cNvSpPr>
          <p:nvPr/>
        </p:nvSpPr>
        <p:spPr bwMode="auto">
          <a:xfrm flipH="1" flipV="1">
            <a:off x="4333330" y="3401269"/>
            <a:ext cx="144462" cy="144462"/>
          </a:xfrm>
          <a:prstGeom prst="line">
            <a:avLst/>
          </a:prstGeom>
          <a:noFill/>
          <a:ln w="12700">
            <a:solidFill>
              <a:srgbClr val="FF0000"/>
            </a:solidFill>
            <a:round/>
            <a:headEnd/>
            <a:tailEnd type="triangle" w="med" len="med"/>
          </a:ln>
          <a:effectLst/>
        </p:spPr>
        <p:txBody>
          <a:bodyPr lIns="90488" tIns="44450" rIns="90488" bIns="44450" anchor="b"/>
          <a:lstStyle/>
          <a:p>
            <a:endParaRPr lang="en-US">
              <a:latin typeface="+mn-lt"/>
            </a:endParaRPr>
          </a:p>
        </p:txBody>
      </p:sp>
      <p:sp>
        <p:nvSpPr>
          <p:cNvPr id="18" name="Line 19"/>
          <p:cNvSpPr>
            <a:spLocks noChangeShapeType="1"/>
          </p:cNvSpPr>
          <p:nvPr/>
        </p:nvSpPr>
        <p:spPr bwMode="auto">
          <a:xfrm>
            <a:off x="4211092" y="2925019"/>
            <a:ext cx="0" cy="1223962"/>
          </a:xfrm>
          <a:prstGeom prst="line">
            <a:avLst/>
          </a:prstGeom>
          <a:noFill/>
          <a:ln w="9525">
            <a:solidFill>
              <a:schemeClr val="tx1"/>
            </a:solidFill>
            <a:round/>
            <a:headEnd/>
            <a:tailEnd/>
          </a:ln>
          <a:effectLst/>
        </p:spPr>
        <p:txBody>
          <a:bodyPr lIns="90488" tIns="44450" rIns="90488" bIns="44450" anchor="b"/>
          <a:lstStyle/>
          <a:p>
            <a:endParaRPr lang="en-US">
              <a:latin typeface="+mn-lt"/>
            </a:endParaRPr>
          </a:p>
        </p:txBody>
      </p:sp>
      <p:sp>
        <p:nvSpPr>
          <p:cNvPr id="20" name="Line 30"/>
          <p:cNvSpPr>
            <a:spLocks noChangeShapeType="1"/>
          </p:cNvSpPr>
          <p:nvPr/>
        </p:nvSpPr>
        <p:spPr bwMode="auto">
          <a:xfrm>
            <a:off x="2123530" y="2204294"/>
            <a:ext cx="1512887" cy="0"/>
          </a:xfrm>
          <a:prstGeom prst="line">
            <a:avLst/>
          </a:prstGeom>
          <a:noFill/>
          <a:ln w="12700">
            <a:solidFill>
              <a:schemeClr val="tx1"/>
            </a:solidFill>
            <a:round/>
            <a:headEnd/>
            <a:tailEnd type="triangle" w="med" len="med"/>
          </a:ln>
          <a:effectLst/>
        </p:spPr>
        <p:txBody>
          <a:bodyPr lIns="90488" tIns="44450" rIns="90488" bIns="44450" anchor="b"/>
          <a:lstStyle/>
          <a:p>
            <a:endParaRPr lang="en-US">
              <a:latin typeface="+mn-lt"/>
            </a:endParaRPr>
          </a:p>
        </p:txBody>
      </p:sp>
      <p:sp>
        <p:nvSpPr>
          <p:cNvPr id="21" name="Line 31"/>
          <p:cNvSpPr>
            <a:spLocks noChangeShapeType="1"/>
          </p:cNvSpPr>
          <p:nvPr/>
        </p:nvSpPr>
        <p:spPr bwMode="auto">
          <a:xfrm>
            <a:off x="2123530" y="4004519"/>
            <a:ext cx="863600" cy="0"/>
          </a:xfrm>
          <a:prstGeom prst="line">
            <a:avLst/>
          </a:prstGeom>
          <a:noFill/>
          <a:ln w="12700">
            <a:solidFill>
              <a:schemeClr val="tx1"/>
            </a:solidFill>
            <a:round/>
            <a:headEnd/>
            <a:tailEnd type="triangle" w="med" len="med"/>
          </a:ln>
          <a:effectLst/>
        </p:spPr>
        <p:txBody>
          <a:bodyPr lIns="90488" tIns="44450" rIns="90488" bIns="44450" anchor="b"/>
          <a:lstStyle/>
          <a:p>
            <a:endParaRPr lang="en-US">
              <a:latin typeface="+mn-lt"/>
            </a:endParaRPr>
          </a:p>
        </p:txBody>
      </p:sp>
      <p:sp>
        <p:nvSpPr>
          <p:cNvPr id="22" name="Line 32"/>
          <p:cNvSpPr>
            <a:spLocks noChangeShapeType="1"/>
          </p:cNvSpPr>
          <p:nvPr/>
        </p:nvSpPr>
        <p:spPr bwMode="auto">
          <a:xfrm>
            <a:off x="2123530" y="3067894"/>
            <a:ext cx="647700" cy="0"/>
          </a:xfrm>
          <a:prstGeom prst="line">
            <a:avLst/>
          </a:prstGeom>
          <a:noFill/>
          <a:ln w="12700">
            <a:solidFill>
              <a:schemeClr val="tx1"/>
            </a:solidFill>
            <a:round/>
            <a:headEnd/>
            <a:tailEnd type="triangle" w="med" len="med"/>
          </a:ln>
          <a:effectLst/>
        </p:spPr>
        <p:txBody>
          <a:bodyPr lIns="90488" tIns="44450" rIns="90488" bIns="44450" anchor="b"/>
          <a:lstStyle/>
          <a:p>
            <a:endParaRPr lang="en-US">
              <a:latin typeface="+mn-lt"/>
            </a:endParaRPr>
          </a:p>
        </p:txBody>
      </p:sp>
      <p:sp>
        <p:nvSpPr>
          <p:cNvPr id="23" name="Line 33"/>
          <p:cNvSpPr>
            <a:spLocks noChangeShapeType="1"/>
          </p:cNvSpPr>
          <p:nvPr/>
        </p:nvSpPr>
        <p:spPr bwMode="auto">
          <a:xfrm>
            <a:off x="2123530" y="4436319"/>
            <a:ext cx="1296987" cy="0"/>
          </a:xfrm>
          <a:prstGeom prst="line">
            <a:avLst/>
          </a:prstGeom>
          <a:noFill/>
          <a:ln w="12700">
            <a:solidFill>
              <a:schemeClr val="tx1"/>
            </a:solidFill>
            <a:round/>
            <a:headEnd/>
            <a:tailEnd type="triangle" w="med" len="med"/>
          </a:ln>
          <a:effectLst/>
        </p:spPr>
        <p:txBody>
          <a:bodyPr lIns="90488" tIns="44450" rIns="90488" bIns="44450" anchor="b"/>
          <a:lstStyle/>
          <a:p>
            <a:endParaRPr lang="en-US">
              <a:latin typeface="+mn-lt"/>
            </a:endParaRPr>
          </a:p>
        </p:txBody>
      </p:sp>
      <p:sp>
        <p:nvSpPr>
          <p:cNvPr id="24" name="Line 34"/>
          <p:cNvSpPr>
            <a:spLocks noChangeShapeType="1"/>
          </p:cNvSpPr>
          <p:nvPr/>
        </p:nvSpPr>
        <p:spPr bwMode="auto">
          <a:xfrm>
            <a:off x="2123530" y="3788619"/>
            <a:ext cx="4176712" cy="0"/>
          </a:xfrm>
          <a:prstGeom prst="line">
            <a:avLst/>
          </a:prstGeom>
          <a:noFill/>
          <a:ln w="12700">
            <a:solidFill>
              <a:schemeClr val="tx1"/>
            </a:solidFill>
            <a:round/>
            <a:headEnd/>
            <a:tailEnd type="triangle" w="med" len="med"/>
          </a:ln>
          <a:effectLst/>
        </p:spPr>
        <p:txBody>
          <a:bodyPr lIns="90488" tIns="44450" rIns="90488" bIns="44450" anchor="b"/>
          <a:lstStyle/>
          <a:p>
            <a:endParaRPr lang="en-US">
              <a:latin typeface="+mn-lt"/>
            </a:endParaRPr>
          </a:p>
        </p:txBody>
      </p:sp>
      <p:sp>
        <p:nvSpPr>
          <p:cNvPr id="25" name="Line 36"/>
          <p:cNvSpPr>
            <a:spLocks noChangeShapeType="1"/>
          </p:cNvSpPr>
          <p:nvPr/>
        </p:nvSpPr>
        <p:spPr bwMode="auto">
          <a:xfrm>
            <a:off x="3636417" y="2204294"/>
            <a:ext cx="1727200" cy="792162"/>
          </a:xfrm>
          <a:prstGeom prst="line">
            <a:avLst/>
          </a:prstGeom>
          <a:noFill/>
          <a:ln w="12700">
            <a:solidFill>
              <a:schemeClr val="tx1"/>
            </a:solidFill>
            <a:round/>
            <a:headEnd/>
            <a:tailEnd/>
          </a:ln>
          <a:effectLst/>
        </p:spPr>
        <p:txBody>
          <a:bodyPr lIns="90488" tIns="44450" rIns="90488" bIns="44450" anchor="b"/>
          <a:lstStyle/>
          <a:p>
            <a:endParaRPr lang="en-US">
              <a:latin typeface="+mn-lt"/>
            </a:endParaRPr>
          </a:p>
        </p:txBody>
      </p:sp>
      <p:sp>
        <p:nvSpPr>
          <p:cNvPr id="26" name="Line 38"/>
          <p:cNvSpPr>
            <a:spLocks noChangeShapeType="1"/>
          </p:cNvSpPr>
          <p:nvPr/>
        </p:nvSpPr>
        <p:spPr bwMode="auto">
          <a:xfrm>
            <a:off x="5363617" y="2996456"/>
            <a:ext cx="504825" cy="576263"/>
          </a:xfrm>
          <a:prstGeom prst="line">
            <a:avLst/>
          </a:prstGeom>
          <a:noFill/>
          <a:ln w="12700">
            <a:solidFill>
              <a:schemeClr val="tx1"/>
            </a:solidFill>
            <a:round/>
            <a:headEnd/>
            <a:tailEnd type="triangle" w="med" len="med"/>
          </a:ln>
          <a:effectLst/>
        </p:spPr>
        <p:txBody>
          <a:bodyPr lIns="90488" tIns="44450" rIns="90488" bIns="44450" anchor="b"/>
          <a:lstStyle/>
          <a:p>
            <a:endParaRPr lang="en-US">
              <a:latin typeface="+mn-lt"/>
            </a:endParaRPr>
          </a:p>
        </p:txBody>
      </p:sp>
      <p:sp>
        <p:nvSpPr>
          <p:cNvPr id="27" name="Line 39"/>
          <p:cNvSpPr>
            <a:spLocks noChangeShapeType="1"/>
          </p:cNvSpPr>
          <p:nvPr/>
        </p:nvSpPr>
        <p:spPr bwMode="auto">
          <a:xfrm>
            <a:off x="2771230" y="3067894"/>
            <a:ext cx="215900" cy="217487"/>
          </a:xfrm>
          <a:prstGeom prst="line">
            <a:avLst/>
          </a:prstGeom>
          <a:noFill/>
          <a:ln w="12700">
            <a:solidFill>
              <a:schemeClr val="tx1"/>
            </a:solidFill>
            <a:round/>
            <a:headEnd/>
            <a:tailEnd/>
          </a:ln>
          <a:effectLst/>
        </p:spPr>
        <p:txBody>
          <a:bodyPr lIns="90488" tIns="44450" rIns="90488" bIns="44450" anchor="b"/>
          <a:lstStyle/>
          <a:p>
            <a:endParaRPr lang="en-US">
              <a:latin typeface="+mn-lt"/>
            </a:endParaRPr>
          </a:p>
        </p:txBody>
      </p:sp>
      <p:sp>
        <p:nvSpPr>
          <p:cNvPr id="28" name="Line 40"/>
          <p:cNvSpPr>
            <a:spLocks noChangeShapeType="1"/>
          </p:cNvSpPr>
          <p:nvPr/>
        </p:nvSpPr>
        <p:spPr bwMode="auto">
          <a:xfrm flipH="1">
            <a:off x="2194967" y="3285381"/>
            <a:ext cx="792163" cy="358775"/>
          </a:xfrm>
          <a:prstGeom prst="line">
            <a:avLst/>
          </a:prstGeom>
          <a:noFill/>
          <a:ln w="12700">
            <a:solidFill>
              <a:schemeClr val="tx1"/>
            </a:solidFill>
            <a:round/>
            <a:headEnd/>
            <a:tailEnd type="triangle" w="med" len="med"/>
          </a:ln>
          <a:effectLst/>
        </p:spPr>
        <p:txBody>
          <a:bodyPr lIns="90488" tIns="44450" rIns="90488" bIns="44450" anchor="b"/>
          <a:lstStyle/>
          <a:p>
            <a:endParaRPr lang="en-US">
              <a:latin typeface="+mn-lt"/>
            </a:endParaRPr>
          </a:p>
        </p:txBody>
      </p:sp>
      <p:sp>
        <p:nvSpPr>
          <p:cNvPr id="29" name="Text Box 41"/>
          <p:cNvSpPr txBox="1">
            <a:spLocks noChangeArrowheads="1"/>
          </p:cNvSpPr>
          <p:nvPr/>
        </p:nvSpPr>
        <p:spPr bwMode="auto">
          <a:xfrm>
            <a:off x="2915692" y="3860056"/>
            <a:ext cx="215900" cy="333375"/>
          </a:xfrm>
          <a:prstGeom prst="rect">
            <a:avLst/>
          </a:prstGeom>
          <a:noFill/>
          <a:ln w="12700" algn="ctr">
            <a:noFill/>
            <a:miter lim="800000"/>
            <a:headEnd/>
            <a:tailEnd/>
          </a:ln>
          <a:effectLst/>
        </p:spPr>
        <p:txBody>
          <a:bodyPr lIns="90488" tIns="44450" rIns="90488" bIns="44450" anchor="b">
            <a:spAutoFit/>
          </a:bodyPr>
          <a:lstStyle/>
          <a:p>
            <a:r>
              <a:rPr lang="en-US" sz="1600">
                <a:latin typeface="+mn-lt"/>
              </a:rPr>
              <a:t>*</a:t>
            </a:r>
          </a:p>
        </p:txBody>
      </p:sp>
      <p:sp>
        <p:nvSpPr>
          <p:cNvPr id="30" name="Freeform 44"/>
          <p:cNvSpPr>
            <a:spLocks/>
          </p:cNvSpPr>
          <p:nvPr/>
        </p:nvSpPr>
        <p:spPr bwMode="auto">
          <a:xfrm rot="943735">
            <a:off x="3079885" y="4231708"/>
            <a:ext cx="2592387" cy="168275"/>
          </a:xfrm>
          <a:custGeom>
            <a:avLst/>
            <a:gdLst/>
            <a:ahLst/>
            <a:cxnLst>
              <a:cxn ang="0">
                <a:pos x="0" y="99"/>
              </a:cxn>
              <a:cxn ang="0">
                <a:pos x="91" y="8"/>
              </a:cxn>
              <a:cxn ang="0">
                <a:pos x="182" y="99"/>
              </a:cxn>
              <a:cxn ang="0">
                <a:pos x="273" y="53"/>
              </a:cxn>
              <a:cxn ang="0">
                <a:pos x="318" y="8"/>
              </a:cxn>
              <a:cxn ang="0">
                <a:pos x="409" y="99"/>
              </a:cxn>
              <a:cxn ang="0">
                <a:pos x="499" y="8"/>
              </a:cxn>
              <a:cxn ang="0">
                <a:pos x="590" y="99"/>
              </a:cxn>
              <a:cxn ang="0">
                <a:pos x="681" y="8"/>
              </a:cxn>
              <a:cxn ang="0">
                <a:pos x="772" y="99"/>
              </a:cxn>
              <a:cxn ang="0">
                <a:pos x="862" y="53"/>
              </a:cxn>
              <a:cxn ang="0">
                <a:pos x="908" y="8"/>
              </a:cxn>
              <a:cxn ang="0">
                <a:pos x="998" y="99"/>
              </a:cxn>
              <a:cxn ang="0">
                <a:pos x="1134" y="8"/>
              </a:cxn>
              <a:cxn ang="0">
                <a:pos x="1225" y="99"/>
              </a:cxn>
              <a:cxn ang="0">
                <a:pos x="1316" y="8"/>
              </a:cxn>
              <a:cxn ang="0">
                <a:pos x="1452" y="99"/>
              </a:cxn>
              <a:cxn ang="0">
                <a:pos x="1543" y="8"/>
              </a:cxn>
              <a:cxn ang="0">
                <a:pos x="1633" y="53"/>
              </a:cxn>
            </a:cxnLst>
            <a:rect l="0" t="0" r="r" b="b"/>
            <a:pathLst>
              <a:path w="1633" h="106">
                <a:moveTo>
                  <a:pt x="0" y="99"/>
                </a:moveTo>
                <a:cubicBezTo>
                  <a:pt x="30" y="53"/>
                  <a:pt x="61" y="8"/>
                  <a:pt x="91" y="8"/>
                </a:cubicBezTo>
                <a:cubicBezTo>
                  <a:pt x="121" y="8"/>
                  <a:pt x="152" y="92"/>
                  <a:pt x="182" y="99"/>
                </a:cubicBezTo>
                <a:cubicBezTo>
                  <a:pt x="212" y="106"/>
                  <a:pt x="250" y="68"/>
                  <a:pt x="273" y="53"/>
                </a:cubicBezTo>
                <a:cubicBezTo>
                  <a:pt x="296" y="38"/>
                  <a:pt x="295" y="0"/>
                  <a:pt x="318" y="8"/>
                </a:cubicBezTo>
                <a:cubicBezTo>
                  <a:pt x="341" y="16"/>
                  <a:pt x="379" y="99"/>
                  <a:pt x="409" y="99"/>
                </a:cubicBezTo>
                <a:cubicBezTo>
                  <a:pt x="439" y="99"/>
                  <a:pt x="469" y="8"/>
                  <a:pt x="499" y="8"/>
                </a:cubicBezTo>
                <a:cubicBezTo>
                  <a:pt x="529" y="8"/>
                  <a:pt x="560" y="99"/>
                  <a:pt x="590" y="99"/>
                </a:cubicBezTo>
                <a:cubicBezTo>
                  <a:pt x="620" y="99"/>
                  <a:pt x="651" y="8"/>
                  <a:pt x="681" y="8"/>
                </a:cubicBezTo>
                <a:cubicBezTo>
                  <a:pt x="711" y="8"/>
                  <a:pt x="742" y="92"/>
                  <a:pt x="772" y="99"/>
                </a:cubicBezTo>
                <a:cubicBezTo>
                  <a:pt x="802" y="106"/>
                  <a:pt x="839" y="68"/>
                  <a:pt x="862" y="53"/>
                </a:cubicBezTo>
                <a:cubicBezTo>
                  <a:pt x="885" y="38"/>
                  <a:pt x="885" y="0"/>
                  <a:pt x="908" y="8"/>
                </a:cubicBezTo>
                <a:cubicBezTo>
                  <a:pt x="931" y="16"/>
                  <a:pt x="960" y="99"/>
                  <a:pt x="998" y="99"/>
                </a:cubicBezTo>
                <a:cubicBezTo>
                  <a:pt x="1036" y="99"/>
                  <a:pt x="1096" y="8"/>
                  <a:pt x="1134" y="8"/>
                </a:cubicBezTo>
                <a:cubicBezTo>
                  <a:pt x="1172" y="8"/>
                  <a:pt x="1195" y="99"/>
                  <a:pt x="1225" y="99"/>
                </a:cubicBezTo>
                <a:cubicBezTo>
                  <a:pt x="1255" y="99"/>
                  <a:pt x="1278" y="8"/>
                  <a:pt x="1316" y="8"/>
                </a:cubicBezTo>
                <a:cubicBezTo>
                  <a:pt x="1354" y="8"/>
                  <a:pt x="1414" y="99"/>
                  <a:pt x="1452" y="99"/>
                </a:cubicBezTo>
                <a:cubicBezTo>
                  <a:pt x="1490" y="99"/>
                  <a:pt x="1513" y="16"/>
                  <a:pt x="1543" y="8"/>
                </a:cubicBezTo>
                <a:cubicBezTo>
                  <a:pt x="1573" y="0"/>
                  <a:pt x="1618" y="46"/>
                  <a:pt x="1633" y="53"/>
                </a:cubicBezTo>
              </a:path>
            </a:pathLst>
          </a:custGeom>
          <a:noFill/>
          <a:ln w="12700" cap="flat" cmpd="sng">
            <a:solidFill>
              <a:srgbClr val="FF0000"/>
            </a:solidFill>
            <a:prstDash val="solid"/>
            <a:round/>
            <a:headEnd/>
            <a:tailEnd type="triangle" w="med" len="med"/>
          </a:ln>
          <a:effectLst/>
        </p:spPr>
        <p:txBody>
          <a:bodyPr lIns="90488" tIns="44450" rIns="90488" bIns="44450" anchor="b"/>
          <a:lstStyle/>
          <a:p>
            <a:endParaRPr lang="en-US" dirty="0">
              <a:solidFill>
                <a:schemeClr val="accent2"/>
              </a:solidFill>
              <a:latin typeface="+mn-lt"/>
            </a:endParaRPr>
          </a:p>
        </p:txBody>
      </p:sp>
      <p:sp>
        <p:nvSpPr>
          <p:cNvPr id="31" name="Line 45"/>
          <p:cNvSpPr>
            <a:spLocks noChangeShapeType="1"/>
          </p:cNvSpPr>
          <p:nvPr/>
        </p:nvSpPr>
        <p:spPr bwMode="auto">
          <a:xfrm>
            <a:off x="3420517" y="4436319"/>
            <a:ext cx="503238" cy="215900"/>
          </a:xfrm>
          <a:prstGeom prst="line">
            <a:avLst/>
          </a:prstGeom>
          <a:noFill/>
          <a:ln w="12700">
            <a:solidFill>
              <a:schemeClr val="tx1"/>
            </a:solidFill>
            <a:round/>
            <a:headEnd/>
            <a:tailEnd/>
          </a:ln>
          <a:effectLst/>
        </p:spPr>
        <p:txBody>
          <a:bodyPr lIns="90488" tIns="44450" rIns="90488" bIns="44450" anchor="b"/>
          <a:lstStyle/>
          <a:p>
            <a:endParaRPr lang="en-US">
              <a:latin typeface="+mn-lt"/>
            </a:endParaRPr>
          </a:p>
        </p:txBody>
      </p:sp>
      <p:sp>
        <p:nvSpPr>
          <p:cNvPr id="32" name="Line 46"/>
          <p:cNvSpPr>
            <a:spLocks noChangeShapeType="1"/>
          </p:cNvSpPr>
          <p:nvPr/>
        </p:nvSpPr>
        <p:spPr bwMode="auto">
          <a:xfrm flipV="1">
            <a:off x="3923755" y="4580781"/>
            <a:ext cx="144462" cy="71438"/>
          </a:xfrm>
          <a:prstGeom prst="line">
            <a:avLst/>
          </a:prstGeom>
          <a:noFill/>
          <a:ln w="12700">
            <a:solidFill>
              <a:schemeClr val="tx1"/>
            </a:solidFill>
            <a:round/>
            <a:headEnd/>
            <a:tailEnd/>
          </a:ln>
          <a:effectLst/>
        </p:spPr>
        <p:txBody>
          <a:bodyPr lIns="90488" tIns="44450" rIns="90488" bIns="44450" anchor="b"/>
          <a:lstStyle/>
          <a:p>
            <a:endParaRPr lang="en-US">
              <a:latin typeface="+mn-lt"/>
            </a:endParaRPr>
          </a:p>
        </p:txBody>
      </p:sp>
      <p:sp>
        <p:nvSpPr>
          <p:cNvPr id="33" name="Text Box 47"/>
          <p:cNvSpPr txBox="1">
            <a:spLocks noChangeArrowheads="1"/>
          </p:cNvSpPr>
          <p:nvPr/>
        </p:nvSpPr>
        <p:spPr bwMode="auto">
          <a:xfrm>
            <a:off x="3995192" y="4436319"/>
            <a:ext cx="215900" cy="333375"/>
          </a:xfrm>
          <a:prstGeom prst="rect">
            <a:avLst/>
          </a:prstGeom>
          <a:noFill/>
          <a:ln w="12700" algn="ctr">
            <a:noFill/>
            <a:miter lim="800000"/>
            <a:headEnd/>
            <a:tailEnd/>
          </a:ln>
          <a:effectLst/>
        </p:spPr>
        <p:txBody>
          <a:bodyPr lIns="90488" tIns="44450" rIns="90488" bIns="44450" anchor="b">
            <a:spAutoFit/>
          </a:bodyPr>
          <a:lstStyle/>
          <a:p>
            <a:r>
              <a:rPr lang="en-US" sz="1600">
                <a:latin typeface="+mn-lt"/>
              </a:rPr>
              <a:t>*</a:t>
            </a:r>
          </a:p>
        </p:txBody>
      </p:sp>
      <p:sp>
        <p:nvSpPr>
          <p:cNvPr id="34" name="Freeform 48"/>
          <p:cNvSpPr>
            <a:spLocks/>
          </p:cNvSpPr>
          <p:nvPr/>
        </p:nvSpPr>
        <p:spPr bwMode="auto">
          <a:xfrm rot="943735">
            <a:off x="4196529" y="4674797"/>
            <a:ext cx="1655763" cy="168275"/>
          </a:xfrm>
          <a:custGeom>
            <a:avLst/>
            <a:gdLst/>
            <a:ahLst/>
            <a:cxnLst>
              <a:cxn ang="0">
                <a:pos x="0" y="99"/>
              </a:cxn>
              <a:cxn ang="0">
                <a:pos x="91" y="8"/>
              </a:cxn>
              <a:cxn ang="0">
                <a:pos x="182" y="99"/>
              </a:cxn>
              <a:cxn ang="0">
                <a:pos x="273" y="53"/>
              </a:cxn>
              <a:cxn ang="0">
                <a:pos x="318" y="8"/>
              </a:cxn>
              <a:cxn ang="0">
                <a:pos x="409" y="99"/>
              </a:cxn>
              <a:cxn ang="0">
                <a:pos x="499" y="8"/>
              </a:cxn>
              <a:cxn ang="0">
                <a:pos x="590" y="99"/>
              </a:cxn>
              <a:cxn ang="0">
                <a:pos x="681" y="8"/>
              </a:cxn>
              <a:cxn ang="0">
                <a:pos x="772" y="99"/>
              </a:cxn>
              <a:cxn ang="0">
                <a:pos x="862" y="53"/>
              </a:cxn>
              <a:cxn ang="0">
                <a:pos x="908" y="8"/>
              </a:cxn>
              <a:cxn ang="0">
                <a:pos x="998" y="99"/>
              </a:cxn>
              <a:cxn ang="0">
                <a:pos x="1134" y="8"/>
              </a:cxn>
              <a:cxn ang="0">
                <a:pos x="1225" y="99"/>
              </a:cxn>
              <a:cxn ang="0">
                <a:pos x="1316" y="8"/>
              </a:cxn>
              <a:cxn ang="0">
                <a:pos x="1452" y="99"/>
              </a:cxn>
              <a:cxn ang="0">
                <a:pos x="1543" y="8"/>
              </a:cxn>
              <a:cxn ang="0">
                <a:pos x="1633" y="53"/>
              </a:cxn>
            </a:cxnLst>
            <a:rect l="0" t="0" r="r" b="b"/>
            <a:pathLst>
              <a:path w="1633" h="106">
                <a:moveTo>
                  <a:pt x="0" y="99"/>
                </a:moveTo>
                <a:cubicBezTo>
                  <a:pt x="30" y="53"/>
                  <a:pt x="61" y="8"/>
                  <a:pt x="91" y="8"/>
                </a:cubicBezTo>
                <a:cubicBezTo>
                  <a:pt x="121" y="8"/>
                  <a:pt x="152" y="92"/>
                  <a:pt x="182" y="99"/>
                </a:cubicBezTo>
                <a:cubicBezTo>
                  <a:pt x="212" y="106"/>
                  <a:pt x="250" y="68"/>
                  <a:pt x="273" y="53"/>
                </a:cubicBezTo>
                <a:cubicBezTo>
                  <a:pt x="296" y="38"/>
                  <a:pt x="295" y="0"/>
                  <a:pt x="318" y="8"/>
                </a:cubicBezTo>
                <a:cubicBezTo>
                  <a:pt x="341" y="16"/>
                  <a:pt x="379" y="99"/>
                  <a:pt x="409" y="99"/>
                </a:cubicBezTo>
                <a:cubicBezTo>
                  <a:pt x="439" y="99"/>
                  <a:pt x="469" y="8"/>
                  <a:pt x="499" y="8"/>
                </a:cubicBezTo>
                <a:cubicBezTo>
                  <a:pt x="529" y="8"/>
                  <a:pt x="560" y="99"/>
                  <a:pt x="590" y="99"/>
                </a:cubicBezTo>
                <a:cubicBezTo>
                  <a:pt x="620" y="99"/>
                  <a:pt x="651" y="8"/>
                  <a:pt x="681" y="8"/>
                </a:cubicBezTo>
                <a:cubicBezTo>
                  <a:pt x="711" y="8"/>
                  <a:pt x="742" y="92"/>
                  <a:pt x="772" y="99"/>
                </a:cubicBezTo>
                <a:cubicBezTo>
                  <a:pt x="802" y="106"/>
                  <a:pt x="839" y="68"/>
                  <a:pt x="862" y="53"/>
                </a:cubicBezTo>
                <a:cubicBezTo>
                  <a:pt x="885" y="38"/>
                  <a:pt x="885" y="0"/>
                  <a:pt x="908" y="8"/>
                </a:cubicBezTo>
                <a:cubicBezTo>
                  <a:pt x="931" y="16"/>
                  <a:pt x="960" y="99"/>
                  <a:pt x="998" y="99"/>
                </a:cubicBezTo>
                <a:cubicBezTo>
                  <a:pt x="1036" y="99"/>
                  <a:pt x="1096" y="8"/>
                  <a:pt x="1134" y="8"/>
                </a:cubicBezTo>
                <a:cubicBezTo>
                  <a:pt x="1172" y="8"/>
                  <a:pt x="1195" y="99"/>
                  <a:pt x="1225" y="99"/>
                </a:cubicBezTo>
                <a:cubicBezTo>
                  <a:pt x="1255" y="99"/>
                  <a:pt x="1278" y="8"/>
                  <a:pt x="1316" y="8"/>
                </a:cubicBezTo>
                <a:cubicBezTo>
                  <a:pt x="1354" y="8"/>
                  <a:pt x="1414" y="99"/>
                  <a:pt x="1452" y="99"/>
                </a:cubicBezTo>
                <a:cubicBezTo>
                  <a:pt x="1490" y="99"/>
                  <a:pt x="1513" y="16"/>
                  <a:pt x="1543" y="8"/>
                </a:cubicBezTo>
                <a:cubicBezTo>
                  <a:pt x="1573" y="0"/>
                  <a:pt x="1618" y="46"/>
                  <a:pt x="1633" y="53"/>
                </a:cubicBezTo>
              </a:path>
            </a:pathLst>
          </a:custGeom>
          <a:noFill/>
          <a:ln w="12700" cap="flat" cmpd="sng">
            <a:solidFill>
              <a:srgbClr val="FF0000"/>
            </a:solidFill>
            <a:prstDash val="solid"/>
            <a:round/>
            <a:headEnd/>
            <a:tailEnd type="triangle" w="med" len="med"/>
          </a:ln>
          <a:effectLst/>
        </p:spPr>
        <p:txBody>
          <a:bodyPr lIns="90488" tIns="44450" rIns="90488" bIns="44450" anchor="b"/>
          <a:lstStyle/>
          <a:p>
            <a:endParaRPr lang="en-US">
              <a:latin typeface="+mn-lt"/>
            </a:endParaRPr>
          </a:p>
        </p:txBody>
      </p:sp>
      <p:sp>
        <p:nvSpPr>
          <p:cNvPr id="35" name="AutoShape 49">
            <a:hlinkClick r:id="" action="ppaction://noaction" highlightClick="1"/>
          </p:cNvPr>
          <p:cNvSpPr>
            <a:spLocks noChangeArrowheads="1"/>
          </p:cNvSpPr>
          <p:nvPr/>
        </p:nvSpPr>
        <p:spPr bwMode="auto">
          <a:xfrm>
            <a:off x="2577555" y="1196231"/>
            <a:ext cx="720725" cy="504825"/>
          </a:xfrm>
          <a:prstGeom prst="actionButtonForwardNext">
            <a:avLst/>
          </a:prstGeom>
          <a:solidFill>
            <a:schemeClr val="accent1"/>
          </a:solidFill>
          <a:ln w="12700">
            <a:solidFill>
              <a:schemeClr val="tx1"/>
            </a:solidFill>
            <a:miter lim="800000"/>
            <a:headEnd/>
            <a:tailEnd/>
          </a:ln>
          <a:effectLst/>
        </p:spPr>
        <p:txBody>
          <a:bodyPr wrap="none" lIns="90488" tIns="44450" rIns="90488" bIns="44450" anchor="ctr"/>
          <a:lstStyle/>
          <a:p>
            <a:endParaRPr lang="en-US">
              <a:latin typeface="+mn-lt"/>
            </a:endParaRPr>
          </a:p>
        </p:txBody>
      </p:sp>
      <p:sp>
        <p:nvSpPr>
          <p:cNvPr id="36" name="TextBox 35"/>
          <p:cNvSpPr txBox="1"/>
          <p:nvPr/>
        </p:nvSpPr>
        <p:spPr>
          <a:xfrm>
            <a:off x="2144585" y="5825957"/>
            <a:ext cx="4038600" cy="338554"/>
          </a:xfrm>
          <a:prstGeom prst="rect">
            <a:avLst/>
          </a:prstGeom>
          <a:noFill/>
        </p:spPr>
        <p:txBody>
          <a:bodyPr wrap="square" rtlCol="0">
            <a:spAutoFit/>
          </a:bodyPr>
          <a:lstStyle/>
          <a:p>
            <a:r>
              <a:rPr lang="en-US" sz="1600" dirty="0">
                <a:latin typeface="+mn-lt"/>
              </a:rPr>
              <a:t>Courtesy S. </a:t>
            </a:r>
            <a:r>
              <a:rPr lang="en-US" sz="1600" dirty="0" err="1">
                <a:latin typeface="+mn-lt"/>
              </a:rPr>
              <a:t>Agosteo</a:t>
            </a:r>
            <a:r>
              <a:rPr lang="en-US" sz="1600" dirty="0">
                <a:latin typeface="+mn-lt"/>
              </a:rPr>
              <a:t>, </a:t>
            </a:r>
            <a:r>
              <a:rPr lang="en-US" sz="1600" dirty="0" err="1">
                <a:latin typeface="+mn-lt"/>
              </a:rPr>
              <a:t>Politecnico</a:t>
            </a:r>
            <a:r>
              <a:rPr lang="en-US" sz="1600" dirty="0">
                <a:latin typeface="+mn-lt"/>
              </a:rPr>
              <a:t> </a:t>
            </a:r>
            <a:r>
              <a:rPr lang="en-US" sz="1600" dirty="0" err="1">
                <a:latin typeface="+mn-lt"/>
              </a:rPr>
              <a:t>di</a:t>
            </a:r>
            <a:r>
              <a:rPr lang="en-US" sz="1600" dirty="0">
                <a:latin typeface="+mn-lt"/>
              </a:rPr>
              <a:t> Milano</a:t>
            </a:r>
          </a:p>
        </p:txBody>
      </p:sp>
    </p:spTree>
    <p:extLst>
      <p:ext uri="{BB962C8B-B14F-4D97-AF65-F5344CB8AC3E}">
        <p14:creationId xmlns:p14="http://schemas.microsoft.com/office/powerpoint/2010/main" val="24247796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restart="whenNotActive" fill="hold" evtFilter="cancelBubble" nodeType="interactiveSeq">
                <p:stCondLst>
                  <p:cond evt="onClick" delay="0">
                    <p:tgtEl>
                      <p:spTgt spid="35"/>
                    </p:tgtEl>
                  </p:cond>
                </p:stCondLst>
                <p:endSync evt="end" delay="0">
                  <p:rtn val="all"/>
                </p:endSync>
                <p:childTnLst>
                  <p:par>
                    <p:cTn id="3" fill="hold">
                      <p:stCondLst>
                        <p:cond delay="0"/>
                      </p:stCondLst>
                      <p:childTnLst>
                        <p:par>
                          <p:cTn id="4" fill="hold">
                            <p:stCondLst>
                              <p:cond delay="0"/>
                            </p:stCondLst>
                            <p:childTnLst>
                              <p:par>
                                <p:cTn id="5" presetID="18" presetClass="entr" presetSubtype="6" fill="hold" grpId="0" nodeType="click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strips(downRight)">
                                      <p:cBhvr>
                                        <p:cTn id="7" dur="500"/>
                                        <p:tgtEl>
                                          <p:spTgt spid="20"/>
                                        </p:tgtEl>
                                      </p:cBhvr>
                                    </p:animEffect>
                                  </p:childTnLst>
                                </p:cTn>
                              </p:par>
                            </p:childTnLst>
                          </p:cTn>
                        </p:par>
                        <p:par>
                          <p:cTn id="8" fill="hold">
                            <p:stCondLst>
                              <p:cond delay="500"/>
                            </p:stCondLst>
                            <p:childTnLst>
                              <p:par>
                                <p:cTn id="9" presetID="18" presetClass="entr" presetSubtype="6" fill="hold" grpId="0" nodeType="afterEffect">
                                  <p:stCondLst>
                                    <p:cond delay="0"/>
                                  </p:stCondLst>
                                  <p:childTnLst>
                                    <p:set>
                                      <p:cBhvr>
                                        <p:cTn id="10" dur="1" fill="hold">
                                          <p:stCondLst>
                                            <p:cond delay="0"/>
                                          </p:stCondLst>
                                        </p:cTn>
                                        <p:tgtEl>
                                          <p:spTgt spid="25"/>
                                        </p:tgtEl>
                                        <p:attrNameLst>
                                          <p:attrName>style.visibility</p:attrName>
                                        </p:attrNameLst>
                                      </p:cBhvr>
                                      <p:to>
                                        <p:strVal val="visible"/>
                                      </p:to>
                                    </p:set>
                                    <p:animEffect transition="in" filter="strips(downRight)">
                                      <p:cBhvr>
                                        <p:cTn id="11" dur="500"/>
                                        <p:tgtEl>
                                          <p:spTgt spid="25"/>
                                        </p:tgtEl>
                                      </p:cBhvr>
                                    </p:animEffect>
                                  </p:childTnLst>
                                </p:cTn>
                              </p:par>
                            </p:childTnLst>
                          </p:cTn>
                        </p:par>
                        <p:par>
                          <p:cTn id="12" fill="hold">
                            <p:stCondLst>
                              <p:cond delay="1000"/>
                            </p:stCondLst>
                            <p:childTnLst>
                              <p:par>
                                <p:cTn id="13" presetID="18" presetClass="entr" presetSubtype="12" fill="hold" grpId="0" nodeType="afterEffect">
                                  <p:stCondLst>
                                    <p:cond delay="0"/>
                                  </p:stCondLst>
                                  <p:childTnLst>
                                    <p:set>
                                      <p:cBhvr>
                                        <p:cTn id="14" dur="1" fill="hold">
                                          <p:stCondLst>
                                            <p:cond delay="0"/>
                                          </p:stCondLst>
                                        </p:cTn>
                                        <p:tgtEl>
                                          <p:spTgt spid="26"/>
                                        </p:tgtEl>
                                        <p:attrNameLst>
                                          <p:attrName>style.visibility</p:attrName>
                                        </p:attrNameLst>
                                      </p:cBhvr>
                                      <p:to>
                                        <p:strVal val="visible"/>
                                      </p:to>
                                    </p:set>
                                    <p:animEffect transition="in" filter="strips(downLeft)">
                                      <p:cBhvr>
                                        <p:cTn id="15" dur="500"/>
                                        <p:tgtEl>
                                          <p:spTgt spid="26"/>
                                        </p:tgtEl>
                                      </p:cBhvr>
                                    </p:animEffect>
                                  </p:childTnLst>
                                </p:cTn>
                              </p:par>
                            </p:childTnLst>
                          </p:cTn>
                        </p:par>
                      </p:childTnLst>
                    </p:cTn>
                  </p:par>
                  <p:par>
                    <p:cTn id="16" fill="hold">
                      <p:stCondLst>
                        <p:cond delay="indefinite"/>
                      </p:stCondLst>
                      <p:childTnLst>
                        <p:par>
                          <p:cTn id="17" fill="hold">
                            <p:stCondLst>
                              <p:cond delay="0"/>
                            </p:stCondLst>
                            <p:childTnLst>
                              <p:par>
                                <p:cTn id="18" presetID="18" presetClass="entr" presetSubtype="6" fill="hold" grpId="0" nodeType="clickEffect">
                                  <p:stCondLst>
                                    <p:cond delay="0"/>
                                  </p:stCondLst>
                                  <p:childTnLst>
                                    <p:set>
                                      <p:cBhvr>
                                        <p:cTn id="19" dur="1" fill="hold">
                                          <p:stCondLst>
                                            <p:cond delay="0"/>
                                          </p:stCondLst>
                                        </p:cTn>
                                        <p:tgtEl>
                                          <p:spTgt spid="22"/>
                                        </p:tgtEl>
                                        <p:attrNameLst>
                                          <p:attrName>style.visibility</p:attrName>
                                        </p:attrNameLst>
                                      </p:cBhvr>
                                      <p:to>
                                        <p:strVal val="visible"/>
                                      </p:to>
                                    </p:set>
                                    <p:animEffect transition="in" filter="strips(downRight)">
                                      <p:cBhvr>
                                        <p:cTn id="20" dur="500"/>
                                        <p:tgtEl>
                                          <p:spTgt spid="22"/>
                                        </p:tgtEl>
                                      </p:cBhvr>
                                    </p:animEffect>
                                  </p:childTnLst>
                                </p:cTn>
                              </p:par>
                            </p:childTnLst>
                          </p:cTn>
                        </p:par>
                        <p:par>
                          <p:cTn id="21" fill="hold">
                            <p:stCondLst>
                              <p:cond delay="500"/>
                            </p:stCondLst>
                            <p:childTnLst>
                              <p:par>
                                <p:cTn id="22" presetID="18" presetClass="entr" presetSubtype="12" fill="hold" grpId="0" nodeType="afterEffect">
                                  <p:stCondLst>
                                    <p:cond delay="0"/>
                                  </p:stCondLst>
                                  <p:childTnLst>
                                    <p:set>
                                      <p:cBhvr>
                                        <p:cTn id="23" dur="1" fill="hold">
                                          <p:stCondLst>
                                            <p:cond delay="0"/>
                                          </p:stCondLst>
                                        </p:cTn>
                                        <p:tgtEl>
                                          <p:spTgt spid="27"/>
                                        </p:tgtEl>
                                        <p:attrNameLst>
                                          <p:attrName>style.visibility</p:attrName>
                                        </p:attrNameLst>
                                      </p:cBhvr>
                                      <p:to>
                                        <p:strVal val="visible"/>
                                      </p:to>
                                    </p:set>
                                    <p:animEffect transition="in" filter="strips(downLeft)">
                                      <p:cBhvr>
                                        <p:cTn id="24" dur="500"/>
                                        <p:tgtEl>
                                          <p:spTgt spid="27"/>
                                        </p:tgtEl>
                                      </p:cBhvr>
                                    </p:animEffect>
                                  </p:childTnLst>
                                </p:cTn>
                              </p:par>
                            </p:childTnLst>
                          </p:cTn>
                        </p:par>
                        <p:par>
                          <p:cTn id="25" fill="hold">
                            <p:stCondLst>
                              <p:cond delay="1000"/>
                            </p:stCondLst>
                            <p:childTnLst>
                              <p:par>
                                <p:cTn id="26" presetID="18" presetClass="entr" presetSubtype="12" fill="hold" grpId="0" nodeType="afterEffect">
                                  <p:stCondLst>
                                    <p:cond delay="0"/>
                                  </p:stCondLst>
                                  <p:childTnLst>
                                    <p:set>
                                      <p:cBhvr>
                                        <p:cTn id="27" dur="1" fill="hold">
                                          <p:stCondLst>
                                            <p:cond delay="0"/>
                                          </p:stCondLst>
                                        </p:cTn>
                                        <p:tgtEl>
                                          <p:spTgt spid="28"/>
                                        </p:tgtEl>
                                        <p:attrNameLst>
                                          <p:attrName>style.visibility</p:attrName>
                                        </p:attrNameLst>
                                      </p:cBhvr>
                                      <p:to>
                                        <p:strVal val="visible"/>
                                      </p:to>
                                    </p:set>
                                    <p:animEffect transition="in" filter="strips(downLeft)">
                                      <p:cBhvr>
                                        <p:cTn id="28" dur="500"/>
                                        <p:tgtEl>
                                          <p:spTgt spid="28"/>
                                        </p:tgtEl>
                                      </p:cBhvr>
                                    </p:animEffect>
                                  </p:childTnLst>
                                </p:cTn>
                              </p:par>
                            </p:childTnLst>
                          </p:cTn>
                        </p:par>
                      </p:childTnLst>
                    </p:cTn>
                  </p:par>
                  <p:par>
                    <p:cTn id="29" fill="hold">
                      <p:stCondLst>
                        <p:cond delay="indefinite"/>
                      </p:stCondLst>
                      <p:childTnLst>
                        <p:par>
                          <p:cTn id="30" fill="hold">
                            <p:stCondLst>
                              <p:cond delay="0"/>
                            </p:stCondLst>
                            <p:childTnLst>
                              <p:par>
                                <p:cTn id="31" presetID="18" presetClass="entr" presetSubtype="6" fill="hold" grpId="0" nodeType="clickEffect">
                                  <p:stCondLst>
                                    <p:cond delay="0"/>
                                  </p:stCondLst>
                                  <p:childTnLst>
                                    <p:set>
                                      <p:cBhvr>
                                        <p:cTn id="32" dur="1" fill="hold">
                                          <p:stCondLst>
                                            <p:cond delay="0"/>
                                          </p:stCondLst>
                                        </p:cTn>
                                        <p:tgtEl>
                                          <p:spTgt spid="21"/>
                                        </p:tgtEl>
                                        <p:attrNameLst>
                                          <p:attrName>style.visibility</p:attrName>
                                        </p:attrNameLst>
                                      </p:cBhvr>
                                      <p:to>
                                        <p:strVal val="visible"/>
                                      </p:to>
                                    </p:set>
                                    <p:animEffect transition="in" filter="strips(downRight)">
                                      <p:cBhvr>
                                        <p:cTn id="33" dur="500"/>
                                        <p:tgtEl>
                                          <p:spTgt spid="21"/>
                                        </p:tgtEl>
                                      </p:cBhvr>
                                    </p:animEffect>
                                  </p:childTnLst>
                                </p:cTn>
                              </p:par>
                            </p:childTnLst>
                          </p:cTn>
                        </p:par>
                        <p:par>
                          <p:cTn id="34" fill="hold">
                            <p:stCondLst>
                              <p:cond delay="500"/>
                            </p:stCondLst>
                            <p:childTnLst>
                              <p:par>
                                <p:cTn id="35" presetID="9" presetClass="entr" presetSubtype="0" fill="hold" grpId="0" nodeType="afterEffect">
                                  <p:stCondLst>
                                    <p:cond delay="0"/>
                                  </p:stCondLst>
                                  <p:childTnLst>
                                    <p:set>
                                      <p:cBhvr>
                                        <p:cTn id="36" dur="1" fill="hold">
                                          <p:stCondLst>
                                            <p:cond delay="0"/>
                                          </p:stCondLst>
                                        </p:cTn>
                                        <p:tgtEl>
                                          <p:spTgt spid="29"/>
                                        </p:tgtEl>
                                        <p:attrNameLst>
                                          <p:attrName>style.visibility</p:attrName>
                                        </p:attrNameLst>
                                      </p:cBhvr>
                                      <p:to>
                                        <p:strVal val="visible"/>
                                      </p:to>
                                    </p:set>
                                    <p:animEffect transition="in" filter="dissolve">
                                      <p:cBhvr>
                                        <p:cTn id="37" dur="500"/>
                                        <p:tgtEl>
                                          <p:spTgt spid="29"/>
                                        </p:tgtEl>
                                      </p:cBhvr>
                                    </p:animEffect>
                                  </p:childTnLst>
                                </p:cTn>
                              </p:par>
                            </p:childTnLst>
                          </p:cTn>
                        </p:par>
                        <p:par>
                          <p:cTn id="38" fill="hold">
                            <p:stCondLst>
                              <p:cond delay="1000"/>
                            </p:stCondLst>
                            <p:childTnLst>
                              <p:par>
                                <p:cTn id="39" presetID="9" presetClass="entr" presetSubtype="0" fill="hold" grpId="1" nodeType="afterEffect">
                                  <p:stCondLst>
                                    <p:cond delay="0"/>
                                  </p:stCondLst>
                                  <p:childTnLst>
                                    <p:set>
                                      <p:cBhvr>
                                        <p:cTn id="40" dur="1" fill="hold">
                                          <p:stCondLst>
                                            <p:cond delay="0"/>
                                          </p:stCondLst>
                                        </p:cTn>
                                        <p:tgtEl>
                                          <p:spTgt spid="29"/>
                                        </p:tgtEl>
                                        <p:attrNameLst>
                                          <p:attrName>style.visibility</p:attrName>
                                        </p:attrNameLst>
                                      </p:cBhvr>
                                      <p:to>
                                        <p:strVal val="visible"/>
                                      </p:to>
                                    </p:set>
                                    <p:animEffect transition="in" filter="dissolve">
                                      <p:cBhvr>
                                        <p:cTn id="41" dur="500"/>
                                        <p:tgtEl>
                                          <p:spTgt spid="29"/>
                                        </p:tgtEl>
                                      </p:cBhvr>
                                    </p:animEffect>
                                  </p:childTnLst>
                                </p:cTn>
                              </p:par>
                            </p:childTnLst>
                          </p:cTn>
                        </p:par>
                        <p:par>
                          <p:cTn id="42" fill="hold">
                            <p:stCondLst>
                              <p:cond delay="1500"/>
                            </p:stCondLst>
                            <p:childTnLst>
                              <p:par>
                                <p:cTn id="43" presetID="18" presetClass="entr" presetSubtype="6" fill="hold" grpId="0" nodeType="afterEffect">
                                  <p:stCondLst>
                                    <p:cond delay="0"/>
                                  </p:stCondLst>
                                  <p:childTnLst>
                                    <p:set>
                                      <p:cBhvr>
                                        <p:cTn id="44" dur="1" fill="hold">
                                          <p:stCondLst>
                                            <p:cond delay="0"/>
                                          </p:stCondLst>
                                        </p:cTn>
                                        <p:tgtEl>
                                          <p:spTgt spid="30"/>
                                        </p:tgtEl>
                                        <p:attrNameLst>
                                          <p:attrName>style.visibility</p:attrName>
                                        </p:attrNameLst>
                                      </p:cBhvr>
                                      <p:to>
                                        <p:strVal val="visible"/>
                                      </p:to>
                                    </p:set>
                                    <p:animEffect transition="in" filter="strips(downRight)">
                                      <p:cBhvr>
                                        <p:cTn id="45" dur="500"/>
                                        <p:tgtEl>
                                          <p:spTgt spid="30"/>
                                        </p:tgtEl>
                                      </p:cBhvr>
                                    </p:animEffect>
                                  </p:childTnLst>
                                </p:cTn>
                              </p:par>
                            </p:childTnLst>
                          </p:cTn>
                        </p:par>
                      </p:childTnLst>
                    </p:cTn>
                  </p:par>
                  <p:par>
                    <p:cTn id="46" fill="hold">
                      <p:stCondLst>
                        <p:cond delay="indefinite"/>
                      </p:stCondLst>
                      <p:childTnLst>
                        <p:par>
                          <p:cTn id="47" fill="hold">
                            <p:stCondLst>
                              <p:cond delay="0"/>
                            </p:stCondLst>
                            <p:childTnLst>
                              <p:par>
                                <p:cTn id="48" presetID="18" presetClass="entr" presetSubtype="6" fill="hold" grpId="0" nodeType="clickEffect">
                                  <p:stCondLst>
                                    <p:cond delay="0"/>
                                  </p:stCondLst>
                                  <p:childTnLst>
                                    <p:set>
                                      <p:cBhvr>
                                        <p:cTn id="49" dur="1" fill="hold">
                                          <p:stCondLst>
                                            <p:cond delay="0"/>
                                          </p:stCondLst>
                                        </p:cTn>
                                        <p:tgtEl>
                                          <p:spTgt spid="23"/>
                                        </p:tgtEl>
                                        <p:attrNameLst>
                                          <p:attrName>style.visibility</p:attrName>
                                        </p:attrNameLst>
                                      </p:cBhvr>
                                      <p:to>
                                        <p:strVal val="visible"/>
                                      </p:to>
                                    </p:set>
                                    <p:animEffect transition="in" filter="strips(downRight)">
                                      <p:cBhvr>
                                        <p:cTn id="50" dur="500"/>
                                        <p:tgtEl>
                                          <p:spTgt spid="23"/>
                                        </p:tgtEl>
                                      </p:cBhvr>
                                    </p:animEffect>
                                  </p:childTnLst>
                                </p:cTn>
                              </p:par>
                            </p:childTnLst>
                          </p:cTn>
                        </p:par>
                        <p:par>
                          <p:cTn id="51" fill="hold">
                            <p:stCondLst>
                              <p:cond delay="500"/>
                            </p:stCondLst>
                            <p:childTnLst>
                              <p:par>
                                <p:cTn id="52" presetID="18" presetClass="entr" presetSubtype="6" fill="hold" grpId="0" nodeType="afterEffect">
                                  <p:stCondLst>
                                    <p:cond delay="0"/>
                                  </p:stCondLst>
                                  <p:childTnLst>
                                    <p:set>
                                      <p:cBhvr>
                                        <p:cTn id="53" dur="1" fill="hold">
                                          <p:stCondLst>
                                            <p:cond delay="0"/>
                                          </p:stCondLst>
                                        </p:cTn>
                                        <p:tgtEl>
                                          <p:spTgt spid="31"/>
                                        </p:tgtEl>
                                        <p:attrNameLst>
                                          <p:attrName>style.visibility</p:attrName>
                                        </p:attrNameLst>
                                      </p:cBhvr>
                                      <p:to>
                                        <p:strVal val="visible"/>
                                      </p:to>
                                    </p:set>
                                    <p:animEffect transition="in" filter="strips(downRight)">
                                      <p:cBhvr>
                                        <p:cTn id="54" dur="500"/>
                                        <p:tgtEl>
                                          <p:spTgt spid="31"/>
                                        </p:tgtEl>
                                      </p:cBhvr>
                                    </p:animEffect>
                                  </p:childTnLst>
                                </p:cTn>
                              </p:par>
                            </p:childTnLst>
                          </p:cTn>
                        </p:par>
                        <p:par>
                          <p:cTn id="55" fill="hold">
                            <p:stCondLst>
                              <p:cond delay="1000"/>
                            </p:stCondLst>
                            <p:childTnLst>
                              <p:par>
                                <p:cTn id="56" presetID="18" presetClass="entr" presetSubtype="6" fill="hold" grpId="0" nodeType="afterEffect">
                                  <p:stCondLst>
                                    <p:cond delay="0"/>
                                  </p:stCondLst>
                                  <p:childTnLst>
                                    <p:set>
                                      <p:cBhvr>
                                        <p:cTn id="57" dur="1" fill="hold">
                                          <p:stCondLst>
                                            <p:cond delay="0"/>
                                          </p:stCondLst>
                                        </p:cTn>
                                        <p:tgtEl>
                                          <p:spTgt spid="32"/>
                                        </p:tgtEl>
                                        <p:attrNameLst>
                                          <p:attrName>style.visibility</p:attrName>
                                        </p:attrNameLst>
                                      </p:cBhvr>
                                      <p:to>
                                        <p:strVal val="visible"/>
                                      </p:to>
                                    </p:set>
                                    <p:animEffect transition="in" filter="strips(downRight)">
                                      <p:cBhvr>
                                        <p:cTn id="58" dur="500"/>
                                        <p:tgtEl>
                                          <p:spTgt spid="32"/>
                                        </p:tgtEl>
                                      </p:cBhvr>
                                    </p:animEffect>
                                  </p:childTnLst>
                                </p:cTn>
                              </p:par>
                            </p:childTnLst>
                          </p:cTn>
                        </p:par>
                        <p:par>
                          <p:cTn id="59" fill="hold">
                            <p:stCondLst>
                              <p:cond delay="1500"/>
                            </p:stCondLst>
                            <p:childTnLst>
                              <p:par>
                                <p:cTn id="60" presetID="9" presetClass="entr" presetSubtype="0" fill="hold" grpId="0" nodeType="afterEffect">
                                  <p:stCondLst>
                                    <p:cond delay="0"/>
                                  </p:stCondLst>
                                  <p:childTnLst>
                                    <p:set>
                                      <p:cBhvr>
                                        <p:cTn id="61" dur="1" fill="hold">
                                          <p:stCondLst>
                                            <p:cond delay="0"/>
                                          </p:stCondLst>
                                        </p:cTn>
                                        <p:tgtEl>
                                          <p:spTgt spid="33"/>
                                        </p:tgtEl>
                                        <p:attrNameLst>
                                          <p:attrName>style.visibility</p:attrName>
                                        </p:attrNameLst>
                                      </p:cBhvr>
                                      <p:to>
                                        <p:strVal val="visible"/>
                                      </p:to>
                                    </p:set>
                                    <p:animEffect transition="in" filter="dissolve">
                                      <p:cBhvr>
                                        <p:cTn id="62" dur="500"/>
                                        <p:tgtEl>
                                          <p:spTgt spid="33"/>
                                        </p:tgtEl>
                                      </p:cBhvr>
                                    </p:animEffect>
                                  </p:childTnLst>
                                </p:cTn>
                              </p:par>
                            </p:childTnLst>
                          </p:cTn>
                        </p:par>
                        <p:par>
                          <p:cTn id="63" fill="hold">
                            <p:stCondLst>
                              <p:cond delay="2000"/>
                            </p:stCondLst>
                            <p:childTnLst>
                              <p:par>
                                <p:cTn id="64" presetID="9" presetClass="entr" presetSubtype="0" fill="hold" grpId="1" nodeType="afterEffect">
                                  <p:stCondLst>
                                    <p:cond delay="0"/>
                                  </p:stCondLst>
                                  <p:childTnLst>
                                    <p:set>
                                      <p:cBhvr>
                                        <p:cTn id="65" dur="1" fill="hold">
                                          <p:stCondLst>
                                            <p:cond delay="0"/>
                                          </p:stCondLst>
                                        </p:cTn>
                                        <p:tgtEl>
                                          <p:spTgt spid="33"/>
                                        </p:tgtEl>
                                        <p:attrNameLst>
                                          <p:attrName>style.visibility</p:attrName>
                                        </p:attrNameLst>
                                      </p:cBhvr>
                                      <p:to>
                                        <p:strVal val="visible"/>
                                      </p:to>
                                    </p:set>
                                    <p:animEffect transition="in" filter="dissolve">
                                      <p:cBhvr>
                                        <p:cTn id="66" dur="500"/>
                                        <p:tgtEl>
                                          <p:spTgt spid="33"/>
                                        </p:tgtEl>
                                      </p:cBhvr>
                                    </p:animEffect>
                                  </p:childTnLst>
                                </p:cTn>
                              </p:par>
                            </p:childTnLst>
                          </p:cTn>
                        </p:par>
                        <p:par>
                          <p:cTn id="67" fill="hold">
                            <p:stCondLst>
                              <p:cond delay="2500"/>
                            </p:stCondLst>
                            <p:childTnLst>
                              <p:par>
                                <p:cTn id="68" presetID="18" presetClass="entr" presetSubtype="6" fill="hold" grpId="0" nodeType="afterEffect">
                                  <p:stCondLst>
                                    <p:cond delay="0"/>
                                  </p:stCondLst>
                                  <p:childTnLst>
                                    <p:set>
                                      <p:cBhvr>
                                        <p:cTn id="69" dur="1" fill="hold">
                                          <p:stCondLst>
                                            <p:cond delay="0"/>
                                          </p:stCondLst>
                                        </p:cTn>
                                        <p:tgtEl>
                                          <p:spTgt spid="34"/>
                                        </p:tgtEl>
                                        <p:attrNameLst>
                                          <p:attrName>style.visibility</p:attrName>
                                        </p:attrNameLst>
                                      </p:cBhvr>
                                      <p:to>
                                        <p:strVal val="visible"/>
                                      </p:to>
                                    </p:set>
                                    <p:animEffect transition="in" filter="strips(downRight)">
                                      <p:cBhvr>
                                        <p:cTn id="70" dur="500"/>
                                        <p:tgtEl>
                                          <p:spTgt spid="34"/>
                                        </p:tgtEl>
                                      </p:cBhvr>
                                    </p:animEffect>
                                  </p:childTnLst>
                                </p:cTn>
                              </p:par>
                            </p:childTnLst>
                          </p:cTn>
                        </p:par>
                      </p:childTnLst>
                    </p:cTn>
                  </p:par>
                  <p:par>
                    <p:cTn id="71" fill="hold">
                      <p:stCondLst>
                        <p:cond delay="indefinite"/>
                      </p:stCondLst>
                      <p:childTnLst>
                        <p:par>
                          <p:cTn id="72" fill="hold">
                            <p:stCondLst>
                              <p:cond delay="0"/>
                            </p:stCondLst>
                            <p:childTnLst>
                              <p:par>
                                <p:cTn id="73" presetID="18" presetClass="entr" presetSubtype="6" fill="hold" grpId="0" nodeType="clickEffect">
                                  <p:stCondLst>
                                    <p:cond delay="0"/>
                                  </p:stCondLst>
                                  <p:childTnLst>
                                    <p:set>
                                      <p:cBhvr>
                                        <p:cTn id="74" dur="1" fill="hold">
                                          <p:stCondLst>
                                            <p:cond delay="0"/>
                                          </p:stCondLst>
                                        </p:cTn>
                                        <p:tgtEl>
                                          <p:spTgt spid="24"/>
                                        </p:tgtEl>
                                        <p:attrNameLst>
                                          <p:attrName>style.visibility</p:attrName>
                                        </p:attrNameLst>
                                      </p:cBhvr>
                                      <p:to>
                                        <p:strVal val="visible"/>
                                      </p:to>
                                    </p:set>
                                    <p:animEffect transition="in" filter="strips(downRight)">
                                      <p:cBhvr>
                                        <p:cTn id="75" dur="500"/>
                                        <p:tgtEl>
                                          <p:spTgt spid="24"/>
                                        </p:tgtEl>
                                      </p:cBhvr>
                                    </p:animEffect>
                                  </p:childTnLst>
                                </p:cTn>
                              </p:par>
                            </p:childTnLst>
                          </p:cTn>
                        </p:par>
                      </p:childTnLst>
                    </p:cTn>
                  </p:par>
                  <p:par>
                    <p:cTn id="76" fill="hold">
                      <p:stCondLst>
                        <p:cond delay="indefinite"/>
                      </p:stCondLst>
                      <p:childTnLst>
                        <p:par>
                          <p:cTn id="77" fill="hold">
                            <p:stCondLst>
                              <p:cond delay="0"/>
                            </p:stCondLst>
                            <p:childTnLst>
                              <p:par>
                                <p:cTn id="78" presetID="18" presetClass="entr" presetSubtype="6" fill="hold" grpId="0" nodeType="clickEffect">
                                  <p:stCondLst>
                                    <p:cond delay="0"/>
                                  </p:stCondLst>
                                  <p:childTnLst>
                                    <p:set>
                                      <p:cBhvr>
                                        <p:cTn id="79" dur="1" fill="hold">
                                          <p:stCondLst>
                                            <p:cond delay="0"/>
                                          </p:stCondLst>
                                        </p:cTn>
                                        <p:tgtEl>
                                          <p:spTgt spid="8"/>
                                        </p:tgtEl>
                                        <p:attrNameLst>
                                          <p:attrName>style.visibility</p:attrName>
                                        </p:attrNameLst>
                                      </p:cBhvr>
                                      <p:to>
                                        <p:strVal val="visible"/>
                                      </p:to>
                                    </p:set>
                                    <p:animEffect transition="in" filter="strips(downRight)">
                                      <p:cBhvr>
                                        <p:cTn id="80" dur="500"/>
                                        <p:tgtEl>
                                          <p:spTgt spid="8"/>
                                        </p:tgtEl>
                                      </p:cBhvr>
                                    </p:animEffect>
                                  </p:childTnLst>
                                </p:cTn>
                              </p:par>
                            </p:childTnLst>
                          </p:cTn>
                        </p:par>
                        <p:par>
                          <p:cTn id="81" fill="hold">
                            <p:stCondLst>
                              <p:cond delay="500"/>
                            </p:stCondLst>
                            <p:childTnLst>
                              <p:par>
                                <p:cTn id="82" presetID="18" presetClass="entr" presetSubtype="6" fill="hold" grpId="0" nodeType="afterEffect">
                                  <p:stCondLst>
                                    <p:cond delay="0"/>
                                  </p:stCondLst>
                                  <p:childTnLst>
                                    <p:set>
                                      <p:cBhvr>
                                        <p:cTn id="83" dur="1" fill="hold">
                                          <p:stCondLst>
                                            <p:cond delay="0"/>
                                          </p:stCondLst>
                                        </p:cTn>
                                        <p:tgtEl>
                                          <p:spTgt spid="9"/>
                                        </p:tgtEl>
                                        <p:attrNameLst>
                                          <p:attrName>style.visibility</p:attrName>
                                        </p:attrNameLst>
                                      </p:cBhvr>
                                      <p:to>
                                        <p:strVal val="visible"/>
                                      </p:to>
                                    </p:set>
                                    <p:animEffect transition="in" filter="strips(downRight)">
                                      <p:cBhvr>
                                        <p:cTn id="84" dur="500"/>
                                        <p:tgtEl>
                                          <p:spTgt spid="9"/>
                                        </p:tgtEl>
                                      </p:cBhvr>
                                    </p:animEffect>
                                  </p:childTnLst>
                                </p:cTn>
                              </p:par>
                            </p:childTnLst>
                          </p:cTn>
                        </p:par>
                        <p:par>
                          <p:cTn id="85" fill="hold">
                            <p:stCondLst>
                              <p:cond delay="1000"/>
                            </p:stCondLst>
                            <p:childTnLst>
                              <p:par>
                                <p:cTn id="86" presetID="18" presetClass="entr" presetSubtype="12" fill="hold" grpId="0" nodeType="afterEffect">
                                  <p:stCondLst>
                                    <p:cond delay="0"/>
                                  </p:stCondLst>
                                  <p:childTnLst>
                                    <p:set>
                                      <p:cBhvr>
                                        <p:cTn id="87" dur="1" fill="hold">
                                          <p:stCondLst>
                                            <p:cond delay="0"/>
                                          </p:stCondLst>
                                        </p:cTn>
                                        <p:tgtEl>
                                          <p:spTgt spid="10"/>
                                        </p:tgtEl>
                                        <p:attrNameLst>
                                          <p:attrName>style.visibility</p:attrName>
                                        </p:attrNameLst>
                                      </p:cBhvr>
                                      <p:to>
                                        <p:strVal val="visible"/>
                                      </p:to>
                                    </p:set>
                                    <p:animEffect transition="in" filter="strips(downLeft)">
                                      <p:cBhvr>
                                        <p:cTn id="88" dur="500"/>
                                        <p:tgtEl>
                                          <p:spTgt spid="10"/>
                                        </p:tgtEl>
                                      </p:cBhvr>
                                    </p:animEffect>
                                  </p:childTnLst>
                                </p:cTn>
                              </p:par>
                            </p:childTnLst>
                          </p:cTn>
                        </p:par>
                        <p:par>
                          <p:cTn id="89" fill="hold">
                            <p:stCondLst>
                              <p:cond delay="1500"/>
                            </p:stCondLst>
                            <p:childTnLst>
                              <p:par>
                                <p:cTn id="90" presetID="18" presetClass="entr" presetSubtype="6" fill="hold" grpId="0" nodeType="afterEffect">
                                  <p:stCondLst>
                                    <p:cond delay="0"/>
                                  </p:stCondLst>
                                  <p:childTnLst>
                                    <p:set>
                                      <p:cBhvr>
                                        <p:cTn id="91" dur="1" fill="hold">
                                          <p:stCondLst>
                                            <p:cond delay="0"/>
                                          </p:stCondLst>
                                        </p:cTn>
                                        <p:tgtEl>
                                          <p:spTgt spid="13"/>
                                        </p:tgtEl>
                                        <p:attrNameLst>
                                          <p:attrName>style.visibility</p:attrName>
                                        </p:attrNameLst>
                                      </p:cBhvr>
                                      <p:to>
                                        <p:strVal val="visible"/>
                                      </p:to>
                                    </p:set>
                                    <p:animEffect transition="in" filter="strips(downRight)">
                                      <p:cBhvr>
                                        <p:cTn id="92" dur="500"/>
                                        <p:tgtEl>
                                          <p:spTgt spid="13"/>
                                        </p:tgtEl>
                                      </p:cBhvr>
                                    </p:animEffect>
                                  </p:childTnLst>
                                </p:cTn>
                              </p:par>
                            </p:childTnLst>
                          </p:cTn>
                        </p:par>
                        <p:par>
                          <p:cTn id="93" fill="hold">
                            <p:stCondLst>
                              <p:cond delay="2000"/>
                            </p:stCondLst>
                            <p:childTnLst>
                              <p:par>
                                <p:cTn id="94" presetID="18" presetClass="entr" presetSubtype="12" fill="hold" grpId="0" nodeType="afterEffect">
                                  <p:stCondLst>
                                    <p:cond delay="0"/>
                                  </p:stCondLst>
                                  <p:childTnLst>
                                    <p:set>
                                      <p:cBhvr>
                                        <p:cTn id="95" dur="1" fill="hold">
                                          <p:stCondLst>
                                            <p:cond delay="0"/>
                                          </p:stCondLst>
                                        </p:cTn>
                                        <p:tgtEl>
                                          <p:spTgt spid="14"/>
                                        </p:tgtEl>
                                        <p:attrNameLst>
                                          <p:attrName>style.visibility</p:attrName>
                                        </p:attrNameLst>
                                      </p:cBhvr>
                                      <p:to>
                                        <p:strVal val="visible"/>
                                      </p:to>
                                    </p:set>
                                    <p:animEffect transition="in" filter="strips(downLeft)">
                                      <p:cBhvr>
                                        <p:cTn id="96" dur="500"/>
                                        <p:tgtEl>
                                          <p:spTgt spid="14"/>
                                        </p:tgtEl>
                                      </p:cBhvr>
                                    </p:animEffect>
                                  </p:childTnLst>
                                </p:cTn>
                              </p:par>
                            </p:childTnLst>
                          </p:cTn>
                        </p:par>
                        <p:par>
                          <p:cTn id="97" fill="hold">
                            <p:stCondLst>
                              <p:cond delay="2500"/>
                            </p:stCondLst>
                            <p:childTnLst>
                              <p:par>
                                <p:cTn id="98" presetID="9" presetClass="entr" presetSubtype="0" fill="hold" grpId="0" nodeType="afterEffect">
                                  <p:stCondLst>
                                    <p:cond delay="0"/>
                                  </p:stCondLst>
                                  <p:childTnLst>
                                    <p:set>
                                      <p:cBhvr>
                                        <p:cTn id="99" dur="1" fill="hold">
                                          <p:stCondLst>
                                            <p:cond delay="0"/>
                                          </p:stCondLst>
                                        </p:cTn>
                                        <p:tgtEl>
                                          <p:spTgt spid="12"/>
                                        </p:tgtEl>
                                        <p:attrNameLst>
                                          <p:attrName>style.visibility</p:attrName>
                                        </p:attrNameLst>
                                      </p:cBhvr>
                                      <p:to>
                                        <p:strVal val="visible"/>
                                      </p:to>
                                    </p:set>
                                    <p:animEffect transition="in" filter="dissolve">
                                      <p:cBhvr>
                                        <p:cTn id="100" dur="500"/>
                                        <p:tgtEl>
                                          <p:spTgt spid="12"/>
                                        </p:tgtEl>
                                      </p:cBhvr>
                                    </p:animEffect>
                                  </p:childTnLst>
                                </p:cTn>
                              </p:par>
                              <p:par>
                                <p:cTn id="101" presetID="9" presetClass="entr" presetSubtype="0" fill="hold" grpId="0" nodeType="withEffect">
                                  <p:stCondLst>
                                    <p:cond delay="0"/>
                                  </p:stCondLst>
                                  <p:childTnLst>
                                    <p:set>
                                      <p:cBhvr>
                                        <p:cTn id="102" dur="1" fill="hold">
                                          <p:stCondLst>
                                            <p:cond delay="0"/>
                                          </p:stCondLst>
                                        </p:cTn>
                                        <p:tgtEl>
                                          <p:spTgt spid="17"/>
                                        </p:tgtEl>
                                        <p:attrNameLst>
                                          <p:attrName>style.visibility</p:attrName>
                                        </p:attrNameLst>
                                      </p:cBhvr>
                                      <p:to>
                                        <p:strVal val="visible"/>
                                      </p:to>
                                    </p:set>
                                    <p:animEffect transition="in" filter="dissolve">
                                      <p:cBhvr>
                                        <p:cTn id="103" dur="500"/>
                                        <p:tgtEl>
                                          <p:spTgt spid="17"/>
                                        </p:tgtEl>
                                      </p:cBhvr>
                                    </p:animEffect>
                                  </p:childTnLst>
                                </p:cTn>
                              </p:par>
                              <p:par>
                                <p:cTn id="104" presetID="9" presetClass="entr" presetSubtype="0" fill="hold" grpId="0" nodeType="withEffect">
                                  <p:stCondLst>
                                    <p:cond delay="0"/>
                                  </p:stCondLst>
                                  <p:childTnLst>
                                    <p:set>
                                      <p:cBhvr>
                                        <p:cTn id="105" dur="1" fill="hold">
                                          <p:stCondLst>
                                            <p:cond delay="0"/>
                                          </p:stCondLst>
                                        </p:cTn>
                                        <p:tgtEl>
                                          <p:spTgt spid="16"/>
                                        </p:tgtEl>
                                        <p:attrNameLst>
                                          <p:attrName>style.visibility</p:attrName>
                                        </p:attrNameLst>
                                      </p:cBhvr>
                                      <p:to>
                                        <p:strVal val="visible"/>
                                      </p:to>
                                    </p:set>
                                    <p:animEffect transition="in" filter="dissolve">
                                      <p:cBhvr>
                                        <p:cTn id="106" dur="500"/>
                                        <p:tgtEl>
                                          <p:spTgt spid="16"/>
                                        </p:tgtEl>
                                      </p:cBhvr>
                                    </p:animEffect>
                                  </p:childTnLst>
                                </p:cTn>
                              </p:par>
                            </p:childTnLst>
                          </p:cTn>
                        </p:par>
                      </p:childTnLst>
                    </p:cTn>
                  </p:par>
                </p:childTnLst>
              </p:cTn>
              <p:nextCondLst>
                <p:cond evt="onClick" delay="0">
                  <p:tgtEl>
                    <p:spTgt spid="35"/>
                  </p:tgtEl>
                </p:cond>
              </p:nextCondLst>
            </p:seq>
          </p:childTnLst>
        </p:cTn>
      </p:par>
    </p:tnLst>
    <p:bldLst>
      <p:bldP spid="8" grpId="0" animBg="1"/>
      <p:bldP spid="9" grpId="0" animBg="1"/>
      <p:bldP spid="10" grpId="0" animBg="1"/>
      <p:bldP spid="12" grpId="0"/>
      <p:bldP spid="13" grpId="0" animBg="1"/>
      <p:bldP spid="14" grpId="0" animBg="1"/>
      <p:bldP spid="16" grpId="0" animBg="1"/>
      <p:bldP spid="17" grpId="0" animBg="1"/>
      <p:bldP spid="20" grpId="0" animBg="1"/>
      <p:bldP spid="21" grpId="0" animBg="1"/>
      <p:bldP spid="22" grpId="0" animBg="1"/>
      <p:bldP spid="23" grpId="0" animBg="1"/>
      <p:bldP spid="24" grpId="0" animBg="1"/>
      <p:bldP spid="25" grpId="0" animBg="1"/>
      <p:bldP spid="26" grpId="0" animBg="1"/>
      <p:bldP spid="27" grpId="0" animBg="1"/>
      <p:bldP spid="28" grpId="0" animBg="1"/>
      <p:bldP spid="29" grpId="0"/>
      <p:bldP spid="29" grpId="1"/>
      <p:bldP spid="30" grpId="0" animBg="1"/>
      <p:bldP spid="31" grpId="0" animBg="1"/>
      <p:bldP spid="32" grpId="0" animBg="1"/>
      <p:bldP spid="33" grpId="0"/>
      <p:bldP spid="33" grpId="1"/>
      <p:bldP spid="34" grpId="0" animBg="1"/>
    </p:bld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Slide Number Placeholder 18"/>
          <p:cNvSpPr>
            <a:spLocks noGrp="1"/>
          </p:cNvSpPr>
          <p:nvPr>
            <p:ph type="sldNum" sz="quarter" idx="12"/>
          </p:nvPr>
        </p:nvSpPr>
        <p:spPr/>
        <p:txBody>
          <a:bodyPr/>
          <a:lstStyle/>
          <a:p>
            <a:fld id="{97B5E8DF-58F0-4F1A-9C8E-35C36CDA2C44}" type="slidenum">
              <a:rPr lang="en-GB" smtClean="0"/>
              <a:pPr/>
              <a:t>68</a:t>
            </a:fld>
            <a:endParaRPr lang="en-GB"/>
          </a:p>
        </p:txBody>
      </p:sp>
      <p:sp>
        <p:nvSpPr>
          <p:cNvPr id="15" name="Rectangle 13"/>
          <p:cNvSpPr>
            <a:spLocks noChangeArrowheads="1"/>
          </p:cNvSpPr>
          <p:nvPr/>
        </p:nvSpPr>
        <p:spPr bwMode="auto">
          <a:xfrm>
            <a:off x="44152" y="23664"/>
            <a:ext cx="7696200" cy="381000"/>
          </a:xfrm>
          <a:prstGeom prst="rect">
            <a:avLst/>
          </a:prstGeom>
          <a:noFill/>
          <a:ln w="9525">
            <a:noFill/>
            <a:miter lim="800000"/>
            <a:headEnd/>
            <a:tailEnd/>
          </a:ln>
        </p:spPr>
        <p:txBody>
          <a:bodyPr anchor="ctr"/>
          <a:lstStyle/>
          <a:p>
            <a:r>
              <a:rPr lang="en-US" sz="2000" i="1" dirty="0">
                <a:solidFill>
                  <a:srgbClr val="FF0000"/>
                </a:solidFill>
                <a:latin typeface="Verdana" pitchFamily="34" charset="0"/>
              </a:rPr>
              <a:t>Proportional counters for slow neutron detection</a:t>
            </a:r>
          </a:p>
        </p:txBody>
      </p:sp>
      <p:sp>
        <p:nvSpPr>
          <p:cNvPr id="7" name="Rectangle 2"/>
          <p:cNvSpPr>
            <a:spLocks noChangeArrowheads="1"/>
          </p:cNvSpPr>
          <p:nvPr/>
        </p:nvSpPr>
        <p:spPr bwMode="auto">
          <a:xfrm>
            <a:off x="255712" y="906959"/>
            <a:ext cx="8318500" cy="707886"/>
          </a:xfrm>
          <a:prstGeom prst="rect">
            <a:avLst/>
          </a:prstGeom>
          <a:noFill/>
          <a:ln w="9525">
            <a:noFill/>
            <a:miter lim="800000"/>
            <a:headEnd/>
            <a:tailEnd/>
          </a:ln>
        </p:spPr>
        <p:txBody>
          <a:bodyPr>
            <a:spAutoFit/>
          </a:bodyPr>
          <a:lstStyle/>
          <a:p>
            <a:r>
              <a:rPr lang="en-GB" sz="2000" b="0" dirty="0">
                <a:latin typeface="+mj-lt"/>
              </a:rPr>
              <a:t>BF</a:t>
            </a:r>
            <a:r>
              <a:rPr lang="en-GB" sz="2000" b="0" baseline="-25000" dirty="0">
                <a:latin typeface="+mj-lt"/>
              </a:rPr>
              <a:t>3</a:t>
            </a:r>
            <a:r>
              <a:rPr lang="en-GB" sz="2000" b="0" dirty="0">
                <a:latin typeface="+mj-lt"/>
              </a:rPr>
              <a:t> gas and </a:t>
            </a:r>
            <a:r>
              <a:rPr lang="en-GB" sz="2000" b="0" baseline="30000" dirty="0">
                <a:latin typeface="+mj-lt"/>
              </a:rPr>
              <a:t>3</a:t>
            </a:r>
            <a:r>
              <a:rPr lang="en-GB" sz="2000" b="0" dirty="0">
                <a:latin typeface="+mj-lt"/>
              </a:rPr>
              <a:t>He gas make detectors for slow neutrons with excellent gamma </a:t>
            </a:r>
            <a:r>
              <a:rPr lang="en-GB" sz="2000" dirty="0">
                <a:latin typeface="+mj-lt"/>
              </a:rPr>
              <a:t>discrimination</a:t>
            </a:r>
            <a:endParaRPr lang="en-GB" sz="2000" b="0" dirty="0">
              <a:latin typeface="+mj-lt"/>
            </a:endParaRPr>
          </a:p>
        </p:txBody>
      </p:sp>
      <p:sp>
        <p:nvSpPr>
          <p:cNvPr id="11" name="Rectangle 2"/>
          <p:cNvSpPr>
            <a:spLocks noChangeArrowheads="1"/>
          </p:cNvSpPr>
          <p:nvPr/>
        </p:nvSpPr>
        <p:spPr bwMode="auto">
          <a:xfrm>
            <a:off x="255712" y="1787604"/>
            <a:ext cx="8534400" cy="1015663"/>
          </a:xfrm>
          <a:prstGeom prst="rect">
            <a:avLst/>
          </a:prstGeom>
          <a:noFill/>
          <a:ln w="9525">
            <a:noFill/>
            <a:miter lim="800000"/>
            <a:headEnd/>
            <a:tailEnd/>
          </a:ln>
        </p:spPr>
        <p:txBody>
          <a:bodyPr wrap="square">
            <a:spAutoFit/>
          </a:bodyPr>
          <a:lstStyle/>
          <a:p>
            <a:r>
              <a:rPr lang="en-GB" sz="2000" b="0" dirty="0">
                <a:solidFill>
                  <a:srgbClr val="FF0000"/>
                </a:solidFill>
                <a:latin typeface="+mj-lt"/>
              </a:rPr>
              <a:t>Gamma rays </a:t>
            </a:r>
            <a:r>
              <a:rPr lang="en-GB" sz="2000" b="0" dirty="0">
                <a:latin typeface="+mj-lt"/>
              </a:rPr>
              <a:t>can interact in the walls and produce </a:t>
            </a:r>
            <a:r>
              <a:rPr lang="en-GB" sz="2000" b="0" dirty="0">
                <a:solidFill>
                  <a:srgbClr val="FF0000"/>
                </a:solidFill>
                <a:latin typeface="+mj-lt"/>
              </a:rPr>
              <a:t>electrons</a:t>
            </a:r>
            <a:r>
              <a:rPr lang="en-GB" sz="2000" b="0" dirty="0">
                <a:latin typeface="+mj-lt"/>
              </a:rPr>
              <a:t> in the gas, but the energy loss of electrons is small (≈ 2 </a:t>
            </a:r>
            <a:r>
              <a:rPr lang="en-GB" sz="2000" b="0" dirty="0" err="1">
                <a:latin typeface="+mj-lt"/>
              </a:rPr>
              <a:t>keV</a:t>
            </a:r>
            <a:r>
              <a:rPr lang="en-GB" sz="2000" b="0" dirty="0">
                <a:latin typeface="+mj-lt"/>
              </a:rPr>
              <a:t>/cm), so that these pulses are much smaller than those due to </a:t>
            </a:r>
            <a:r>
              <a:rPr lang="en-GB" sz="2000" b="0" dirty="0">
                <a:solidFill>
                  <a:srgbClr val="0000FF"/>
                </a:solidFill>
                <a:latin typeface="+mj-lt"/>
              </a:rPr>
              <a:t>neutrons</a:t>
            </a:r>
          </a:p>
        </p:txBody>
      </p:sp>
      <p:pic>
        <p:nvPicPr>
          <p:cNvPr id="12" name="Picture 20" descr="cylinder 3 crop Kopie.png"/>
          <p:cNvPicPr>
            <a:picLocks noChangeAspect="1"/>
          </p:cNvPicPr>
          <p:nvPr/>
        </p:nvPicPr>
        <p:blipFill>
          <a:blip r:embed="rId3" cstate="print"/>
          <a:srcRect/>
          <a:stretch>
            <a:fillRect/>
          </a:stretch>
        </p:blipFill>
        <p:spPr bwMode="auto">
          <a:xfrm>
            <a:off x="3227512" y="2895600"/>
            <a:ext cx="5222875" cy="3145565"/>
          </a:xfrm>
          <a:prstGeom prst="rect">
            <a:avLst/>
          </a:prstGeom>
          <a:noFill/>
          <a:ln w="9525">
            <a:noFill/>
            <a:miter lim="800000"/>
            <a:headEnd/>
            <a:tailEnd/>
          </a:ln>
        </p:spPr>
      </p:pic>
      <p:sp>
        <p:nvSpPr>
          <p:cNvPr id="13" name="TextBox 12"/>
          <p:cNvSpPr txBox="1"/>
          <p:nvPr/>
        </p:nvSpPr>
        <p:spPr>
          <a:xfrm>
            <a:off x="299864" y="3200400"/>
            <a:ext cx="3264024" cy="1015663"/>
          </a:xfrm>
          <a:prstGeom prst="rect">
            <a:avLst/>
          </a:prstGeom>
          <a:noFill/>
        </p:spPr>
        <p:txBody>
          <a:bodyPr wrap="square" rtlCol="0">
            <a:spAutoFit/>
          </a:bodyPr>
          <a:lstStyle/>
          <a:p>
            <a:r>
              <a:rPr lang="en-GB" sz="2000" dirty="0">
                <a:latin typeface="+mj-lt"/>
              </a:rPr>
              <a:t>A suitable pulse amplitude threshold can thus eliminate most gamma interactions.</a:t>
            </a:r>
            <a:endParaRPr lang="en-US" sz="2000" dirty="0">
              <a:latin typeface="+mj-lt"/>
            </a:endParaRPr>
          </a:p>
        </p:txBody>
      </p:sp>
    </p:spTree>
    <p:extLst>
      <p:ext uri="{BB962C8B-B14F-4D97-AF65-F5344CB8AC3E}">
        <p14:creationId xmlns:p14="http://schemas.microsoft.com/office/powerpoint/2010/main" val="6577133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Slide Number Placeholder 18"/>
          <p:cNvSpPr>
            <a:spLocks noGrp="1"/>
          </p:cNvSpPr>
          <p:nvPr>
            <p:ph type="sldNum" sz="quarter" idx="12"/>
          </p:nvPr>
        </p:nvSpPr>
        <p:spPr/>
        <p:txBody>
          <a:bodyPr/>
          <a:lstStyle/>
          <a:p>
            <a:fld id="{97B5E8DF-58F0-4F1A-9C8E-35C36CDA2C44}" type="slidenum">
              <a:rPr lang="en-GB" smtClean="0"/>
              <a:pPr/>
              <a:t>69</a:t>
            </a:fld>
            <a:endParaRPr lang="en-GB"/>
          </a:p>
        </p:txBody>
      </p:sp>
      <p:sp>
        <p:nvSpPr>
          <p:cNvPr id="15" name="Rectangle 13"/>
          <p:cNvSpPr>
            <a:spLocks noChangeArrowheads="1"/>
          </p:cNvSpPr>
          <p:nvPr/>
        </p:nvSpPr>
        <p:spPr bwMode="auto">
          <a:xfrm>
            <a:off x="44152" y="23664"/>
            <a:ext cx="7696200" cy="381000"/>
          </a:xfrm>
          <a:prstGeom prst="rect">
            <a:avLst/>
          </a:prstGeom>
          <a:noFill/>
          <a:ln w="9525">
            <a:noFill/>
            <a:miter lim="800000"/>
            <a:headEnd/>
            <a:tailEnd/>
          </a:ln>
        </p:spPr>
        <p:txBody>
          <a:bodyPr anchor="ctr"/>
          <a:lstStyle/>
          <a:p>
            <a:r>
              <a:rPr lang="en-US" sz="2000" i="1" dirty="0">
                <a:solidFill>
                  <a:srgbClr val="FF0000"/>
                </a:solidFill>
                <a:latin typeface="Verdana" pitchFamily="34" charset="0"/>
              </a:rPr>
              <a:t>Pulse height spectrum from a BF</a:t>
            </a:r>
            <a:r>
              <a:rPr lang="en-US" sz="2000" i="1" baseline="-25000" dirty="0">
                <a:solidFill>
                  <a:srgbClr val="FF0000"/>
                </a:solidFill>
                <a:latin typeface="Verdana" pitchFamily="34" charset="0"/>
              </a:rPr>
              <a:t>3</a:t>
            </a:r>
            <a:r>
              <a:rPr lang="en-US" sz="2000" i="1" dirty="0">
                <a:solidFill>
                  <a:srgbClr val="FF0000"/>
                </a:solidFill>
                <a:latin typeface="Verdana" pitchFamily="34" charset="0"/>
              </a:rPr>
              <a:t> proportional counter</a:t>
            </a:r>
          </a:p>
        </p:txBody>
      </p:sp>
      <p:grpSp>
        <p:nvGrpSpPr>
          <p:cNvPr id="8" name="Group 3"/>
          <p:cNvGrpSpPr>
            <a:grpSpLocks/>
          </p:cNvGrpSpPr>
          <p:nvPr/>
        </p:nvGrpSpPr>
        <p:grpSpPr bwMode="auto">
          <a:xfrm>
            <a:off x="914400" y="1755306"/>
            <a:ext cx="5851525" cy="3021013"/>
            <a:chOff x="926" y="1985"/>
            <a:chExt cx="3686" cy="1903"/>
          </a:xfrm>
        </p:grpSpPr>
        <p:grpSp>
          <p:nvGrpSpPr>
            <p:cNvPr id="9" name="Group 4"/>
            <p:cNvGrpSpPr>
              <a:grpSpLocks/>
            </p:cNvGrpSpPr>
            <p:nvPr/>
          </p:nvGrpSpPr>
          <p:grpSpPr bwMode="auto">
            <a:xfrm>
              <a:off x="1256" y="2104"/>
              <a:ext cx="2728" cy="1507"/>
              <a:chOff x="1328" y="1664"/>
              <a:chExt cx="2728" cy="1507"/>
            </a:xfrm>
          </p:grpSpPr>
          <p:sp>
            <p:nvSpPr>
              <p:cNvPr id="16" name="Line 5"/>
              <p:cNvSpPr>
                <a:spLocks noChangeShapeType="1"/>
              </p:cNvSpPr>
              <p:nvPr/>
            </p:nvSpPr>
            <p:spPr bwMode="auto">
              <a:xfrm flipV="1">
                <a:off x="1328" y="1664"/>
                <a:ext cx="0" cy="1504"/>
              </a:xfrm>
              <a:prstGeom prst="line">
                <a:avLst/>
              </a:prstGeom>
              <a:noFill/>
              <a:ln w="9525">
                <a:solidFill>
                  <a:schemeClr val="tx1"/>
                </a:solidFill>
                <a:round/>
                <a:headEnd/>
                <a:tailEnd type="triangle" w="med" len="med"/>
              </a:ln>
            </p:spPr>
            <p:txBody>
              <a:bodyPr wrap="none" anchor="ctr"/>
              <a:lstStyle/>
              <a:p>
                <a:endParaRPr lang="en-US"/>
              </a:p>
            </p:txBody>
          </p:sp>
          <p:sp>
            <p:nvSpPr>
              <p:cNvPr id="17" name="Line 6"/>
              <p:cNvSpPr>
                <a:spLocks noChangeShapeType="1"/>
              </p:cNvSpPr>
              <p:nvPr/>
            </p:nvSpPr>
            <p:spPr bwMode="auto">
              <a:xfrm>
                <a:off x="1328" y="3168"/>
                <a:ext cx="2728" cy="0"/>
              </a:xfrm>
              <a:prstGeom prst="line">
                <a:avLst/>
              </a:prstGeom>
              <a:noFill/>
              <a:ln w="9525">
                <a:solidFill>
                  <a:schemeClr val="tx1"/>
                </a:solidFill>
                <a:round/>
                <a:headEnd/>
                <a:tailEnd type="triangle" w="med" len="med"/>
              </a:ln>
            </p:spPr>
            <p:txBody>
              <a:bodyPr wrap="none" anchor="ctr"/>
              <a:lstStyle/>
              <a:p>
                <a:endParaRPr lang="en-US"/>
              </a:p>
            </p:txBody>
          </p:sp>
          <p:sp>
            <p:nvSpPr>
              <p:cNvPr id="18" name="Freeform 7"/>
              <p:cNvSpPr>
                <a:spLocks/>
              </p:cNvSpPr>
              <p:nvPr/>
            </p:nvSpPr>
            <p:spPr bwMode="auto">
              <a:xfrm>
                <a:off x="1648" y="1688"/>
                <a:ext cx="1912" cy="1483"/>
              </a:xfrm>
              <a:custGeom>
                <a:avLst/>
                <a:gdLst>
                  <a:gd name="T0" fmla="*/ 1912 w 1912"/>
                  <a:gd name="T1" fmla="*/ 1480 h 1483"/>
                  <a:gd name="T2" fmla="*/ 1864 w 1912"/>
                  <a:gd name="T3" fmla="*/ 1472 h 1483"/>
                  <a:gd name="T4" fmla="*/ 1792 w 1912"/>
                  <a:gd name="T5" fmla="*/ 1416 h 1483"/>
                  <a:gd name="T6" fmla="*/ 1760 w 1912"/>
                  <a:gd name="T7" fmla="*/ 1208 h 1483"/>
                  <a:gd name="T8" fmla="*/ 1736 w 1912"/>
                  <a:gd name="T9" fmla="*/ 928 h 1483"/>
                  <a:gd name="T10" fmla="*/ 1704 w 1912"/>
                  <a:gd name="T11" fmla="*/ 552 h 1483"/>
                  <a:gd name="T12" fmla="*/ 1664 w 1912"/>
                  <a:gd name="T13" fmla="*/ 248 h 1483"/>
                  <a:gd name="T14" fmla="*/ 1632 w 1912"/>
                  <a:gd name="T15" fmla="*/ 40 h 1483"/>
                  <a:gd name="T16" fmla="*/ 1576 w 1912"/>
                  <a:gd name="T17" fmla="*/ 8 h 1483"/>
                  <a:gd name="T18" fmla="*/ 1544 w 1912"/>
                  <a:gd name="T19" fmla="*/ 80 h 1483"/>
                  <a:gd name="T20" fmla="*/ 1520 w 1912"/>
                  <a:gd name="T21" fmla="*/ 208 h 1483"/>
                  <a:gd name="T22" fmla="*/ 1512 w 1912"/>
                  <a:gd name="T23" fmla="*/ 304 h 1483"/>
                  <a:gd name="T24" fmla="*/ 1488 w 1912"/>
                  <a:gd name="T25" fmla="*/ 408 h 1483"/>
                  <a:gd name="T26" fmla="*/ 1376 w 1912"/>
                  <a:gd name="T27" fmla="*/ 456 h 1483"/>
                  <a:gd name="T28" fmla="*/ 1192 w 1912"/>
                  <a:gd name="T29" fmla="*/ 480 h 1483"/>
                  <a:gd name="T30" fmla="*/ 952 w 1912"/>
                  <a:gd name="T31" fmla="*/ 480 h 1483"/>
                  <a:gd name="T32" fmla="*/ 848 w 1912"/>
                  <a:gd name="T33" fmla="*/ 528 h 1483"/>
                  <a:gd name="T34" fmla="*/ 776 w 1912"/>
                  <a:gd name="T35" fmla="*/ 696 h 1483"/>
                  <a:gd name="T36" fmla="*/ 680 w 1912"/>
                  <a:gd name="T37" fmla="*/ 808 h 1483"/>
                  <a:gd name="T38" fmla="*/ 520 w 1912"/>
                  <a:gd name="T39" fmla="*/ 824 h 1483"/>
                  <a:gd name="T40" fmla="*/ 360 w 1912"/>
                  <a:gd name="T41" fmla="*/ 848 h 1483"/>
                  <a:gd name="T42" fmla="*/ 240 w 1912"/>
                  <a:gd name="T43" fmla="*/ 968 h 1483"/>
                  <a:gd name="T44" fmla="*/ 216 w 1912"/>
                  <a:gd name="T45" fmla="*/ 1184 h 1483"/>
                  <a:gd name="T46" fmla="*/ 168 w 1912"/>
                  <a:gd name="T47" fmla="*/ 1368 h 1483"/>
                  <a:gd name="T48" fmla="*/ 96 w 1912"/>
                  <a:gd name="T49" fmla="*/ 1432 h 1483"/>
                  <a:gd name="T50" fmla="*/ 0 w 1912"/>
                  <a:gd name="T51" fmla="*/ 1472 h 1483"/>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1912"/>
                  <a:gd name="T79" fmla="*/ 0 h 1483"/>
                  <a:gd name="T80" fmla="*/ 1912 w 1912"/>
                  <a:gd name="T81" fmla="*/ 1483 h 1483"/>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1912" h="1483">
                    <a:moveTo>
                      <a:pt x="1912" y="1480"/>
                    </a:moveTo>
                    <a:cubicBezTo>
                      <a:pt x="1898" y="1481"/>
                      <a:pt x="1884" y="1483"/>
                      <a:pt x="1864" y="1472"/>
                    </a:cubicBezTo>
                    <a:cubicBezTo>
                      <a:pt x="1844" y="1461"/>
                      <a:pt x="1809" y="1460"/>
                      <a:pt x="1792" y="1416"/>
                    </a:cubicBezTo>
                    <a:cubicBezTo>
                      <a:pt x="1775" y="1372"/>
                      <a:pt x="1769" y="1289"/>
                      <a:pt x="1760" y="1208"/>
                    </a:cubicBezTo>
                    <a:cubicBezTo>
                      <a:pt x="1751" y="1127"/>
                      <a:pt x="1745" y="1037"/>
                      <a:pt x="1736" y="928"/>
                    </a:cubicBezTo>
                    <a:cubicBezTo>
                      <a:pt x="1727" y="819"/>
                      <a:pt x="1716" y="665"/>
                      <a:pt x="1704" y="552"/>
                    </a:cubicBezTo>
                    <a:cubicBezTo>
                      <a:pt x="1692" y="439"/>
                      <a:pt x="1676" y="333"/>
                      <a:pt x="1664" y="248"/>
                    </a:cubicBezTo>
                    <a:cubicBezTo>
                      <a:pt x="1652" y="163"/>
                      <a:pt x="1647" y="80"/>
                      <a:pt x="1632" y="40"/>
                    </a:cubicBezTo>
                    <a:cubicBezTo>
                      <a:pt x="1617" y="0"/>
                      <a:pt x="1591" y="1"/>
                      <a:pt x="1576" y="8"/>
                    </a:cubicBezTo>
                    <a:cubicBezTo>
                      <a:pt x="1561" y="15"/>
                      <a:pt x="1553" y="47"/>
                      <a:pt x="1544" y="80"/>
                    </a:cubicBezTo>
                    <a:cubicBezTo>
                      <a:pt x="1535" y="113"/>
                      <a:pt x="1525" y="171"/>
                      <a:pt x="1520" y="208"/>
                    </a:cubicBezTo>
                    <a:cubicBezTo>
                      <a:pt x="1515" y="245"/>
                      <a:pt x="1517" y="271"/>
                      <a:pt x="1512" y="304"/>
                    </a:cubicBezTo>
                    <a:cubicBezTo>
                      <a:pt x="1507" y="337"/>
                      <a:pt x="1511" y="383"/>
                      <a:pt x="1488" y="408"/>
                    </a:cubicBezTo>
                    <a:cubicBezTo>
                      <a:pt x="1465" y="433"/>
                      <a:pt x="1425" y="444"/>
                      <a:pt x="1376" y="456"/>
                    </a:cubicBezTo>
                    <a:cubicBezTo>
                      <a:pt x="1327" y="468"/>
                      <a:pt x="1263" y="476"/>
                      <a:pt x="1192" y="480"/>
                    </a:cubicBezTo>
                    <a:cubicBezTo>
                      <a:pt x="1121" y="484"/>
                      <a:pt x="1009" y="472"/>
                      <a:pt x="952" y="480"/>
                    </a:cubicBezTo>
                    <a:cubicBezTo>
                      <a:pt x="895" y="488"/>
                      <a:pt x="877" y="492"/>
                      <a:pt x="848" y="528"/>
                    </a:cubicBezTo>
                    <a:cubicBezTo>
                      <a:pt x="819" y="564"/>
                      <a:pt x="804" y="649"/>
                      <a:pt x="776" y="696"/>
                    </a:cubicBezTo>
                    <a:cubicBezTo>
                      <a:pt x="748" y="743"/>
                      <a:pt x="723" y="787"/>
                      <a:pt x="680" y="808"/>
                    </a:cubicBezTo>
                    <a:cubicBezTo>
                      <a:pt x="637" y="829"/>
                      <a:pt x="573" y="817"/>
                      <a:pt x="520" y="824"/>
                    </a:cubicBezTo>
                    <a:cubicBezTo>
                      <a:pt x="467" y="831"/>
                      <a:pt x="406" y="824"/>
                      <a:pt x="360" y="848"/>
                    </a:cubicBezTo>
                    <a:cubicBezTo>
                      <a:pt x="314" y="872"/>
                      <a:pt x="264" y="912"/>
                      <a:pt x="240" y="968"/>
                    </a:cubicBezTo>
                    <a:cubicBezTo>
                      <a:pt x="216" y="1024"/>
                      <a:pt x="228" y="1117"/>
                      <a:pt x="216" y="1184"/>
                    </a:cubicBezTo>
                    <a:cubicBezTo>
                      <a:pt x="204" y="1251"/>
                      <a:pt x="188" y="1327"/>
                      <a:pt x="168" y="1368"/>
                    </a:cubicBezTo>
                    <a:cubicBezTo>
                      <a:pt x="148" y="1409"/>
                      <a:pt x="124" y="1415"/>
                      <a:pt x="96" y="1432"/>
                    </a:cubicBezTo>
                    <a:cubicBezTo>
                      <a:pt x="68" y="1449"/>
                      <a:pt x="20" y="1464"/>
                      <a:pt x="0" y="1472"/>
                    </a:cubicBezTo>
                  </a:path>
                </a:pathLst>
              </a:custGeom>
              <a:noFill/>
              <a:ln w="9525">
                <a:solidFill>
                  <a:schemeClr val="tx1"/>
                </a:solidFill>
                <a:round/>
                <a:headEnd/>
                <a:tailEnd/>
              </a:ln>
            </p:spPr>
            <p:txBody>
              <a:bodyPr wrap="none" anchor="ctr"/>
              <a:lstStyle/>
              <a:p>
                <a:endParaRPr lang="en-US"/>
              </a:p>
            </p:txBody>
          </p:sp>
        </p:grpSp>
        <p:sp>
          <p:nvSpPr>
            <p:cNvPr id="10" name="Rectangle 8"/>
            <p:cNvSpPr>
              <a:spLocks noChangeArrowheads="1"/>
            </p:cNvSpPr>
            <p:nvPr/>
          </p:nvSpPr>
          <p:spPr bwMode="auto">
            <a:xfrm>
              <a:off x="3614" y="3617"/>
              <a:ext cx="998" cy="271"/>
            </a:xfrm>
            <a:prstGeom prst="rect">
              <a:avLst/>
            </a:prstGeom>
            <a:noFill/>
            <a:ln w="9525">
              <a:noFill/>
              <a:miter lim="800000"/>
              <a:headEnd/>
              <a:tailEnd/>
            </a:ln>
          </p:spPr>
          <p:txBody>
            <a:bodyPr wrap="none">
              <a:spAutoFit/>
            </a:bodyPr>
            <a:lstStyle/>
            <a:p>
              <a:r>
                <a:rPr lang="en-GB" b="0" dirty="0">
                  <a:latin typeface="+mn-lt"/>
                </a:rPr>
                <a:t>pulse height</a:t>
              </a:r>
              <a:endParaRPr lang="en-GB" dirty="0">
                <a:latin typeface="+mn-lt"/>
              </a:endParaRPr>
            </a:p>
          </p:txBody>
        </p:sp>
        <p:sp>
          <p:nvSpPr>
            <p:cNvPr id="14" name="Rectangle 9"/>
            <p:cNvSpPr>
              <a:spLocks noChangeArrowheads="1"/>
            </p:cNvSpPr>
            <p:nvPr/>
          </p:nvSpPr>
          <p:spPr bwMode="auto">
            <a:xfrm>
              <a:off x="926" y="1985"/>
              <a:ext cx="231" cy="271"/>
            </a:xfrm>
            <a:prstGeom prst="rect">
              <a:avLst/>
            </a:prstGeom>
            <a:noFill/>
            <a:ln w="9525">
              <a:noFill/>
              <a:miter lim="800000"/>
              <a:headEnd/>
              <a:tailEnd/>
            </a:ln>
          </p:spPr>
          <p:txBody>
            <a:bodyPr wrap="none">
              <a:spAutoFit/>
            </a:bodyPr>
            <a:lstStyle/>
            <a:p>
              <a:r>
                <a:rPr lang="en-GB" dirty="0">
                  <a:latin typeface="+mn-lt"/>
                </a:rPr>
                <a:t>N</a:t>
              </a:r>
            </a:p>
          </p:txBody>
        </p:sp>
      </p:grpSp>
      <p:grpSp>
        <p:nvGrpSpPr>
          <p:cNvPr id="20" name="Group 19"/>
          <p:cNvGrpSpPr>
            <a:grpSpLocks/>
          </p:cNvGrpSpPr>
          <p:nvPr/>
        </p:nvGrpSpPr>
        <p:grpSpPr bwMode="auto">
          <a:xfrm>
            <a:off x="5867400" y="764704"/>
            <a:ext cx="2514600" cy="2514600"/>
            <a:chOff x="4224" y="1920"/>
            <a:chExt cx="1584" cy="1584"/>
          </a:xfrm>
        </p:grpSpPr>
        <p:sp>
          <p:nvSpPr>
            <p:cNvPr id="21" name="Oval 20"/>
            <p:cNvSpPr>
              <a:spLocks noChangeAspect="1" noChangeArrowheads="1"/>
            </p:cNvSpPr>
            <p:nvPr/>
          </p:nvSpPr>
          <p:spPr bwMode="auto">
            <a:xfrm>
              <a:off x="4224" y="1920"/>
              <a:ext cx="1584" cy="1584"/>
            </a:xfrm>
            <a:prstGeom prst="ellipse">
              <a:avLst/>
            </a:prstGeom>
            <a:solidFill>
              <a:schemeClr val="bg1"/>
            </a:solidFill>
            <a:ln w="9525">
              <a:solidFill>
                <a:schemeClr val="tx1"/>
              </a:solidFill>
              <a:round/>
              <a:headEnd/>
              <a:tailEnd/>
            </a:ln>
          </p:spPr>
          <p:txBody>
            <a:bodyPr wrap="none" anchor="ctr"/>
            <a:lstStyle/>
            <a:p>
              <a:pPr algn="ctr"/>
              <a:endParaRPr lang="en-US"/>
            </a:p>
          </p:txBody>
        </p:sp>
        <p:sp>
          <p:nvSpPr>
            <p:cNvPr id="22" name="Line 13"/>
            <p:cNvSpPr>
              <a:spLocks noChangeShapeType="1"/>
            </p:cNvSpPr>
            <p:nvPr/>
          </p:nvSpPr>
          <p:spPr bwMode="auto">
            <a:xfrm flipV="1">
              <a:off x="4656" y="2352"/>
              <a:ext cx="816" cy="480"/>
            </a:xfrm>
            <a:prstGeom prst="line">
              <a:avLst/>
            </a:prstGeom>
            <a:noFill/>
            <a:ln w="9525">
              <a:solidFill>
                <a:schemeClr val="tx1"/>
              </a:solidFill>
              <a:round/>
              <a:headEnd type="triangle" w="med" len="med"/>
              <a:tailEnd type="triangle" w="med" len="med"/>
            </a:ln>
          </p:spPr>
          <p:txBody>
            <a:bodyPr wrap="none" anchor="ctr"/>
            <a:lstStyle/>
            <a:p>
              <a:endParaRPr lang="en-US"/>
            </a:p>
          </p:txBody>
        </p:sp>
        <p:sp>
          <p:nvSpPr>
            <p:cNvPr id="23" name="Oval 22"/>
            <p:cNvSpPr>
              <a:spLocks noChangeAspect="1" noChangeArrowheads="1"/>
            </p:cNvSpPr>
            <p:nvPr/>
          </p:nvSpPr>
          <p:spPr bwMode="auto">
            <a:xfrm>
              <a:off x="4944" y="2592"/>
              <a:ext cx="96" cy="96"/>
            </a:xfrm>
            <a:prstGeom prst="ellipse">
              <a:avLst/>
            </a:prstGeom>
            <a:solidFill>
              <a:schemeClr val="tx1"/>
            </a:solidFill>
            <a:ln w="9525">
              <a:solidFill>
                <a:schemeClr val="tx1"/>
              </a:solidFill>
              <a:round/>
              <a:headEnd/>
              <a:tailEnd/>
            </a:ln>
          </p:spPr>
          <p:txBody>
            <a:bodyPr wrap="none" anchor="ctr"/>
            <a:lstStyle/>
            <a:p>
              <a:endParaRPr lang="en-US"/>
            </a:p>
          </p:txBody>
        </p:sp>
        <p:sp>
          <p:nvSpPr>
            <p:cNvPr id="24" name="Text Box 15"/>
            <p:cNvSpPr txBox="1">
              <a:spLocks noChangeArrowheads="1"/>
            </p:cNvSpPr>
            <p:nvPr/>
          </p:nvSpPr>
          <p:spPr bwMode="auto">
            <a:xfrm>
              <a:off x="5166" y="2454"/>
              <a:ext cx="532" cy="288"/>
            </a:xfrm>
            <a:prstGeom prst="rect">
              <a:avLst/>
            </a:prstGeom>
            <a:noFill/>
            <a:ln w="9525">
              <a:noFill/>
              <a:miter lim="800000"/>
              <a:headEnd/>
              <a:tailEnd/>
            </a:ln>
          </p:spPr>
          <p:txBody>
            <a:bodyPr wrap="none">
              <a:spAutoFit/>
            </a:bodyPr>
            <a:lstStyle/>
            <a:p>
              <a:r>
                <a:rPr lang="en-US" b="0"/>
                <a:t>alpha</a:t>
              </a:r>
              <a:endParaRPr lang="en-US"/>
            </a:p>
          </p:txBody>
        </p:sp>
        <p:sp>
          <p:nvSpPr>
            <p:cNvPr id="25" name="Text Box 16"/>
            <p:cNvSpPr txBox="1">
              <a:spLocks noChangeArrowheads="1"/>
            </p:cNvSpPr>
            <p:nvPr/>
          </p:nvSpPr>
          <p:spPr bwMode="auto">
            <a:xfrm>
              <a:off x="4710" y="2758"/>
              <a:ext cx="287" cy="288"/>
            </a:xfrm>
            <a:prstGeom prst="rect">
              <a:avLst/>
            </a:prstGeom>
            <a:noFill/>
            <a:ln w="9525">
              <a:noFill/>
              <a:miter lim="800000"/>
              <a:headEnd/>
              <a:tailEnd/>
            </a:ln>
          </p:spPr>
          <p:txBody>
            <a:bodyPr wrap="none">
              <a:spAutoFit/>
            </a:bodyPr>
            <a:lstStyle/>
            <a:p>
              <a:r>
                <a:rPr lang="en-US" b="0"/>
                <a:t>Li</a:t>
              </a:r>
            </a:p>
          </p:txBody>
        </p:sp>
      </p:grpSp>
      <p:sp>
        <p:nvSpPr>
          <p:cNvPr id="26" name="TextBox 25"/>
          <p:cNvSpPr txBox="1"/>
          <p:nvPr/>
        </p:nvSpPr>
        <p:spPr>
          <a:xfrm>
            <a:off x="533400" y="5437729"/>
            <a:ext cx="7924800" cy="830997"/>
          </a:xfrm>
          <a:prstGeom prst="rect">
            <a:avLst/>
          </a:prstGeom>
          <a:noFill/>
        </p:spPr>
        <p:txBody>
          <a:bodyPr wrap="square" rtlCol="0">
            <a:spAutoFit/>
          </a:bodyPr>
          <a:lstStyle/>
          <a:p>
            <a:r>
              <a:rPr lang="en-US" sz="2400" dirty="0">
                <a:latin typeface="+mn-lt"/>
              </a:rPr>
              <a:t>The shape of the pulse height spectrum is due to the energy loss of the recoils in the gas</a:t>
            </a:r>
          </a:p>
        </p:txBody>
      </p:sp>
      <p:sp>
        <p:nvSpPr>
          <p:cNvPr id="27" name="TextBox 26"/>
          <p:cNvSpPr txBox="1"/>
          <p:nvPr/>
        </p:nvSpPr>
        <p:spPr>
          <a:xfrm>
            <a:off x="3505200" y="1372173"/>
            <a:ext cx="2438400" cy="535531"/>
          </a:xfrm>
          <a:prstGeom prst="rect">
            <a:avLst/>
          </a:prstGeom>
          <a:noFill/>
        </p:spPr>
        <p:txBody>
          <a:bodyPr wrap="square" rtlCol="0">
            <a:spAutoFit/>
          </a:bodyPr>
          <a:lstStyle/>
          <a:p>
            <a:r>
              <a:rPr lang="en-US" sz="1800" b="1" dirty="0">
                <a:solidFill>
                  <a:srgbClr val="0000FF"/>
                </a:solidFill>
                <a:latin typeface="+mn-lt"/>
              </a:rPr>
              <a:t>Reaction product full-energy peak</a:t>
            </a:r>
          </a:p>
        </p:txBody>
      </p:sp>
      <p:sp>
        <p:nvSpPr>
          <p:cNvPr id="28" name="TextBox 27"/>
          <p:cNvSpPr txBox="1"/>
          <p:nvPr/>
        </p:nvSpPr>
        <p:spPr>
          <a:xfrm>
            <a:off x="152400" y="1212772"/>
            <a:ext cx="3352800" cy="313932"/>
          </a:xfrm>
          <a:prstGeom prst="rect">
            <a:avLst/>
          </a:prstGeom>
          <a:noFill/>
        </p:spPr>
        <p:txBody>
          <a:bodyPr wrap="square" rtlCol="0">
            <a:spAutoFit/>
          </a:bodyPr>
          <a:lstStyle/>
          <a:p>
            <a:r>
              <a:rPr lang="en-US" sz="1800" b="1" dirty="0">
                <a:solidFill>
                  <a:srgbClr val="0000FF"/>
                </a:solidFill>
                <a:latin typeface="+mn-lt"/>
              </a:rPr>
              <a:t>“Wall effect’ continuum</a:t>
            </a:r>
          </a:p>
        </p:txBody>
      </p:sp>
      <p:cxnSp>
        <p:nvCxnSpPr>
          <p:cNvPr id="29" name="Straight Arrow Connector 28"/>
          <p:cNvCxnSpPr/>
          <p:nvPr/>
        </p:nvCxnSpPr>
        <p:spPr>
          <a:xfrm>
            <a:off x="2133600" y="1602904"/>
            <a:ext cx="1219200" cy="990600"/>
          </a:xfrm>
          <a:prstGeom prst="straightConnector1">
            <a:avLst/>
          </a:prstGeom>
          <a:ln w="19050">
            <a:solidFill>
              <a:srgbClr val="0000FF"/>
            </a:solidFill>
            <a:tailEnd type="arrow"/>
          </a:ln>
        </p:spPr>
        <p:style>
          <a:lnRef idx="1">
            <a:schemeClr val="accent1"/>
          </a:lnRef>
          <a:fillRef idx="0">
            <a:schemeClr val="accent1"/>
          </a:fillRef>
          <a:effectRef idx="0">
            <a:schemeClr val="accent1"/>
          </a:effectRef>
          <a:fontRef idx="minor">
            <a:schemeClr val="tx1"/>
          </a:fontRef>
        </p:style>
      </p:cxnSp>
      <p:cxnSp>
        <p:nvCxnSpPr>
          <p:cNvPr id="30" name="Straight Arrow Connector 29"/>
          <p:cNvCxnSpPr/>
          <p:nvPr/>
        </p:nvCxnSpPr>
        <p:spPr>
          <a:xfrm rot="16200000" flipH="1">
            <a:off x="1524000" y="2136304"/>
            <a:ext cx="1600200" cy="533400"/>
          </a:xfrm>
          <a:prstGeom prst="straightConnector1">
            <a:avLst/>
          </a:prstGeom>
          <a:ln w="19050">
            <a:solidFill>
              <a:srgbClr val="0000FF"/>
            </a:solidFill>
            <a:tailEnd type="arrow"/>
          </a:ln>
        </p:spPr>
        <p:style>
          <a:lnRef idx="1">
            <a:schemeClr val="accent1"/>
          </a:lnRef>
          <a:fillRef idx="0">
            <a:schemeClr val="accent1"/>
          </a:fillRef>
          <a:effectRef idx="0">
            <a:schemeClr val="accent1"/>
          </a:effectRef>
          <a:fontRef idx="minor">
            <a:schemeClr val="tx1"/>
          </a:fontRef>
        </p:style>
      </p:cxnSp>
      <p:sp>
        <p:nvSpPr>
          <p:cNvPr id="31" name="TextBox 30"/>
          <p:cNvSpPr txBox="1"/>
          <p:nvPr/>
        </p:nvSpPr>
        <p:spPr>
          <a:xfrm>
            <a:off x="2438400" y="4346104"/>
            <a:ext cx="2057400" cy="369332"/>
          </a:xfrm>
          <a:prstGeom prst="rect">
            <a:avLst/>
          </a:prstGeom>
          <a:noFill/>
        </p:spPr>
        <p:txBody>
          <a:bodyPr wrap="square" rtlCol="0">
            <a:spAutoFit/>
          </a:bodyPr>
          <a:lstStyle/>
          <a:p>
            <a:r>
              <a:rPr lang="en-US" sz="1800" b="1" dirty="0">
                <a:latin typeface="+mn-lt"/>
              </a:rPr>
              <a:t>Deposited energy</a:t>
            </a:r>
          </a:p>
        </p:txBody>
      </p:sp>
      <p:cxnSp>
        <p:nvCxnSpPr>
          <p:cNvPr id="32" name="Straight Connector 31"/>
          <p:cNvCxnSpPr/>
          <p:nvPr/>
        </p:nvCxnSpPr>
        <p:spPr>
          <a:xfrm rot="5400000">
            <a:off x="1181100" y="4231804"/>
            <a:ext cx="1143000" cy="0"/>
          </a:xfrm>
          <a:prstGeom prst="line">
            <a:avLst/>
          </a:prstGeom>
          <a:ln w="19050">
            <a:solidFill>
              <a:srgbClr val="0000FF"/>
            </a:solidFill>
            <a:prstDash val="dash"/>
          </a:ln>
        </p:spPr>
        <p:style>
          <a:lnRef idx="1">
            <a:schemeClr val="accent1"/>
          </a:lnRef>
          <a:fillRef idx="0">
            <a:schemeClr val="accent1"/>
          </a:fillRef>
          <a:effectRef idx="0">
            <a:schemeClr val="accent1"/>
          </a:effectRef>
          <a:fontRef idx="minor">
            <a:schemeClr val="tx1"/>
          </a:fontRef>
        </p:style>
      </p:cxnSp>
      <p:sp>
        <p:nvSpPr>
          <p:cNvPr id="33" name="TextBox 32"/>
          <p:cNvSpPr txBox="1"/>
          <p:nvPr/>
        </p:nvSpPr>
        <p:spPr>
          <a:xfrm>
            <a:off x="609600" y="4814972"/>
            <a:ext cx="2286000" cy="369332"/>
          </a:xfrm>
          <a:prstGeom prst="rect">
            <a:avLst/>
          </a:prstGeom>
          <a:noFill/>
        </p:spPr>
        <p:txBody>
          <a:bodyPr wrap="square" rtlCol="0">
            <a:spAutoFit/>
          </a:bodyPr>
          <a:lstStyle/>
          <a:p>
            <a:r>
              <a:rPr lang="en-US" sz="1800" b="1" dirty="0">
                <a:solidFill>
                  <a:srgbClr val="0000FF"/>
                </a:solidFill>
                <a:latin typeface="+mn-lt"/>
              </a:rPr>
              <a:t>Low-energy event cut</a:t>
            </a:r>
          </a:p>
        </p:txBody>
      </p:sp>
    </p:spTree>
    <p:extLst>
      <p:ext uri="{BB962C8B-B14F-4D97-AF65-F5344CB8AC3E}">
        <p14:creationId xmlns:p14="http://schemas.microsoft.com/office/powerpoint/2010/main" val="38825201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 name="Slide Number Placeholder 295"/>
          <p:cNvSpPr>
            <a:spLocks noGrp="1"/>
          </p:cNvSpPr>
          <p:nvPr>
            <p:ph type="sldNum" sz="quarter" idx="12"/>
          </p:nvPr>
        </p:nvSpPr>
        <p:spPr/>
        <p:txBody>
          <a:bodyPr/>
          <a:lstStyle/>
          <a:p>
            <a:fld id="{97B5E8DF-58F0-4F1A-9C8E-35C36CDA2C44}" type="slidenum">
              <a:rPr lang="en-GB" smtClean="0"/>
              <a:pPr/>
              <a:t>7</a:t>
            </a:fld>
            <a:endParaRPr lang="en-GB" dirty="0"/>
          </a:p>
        </p:txBody>
      </p:sp>
      <p:sp>
        <p:nvSpPr>
          <p:cNvPr id="292" name="TextBox 291"/>
          <p:cNvSpPr txBox="1"/>
          <p:nvPr/>
        </p:nvSpPr>
        <p:spPr>
          <a:xfrm>
            <a:off x="4037" y="29568"/>
            <a:ext cx="6912768" cy="400110"/>
          </a:xfrm>
          <a:prstGeom prst="rect">
            <a:avLst/>
          </a:prstGeom>
          <a:noFill/>
        </p:spPr>
        <p:txBody>
          <a:bodyPr wrap="square" rtlCol="0">
            <a:spAutoFit/>
          </a:bodyPr>
          <a:lstStyle/>
          <a:p>
            <a:r>
              <a:rPr lang="en-GB" sz="2000" i="1" dirty="0">
                <a:solidFill>
                  <a:srgbClr val="FF0000"/>
                </a:solidFill>
                <a:latin typeface="Verdana" pitchFamily="34" charset="0"/>
                <a:ea typeface="Verdana" pitchFamily="34" charset="0"/>
                <a:cs typeface="Verdana" pitchFamily="34" charset="0"/>
              </a:rPr>
              <a:t>Periodic table of elements</a:t>
            </a:r>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27584" y="620688"/>
            <a:ext cx="7380312" cy="5535234"/>
          </a:xfrm>
          <a:prstGeom prst="rect">
            <a:avLst/>
          </a:prstGeom>
        </p:spPr>
      </p:pic>
    </p:spTree>
    <p:extLst>
      <p:ext uri="{BB962C8B-B14F-4D97-AF65-F5344CB8AC3E}">
        <p14:creationId xmlns:p14="http://schemas.microsoft.com/office/powerpoint/2010/main" val="1971404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Slide Number Placeholder 18"/>
          <p:cNvSpPr>
            <a:spLocks noGrp="1"/>
          </p:cNvSpPr>
          <p:nvPr>
            <p:ph type="sldNum" sz="quarter" idx="12"/>
          </p:nvPr>
        </p:nvSpPr>
        <p:spPr/>
        <p:txBody>
          <a:bodyPr/>
          <a:lstStyle/>
          <a:p>
            <a:fld id="{97B5E8DF-58F0-4F1A-9C8E-35C36CDA2C44}" type="slidenum">
              <a:rPr lang="en-GB" smtClean="0"/>
              <a:pPr/>
              <a:t>70</a:t>
            </a:fld>
            <a:endParaRPr lang="en-GB"/>
          </a:p>
        </p:txBody>
      </p:sp>
      <p:sp>
        <p:nvSpPr>
          <p:cNvPr id="15" name="Rectangle 13"/>
          <p:cNvSpPr>
            <a:spLocks noChangeArrowheads="1"/>
          </p:cNvSpPr>
          <p:nvPr/>
        </p:nvSpPr>
        <p:spPr bwMode="auto">
          <a:xfrm>
            <a:off x="44152" y="23664"/>
            <a:ext cx="7696200" cy="381000"/>
          </a:xfrm>
          <a:prstGeom prst="rect">
            <a:avLst/>
          </a:prstGeom>
          <a:noFill/>
          <a:ln w="9525">
            <a:noFill/>
            <a:miter lim="800000"/>
            <a:headEnd/>
            <a:tailEnd/>
          </a:ln>
        </p:spPr>
        <p:txBody>
          <a:bodyPr anchor="ctr"/>
          <a:lstStyle/>
          <a:p>
            <a:r>
              <a:rPr lang="en-US" sz="2000" i="1" dirty="0">
                <a:solidFill>
                  <a:srgbClr val="FF0000"/>
                </a:solidFill>
                <a:latin typeface="Verdana" pitchFamily="34" charset="0"/>
              </a:rPr>
              <a:t>Rem counters</a:t>
            </a:r>
          </a:p>
        </p:txBody>
      </p:sp>
      <p:pic>
        <p:nvPicPr>
          <p:cNvPr id="34" name="Picture 2"/>
          <p:cNvPicPr>
            <a:picLocks noChangeAspect="1" noChangeArrowheads="1"/>
          </p:cNvPicPr>
          <p:nvPr/>
        </p:nvPicPr>
        <p:blipFill>
          <a:blip r:embed="rId3" cstate="print"/>
          <a:srcRect/>
          <a:stretch>
            <a:fillRect/>
          </a:stretch>
        </p:blipFill>
        <p:spPr bwMode="auto">
          <a:xfrm>
            <a:off x="386903" y="1957662"/>
            <a:ext cx="2180007" cy="1618976"/>
          </a:xfrm>
          <a:prstGeom prst="rect">
            <a:avLst/>
          </a:prstGeom>
          <a:noFill/>
          <a:ln w="9525">
            <a:noFill/>
            <a:miter lim="800000"/>
            <a:headEnd/>
            <a:tailEnd/>
          </a:ln>
          <a:effectLst/>
        </p:spPr>
      </p:pic>
      <p:pic>
        <p:nvPicPr>
          <p:cNvPr id="35" name="Picture 3"/>
          <p:cNvPicPr>
            <a:picLocks noChangeAspect="1" noChangeArrowheads="1"/>
          </p:cNvPicPr>
          <p:nvPr/>
        </p:nvPicPr>
        <p:blipFill>
          <a:blip r:embed="rId4" cstate="print"/>
          <a:srcRect/>
          <a:stretch>
            <a:fillRect/>
          </a:stretch>
        </p:blipFill>
        <p:spPr bwMode="auto">
          <a:xfrm>
            <a:off x="355455" y="4267200"/>
            <a:ext cx="2211456" cy="1682080"/>
          </a:xfrm>
          <a:prstGeom prst="rect">
            <a:avLst/>
          </a:prstGeom>
          <a:noFill/>
          <a:ln w="9525">
            <a:noFill/>
            <a:miter lim="800000"/>
            <a:headEnd/>
            <a:tailEnd/>
          </a:ln>
          <a:effectLst/>
        </p:spPr>
      </p:pic>
      <p:grpSp>
        <p:nvGrpSpPr>
          <p:cNvPr id="36" name="Group 4"/>
          <p:cNvGrpSpPr>
            <a:grpSpLocks noChangeAspect="1"/>
          </p:cNvGrpSpPr>
          <p:nvPr/>
        </p:nvGrpSpPr>
        <p:grpSpPr bwMode="auto">
          <a:xfrm>
            <a:off x="2672904" y="4267200"/>
            <a:ext cx="2922588" cy="1600200"/>
            <a:chOff x="2200" y="1207"/>
            <a:chExt cx="2630" cy="1439"/>
          </a:xfrm>
        </p:grpSpPr>
        <p:graphicFrame>
          <p:nvGraphicFramePr>
            <p:cNvPr id="37" name="Object 5"/>
            <p:cNvGraphicFramePr>
              <a:graphicFrameLocks noChangeAspect="1"/>
            </p:cNvGraphicFramePr>
            <p:nvPr/>
          </p:nvGraphicFramePr>
          <p:xfrm>
            <a:off x="2200" y="1207"/>
            <a:ext cx="1331" cy="1439"/>
          </p:xfrm>
          <a:graphic>
            <a:graphicData uri="http://schemas.openxmlformats.org/presentationml/2006/ole">
              <mc:AlternateContent xmlns:mc="http://schemas.openxmlformats.org/markup-compatibility/2006">
                <mc:Choice xmlns:v="urn:schemas-microsoft-com:vml" Requires="v">
                  <p:oleObj name="Bitmap Image" r:id="rId5" imgW="1762371" imgH="1905266" progId="PBrush">
                    <p:embed/>
                  </p:oleObj>
                </mc:Choice>
                <mc:Fallback>
                  <p:oleObj name="Bitmap Image" r:id="rId5" imgW="1762371" imgH="1905266" progId="PBrush">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200" y="1207"/>
                          <a:ext cx="1331" cy="143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oleObj>
                </mc:Fallback>
              </mc:AlternateContent>
            </a:graphicData>
          </a:graphic>
        </p:graphicFrame>
        <p:grpSp>
          <p:nvGrpSpPr>
            <p:cNvPr id="38" name="Group 6"/>
            <p:cNvGrpSpPr>
              <a:grpSpLocks noChangeAspect="1"/>
            </p:cNvGrpSpPr>
            <p:nvPr/>
          </p:nvGrpSpPr>
          <p:grpSpPr bwMode="auto">
            <a:xfrm>
              <a:off x="3243" y="1480"/>
              <a:ext cx="1587" cy="1017"/>
              <a:chOff x="3243" y="1480"/>
              <a:chExt cx="1587" cy="1017"/>
            </a:xfrm>
          </p:grpSpPr>
          <p:sp>
            <p:nvSpPr>
              <p:cNvPr id="39" name="Text Box 7"/>
              <p:cNvSpPr txBox="1">
                <a:spLocks noChangeAspect="1" noChangeArrowheads="1"/>
              </p:cNvSpPr>
              <p:nvPr/>
            </p:nvSpPr>
            <p:spPr bwMode="auto">
              <a:xfrm>
                <a:off x="3424" y="1480"/>
                <a:ext cx="770" cy="220"/>
              </a:xfrm>
              <a:prstGeom prst="rect">
                <a:avLst/>
              </a:prstGeom>
              <a:solidFill>
                <a:schemeClr val="bg1">
                  <a:alpha val="0"/>
                </a:schemeClr>
              </a:solidFill>
              <a:ln w="9525">
                <a:noFill/>
                <a:miter lim="800000"/>
                <a:headEnd/>
                <a:tailEnd/>
              </a:ln>
              <a:effectLst/>
            </p:spPr>
            <p:txBody>
              <a:bodyPr lIns="92075" tIns="46038" rIns="92075" bIns="46038">
                <a:spAutoFit/>
              </a:bodyPr>
              <a:lstStyle/>
              <a:p>
                <a:pPr algn="ctr" eaLnBrk="0" hangingPunct="0">
                  <a:spcBef>
                    <a:spcPct val="50000"/>
                  </a:spcBef>
                </a:pPr>
                <a:r>
                  <a:rPr kumimoji="1" lang="en-US" sz="1000" b="1">
                    <a:latin typeface="Arial" pitchFamily="34" charset="0"/>
                  </a:rPr>
                  <a:t>Electronic</a:t>
                </a:r>
              </a:p>
            </p:txBody>
          </p:sp>
          <p:sp>
            <p:nvSpPr>
              <p:cNvPr id="40" name="Text Box 8"/>
              <p:cNvSpPr txBox="1">
                <a:spLocks noChangeAspect="1" noChangeArrowheads="1"/>
              </p:cNvSpPr>
              <p:nvPr/>
            </p:nvSpPr>
            <p:spPr bwMode="auto">
              <a:xfrm>
                <a:off x="3243" y="1661"/>
                <a:ext cx="1134" cy="247"/>
              </a:xfrm>
              <a:prstGeom prst="rect">
                <a:avLst/>
              </a:prstGeom>
              <a:solidFill>
                <a:schemeClr val="bg1">
                  <a:alpha val="0"/>
                </a:schemeClr>
              </a:solidFill>
              <a:ln w="9525">
                <a:noFill/>
                <a:miter lim="800000"/>
                <a:headEnd/>
                <a:tailEnd/>
              </a:ln>
              <a:effectLst/>
            </p:spPr>
            <p:txBody>
              <a:bodyPr lIns="92075" tIns="46038" rIns="92075" bIns="46038">
                <a:spAutoFit/>
              </a:bodyPr>
              <a:lstStyle/>
              <a:p>
                <a:pPr algn="ctr" eaLnBrk="0" hangingPunct="0">
                  <a:spcBef>
                    <a:spcPct val="50000"/>
                  </a:spcBef>
                </a:pPr>
                <a:r>
                  <a:rPr kumimoji="1" lang="en-US" sz="1200" b="1" baseline="30000">
                    <a:solidFill>
                      <a:srgbClr val="0000FF"/>
                    </a:solidFill>
                    <a:latin typeface="Arial" pitchFamily="34" charset="0"/>
                  </a:rPr>
                  <a:t>3</a:t>
                </a:r>
                <a:r>
                  <a:rPr kumimoji="1" lang="en-US" sz="1200" b="1">
                    <a:solidFill>
                      <a:srgbClr val="0000FF"/>
                    </a:solidFill>
                    <a:latin typeface="Arial" pitchFamily="34" charset="0"/>
                  </a:rPr>
                  <a:t>He counter</a:t>
                </a:r>
              </a:p>
            </p:txBody>
          </p:sp>
          <p:sp>
            <p:nvSpPr>
              <p:cNvPr id="41" name="Text Box 9"/>
              <p:cNvSpPr txBox="1">
                <a:spLocks noChangeAspect="1" noChangeArrowheads="1"/>
              </p:cNvSpPr>
              <p:nvPr/>
            </p:nvSpPr>
            <p:spPr bwMode="auto">
              <a:xfrm>
                <a:off x="3424" y="2250"/>
                <a:ext cx="770" cy="247"/>
              </a:xfrm>
              <a:prstGeom prst="rect">
                <a:avLst/>
              </a:prstGeom>
              <a:solidFill>
                <a:schemeClr val="bg1">
                  <a:alpha val="0"/>
                </a:schemeClr>
              </a:solidFill>
              <a:ln w="9525">
                <a:noFill/>
                <a:miter lim="800000"/>
                <a:headEnd/>
                <a:tailEnd/>
              </a:ln>
              <a:effectLst/>
            </p:spPr>
            <p:txBody>
              <a:bodyPr lIns="92075" tIns="46038" rIns="92075" bIns="46038">
                <a:spAutoFit/>
              </a:bodyPr>
              <a:lstStyle/>
              <a:p>
                <a:pPr eaLnBrk="0" hangingPunct="0">
                  <a:spcBef>
                    <a:spcPct val="50000"/>
                  </a:spcBef>
                </a:pPr>
                <a:r>
                  <a:rPr kumimoji="1" lang="en-US" sz="1200" b="1">
                    <a:latin typeface="Arial" pitchFamily="34" charset="0"/>
                  </a:rPr>
                  <a:t>PE</a:t>
                </a:r>
              </a:p>
            </p:txBody>
          </p:sp>
          <p:sp>
            <p:nvSpPr>
              <p:cNvPr id="42" name="Text Box 10"/>
              <p:cNvSpPr txBox="1">
                <a:spLocks noChangeAspect="1" noChangeArrowheads="1"/>
              </p:cNvSpPr>
              <p:nvPr/>
            </p:nvSpPr>
            <p:spPr bwMode="auto">
              <a:xfrm>
                <a:off x="3289" y="2070"/>
                <a:ext cx="1541" cy="247"/>
              </a:xfrm>
              <a:prstGeom prst="rect">
                <a:avLst/>
              </a:prstGeom>
              <a:solidFill>
                <a:schemeClr val="bg1">
                  <a:alpha val="0"/>
                </a:schemeClr>
              </a:solidFill>
              <a:ln w="9525">
                <a:noFill/>
                <a:miter lim="800000"/>
                <a:headEnd/>
                <a:tailEnd/>
              </a:ln>
              <a:effectLst/>
            </p:spPr>
            <p:txBody>
              <a:bodyPr lIns="92075" tIns="46038" rIns="92075" bIns="46038">
                <a:spAutoFit/>
              </a:bodyPr>
              <a:lstStyle/>
              <a:p>
                <a:pPr algn="ctr" eaLnBrk="0" hangingPunct="0">
                  <a:spcBef>
                    <a:spcPct val="50000"/>
                  </a:spcBef>
                </a:pPr>
                <a:r>
                  <a:rPr kumimoji="1" lang="en-US" sz="1200" b="1">
                    <a:solidFill>
                      <a:srgbClr val="0000FF"/>
                    </a:solidFill>
                    <a:latin typeface="Arial" pitchFamily="34" charset="0"/>
                  </a:rPr>
                  <a:t>Cadmium absorber</a:t>
                </a:r>
              </a:p>
            </p:txBody>
          </p:sp>
          <p:sp>
            <p:nvSpPr>
              <p:cNvPr id="43" name="Text Box 11"/>
              <p:cNvSpPr txBox="1">
                <a:spLocks noChangeAspect="1" noChangeArrowheads="1"/>
              </p:cNvSpPr>
              <p:nvPr/>
            </p:nvSpPr>
            <p:spPr bwMode="auto">
              <a:xfrm>
                <a:off x="3334" y="1888"/>
                <a:ext cx="862" cy="247"/>
              </a:xfrm>
              <a:prstGeom prst="rect">
                <a:avLst/>
              </a:prstGeom>
              <a:solidFill>
                <a:schemeClr val="bg1">
                  <a:alpha val="0"/>
                </a:schemeClr>
              </a:solidFill>
              <a:ln w="9525">
                <a:noFill/>
                <a:miter lim="800000"/>
                <a:headEnd/>
                <a:tailEnd/>
              </a:ln>
              <a:effectLst/>
            </p:spPr>
            <p:txBody>
              <a:bodyPr lIns="92075" tIns="46038" rIns="92075" bIns="46038">
                <a:spAutoFit/>
              </a:bodyPr>
              <a:lstStyle/>
              <a:p>
                <a:pPr algn="ctr" eaLnBrk="0" hangingPunct="0">
                  <a:spcBef>
                    <a:spcPct val="50000"/>
                  </a:spcBef>
                </a:pPr>
                <a:r>
                  <a:rPr kumimoji="1" lang="en-US" sz="1200" b="1">
                    <a:latin typeface="Arial" pitchFamily="34" charset="0"/>
                  </a:rPr>
                  <a:t>Bore hole</a:t>
                </a:r>
              </a:p>
            </p:txBody>
          </p:sp>
        </p:grpSp>
      </p:grpSp>
      <p:grpSp>
        <p:nvGrpSpPr>
          <p:cNvPr id="44" name="Group 12"/>
          <p:cNvGrpSpPr>
            <a:grpSpLocks noChangeAspect="1"/>
          </p:cNvGrpSpPr>
          <p:nvPr/>
        </p:nvGrpSpPr>
        <p:grpSpPr bwMode="auto">
          <a:xfrm>
            <a:off x="1785169" y="613724"/>
            <a:ext cx="3237002" cy="1593447"/>
            <a:chOff x="1701" y="1298"/>
            <a:chExt cx="2767" cy="1362"/>
          </a:xfrm>
        </p:grpSpPr>
        <p:pic>
          <p:nvPicPr>
            <p:cNvPr id="45" name="Picture 13"/>
            <p:cNvPicPr>
              <a:picLocks noChangeAspect="1" noChangeArrowheads="1"/>
            </p:cNvPicPr>
            <p:nvPr/>
          </p:nvPicPr>
          <p:blipFill>
            <a:blip r:embed="rId7" cstate="print"/>
            <a:srcRect/>
            <a:stretch>
              <a:fillRect/>
            </a:stretch>
          </p:blipFill>
          <p:spPr bwMode="auto">
            <a:xfrm>
              <a:off x="2875" y="1412"/>
              <a:ext cx="1438" cy="1248"/>
            </a:xfrm>
            <a:prstGeom prst="rect">
              <a:avLst/>
            </a:prstGeom>
            <a:noFill/>
            <a:ln>
              <a:noFill/>
            </a:ln>
            <a:effectLst/>
          </p:spPr>
        </p:pic>
        <p:grpSp>
          <p:nvGrpSpPr>
            <p:cNvPr id="46" name="Group 14"/>
            <p:cNvGrpSpPr>
              <a:grpSpLocks noChangeAspect="1"/>
            </p:cNvGrpSpPr>
            <p:nvPr/>
          </p:nvGrpSpPr>
          <p:grpSpPr bwMode="auto">
            <a:xfrm>
              <a:off x="1701" y="1298"/>
              <a:ext cx="2767" cy="771"/>
              <a:chOff x="1701" y="1298"/>
              <a:chExt cx="2767" cy="771"/>
            </a:xfrm>
          </p:grpSpPr>
          <p:sp>
            <p:nvSpPr>
              <p:cNvPr id="47" name="Text Box 15"/>
              <p:cNvSpPr txBox="1">
                <a:spLocks noChangeAspect="1" noChangeArrowheads="1"/>
              </p:cNvSpPr>
              <p:nvPr/>
            </p:nvSpPr>
            <p:spPr bwMode="auto">
              <a:xfrm>
                <a:off x="3334" y="1298"/>
                <a:ext cx="1134" cy="247"/>
              </a:xfrm>
              <a:prstGeom prst="rect">
                <a:avLst/>
              </a:prstGeom>
              <a:noFill/>
              <a:ln w="9525">
                <a:noFill/>
                <a:miter lim="800000"/>
                <a:headEnd/>
                <a:tailEnd/>
              </a:ln>
              <a:effectLst/>
            </p:spPr>
            <p:txBody>
              <a:bodyPr lIns="92075" tIns="46038" rIns="92075" bIns="46038">
                <a:spAutoFit/>
              </a:bodyPr>
              <a:lstStyle/>
              <a:p>
                <a:pPr algn="ctr" eaLnBrk="0" hangingPunct="0">
                  <a:spcBef>
                    <a:spcPct val="50000"/>
                  </a:spcBef>
                </a:pPr>
                <a:r>
                  <a:rPr kumimoji="1" lang="en-US" sz="1200" b="1">
                    <a:latin typeface="Arial" pitchFamily="34" charset="0"/>
                  </a:rPr>
                  <a:t>Polyethylene</a:t>
                </a:r>
              </a:p>
            </p:txBody>
          </p:sp>
          <p:sp>
            <p:nvSpPr>
              <p:cNvPr id="48" name="Text Box 16"/>
              <p:cNvSpPr txBox="1">
                <a:spLocks noChangeAspect="1" noChangeArrowheads="1"/>
              </p:cNvSpPr>
              <p:nvPr/>
            </p:nvSpPr>
            <p:spPr bwMode="auto">
              <a:xfrm>
                <a:off x="1701" y="1796"/>
                <a:ext cx="1134" cy="247"/>
              </a:xfrm>
              <a:prstGeom prst="rect">
                <a:avLst/>
              </a:prstGeom>
              <a:noFill/>
              <a:ln w="9525">
                <a:noFill/>
                <a:miter lim="800000"/>
                <a:headEnd/>
                <a:tailEnd/>
              </a:ln>
              <a:effectLst/>
            </p:spPr>
            <p:txBody>
              <a:bodyPr lIns="92075" tIns="46038" rIns="92075" bIns="46038">
                <a:spAutoFit/>
              </a:bodyPr>
              <a:lstStyle/>
              <a:p>
                <a:pPr algn="ctr" eaLnBrk="0" hangingPunct="0">
                  <a:spcBef>
                    <a:spcPct val="50000"/>
                  </a:spcBef>
                </a:pPr>
                <a:r>
                  <a:rPr kumimoji="1" lang="en-US" sz="1200" b="1">
                    <a:latin typeface="Arial" pitchFamily="34" charset="0"/>
                  </a:rPr>
                  <a:t>BF</a:t>
                </a:r>
                <a:r>
                  <a:rPr kumimoji="1" lang="en-US" sz="1200" b="1" baseline="-25000">
                    <a:latin typeface="Arial" pitchFamily="34" charset="0"/>
                  </a:rPr>
                  <a:t>3</a:t>
                </a:r>
                <a:r>
                  <a:rPr kumimoji="1" lang="en-US" sz="1200" b="1">
                    <a:latin typeface="Arial" pitchFamily="34" charset="0"/>
                  </a:rPr>
                  <a:t> tube</a:t>
                </a:r>
              </a:p>
            </p:txBody>
          </p:sp>
          <p:sp>
            <p:nvSpPr>
              <p:cNvPr id="49" name="Text Box 17"/>
              <p:cNvSpPr txBox="1">
                <a:spLocks noChangeAspect="1" noChangeArrowheads="1"/>
              </p:cNvSpPr>
              <p:nvPr/>
            </p:nvSpPr>
            <p:spPr bwMode="auto">
              <a:xfrm>
                <a:off x="1974" y="1298"/>
                <a:ext cx="1133" cy="247"/>
              </a:xfrm>
              <a:prstGeom prst="rect">
                <a:avLst/>
              </a:prstGeom>
              <a:noFill/>
              <a:ln w="9525">
                <a:noFill/>
                <a:miter lim="800000"/>
                <a:headEnd/>
                <a:tailEnd/>
              </a:ln>
              <a:effectLst/>
            </p:spPr>
            <p:txBody>
              <a:bodyPr lIns="92075" tIns="46038" rIns="92075" bIns="46038">
                <a:spAutoFit/>
              </a:bodyPr>
              <a:lstStyle/>
              <a:p>
                <a:pPr algn="ctr" eaLnBrk="0" hangingPunct="0">
                  <a:spcBef>
                    <a:spcPct val="50000"/>
                  </a:spcBef>
                </a:pPr>
                <a:r>
                  <a:rPr kumimoji="1" lang="en-US" sz="1200" b="1">
                    <a:latin typeface="Arial" pitchFamily="34" charset="0"/>
                  </a:rPr>
                  <a:t>Boron plastic</a:t>
                </a:r>
              </a:p>
            </p:txBody>
          </p:sp>
          <p:sp>
            <p:nvSpPr>
              <p:cNvPr id="50" name="Line 18"/>
              <p:cNvSpPr>
                <a:spLocks noChangeAspect="1" noChangeShapeType="1"/>
              </p:cNvSpPr>
              <p:nvPr/>
            </p:nvSpPr>
            <p:spPr bwMode="auto">
              <a:xfrm>
                <a:off x="2835" y="1480"/>
                <a:ext cx="90" cy="453"/>
              </a:xfrm>
              <a:prstGeom prst="line">
                <a:avLst/>
              </a:prstGeom>
              <a:noFill/>
              <a:ln w="3175">
                <a:solidFill>
                  <a:schemeClr val="tx1"/>
                </a:solidFill>
                <a:round/>
                <a:headEnd/>
                <a:tailEnd/>
              </a:ln>
              <a:effectLst/>
            </p:spPr>
            <p:txBody>
              <a:bodyPr lIns="92075" tIns="46038" rIns="92075" bIns="46038"/>
              <a:lstStyle/>
              <a:p>
                <a:endParaRPr lang="en-US"/>
              </a:p>
            </p:txBody>
          </p:sp>
          <p:sp>
            <p:nvSpPr>
              <p:cNvPr id="51" name="Line 19"/>
              <p:cNvSpPr>
                <a:spLocks noChangeAspect="1" noChangeShapeType="1"/>
              </p:cNvSpPr>
              <p:nvPr/>
            </p:nvSpPr>
            <p:spPr bwMode="auto">
              <a:xfrm flipH="1">
                <a:off x="3334" y="1525"/>
                <a:ext cx="272" cy="454"/>
              </a:xfrm>
              <a:prstGeom prst="line">
                <a:avLst/>
              </a:prstGeom>
              <a:noFill/>
              <a:ln w="3175">
                <a:solidFill>
                  <a:schemeClr val="tx1"/>
                </a:solidFill>
                <a:round/>
                <a:headEnd/>
                <a:tailEnd/>
              </a:ln>
              <a:effectLst/>
            </p:spPr>
            <p:txBody>
              <a:bodyPr lIns="92075" tIns="46038" rIns="92075" bIns="46038"/>
              <a:lstStyle/>
              <a:p>
                <a:endParaRPr lang="en-US"/>
              </a:p>
            </p:txBody>
          </p:sp>
          <p:sp>
            <p:nvSpPr>
              <p:cNvPr id="52" name="Line 20"/>
              <p:cNvSpPr>
                <a:spLocks noChangeAspect="1" noChangeShapeType="1"/>
              </p:cNvSpPr>
              <p:nvPr/>
            </p:nvSpPr>
            <p:spPr bwMode="auto">
              <a:xfrm flipH="1">
                <a:off x="3515" y="1525"/>
                <a:ext cx="91" cy="227"/>
              </a:xfrm>
              <a:prstGeom prst="line">
                <a:avLst/>
              </a:prstGeom>
              <a:noFill/>
              <a:ln w="3175">
                <a:solidFill>
                  <a:schemeClr val="tx1"/>
                </a:solidFill>
                <a:round/>
                <a:headEnd/>
                <a:tailEnd/>
              </a:ln>
              <a:effectLst/>
            </p:spPr>
            <p:txBody>
              <a:bodyPr lIns="92075" tIns="46038" rIns="92075" bIns="46038"/>
              <a:lstStyle/>
              <a:p>
                <a:endParaRPr lang="en-US"/>
              </a:p>
            </p:txBody>
          </p:sp>
          <p:sp>
            <p:nvSpPr>
              <p:cNvPr id="53" name="Line 21"/>
              <p:cNvSpPr>
                <a:spLocks noChangeAspect="1" noChangeShapeType="1"/>
              </p:cNvSpPr>
              <p:nvPr/>
            </p:nvSpPr>
            <p:spPr bwMode="auto">
              <a:xfrm>
                <a:off x="2562" y="1933"/>
                <a:ext cx="363" cy="136"/>
              </a:xfrm>
              <a:prstGeom prst="line">
                <a:avLst/>
              </a:prstGeom>
              <a:noFill/>
              <a:ln w="3175">
                <a:solidFill>
                  <a:schemeClr val="tx1"/>
                </a:solidFill>
                <a:round/>
                <a:headEnd/>
                <a:tailEnd/>
              </a:ln>
              <a:effectLst/>
            </p:spPr>
            <p:txBody>
              <a:bodyPr lIns="92075" tIns="46038" rIns="92075" bIns="46038"/>
              <a:lstStyle/>
              <a:p>
                <a:endParaRPr lang="en-US"/>
              </a:p>
            </p:txBody>
          </p:sp>
        </p:grpSp>
      </p:grpSp>
      <p:sp>
        <p:nvSpPr>
          <p:cNvPr id="54" name="Text Box 22"/>
          <p:cNvSpPr txBox="1">
            <a:spLocks noChangeArrowheads="1"/>
          </p:cNvSpPr>
          <p:nvPr/>
        </p:nvSpPr>
        <p:spPr bwMode="auto">
          <a:xfrm>
            <a:off x="6930579" y="1971675"/>
            <a:ext cx="1747838" cy="488950"/>
          </a:xfrm>
          <a:prstGeom prst="rect">
            <a:avLst/>
          </a:prstGeom>
          <a:noFill/>
          <a:ln w="9525">
            <a:noFill/>
            <a:miter lim="800000"/>
            <a:headEnd/>
            <a:tailEnd/>
          </a:ln>
          <a:effectLst/>
        </p:spPr>
        <p:txBody>
          <a:bodyPr lIns="92075" tIns="46038" rIns="92075" bIns="46038">
            <a:spAutoFit/>
          </a:bodyPr>
          <a:lstStyle/>
          <a:p>
            <a:pPr algn="ctr" eaLnBrk="0" hangingPunct="0"/>
            <a:endParaRPr kumimoji="1" lang="en-US" sz="2600"/>
          </a:p>
        </p:txBody>
      </p:sp>
      <p:sp>
        <p:nvSpPr>
          <p:cNvPr id="55" name="Text Box 23"/>
          <p:cNvSpPr txBox="1">
            <a:spLocks noChangeArrowheads="1"/>
          </p:cNvSpPr>
          <p:nvPr/>
        </p:nvSpPr>
        <p:spPr bwMode="auto">
          <a:xfrm>
            <a:off x="107504" y="1392238"/>
            <a:ext cx="2011363" cy="366712"/>
          </a:xfrm>
          <a:prstGeom prst="rect">
            <a:avLst/>
          </a:prstGeom>
          <a:noFill/>
          <a:ln w="9525">
            <a:noFill/>
            <a:miter lim="800000"/>
            <a:headEnd/>
            <a:tailEnd/>
          </a:ln>
          <a:effectLst/>
        </p:spPr>
        <p:txBody>
          <a:bodyPr wrap="none" lIns="92075" tIns="46038" rIns="92075" bIns="46038">
            <a:spAutoFit/>
          </a:bodyPr>
          <a:lstStyle/>
          <a:p>
            <a:pPr algn="ctr" eaLnBrk="0" hangingPunct="0"/>
            <a:r>
              <a:rPr kumimoji="1" lang="en-US" sz="1800">
                <a:solidFill>
                  <a:srgbClr val="FF0000"/>
                </a:solidFill>
                <a:latin typeface="Verdana" pitchFamily="34" charset="0"/>
              </a:rPr>
              <a:t>Studsvik 2202D</a:t>
            </a:r>
          </a:p>
        </p:txBody>
      </p:sp>
      <p:sp>
        <p:nvSpPr>
          <p:cNvPr id="56" name="Text Box 24"/>
          <p:cNvSpPr txBox="1">
            <a:spLocks noChangeArrowheads="1"/>
          </p:cNvSpPr>
          <p:nvPr/>
        </p:nvSpPr>
        <p:spPr bwMode="auto">
          <a:xfrm>
            <a:off x="158304" y="3810000"/>
            <a:ext cx="4191000" cy="366713"/>
          </a:xfrm>
          <a:prstGeom prst="rect">
            <a:avLst/>
          </a:prstGeom>
          <a:solidFill>
            <a:schemeClr val="bg1"/>
          </a:solidFill>
          <a:ln w="9525">
            <a:noFill/>
            <a:miter lim="800000"/>
            <a:headEnd/>
            <a:tailEnd/>
          </a:ln>
          <a:effectLst/>
        </p:spPr>
        <p:txBody>
          <a:bodyPr lIns="92075" tIns="46038" rIns="92075" bIns="46038">
            <a:spAutoFit/>
          </a:bodyPr>
          <a:lstStyle/>
          <a:p>
            <a:pPr eaLnBrk="0" hangingPunct="0"/>
            <a:r>
              <a:rPr kumimoji="1" lang="en-US" sz="1800">
                <a:solidFill>
                  <a:srgbClr val="FF0000"/>
                </a:solidFill>
                <a:latin typeface="Verdana" pitchFamily="34" charset="0"/>
              </a:rPr>
              <a:t>Berthold LB6411 (also LB6411Pb)</a:t>
            </a:r>
          </a:p>
        </p:txBody>
      </p:sp>
      <p:sp>
        <p:nvSpPr>
          <p:cNvPr id="57" name="Text Box 25"/>
          <p:cNvSpPr txBox="1">
            <a:spLocks noChangeArrowheads="1"/>
          </p:cNvSpPr>
          <p:nvPr/>
        </p:nvSpPr>
        <p:spPr bwMode="auto">
          <a:xfrm>
            <a:off x="6786117" y="1322388"/>
            <a:ext cx="184150" cy="488950"/>
          </a:xfrm>
          <a:prstGeom prst="rect">
            <a:avLst/>
          </a:prstGeom>
          <a:noFill/>
          <a:ln w="9525">
            <a:noFill/>
            <a:miter lim="800000"/>
            <a:headEnd/>
            <a:tailEnd/>
          </a:ln>
          <a:effectLst/>
        </p:spPr>
        <p:txBody>
          <a:bodyPr wrap="none" lIns="92075" tIns="46038" rIns="92075" bIns="46038">
            <a:spAutoFit/>
          </a:bodyPr>
          <a:lstStyle/>
          <a:p>
            <a:pPr algn="ctr" eaLnBrk="0" hangingPunct="0"/>
            <a:endParaRPr kumimoji="1" lang="en-US" sz="2600"/>
          </a:p>
        </p:txBody>
      </p:sp>
      <p:sp>
        <p:nvSpPr>
          <p:cNvPr id="58" name="Text Box 26"/>
          <p:cNvSpPr txBox="1">
            <a:spLocks noChangeAspect="1" noChangeArrowheads="1"/>
          </p:cNvSpPr>
          <p:nvPr/>
        </p:nvSpPr>
        <p:spPr bwMode="auto">
          <a:xfrm>
            <a:off x="7741792" y="1616075"/>
            <a:ext cx="1331912" cy="266700"/>
          </a:xfrm>
          <a:prstGeom prst="rect">
            <a:avLst/>
          </a:prstGeom>
          <a:noFill/>
          <a:ln w="9525">
            <a:noFill/>
            <a:miter lim="800000"/>
            <a:headEnd/>
            <a:tailEnd/>
          </a:ln>
          <a:effectLst/>
        </p:spPr>
        <p:txBody>
          <a:bodyPr lIns="92075" tIns="46038" rIns="92075" bIns="46038"/>
          <a:lstStyle/>
          <a:p>
            <a:pPr algn="ctr" eaLnBrk="0" hangingPunct="0">
              <a:spcBef>
                <a:spcPct val="50000"/>
              </a:spcBef>
            </a:pPr>
            <a:r>
              <a:rPr kumimoji="1" lang="en-US" sz="1200" b="1" baseline="30000">
                <a:latin typeface="Arial Unicode MS" pitchFamily="34" charset="-128"/>
              </a:rPr>
              <a:t>3</a:t>
            </a:r>
            <a:r>
              <a:rPr kumimoji="1" lang="en-US" sz="1200" b="1">
                <a:latin typeface="Arial Unicode MS" pitchFamily="34" charset="-128"/>
              </a:rPr>
              <a:t>He counter</a:t>
            </a:r>
          </a:p>
        </p:txBody>
      </p:sp>
      <p:sp>
        <p:nvSpPr>
          <p:cNvPr id="59" name="Text Box 27"/>
          <p:cNvSpPr txBox="1">
            <a:spLocks noChangeAspect="1" noChangeArrowheads="1"/>
          </p:cNvSpPr>
          <p:nvPr/>
        </p:nvSpPr>
        <p:spPr bwMode="auto">
          <a:xfrm>
            <a:off x="7633842" y="1976438"/>
            <a:ext cx="1439862" cy="288925"/>
          </a:xfrm>
          <a:prstGeom prst="rect">
            <a:avLst/>
          </a:prstGeom>
          <a:noFill/>
          <a:ln w="9525">
            <a:noFill/>
            <a:miter lim="800000"/>
            <a:headEnd/>
            <a:tailEnd/>
          </a:ln>
          <a:effectLst/>
        </p:spPr>
        <p:txBody>
          <a:bodyPr lIns="92075" tIns="46038" rIns="92075" bIns="46038"/>
          <a:lstStyle/>
          <a:p>
            <a:pPr algn="ctr" eaLnBrk="0" hangingPunct="0">
              <a:spcBef>
                <a:spcPct val="50000"/>
              </a:spcBef>
            </a:pPr>
            <a:r>
              <a:rPr kumimoji="1" lang="en-US" sz="1200" b="1">
                <a:latin typeface="Arial Unicode MS" pitchFamily="34" charset="-128"/>
              </a:rPr>
              <a:t>Tungsten layer</a:t>
            </a:r>
          </a:p>
        </p:txBody>
      </p:sp>
      <p:graphicFrame>
        <p:nvGraphicFramePr>
          <p:cNvPr id="60" name="Object 28"/>
          <p:cNvGraphicFramePr>
            <a:graphicFrameLocks noChangeAspect="1"/>
          </p:cNvGraphicFramePr>
          <p:nvPr>
            <p:extLst>
              <p:ext uri="{D42A27DB-BD31-4B8C-83A1-F6EECF244321}">
                <p14:modId xmlns:p14="http://schemas.microsoft.com/office/powerpoint/2010/main" val="4089815212"/>
              </p:ext>
            </p:extLst>
          </p:nvPr>
        </p:nvGraphicFramePr>
        <p:xfrm>
          <a:off x="5870129" y="1400175"/>
          <a:ext cx="1895475" cy="1387475"/>
        </p:xfrm>
        <a:graphic>
          <a:graphicData uri="http://schemas.openxmlformats.org/presentationml/2006/ole">
            <mc:AlternateContent xmlns:mc="http://schemas.openxmlformats.org/markup-compatibility/2006">
              <mc:Choice xmlns:v="urn:schemas-microsoft-com:vml" Requires="v">
                <p:oleObj name="Photo Editor Photo" r:id="rId8" imgW="4619048" imgH="3381847" progId="">
                  <p:embed/>
                </p:oleObj>
              </mc:Choice>
              <mc:Fallback>
                <p:oleObj name="Photo Editor Photo" r:id="rId8" imgW="4619048" imgH="3381847" progId="">
                  <p:embed/>
                  <p:pic>
                    <p:nvPicPr>
                      <p:cNvPr id="0" name=""/>
                      <p:cNvPicPr preferRelativeResize="0">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5870129" y="1400175"/>
                        <a:ext cx="1895475" cy="13874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oleObj>
              </mc:Fallback>
            </mc:AlternateContent>
          </a:graphicData>
        </a:graphic>
      </p:graphicFrame>
      <p:sp>
        <p:nvSpPr>
          <p:cNvPr id="61" name="Line 29"/>
          <p:cNvSpPr>
            <a:spLocks noChangeAspect="1" noChangeShapeType="1"/>
          </p:cNvSpPr>
          <p:nvPr/>
        </p:nvSpPr>
        <p:spPr bwMode="auto">
          <a:xfrm flipV="1">
            <a:off x="7165529" y="1471613"/>
            <a:ext cx="757238" cy="150812"/>
          </a:xfrm>
          <a:prstGeom prst="line">
            <a:avLst/>
          </a:prstGeom>
          <a:noFill/>
          <a:ln w="9525">
            <a:solidFill>
              <a:schemeClr val="tx1"/>
            </a:solidFill>
            <a:round/>
            <a:headEnd type="triangle" w="med" len="med"/>
            <a:tailEnd/>
          </a:ln>
          <a:effectLst/>
        </p:spPr>
        <p:txBody>
          <a:bodyPr lIns="92075" tIns="46038" rIns="92075" bIns="46038"/>
          <a:lstStyle/>
          <a:p>
            <a:endParaRPr lang="en-US"/>
          </a:p>
        </p:txBody>
      </p:sp>
      <p:sp>
        <p:nvSpPr>
          <p:cNvPr id="62" name="Text Box 30"/>
          <p:cNvSpPr txBox="1">
            <a:spLocks noChangeAspect="1" noChangeArrowheads="1"/>
          </p:cNvSpPr>
          <p:nvPr/>
        </p:nvSpPr>
        <p:spPr bwMode="auto">
          <a:xfrm>
            <a:off x="7525892" y="1328738"/>
            <a:ext cx="1835150" cy="368300"/>
          </a:xfrm>
          <a:prstGeom prst="rect">
            <a:avLst/>
          </a:prstGeom>
          <a:noFill/>
          <a:ln w="9525">
            <a:noFill/>
            <a:miter lim="800000"/>
            <a:headEnd/>
            <a:tailEnd/>
          </a:ln>
          <a:effectLst/>
        </p:spPr>
        <p:txBody>
          <a:bodyPr lIns="92075" tIns="46038" rIns="92075" bIns="46038"/>
          <a:lstStyle/>
          <a:p>
            <a:pPr algn="ctr" eaLnBrk="0" hangingPunct="0">
              <a:spcBef>
                <a:spcPct val="50000"/>
              </a:spcBef>
            </a:pPr>
            <a:r>
              <a:rPr kumimoji="1" lang="en-US" sz="1200" b="1">
                <a:latin typeface="Arial Unicode MS" pitchFamily="34" charset="-128"/>
              </a:rPr>
              <a:t>Boron plastic</a:t>
            </a:r>
          </a:p>
        </p:txBody>
      </p:sp>
      <p:pic>
        <p:nvPicPr>
          <p:cNvPr id="63" name="Picture 32"/>
          <p:cNvPicPr>
            <a:picLocks noChangeAspect="1" noChangeArrowheads="1"/>
          </p:cNvPicPr>
          <p:nvPr/>
        </p:nvPicPr>
        <p:blipFill>
          <a:blip r:embed="rId10" cstate="print"/>
          <a:srcRect/>
          <a:stretch>
            <a:fillRect/>
          </a:stretch>
        </p:blipFill>
        <p:spPr bwMode="auto">
          <a:xfrm>
            <a:off x="4033074" y="2204864"/>
            <a:ext cx="2137093" cy="1597008"/>
          </a:xfrm>
          <a:prstGeom prst="rect">
            <a:avLst/>
          </a:prstGeom>
          <a:noFill/>
          <a:ln w="9525">
            <a:noFill/>
            <a:miter lim="800000"/>
            <a:headEnd/>
            <a:tailEnd/>
          </a:ln>
          <a:effectLst/>
        </p:spPr>
      </p:pic>
      <p:sp>
        <p:nvSpPr>
          <p:cNvPr id="64" name="Text Box 35"/>
          <p:cNvSpPr txBox="1">
            <a:spLocks noChangeArrowheads="1"/>
          </p:cNvSpPr>
          <p:nvPr/>
        </p:nvSpPr>
        <p:spPr bwMode="auto">
          <a:xfrm>
            <a:off x="6254304" y="2971800"/>
            <a:ext cx="2257425" cy="366713"/>
          </a:xfrm>
          <a:prstGeom prst="rect">
            <a:avLst/>
          </a:prstGeom>
          <a:noFill/>
          <a:ln w="9525">
            <a:noFill/>
            <a:miter lim="800000"/>
            <a:headEnd/>
            <a:tailEnd/>
          </a:ln>
          <a:effectLst/>
        </p:spPr>
        <p:txBody>
          <a:bodyPr wrap="none" lIns="92075" tIns="46038" rIns="92075" bIns="46038">
            <a:spAutoFit/>
          </a:bodyPr>
          <a:lstStyle/>
          <a:p>
            <a:pPr algn="ctr" eaLnBrk="0" hangingPunct="0"/>
            <a:r>
              <a:rPr kumimoji="1" lang="en-US" sz="1800">
                <a:solidFill>
                  <a:srgbClr val="FF0000"/>
                </a:solidFill>
                <a:latin typeface="Verdana" pitchFamily="34" charset="0"/>
              </a:rPr>
              <a:t>Eberline WENDI-2</a:t>
            </a:r>
          </a:p>
        </p:txBody>
      </p:sp>
      <p:pic>
        <p:nvPicPr>
          <p:cNvPr id="65" name="Picture 37" descr="Messkugeln"/>
          <p:cNvPicPr>
            <a:picLocks noChangeAspect="1" noChangeArrowheads="1"/>
          </p:cNvPicPr>
          <p:nvPr/>
        </p:nvPicPr>
        <p:blipFill>
          <a:blip r:embed="rId11" cstate="print"/>
          <a:srcRect/>
          <a:stretch>
            <a:fillRect/>
          </a:stretch>
        </p:blipFill>
        <p:spPr bwMode="auto">
          <a:xfrm>
            <a:off x="5965373" y="4038600"/>
            <a:ext cx="2803531" cy="1542629"/>
          </a:xfrm>
          <a:prstGeom prst="rect">
            <a:avLst/>
          </a:prstGeom>
          <a:noFill/>
          <a:ln w="9525">
            <a:noFill/>
            <a:miter lim="800000"/>
            <a:headEnd/>
            <a:tailEnd/>
          </a:ln>
          <a:effectLst/>
        </p:spPr>
      </p:pic>
      <p:sp>
        <p:nvSpPr>
          <p:cNvPr id="66" name="Rectangle 38"/>
          <p:cNvSpPr>
            <a:spLocks noChangeArrowheads="1"/>
          </p:cNvSpPr>
          <p:nvPr/>
        </p:nvSpPr>
        <p:spPr bwMode="auto">
          <a:xfrm>
            <a:off x="6120160" y="5670413"/>
            <a:ext cx="2090738" cy="366713"/>
          </a:xfrm>
          <a:prstGeom prst="rect">
            <a:avLst/>
          </a:prstGeom>
          <a:noFill/>
          <a:ln w="9525">
            <a:noFill/>
            <a:miter lim="800000"/>
            <a:headEnd/>
            <a:tailEnd/>
          </a:ln>
          <a:effectLst/>
        </p:spPr>
        <p:txBody>
          <a:bodyPr wrap="none">
            <a:spAutoFit/>
          </a:bodyPr>
          <a:lstStyle/>
          <a:p>
            <a:r>
              <a:rPr lang="de-DE" sz="1800" dirty="0">
                <a:solidFill>
                  <a:srgbClr val="FF0000"/>
                </a:solidFill>
                <a:latin typeface="Verdana" pitchFamily="34" charset="0"/>
              </a:rPr>
              <a:t>MAB SNM500(X)</a:t>
            </a:r>
            <a:endParaRPr lang="en-US" sz="1800" dirty="0">
              <a:solidFill>
                <a:srgbClr val="FF0000"/>
              </a:solidFill>
              <a:latin typeface="Verdana" pitchFamily="34" charset="0"/>
            </a:endParaRPr>
          </a:p>
        </p:txBody>
      </p:sp>
    </p:spTree>
    <p:extLst>
      <p:ext uri="{BB962C8B-B14F-4D97-AF65-F5344CB8AC3E}">
        <p14:creationId xmlns:p14="http://schemas.microsoft.com/office/powerpoint/2010/main" val="6922857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Slide Number Placeholder 18"/>
          <p:cNvSpPr>
            <a:spLocks noGrp="1"/>
          </p:cNvSpPr>
          <p:nvPr>
            <p:ph type="sldNum" sz="quarter" idx="12"/>
          </p:nvPr>
        </p:nvSpPr>
        <p:spPr/>
        <p:txBody>
          <a:bodyPr/>
          <a:lstStyle/>
          <a:p>
            <a:fld id="{97B5E8DF-58F0-4F1A-9C8E-35C36CDA2C44}" type="slidenum">
              <a:rPr lang="en-GB" smtClean="0"/>
              <a:pPr/>
              <a:t>71</a:t>
            </a:fld>
            <a:endParaRPr lang="en-GB"/>
          </a:p>
        </p:txBody>
      </p:sp>
      <p:sp>
        <p:nvSpPr>
          <p:cNvPr id="15" name="Rectangle 13"/>
          <p:cNvSpPr>
            <a:spLocks noChangeArrowheads="1"/>
          </p:cNvSpPr>
          <p:nvPr/>
        </p:nvSpPr>
        <p:spPr bwMode="auto">
          <a:xfrm>
            <a:off x="44152" y="23664"/>
            <a:ext cx="7696200" cy="381000"/>
          </a:xfrm>
          <a:prstGeom prst="rect">
            <a:avLst/>
          </a:prstGeom>
          <a:noFill/>
          <a:ln w="9525">
            <a:noFill/>
            <a:miter lim="800000"/>
            <a:headEnd/>
            <a:tailEnd/>
          </a:ln>
        </p:spPr>
        <p:txBody>
          <a:bodyPr anchor="ctr"/>
          <a:lstStyle/>
          <a:p>
            <a:r>
              <a:rPr lang="en-US" sz="2000" i="1" dirty="0">
                <a:solidFill>
                  <a:srgbClr val="FF0000"/>
                </a:solidFill>
                <a:latin typeface="Verdana" pitchFamily="34" charset="0"/>
              </a:rPr>
              <a:t>Environmental monitoring</a:t>
            </a:r>
          </a:p>
        </p:txBody>
      </p:sp>
      <p:sp>
        <p:nvSpPr>
          <p:cNvPr id="33" name="Rectangle 3"/>
          <p:cNvSpPr txBox="1">
            <a:spLocks noChangeArrowheads="1"/>
          </p:cNvSpPr>
          <p:nvPr/>
        </p:nvSpPr>
        <p:spPr>
          <a:xfrm>
            <a:off x="468313" y="1268760"/>
            <a:ext cx="8229600" cy="4130675"/>
          </a:xfrm>
          <a:prstGeom prst="rect">
            <a:avLst/>
          </a:prstGeom>
        </p:spPr>
        <p:txBody>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Verdana" pitchFamily="34" charset="0"/>
                <a:ea typeface="Verdana" pitchFamily="34" charset="0"/>
                <a:cs typeface="Verdana" pitchFamily="34" charset="0"/>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Verdana" pitchFamily="34" charset="0"/>
                <a:ea typeface="Verdana" pitchFamily="34" charset="0"/>
                <a:cs typeface="Verdana" pitchFamily="34" charset="0"/>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Verdana" pitchFamily="34" charset="0"/>
                <a:ea typeface="Verdana" pitchFamily="34" charset="0"/>
                <a:cs typeface="Verdana" pitchFamily="34" charset="0"/>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Verdana" pitchFamily="34" charset="0"/>
                <a:ea typeface="Verdana" pitchFamily="34" charset="0"/>
                <a:cs typeface="Verdana" pitchFamily="34" charset="0"/>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Verdana" pitchFamily="34" charset="0"/>
                <a:ea typeface="Verdana" pitchFamily="34" charset="0"/>
                <a:cs typeface="Verdana"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GB" altLang="en-US" sz="2800" b="1" dirty="0"/>
              <a:t>Active monitoring</a:t>
            </a:r>
          </a:p>
          <a:p>
            <a:pPr lvl="1"/>
            <a:r>
              <a:rPr lang="en-GB" altLang="en-US" sz="2400" dirty="0"/>
              <a:t>Ambient dose rate</a:t>
            </a:r>
          </a:p>
          <a:p>
            <a:pPr lvl="1"/>
            <a:r>
              <a:rPr lang="en-GB" altLang="en-US" sz="2400" dirty="0"/>
              <a:t>Water contamination</a:t>
            </a:r>
          </a:p>
          <a:p>
            <a:pPr lvl="1"/>
            <a:r>
              <a:rPr lang="en-GB" altLang="en-US" sz="2400" dirty="0"/>
              <a:t>Airborne contamination</a:t>
            </a:r>
          </a:p>
          <a:p>
            <a:pPr lvl="1"/>
            <a:r>
              <a:rPr lang="en-GB" altLang="en-US" sz="2400" dirty="0"/>
              <a:t>Weather parameters</a:t>
            </a:r>
          </a:p>
          <a:p>
            <a:pPr lvl="1"/>
            <a:r>
              <a:rPr lang="en-GB" altLang="en-US" sz="2400" dirty="0"/>
              <a:t>Gate monitors</a:t>
            </a:r>
          </a:p>
          <a:p>
            <a:r>
              <a:rPr lang="en-GB" altLang="en-US" sz="2800" b="1" dirty="0"/>
              <a:t>Passive monitoring</a:t>
            </a:r>
          </a:p>
          <a:p>
            <a:pPr lvl="1"/>
            <a:r>
              <a:rPr lang="en-GB" altLang="en-US" sz="2400" dirty="0" err="1"/>
              <a:t>Thermoluminescent</a:t>
            </a:r>
            <a:r>
              <a:rPr lang="en-GB" altLang="en-US" sz="2400" dirty="0"/>
              <a:t> dosimeters placed in the environment</a:t>
            </a:r>
            <a:endParaRPr lang="en-GB" altLang="en-US" dirty="0"/>
          </a:p>
        </p:txBody>
      </p:sp>
    </p:spTree>
    <p:extLst>
      <p:ext uri="{BB962C8B-B14F-4D97-AF65-F5344CB8AC3E}">
        <p14:creationId xmlns:p14="http://schemas.microsoft.com/office/powerpoint/2010/main" val="10134514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 name="Slide Number Placeholder 295"/>
          <p:cNvSpPr>
            <a:spLocks noGrp="1"/>
          </p:cNvSpPr>
          <p:nvPr>
            <p:ph type="sldNum" sz="quarter" idx="12"/>
          </p:nvPr>
        </p:nvSpPr>
        <p:spPr/>
        <p:txBody>
          <a:bodyPr/>
          <a:lstStyle/>
          <a:p>
            <a:fld id="{97B5E8DF-58F0-4F1A-9C8E-35C36CDA2C44}" type="slidenum">
              <a:rPr lang="en-GB" smtClean="0"/>
              <a:pPr/>
              <a:t>72</a:t>
            </a:fld>
            <a:endParaRPr lang="en-GB" dirty="0"/>
          </a:p>
        </p:txBody>
      </p:sp>
      <p:pic>
        <p:nvPicPr>
          <p:cNvPr id="8" name="Picture 13" descr="PMW_in"/>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832471" y="1750296"/>
            <a:ext cx="1635261" cy="21922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Picture 12" descr="PMS"/>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36104" y="1743865"/>
            <a:ext cx="1678713" cy="1905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TextBox 9"/>
          <p:cNvSpPr txBox="1"/>
          <p:nvPr/>
        </p:nvSpPr>
        <p:spPr>
          <a:xfrm>
            <a:off x="382004" y="1103455"/>
            <a:ext cx="1899623" cy="369332"/>
          </a:xfrm>
          <a:prstGeom prst="rect">
            <a:avLst/>
          </a:prstGeom>
          <a:noFill/>
        </p:spPr>
        <p:txBody>
          <a:bodyPr wrap="none" rtlCol="0">
            <a:spAutoFit/>
          </a:bodyPr>
          <a:lstStyle/>
          <a:p>
            <a:r>
              <a:rPr lang="en-US" dirty="0">
                <a:latin typeface="Verdana" panose="020B0604030504040204" pitchFamily="34" charset="0"/>
                <a:ea typeface="Verdana" panose="020B0604030504040204" pitchFamily="34" charset="0"/>
                <a:cs typeface="Verdana" panose="020B0604030504040204" pitchFamily="34" charset="0"/>
              </a:rPr>
              <a:t>Stray radiation</a:t>
            </a:r>
          </a:p>
        </p:txBody>
      </p:sp>
      <p:pic>
        <p:nvPicPr>
          <p:cNvPr id="11" name="Picture 12" descr="HPGe"/>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883627" y="1782094"/>
            <a:ext cx="1938890" cy="1236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 name="Picture 11" descr="FHT770"/>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6883627" y="2952440"/>
            <a:ext cx="715466" cy="8233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Picture 12" descr="LSC"/>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7587202" y="2942867"/>
            <a:ext cx="1235171" cy="8328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 name="Picture 11" descr="PMV"/>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2465859" y="1759105"/>
            <a:ext cx="2067650" cy="1600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Picture 2"/>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336104" y="3696694"/>
            <a:ext cx="1678713" cy="71010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6" name="TextBox 15"/>
          <p:cNvSpPr txBox="1"/>
          <p:nvPr/>
        </p:nvSpPr>
        <p:spPr>
          <a:xfrm>
            <a:off x="3268690" y="1103455"/>
            <a:ext cx="503664" cy="369332"/>
          </a:xfrm>
          <a:prstGeom prst="rect">
            <a:avLst/>
          </a:prstGeom>
          <a:noFill/>
        </p:spPr>
        <p:txBody>
          <a:bodyPr wrap="none" rtlCol="0">
            <a:spAutoFit/>
          </a:bodyPr>
          <a:lstStyle/>
          <a:p>
            <a:r>
              <a:rPr lang="en-US" dirty="0">
                <a:latin typeface="Verdana" panose="020B0604030504040204" pitchFamily="34" charset="0"/>
                <a:ea typeface="Verdana" panose="020B0604030504040204" pitchFamily="34" charset="0"/>
                <a:cs typeface="Verdana" panose="020B0604030504040204" pitchFamily="34" charset="0"/>
              </a:rPr>
              <a:t>Air</a:t>
            </a:r>
          </a:p>
        </p:txBody>
      </p:sp>
      <p:sp>
        <p:nvSpPr>
          <p:cNvPr id="17" name="TextBox 16"/>
          <p:cNvSpPr txBox="1"/>
          <p:nvPr/>
        </p:nvSpPr>
        <p:spPr>
          <a:xfrm>
            <a:off x="5232345" y="1103455"/>
            <a:ext cx="865878" cy="369332"/>
          </a:xfrm>
          <a:prstGeom prst="rect">
            <a:avLst/>
          </a:prstGeom>
          <a:noFill/>
        </p:spPr>
        <p:txBody>
          <a:bodyPr wrap="none" rtlCol="0">
            <a:spAutoFit/>
          </a:bodyPr>
          <a:lstStyle/>
          <a:p>
            <a:r>
              <a:rPr lang="en-US" dirty="0">
                <a:latin typeface="Verdana" panose="020B0604030504040204" pitchFamily="34" charset="0"/>
                <a:ea typeface="Verdana" panose="020B0604030504040204" pitchFamily="34" charset="0"/>
                <a:cs typeface="Verdana" panose="020B0604030504040204" pitchFamily="34" charset="0"/>
              </a:rPr>
              <a:t>Water</a:t>
            </a:r>
          </a:p>
        </p:txBody>
      </p:sp>
      <p:sp>
        <p:nvSpPr>
          <p:cNvPr id="18" name="TextBox 17"/>
          <p:cNvSpPr txBox="1"/>
          <p:nvPr/>
        </p:nvSpPr>
        <p:spPr>
          <a:xfrm>
            <a:off x="6797406" y="954838"/>
            <a:ext cx="2016898" cy="646331"/>
          </a:xfrm>
          <a:prstGeom prst="rect">
            <a:avLst/>
          </a:prstGeom>
          <a:noFill/>
        </p:spPr>
        <p:txBody>
          <a:bodyPr wrap="none" rtlCol="0">
            <a:spAutoFit/>
          </a:bodyPr>
          <a:lstStyle/>
          <a:p>
            <a:pPr algn="ctr"/>
            <a:r>
              <a:rPr lang="en-US" dirty="0">
                <a:latin typeface="Verdana" panose="020B0604030504040204" pitchFamily="34" charset="0"/>
                <a:ea typeface="Verdana" panose="020B0604030504040204" pitchFamily="34" charset="0"/>
                <a:cs typeface="Verdana" panose="020B0604030504040204" pitchFamily="34" charset="0"/>
              </a:rPr>
              <a:t>Other environ-</a:t>
            </a:r>
          </a:p>
          <a:p>
            <a:pPr algn="ctr"/>
            <a:r>
              <a:rPr lang="en-US" dirty="0">
                <a:latin typeface="Verdana" panose="020B0604030504040204" pitchFamily="34" charset="0"/>
                <a:ea typeface="Verdana" panose="020B0604030504040204" pitchFamily="34" charset="0"/>
                <a:cs typeface="Verdana" panose="020B0604030504040204" pitchFamily="34" charset="0"/>
              </a:rPr>
              <a:t>mental samples</a:t>
            </a:r>
          </a:p>
        </p:txBody>
      </p:sp>
      <p:pic>
        <p:nvPicPr>
          <p:cNvPr id="19" name="Picture 4" descr="http://semiseriousgames.com/blog/wp-content/uploads/2013/05/grass_x1.png"/>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6619330" y="4017932"/>
            <a:ext cx="1054697" cy="1054698"/>
          </a:xfrm>
          <a:prstGeom prst="rect">
            <a:avLst/>
          </a:prstGeom>
          <a:noFill/>
          <a:extLst>
            <a:ext uri="{909E8E84-426E-40DD-AFC4-6F175D3DCCD1}">
              <a14:hiddenFill xmlns:a14="http://schemas.microsoft.com/office/drawing/2010/main">
                <a:solidFill>
                  <a:srgbClr val="FFFFFF"/>
                </a:solidFill>
              </a14:hiddenFill>
            </a:ext>
          </a:extLst>
        </p:spPr>
      </p:pic>
      <p:pic>
        <p:nvPicPr>
          <p:cNvPr id="20" name="Picture 6" descr="http://www.icone-png.com/png/38/38110.png"/>
          <p:cNvPicPr>
            <a:picLocks noChangeAspect="1" noChangeArrowheads="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6835290" y="5160718"/>
            <a:ext cx="916805" cy="916805"/>
          </a:xfrm>
          <a:prstGeom prst="rect">
            <a:avLst/>
          </a:prstGeom>
          <a:noFill/>
          <a:extLst>
            <a:ext uri="{909E8E84-426E-40DD-AFC4-6F175D3DCCD1}">
              <a14:hiddenFill xmlns:a14="http://schemas.microsoft.com/office/drawing/2010/main">
                <a:solidFill>
                  <a:srgbClr val="FFFFFF"/>
                </a:solidFill>
              </a14:hiddenFill>
            </a:ext>
          </a:extLst>
        </p:spPr>
      </p:pic>
      <p:pic>
        <p:nvPicPr>
          <p:cNvPr id="21" name="Picture 8" descr="http://img1.wikia.nocookie.net/__cb20121010115019/farmville2/images/e/e2/Wheat.png"/>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7967326" y="5278577"/>
            <a:ext cx="798945" cy="798946"/>
          </a:xfrm>
          <a:prstGeom prst="rect">
            <a:avLst/>
          </a:prstGeom>
          <a:noFill/>
          <a:extLst>
            <a:ext uri="{909E8E84-426E-40DD-AFC4-6F175D3DCCD1}">
              <a14:hiddenFill xmlns:a14="http://schemas.microsoft.com/office/drawing/2010/main">
                <a:solidFill>
                  <a:srgbClr val="FFFFFF"/>
                </a:solidFill>
              </a14:hiddenFill>
            </a:ext>
          </a:extLst>
        </p:spPr>
      </p:pic>
      <p:pic>
        <p:nvPicPr>
          <p:cNvPr id="22" name="Picture 9"/>
          <p:cNvPicPr>
            <a:picLocks noChangeAspect="1" noChangeArrowheads="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7719847" y="4179631"/>
            <a:ext cx="1244641" cy="86632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3" name="Picture 8" descr="TLD"/>
          <p:cNvPicPr>
            <a:picLocks noChangeAspect="1" noChangeArrowheads="1"/>
          </p:cNvPicPr>
          <p:nvPr/>
        </p:nvPicPr>
        <p:blipFill>
          <a:blip r:embed="rId14" cstate="print"/>
          <a:srcRect/>
          <a:stretch>
            <a:fillRect/>
          </a:stretch>
        </p:blipFill>
        <p:spPr bwMode="auto">
          <a:xfrm>
            <a:off x="524482" y="4509290"/>
            <a:ext cx="1311214" cy="1584006"/>
          </a:xfrm>
          <a:prstGeom prst="rect">
            <a:avLst/>
          </a:prstGeom>
          <a:noFill/>
          <a:ln w="9525">
            <a:noFill/>
            <a:miter lim="800000"/>
            <a:headEnd/>
            <a:tailEnd/>
          </a:ln>
        </p:spPr>
      </p:pic>
      <p:pic>
        <p:nvPicPr>
          <p:cNvPr id="24" name="Picture 2" descr="http://cdns2.freepik.com/photos-libre/pluie_318-9722.jpg"/>
          <p:cNvPicPr>
            <a:picLocks noChangeAspect="1" noChangeArrowheads="1"/>
          </p:cNvPicPr>
          <p:nvPr/>
        </p:nvPicPr>
        <p:blipFill>
          <a:blip r:embed="rId15" cstate="print">
            <a:extLst>
              <a:ext uri="{28A0092B-C50C-407E-A947-70E740481C1C}">
                <a14:useLocalDpi xmlns:a14="http://schemas.microsoft.com/office/drawing/2010/main" val="0"/>
              </a:ext>
            </a:extLst>
          </a:blip>
          <a:srcRect/>
          <a:stretch>
            <a:fillRect/>
          </a:stretch>
        </p:blipFill>
        <p:spPr bwMode="auto">
          <a:xfrm>
            <a:off x="3070480" y="5091339"/>
            <a:ext cx="997464" cy="885926"/>
          </a:xfrm>
          <a:prstGeom prst="rect">
            <a:avLst/>
          </a:prstGeom>
          <a:noFill/>
          <a:extLst>
            <a:ext uri="{909E8E84-426E-40DD-AFC4-6F175D3DCCD1}">
              <a14:hiddenFill xmlns:a14="http://schemas.microsoft.com/office/drawing/2010/main">
                <a:solidFill>
                  <a:srgbClr val="FFFFFF"/>
                </a:solidFill>
              </a14:hiddenFill>
            </a:ext>
          </a:extLst>
        </p:spPr>
      </p:pic>
      <p:pic>
        <p:nvPicPr>
          <p:cNvPr id="25" name="Picture 3"/>
          <p:cNvPicPr>
            <a:picLocks noChangeAspect="1" noChangeArrowheads="1"/>
          </p:cNvPicPr>
          <p:nvPr/>
        </p:nvPicPr>
        <p:blipFill>
          <a:blip r:embed="rId16" cstate="print">
            <a:extLst>
              <a:ext uri="{28A0092B-C50C-407E-A947-70E740481C1C}">
                <a14:useLocalDpi xmlns:a14="http://schemas.microsoft.com/office/drawing/2010/main" val="0"/>
              </a:ext>
            </a:extLst>
          </a:blip>
          <a:srcRect/>
          <a:stretch>
            <a:fillRect/>
          </a:stretch>
        </p:blipFill>
        <p:spPr bwMode="auto">
          <a:xfrm>
            <a:off x="4788024" y="4339311"/>
            <a:ext cx="1760044" cy="87411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26" name="Straight Connector 25"/>
          <p:cNvCxnSpPr/>
          <p:nvPr/>
        </p:nvCxnSpPr>
        <p:spPr>
          <a:xfrm>
            <a:off x="6613728" y="964955"/>
            <a:ext cx="0" cy="4795285"/>
          </a:xfrm>
          <a:prstGeom prst="line">
            <a:avLst/>
          </a:prstGeom>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a:off x="4679504" y="998755"/>
            <a:ext cx="0" cy="4795285"/>
          </a:xfrm>
          <a:prstGeom prst="line">
            <a:avLst/>
          </a:prstGeom>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p:nvCxnSpPr>
        <p:spPr>
          <a:xfrm>
            <a:off x="2317304" y="1019298"/>
            <a:ext cx="0" cy="4795285"/>
          </a:xfrm>
          <a:prstGeom prst="line">
            <a:avLst/>
          </a:prstGeom>
        </p:spPr>
        <p:style>
          <a:lnRef idx="1">
            <a:schemeClr val="accent1"/>
          </a:lnRef>
          <a:fillRef idx="0">
            <a:schemeClr val="accent1"/>
          </a:fillRef>
          <a:effectRef idx="0">
            <a:schemeClr val="accent1"/>
          </a:effectRef>
          <a:fontRef idx="minor">
            <a:schemeClr val="tx1"/>
          </a:fontRef>
        </p:style>
      </p:cxnSp>
      <p:pic>
        <p:nvPicPr>
          <p:cNvPr id="29" name="Picture 2" descr="\\cern.ch\dfs\Users\f\fmalacri\Desktop\20140924_104747-2.jpg"/>
          <p:cNvPicPr>
            <a:picLocks noChangeAspect="1" noChangeArrowheads="1"/>
          </p:cNvPicPr>
          <p:nvPr/>
        </p:nvPicPr>
        <p:blipFill>
          <a:blip r:embed="rId17" cstate="print">
            <a:extLst>
              <a:ext uri="{28A0092B-C50C-407E-A947-70E740481C1C}">
                <a14:useLocalDpi xmlns:a14="http://schemas.microsoft.com/office/drawing/2010/main" val="0"/>
              </a:ext>
            </a:extLst>
          </a:blip>
          <a:srcRect/>
          <a:stretch>
            <a:fillRect/>
          </a:stretch>
        </p:blipFill>
        <p:spPr bwMode="auto">
          <a:xfrm>
            <a:off x="2488544" y="3431037"/>
            <a:ext cx="2022278" cy="1516709"/>
          </a:xfrm>
          <a:prstGeom prst="rect">
            <a:avLst/>
          </a:prstGeom>
          <a:noFill/>
          <a:extLst>
            <a:ext uri="{909E8E84-426E-40DD-AFC4-6F175D3DCCD1}">
              <a14:hiddenFill xmlns:a14="http://schemas.microsoft.com/office/drawing/2010/main">
                <a:solidFill>
                  <a:srgbClr val="FFFFFF"/>
                </a:solidFill>
              </a14:hiddenFill>
            </a:ext>
          </a:extLst>
        </p:spPr>
      </p:pic>
      <p:sp>
        <p:nvSpPr>
          <p:cNvPr id="30" name="Rectangle 13"/>
          <p:cNvSpPr>
            <a:spLocks noChangeArrowheads="1"/>
          </p:cNvSpPr>
          <p:nvPr/>
        </p:nvSpPr>
        <p:spPr bwMode="auto">
          <a:xfrm>
            <a:off x="44152" y="23664"/>
            <a:ext cx="7696200" cy="381000"/>
          </a:xfrm>
          <a:prstGeom prst="rect">
            <a:avLst/>
          </a:prstGeom>
          <a:noFill/>
          <a:ln w="9525">
            <a:noFill/>
            <a:miter lim="800000"/>
            <a:headEnd/>
            <a:tailEnd/>
          </a:ln>
        </p:spPr>
        <p:txBody>
          <a:bodyPr anchor="ctr"/>
          <a:lstStyle/>
          <a:p>
            <a:r>
              <a:rPr lang="en-US" sz="2000" i="1" dirty="0">
                <a:solidFill>
                  <a:srgbClr val="FF0000"/>
                </a:solidFill>
                <a:latin typeface="Verdana" pitchFamily="34" charset="0"/>
              </a:rPr>
              <a:t>Environmental monitoring at CERN</a:t>
            </a:r>
          </a:p>
        </p:txBody>
      </p:sp>
    </p:spTree>
    <p:extLst>
      <p:ext uri="{BB962C8B-B14F-4D97-AF65-F5344CB8AC3E}">
        <p14:creationId xmlns:p14="http://schemas.microsoft.com/office/powerpoint/2010/main" val="3994154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0"/>
                                        </p:tgtEl>
                                        <p:attrNameLst>
                                          <p:attrName>style.visibility</p:attrName>
                                        </p:attrNameLst>
                                      </p:cBhvr>
                                      <p:to>
                                        <p:strVal val="visible"/>
                                      </p:to>
                                    </p:set>
                                    <p:animEffect transition="in" filter="fade">
                                      <p:cBhvr>
                                        <p:cTn id="10" dur="500"/>
                                        <p:tgtEl>
                                          <p:spTgt spid="10"/>
                                        </p:tgtEl>
                                      </p:cBhvr>
                                    </p:animEffect>
                                  </p:childTnLst>
                                </p:cTn>
                              </p:par>
                              <p:par>
                                <p:cTn id="11" presetID="10" presetClass="entr" presetSubtype="0" fill="hold" nodeType="withEffect">
                                  <p:stCondLst>
                                    <p:cond delay="0"/>
                                  </p:stCondLst>
                                  <p:childTnLst>
                                    <p:set>
                                      <p:cBhvr>
                                        <p:cTn id="12" dur="1" fill="hold">
                                          <p:stCondLst>
                                            <p:cond delay="0"/>
                                          </p:stCondLst>
                                        </p:cTn>
                                        <p:tgtEl>
                                          <p:spTgt spid="15"/>
                                        </p:tgtEl>
                                        <p:attrNameLst>
                                          <p:attrName>style.visibility</p:attrName>
                                        </p:attrNameLst>
                                      </p:cBhvr>
                                      <p:to>
                                        <p:strVal val="visible"/>
                                      </p:to>
                                    </p:set>
                                    <p:animEffect transition="in" filter="fade">
                                      <p:cBhvr>
                                        <p:cTn id="13" dur="500"/>
                                        <p:tgtEl>
                                          <p:spTgt spid="15"/>
                                        </p:tgtEl>
                                      </p:cBhvr>
                                    </p:animEffect>
                                  </p:childTnLst>
                                </p:cTn>
                              </p:par>
                              <p:par>
                                <p:cTn id="14" presetID="10" presetClass="entr" presetSubtype="0" fill="hold" nodeType="withEffect">
                                  <p:stCondLst>
                                    <p:cond delay="0"/>
                                  </p:stCondLst>
                                  <p:childTnLst>
                                    <p:set>
                                      <p:cBhvr>
                                        <p:cTn id="15" dur="1" fill="hold">
                                          <p:stCondLst>
                                            <p:cond delay="0"/>
                                          </p:stCondLst>
                                        </p:cTn>
                                        <p:tgtEl>
                                          <p:spTgt spid="23"/>
                                        </p:tgtEl>
                                        <p:attrNameLst>
                                          <p:attrName>style.visibility</p:attrName>
                                        </p:attrNameLst>
                                      </p:cBhvr>
                                      <p:to>
                                        <p:strVal val="visible"/>
                                      </p:to>
                                    </p:set>
                                    <p:animEffect transition="in" filter="fade">
                                      <p:cBhvr>
                                        <p:cTn id="16" dur="500"/>
                                        <p:tgtEl>
                                          <p:spTgt spid="23"/>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16"/>
                                        </p:tgtEl>
                                        <p:attrNameLst>
                                          <p:attrName>style.visibility</p:attrName>
                                        </p:attrNameLst>
                                      </p:cBhvr>
                                      <p:to>
                                        <p:strVal val="visible"/>
                                      </p:to>
                                    </p:set>
                                    <p:animEffect transition="in" filter="fade">
                                      <p:cBhvr>
                                        <p:cTn id="21" dur="500"/>
                                        <p:tgtEl>
                                          <p:spTgt spid="16"/>
                                        </p:tgtEl>
                                      </p:cBhvr>
                                    </p:animEffect>
                                  </p:childTnLst>
                                </p:cTn>
                              </p:par>
                              <p:par>
                                <p:cTn id="22" presetID="10" presetClass="entr" presetSubtype="0" fill="hold" nodeType="withEffect">
                                  <p:stCondLst>
                                    <p:cond delay="0"/>
                                  </p:stCondLst>
                                  <p:childTnLst>
                                    <p:set>
                                      <p:cBhvr>
                                        <p:cTn id="23" dur="1" fill="hold">
                                          <p:stCondLst>
                                            <p:cond delay="0"/>
                                          </p:stCondLst>
                                        </p:cTn>
                                        <p:tgtEl>
                                          <p:spTgt spid="24"/>
                                        </p:tgtEl>
                                        <p:attrNameLst>
                                          <p:attrName>style.visibility</p:attrName>
                                        </p:attrNameLst>
                                      </p:cBhvr>
                                      <p:to>
                                        <p:strVal val="visible"/>
                                      </p:to>
                                    </p:set>
                                    <p:animEffect transition="in" filter="fade">
                                      <p:cBhvr>
                                        <p:cTn id="24" dur="500"/>
                                        <p:tgtEl>
                                          <p:spTgt spid="24"/>
                                        </p:tgtEl>
                                      </p:cBhvr>
                                    </p:animEffect>
                                  </p:childTnLst>
                                </p:cTn>
                              </p:par>
                              <p:par>
                                <p:cTn id="25" presetID="10" presetClass="entr" presetSubtype="0" fill="hold" nodeType="withEffect">
                                  <p:stCondLst>
                                    <p:cond delay="0"/>
                                  </p:stCondLst>
                                  <p:childTnLst>
                                    <p:set>
                                      <p:cBhvr>
                                        <p:cTn id="26" dur="1" fill="hold">
                                          <p:stCondLst>
                                            <p:cond delay="0"/>
                                          </p:stCondLst>
                                        </p:cTn>
                                        <p:tgtEl>
                                          <p:spTgt spid="29"/>
                                        </p:tgtEl>
                                        <p:attrNameLst>
                                          <p:attrName>style.visibility</p:attrName>
                                        </p:attrNameLst>
                                      </p:cBhvr>
                                      <p:to>
                                        <p:strVal val="visible"/>
                                      </p:to>
                                    </p:set>
                                    <p:animEffect transition="in" filter="fade">
                                      <p:cBhvr>
                                        <p:cTn id="27" dur="500"/>
                                        <p:tgtEl>
                                          <p:spTgt spid="29"/>
                                        </p:tgtEl>
                                      </p:cBhvr>
                                    </p:animEffect>
                                  </p:childTnLst>
                                </p:cTn>
                              </p:par>
                              <p:par>
                                <p:cTn id="28" presetID="10" presetClass="entr" presetSubtype="0" fill="hold" nodeType="withEffect">
                                  <p:stCondLst>
                                    <p:cond delay="0"/>
                                  </p:stCondLst>
                                  <p:childTnLst>
                                    <p:set>
                                      <p:cBhvr>
                                        <p:cTn id="29" dur="1" fill="hold">
                                          <p:stCondLst>
                                            <p:cond delay="0"/>
                                          </p:stCondLst>
                                        </p:cTn>
                                        <p:tgtEl>
                                          <p:spTgt spid="14"/>
                                        </p:tgtEl>
                                        <p:attrNameLst>
                                          <p:attrName>style.visibility</p:attrName>
                                        </p:attrNameLst>
                                      </p:cBhvr>
                                      <p:to>
                                        <p:strVal val="visible"/>
                                      </p:to>
                                    </p:set>
                                    <p:animEffect transition="in" filter="fade">
                                      <p:cBhvr>
                                        <p:cTn id="30" dur="500"/>
                                        <p:tgtEl>
                                          <p:spTgt spid="14"/>
                                        </p:tgtEl>
                                      </p:cBhvr>
                                    </p:animEffect>
                                  </p:childTnLst>
                                </p:cTn>
                              </p:par>
                            </p:childTnLst>
                          </p:cTn>
                        </p:par>
                      </p:childTnLst>
                    </p:cTn>
                  </p:par>
                  <p:par>
                    <p:cTn id="31" fill="hold">
                      <p:stCondLst>
                        <p:cond delay="indefinite"/>
                      </p:stCondLst>
                      <p:childTnLst>
                        <p:par>
                          <p:cTn id="32" fill="hold">
                            <p:stCondLst>
                              <p:cond delay="0"/>
                            </p:stCondLst>
                            <p:childTnLst>
                              <p:par>
                                <p:cTn id="33" presetID="10" presetClass="entr" presetSubtype="0" fill="hold" nodeType="clickEffect">
                                  <p:stCondLst>
                                    <p:cond delay="0"/>
                                  </p:stCondLst>
                                  <p:childTnLst>
                                    <p:set>
                                      <p:cBhvr>
                                        <p:cTn id="34" dur="1" fill="hold">
                                          <p:stCondLst>
                                            <p:cond delay="0"/>
                                          </p:stCondLst>
                                        </p:cTn>
                                        <p:tgtEl>
                                          <p:spTgt spid="8"/>
                                        </p:tgtEl>
                                        <p:attrNameLst>
                                          <p:attrName>style.visibility</p:attrName>
                                        </p:attrNameLst>
                                      </p:cBhvr>
                                      <p:to>
                                        <p:strVal val="visible"/>
                                      </p:to>
                                    </p:set>
                                    <p:animEffect transition="in" filter="fade">
                                      <p:cBhvr>
                                        <p:cTn id="35" dur="500"/>
                                        <p:tgtEl>
                                          <p:spTgt spid="8"/>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17"/>
                                        </p:tgtEl>
                                        <p:attrNameLst>
                                          <p:attrName>style.visibility</p:attrName>
                                        </p:attrNameLst>
                                      </p:cBhvr>
                                      <p:to>
                                        <p:strVal val="visible"/>
                                      </p:to>
                                    </p:set>
                                    <p:animEffect transition="in" filter="fade">
                                      <p:cBhvr>
                                        <p:cTn id="38" dur="500"/>
                                        <p:tgtEl>
                                          <p:spTgt spid="17"/>
                                        </p:tgtEl>
                                      </p:cBhvr>
                                    </p:animEffect>
                                  </p:childTnLst>
                                </p:cTn>
                              </p:par>
                              <p:par>
                                <p:cTn id="39" presetID="10" presetClass="entr" presetSubtype="0" fill="hold" nodeType="withEffect">
                                  <p:stCondLst>
                                    <p:cond delay="0"/>
                                  </p:stCondLst>
                                  <p:childTnLst>
                                    <p:set>
                                      <p:cBhvr>
                                        <p:cTn id="40" dur="1" fill="hold">
                                          <p:stCondLst>
                                            <p:cond delay="0"/>
                                          </p:stCondLst>
                                        </p:cTn>
                                        <p:tgtEl>
                                          <p:spTgt spid="25"/>
                                        </p:tgtEl>
                                        <p:attrNameLst>
                                          <p:attrName>style.visibility</p:attrName>
                                        </p:attrNameLst>
                                      </p:cBhvr>
                                      <p:to>
                                        <p:strVal val="visible"/>
                                      </p:to>
                                    </p:set>
                                    <p:animEffect transition="in" filter="fade">
                                      <p:cBhvr>
                                        <p:cTn id="41" dur="500"/>
                                        <p:tgtEl>
                                          <p:spTgt spid="25"/>
                                        </p:tgtEl>
                                      </p:cBhvr>
                                    </p:animEffect>
                                  </p:childTnLst>
                                </p:cTn>
                              </p:par>
                            </p:childTnLst>
                          </p:cTn>
                        </p:par>
                      </p:childTnLst>
                    </p:cTn>
                  </p:par>
                  <p:par>
                    <p:cTn id="42" fill="hold">
                      <p:stCondLst>
                        <p:cond delay="indefinite"/>
                      </p:stCondLst>
                      <p:childTnLst>
                        <p:par>
                          <p:cTn id="43" fill="hold">
                            <p:stCondLst>
                              <p:cond delay="0"/>
                            </p:stCondLst>
                            <p:childTnLst>
                              <p:par>
                                <p:cTn id="44" presetID="10" presetClass="entr" presetSubtype="0" fill="hold" nodeType="clickEffect">
                                  <p:stCondLst>
                                    <p:cond delay="0"/>
                                  </p:stCondLst>
                                  <p:childTnLst>
                                    <p:set>
                                      <p:cBhvr>
                                        <p:cTn id="45" dur="1" fill="hold">
                                          <p:stCondLst>
                                            <p:cond delay="0"/>
                                          </p:stCondLst>
                                        </p:cTn>
                                        <p:tgtEl>
                                          <p:spTgt spid="11"/>
                                        </p:tgtEl>
                                        <p:attrNameLst>
                                          <p:attrName>style.visibility</p:attrName>
                                        </p:attrNameLst>
                                      </p:cBhvr>
                                      <p:to>
                                        <p:strVal val="visible"/>
                                      </p:to>
                                    </p:set>
                                    <p:animEffect transition="in" filter="fade">
                                      <p:cBhvr>
                                        <p:cTn id="46" dur="500"/>
                                        <p:tgtEl>
                                          <p:spTgt spid="11"/>
                                        </p:tgtEl>
                                      </p:cBhvr>
                                    </p:animEffect>
                                  </p:childTnLst>
                                </p:cTn>
                              </p:par>
                              <p:par>
                                <p:cTn id="47" presetID="10" presetClass="entr" presetSubtype="0" fill="hold" nodeType="withEffect">
                                  <p:stCondLst>
                                    <p:cond delay="0"/>
                                  </p:stCondLst>
                                  <p:childTnLst>
                                    <p:set>
                                      <p:cBhvr>
                                        <p:cTn id="48" dur="1" fill="hold">
                                          <p:stCondLst>
                                            <p:cond delay="0"/>
                                          </p:stCondLst>
                                        </p:cTn>
                                        <p:tgtEl>
                                          <p:spTgt spid="12"/>
                                        </p:tgtEl>
                                        <p:attrNameLst>
                                          <p:attrName>style.visibility</p:attrName>
                                        </p:attrNameLst>
                                      </p:cBhvr>
                                      <p:to>
                                        <p:strVal val="visible"/>
                                      </p:to>
                                    </p:set>
                                    <p:animEffect transition="in" filter="fade">
                                      <p:cBhvr>
                                        <p:cTn id="49" dur="500"/>
                                        <p:tgtEl>
                                          <p:spTgt spid="12"/>
                                        </p:tgtEl>
                                      </p:cBhvr>
                                    </p:animEffect>
                                  </p:childTnLst>
                                </p:cTn>
                              </p:par>
                              <p:par>
                                <p:cTn id="50" presetID="10" presetClass="entr" presetSubtype="0" fill="hold" nodeType="withEffect">
                                  <p:stCondLst>
                                    <p:cond delay="0"/>
                                  </p:stCondLst>
                                  <p:childTnLst>
                                    <p:set>
                                      <p:cBhvr>
                                        <p:cTn id="51" dur="1" fill="hold">
                                          <p:stCondLst>
                                            <p:cond delay="0"/>
                                          </p:stCondLst>
                                        </p:cTn>
                                        <p:tgtEl>
                                          <p:spTgt spid="13"/>
                                        </p:tgtEl>
                                        <p:attrNameLst>
                                          <p:attrName>style.visibility</p:attrName>
                                        </p:attrNameLst>
                                      </p:cBhvr>
                                      <p:to>
                                        <p:strVal val="visible"/>
                                      </p:to>
                                    </p:set>
                                    <p:animEffect transition="in" filter="fade">
                                      <p:cBhvr>
                                        <p:cTn id="52" dur="500"/>
                                        <p:tgtEl>
                                          <p:spTgt spid="13"/>
                                        </p:tgtEl>
                                      </p:cBhvr>
                                    </p:animEffect>
                                  </p:childTnLst>
                                </p:cTn>
                              </p:par>
                              <p:par>
                                <p:cTn id="53" presetID="10" presetClass="entr" presetSubtype="0" fill="hold" nodeType="withEffect">
                                  <p:stCondLst>
                                    <p:cond delay="0"/>
                                  </p:stCondLst>
                                  <p:childTnLst>
                                    <p:set>
                                      <p:cBhvr>
                                        <p:cTn id="54" dur="1" fill="hold">
                                          <p:stCondLst>
                                            <p:cond delay="0"/>
                                          </p:stCondLst>
                                        </p:cTn>
                                        <p:tgtEl>
                                          <p:spTgt spid="20"/>
                                        </p:tgtEl>
                                        <p:attrNameLst>
                                          <p:attrName>style.visibility</p:attrName>
                                        </p:attrNameLst>
                                      </p:cBhvr>
                                      <p:to>
                                        <p:strVal val="visible"/>
                                      </p:to>
                                    </p:set>
                                    <p:animEffect transition="in" filter="fade">
                                      <p:cBhvr>
                                        <p:cTn id="55" dur="500"/>
                                        <p:tgtEl>
                                          <p:spTgt spid="20"/>
                                        </p:tgtEl>
                                      </p:cBhvr>
                                    </p:animEffect>
                                  </p:childTnLst>
                                </p:cTn>
                              </p:par>
                              <p:par>
                                <p:cTn id="56" presetID="10" presetClass="entr" presetSubtype="0" fill="hold" nodeType="withEffect">
                                  <p:stCondLst>
                                    <p:cond delay="0"/>
                                  </p:stCondLst>
                                  <p:childTnLst>
                                    <p:set>
                                      <p:cBhvr>
                                        <p:cTn id="57" dur="1" fill="hold">
                                          <p:stCondLst>
                                            <p:cond delay="0"/>
                                          </p:stCondLst>
                                        </p:cTn>
                                        <p:tgtEl>
                                          <p:spTgt spid="21"/>
                                        </p:tgtEl>
                                        <p:attrNameLst>
                                          <p:attrName>style.visibility</p:attrName>
                                        </p:attrNameLst>
                                      </p:cBhvr>
                                      <p:to>
                                        <p:strVal val="visible"/>
                                      </p:to>
                                    </p:set>
                                    <p:animEffect transition="in" filter="fade">
                                      <p:cBhvr>
                                        <p:cTn id="58" dur="500"/>
                                        <p:tgtEl>
                                          <p:spTgt spid="21"/>
                                        </p:tgtEl>
                                      </p:cBhvr>
                                    </p:animEffect>
                                  </p:childTnLst>
                                </p:cTn>
                              </p:par>
                              <p:par>
                                <p:cTn id="59" presetID="10" presetClass="entr" presetSubtype="0" fill="hold" nodeType="withEffect">
                                  <p:stCondLst>
                                    <p:cond delay="0"/>
                                  </p:stCondLst>
                                  <p:childTnLst>
                                    <p:set>
                                      <p:cBhvr>
                                        <p:cTn id="60" dur="1" fill="hold">
                                          <p:stCondLst>
                                            <p:cond delay="0"/>
                                          </p:stCondLst>
                                        </p:cTn>
                                        <p:tgtEl>
                                          <p:spTgt spid="22"/>
                                        </p:tgtEl>
                                        <p:attrNameLst>
                                          <p:attrName>style.visibility</p:attrName>
                                        </p:attrNameLst>
                                      </p:cBhvr>
                                      <p:to>
                                        <p:strVal val="visible"/>
                                      </p:to>
                                    </p:set>
                                    <p:animEffect transition="in" filter="fade">
                                      <p:cBhvr>
                                        <p:cTn id="61" dur="500"/>
                                        <p:tgtEl>
                                          <p:spTgt spid="22"/>
                                        </p:tgtEl>
                                      </p:cBhvr>
                                    </p:animEffect>
                                  </p:childTnLst>
                                </p:cTn>
                              </p:par>
                              <p:par>
                                <p:cTn id="62" presetID="10" presetClass="entr" presetSubtype="0" fill="hold" grpId="0" nodeType="withEffect">
                                  <p:stCondLst>
                                    <p:cond delay="0"/>
                                  </p:stCondLst>
                                  <p:childTnLst>
                                    <p:set>
                                      <p:cBhvr>
                                        <p:cTn id="63" dur="1" fill="hold">
                                          <p:stCondLst>
                                            <p:cond delay="0"/>
                                          </p:stCondLst>
                                        </p:cTn>
                                        <p:tgtEl>
                                          <p:spTgt spid="18"/>
                                        </p:tgtEl>
                                        <p:attrNameLst>
                                          <p:attrName>style.visibility</p:attrName>
                                        </p:attrNameLst>
                                      </p:cBhvr>
                                      <p:to>
                                        <p:strVal val="visible"/>
                                      </p:to>
                                    </p:set>
                                    <p:animEffect transition="in" filter="fade">
                                      <p:cBhvr>
                                        <p:cTn id="64" dur="500"/>
                                        <p:tgtEl>
                                          <p:spTgt spid="18"/>
                                        </p:tgtEl>
                                      </p:cBhvr>
                                    </p:animEffect>
                                  </p:childTnLst>
                                </p:cTn>
                              </p:par>
                              <p:par>
                                <p:cTn id="65" presetID="10" presetClass="entr" presetSubtype="0" fill="hold" nodeType="withEffect">
                                  <p:stCondLst>
                                    <p:cond delay="0"/>
                                  </p:stCondLst>
                                  <p:childTnLst>
                                    <p:set>
                                      <p:cBhvr>
                                        <p:cTn id="66" dur="1" fill="hold">
                                          <p:stCondLst>
                                            <p:cond delay="0"/>
                                          </p:stCondLst>
                                        </p:cTn>
                                        <p:tgtEl>
                                          <p:spTgt spid="19"/>
                                        </p:tgtEl>
                                        <p:attrNameLst>
                                          <p:attrName>style.visibility</p:attrName>
                                        </p:attrNameLst>
                                      </p:cBhvr>
                                      <p:to>
                                        <p:strVal val="visible"/>
                                      </p:to>
                                    </p:set>
                                    <p:animEffect transition="in" filter="fade">
                                      <p:cBhvr>
                                        <p:cTn id="67"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6" grpId="0"/>
      <p:bldP spid="17" grpId="0"/>
      <p:bldP spid="18" grpId="0"/>
    </p:bld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Slide Number Placeholder 18"/>
          <p:cNvSpPr>
            <a:spLocks noGrp="1"/>
          </p:cNvSpPr>
          <p:nvPr>
            <p:ph type="sldNum" sz="quarter" idx="12"/>
          </p:nvPr>
        </p:nvSpPr>
        <p:spPr/>
        <p:txBody>
          <a:bodyPr/>
          <a:lstStyle/>
          <a:p>
            <a:fld id="{97B5E8DF-58F0-4F1A-9C8E-35C36CDA2C44}" type="slidenum">
              <a:rPr lang="en-GB" smtClean="0"/>
              <a:pPr/>
              <a:t>73</a:t>
            </a:fld>
            <a:endParaRPr lang="en-GB"/>
          </a:p>
        </p:txBody>
      </p:sp>
      <p:sp>
        <p:nvSpPr>
          <p:cNvPr id="15" name="Rectangle 13"/>
          <p:cNvSpPr>
            <a:spLocks noChangeArrowheads="1"/>
          </p:cNvSpPr>
          <p:nvPr/>
        </p:nvSpPr>
        <p:spPr bwMode="auto">
          <a:xfrm>
            <a:off x="44152" y="23664"/>
            <a:ext cx="7696200" cy="381000"/>
          </a:xfrm>
          <a:prstGeom prst="rect">
            <a:avLst/>
          </a:prstGeom>
          <a:noFill/>
          <a:ln w="9525">
            <a:noFill/>
            <a:miter lim="800000"/>
            <a:headEnd/>
            <a:tailEnd/>
          </a:ln>
        </p:spPr>
        <p:txBody>
          <a:bodyPr anchor="ctr"/>
          <a:lstStyle/>
          <a:p>
            <a:r>
              <a:rPr lang="en-US" sz="2000" i="1" dirty="0">
                <a:solidFill>
                  <a:srgbClr val="FF0000"/>
                </a:solidFill>
                <a:latin typeface="Verdana" pitchFamily="34" charset="0"/>
              </a:rPr>
              <a:t>Operational radiation protection monitoring at CERN</a:t>
            </a:r>
          </a:p>
        </p:txBody>
      </p:sp>
      <p:sp>
        <p:nvSpPr>
          <p:cNvPr id="23" name="Rectangle 22"/>
          <p:cNvSpPr/>
          <p:nvPr/>
        </p:nvSpPr>
        <p:spPr>
          <a:xfrm>
            <a:off x="178942" y="1268760"/>
            <a:ext cx="4143404" cy="4357718"/>
          </a:xfrm>
          <a:prstGeom prst="rect">
            <a:avLst/>
          </a:prstGeom>
          <a:solidFill>
            <a:schemeClr val="tx2">
              <a:lumMod val="10000"/>
              <a:lumOff val="90000"/>
            </a:schemeClr>
          </a:solidFill>
          <a:ln>
            <a:solidFill>
              <a:schemeClr val="accent2"/>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nvGrpSpPr>
          <p:cNvPr id="25" name="Group 18"/>
          <p:cNvGrpSpPr>
            <a:grpSpLocks/>
          </p:cNvGrpSpPr>
          <p:nvPr/>
        </p:nvGrpSpPr>
        <p:grpSpPr bwMode="auto">
          <a:xfrm>
            <a:off x="467551" y="1625950"/>
            <a:ext cx="1451610" cy="1998346"/>
            <a:chOff x="1040" y="2845"/>
            <a:chExt cx="762" cy="1049"/>
          </a:xfrm>
        </p:grpSpPr>
        <p:pic>
          <p:nvPicPr>
            <p:cNvPr id="26" name="Picture 6" descr="Picture1"/>
            <p:cNvPicPr>
              <a:picLocks noChangeAspect="1" noChangeArrowheads="1"/>
            </p:cNvPicPr>
            <p:nvPr/>
          </p:nvPicPr>
          <p:blipFill>
            <a:blip r:embed="rId3" cstate="print"/>
            <a:srcRect/>
            <a:stretch>
              <a:fillRect/>
            </a:stretch>
          </p:blipFill>
          <p:spPr bwMode="auto">
            <a:xfrm>
              <a:off x="1076" y="2845"/>
              <a:ext cx="726" cy="846"/>
            </a:xfrm>
            <a:prstGeom prst="rect">
              <a:avLst/>
            </a:prstGeom>
            <a:noFill/>
            <a:ln w="9525">
              <a:noFill/>
              <a:miter lim="800000"/>
              <a:headEnd/>
              <a:tailEnd/>
            </a:ln>
          </p:spPr>
        </p:pic>
        <p:sp>
          <p:nvSpPr>
            <p:cNvPr id="27" name="Text Box 14"/>
            <p:cNvSpPr txBox="1">
              <a:spLocks noChangeArrowheads="1"/>
            </p:cNvSpPr>
            <p:nvPr/>
          </p:nvSpPr>
          <p:spPr bwMode="auto">
            <a:xfrm>
              <a:off x="1040" y="3700"/>
              <a:ext cx="756" cy="194"/>
            </a:xfrm>
            <a:prstGeom prst="rect">
              <a:avLst/>
            </a:prstGeom>
            <a:noFill/>
            <a:ln w="9525">
              <a:noFill/>
              <a:miter lim="800000"/>
              <a:headEnd/>
              <a:tailEnd/>
            </a:ln>
          </p:spPr>
          <p:txBody>
            <a:bodyPr wrap="square">
              <a:spAutoFit/>
            </a:bodyPr>
            <a:lstStyle/>
            <a:p>
              <a:pPr algn="ctr">
                <a:spcBef>
                  <a:spcPct val="50000"/>
                </a:spcBef>
                <a:buNone/>
              </a:pPr>
              <a:r>
                <a:rPr lang="en-US" dirty="0">
                  <a:latin typeface="Calibri" pitchFamily="34" charset="0"/>
                </a:rPr>
                <a:t>REM counter</a:t>
              </a:r>
            </a:p>
          </p:txBody>
        </p:sp>
      </p:grpSp>
      <p:grpSp>
        <p:nvGrpSpPr>
          <p:cNvPr id="28" name="Group 19"/>
          <p:cNvGrpSpPr>
            <a:grpSpLocks/>
          </p:cNvGrpSpPr>
          <p:nvPr/>
        </p:nvGrpSpPr>
        <p:grpSpPr bwMode="auto">
          <a:xfrm>
            <a:off x="2036330" y="1483074"/>
            <a:ext cx="2025016" cy="2333626"/>
            <a:chOff x="1902" y="2822"/>
            <a:chExt cx="1063" cy="1225"/>
          </a:xfrm>
        </p:grpSpPr>
        <p:pic>
          <p:nvPicPr>
            <p:cNvPr id="29" name="Picture 7"/>
            <p:cNvPicPr>
              <a:picLocks noChangeAspect="1" noChangeArrowheads="1"/>
            </p:cNvPicPr>
            <p:nvPr/>
          </p:nvPicPr>
          <p:blipFill>
            <a:blip r:embed="rId4" cstate="print"/>
            <a:srcRect/>
            <a:stretch>
              <a:fillRect/>
            </a:stretch>
          </p:blipFill>
          <p:spPr bwMode="auto">
            <a:xfrm>
              <a:off x="2073" y="2822"/>
              <a:ext cx="714" cy="952"/>
            </a:xfrm>
            <a:prstGeom prst="rect">
              <a:avLst/>
            </a:prstGeom>
            <a:noFill/>
            <a:ln w="9525">
              <a:noFill/>
              <a:miter lim="800000"/>
              <a:headEnd/>
              <a:tailEnd/>
            </a:ln>
          </p:spPr>
        </p:pic>
        <p:sp>
          <p:nvSpPr>
            <p:cNvPr id="30" name="Text Box 15"/>
            <p:cNvSpPr txBox="1">
              <a:spLocks noChangeArrowheads="1"/>
            </p:cNvSpPr>
            <p:nvPr/>
          </p:nvSpPr>
          <p:spPr bwMode="auto">
            <a:xfrm>
              <a:off x="1902" y="3772"/>
              <a:ext cx="1063" cy="275"/>
            </a:xfrm>
            <a:prstGeom prst="rect">
              <a:avLst/>
            </a:prstGeom>
            <a:noFill/>
            <a:ln w="9525">
              <a:noFill/>
              <a:miter lim="800000"/>
              <a:headEnd/>
              <a:tailEnd/>
            </a:ln>
          </p:spPr>
          <p:txBody>
            <a:bodyPr>
              <a:spAutoFit/>
            </a:bodyPr>
            <a:lstStyle/>
            <a:p>
              <a:pPr algn="ctr">
                <a:spcBef>
                  <a:spcPct val="50000"/>
                </a:spcBef>
                <a:buNone/>
              </a:pPr>
              <a:r>
                <a:rPr lang="en-US" sz="1400" dirty="0">
                  <a:latin typeface="Calibri" pitchFamily="34" charset="0"/>
                </a:rPr>
                <a:t>Gas filled, high pressure ionization chamber</a:t>
              </a:r>
            </a:p>
          </p:txBody>
        </p:sp>
      </p:grpSp>
      <p:sp>
        <p:nvSpPr>
          <p:cNvPr id="31" name="TextBox 30"/>
          <p:cNvSpPr txBox="1"/>
          <p:nvPr/>
        </p:nvSpPr>
        <p:spPr>
          <a:xfrm>
            <a:off x="107504" y="3779350"/>
            <a:ext cx="4214842" cy="1754326"/>
          </a:xfrm>
          <a:prstGeom prst="rect">
            <a:avLst/>
          </a:prstGeom>
          <a:noFill/>
        </p:spPr>
        <p:txBody>
          <a:bodyPr wrap="square" rtlCol="0">
            <a:spAutoFit/>
          </a:bodyPr>
          <a:lstStyle/>
          <a:p>
            <a:pPr>
              <a:buNone/>
            </a:pPr>
            <a:r>
              <a:rPr lang="en-US" sz="1800" b="1" dirty="0">
                <a:solidFill>
                  <a:srgbClr val="0070C0"/>
                </a:solidFill>
                <a:latin typeface="Calibri" pitchFamily="34" charset="0"/>
              </a:rPr>
              <a:t>Beam-on</a:t>
            </a:r>
            <a:r>
              <a:rPr lang="en-US" sz="1800" dirty="0">
                <a:latin typeface="Calibri" pitchFamily="34" charset="0"/>
              </a:rPr>
              <a:t>: to protect workers </a:t>
            </a:r>
            <a:br>
              <a:rPr lang="en-US" sz="1800" dirty="0">
                <a:latin typeface="Calibri" pitchFamily="34" charset="0"/>
              </a:rPr>
            </a:br>
            <a:r>
              <a:rPr lang="en-US" sz="1800" dirty="0">
                <a:latin typeface="Calibri" pitchFamily="34" charset="0"/>
              </a:rPr>
              <a:t>in areas adjacent to  accelerator tunnels and experiments against prompt radiation</a:t>
            </a:r>
            <a:br>
              <a:rPr lang="en-US" sz="1800" dirty="0">
                <a:latin typeface="Calibri" pitchFamily="34" charset="0"/>
              </a:rPr>
            </a:br>
            <a:r>
              <a:rPr lang="en-US" sz="1800" dirty="0">
                <a:latin typeface="Calibri" pitchFamily="34" charset="0"/>
              </a:rPr>
              <a:t>(mainly neutrons, E &lt; some </a:t>
            </a:r>
            <a:r>
              <a:rPr lang="en-US" sz="1800" dirty="0" err="1">
                <a:latin typeface="Calibri" pitchFamily="34" charset="0"/>
              </a:rPr>
              <a:t>GeV</a:t>
            </a:r>
            <a:r>
              <a:rPr lang="en-US" sz="1800" dirty="0">
                <a:latin typeface="Calibri" pitchFamily="34" charset="0"/>
              </a:rPr>
              <a:t>)</a:t>
            </a:r>
          </a:p>
          <a:p>
            <a:pPr>
              <a:buNone/>
            </a:pPr>
            <a:endParaRPr lang="en-US" sz="1800" dirty="0">
              <a:latin typeface="Calibri" pitchFamily="34" charset="0"/>
            </a:endParaRPr>
          </a:p>
          <a:p>
            <a:pPr algn="ctr">
              <a:buNone/>
            </a:pPr>
            <a:r>
              <a:rPr lang="en-US" sz="1800" b="1" dirty="0">
                <a:solidFill>
                  <a:srgbClr val="FF0000"/>
                </a:solidFill>
                <a:latin typeface="Calibri" pitchFamily="34" charset="0"/>
              </a:rPr>
              <a:t>Alarm function</a:t>
            </a:r>
          </a:p>
        </p:txBody>
      </p:sp>
      <p:grpSp>
        <p:nvGrpSpPr>
          <p:cNvPr id="32" name="Group 31"/>
          <p:cNvGrpSpPr/>
          <p:nvPr/>
        </p:nvGrpSpPr>
        <p:grpSpPr>
          <a:xfrm>
            <a:off x="4393214" y="1268760"/>
            <a:ext cx="4500594" cy="4357718"/>
            <a:chOff x="4499992" y="2214554"/>
            <a:chExt cx="4500594" cy="4357718"/>
          </a:xfrm>
        </p:grpSpPr>
        <p:sp>
          <p:nvSpPr>
            <p:cNvPr id="33" name="Rectangle 32"/>
            <p:cNvSpPr/>
            <p:nvPr/>
          </p:nvSpPr>
          <p:spPr>
            <a:xfrm>
              <a:off x="4499992" y="2214554"/>
              <a:ext cx="4500594" cy="4357718"/>
            </a:xfrm>
            <a:prstGeom prst="rect">
              <a:avLst/>
            </a:prstGeom>
            <a:solidFill>
              <a:schemeClr val="tx2">
                <a:lumMod val="10000"/>
                <a:lumOff val="90000"/>
              </a:schemeClr>
            </a:solidFill>
            <a:ln>
              <a:solidFill>
                <a:schemeClr val="accent2"/>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pic>
          <p:nvPicPr>
            <p:cNvPr id="34" name="Picture 22" descr="IAM_LHC-5c"/>
            <p:cNvPicPr>
              <a:picLocks noChangeAspect="1" noChangeArrowheads="1"/>
            </p:cNvPicPr>
            <p:nvPr/>
          </p:nvPicPr>
          <p:blipFill>
            <a:blip r:embed="rId5" cstate="print"/>
            <a:srcRect/>
            <a:stretch>
              <a:fillRect/>
            </a:stretch>
          </p:blipFill>
          <p:spPr bwMode="auto">
            <a:xfrm>
              <a:off x="4786314" y="2285992"/>
              <a:ext cx="1624012" cy="2239963"/>
            </a:xfrm>
            <a:prstGeom prst="rect">
              <a:avLst/>
            </a:prstGeom>
            <a:noFill/>
            <a:ln w="9525">
              <a:solidFill>
                <a:schemeClr val="tx1"/>
              </a:solidFill>
              <a:miter lim="800000"/>
              <a:headEnd/>
              <a:tailEnd/>
            </a:ln>
          </p:spPr>
        </p:pic>
        <p:grpSp>
          <p:nvGrpSpPr>
            <p:cNvPr id="35" name="Group 24"/>
            <p:cNvGrpSpPr>
              <a:grpSpLocks/>
            </p:cNvGrpSpPr>
            <p:nvPr/>
          </p:nvGrpSpPr>
          <p:grpSpPr bwMode="auto">
            <a:xfrm>
              <a:off x="6623066" y="2214554"/>
              <a:ext cx="1563688" cy="2238376"/>
              <a:chOff x="4362" y="1503"/>
              <a:chExt cx="985" cy="1410"/>
            </a:xfrm>
          </p:grpSpPr>
          <p:pic>
            <p:nvPicPr>
              <p:cNvPr id="37" name="Picture 25" descr="IAM&amp;support"/>
              <p:cNvPicPr>
                <a:picLocks noChangeAspect="1" noChangeArrowheads="1"/>
              </p:cNvPicPr>
              <p:nvPr/>
            </p:nvPicPr>
            <p:blipFill>
              <a:blip r:embed="rId6" cstate="print"/>
              <a:srcRect/>
              <a:stretch>
                <a:fillRect/>
              </a:stretch>
            </p:blipFill>
            <p:spPr bwMode="auto">
              <a:xfrm>
                <a:off x="4465" y="1503"/>
                <a:ext cx="741" cy="1031"/>
              </a:xfrm>
              <a:prstGeom prst="rect">
                <a:avLst/>
              </a:prstGeom>
              <a:noFill/>
              <a:ln w="9525">
                <a:noFill/>
                <a:miter lim="800000"/>
                <a:headEnd/>
                <a:tailEnd/>
              </a:ln>
            </p:spPr>
          </p:pic>
          <p:sp>
            <p:nvSpPr>
              <p:cNvPr id="38" name="Text Box 26"/>
              <p:cNvSpPr txBox="1">
                <a:spLocks noChangeArrowheads="1"/>
              </p:cNvSpPr>
              <p:nvPr/>
            </p:nvSpPr>
            <p:spPr bwMode="auto">
              <a:xfrm>
                <a:off x="4362" y="2583"/>
                <a:ext cx="985" cy="330"/>
              </a:xfrm>
              <a:prstGeom prst="rect">
                <a:avLst/>
              </a:prstGeom>
              <a:noFill/>
              <a:ln w="9525">
                <a:noFill/>
                <a:miter lim="800000"/>
                <a:headEnd/>
                <a:tailEnd/>
              </a:ln>
            </p:spPr>
            <p:txBody>
              <a:bodyPr wrap="square">
                <a:spAutoFit/>
              </a:bodyPr>
              <a:lstStyle/>
              <a:p>
                <a:pPr algn="ctr">
                  <a:spcBef>
                    <a:spcPct val="50000"/>
                  </a:spcBef>
                  <a:buNone/>
                </a:pPr>
                <a:r>
                  <a:rPr lang="en-US" sz="1400" dirty="0">
                    <a:latin typeface="Calibri" pitchFamily="34" charset="0"/>
                  </a:rPr>
                  <a:t>Air filled ionization chamber </a:t>
                </a:r>
              </a:p>
            </p:txBody>
          </p:sp>
        </p:grpSp>
        <p:sp>
          <p:nvSpPr>
            <p:cNvPr id="36" name="TextBox 35"/>
            <p:cNvSpPr txBox="1"/>
            <p:nvPr/>
          </p:nvSpPr>
          <p:spPr>
            <a:xfrm>
              <a:off x="4643438" y="4714884"/>
              <a:ext cx="4214842" cy="1754326"/>
            </a:xfrm>
            <a:prstGeom prst="rect">
              <a:avLst/>
            </a:prstGeom>
            <a:noFill/>
          </p:spPr>
          <p:txBody>
            <a:bodyPr wrap="square" rtlCol="0">
              <a:spAutoFit/>
            </a:bodyPr>
            <a:lstStyle/>
            <a:p>
              <a:pPr>
                <a:buNone/>
              </a:pPr>
              <a:r>
                <a:rPr lang="en-US" sz="1800" b="1" dirty="0">
                  <a:solidFill>
                    <a:srgbClr val="0070C0"/>
                  </a:solidFill>
                  <a:latin typeface="Calibri" pitchFamily="34" charset="0"/>
                </a:rPr>
                <a:t>Beam-off</a:t>
              </a:r>
              <a:r>
                <a:rPr lang="en-US" sz="1800" dirty="0">
                  <a:latin typeface="Calibri" pitchFamily="34" charset="0"/>
                </a:rPr>
                <a:t>: to protect workers during maintenance and repair against radiation fields caused by decay of radionuclides (mainly gammas, E &lt; 2.7 MeV)</a:t>
              </a:r>
            </a:p>
            <a:p>
              <a:pPr>
                <a:buNone/>
              </a:pPr>
              <a:endParaRPr lang="en-US" sz="1800" dirty="0">
                <a:latin typeface="Calibri" pitchFamily="34" charset="0"/>
              </a:endParaRPr>
            </a:p>
            <a:p>
              <a:pPr algn="ctr">
                <a:buNone/>
              </a:pPr>
              <a:r>
                <a:rPr lang="en-US" sz="1800" b="1" dirty="0">
                  <a:solidFill>
                    <a:srgbClr val="FF0000"/>
                  </a:solidFill>
                  <a:latin typeface="Calibri" pitchFamily="34" charset="0"/>
                </a:rPr>
                <a:t>No alarm function</a:t>
              </a:r>
            </a:p>
          </p:txBody>
        </p:sp>
      </p:grpSp>
    </p:spTree>
    <p:extLst>
      <p:ext uri="{BB962C8B-B14F-4D97-AF65-F5344CB8AC3E}">
        <p14:creationId xmlns:p14="http://schemas.microsoft.com/office/powerpoint/2010/main" val="36202923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Slide Number Placeholder 18"/>
          <p:cNvSpPr>
            <a:spLocks noGrp="1"/>
          </p:cNvSpPr>
          <p:nvPr>
            <p:ph type="sldNum" sz="quarter" idx="12"/>
          </p:nvPr>
        </p:nvSpPr>
        <p:spPr/>
        <p:txBody>
          <a:bodyPr/>
          <a:lstStyle/>
          <a:p>
            <a:fld id="{97B5E8DF-58F0-4F1A-9C8E-35C36CDA2C44}" type="slidenum">
              <a:rPr lang="en-GB" smtClean="0"/>
              <a:pPr/>
              <a:t>74</a:t>
            </a:fld>
            <a:endParaRPr lang="en-GB"/>
          </a:p>
        </p:txBody>
      </p:sp>
      <p:sp>
        <p:nvSpPr>
          <p:cNvPr id="15" name="Rectangle 13"/>
          <p:cNvSpPr>
            <a:spLocks noChangeArrowheads="1"/>
          </p:cNvSpPr>
          <p:nvPr/>
        </p:nvSpPr>
        <p:spPr bwMode="auto">
          <a:xfrm>
            <a:off x="44152" y="23664"/>
            <a:ext cx="7696200" cy="381000"/>
          </a:xfrm>
          <a:prstGeom prst="rect">
            <a:avLst/>
          </a:prstGeom>
          <a:noFill/>
          <a:ln w="9525">
            <a:noFill/>
            <a:miter lim="800000"/>
            <a:headEnd/>
            <a:tailEnd/>
          </a:ln>
        </p:spPr>
        <p:txBody>
          <a:bodyPr anchor="ctr"/>
          <a:lstStyle/>
          <a:p>
            <a:r>
              <a:rPr lang="en-US" sz="2000" i="1" dirty="0">
                <a:solidFill>
                  <a:srgbClr val="FF0000"/>
                </a:solidFill>
                <a:latin typeface="Verdana" pitchFamily="34" charset="0"/>
              </a:rPr>
              <a:t>Operational radiation protection monitoring at CERN</a:t>
            </a:r>
          </a:p>
        </p:txBody>
      </p:sp>
      <p:sp>
        <p:nvSpPr>
          <p:cNvPr id="20" name="Rectangle 19"/>
          <p:cNvSpPr/>
          <p:nvPr/>
        </p:nvSpPr>
        <p:spPr>
          <a:xfrm>
            <a:off x="176474" y="1124744"/>
            <a:ext cx="4357718" cy="5040560"/>
          </a:xfrm>
          <a:prstGeom prst="rect">
            <a:avLst/>
          </a:prstGeom>
          <a:solidFill>
            <a:schemeClr val="bg1">
              <a:lumMod val="95000"/>
            </a:schemeClr>
          </a:solidFill>
          <a:ln>
            <a:solidFill>
              <a:schemeClr val="accent2"/>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1" name="Rectangle 20"/>
          <p:cNvSpPr/>
          <p:nvPr/>
        </p:nvSpPr>
        <p:spPr>
          <a:xfrm>
            <a:off x="4677068" y="1124744"/>
            <a:ext cx="4143404" cy="5040560"/>
          </a:xfrm>
          <a:prstGeom prst="rect">
            <a:avLst/>
          </a:prstGeom>
          <a:solidFill>
            <a:schemeClr val="bg1">
              <a:lumMod val="95000"/>
            </a:schemeClr>
          </a:solidFill>
          <a:ln>
            <a:solidFill>
              <a:schemeClr val="accent2"/>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pic>
        <p:nvPicPr>
          <p:cNvPr id="40" name="Picture 5"/>
          <p:cNvPicPr>
            <a:picLocks noChangeAspect="1" noChangeArrowheads="1"/>
          </p:cNvPicPr>
          <p:nvPr/>
        </p:nvPicPr>
        <p:blipFill>
          <a:blip r:embed="rId3" cstate="print"/>
          <a:srcRect/>
          <a:stretch>
            <a:fillRect/>
          </a:stretch>
        </p:blipFill>
        <p:spPr bwMode="auto">
          <a:xfrm>
            <a:off x="1855092" y="1772816"/>
            <a:ext cx="2662316" cy="2186030"/>
          </a:xfrm>
          <a:prstGeom prst="rect">
            <a:avLst/>
          </a:prstGeom>
          <a:noFill/>
          <a:ln w="9525">
            <a:noFill/>
            <a:miter lim="800000"/>
            <a:headEnd/>
            <a:tailEnd/>
          </a:ln>
        </p:spPr>
      </p:pic>
      <p:grpSp>
        <p:nvGrpSpPr>
          <p:cNvPr id="43" name="Group 12"/>
          <p:cNvGrpSpPr>
            <a:grpSpLocks/>
          </p:cNvGrpSpPr>
          <p:nvPr/>
        </p:nvGrpSpPr>
        <p:grpSpPr bwMode="auto">
          <a:xfrm>
            <a:off x="7105960" y="1839124"/>
            <a:ext cx="1670050" cy="3697289"/>
            <a:chOff x="3970" y="1402"/>
            <a:chExt cx="1052" cy="2329"/>
          </a:xfrm>
        </p:grpSpPr>
        <p:pic>
          <p:nvPicPr>
            <p:cNvPr id="44" name="Picture 6"/>
            <p:cNvPicPr>
              <a:picLocks noChangeAspect="1" noChangeArrowheads="1"/>
            </p:cNvPicPr>
            <p:nvPr/>
          </p:nvPicPr>
          <p:blipFill>
            <a:blip r:embed="rId4" cstate="print"/>
            <a:srcRect/>
            <a:stretch>
              <a:fillRect/>
            </a:stretch>
          </p:blipFill>
          <p:spPr bwMode="auto">
            <a:xfrm>
              <a:off x="3970" y="1402"/>
              <a:ext cx="1052" cy="1761"/>
            </a:xfrm>
            <a:prstGeom prst="rect">
              <a:avLst/>
            </a:prstGeom>
            <a:noFill/>
            <a:ln w="9525">
              <a:noFill/>
              <a:miter lim="800000"/>
              <a:headEnd/>
              <a:tailEnd/>
            </a:ln>
          </p:spPr>
        </p:pic>
        <p:sp>
          <p:nvSpPr>
            <p:cNvPr id="45" name="Rectangle 11"/>
            <p:cNvSpPr>
              <a:spLocks noChangeArrowheads="1"/>
            </p:cNvSpPr>
            <p:nvPr/>
          </p:nvSpPr>
          <p:spPr bwMode="auto">
            <a:xfrm>
              <a:off x="4087" y="3149"/>
              <a:ext cx="810" cy="582"/>
            </a:xfrm>
            <a:prstGeom prst="rect">
              <a:avLst/>
            </a:prstGeom>
            <a:noFill/>
            <a:ln w="9525">
              <a:noFill/>
              <a:miter lim="800000"/>
              <a:headEnd/>
              <a:tailEnd/>
            </a:ln>
          </p:spPr>
          <p:txBody>
            <a:bodyPr>
              <a:spAutoFit/>
            </a:bodyPr>
            <a:lstStyle/>
            <a:p>
              <a:pPr algn="ctr">
                <a:spcBef>
                  <a:spcPct val="50000"/>
                </a:spcBef>
                <a:buNone/>
              </a:pPr>
              <a:r>
                <a:rPr lang="en-US" dirty="0">
                  <a:latin typeface="Calibri" pitchFamily="34" charset="0"/>
                </a:rPr>
                <a:t>Radiation Alarm Unit</a:t>
              </a:r>
              <a:br>
                <a:rPr lang="en-US" dirty="0">
                  <a:latin typeface="Calibri" pitchFamily="34" charset="0"/>
                </a:rPr>
              </a:br>
              <a:r>
                <a:rPr lang="en-US" dirty="0">
                  <a:latin typeface="Calibri" pitchFamily="34" charset="0"/>
                </a:rPr>
                <a:t>(RAMSES)</a:t>
              </a:r>
            </a:p>
          </p:txBody>
        </p:sp>
      </p:grpSp>
      <p:sp>
        <p:nvSpPr>
          <p:cNvPr id="46" name="TextBox 45"/>
          <p:cNvSpPr txBox="1"/>
          <p:nvPr/>
        </p:nvSpPr>
        <p:spPr>
          <a:xfrm>
            <a:off x="4819944" y="4339454"/>
            <a:ext cx="2286016" cy="1015663"/>
          </a:xfrm>
          <a:prstGeom prst="rect">
            <a:avLst/>
          </a:prstGeom>
          <a:noFill/>
        </p:spPr>
        <p:txBody>
          <a:bodyPr wrap="square" rtlCol="0">
            <a:spAutoFit/>
          </a:bodyPr>
          <a:lstStyle/>
          <a:p>
            <a:pPr>
              <a:buNone/>
            </a:pPr>
            <a:r>
              <a:rPr lang="en-US" sz="2000" dirty="0">
                <a:latin typeface="Calibri" pitchFamily="34" charset="0"/>
              </a:rPr>
              <a:t>Reading of radiation levels directly available</a:t>
            </a:r>
          </a:p>
        </p:txBody>
      </p:sp>
      <p:grpSp>
        <p:nvGrpSpPr>
          <p:cNvPr id="47" name="Group 27"/>
          <p:cNvGrpSpPr/>
          <p:nvPr/>
        </p:nvGrpSpPr>
        <p:grpSpPr>
          <a:xfrm>
            <a:off x="4891382" y="1267620"/>
            <a:ext cx="2178050" cy="3143272"/>
            <a:chOff x="4857752" y="1928802"/>
            <a:chExt cx="2178050" cy="3143272"/>
          </a:xfrm>
        </p:grpSpPr>
        <p:pic>
          <p:nvPicPr>
            <p:cNvPr id="48" name="Picture 7"/>
            <p:cNvPicPr>
              <a:picLocks noChangeAspect="1" noChangeArrowheads="1"/>
            </p:cNvPicPr>
            <p:nvPr/>
          </p:nvPicPr>
          <p:blipFill>
            <a:blip r:embed="rId5" cstate="print"/>
            <a:srcRect/>
            <a:stretch>
              <a:fillRect/>
            </a:stretch>
          </p:blipFill>
          <p:spPr bwMode="auto">
            <a:xfrm>
              <a:off x="4857752" y="1928802"/>
              <a:ext cx="2178050" cy="2197100"/>
            </a:xfrm>
            <a:prstGeom prst="rect">
              <a:avLst/>
            </a:prstGeom>
            <a:noFill/>
            <a:ln w="9525">
              <a:noFill/>
              <a:miter lim="800000"/>
              <a:headEnd/>
              <a:tailEnd/>
            </a:ln>
          </p:spPr>
        </p:pic>
        <p:cxnSp>
          <p:nvCxnSpPr>
            <p:cNvPr id="49" name="Straight Arrow Connector 48"/>
            <p:cNvCxnSpPr/>
            <p:nvPr/>
          </p:nvCxnSpPr>
          <p:spPr>
            <a:xfrm rot="5400000" flipH="1" flipV="1">
              <a:off x="4393405" y="3607595"/>
              <a:ext cx="2571768" cy="357190"/>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grpSp>
      <p:pic>
        <p:nvPicPr>
          <p:cNvPr id="50" name="Picture 5" descr="C:\Docs98\Training\Gatemon.JP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223638" y="1767290"/>
            <a:ext cx="1612058" cy="2191556"/>
          </a:xfrm>
          <a:prstGeom prst="rect">
            <a:avLst/>
          </a:prstGeom>
          <a:noFill/>
          <a:extLst>
            <a:ext uri="{909E8E84-426E-40DD-AFC4-6F175D3DCCD1}">
              <a14:hiddenFill xmlns:a14="http://schemas.microsoft.com/office/drawing/2010/main">
                <a:solidFill>
                  <a:srgbClr val="FFFFFF"/>
                </a:solidFill>
              </a14:hiddenFill>
            </a:ext>
          </a:extLst>
        </p:spPr>
      </p:pic>
      <p:sp>
        <p:nvSpPr>
          <p:cNvPr id="42" name="TextBox 41"/>
          <p:cNvSpPr txBox="1"/>
          <p:nvPr/>
        </p:nvSpPr>
        <p:spPr>
          <a:xfrm>
            <a:off x="1203219" y="4217261"/>
            <a:ext cx="2714644" cy="461665"/>
          </a:xfrm>
          <a:prstGeom prst="rect">
            <a:avLst/>
          </a:prstGeom>
          <a:noFill/>
        </p:spPr>
        <p:txBody>
          <a:bodyPr wrap="square" rtlCol="0">
            <a:spAutoFit/>
          </a:bodyPr>
          <a:lstStyle/>
          <a:p>
            <a:pPr>
              <a:buNone/>
            </a:pPr>
            <a:r>
              <a:rPr lang="en-US" sz="2400" dirty="0">
                <a:latin typeface="Calibri" pitchFamily="34" charset="0"/>
              </a:rPr>
              <a:t>Site Gate Monitor</a:t>
            </a:r>
          </a:p>
        </p:txBody>
      </p:sp>
    </p:spTree>
    <p:extLst>
      <p:ext uri="{BB962C8B-B14F-4D97-AF65-F5344CB8AC3E}">
        <p14:creationId xmlns:p14="http://schemas.microsoft.com/office/powerpoint/2010/main" val="10787782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Slide Number Placeholder 18"/>
          <p:cNvSpPr>
            <a:spLocks noGrp="1"/>
          </p:cNvSpPr>
          <p:nvPr>
            <p:ph type="sldNum" sz="quarter" idx="12"/>
          </p:nvPr>
        </p:nvSpPr>
        <p:spPr/>
        <p:txBody>
          <a:bodyPr/>
          <a:lstStyle/>
          <a:p>
            <a:fld id="{97B5E8DF-58F0-4F1A-9C8E-35C36CDA2C44}" type="slidenum">
              <a:rPr lang="en-GB" smtClean="0"/>
              <a:pPr/>
              <a:t>75</a:t>
            </a:fld>
            <a:endParaRPr lang="en-GB"/>
          </a:p>
        </p:txBody>
      </p:sp>
      <p:sp>
        <p:nvSpPr>
          <p:cNvPr id="15" name="Rectangle 13"/>
          <p:cNvSpPr>
            <a:spLocks noChangeArrowheads="1"/>
          </p:cNvSpPr>
          <p:nvPr/>
        </p:nvSpPr>
        <p:spPr bwMode="auto">
          <a:xfrm>
            <a:off x="44152" y="23664"/>
            <a:ext cx="7696200" cy="381000"/>
          </a:xfrm>
          <a:prstGeom prst="rect">
            <a:avLst/>
          </a:prstGeom>
          <a:noFill/>
          <a:ln w="9525">
            <a:noFill/>
            <a:miter lim="800000"/>
            <a:headEnd/>
            <a:tailEnd/>
          </a:ln>
        </p:spPr>
        <p:txBody>
          <a:bodyPr anchor="ctr"/>
          <a:lstStyle/>
          <a:p>
            <a:r>
              <a:rPr lang="en-US" sz="2000" i="1" dirty="0">
                <a:solidFill>
                  <a:srgbClr val="FF0000"/>
                </a:solidFill>
                <a:latin typeface="Verdana" pitchFamily="34" charset="0"/>
              </a:rPr>
              <a:t>Passive environmental monitoring at CERN</a:t>
            </a:r>
          </a:p>
        </p:txBody>
      </p:sp>
      <p:pic>
        <p:nvPicPr>
          <p:cNvPr id="8" name="Picture 4"/>
          <p:cNvPicPr>
            <a:picLocks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508625" y="1268413"/>
            <a:ext cx="3276600" cy="2590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 name="Text Box 5"/>
          <p:cNvSpPr txBox="1">
            <a:spLocks noChangeArrowheads="1"/>
          </p:cNvSpPr>
          <p:nvPr/>
        </p:nvSpPr>
        <p:spPr bwMode="auto">
          <a:xfrm>
            <a:off x="251520" y="980728"/>
            <a:ext cx="5181600" cy="1938992"/>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spcBef>
                <a:spcPct val="50000"/>
              </a:spcBef>
            </a:pPr>
            <a:r>
              <a:rPr lang="en-GB" altLang="en-US" sz="2400"/>
              <a:t>Thermoluminescence dosimeters (</a:t>
            </a:r>
            <a:r>
              <a:rPr lang="en-GB" altLang="en-US" sz="2400">
                <a:solidFill>
                  <a:schemeClr val="accent2"/>
                </a:solidFill>
              </a:rPr>
              <a:t>TLD</a:t>
            </a:r>
            <a:r>
              <a:rPr lang="en-GB" altLang="en-US" sz="2400"/>
              <a:t>) inside a polyethylene moderators are used to monitor </a:t>
            </a:r>
            <a:r>
              <a:rPr lang="en-GB" altLang="en-US" sz="2400">
                <a:solidFill>
                  <a:srgbClr val="CC0099"/>
                </a:solidFill>
              </a:rPr>
              <a:t>neutron</a:t>
            </a:r>
            <a:r>
              <a:rPr lang="en-GB" altLang="en-US" sz="2400"/>
              <a:t> and </a:t>
            </a:r>
            <a:r>
              <a:rPr lang="en-GB" altLang="en-US" sz="2400">
                <a:solidFill>
                  <a:srgbClr val="CC0099"/>
                </a:solidFill>
              </a:rPr>
              <a:t>gamma</a:t>
            </a:r>
            <a:r>
              <a:rPr lang="en-GB" altLang="en-US" sz="2400"/>
              <a:t> doses in the experimental areas and in the environment.		</a:t>
            </a:r>
          </a:p>
        </p:txBody>
      </p:sp>
      <p:sp>
        <p:nvSpPr>
          <p:cNvPr id="10" name="Rectangle 6"/>
          <p:cNvSpPr>
            <a:spLocks noChangeArrowheads="1"/>
          </p:cNvSpPr>
          <p:nvPr/>
        </p:nvSpPr>
        <p:spPr bwMode="auto">
          <a:xfrm>
            <a:off x="4899025" y="4221088"/>
            <a:ext cx="4038600" cy="15696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spcBef>
                <a:spcPct val="50000"/>
              </a:spcBef>
            </a:pPr>
            <a:r>
              <a:rPr lang="en-GB" altLang="en-US" sz="2400"/>
              <a:t>TLDs are </a:t>
            </a:r>
            <a:r>
              <a:rPr lang="en-GB" altLang="en-US" sz="2400">
                <a:solidFill>
                  <a:srgbClr val="CC0099"/>
                </a:solidFill>
              </a:rPr>
              <a:t>passive devices</a:t>
            </a:r>
            <a:r>
              <a:rPr lang="en-GB" altLang="en-US" sz="2400"/>
              <a:t> used CERN-wide to integrate radiation doses over a period of several months.</a:t>
            </a:r>
          </a:p>
        </p:txBody>
      </p:sp>
      <p:pic>
        <p:nvPicPr>
          <p:cNvPr id="11" name="Picture 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79425" y="3097213"/>
            <a:ext cx="4037013" cy="30273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7166674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Slide Number Placeholder 18"/>
          <p:cNvSpPr>
            <a:spLocks noGrp="1"/>
          </p:cNvSpPr>
          <p:nvPr>
            <p:ph type="sldNum" sz="quarter" idx="12"/>
          </p:nvPr>
        </p:nvSpPr>
        <p:spPr/>
        <p:txBody>
          <a:bodyPr/>
          <a:lstStyle/>
          <a:p>
            <a:fld id="{97B5E8DF-58F0-4F1A-9C8E-35C36CDA2C44}" type="slidenum">
              <a:rPr lang="en-GB" smtClean="0"/>
              <a:pPr/>
              <a:t>76</a:t>
            </a:fld>
            <a:endParaRPr lang="en-GB"/>
          </a:p>
        </p:txBody>
      </p:sp>
      <p:sp>
        <p:nvSpPr>
          <p:cNvPr id="15" name="Rectangle 13"/>
          <p:cNvSpPr>
            <a:spLocks noChangeArrowheads="1"/>
          </p:cNvSpPr>
          <p:nvPr/>
        </p:nvSpPr>
        <p:spPr bwMode="auto">
          <a:xfrm>
            <a:off x="44152" y="23664"/>
            <a:ext cx="7696200" cy="381000"/>
          </a:xfrm>
          <a:prstGeom prst="rect">
            <a:avLst/>
          </a:prstGeom>
          <a:noFill/>
          <a:ln w="9525">
            <a:noFill/>
            <a:miter lim="800000"/>
            <a:headEnd/>
            <a:tailEnd/>
          </a:ln>
        </p:spPr>
        <p:txBody>
          <a:bodyPr anchor="ctr"/>
          <a:lstStyle/>
          <a:p>
            <a:r>
              <a:rPr lang="en-US" sz="2000" i="1" dirty="0">
                <a:solidFill>
                  <a:srgbClr val="FF0000"/>
                </a:solidFill>
                <a:latin typeface="Verdana" pitchFamily="34" charset="0"/>
              </a:rPr>
              <a:t>Some textbooks</a:t>
            </a:r>
          </a:p>
        </p:txBody>
      </p:sp>
      <p:sp>
        <p:nvSpPr>
          <p:cNvPr id="4" name="TextBox 3"/>
          <p:cNvSpPr txBox="1"/>
          <p:nvPr/>
        </p:nvSpPr>
        <p:spPr>
          <a:xfrm>
            <a:off x="323528" y="1556792"/>
            <a:ext cx="8532440" cy="3816429"/>
          </a:xfrm>
          <a:prstGeom prst="rect">
            <a:avLst/>
          </a:prstGeom>
          <a:noFill/>
        </p:spPr>
        <p:txBody>
          <a:bodyPr wrap="square" rtlCol="0">
            <a:spAutoFit/>
          </a:bodyPr>
          <a:lstStyle/>
          <a:p>
            <a:r>
              <a:rPr lang="en-GB" sz="2200" dirty="0"/>
              <a:t>Glenn F. Knoll, Radiation Detection and Measurement, 4</a:t>
            </a:r>
            <a:r>
              <a:rPr lang="en-GB" sz="2200" baseline="30000" dirty="0"/>
              <a:t>th</a:t>
            </a:r>
            <a:r>
              <a:rPr lang="en-GB" sz="2200" dirty="0"/>
              <a:t> edition</a:t>
            </a:r>
          </a:p>
          <a:p>
            <a:endParaRPr lang="en-US" sz="2200" dirty="0"/>
          </a:p>
          <a:p>
            <a:r>
              <a:rPr lang="en-US" sz="2200" dirty="0"/>
              <a:t>Frank H. </a:t>
            </a:r>
            <a:r>
              <a:rPr lang="en-US" sz="2200" dirty="0" err="1"/>
              <a:t>Attix</a:t>
            </a:r>
            <a:r>
              <a:rPr lang="en-US" sz="2200" dirty="0"/>
              <a:t>, Introduction to Radiological Physics and Radiation Dosimetry</a:t>
            </a:r>
          </a:p>
          <a:p>
            <a:endParaRPr lang="en-US" sz="2200" dirty="0"/>
          </a:p>
          <a:p>
            <a:r>
              <a:rPr lang="en-US" sz="2200" dirty="0"/>
              <a:t>Annals of the ICRP (International Commission on Radiological Protection)</a:t>
            </a:r>
          </a:p>
          <a:p>
            <a:r>
              <a:rPr lang="en-US" sz="2200" dirty="0">
                <a:hlinkClick r:id="rId3"/>
              </a:rPr>
              <a:t>http://www.icrp.org/publications.asp</a:t>
            </a:r>
            <a:endParaRPr lang="en-US" sz="2200" dirty="0"/>
          </a:p>
          <a:p>
            <a:r>
              <a:rPr lang="en-US" sz="2200" dirty="0"/>
              <a:t> </a:t>
            </a:r>
          </a:p>
          <a:p>
            <a:r>
              <a:rPr lang="en-US" sz="2200" dirty="0"/>
              <a:t>ICRU publications, International Commission on Radiation Units and Measurements</a:t>
            </a:r>
          </a:p>
          <a:p>
            <a:r>
              <a:rPr lang="en-US" sz="2200" dirty="0">
                <a:hlinkClick r:id="rId4"/>
              </a:rPr>
              <a:t>http://www.icru.org/</a:t>
            </a:r>
            <a:endParaRPr lang="en-US" sz="2200" dirty="0"/>
          </a:p>
        </p:txBody>
      </p:sp>
    </p:spTree>
    <p:extLst>
      <p:ext uri="{BB962C8B-B14F-4D97-AF65-F5344CB8AC3E}">
        <p14:creationId xmlns:p14="http://schemas.microsoft.com/office/powerpoint/2010/main" val="5206971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97B5E8DF-58F0-4F1A-9C8E-35C36CDA2C44}" type="slidenum">
              <a:rPr lang="en-GB" smtClean="0"/>
              <a:pPr/>
              <a:t>77</a:t>
            </a:fld>
            <a:endParaRPr lang="en-GB" dirty="0"/>
          </a:p>
        </p:txBody>
      </p:sp>
      <p:sp>
        <p:nvSpPr>
          <p:cNvPr id="3" name="TextBox 2"/>
          <p:cNvSpPr txBox="1"/>
          <p:nvPr/>
        </p:nvSpPr>
        <p:spPr>
          <a:xfrm>
            <a:off x="1475656" y="2742018"/>
            <a:ext cx="6264696" cy="830997"/>
          </a:xfrm>
          <a:prstGeom prst="rect">
            <a:avLst/>
          </a:prstGeom>
          <a:noFill/>
        </p:spPr>
        <p:txBody>
          <a:bodyPr wrap="square" rtlCol="0">
            <a:spAutoFit/>
          </a:bodyPr>
          <a:lstStyle/>
          <a:p>
            <a:r>
              <a:rPr lang="en-US" sz="4800" dirty="0"/>
              <a:t>Supplementary material</a:t>
            </a:r>
            <a:endParaRPr lang="en-GB" sz="4800" dirty="0"/>
          </a:p>
        </p:txBody>
      </p:sp>
    </p:spTree>
    <p:extLst>
      <p:ext uri="{BB962C8B-B14F-4D97-AF65-F5344CB8AC3E}">
        <p14:creationId xmlns:p14="http://schemas.microsoft.com/office/powerpoint/2010/main" val="10077292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 name="Slide Number Placeholder 295"/>
          <p:cNvSpPr>
            <a:spLocks noGrp="1"/>
          </p:cNvSpPr>
          <p:nvPr>
            <p:ph type="sldNum" sz="quarter" idx="12"/>
          </p:nvPr>
        </p:nvSpPr>
        <p:spPr/>
        <p:txBody>
          <a:bodyPr/>
          <a:lstStyle/>
          <a:p>
            <a:fld id="{97B5E8DF-58F0-4F1A-9C8E-35C36CDA2C44}" type="slidenum">
              <a:rPr lang="en-GB" smtClean="0"/>
              <a:pPr/>
              <a:t>78</a:t>
            </a:fld>
            <a:endParaRPr lang="en-GB" dirty="0"/>
          </a:p>
        </p:txBody>
      </p:sp>
      <p:sp>
        <p:nvSpPr>
          <p:cNvPr id="292" name="TextBox 291"/>
          <p:cNvSpPr txBox="1"/>
          <p:nvPr/>
        </p:nvSpPr>
        <p:spPr>
          <a:xfrm>
            <a:off x="4037" y="29568"/>
            <a:ext cx="6912768" cy="400110"/>
          </a:xfrm>
          <a:prstGeom prst="rect">
            <a:avLst/>
          </a:prstGeom>
          <a:noFill/>
        </p:spPr>
        <p:txBody>
          <a:bodyPr wrap="square" rtlCol="0">
            <a:spAutoFit/>
          </a:bodyPr>
          <a:lstStyle/>
          <a:p>
            <a:r>
              <a:rPr lang="en-GB" sz="2000" i="1" dirty="0">
                <a:solidFill>
                  <a:srgbClr val="FF0000"/>
                </a:solidFill>
                <a:latin typeface="Verdana" pitchFamily="34" charset="0"/>
                <a:ea typeface="Verdana" pitchFamily="34" charset="0"/>
                <a:cs typeface="Verdana" pitchFamily="34" charset="0"/>
              </a:rPr>
              <a:t>Periodic table of elements</a:t>
            </a:r>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20080" y="620688"/>
            <a:ext cx="7380312" cy="5535234"/>
          </a:xfrm>
          <a:prstGeom prst="rect">
            <a:avLst/>
          </a:prstGeom>
        </p:spPr>
      </p:pic>
      <p:sp>
        <p:nvSpPr>
          <p:cNvPr id="2" name="Oval 1"/>
          <p:cNvSpPr/>
          <p:nvPr/>
        </p:nvSpPr>
        <p:spPr>
          <a:xfrm>
            <a:off x="7488832" y="3789040"/>
            <a:ext cx="504056" cy="504056"/>
          </a:xfrm>
          <a:prstGeom prst="ellipse">
            <a:avLst/>
          </a:prstGeom>
          <a:noFill/>
          <a:ln>
            <a:solidFill>
              <a:srgbClr val="FF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5" name="Right Arrow 4"/>
          <p:cNvSpPr/>
          <p:nvPr/>
        </p:nvSpPr>
        <p:spPr>
          <a:xfrm rot="2583035">
            <a:off x="5270374" y="2793100"/>
            <a:ext cx="2472562" cy="252028"/>
          </a:xfrm>
          <a:prstGeom prst="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4" name="Rectangle 3"/>
          <p:cNvSpPr/>
          <p:nvPr/>
        </p:nvSpPr>
        <p:spPr>
          <a:xfrm>
            <a:off x="2066155" y="1556792"/>
            <a:ext cx="5319210" cy="369332"/>
          </a:xfrm>
          <a:prstGeom prst="rect">
            <a:avLst/>
          </a:prstGeom>
          <a:solidFill>
            <a:schemeClr val="bg1"/>
          </a:solidFill>
          <a:ln w="28575">
            <a:solidFill>
              <a:srgbClr val="FF4233"/>
            </a:solidFill>
          </a:ln>
        </p:spPr>
        <p:txBody>
          <a:bodyPr wrap="square">
            <a:spAutoFit/>
          </a:bodyPr>
          <a:lstStyle/>
          <a:p>
            <a:r>
              <a:rPr lang="en-GB" baseline="30000" dirty="0">
                <a:latin typeface="LMRoman12-Regular"/>
              </a:rPr>
              <a:t>219</a:t>
            </a:r>
            <a:r>
              <a:rPr lang="en-GB" dirty="0">
                <a:latin typeface="LMRoman12-Regular"/>
              </a:rPr>
              <a:t>Rn (</a:t>
            </a:r>
            <a:r>
              <a:rPr lang="en-GB" dirty="0" err="1">
                <a:latin typeface="LMRoman12-Regular"/>
              </a:rPr>
              <a:t>Actinion</a:t>
            </a:r>
            <a:r>
              <a:rPr lang="en-GB" dirty="0">
                <a:latin typeface="LMRoman12-Regular"/>
              </a:rPr>
              <a:t>), </a:t>
            </a:r>
            <a:r>
              <a:rPr lang="en-GB" baseline="30000" dirty="0">
                <a:latin typeface="LMRoman12-Regular"/>
              </a:rPr>
              <a:t>220</a:t>
            </a:r>
            <a:r>
              <a:rPr lang="en-GB" dirty="0">
                <a:latin typeface="LMRoman12-Regular"/>
              </a:rPr>
              <a:t>Rn (Thoron) and </a:t>
            </a:r>
            <a:r>
              <a:rPr lang="en-GB" baseline="30000" dirty="0">
                <a:latin typeface="LMRoman12-Regular"/>
              </a:rPr>
              <a:t>222</a:t>
            </a:r>
            <a:r>
              <a:rPr lang="en-GB" dirty="0">
                <a:latin typeface="LMRoman12-Regular"/>
              </a:rPr>
              <a:t>Rn (Radon)</a:t>
            </a:r>
            <a:endParaRPr lang="en-GB" dirty="0"/>
          </a:p>
        </p:txBody>
      </p:sp>
    </p:spTree>
    <p:extLst>
      <p:ext uri="{BB962C8B-B14F-4D97-AF65-F5344CB8AC3E}">
        <p14:creationId xmlns:p14="http://schemas.microsoft.com/office/powerpoint/2010/main" val="13616118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fade">
                                      <p:cBhvr>
                                        <p:cTn id="10" dur="500"/>
                                        <p:tgtEl>
                                          <p:spTgt spid="5"/>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fade">
                                      <p:cBhvr>
                                        <p:cTn id="13"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5" grpId="0" animBg="1"/>
      <p:bldP spid="4" grpId="0" animBg="1"/>
    </p:bld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 name="Slide Number Placeholder 295"/>
          <p:cNvSpPr>
            <a:spLocks noGrp="1"/>
          </p:cNvSpPr>
          <p:nvPr>
            <p:ph type="sldNum" sz="quarter" idx="12"/>
          </p:nvPr>
        </p:nvSpPr>
        <p:spPr/>
        <p:txBody>
          <a:bodyPr/>
          <a:lstStyle/>
          <a:p>
            <a:fld id="{97B5E8DF-58F0-4F1A-9C8E-35C36CDA2C44}" type="slidenum">
              <a:rPr lang="en-GB" smtClean="0"/>
              <a:pPr/>
              <a:t>79</a:t>
            </a:fld>
            <a:endParaRPr lang="en-GB"/>
          </a:p>
        </p:txBody>
      </p:sp>
      <p:sp>
        <p:nvSpPr>
          <p:cNvPr id="292" name="TextBox 291"/>
          <p:cNvSpPr txBox="1"/>
          <p:nvPr/>
        </p:nvSpPr>
        <p:spPr>
          <a:xfrm>
            <a:off x="4037" y="29568"/>
            <a:ext cx="6912768" cy="400110"/>
          </a:xfrm>
          <a:prstGeom prst="rect">
            <a:avLst/>
          </a:prstGeom>
          <a:noFill/>
        </p:spPr>
        <p:txBody>
          <a:bodyPr wrap="square" rtlCol="0">
            <a:spAutoFit/>
          </a:bodyPr>
          <a:lstStyle/>
          <a:p>
            <a:r>
              <a:rPr lang="en-GB" sz="2000" i="1" dirty="0">
                <a:solidFill>
                  <a:srgbClr val="FF0000"/>
                </a:solidFill>
                <a:latin typeface="Verdana" pitchFamily="34" charset="0"/>
                <a:ea typeface="Verdana" pitchFamily="34" charset="0"/>
                <a:cs typeface="Verdana" pitchFamily="34" charset="0"/>
              </a:rPr>
              <a:t>Decay chain of uranium</a:t>
            </a:r>
          </a:p>
        </p:txBody>
      </p:sp>
      <p:pic>
        <p:nvPicPr>
          <p:cNvPr id="614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52488" y="847725"/>
            <a:ext cx="7439025" cy="51625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Oval 1"/>
          <p:cNvSpPr/>
          <p:nvPr/>
        </p:nvSpPr>
        <p:spPr>
          <a:xfrm>
            <a:off x="3078882" y="3385567"/>
            <a:ext cx="936104" cy="864096"/>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6" name="Oval 5"/>
          <p:cNvSpPr/>
          <p:nvPr/>
        </p:nvSpPr>
        <p:spPr>
          <a:xfrm>
            <a:off x="3069357" y="4115172"/>
            <a:ext cx="936104" cy="864096"/>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7" name="Oval 6"/>
          <p:cNvSpPr/>
          <p:nvPr/>
        </p:nvSpPr>
        <p:spPr>
          <a:xfrm>
            <a:off x="5148064" y="4110980"/>
            <a:ext cx="936104" cy="864096"/>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4" name="Right Arrow 3"/>
          <p:cNvSpPr/>
          <p:nvPr/>
        </p:nvSpPr>
        <p:spPr>
          <a:xfrm rot="10800000">
            <a:off x="4211960" y="2924943"/>
            <a:ext cx="936104" cy="240775"/>
          </a:xfrm>
          <a:prstGeom prst="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10" name="Oval 9"/>
          <p:cNvSpPr/>
          <p:nvPr/>
        </p:nvSpPr>
        <p:spPr>
          <a:xfrm>
            <a:off x="5148064" y="5157192"/>
            <a:ext cx="936104" cy="864096"/>
          </a:xfrm>
          <a:prstGeom prst="ellipse">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3" name="TextBox 2"/>
          <p:cNvSpPr txBox="1"/>
          <p:nvPr/>
        </p:nvSpPr>
        <p:spPr>
          <a:xfrm>
            <a:off x="5149734" y="2852936"/>
            <a:ext cx="1152128" cy="369332"/>
          </a:xfrm>
          <a:prstGeom prst="rect">
            <a:avLst/>
          </a:prstGeom>
          <a:noFill/>
        </p:spPr>
        <p:txBody>
          <a:bodyPr wrap="square" rtlCol="0">
            <a:spAutoFit/>
          </a:bodyPr>
          <a:lstStyle/>
          <a:p>
            <a:r>
              <a:rPr lang="en-US" dirty="0"/>
              <a:t>Precursor</a:t>
            </a:r>
            <a:endParaRPr lang="en-GB" dirty="0"/>
          </a:p>
        </p:txBody>
      </p:sp>
      <p:sp>
        <p:nvSpPr>
          <p:cNvPr id="11" name="Right Arrow 10"/>
          <p:cNvSpPr/>
          <p:nvPr/>
        </p:nvSpPr>
        <p:spPr>
          <a:xfrm>
            <a:off x="1945804" y="3697227"/>
            <a:ext cx="936104" cy="240775"/>
          </a:xfrm>
          <a:prstGeom prst="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Tree>
    <p:extLst>
      <p:ext uri="{BB962C8B-B14F-4D97-AF65-F5344CB8AC3E}">
        <p14:creationId xmlns:p14="http://schemas.microsoft.com/office/powerpoint/2010/main" val="32304170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 name="Slide Number Placeholder 295"/>
          <p:cNvSpPr>
            <a:spLocks noGrp="1"/>
          </p:cNvSpPr>
          <p:nvPr>
            <p:ph type="sldNum" sz="quarter" idx="12"/>
          </p:nvPr>
        </p:nvSpPr>
        <p:spPr/>
        <p:txBody>
          <a:bodyPr/>
          <a:lstStyle/>
          <a:p>
            <a:fld id="{97B5E8DF-58F0-4F1A-9C8E-35C36CDA2C44}" type="slidenum">
              <a:rPr lang="en-GB" smtClean="0"/>
              <a:pPr/>
              <a:t>8</a:t>
            </a:fld>
            <a:endParaRPr lang="en-GB"/>
          </a:p>
        </p:txBody>
      </p:sp>
      <p:sp>
        <p:nvSpPr>
          <p:cNvPr id="292" name="TextBox 291"/>
          <p:cNvSpPr txBox="1"/>
          <p:nvPr/>
        </p:nvSpPr>
        <p:spPr>
          <a:xfrm>
            <a:off x="4037" y="29568"/>
            <a:ext cx="6912768" cy="400110"/>
          </a:xfrm>
          <a:prstGeom prst="rect">
            <a:avLst/>
          </a:prstGeom>
          <a:noFill/>
        </p:spPr>
        <p:txBody>
          <a:bodyPr wrap="square" rtlCol="0">
            <a:spAutoFit/>
          </a:bodyPr>
          <a:lstStyle/>
          <a:p>
            <a:r>
              <a:rPr lang="en-GB" sz="2000" i="1" dirty="0">
                <a:solidFill>
                  <a:srgbClr val="FF0000"/>
                </a:solidFill>
                <a:latin typeface="Verdana" pitchFamily="34" charset="0"/>
                <a:ea typeface="Verdana" pitchFamily="34" charset="0"/>
                <a:cs typeface="Verdana" pitchFamily="34" charset="0"/>
              </a:rPr>
              <a:t>Chart of nuclides</a:t>
            </a:r>
          </a:p>
        </p:txBody>
      </p:sp>
      <p:pic>
        <p:nvPicPr>
          <p:cNvPr id="18" name="Picture 5"/>
          <p:cNvPicPr>
            <a:picLocks noChangeAspect="1" noChangeArrowheads="1"/>
          </p:cNvPicPr>
          <p:nvPr/>
        </p:nvPicPr>
        <p:blipFill>
          <a:blip r:embed="rId3"/>
          <a:srcRect/>
          <a:stretch>
            <a:fillRect/>
          </a:stretch>
        </p:blipFill>
        <p:spPr bwMode="auto">
          <a:xfrm>
            <a:off x="827584" y="908720"/>
            <a:ext cx="7373938" cy="5178425"/>
          </a:xfrm>
          <a:prstGeom prst="rect">
            <a:avLst/>
          </a:prstGeom>
          <a:noFill/>
          <a:ln w="12700" cap="sq" algn="ctr">
            <a:noFill/>
            <a:miter lim="800000"/>
            <a:headEnd type="none" w="sm" len="sm"/>
            <a:tailEnd type="none" w="sm" len="sm"/>
          </a:ln>
        </p:spPr>
      </p:pic>
      <p:sp>
        <p:nvSpPr>
          <p:cNvPr id="19" name="Line 6"/>
          <p:cNvSpPr>
            <a:spLocks noChangeShapeType="1"/>
          </p:cNvSpPr>
          <p:nvPr/>
        </p:nvSpPr>
        <p:spPr bwMode="auto">
          <a:xfrm>
            <a:off x="1907084" y="5818857"/>
            <a:ext cx="5689252" cy="0"/>
          </a:xfrm>
          <a:prstGeom prst="line">
            <a:avLst/>
          </a:prstGeom>
          <a:noFill/>
          <a:ln w="28575" cap="sq">
            <a:solidFill>
              <a:srgbClr val="000099"/>
            </a:solidFill>
            <a:round/>
            <a:headEnd type="none" w="sm" len="sm"/>
            <a:tailEnd type="triangle" w="lg" len="med"/>
          </a:ln>
        </p:spPr>
        <p:txBody>
          <a:bodyPr/>
          <a:lstStyle/>
          <a:p>
            <a:endParaRPr lang="en-US"/>
          </a:p>
        </p:txBody>
      </p:sp>
      <p:sp>
        <p:nvSpPr>
          <p:cNvPr id="20" name="Text Box 7"/>
          <p:cNvSpPr txBox="1">
            <a:spLocks noChangeArrowheads="1"/>
          </p:cNvSpPr>
          <p:nvPr/>
        </p:nvSpPr>
        <p:spPr bwMode="auto">
          <a:xfrm>
            <a:off x="6343804" y="5903689"/>
            <a:ext cx="1146001" cy="369332"/>
          </a:xfrm>
          <a:prstGeom prst="rect">
            <a:avLst/>
          </a:prstGeom>
          <a:noFill/>
          <a:ln w="12700" cap="sq" algn="ctr">
            <a:noFill/>
            <a:miter lim="800000"/>
            <a:headEnd type="none" w="sm" len="sm"/>
            <a:tailEnd type="none" w="sm" len="sm"/>
          </a:ln>
        </p:spPr>
        <p:txBody>
          <a:bodyPr wrap="square" anchor="ctr" anchorCtr="1">
            <a:spAutoFit/>
          </a:bodyPr>
          <a:lstStyle/>
          <a:p>
            <a:r>
              <a:rPr lang="de-DE" dirty="0">
                <a:latin typeface="Calibri" pitchFamily="34" charset="0"/>
              </a:rPr>
              <a:t>neutrons</a:t>
            </a:r>
          </a:p>
        </p:txBody>
      </p:sp>
      <p:sp>
        <p:nvSpPr>
          <p:cNvPr id="21" name="Line 8"/>
          <p:cNvSpPr>
            <a:spLocks noChangeShapeType="1"/>
          </p:cNvSpPr>
          <p:nvPr/>
        </p:nvSpPr>
        <p:spPr bwMode="auto">
          <a:xfrm flipV="1">
            <a:off x="1173659" y="1268760"/>
            <a:ext cx="0" cy="3961135"/>
          </a:xfrm>
          <a:prstGeom prst="line">
            <a:avLst/>
          </a:prstGeom>
          <a:noFill/>
          <a:ln w="28575" cap="sq">
            <a:solidFill>
              <a:schemeClr val="tx2"/>
            </a:solidFill>
            <a:round/>
            <a:headEnd type="none" w="sm" len="sm"/>
            <a:tailEnd type="triangle" w="lg" len="med"/>
          </a:ln>
        </p:spPr>
        <p:txBody>
          <a:bodyPr/>
          <a:lstStyle/>
          <a:p>
            <a:endParaRPr lang="en-US"/>
          </a:p>
        </p:txBody>
      </p:sp>
      <p:sp>
        <p:nvSpPr>
          <p:cNvPr id="22" name="Text Box 9"/>
          <p:cNvSpPr txBox="1">
            <a:spLocks noChangeArrowheads="1"/>
          </p:cNvSpPr>
          <p:nvPr/>
        </p:nvSpPr>
        <p:spPr bwMode="auto">
          <a:xfrm rot="10800000">
            <a:off x="596751" y="1384413"/>
            <a:ext cx="461665" cy="862285"/>
          </a:xfrm>
          <a:prstGeom prst="rect">
            <a:avLst/>
          </a:prstGeom>
          <a:noFill/>
          <a:ln w="12700" cap="sq" algn="ctr">
            <a:noFill/>
            <a:miter lim="800000"/>
            <a:headEnd type="none" w="sm" len="sm"/>
            <a:tailEnd type="none" w="sm" len="sm"/>
          </a:ln>
        </p:spPr>
        <p:txBody>
          <a:bodyPr vert="eaVert" wrap="square" anchor="ctr" anchorCtr="1">
            <a:spAutoFit/>
          </a:bodyPr>
          <a:lstStyle/>
          <a:p>
            <a:r>
              <a:rPr lang="de-DE" dirty="0">
                <a:latin typeface="Calibri" pitchFamily="34" charset="0"/>
              </a:rPr>
              <a:t>protons</a:t>
            </a:r>
          </a:p>
        </p:txBody>
      </p:sp>
      <p:sp>
        <p:nvSpPr>
          <p:cNvPr id="25" name="Line 14"/>
          <p:cNvSpPr>
            <a:spLocks noChangeShapeType="1"/>
          </p:cNvSpPr>
          <p:nvPr/>
        </p:nvSpPr>
        <p:spPr bwMode="auto">
          <a:xfrm flipH="1" flipV="1">
            <a:off x="3564434" y="3861470"/>
            <a:ext cx="792163" cy="865187"/>
          </a:xfrm>
          <a:prstGeom prst="line">
            <a:avLst/>
          </a:prstGeom>
          <a:noFill/>
          <a:ln w="28575" cap="sq">
            <a:solidFill>
              <a:srgbClr val="000000"/>
            </a:solidFill>
            <a:round/>
            <a:headEnd type="none" w="sm" len="sm"/>
            <a:tailEnd type="triangle" w="lg" len="med"/>
          </a:ln>
        </p:spPr>
        <p:txBody>
          <a:bodyPr/>
          <a:lstStyle/>
          <a:p>
            <a:endParaRPr lang="en-US"/>
          </a:p>
        </p:txBody>
      </p:sp>
      <p:sp>
        <p:nvSpPr>
          <p:cNvPr id="26" name="Line 15"/>
          <p:cNvSpPr>
            <a:spLocks noChangeShapeType="1"/>
          </p:cNvSpPr>
          <p:nvPr/>
        </p:nvSpPr>
        <p:spPr bwMode="auto">
          <a:xfrm>
            <a:off x="2933972" y="2246698"/>
            <a:ext cx="917799" cy="1182972"/>
          </a:xfrm>
          <a:prstGeom prst="line">
            <a:avLst/>
          </a:prstGeom>
          <a:noFill/>
          <a:ln w="28575" cap="sq">
            <a:solidFill>
              <a:srgbClr val="000000"/>
            </a:solidFill>
            <a:round/>
            <a:headEnd type="none" w="sm" len="sm"/>
            <a:tailEnd type="triangle" w="lg" len="med"/>
          </a:ln>
        </p:spPr>
        <p:txBody>
          <a:bodyPr/>
          <a:lstStyle/>
          <a:p>
            <a:endParaRPr lang="en-US"/>
          </a:p>
        </p:txBody>
      </p:sp>
      <p:sp>
        <p:nvSpPr>
          <p:cNvPr id="27" name="Line 16"/>
          <p:cNvSpPr>
            <a:spLocks noChangeShapeType="1"/>
          </p:cNvSpPr>
          <p:nvPr/>
        </p:nvSpPr>
        <p:spPr bwMode="auto">
          <a:xfrm>
            <a:off x="4211959" y="2051556"/>
            <a:ext cx="792337" cy="1378114"/>
          </a:xfrm>
          <a:prstGeom prst="line">
            <a:avLst/>
          </a:prstGeom>
          <a:noFill/>
          <a:ln w="28575" cap="sq">
            <a:solidFill>
              <a:srgbClr val="000000"/>
            </a:solidFill>
            <a:round/>
            <a:headEnd type="none" w="sm" len="sm"/>
            <a:tailEnd type="triangle" w="lg" len="med"/>
          </a:ln>
        </p:spPr>
        <p:txBody>
          <a:bodyPr/>
          <a:lstStyle/>
          <a:p>
            <a:endParaRPr lang="en-US"/>
          </a:p>
        </p:txBody>
      </p:sp>
      <p:sp>
        <p:nvSpPr>
          <p:cNvPr id="28" name="Text Box 17"/>
          <p:cNvSpPr txBox="1">
            <a:spLocks noChangeArrowheads="1"/>
          </p:cNvSpPr>
          <p:nvPr/>
        </p:nvSpPr>
        <p:spPr bwMode="auto">
          <a:xfrm>
            <a:off x="6660405" y="2469251"/>
            <a:ext cx="2159893" cy="369332"/>
          </a:xfrm>
          <a:prstGeom prst="rect">
            <a:avLst/>
          </a:prstGeom>
          <a:noFill/>
          <a:ln w="6350" cap="sq" algn="ctr">
            <a:solidFill>
              <a:srgbClr val="00B050"/>
            </a:solidFill>
            <a:miter lim="800000"/>
            <a:headEnd type="none" w="sm" len="sm"/>
            <a:tailEnd type="none" w="sm" len="sm"/>
          </a:ln>
        </p:spPr>
        <p:txBody>
          <a:bodyPr wrap="square">
            <a:spAutoFit/>
          </a:bodyPr>
          <a:lstStyle/>
          <a:p>
            <a:r>
              <a:rPr lang="de-DE" dirty="0">
                <a:solidFill>
                  <a:srgbClr val="008000"/>
                </a:solidFill>
                <a:latin typeface="Calibri" pitchFamily="34" charset="0"/>
              </a:rPr>
              <a:t>α : </a:t>
            </a:r>
            <a:r>
              <a:rPr lang="de-DE" baseline="30000" dirty="0">
                <a:solidFill>
                  <a:srgbClr val="008000"/>
                </a:solidFill>
                <a:latin typeface="Calibri" pitchFamily="34" charset="0"/>
              </a:rPr>
              <a:t>A</a:t>
            </a:r>
            <a:r>
              <a:rPr lang="de-DE" dirty="0">
                <a:solidFill>
                  <a:srgbClr val="008000"/>
                </a:solidFill>
                <a:latin typeface="Calibri" pitchFamily="34" charset="0"/>
              </a:rPr>
              <a:t>X -&gt; </a:t>
            </a:r>
            <a:r>
              <a:rPr lang="de-DE" baseline="30000" dirty="0">
                <a:solidFill>
                  <a:srgbClr val="008000"/>
                </a:solidFill>
                <a:latin typeface="Calibri" pitchFamily="34" charset="0"/>
              </a:rPr>
              <a:t>A-4</a:t>
            </a:r>
            <a:r>
              <a:rPr lang="de-DE" dirty="0">
                <a:solidFill>
                  <a:srgbClr val="008000"/>
                </a:solidFill>
                <a:latin typeface="Calibri" pitchFamily="34" charset="0"/>
              </a:rPr>
              <a:t>Y + </a:t>
            </a:r>
            <a:r>
              <a:rPr lang="de-DE" baseline="30000" dirty="0">
                <a:solidFill>
                  <a:srgbClr val="008000"/>
                </a:solidFill>
                <a:latin typeface="Calibri" pitchFamily="34" charset="0"/>
              </a:rPr>
              <a:t>4</a:t>
            </a:r>
            <a:r>
              <a:rPr lang="de-DE" dirty="0">
                <a:solidFill>
                  <a:srgbClr val="008000"/>
                </a:solidFill>
                <a:latin typeface="Calibri" pitchFamily="34" charset="0"/>
              </a:rPr>
              <a:t>He</a:t>
            </a:r>
            <a:r>
              <a:rPr lang="de-DE" baseline="30000" dirty="0">
                <a:solidFill>
                  <a:srgbClr val="008000"/>
                </a:solidFill>
                <a:latin typeface="Calibri" pitchFamily="34" charset="0"/>
              </a:rPr>
              <a:t>2+</a:t>
            </a:r>
            <a:r>
              <a:rPr lang="de-DE" dirty="0">
                <a:latin typeface="Calibri" pitchFamily="34" charset="0"/>
              </a:rPr>
              <a:t> </a:t>
            </a:r>
          </a:p>
        </p:txBody>
      </p:sp>
      <p:sp>
        <p:nvSpPr>
          <p:cNvPr id="29" name="Text Box 18"/>
          <p:cNvSpPr txBox="1">
            <a:spLocks noChangeArrowheads="1"/>
          </p:cNvSpPr>
          <p:nvPr/>
        </p:nvSpPr>
        <p:spPr bwMode="auto">
          <a:xfrm>
            <a:off x="5036047" y="924595"/>
            <a:ext cx="1584325" cy="430212"/>
          </a:xfrm>
          <a:prstGeom prst="rect">
            <a:avLst/>
          </a:prstGeom>
          <a:noFill/>
          <a:ln w="12700" cap="sq" algn="ctr">
            <a:noFill/>
            <a:miter lim="800000"/>
            <a:headEnd type="none" w="sm" len="sm"/>
            <a:tailEnd type="none" w="sm" len="sm"/>
          </a:ln>
        </p:spPr>
        <p:txBody>
          <a:bodyPr anchor="ctr" anchorCtr="1">
            <a:spAutoFit/>
          </a:bodyPr>
          <a:lstStyle/>
          <a:p>
            <a:r>
              <a:rPr lang="de-DE">
                <a:latin typeface="Calibri" pitchFamily="34" charset="0"/>
              </a:rPr>
              <a:t>α-decay</a:t>
            </a:r>
          </a:p>
        </p:txBody>
      </p:sp>
      <p:sp>
        <p:nvSpPr>
          <p:cNvPr id="30" name="Line 19"/>
          <p:cNvSpPr>
            <a:spLocks noChangeShapeType="1"/>
          </p:cNvSpPr>
          <p:nvPr/>
        </p:nvSpPr>
        <p:spPr bwMode="auto">
          <a:xfrm>
            <a:off x="6299697" y="1413545"/>
            <a:ext cx="503237" cy="649287"/>
          </a:xfrm>
          <a:prstGeom prst="line">
            <a:avLst/>
          </a:prstGeom>
          <a:noFill/>
          <a:ln w="28575" cap="sq">
            <a:solidFill>
              <a:srgbClr val="000000"/>
            </a:solidFill>
            <a:round/>
            <a:headEnd type="none" w="sm" len="sm"/>
            <a:tailEnd type="triangle" w="sm" len="sm"/>
          </a:ln>
        </p:spPr>
        <p:txBody>
          <a:bodyPr/>
          <a:lstStyle/>
          <a:p>
            <a:endParaRPr lang="en-US"/>
          </a:p>
        </p:txBody>
      </p:sp>
      <p:sp>
        <p:nvSpPr>
          <p:cNvPr id="32" name="Text Box 13"/>
          <p:cNvSpPr txBox="1">
            <a:spLocks noChangeArrowheads="1"/>
          </p:cNvSpPr>
          <p:nvPr/>
        </p:nvSpPr>
        <p:spPr bwMode="auto">
          <a:xfrm>
            <a:off x="4037" y="594706"/>
            <a:ext cx="5417306" cy="461665"/>
          </a:xfrm>
          <a:prstGeom prst="rect">
            <a:avLst/>
          </a:prstGeom>
          <a:noFill/>
          <a:ln w="12700" cap="sq" algn="ctr">
            <a:noFill/>
            <a:miter lim="800000"/>
            <a:headEnd type="none" w="sm" len="sm"/>
            <a:tailEnd type="none" w="sm" len="sm"/>
          </a:ln>
        </p:spPr>
        <p:txBody>
          <a:bodyPr wrap="square" anchor="ctr" anchorCtr="1">
            <a:spAutoFit/>
          </a:bodyPr>
          <a:lstStyle/>
          <a:p>
            <a:pPr algn="ctr"/>
            <a:r>
              <a:rPr lang="de-DE" sz="2400" dirty="0">
                <a:solidFill>
                  <a:srgbClr val="000000"/>
                </a:solidFill>
                <a:latin typeface="Calibri" pitchFamily="34" charset="0"/>
              </a:rPr>
              <a:t>Unstable (</a:t>
            </a:r>
            <a:r>
              <a:rPr lang="de-DE" sz="2400" dirty="0">
                <a:solidFill>
                  <a:srgbClr val="FF0000"/>
                </a:solidFill>
                <a:latin typeface="Calibri" pitchFamily="34" charset="0"/>
              </a:rPr>
              <a:t>=radioactive</a:t>
            </a:r>
            <a:r>
              <a:rPr lang="de-DE" sz="2400" dirty="0">
                <a:solidFill>
                  <a:srgbClr val="000000"/>
                </a:solidFill>
                <a:latin typeface="Calibri" pitchFamily="34" charset="0"/>
              </a:rPr>
              <a:t>) nuclides </a:t>
            </a:r>
            <a:r>
              <a:rPr lang="de-DE" sz="2400" b="1" dirty="0">
                <a:solidFill>
                  <a:srgbClr val="000000"/>
                </a:solidFill>
                <a:latin typeface="Times New Roman" panose="02020603050405020304" pitchFamily="18" charset="0"/>
                <a:cs typeface="Times New Roman" panose="02020603050405020304" pitchFamily="18" charset="0"/>
              </a:rPr>
              <a:t>~ </a:t>
            </a:r>
            <a:r>
              <a:rPr lang="de-DE" sz="2400" dirty="0">
                <a:solidFill>
                  <a:srgbClr val="000000"/>
                </a:solidFill>
                <a:latin typeface="Calibri" pitchFamily="34" charset="0"/>
              </a:rPr>
              <a:t>3000</a:t>
            </a:r>
          </a:p>
        </p:txBody>
      </p:sp>
      <p:sp>
        <p:nvSpPr>
          <p:cNvPr id="33" name="Text Box 11"/>
          <p:cNvSpPr txBox="1">
            <a:spLocks noChangeArrowheads="1"/>
          </p:cNvSpPr>
          <p:nvPr/>
        </p:nvSpPr>
        <p:spPr bwMode="auto">
          <a:xfrm>
            <a:off x="4295634" y="4495824"/>
            <a:ext cx="2914374" cy="461665"/>
          </a:xfrm>
          <a:prstGeom prst="rect">
            <a:avLst/>
          </a:prstGeom>
          <a:noFill/>
          <a:ln w="12700" cap="sq" algn="ctr">
            <a:noFill/>
            <a:miter lim="800000"/>
            <a:headEnd type="none" w="sm" len="sm"/>
            <a:tailEnd type="none" w="sm" len="sm"/>
          </a:ln>
        </p:spPr>
        <p:txBody>
          <a:bodyPr wrap="square" anchor="ctr" anchorCtr="1">
            <a:spAutoFit/>
          </a:bodyPr>
          <a:lstStyle/>
          <a:p>
            <a:pPr algn="ctr"/>
            <a:r>
              <a:rPr lang="de-DE" sz="2400" dirty="0">
                <a:solidFill>
                  <a:srgbClr val="000000"/>
                </a:solidFill>
                <a:latin typeface="Calibri" pitchFamily="34" charset="0"/>
              </a:rPr>
              <a:t>Stable nuclides </a:t>
            </a:r>
            <a:r>
              <a:rPr lang="de-DE" sz="2400" b="1" dirty="0">
                <a:solidFill>
                  <a:srgbClr val="000000"/>
                </a:solidFill>
                <a:latin typeface="Times New Roman" panose="02020603050405020304" pitchFamily="18" charset="0"/>
                <a:cs typeface="Times New Roman" panose="02020603050405020304" pitchFamily="18" charset="0"/>
              </a:rPr>
              <a:t>~ </a:t>
            </a:r>
            <a:r>
              <a:rPr lang="de-DE" sz="2400" dirty="0">
                <a:solidFill>
                  <a:srgbClr val="000000"/>
                </a:solidFill>
                <a:latin typeface="Calibri" pitchFamily="34" charset="0"/>
              </a:rPr>
              <a:t>250</a:t>
            </a:r>
          </a:p>
        </p:txBody>
      </p:sp>
      <p:sp>
        <p:nvSpPr>
          <p:cNvPr id="2" name="Rectangle 1"/>
          <p:cNvSpPr/>
          <p:nvPr/>
        </p:nvSpPr>
        <p:spPr>
          <a:xfrm>
            <a:off x="1376838" y="1858641"/>
            <a:ext cx="1544012" cy="369332"/>
          </a:xfrm>
          <a:prstGeom prst="rect">
            <a:avLst/>
          </a:prstGeom>
          <a:ln w="6350">
            <a:solidFill>
              <a:srgbClr val="FF0000"/>
            </a:solidFill>
          </a:ln>
        </p:spPr>
        <p:txBody>
          <a:bodyPr wrap="none">
            <a:spAutoFit/>
          </a:bodyPr>
          <a:lstStyle/>
          <a:p>
            <a:pPr lvl="0"/>
            <a:r>
              <a:rPr lang="de-DE" dirty="0">
                <a:solidFill>
                  <a:srgbClr val="FF0066"/>
                </a:solidFill>
                <a:latin typeface="Calibri" pitchFamily="34" charset="0"/>
              </a:rPr>
              <a:t>β</a:t>
            </a:r>
            <a:r>
              <a:rPr lang="de-DE" baseline="30000" dirty="0">
                <a:solidFill>
                  <a:srgbClr val="FF0066"/>
                </a:solidFill>
                <a:latin typeface="Calibri" pitchFamily="34" charset="0"/>
              </a:rPr>
              <a:t>+ </a:t>
            </a:r>
            <a:r>
              <a:rPr lang="de-DE" dirty="0">
                <a:solidFill>
                  <a:srgbClr val="FF0066"/>
                </a:solidFill>
                <a:latin typeface="Calibri" pitchFamily="34" charset="0"/>
              </a:rPr>
              <a:t>: p</a:t>
            </a:r>
            <a:r>
              <a:rPr lang="de-DE" baseline="30000" dirty="0">
                <a:solidFill>
                  <a:srgbClr val="FF0066"/>
                </a:solidFill>
                <a:latin typeface="Calibri" pitchFamily="34" charset="0"/>
              </a:rPr>
              <a:t>+ </a:t>
            </a:r>
            <a:r>
              <a:rPr lang="de-DE" dirty="0">
                <a:solidFill>
                  <a:srgbClr val="FF0066"/>
                </a:solidFill>
                <a:latin typeface="Calibri" pitchFamily="34" charset="0"/>
              </a:rPr>
              <a:t>-&gt; n + e</a:t>
            </a:r>
            <a:r>
              <a:rPr lang="de-DE" baseline="30000" dirty="0">
                <a:solidFill>
                  <a:srgbClr val="FF0066"/>
                </a:solidFill>
                <a:latin typeface="Calibri" pitchFamily="34" charset="0"/>
              </a:rPr>
              <a:t>+</a:t>
            </a:r>
          </a:p>
        </p:txBody>
      </p:sp>
      <p:sp>
        <p:nvSpPr>
          <p:cNvPr id="3" name="Rectangle 2"/>
          <p:cNvSpPr/>
          <p:nvPr/>
        </p:nvSpPr>
        <p:spPr>
          <a:xfrm>
            <a:off x="4060272" y="1619508"/>
            <a:ext cx="1500732" cy="369332"/>
          </a:xfrm>
          <a:prstGeom prst="rect">
            <a:avLst/>
          </a:prstGeom>
          <a:ln w="6350">
            <a:solidFill>
              <a:schemeClr val="accent1"/>
            </a:solidFill>
          </a:ln>
        </p:spPr>
        <p:txBody>
          <a:bodyPr wrap="none">
            <a:spAutoFit/>
          </a:bodyPr>
          <a:lstStyle/>
          <a:p>
            <a:r>
              <a:rPr lang="de-DE" dirty="0">
                <a:solidFill>
                  <a:srgbClr val="0099FF"/>
                </a:solidFill>
                <a:latin typeface="Calibri" pitchFamily="34" charset="0"/>
              </a:rPr>
              <a:t>β</a:t>
            </a:r>
            <a:r>
              <a:rPr lang="de-DE" baseline="30000" dirty="0">
                <a:solidFill>
                  <a:srgbClr val="0099FF"/>
                </a:solidFill>
                <a:latin typeface="Calibri" pitchFamily="34" charset="0"/>
              </a:rPr>
              <a:t>- </a:t>
            </a:r>
            <a:r>
              <a:rPr lang="de-DE" dirty="0">
                <a:solidFill>
                  <a:srgbClr val="0099FF"/>
                </a:solidFill>
                <a:latin typeface="Calibri" pitchFamily="34" charset="0"/>
              </a:rPr>
              <a:t>: n -&gt; p</a:t>
            </a:r>
            <a:r>
              <a:rPr lang="de-DE" baseline="30000" dirty="0">
                <a:solidFill>
                  <a:srgbClr val="0099FF"/>
                </a:solidFill>
                <a:latin typeface="Calibri" pitchFamily="34" charset="0"/>
              </a:rPr>
              <a:t>+</a:t>
            </a:r>
            <a:r>
              <a:rPr lang="de-DE" dirty="0">
                <a:solidFill>
                  <a:srgbClr val="0099FF"/>
                </a:solidFill>
                <a:latin typeface="Calibri" pitchFamily="34" charset="0"/>
              </a:rPr>
              <a:t> + e</a:t>
            </a:r>
            <a:r>
              <a:rPr lang="de-DE" baseline="30000" dirty="0">
                <a:solidFill>
                  <a:srgbClr val="0099FF"/>
                </a:solidFill>
                <a:latin typeface="Calibri" pitchFamily="34" charset="0"/>
              </a:rPr>
              <a:t>-</a:t>
            </a:r>
          </a:p>
        </p:txBody>
      </p:sp>
    </p:spTree>
    <p:extLst>
      <p:ext uri="{BB962C8B-B14F-4D97-AF65-F5344CB8AC3E}">
        <p14:creationId xmlns:p14="http://schemas.microsoft.com/office/powerpoint/2010/main" val="23829551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3"/>
                                        </p:tgtEl>
                                        <p:attrNameLst>
                                          <p:attrName>style.visibility</p:attrName>
                                        </p:attrNameLst>
                                      </p:cBhvr>
                                      <p:to>
                                        <p:strVal val="visible"/>
                                      </p:to>
                                    </p:set>
                                    <p:animEffect transition="in" filter="fade">
                                      <p:cBhvr>
                                        <p:cTn id="7" dur="500"/>
                                        <p:tgtEl>
                                          <p:spTgt spid="33"/>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5"/>
                                        </p:tgtEl>
                                        <p:attrNameLst>
                                          <p:attrName>style.visibility</p:attrName>
                                        </p:attrNameLst>
                                      </p:cBhvr>
                                      <p:to>
                                        <p:strVal val="visible"/>
                                      </p:to>
                                    </p:set>
                                    <p:animEffect transition="in" filter="fade">
                                      <p:cBhvr>
                                        <p:cTn id="10" dur="500"/>
                                        <p:tgtEl>
                                          <p:spTgt spid="25"/>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32"/>
                                        </p:tgtEl>
                                        <p:attrNameLst>
                                          <p:attrName>style.visibility</p:attrName>
                                        </p:attrNameLst>
                                      </p:cBhvr>
                                      <p:to>
                                        <p:strVal val="visible"/>
                                      </p:to>
                                    </p:set>
                                    <p:animEffect transition="in" filter="fade">
                                      <p:cBhvr>
                                        <p:cTn id="15"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P spid="32" grpId="0"/>
      <p:bldP spid="33" grpId="0"/>
    </p:bld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Slide Number Placeholder 18"/>
          <p:cNvSpPr>
            <a:spLocks noGrp="1"/>
          </p:cNvSpPr>
          <p:nvPr>
            <p:ph type="sldNum" sz="quarter" idx="12"/>
          </p:nvPr>
        </p:nvSpPr>
        <p:spPr/>
        <p:txBody>
          <a:bodyPr/>
          <a:lstStyle/>
          <a:p>
            <a:fld id="{97B5E8DF-58F0-4F1A-9C8E-35C36CDA2C44}" type="slidenum">
              <a:rPr lang="en-GB" smtClean="0"/>
              <a:pPr/>
              <a:t>80</a:t>
            </a:fld>
            <a:endParaRPr lang="en-GB"/>
          </a:p>
        </p:txBody>
      </p:sp>
      <p:sp>
        <p:nvSpPr>
          <p:cNvPr id="15" name="Rectangle 13"/>
          <p:cNvSpPr>
            <a:spLocks noChangeArrowheads="1"/>
          </p:cNvSpPr>
          <p:nvPr/>
        </p:nvSpPr>
        <p:spPr bwMode="auto">
          <a:xfrm>
            <a:off x="44152" y="23664"/>
            <a:ext cx="7696200" cy="381000"/>
          </a:xfrm>
          <a:prstGeom prst="rect">
            <a:avLst/>
          </a:prstGeom>
          <a:noFill/>
          <a:ln w="9525">
            <a:noFill/>
            <a:miter lim="800000"/>
            <a:headEnd/>
            <a:tailEnd/>
          </a:ln>
        </p:spPr>
        <p:txBody>
          <a:bodyPr anchor="ctr"/>
          <a:lstStyle/>
          <a:p>
            <a:r>
              <a:rPr lang="en-US" sz="2000" i="1" dirty="0">
                <a:solidFill>
                  <a:srgbClr val="FF0000"/>
                </a:solidFill>
                <a:latin typeface="Verdana" pitchFamily="34" charset="0"/>
              </a:rPr>
              <a:t>Worldwide radon risk</a:t>
            </a:r>
          </a:p>
        </p:txBody>
      </p:sp>
      <p:sp>
        <p:nvSpPr>
          <p:cNvPr id="2" name="Rectangle 1"/>
          <p:cNvSpPr/>
          <p:nvPr/>
        </p:nvSpPr>
        <p:spPr>
          <a:xfrm>
            <a:off x="1403648" y="6019330"/>
            <a:ext cx="6480720" cy="369332"/>
          </a:xfrm>
          <a:prstGeom prst="rect">
            <a:avLst/>
          </a:prstGeom>
        </p:spPr>
        <p:txBody>
          <a:bodyPr wrap="square">
            <a:spAutoFit/>
          </a:bodyPr>
          <a:lstStyle/>
          <a:p>
            <a:r>
              <a:rPr lang="en-GB" dirty="0">
                <a:hlinkClick r:id="rId3"/>
              </a:rPr>
              <a:t>http://www.mclaughlincentre.ca/research/map_radon/Index.htm</a:t>
            </a:r>
            <a:endParaRPr lang="en-GB" dirty="0"/>
          </a:p>
        </p:txBody>
      </p:sp>
      <p:pic>
        <p:nvPicPr>
          <p:cNvPr id="3" name="Picture 2"/>
          <p:cNvPicPr>
            <a:picLocks noChangeAspect="1"/>
          </p:cNvPicPr>
          <p:nvPr/>
        </p:nvPicPr>
        <p:blipFill rotWithShape="1">
          <a:blip r:embed="rId4">
            <a:extLst>
              <a:ext uri="{28A0092B-C50C-407E-A947-70E740481C1C}">
                <a14:useLocalDpi xmlns:a14="http://schemas.microsoft.com/office/drawing/2010/main" val="0"/>
              </a:ext>
            </a:extLst>
          </a:blip>
          <a:srcRect t="3386" b="6341"/>
          <a:stretch/>
        </p:blipFill>
        <p:spPr>
          <a:xfrm>
            <a:off x="394879" y="489456"/>
            <a:ext cx="8065554" cy="5629748"/>
          </a:xfrm>
          <a:prstGeom prst="rect">
            <a:avLst/>
          </a:prstGeom>
        </p:spPr>
      </p:pic>
      <p:sp>
        <p:nvSpPr>
          <p:cNvPr id="4" name="TextBox 3"/>
          <p:cNvSpPr txBox="1"/>
          <p:nvPr/>
        </p:nvSpPr>
        <p:spPr>
          <a:xfrm>
            <a:off x="6300192" y="5659932"/>
            <a:ext cx="2843808" cy="307777"/>
          </a:xfrm>
          <a:prstGeom prst="rect">
            <a:avLst/>
          </a:prstGeom>
          <a:noFill/>
        </p:spPr>
        <p:txBody>
          <a:bodyPr wrap="square" rtlCol="0">
            <a:spAutoFit/>
          </a:bodyPr>
          <a:lstStyle/>
          <a:p>
            <a:r>
              <a:rPr lang="en-GB" sz="1400" dirty="0"/>
              <a:t>Designed by J.M. Zielinski &amp; H. Jiang</a:t>
            </a:r>
          </a:p>
        </p:txBody>
      </p:sp>
      <p:sp>
        <p:nvSpPr>
          <p:cNvPr id="5" name="Action Button: Go Back or Previous 4">
            <a:hlinkClick r:id="rId5" action="ppaction://hlinksldjump" highlightClick="1"/>
            <a:extLst>
              <a:ext uri="{FF2B5EF4-FFF2-40B4-BE49-F238E27FC236}">
                <a16:creationId xmlns:a16="http://schemas.microsoft.com/office/drawing/2014/main" id="{27B408A7-7248-4426-9B3A-6229B8775849}"/>
              </a:ext>
            </a:extLst>
          </p:cNvPr>
          <p:cNvSpPr/>
          <p:nvPr/>
        </p:nvSpPr>
        <p:spPr>
          <a:xfrm>
            <a:off x="8165610" y="4941168"/>
            <a:ext cx="755575" cy="562555"/>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7027543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Slide Number Placeholder 18"/>
          <p:cNvSpPr>
            <a:spLocks noGrp="1"/>
          </p:cNvSpPr>
          <p:nvPr>
            <p:ph type="sldNum" sz="quarter" idx="12"/>
          </p:nvPr>
        </p:nvSpPr>
        <p:spPr/>
        <p:txBody>
          <a:bodyPr/>
          <a:lstStyle/>
          <a:p>
            <a:fld id="{97B5E8DF-58F0-4F1A-9C8E-35C36CDA2C44}" type="slidenum">
              <a:rPr lang="en-GB" smtClean="0"/>
              <a:pPr/>
              <a:t>81</a:t>
            </a:fld>
            <a:endParaRPr lang="en-GB"/>
          </a:p>
        </p:txBody>
      </p:sp>
      <p:sp>
        <p:nvSpPr>
          <p:cNvPr id="15" name="Rectangle 13"/>
          <p:cNvSpPr>
            <a:spLocks noChangeArrowheads="1"/>
          </p:cNvSpPr>
          <p:nvPr/>
        </p:nvSpPr>
        <p:spPr bwMode="auto">
          <a:xfrm>
            <a:off x="44152" y="23664"/>
            <a:ext cx="7696200" cy="381000"/>
          </a:xfrm>
          <a:prstGeom prst="rect">
            <a:avLst/>
          </a:prstGeom>
          <a:noFill/>
          <a:ln w="9525">
            <a:noFill/>
            <a:miter lim="800000"/>
            <a:headEnd/>
            <a:tailEnd/>
          </a:ln>
        </p:spPr>
        <p:txBody>
          <a:bodyPr anchor="ctr"/>
          <a:lstStyle/>
          <a:p>
            <a:r>
              <a:rPr lang="en-US" sz="2000" i="1" dirty="0">
                <a:solidFill>
                  <a:srgbClr val="FF0000"/>
                </a:solidFill>
                <a:latin typeface="Verdana" pitchFamily="34" charset="0"/>
              </a:rPr>
              <a:t>The biological actions of radiation</a:t>
            </a:r>
          </a:p>
        </p:txBody>
      </p:sp>
      <p:graphicFrame>
        <p:nvGraphicFramePr>
          <p:cNvPr id="3" name="Table 2"/>
          <p:cNvGraphicFramePr>
            <a:graphicFrameLocks noGrp="1"/>
          </p:cNvGraphicFramePr>
          <p:nvPr>
            <p:extLst>
              <p:ext uri="{D42A27DB-BD31-4B8C-83A1-F6EECF244321}">
                <p14:modId xmlns:p14="http://schemas.microsoft.com/office/powerpoint/2010/main" val="115015837"/>
              </p:ext>
            </p:extLst>
          </p:nvPr>
        </p:nvGraphicFramePr>
        <p:xfrm>
          <a:off x="467544" y="1340768"/>
          <a:ext cx="8064895" cy="3888434"/>
        </p:xfrm>
        <a:graphic>
          <a:graphicData uri="http://schemas.openxmlformats.org/drawingml/2006/table">
            <a:tbl>
              <a:tblPr firstRow="1" firstCol="1" lastRow="1" lastCol="1" bandRow="1" bandCol="1">
                <a:tableStyleId>{5C22544A-7EE6-4342-B048-85BDC9FD1C3A}</a:tableStyleId>
              </a:tblPr>
              <a:tblGrid>
                <a:gridCol w="2056912">
                  <a:extLst>
                    <a:ext uri="{9D8B030D-6E8A-4147-A177-3AD203B41FA5}">
                      <a16:colId xmlns:a16="http://schemas.microsoft.com/office/drawing/2014/main" val="20000"/>
                    </a:ext>
                  </a:extLst>
                </a:gridCol>
                <a:gridCol w="1543488">
                  <a:extLst>
                    <a:ext uri="{9D8B030D-6E8A-4147-A177-3AD203B41FA5}">
                      <a16:colId xmlns:a16="http://schemas.microsoft.com/office/drawing/2014/main" val="20001"/>
                    </a:ext>
                  </a:extLst>
                </a:gridCol>
                <a:gridCol w="4464495">
                  <a:extLst>
                    <a:ext uri="{9D8B030D-6E8A-4147-A177-3AD203B41FA5}">
                      <a16:colId xmlns:a16="http://schemas.microsoft.com/office/drawing/2014/main" val="20002"/>
                    </a:ext>
                  </a:extLst>
                </a:gridCol>
              </a:tblGrid>
              <a:tr h="598803">
                <a:tc>
                  <a:txBody>
                    <a:bodyPr/>
                    <a:lstStyle/>
                    <a:p>
                      <a:pPr algn="ctr">
                        <a:spcAft>
                          <a:spcPts val="0"/>
                        </a:spcAft>
                      </a:pPr>
                      <a:r>
                        <a:rPr lang="en-GB" sz="1800" dirty="0">
                          <a:effectLst/>
                        </a:rPr>
                        <a:t>Step</a:t>
                      </a:r>
                      <a:endParaRPr lang="en-GB" sz="1800" dirty="0">
                        <a:effectLst/>
                        <a:latin typeface="Times New Roman"/>
                        <a:ea typeface="Times New Roman"/>
                      </a:endParaRPr>
                    </a:p>
                  </a:txBody>
                  <a:tcPr marL="68580" marR="68580" marT="0" marB="0" anchor="ctr"/>
                </a:tc>
                <a:tc>
                  <a:txBody>
                    <a:bodyPr/>
                    <a:lstStyle/>
                    <a:p>
                      <a:pPr algn="ctr">
                        <a:spcAft>
                          <a:spcPts val="0"/>
                        </a:spcAft>
                      </a:pPr>
                      <a:r>
                        <a:rPr lang="en-GB" sz="1800" dirty="0">
                          <a:effectLst/>
                        </a:rPr>
                        <a:t>Time of appearance</a:t>
                      </a:r>
                      <a:endParaRPr lang="en-GB" sz="1800" dirty="0">
                        <a:effectLst/>
                        <a:latin typeface="Times New Roman"/>
                        <a:ea typeface="Times New Roman"/>
                      </a:endParaRPr>
                    </a:p>
                  </a:txBody>
                  <a:tcPr marL="68580" marR="68580" marT="0" marB="0"/>
                </a:tc>
                <a:tc>
                  <a:txBody>
                    <a:bodyPr/>
                    <a:lstStyle/>
                    <a:p>
                      <a:pPr algn="ctr">
                        <a:spcAft>
                          <a:spcPts val="0"/>
                        </a:spcAft>
                      </a:pPr>
                      <a:r>
                        <a:rPr lang="en-GB" sz="1800">
                          <a:effectLst/>
                        </a:rPr>
                        <a:t>Mechanisms</a:t>
                      </a:r>
                      <a:endParaRPr lang="en-GB" sz="1800">
                        <a:effectLst/>
                        <a:latin typeface="Times New Roman"/>
                        <a:ea typeface="Times New Roman"/>
                      </a:endParaRPr>
                    </a:p>
                  </a:txBody>
                  <a:tcPr marL="68580" marR="68580" marT="0" marB="0" anchor="ctr"/>
                </a:tc>
                <a:extLst>
                  <a:ext uri="{0D108BD9-81ED-4DB2-BD59-A6C34878D82A}">
                    <a16:rowId xmlns:a16="http://schemas.microsoft.com/office/drawing/2014/main" val="10000"/>
                  </a:ext>
                </a:extLst>
              </a:tr>
              <a:tr h="598803">
                <a:tc>
                  <a:txBody>
                    <a:bodyPr/>
                    <a:lstStyle/>
                    <a:p>
                      <a:pPr algn="ctr">
                        <a:spcAft>
                          <a:spcPts val="0"/>
                        </a:spcAft>
                      </a:pPr>
                      <a:r>
                        <a:rPr lang="en-GB" sz="1800" b="0" dirty="0">
                          <a:effectLst/>
                        </a:rPr>
                        <a:t>Physical</a:t>
                      </a:r>
                      <a:endParaRPr lang="en-GB" sz="1800" b="0" dirty="0">
                        <a:effectLst/>
                        <a:latin typeface="Times New Roman"/>
                        <a:ea typeface="Times New Roman"/>
                      </a:endParaRPr>
                    </a:p>
                  </a:txBody>
                  <a:tcPr marL="68580" marR="68580" marT="0" marB="0" anchor="ctr"/>
                </a:tc>
                <a:tc>
                  <a:txBody>
                    <a:bodyPr/>
                    <a:lstStyle/>
                    <a:p>
                      <a:pPr algn="ctr">
                        <a:spcAft>
                          <a:spcPts val="0"/>
                        </a:spcAft>
                      </a:pPr>
                      <a:r>
                        <a:rPr lang="en-GB" sz="1800" b="1" dirty="0">
                          <a:solidFill>
                            <a:schemeClr val="bg1"/>
                          </a:solidFill>
                          <a:effectLst/>
                          <a:latin typeface="Times New Roman" panose="02020603050405020304" pitchFamily="18" charset="0"/>
                          <a:cs typeface="Times New Roman" panose="02020603050405020304" pitchFamily="18" charset="0"/>
                        </a:rPr>
                        <a:t>~</a:t>
                      </a:r>
                      <a:r>
                        <a:rPr lang="en-GB" sz="1800" b="0" dirty="0">
                          <a:solidFill>
                            <a:schemeClr val="bg1"/>
                          </a:solidFill>
                          <a:effectLst/>
                        </a:rPr>
                        <a:t> 10</a:t>
                      </a:r>
                      <a:r>
                        <a:rPr lang="en-GB" sz="1800" b="0" baseline="30000" dirty="0">
                          <a:solidFill>
                            <a:schemeClr val="bg1"/>
                          </a:solidFill>
                          <a:effectLst/>
                        </a:rPr>
                        <a:t>-16</a:t>
                      </a:r>
                      <a:r>
                        <a:rPr lang="en-GB" sz="1800" b="0" dirty="0">
                          <a:solidFill>
                            <a:schemeClr val="bg1"/>
                          </a:solidFill>
                          <a:effectLst/>
                        </a:rPr>
                        <a:t> s</a:t>
                      </a:r>
                      <a:endParaRPr lang="en-GB" sz="1800" b="0" dirty="0">
                        <a:solidFill>
                          <a:schemeClr val="bg1"/>
                        </a:solidFill>
                        <a:effectLst/>
                        <a:latin typeface="Times New Roman"/>
                        <a:ea typeface="Times New Roman"/>
                      </a:endParaRPr>
                    </a:p>
                  </a:txBody>
                  <a:tcPr marL="68580" marR="68580" marT="0" marB="0" anchor="ctr">
                    <a:solidFill>
                      <a:schemeClr val="accent1"/>
                    </a:solidFill>
                  </a:tcPr>
                </a:tc>
                <a:tc>
                  <a:txBody>
                    <a:bodyPr/>
                    <a:lstStyle/>
                    <a:p>
                      <a:pPr>
                        <a:spcAft>
                          <a:spcPts val="0"/>
                        </a:spcAft>
                      </a:pPr>
                      <a:r>
                        <a:rPr lang="en-GB" sz="1800" b="0">
                          <a:solidFill>
                            <a:schemeClr val="bg1"/>
                          </a:solidFill>
                          <a:effectLst/>
                        </a:rPr>
                        <a:t>Energy deposition by ionisation and excitation of the atoms </a:t>
                      </a:r>
                      <a:endParaRPr lang="en-GB" sz="1800" b="0">
                        <a:solidFill>
                          <a:schemeClr val="bg1"/>
                        </a:solidFill>
                        <a:effectLst/>
                        <a:latin typeface="Times New Roman"/>
                        <a:ea typeface="Times New Roman"/>
                      </a:endParaRPr>
                    </a:p>
                  </a:txBody>
                  <a:tcPr marL="68580" marR="68580" marT="0" marB="0"/>
                </a:tc>
                <a:extLst>
                  <a:ext uri="{0D108BD9-81ED-4DB2-BD59-A6C34878D82A}">
                    <a16:rowId xmlns:a16="http://schemas.microsoft.com/office/drawing/2014/main" val="10001"/>
                  </a:ext>
                </a:extLst>
              </a:tr>
              <a:tr h="598803">
                <a:tc>
                  <a:txBody>
                    <a:bodyPr/>
                    <a:lstStyle/>
                    <a:p>
                      <a:pPr algn="ctr">
                        <a:spcAft>
                          <a:spcPts val="0"/>
                        </a:spcAft>
                      </a:pPr>
                      <a:r>
                        <a:rPr lang="en-GB" sz="1800" b="0" dirty="0">
                          <a:effectLst/>
                        </a:rPr>
                        <a:t>Physico-chemical</a:t>
                      </a:r>
                      <a:endParaRPr lang="en-GB" sz="1800" b="0" dirty="0">
                        <a:effectLst/>
                        <a:latin typeface="Times New Roman"/>
                        <a:ea typeface="Times New Roman"/>
                      </a:endParaRPr>
                    </a:p>
                  </a:txBody>
                  <a:tcPr marL="68580" marR="68580" marT="0" marB="0" anchor="ctr"/>
                </a:tc>
                <a:tc>
                  <a:txBody>
                    <a:bodyPr/>
                    <a:lstStyle/>
                    <a:p>
                      <a:pPr algn="ctr">
                        <a:spcAft>
                          <a:spcPts val="0"/>
                        </a:spcAft>
                      </a:pPr>
                      <a:r>
                        <a:rPr lang="en-GB" sz="1800" b="1" dirty="0">
                          <a:solidFill>
                            <a:schemeClr val="bg1"/>
                          </a:solidFill>
                          <a:effectLst/>
                          <a:latin typeface="Times New Roman" panose="02020603050405020304" pitchFamily="18" charset="0"/>
                          <a:cs typeface="Times New Roman" panose="02020603050405020304" pitchFamily="18" charset="0"/>
                        </a:rPr>
                        <a:t>~</a:t>
                      </a:r>
                      <a:r>
                        <a:rPr lang="en-GB" sz="1800" b="0" dirty="0">
                          <a:solidFill>
                            <a:schemeClr val="bg1"/>
                          </a:solidFill>
                          <a:effectLst/>
                        </a:rPr>
                        <a:t> 10</a:t>
                      </a:r>
                      <a:r>
                        <a:rPr lang="en-GB" sz="1800" b="0" baseline="30000" dirty="0">
                          <a:solidFill>
                            <a:schemeClr val="bg1"/>
                          </a:solidFill>
                          <a:effectLst/>
                        </a:rPr>
                        <a:t>-10</a:t>
                      </a:r>
                      <a:r>
                        <a:rPr lang="en-GB" sz="1800" b="0" dirty="0">
                          <a:solidFill>
                            <a:schemeClr val="bg1"/>
                          </a:solidFill>
                          <a:effectLst/>
                        </a:rPr>
                        <a:t> s</a:t>
                      </a:r>
                      <a:endParaRPr lang="en-GB" sz="1800" b="0" dirty="0">
                        <a:solidFill>
                          <a:schemeClr val="bg1"/>
                        </a:solidFill>
                        <a:effectLst/>
                        <a:latin typeface="Times New Roman"/>
                        <a:ea typeface="Times New Roman"/>
                      </a:endParaRPr>
                    </a:p>
                  </a:txBody>
                  <a:tcPr marL="68580" marR="68580" marT="0" marB="0" anchor="ctr">
                    <a:solidFill>
                      <a:schemeClr val="accent1"/>
                    </a:solidFill>
                  </a:tcPr>
                </a:tc>
                <a:tc>
                  <a:txBody>
                    <a:bodyPr/>
                    <a:lstStyle/>
                    <a:p>
                      <a:pPr>
                        <a:spcAft>
                          <a:spcPts val="0"/>
                        </a:spcAft>
                      </a:pPr>
                      <a:r>
                        <a:rPr lang="en-GB" sz="1800" b="0" dirty="0">
                          <a:solidFill>
                            <a:schemeClr val="bg1"/>
                          </a:solidFill>
                          <a:effectLst/>
                        </a:rPr>
                        <a:t>Production of chemical compounds (ions radicals) which diffuse in the cell </a:t>
                      </a:r>
                      <a:endParaRPr lang="en-GB" sz="1800" b="0" dirty="0">
                        <a:solidFill>
                          <a:schemeClr val="bg1"/>
                        </a:solidFill>
                        <a:effectLst/>
                        <a:latin typeface="Times New Roman"/>
                        <a:ea typeface="Times New Roman"/>
                      </a:endParaRPr>
                    </a:p>
                  </a:txBody>
                  <a:tcPr marL="68580" marR="68580" marT="0" marB="0"/>
                </a:tc>
                <a:extLst>
                  <a:ext uri="{0D108BD9-81ED-4DB2-BD59-A6C34878D82A}">
                    <a16:rowId xmlns:a16="http://schemas.microsoft.com/office/drawing/2014/main" val="10002"/>
                  </a:ext>
                </a:extLst>
              </a:tr>
              <a:tr h="299401">
                <a:tc>
                  <a:txBody>
                    <a:bodyPr/>
                    <a:lstStyle/>
                    <a:p>
                      <a:pPr algn="ctr">
                        <a:spcAft>
                          <a:spcPts val="0"/>
                        </a:spcAft>
                      </a:pPr>
                      <a:r>
                        <a:rPr lang="en-GB" sz="1800" b="0" dirty="0">
                          <a:effectLst/>
                        </a:rPr>
                        <a:t>Chemical</a:t>
                      </a:r>
                      <a:endParaRPr lang="en-GB" sz="1800" b="0" dirty="0">
                        <a:effectLst/>
                        <a:latin typeface="Times New Roman"/>
                        <a:ea typeface="Times New Roman"/>
                      </a:endParaRPr>
                    </a:p>
                  </a:txBody>
                  <a:tcPr marL="68580" marR="68580" marT="0" marB="0" anchor="ctr"/>
                </a:tc>
                <a:tc>
                  <a:txBody>
                    <a:bodyPr/>
                    <a:lstStyle/>
                    <a:p>
                      <a:pPr algn="ctr">
                        <a:spcAft>
                          <a:spcPts val="0"/>
                        </a:spcAft>
                      </a:pPr>
                      <a:r>
                        <a:rPr lang="en-GB" sz="1800" b="1" dirty="0">
                          <a:solidFill>
                            <a:schemeClr val="bg1"/>
                          </a:solidFill>
                          <a:effectLst/>
                          <a:latin typeface="Times New Roman" panose="02020603050405020304" pitchFamily="18" charset="0"/>
                          <a:cs typeface="Times New Roman" panose="02020603050405020304" pitchFamily="18" charset="0"/>
                        </a:rPr>
                        <a:t>~</a:t>
                      </a:r>
                      <a:r>
                        <a:rPr lang="en-GB" sz="1800" b="0" dirty="0">
                          <a:solidFill>
                            <a:schemeClr val="bg1"/>
                          </a:solidFill>
                          <a:effectLst/>
                        </a:rPr>
                        <a:t> 10</a:t>
                      </a:r>
                      <a:r>
                        <a:rPr lang="en-GB" sz="1800" b="0" baseline="30000" dirty="0">
                          <a:solidFill>
                            <a:schemeClr val="bg1"/>
                          </a:solidFill>
                          <a:effectLst/>
                        </a:rPr>
                        <a:t>-6</a:t>
                      </a:r>
                      <a:r>
                        <a:rPr lang="en-GB" sz="1800" b="0" dirty="0">
                          <a:solidFill>
                            <a:schemeClr val="bg1"/>
                          </a:solidFill>
                          <a:effectLst/>
                        </a:rPr>
                        <a:t> s</a:t>
                      </a:r>
                      <a:endParaRPr lang="en-GB" sz="1800" b="0" dirty="0">
                        <a:solidFill>
                          <a:schemeClr val="bg1"/>
                        </a:solidFill>
                        <a:effectLst/>
                        <a:latin typeface="Times New Roman"/>
                        <a:ea typeface="Times New Roman"/>
                      </a:endParaRPr>
                    </a:p>
                  </a:txBody>
                  <a:tcPr marL="68580" marR="68580" marT="0" marB="0" anchor="ctr">
                    <a:solidFill>
                      <a:schemeClr val="accent1"/>
                    </a:solidFill>
                  </a:tcPr>
                </a:tc>
                <a:tc>
                  <a:txBody>
                    <a:bodyPr/>
                    <a:lstStyle/>
                    <a:p>
                      <a:pPr>
                        <a:spcAft>
                          <a:spcPts val="0"/>
                        </a:spcAft>
                      </a:pPr>
                      <a:r>
                        <a:rPr lang="en-GB" sz="1800" b="0" dirty="0">
                          <a:solidFill>
                            <a:schemeClr val="bg1"/>
                          </a:solidFill>
                          <a:effectLst/>
                        </a:rPr>
                        <a:t>Production of molecular lesions in the DNA</a:t>
                      </a:r>
                      <a:endParaRPr lang="en-GB" sz="1800" b="0" dirty="0">
                        <a:solidFill>
                          <a:schemeClr val="bg1"/>
                        </a:solidFill>
                        <a:effectLst/>
                        <a:latin typeface="Times New Roman"/>
                        <a:ea typeface="Times New Roman"/>
                      </a:endParaRPr>
                    </a:p>
                  </a:txBody>
                  <a:tcPr marL="68580" marR="68580" marT="0" marB="0"/>
                </a:tc>
                <a:extLst>
                  <a:ext uri="{0D108BD9-81ED-4DB2-BD59-A6C34878D82A}">
                    <a16:rowId xmlns:a16="http://schemas.microsoft.com/office/drawing/2014/main" val="10003"/>
                  </a:ext>
                </a:extLst>
              </a:tr>
              <a:tr h="595018">
                <a:tc>
                  <a:txBody>
                    <a:bodyPr/>
                    <a:lstStyle/>
                    <a:p>
                      <a:pPr algn="ctr">
                        <a:spcAft>
                          <a:spcPts val="0"/>
                        </a:spcAft>
                      </a:pPr>
                      <a:r>
                        <a:rPr lang="en-GB" sz="1800" b="0" dirty="0">
                          <a:effectLst/>
                        </a:rPr>
                        <a:t>Cellular</a:t>
                      </a:r>
                      <a:endParaRPr lang="en-GB" sz="1800" b="0" dirty="0">
                        <a:effectLst/>
                        <a:latin typeface="Times New Roman"/>
                        <a:ea typeface="Times New Roman"/>
                      </a:endParaRPr>
                    </a:p>
                  </a:txBody>
                  <a:tcPr marL="68580" marR="68580" marT="0" marB="0" anchor="ctr"/>
                </a:tc>
                <a:tc>
                  <a:txBody>
                    <a:bodyPr/>
                    <a:lstStyle/>
                    <a:p>
                      <a:pPr algn="ctr">
                        <a:spcAft>
                          <a:spcPts val="0"/>
                        </a:spcAft>
                      </a:pPr>
                      <a:r>
                        <a:rPr lang="en-GB" sz="1800" b="1" dirty="0">
                          <a:solidFill>
                            <a:schemeClr val="bg1"/>
                          </a:solidFill>
                          <a:effectLst/>
                          <a:latin typeface="Times New Roman" panose="02020603050405020304" pitchFamily="18" charset="0"/>
                          <a:cs typeface="Times New Roman" panose="02020603050405020304" pitchFamily="18" charset="0"/>
                        </a:rPr>
                        <a:t>~</a:t>
                      </a:r>
                      <a:r>
                        <a:rPr lang="en-GB" sz="1800" b="0" dirty="0">
                          <a:solidFill>
                            <a:schemeClr val="bg1"/>
                          </a:solidFill>
                          <a:effectLst/>
                        </a:rPr>
                        <a:t> hours</a:t>
                      </a:r>
                      <a:endParaRPr lang="en-GB" sz="1800" b="0" dirty="0">
                        <a:solidFill>
                          <a:schemeClr val="bg1"/>
                        </a:solidFill>
                        <a:effectLst/>
                        <a:latin typeface="Times New Roman"/>
                        <a:ea typeface="Times New Roman"/>
                      </a:endParaRPr>
                    </a:p>
                  </a:txBody>
                  <a:tcPr marL="68580" marR="68580" marT="0" marB="0" anchor="ctr">
                    <a:solidFill>
                      <a:schemeClr val="accent1"/>
                    </a:solidFill>
                  </a:tcPr>
                </a:tc>
                <a:tc>
                  <a:txBody>
                    <a:bodyPr/>
                    <a:lstStyle/>
                    <a:p>
                      <a:pPr>
                        <a:spcAft>
                          <a:spcPts val="0"/>
                        </a:spcAft>
                      </a:pPr>
                      <a:r>
                        <a:rPr lang="en-GB" sz="1800" b="0" dirty="0">
                          <a:solidFill>
                            <a:schemeClr val="bg1"/>
                          </a:solidFill>
                          <a:effectLst/>
                        </a:rPr>
                        <a:t>Lesions at cellular level and cell repair involvement </a:t>
                      </a:r>
                      <a:endParaRPr lang="en-GB" sz="1800" b="0" dirty="0">
                        <a:solidFill>
                          <a:schemeClr val="bg1"/>
                        </a:solidFill>
                        <a:effectLst/>
                        <a:latin typeface="Times New Roman"/>
                        <a:ea typeface="Times New Roman"/>
                      </a:endParaRPr>
                    </a:p>
                  </a:txBody>
                  <a:tcPr marL="68580" marR="68580" marT="0" marB="0"/>
                </a:tc>
                <a:extLst>
                  <a:ext uri="{0D108BD9-81ED-4DB2-BD59-A6C34878D82A}">
                    <a16:rowId xmlns:a16="http://schemas.microsoft.com/office/drawing/2014/main" val="10004"/>
                  </a:ext>
                </a:extLst>
              </a:tr>
              <a:tr h="598803">
                <a:tc>
                  <a:txBody>
                    <a:bodyPr/>
                    <a:lstStyle/>
                    <a:p>
                      <a:pPr algn="ctr">
                        <a:spcAft>
                          <a:spcPts val="0"/>
                        </a:spcAft>
                      </a:pPr>
                      <a:r>
                        <a:rPr lang="en-GB" sz="1800" b="0" dirty="0">
                          <a:effectLst/>
                        </a:rPr>
                        <a:t>Deterministic effects</a:t>
                      </a:r>
                      <a:endParaRPr lang="en-GB" sz="1800" b="0" dirty="0">
                        <a:effectLst/>
                        <a:latin typeface="Times New Roman"/>
                        <a:ea typeface="Times New Roman"/>
                      </a:endParaRPr>
                    </a:p>
                  </a:txBody>
                  <a:tcPr marL="68580" marR="68580" marT="0" marB="0" anchor="ctr"/>
                </a:tc>
                <a:tc>
                  <a:txBody>
                    <a:bodyPr/>
                    <a:lstStyle/>
                    <a:p>
                      <a:pPr algn="ctr">
                        <a:spcAft>
                          <a:spcPts val="0"/>
                        </a:spcAft>
                      </a:pPr>
                      <a:r>
                        <a:rPr lang="en-GB" sz="1800" b="1" dirty="0">
                          <a:solidFill>
                            <a:schemeClr val="bg1"/>
                          </a:solidFill>
                          <a:effectLst/>
                          <a:latin typeface="Times New Roman" panose="02020603050405020304" pitchFamily="18" charset="0"/>
                          <a:cs typeface="Times New Roman" panose="02020603050405020304" pitchFamily="18" charset="0"/>
                        </a:rPr>
                        <a:t>~</a:t>
                      </a:r>
                      <a:r>
                        <a:rPr lang="en-GB" sz="1800" b="0" dirty="0">
                          <a:solidFill>
                            <a:schemeClr val="bg1"/>
                          </a:solidFill>
                          <a:effectLst/>
                        </a:rPr>
                        <a:t> weeks</a:t>
                      </a:r>
                      <a:endParaRPr lang="en-GB" sz="1800" b="0" dirty="0">
                        <a:solidFill>
                          <a:schemeClr val="bg1"/>
                        </a:solidFill>
                        <a:effectLst/>
                        <a:latin typeface="Times New Roman"/>
                        <a:ea typeface="Times New Roman"/>
                      </a:endParaRPr>
                    </a:p>
                  </a:txBody>
                  <a:tcPr marL="68580" marR="68580" marT="0" marB="0" anchor="ctr">
                    <a:solidFill>
                      <a:schemeClr val="accent1"/>
                    </a:solidFill>
                  </a:tcPr>
                </a:tc>
                <a:tc>
                  <a:txBody>
                    <a:bodyPr/>
                    <a:lstStyle/>
                    <a:p>
                      <a:pPr>
                        <a:spcAft>
                          <a:spcPts val="0"/>
                        </a:spcAft>
                      </a:pPr>
                      <a:r>
                        <a:rPr lang="en-GB" sz="1800" b="0" dirty="0">
                          <a:solidFill>
                            <a:schemeClr val="bg1"/>
                          </a:solidFill>
                          <a:effectLst/>
                        </a:rPr>
                        <a:t>Expression of dysfunctions at the tissues and organs level </a:t>
                      </a:r>
                      <a:endParaRPr lang="en-GB" sz="1800" b="0" dirty="0">
                        <a:solidFill>
                          <a:schemeClr val="bg1"/>
                        </a:solidFill>
                        <a:effectLst/>
                        <a:latin typeface="Times New Roman"/>
                        <a:ea typeface="Times New Roman"/>
                      </a:endParaRPr>
                    </a:p>
                  </a:txBody>
                  <a:tcPr marL="68580" marR="68580" marT="0" marB="0"/>
                </a:tc>
                <a:extLst>
                  <a:ext uri="{0D108BD9-81ED-4DB2-BD59-A6C34878D82A}">
                    <a16:rowId xmlns:a16="http://schemas.microsoft.com/office/drawing/2014/main" val="10005"/>
                  </a:ext>
                </a:extLst>
              </a:tr>
              <a:tr h="598803">
                <a:tc>
                  <a:txBody>
                    <a:bodyPr/>
                    <a:lstStyle/>
                    <a:p>
                      <a:pPr algn="ctr">
                        <a:spcAft>
                          <a:spcPts val="0"/>
                        </a:spcAft>
                      </a:pPr>
                      <a:r>
                        <a:rPr lang="en-GB" sz="1800" b="0" dirty="0">
                          <a:effectLst/>
                        </a:rPr>
                        <a:t>Stochastic effects</a:t>
                      </a:r>
                      <a:endParaRPr lang="en-GB" sz="1800" b="0" dirty="0">
                        <a:effectLst/>
                        <a:latin typeface="Times New Roman"/>
                        <a:ea typeface="Times New Roman"/>
                      </a:endParaRPr>
                    </a:p>
                  </a:txBody>
                  <a:tcPr marL="68580" marR="68580" marT="0" marB="0" anchor="ctr"/>
                </a:tc>
                <a:tc>
                  <a:txBody>
                    <a:bodyPr/>
                    <a:lstStyle/>
                    <a:p>
                      <a:pPr algn="ctr">
                        <a:spcAft>
                          <a:spcPts val="0"/>
                        </a:spcAft>
                      </a:pPr>
                      <a:r>
                        <a:rPr lang="en-GB" sz="1800" b="1" dirty="0">
                          <a:solidFill>
                            <a:schemeClr val="bg1"/>
                          </a:solidFill>
                          <a:effectLst/>
                          <a:latin typeface="Times New Roman" panose="02020603050405020304" pitchFamily="18" charset="0"/>
                          <a:cs typeface="Times New Roman" panose="02020603050405020304" pitchFamily="18" charset="0"/>
                        </a:rPr>
                        <a:t>~</a:t>
                      </a:r>
                      <a:r>
                        <a:rPr lang="en-GB" sz="1800" b="0" dirty="0">
                          <a:effectLst/>
                        </a:rPr>
                        <a:t> tens of years</a:t>
                      </a:r>
                      <a:endParaRPr lang="en-GB" sz="1800" b="0" dirty="0">
                        <a:effectLst/>
                        <a:latin typeface="Times New Roman"/>
                        <a:ea typeface="Times New Roman"/>
                      </a:endParaRPr>
                    </a:p>
                  </a:txBody>
                  <a:tcPr marL="68580" marR="68580" marT="0" marB="0" anchor="ctr"/>
                </a:tc>
                <a:tc>
                  <a:txBody>
                    <a:bodyPr/>
                    <a:lstStyle/>
                    <a:p>
                      <a:pPr>
                        <a:spcAft>
                          <a:spcPts val="0"/>
                        </a:spcAft>
                      </a:pPr>
                      <a:r>
                        <a:rPr lang="en-GB" sz="1800" b="0" dirty="0">
                          <a:effectLst/>
                        </a:rPr>
                        <a:t>Cancer induction and induction of heritable disorders </a:t>
                      </a:r>
                      <a:endParaRPr lang="en-GB" sz="1800" b="0" dirty="0">
                        <a:effectLst/>
                        <a:latin typeface="Times New Roman"/>
                        <a:ea typeface="Times New Roman"/>
                      </a:endParaRPr>
                    </a:p>
                  </a:txBody>
                  <a:tcPr marL="68580" marR="68580" marT="0" marB="0"/>
                </a:tc>
                <a:extLst>
                  <a:ext uri="{0D108BD9-81ED-4DB2-BD59-A6C34878D82A}">
                    <a16:rowId xmlns:a16="http://schemas.microsoft.com/office/drawing/2014/main" val="10006"/>
                  </a:ext>
                </a:extLst>
              </a:tr>
            </a:tbl>
          </a:graphicData>
        </a:graphic>
      </p:graphicFrame>
      <p:sp>
        <p:nvSpPr>
          <p:cNvPr id="5" name="Action Button: Go Back or Previous 4">
            <a:hlinkClick r:id="rId3" action="ppaction://hlinksldjump" highlightClick="1"/>
            <a:extLst>
              <a:ext uri="{FF2B5EF4-FFF2-40B4-BE49-F238E27FC236}">
                <a16:creationId xmlns:a16="http://schemas.microsoft.com/office/drawing/2014/main" id="{09776996-FACF-423C-B1E7-DE7560D90785}"/>
              </a:ext>
            </a:extLst>
          </p:cNvPr>
          <p:cNvSpPr/>
          <p:nvPr/>
        </p:nvSpPr>
        <p:spPr>
          <a:xfrm>
            <a:off x="8154651" y="5619873"/>
            <a:ext cx="755575" cy="562555"/>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2927730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Slide Number Placeholder 18"/>
          <p:cNvSpPr>
            <a:spLocks noGrp="1"/>
          </p:cNvSpPr>
          <p:nvPr>
            <p:ph type="sldNum" sz="quarter" idx="12"/>
          </p:nvPr>
        </p:nvSpPr>
        <p:spPr/>
        <p:txBody>
          <a:bodyPr/>
          <a:lstStyle/>
          <a:p>
            <a:fld id="{97B5E8DF-58F0-4F1A-9C8E-35C36CDA2C44}" type="slidenum">
              <a:rPr lang="en-GB" smtClean="0"/>
              <a:pPr/>
              <a:t>82</a:t>
            </a:fld>
            <a:endParaRPr lang="en-GB"/>
          </a:p>
        </p:txBody>
      </p:sp>
      <p:sp>
        <p:nvSpPr>
          <p:cNvPr id="15" name="Rectangle 13"/>
          <p:cNvSpPr>
            <a:spLocks noChangeArrowheads="1"/>
          </p:cNvSpPr>
          <p:nvPr/>
        </p:nvSpPr>
        <p:spPr bwMode="auto">
          <a:xfrm>
            <a:off x="44152" y="23664"/>
            <a:ext cx="7696200" cy="381000"/>
          </a:xfrm>
          <a:prstGeom prst="rect">
            <a:avLst/>
          </a:prstGeom>
          <a:noFill/>
          <a:ln w="9525">
            <a:noFill/>
            <a:miter lim="800000"/>
            <a:headEnd/>
            <a:tailEnd/>
          </a:ln>
        </p:spPr>
        <p:txBody>
          <a:bodyPr anchor="ctr"/>
          <a:lstStyle/>
          <a:p>
            <a:r>
              <a:rPr lang="en-US" sz="2000" i="1" dirty="0">
                <a:solidFill>
                  <a:srgbClr val="FF0000"/>
                </a:solidFill>
                <a:latin typeface="Verdana" pitchFamily="34" charset="0"/>
              </a:rPr>
              <a:t>Classification of radiological areas at CERN</a:t>
            </a:r>
          </a:p>
        </p:txBody>
      </p:sp>
      <p:graphicFrame>
        <p:nvGraphicFramePr>
          <p:cNvPr id="5" name="Group 3"/>
          <p:cNvGraphicFramePr>
            <a:graphicFrameLocks noGrp="1"/>
          </p:cNvGraphicFramePr>
          <p:nvPr>
            <p:extLst>
              <p:ext uri="{D42A27DB-BD31-4B8C-83A1-F6EECF244321}">
                <p14:modId xmlns:p14="http://schemas.microsoft.com/office/powerpoint/2010/main" val="2399394295"/>
              </p:ext>
            </p:extLst>
          </p:nvPr>
        </p:nvGraphicFramePr>
        <p:xfrm>
          <a:off x="482155" y="620688"/>
          <a:ext cx="7732712" cy="5521960"/>
        </p:xfrm>
        <a:graphic>
          <a:graphicData uri="http://schemas.openxmlformats.org/drawingml/2006/table">
            <a:tbl>
              <a:tblPr/>
              <a:tblGrid>
                <a:gridCol w="1655762">
                  <a:extLst>
                    <a:ext uri="{9D8B030D-6E8A-4147-A177-3AD203B41FA5}">
                      <a16:colId xmlns:a16="http://schemas.microsoft.com/office/drawing/2014/main" val="20000"/>
                    </a:ext>
                  </a:extLst>
                </a:gridCol>
                <a:gridCol w="1111250">
                  <a:extLst>
                    <a:ext uri="{9D8B030D-6E8A-4147-A177-3AD203B41FA5}">
                      <a16:colId xmlns:a16="http://schemas.microsoft.com/office/drawing/2014/main" val="20001"/>
                    </a:ext>
                  </a:extLst>
                </a:gridCol>
                <a:gridCol w="1308100">
                  <a:extLst>
                    <a:ext uri="{9D8B030D-6E8A-4147-A177-3AD203B41FA5}">
                      <a16:colId xmlns:a16="http://schemas.microsoft.com/office/drawing/2014/main" val="20002"/>
                    </a:ext>
                  </a:extLst>
                </a:gridCol>
                <a:gridCol w="1660525">
                  <a:extLst>
                    <a:ext uri="{9D8B030D-6E8A-4147-A177-3AD203B41FA5}">
                      <a16:colId xmlns:a16="http://schemas.microsoft.com/office/drawing/2014/main" val="20003"/>
                    </a:ext>
                  </a:extLst>
                </a:gridCol>
                <a:gridCol w="1997075">
                  <a:extLst>
                    <a:ext uri="{9D8B030D-6E8A-4147-A177-3AD203B41FA5}">
                      <a16:colId xmlns:a16="http://schemas.microsoft.com/office/drawing/2014/main" val="20004"/>
                    </a:ext>
                  </a:extLst>
                </a:gridCol>
              </a:tblGrid>
              <a:tr h="584200">
                <a:tc rowSpan="2">
                  <a:txBody>
                    <a:bodyPr/>
                    <a:lstStyle>
                      <a:lvl1pPr>
                        <a:spcBef>
                          <a:spcPct val="20000"/>
                        </a:spcBef>
                        <a:defRPr sz="2800">
                          <a:solidFill>
                            <a:schemeClr val="tx1"/>
                          </a:solidFill>
                          <a:latin typeface="Arial" pitchFamily="34" charset="0"/>
                        </a:defRPr>
                      </a:lvl1pPr>
                      <a:lvl2pPr marL="742950" indent="-285750">
                        <a:spcBef>
                          <a:spcPct val="20000"/>
                        </a:spcBef>
                        <a:defRPr sz="2400">
                          <a:solidFill>
                            <a:schemeClr val="tx1"/>
                          </a:solidFill>
                          <a:latin typeface="Arial" pitchFamily="34" charset="0"/>
                        </a:defRPr>
                      </a:lvl2pPr>
                      <a:lvl3pPr marL="1143000" indent="-228600">
                        <a:spcBef>
                          <a:spcPct val="20000"/>
                        </a:spcBef>
                        <a:defRPr sz="2000">
                          <a:solidFill>
                            <a:schemeClr val="tx1"/>
                          </a:solidFill>
                          <a:latin typeface="Arial" pitchFamily="34" charset="0"/>
                        </a:defRPr>
                      </a:lvl3pPr>
                      <a:lvl4pPr marL="1600200" indent="-228600">
                        <a:spcBef>
                          <a:spcPct val="20000"/>
                        </a:spcBef>
                        <a:defRPr>
                          <a:solidFill>
                            <a:schemeClr val="tx1"/>
                          </a:solidFill>
                          <a:latin typeface="Arial" pitchFamily="34" charset="0"/>
                        </a:defRPr>
                      </a:lvl4pPr>
                      <a:lvl5pPr marL="2057400" indent="-228600">
                        <a:spcBef>
                          <a:spcPct val="20000"/>
                        </a:spcBef>
                        <a:defRPr>
                          <a:solidFill>
                            <a:schemeClr val="tx1"/>
                          </a:solidFill>
                          <a:latin typeface="Arial" pitchFamily="34" charset="0"/>
                        </a:defRPr>
                      </a:lvl5pPr>
                      <a:lvl6pPr marL="2514600" indent="-228600" fontAlgn="base">
                        <a:spcBef>
                          <a:spcPct val="20000"/>
                        </a:spcBef>
                        <a:spcAft>
                          <a:spcPct val="0"/>
                        </a:spcAft>
                        <a:defRPr>
                          <a:solidFill>
                            <a:schemeClr val="tx1"/>
                          </a:solidFill>
                          <a:latin typeface="Arial" pitchFamily="34" charset="0"/>
                        </a:defRPr>
                      </a:lvl6pPr>
                      <a:lvl7pPr marL="2971800" indent="-228600" fontAlgn="base">
                        <a:spcBef>
                          <a:spcPct val="20000"/>
                        </a:spcBef>
                        <a:spcAft>
                          <a:spcPct val="0"/>
                        </a:spcAft>
                        <a:defRPr>
                          <a:solidFill>
                            <a:schemeClr val="tx1"/>
                          </a:solidFill>
                          <a:latin typeface="Arial" pitchFamily="34" charset="0"/>
                        </a:defRPr>
                      </a:lvl7pPr>
                      <a:lvl8pPr marL="3429000" indent="-228600" fontAlgn="base">
                        <a:spcBef>
                          <a:spcPct val="20000"/>
                        </a:spcBef>
                        <a:spcAft>
                          <a:spcPct val="0"/>
                        </a:spcAft>
                        <a:defRPr>
                          <a:solidFill>
                            <a:schemeClr val="tx1"/>
                          </a:solidFill>
                          <a:latin typeface="Arial" pitchFamily="34" charset="0"/>
                        </a:defRPr>
                      </a:lvl8pPr>
                      <a:lvl9pPr marL="3886200" indent="-228600" fontAlgn="base">
                        <a:spcBef>
                          <a:spcPct val="2000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altLang="en-US" sz="2000" b="0" i="0" u="none" strike="noStrike" cap="none" normalizeH="0" baseline="0">
                          <a:ln>
                            <a:noFill/>
                          </a:ln>
                          <a:solidFill>
                            <a:schemeClr val="bg1"/>
                          </a:solidFill>
                          <a:effectLst/>
                          <a:latin typeface="Arial" pitchFamily="34" charset="0"/>
                        </a:rPr>
                        <a:t>Area</a:t>
                      </a:r>
                      <a:endParaRPr kumimoji="0" lang="en-US" altLang="en-US" sz="2000" b="0" i="0" u="none" strike="noStrike" cap="none" normalizeH="0" baseline="0">
                        <a:ln>
                          <a:noFill/>
                        </a:ln>
                        <a:solidFill>
                          <a:schemeClr val="bg1"/>
                        </a:solidFill>
                        <a:effectLst/>
                        <a:latin typeface="Arial" pitchFamily="34" charset="0"/>
                      </a:endParaRPr>
                    </a:p>
                  </a:txBody>
                  <a:tcPr anchor="ctr" horzOverflow="overflow">
                    <a:lnL>
                      <a:noFill/>
                    </a:lnL>
                    <a:lnR w="12700" cap="flat" cmpd="sng" algn="ctr">
                      <a:solidFill>
                        <a:schemeClr val="bg1"/>
                      </a:solidFill>
                      <a:prstDash val="solid"/>
                      <a:round/>
                      <a:headEnd type="none" w="med" len="med"/>
                      <a:tailEnd type="none" w="med" len="med"/>
                    </a:lnR>
                    <a:lnT>
                      <a:noFill/>
                    </a:lnT>
                    <a:lnB w="12700" cap="flat" cmpd="sng" algn="ctr">
                      <a:solidFill>
                        <a:schemeClr val="tx1"/>
                      </a:solidFill>
                      <a:prstDash val="solid"/>
                      <a:round/>
                      <a:headEnd type="none" w="med" len="med"/>
                      <a:tailEnd type="none" w="med" len="med"/>
                    </a:lnB>
                    <a:lnTlToBr>
                      <a:noFill/>
                    </a:lnTlToBr>
                    <a:lnBlToTr>
                      <a:noFill/>
                    </a:lnBlToTr>
                    <a:solidFill>
                      <a:schemeClr val="tx1"/>
                    </a:solidFill>
                  </a:tcPr>
                </a:tc>
                <a:tc rowSpan="2">
                  <a:txBody>
                    <a:bodyPr/>
                    <a:lstStyle>
                      <a:lvl1pPr>
                        <a:spcBef>
                          <a:spcPct val="20000"/>
                        </a:spcBef>
                        <a:defRPr sz="2800">
                          <a:solidFill>
                            <a:schemeClr val="tx1"/>
                          </a:solidFill>
                          <a:latin typeface="Arial" pitchFamily="34" charset="0"/>
                        </a:defRPr>
                      </a:lvl1pPr>
                      <a:lvl2pPr marL="742950" indent="-285750">
                        <a:spcBef>
                          <a:spcPct val="20000"/>
                        </a:spcBef>
                        <a:defRPr sz="2400">
                          <a:solidFill>
                            <a:schemeClr val="tx1"/>
                          </a:solidFill>
                          <a:latin typeface="Arial" pitchFamily="34" charset="0"/>
                        </a:defRPr>
                      </a:lvl2pPr>
                      <a:lvl3pPr marL="1143000" indent="-228600">
                        <a:spcBef>
                          <a:spcPct val="20000"/>
                        </a:spcBef>
                        <a:defRPr sz="2000">
                          <a:solidFill>
                            <a:schemeClr val="tx1"/>
                          </a:solidFill>
                          <a:latin typeface="Arial" pitchFamily="34" charset="0"/>
                        </a:defRPr>
                      </a:lvl3pPr>
                      <a:lvl4pPr marL="1600200" indent="-228600">
                        <a:spcBef>
                          <a:spcPct val="20000"/>
                        </a:spcBef>
                        <a:defRPr>
                          <a:solidFill>
                            <a:schemeClr val="tx1"/>
                          </a:solidFill>
                          <a:latin typeface="Arial" pitchFamily="34" charset="0"/>
                        </a:defRPr>
                      </a:lvl4pPr>
                      <a:lvl5pPr marL="2057400" indent="-228600">
                        <a:spcBef>
                          <a:spcPct val="20000"/>
                        </a:spcBef>
                        <a:defRPr>
                          <a:solidFill>
                            <a:schemeClr val="tx1"/>
                          </a:solidFill>
                          <a:latin typeface="Arial" pitchFamily="34" charset="0"/>
                        </a:defRPr>
                      </a:lvl5pPr>
                      <a:lvl6pPr marL="2514600" indent="-228600" fontAlgn="base">
                        <a:spcBef>
                          <a:spcPct val="20000"/>
                        </a:spcBef>
                        <a:spcAft>
                          <a:spcPct val="0"/>
                        </a:spcAft>
                        <a:defRPr>
                          <a:solidFill>
                            <a:schemeClr val="tx1"/>
                          </a:solidFill>
                          <a:latin typeface="Arial" pitchFamily="34" charset="0"/>
                        </a:defRPr>
                      </a:lvl6pPr>
                      <a:lvl7pPr marL="2971800" indent="-228600" fontAlgn="base">
                        <a:spcBef>
                          <a:spcPct val="20000"/>
                        </a:spcBef>
                        <a:spcAft>
                          <a:spcPct val="0"/>
                        </a:spcAft>
                        <a:defRPr>
                          <a:solidFill>
                            <a:schemeClr val="tx1"/>
                          </a:solidFill>
                          <a:latin typeface="Arial" pitchFamily="34" charset="0"/>
                        </a:defRPr>
                      </a:lvl7pPr>
                      <a:lvl8pPr marL="3429000" indent="-228600" fontAlgn="base">
                        <a:spcBef>
                          <a:spcPct val="20000"/>
                        </a:spcBef>
                        <a:spcAft>
                          <a:spcPct val="0"/>
                        </a:spcAft>
                        <a:defRPr>
                          <a:solidFill>
                            <a:schemeClr val="tx1"/>
                          </a:solidFill>
                          <a:latin typeface="Arial" pitchFamily="34" charset="0"/>
                        </a:defRPr>
                      </a:lvl8pPr>
                      <a:lvl9pPr marL="3886200" indent="-228600" fontAlgn="base">
                        <a:spcBef>
                          <a:spcPct val="2000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altLang="en-US" sz="2000" b="0" i="0" u="none" strike="noStrike" cap="none" normalizeH="0" baseline="0">
                          <a:ln>
                            <a:noFill/>
                          </a:ln>
                          <a:solidFill>
                            <a:schemeClr val="bg1"/>
                          </a:solidFill>
                          <a:effectLst/>
                          <a:latin typeface="Arial" pitchFamily="34" charset="0"/>
                        </a:rPr>
                        <a:t>Dose limit</a:t>
                      </a:r>
                    </a:p>
                    <a:p>
                      <a:pPr marL="0" marR="0" lvl="0" indent="0" algn="l" defTabSz="914400" rtl="0" eaLnBrk="1" fontAlgn="base" latinLnBrk="0" hangingPunct="1">
                        <a:lnSpc>
                          <a:spcPct val="100000"/>
                        </a:lnSpc>
                        <a:spcBef>
                          <a:spcPct val="0"/>
                        </a:spcBef>
                        <a:spcAft>
                          <a:spcPct val="0"/>
                        </a:spcAft>
                        <a:buClrTx/>
                        <a:buSzTx/>
                        <a:buFontTx/>
                        <a:buNone/>
                        <a:tabLst/>
                      </a:pPr>
                      <a:r>
                        <a:rPr kumimoji="0" lang="en-GB" altLang="en-US" sz="2000" b="0" i="0" u="none" strike="noStrike" cap="none" normalizeH="0" baseline="0">
                          <a:ln>
                            <a:noFill/>
                          </a:ln>
                          <a:solidFill>
                            <a:schemeClr val="bg1"/>
                          </a:solidFill>
                          <a:effectLst/>
                          <a:latin typeface="Arial" pitchFamily="34" charset="0"/>
                        </a:rPr>
                        <a:t>[year]</a:t>
                      </a:r>
                      <a:endParaRPr kumimoji="0" lang="en-US" altLang="en-US" sz="2000" b="0" i="0" u="none" strike="noStrike" cap="none" normalizeH="0" baseline="0">
                        <a:ln>
                          <a:noFill/>
                        </a:ln>
                        <a:solidFill>
                          <a:schemeClr val="bg1"/>
                        </a:solidFill>
                        <a:effectLst/>
                        <a:latin typeface="Arial" pitchFamily="34"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a:noFill/>
                    </a:lnT>
                    <a:lnB w="12700" cap="flat" cmpd="sng" algn="ctr">
                      <a:solidFill>
                        <a:schemeClr val="tx1"/>
                      </a:solidFill>
                      <a:prstDash val="solid"/>
                      <a:round/>
                      <a:headEnd type="none" w="med" len="med"/>
                      <a:tailEnd type="none" w="med" len="med"/>
                    </a:lnB>
                    <a:lnTlToBr>
                      <a:noFill/>
                    </a:lnTlToBr>
                    <a:lnBlToTr>
                      <a:noFill/>
                    </a:lnBlToTr>
                    <a:solidFill>
                      <a:schemeClr val="tx1"/>
                    </a:solidFill>
                  </a:tcPr>
                </a:tc>
                <a:tc gridSpan="2">
                  <a:txBody>
                    <a:bodyPr/>
                    <a:lstStyle>
                      <a:lvl1pPr>
                        <a:spcBef>
                          <a:spcPct val="20000"/>
                        </a:spcBef>
                        <a:defRPr sz="2800">
                          <a:solidFill>
                            <a:schemeClr val="tx1"/>
                          </a:solidFill>
                          <a:latin typeface="Arial" pitchFamily="34" charset="0"/>
                        </a:defRPr>
                      </a:lvl1pPr>
                      <a:lvl2pPr marL="742950" indent="-285750">
                        <a:spcBef>
                          <a:spcPct val="20000"/>
                        </a:spcBef>
                        <a:defRPr sz="2400">
                          <a:solidFill>
                            <a:schemeClr val="tx1"/>
                          </a:solidFill>
                          <a:latin typeface="Arial" pitchFamily="34" charset="0"/>
                        </a:defRPr>
                      </a:lvl2pPr>
                      <a:lvl3pPr marL="1143000" indent="-228600">
                        <a:spcBef>
                          <a:spcPct val="20000"/>
                        </a:spcBef>
                        <a:defRPr sz="2000">
                          <a:solidFill>
                            <a:schemeClr val="tx1"/>
                          </a:solidFill>
                          <a:latin typeface="Arial" pitchFamily="34" charset="0"/>
                        </a:defRPr>
                      </a:lvl3pPr>
                      <a:lvl4pPr marL="1600200" indent="-228600">
                        <a:spcBef>
                          <a:spcPct val="20000"/>
                        </a:spcBef>
                        <a:defRPr>
                          <a:solidFill>
                            <a:schemeClr val="tx1"/>
                          </a:solidFill>
                          <a:latin typeface="Arial" pitchFamily="34" charset="0"/>
                        </a:defRPr>
                      </a:lvl4pPr>
                      <a:lvl5pPr marL="2057400" indent="-228600">
                        <a:spcBef>
                          <a:spcPct val="20000"/>
                        </a:spcBef>
                        <a:defRPr>
                          <a:solidFill>
                            <a:schemeClr val="tx1"/>
                          </a:solidFill>
                          <a:latin typeface="Arial" pitchFamily="34" charset="0"/>
                        </a:defRPr>
                      </a:lvl5pPr>
                      <a:lvl6pPr marL="2514600" indent="-228600" fontAlgn="base">
                        <a:spcBef>
                          <a:spcPct val="20000"/>
                        </a:spcBef>
                        <a:spcAft>
                          <a:spcPct val="0"/>
                        </a:spcAft>
                        <a:defRPr>
                          <a:solidFill>
                            <a:schemeClr val="tx1"/>
                          </a:solidFill>
                          <a:latin typeface="Arial" pitchFamily="34" charset="0"/>
                        </a:defRPr>
                      </a:lvl6pPr>
                      <a:lvl7pPr marL="2971800" indent="-228600" fontAlgn="base">
                        <a:spcBef>
                          <a:spcPct val="20000"/>
                        </a:spcBef>
                        <a:spcAft>
                          <a:spcPct val="0"/>
                        </a:spcAft>
                        <a:defRPr>
                          <a:solidFill>
                            <a:schemeClr val="tx1"/>
                          </a:solidFill>
                          <a:latin typeface="Arial" pitchFamily="34" charset="0"/>
                        </a:defRPr>
                      </a:lvl7pPr>
                      <a:lvl8pPr marL="3429000" indent="-228600" fontAlgn="base">
                        <a:spcBef>
                          <a:spcPct val="20000"/>
                        </a:spcBef>
                        <a:spcAft>
                          <a:spcPct val="0"/>
                        </a:spcAft>
                        <a:defRPr>
                          <a:solidFill>
                            <a:schemeClr val="tx1"/>
                          </a:solidFill>
                          <a:latin typeface="Arial" pitchFamily="34" charset="0"/>
                        </a:defRPr>
                      </a:lvl8pPr>
                      <a:lvl9pPr marL="3886200" indent="-228600" fontAlgn="base">
                        <a:spcBef>
                          <a:spcPct val="2000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altLang="en-US" sz="2000" b="0" i="0" u="none" strike="noStrike" cap="none" normalizeH="0" baseline="0">
                          <a:ln>
                            <a:noFill/>
                          </a:ln>
                          <a:solidFill>
                            <a:schemeClr val="bg1"/>
                          </a:solidFill>
                          <a:effectLst/>
                          <a:latin typeface="Arial" pitchFamily="34" charset="0"/>
                        </a:rPr>
                        <a:t>Ambient dose equivalent rate</a:t>
                      </a:r>
                      <a:endParaRPr kumimoji="0" lang="en-US" altLang="en-US" sz="2000" b="0" i="0" u="none" strike="noStrike" cap="none" normalizeH="0" baseline="0">
                        <a:ln>
                          <a:noFill/>
                        </a:ln>
                        <a:solidFill>
                          <a:schemeClr val="bg1"/>
                        </a:solidFill>
                        <a:effectLst/>
                        <a:latin typeface="Arial" pitchFamily="34"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a:noFill/>
                    </a:lnT>
                    <a:lnB>
                      <a:noFill/>
                    </a:lnB>
                    <a:lnTlToBr>
                      <a:noFill/>
                    </a:lnTlToBr>
                    <a:lnBlToTr>
                      <a:noFill/>
                    </a:lnBlToTr>
                    <a:solidFill>
                      <a:schemeClr val="tx1"/>
                    </a:solidFill>
                  </a:tcPr>
                </a:tc>
                <a:tc hMerge="1">
                  <a:txBody>
                    <a:bodyPr/>
                    <a:lstStyle/>
                    <a:p>
                      <a:endParaRPr lang="en-GB"/>
                    </a:p>
                  </a:txBody>
                  <a:tcPr/>
                </a:tc>
                <a:tc rowSpan="2">
                  <a:txBody>
                    <a:bodyPr/>
                    <a:lstStyle>
                      <a:lvl1pPr>
                        <a:spcBef>
                          <a:spcPct val="20000"/>
                        </a:spcBef>
                        <a:defRPr sz="2800">
                          <a:solidFill>
                            <a:schemeClr val="tx1"/>
                          </a:solidFill>
                          <a:latin typeface="Arial" pitchFamily="34" charset="0"/>
                        </a:defRPr>
                      </a:lvl1pPr>
                      <a:lvl2pPr marL="742950" indent="-285750">
                        <a:spcBef>
                          <a:spcPct val="20000"/>
                        </a:spcBef>
                        <a:defRPr sz="2400">
                          <a:solidFill>
                            <a:schemeClr val="tx1"/>
                          </a:solidFill>
                          <a:latin typeface="Arial" pitchFamily="34" charset="0"/>
                        </a:defRPr>
                      </a:lvl2pPr>
                      <a:lvl3pPr marL="1143000" indent="-228600">
                        <a:spcBef>
                          <a:spcPct val="20000"/>
                        </a:spcBef>
                        <a:defRPr sz="2000">
                          <a:solidFill>
                            <a:schemeClr val="tx1"/>
                          </a:solidFill>
                          <a:latin typeface="Arial" pitchFamily="34" charset="0"/>
                        </a:defRPr>
                      </a:lvl3pPr>
                      <a:lvl4pPr marL="1600200" indent="-228600">
                        <a:spcBef>
                          <a:spcPct val="20000"/>
                        </a:spcBef>
                        <a:defRPr>
                          <a:solidFill>
                            <a:schemeClr val="tx1"/>
                          </a:solidFill>
                          <a:latin typeface="Arial" pitchFamily="34" charset="0"/>
                        </a:defRPr>
                      </a:lvl4pPr>
                      <a:lvl5pPr marL="2057400" indent="-228600">
                        <a:spcBef>
                          <a:spcPct val="20000"/>
                        </a:spcBef>
                        <a:defRPr>
                          <a:solidFill>
                            <a:schemeClr val="tx1"/>
                          </a:solidFill>
                          <a:latin typeface="Arial" pitchFamily="34" charset="0"/>
                        </a:defRPr>
                      </a:lvl5pPr>
                      <a:lvl6pPr marL="2514600" indent="-228600" fontAlgn="base">
                        <a:spcBef>
                          <a:spcPct val="20000"/>
                        </a:spcBef>
                        <a:spcAft>
                          <a:spcPct val="0"/>
                        </a:spcAft>
                        <a:defRPr>
                          <a:solidFill>
                            <a:schemeClr val="tx1"/>
                          </a:solidFill>
                          <a:latin typeface="Arial" pitchFamily="34" charset="0"/>
                        </a:defRPr>
                      </a:lvl6pPr>
                      <a:lvl7pPr marL="2971800" indent="-228600" fontAlgn="base">
                        <a:spcBef>
                          <a:spcPct val="20000"/>
                        </a:spcBef>
                        <a:spcAft>
                          <a:spcPct val="0"/>
                        </a:spcAft>
                        <a:defRPr>
                          <a:solidFill>
                            <a:schemeClr val="tx1"/>
                          </a:solidFill>
                          <a:latin typeface="Arial" pitchFamily="34" charset="0"/>
                        </a:defRPr>
                      </a:lvl7pPr>
                      <a:lvl8pPr marL="3429000" indent="-228600" fontAlgn="base">
                        <a:spcBef>
                          <a:spcPct val="20000"/>
                        </a:spcBef>
                        <a:spcAft>
                          <a:spcPct val="0"/>
                        </a:spcAft>
                        <a:defRPr>
                          <a:solidFill>
                            <a:schemeClr val="tx1"/>
                          </a:solidFill>
                          <a:latin typeface="Arial" pitchFamily="34" charset="0"/>
                        </a:defRPr>
                      </a:lvl8pPr>
                      <a:lvl9pPr marL="3886200" indent="-228600" fontAlgn="base">
                        <a:spcBef>
                          <a:spcPct val="2000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altLang="en-US" sz="2000" b="0" i="0" u="none" strike="noStrike" cap="none" normalizeH="0" baseline="0">
                          <a:ln>
                            <a:noFill/>
                          </a:ln>
                          <a:solidFill>
                            <a:schemeClr val="bg1"/>
                          </a:solidFill>
                          <a:effectLst/>
                          <a:latin typeface="Arial" pitchFamily="34" charset="0"/>
                        </a:rPr>
                        <a:t>Sign</a:t>
                      </a:r>
                      <a:endParaRPr kumimoji="0" lang="en-US" altLang="en-US" sz="2000" b="0" i="0" u="none" strike="noStrike" cap="none" normalizeH="0" baseline="0">
                        <a:ln>
                          <a:noFill/>
                        </a:ln>
                        <a:solidFill>
                          <a:schemeClr val="bg1"/>
                        </a:solidFill>
                        <a:effectLst/>
                        <a:latin typeface="Arial" pitchFamily="34" charset="0"/>
                      </a:endParaRPr>
                    </a:p>
                  </a:txBody>
                  <a:tcPr anchor="ctr" horzOverflow="overflow">
                    <a:lnL w="12700" cap="flat" cmpd="sng" algn="ctr">
                      <a:solidFill>
                        <a:schemeClr val="bg1"/>
                      </a:solidFill>
                      <a:prstDash val="solid"/>
                      <a:round/>
                      <a:headEnd type="none" w="med" len="med"/>
                      <a:tailEnd type="none" w="med" len="med"/>
                    </a:lnL>
                    <a:lnR>
                      <a:noFill/>
                    </a:lnR>
                    <a:lnT>
                      <a:noFill/>
                    </a:lnT>
                    <a:lnB w="12700" cap="flat" cmpd="sng" algn="ctr">
                      <a:solidFill>
                        <a:schemeClr val="tx1"/>
                      </a:solidFill>
                      <a:prstDash val="solid"/>
                      <a:round/>
                      <a:headEnd type="none" w="med" len="med"/>
                      <a:tailEnd type="none" w="med" len="med"/>
                    </a:lnB>
                    <a:lnTlToBr>
                      <a:noFill/>
                    </a:lnTlToBr>
                    <a:lnBlToTr>
                      <a:noFill/>
                    </a:lnBlToTr>
                    <a:solidFill>
                      <a:schemeClr val="tx1"/>
                    </a:solidFill>
                  </a:tcPr>
                </a:tc>
                <a:extLst>
                  <a:ext uri="{0D108BD9-81ED-4DB2-BD59-A6C34878D82A}">
                    <a16:rowId xmlns:a16="http://schemas.microsoft.com/office/drawing/2014/main" val="10000"/>
                  </a:ext>
                </a:extLst>
              </a:tr>
              <a:tr h="287338">
                <a:tc vMerge="1">
                  <a:txBody>
                    <a:bodyPr/>
                    <a:lstStyle/>
                    <a:p>
                      <a:endParaRPr lang="en-GB"/>
                    </a:p>
                  </a:txBody>
                  <a:tcPr/>
                </a:tc>
                <a:tc vMerge="1">
                  <a:txBody>
                    <a:bodyPr/>
                    <a:lstStyle/>
                    <a:p>
                      <a:endParaRPr lang="en-GB"/>
                    </a:p>
                  </a:txBody>
                  <a:tcPr/>
                </a:tc>
                <a:tc>
                  <a:txBody>
                    <a:bodyPr/>
                    <a:lstStyle>
                      <a:lvl1pPr>
                        <a:spcBef>
                          <a:spcPct val="20000"/>
                        </a:spcBef>
                        <a:defRPr sz="2800">
                          <a:solidFill>
                            <a:schemeClr val="tx1"/>
                          </a:solidFill>
                          <a:latin typeface="Arial" pitchFamily="34" charset="0"/>
                        </a:defRPr>
                      </a:lvl1pPr>
                      <a:lvl2pPr marL="742950" indent="-285750">
                        <a:spcBef>
                          <a:spcPct val="20000"/>
                        </a:spcBef>
                        <a:defRPr sz="2400">
                          <a:solidFill>
                            <a:schemeClr val="tx1"/>
                          </a:solidFill>
                          <a:latin typeface="Arial" pitchFamily="34" charset="0"/>
                        </a:defRPr>
                      </a:lvl2pPr>
                      <a:lvl3pPr marL="1143000" indent="-228600">
                        <a:spcBef>
                          <a:spcPct val="20000"/>
                        </a:spcBef>
                        <a:defRPr sz="2000">
                          <a:solidFill>
                            <a:schemeClr val="tx1"/>
                          </a:solidFill>
                          <a:latin typeface="Arial" pitchFamily="34" charset="0"/>
                        </a:defRPr>
                      </a:lvl3pPr>
                      <a:lvl4pPr marL="1600200" indent="-228600">
                        <a:spcBef>
                          <a:spcPct val="20000"/>
                        </a:spcBef>
                        <a:defRPr>
                          <a:solidFill>
                            <a:schemeClr val="tx1"/>
                          </a:solidFill>
                          <a:latin typeface="Arial" pitchFamily="34" charset="0"/>
                        </a:defRPr>
                      </a:lvl4pPr>
                      <a:lvl5pPr marL="2057400" indent="-228600">
                        <a:spcBef>
                          <a:spcPct val="20000"/>
                        </a:spcBef>
                        <a:defRPr>
                          <a:solidFill>
                            <a:schemeClr val="tx1"/>
                          </a:solidFill>
                          <a:latin typeface="Arial" pitchFamily="34" charset="0"/>
                        </a:defRPr>
                      </a:lvl5pPr>
                      <a:lvl6pPr marL="2514600" indent="-228600" fontAlgn="base">
                        <a:spcBef>
                          <a:spcPct val="20000"/>
                        </a:spcBef>
                        <a:spcAft>
                          <a:spcPct val="0"/>
                        </a:spcAft>
                        <a:defRPr>
                          <a:solidFill>
                            <a:schemeClr val="tx1"/>
                          </a:solidFill>
                          <a:latin typeface="Arial" pitchFamily="34" charset="0"/>
                        </a:defRPr>
                      </a:lvl6pPr>
                      <a:lvl7pPr marL="2971800" indent="-228600" fontAlgn="base">
                        <a:spcBef>
                          <a:spcPct val="20000"/>
                        </a:spcBef>
                        <a:spcAft>
                          <a:spcPct val="0"/>
                        </a:spcAft>
                        <a:defRPr>
                          <a:solidFill>
                            <a:schemeClr val="tx1"/>
                          </a:solidFill>
                          <a:latin typeface="Arial" pitchFamily="34" charset="0"/>
                        </a:defRPr>
                      </a:lvl7pPr>
                      <a:lvl8pPr marL="3429000" indent="-228600" fontAlgn="base">
                        <a:spcBef>
                          <a:spcPct val="20000"/>
                        </a:spcBef>
                        <a:spcAft>
                          <a:spcPct val="0"/>
                        </a:spcAft>
                        <a:defRPr>
                          <a:solidFill>
                            <a:schemeClr val="tx1"/>
                          </a:solidFill>
                          <a:latin typeface="Arial" pitchFamily="34" charset="0"/>
                        </a:defRPr>
                      </a:lvl8pPr>
                      <a:lvl9pPr marL="3886200" indent="-228600" fontAlgn="base">
                        <a:spcBef>
                          <a:spcPct val="2000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altLang="en-US" sz="2000" b="0" i="0" u="none" strike="noStrike" cap="none" normalizeH="0" baseline="0">
                          <a:ln>
                            <a:noFill/>
                          </a:ln>
                          <a:solidFill>
                            <a:schemeClr val="bg1"/>
                          </a:solidFill>
                          <a:effectLst/>
                          <a:latin typeface="Arial" pitchFamily="34" charset="0"/>
                        </a:rPr>
                        <a:t>Work place</a:t>
                      </a:r>
                      <a:endParaRPr kumimoji="0" lang="en-US" altLang="en-US" sz="2000" b="0" i="0" u="none" strike="noStrike" cap="none" normalizeH="0" baseline="0">
                        <a:ln>
                          <a:noFill/>
                        </a:ln>
                        <a:solidFill>
                          <a:schemeClr val="bg1"/>
                        </a:solidFill>
                        <a:effectLst/>
                        <a:latin typeface="Arial" pitchFamily="34"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a:noFill/>
                    </a:lnT>
                    <a:lnB w="12700" cap="flat" cmpd="sng" algn="ctr">
                      <a:solidFill>
                        <a:schemeClr val="tx1"/>
                      </a:solidFill>
                      <a:prstDash val="solid"/>
                      <a:round/>
                      <a:headEnd type="none" w="med" len="med"/>
                      <a:tailEnd type="none" w="med" len="med"/>
                    </a:lnB>
                    <a:lnTlToBr>
                      <a:noFill/>
                    </a:lnTlToBr>
                    <a:lnBlToTr>
                      <a:noFill/>
                    </a:lnBlToTr>
                    <a:solidFill>
                      <a:schemeClr val="tx1"/>
                    </a:solidFill>
                  </a:tcPr>
                </a:tc>
                <a:tc>
                  <a:txBody>
                    <a:bodyPr/>
                    <a:lstStyle>
                      <a:lvl1pPr>
                        <a:spcBef>
                          <a:spcPct val="20000"/>
                        </a:spcBef>
                        <a:defRPr sz="2800">
                          <a:solidFill>
                            <a:schemeClr val="tx1"/>
                          </a:solidFill>
                          <a:latin typeface="Arial" pitchFamily="34" charset="0"/>
                        </a:defRPr>
                      </a:lvl1pPr>
                      <a:lvl2pPr marL="742950" indent="-285750">
                        <a:spcBef>
                          <a:spcPct val="20000"/>
                        </a:spcBef>
                        <a:defRPr sz="2400">
                          <a:solidFill>
                            <a:schemeClr val="tx1"/>
                          </a:solidFill>
                          <a:latin typeface="Arial" pitchFamily="34" charset="0"/>
                        </a:defRPr>
                      </a:lvl2pPr>
                      <a:lvl3pPr marL="1143000" indent="-228600">
                        <a:spcBef>
                          <a:spcPct val="20000"/>
                        </a:spcBef>
                        <a:defRPr sz="2000">
                          <a:solidFill>
                            <a:schemeClr val="tx1"/>
                          </a:solidFill>
                          <a:latin typeface="Arial" pitchFamily="34" charset="0"/>
                        </a:defRPr>
                      </a:lvl3pPr>
                      <a:lvl4pPr marL="1600200" indent="-228600">
                        <a:spcBef>
                          <a:spcPct val="20000"/>
                        </a:spcBef>
                        <a:defRPr>
                          <a:solidFill>
                            <a:schemeClr val="tx1"/>
                          </a:solidFill>
                          <a:latin typeface="Arial" pitchFamily="34" charset="0"/>
                        </a:defRPr>
                      </a:lvl4pPr>
                      <a:lvl5pPr marL="2057400" indent="-228600">
                        <a:spcBef>
                          <a:spcPct val="20000"/>
                        </a:spcBef>
                        <a:defRPr>
                          <a:solidFill>
                            <a:schemeClr val="tx1"/>
                          </a:solidFill>
                          <a:latin typeface="Arial" pitchFamily="34" charset="0"/>
                        </a:defRPr>
                      </a:lvl5pPr>
                      <a:lvl6pPr marL="2514600" indent="-228600" fontAlgn="base">
                        <a:spcBef>
                          <a:spcPct val="20000"/>
                        </a:spcBef>
                        <a:spcAft>
                          <a:spcPct val="0"/>
                        </a:spcAft>
                        <a:defRPr>
                          <a:solidFill>
                            <a:schemeClr val="tx1"/>
                          </a:solidFill>
                          <a:latin typeface="Arial" pitchFamily="34" charset="0"/>
                        </a:defRPr>
                      </a:lvl6pPr>
                      <a:lvl7pPr marL="2971800" indent="-228600" fontAlgn="base">
                        <a:spcBef>
                          <a:spcPct val="20000"/>
                        </a:spcBef>
                        <a:spcAft>
                          <a:spcPct val="0"/>
                        </a:spcAft>
                        <a:defRPr>
                          <a:solidFill>
                            <a:schemeClr val="tx1"/>
                          </a:solidFill>
                          <a:latin typeface="Arial" pitchFamily="34" charset="0"/>
                        </a:defRPr>
                      </a:lvl7pPr>
                      <a:lvl8pPr marL="3429000" indent="-228600" fontAlgn="base">
                        <a:spcBef>
                          <a:spcPct val="20000"/>
                        </a:spcBef>
                        <a:spcAft>
                          <a:spcPct val="0"/>
                        </a:spcAft>
                        <a:defRPr>
                          <a:solidFill>
                            <a:schemeClr val="tx1"/>
                          </a:solidFill>
                          <a:latin typeface="Arial" pitchFamily="34" charset="0"/>
                        </a:defRPr>
                      </a:lvl8pPr>
                      <a:lvl9pPr marL="3886200" indent="-228600" fontAlgn="base">
                        <a:spcBef>
                          <a:spcPct val="2000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altLang="en-US" sz="2000" b="0" i="0" u="none" strike="noStrike" cap="none" normalizeH="0" baseline="0">
                          <a:ln>
                            <a:noFill/>
                          </a:ln>
                          <a:solidFill>
                            <a:schemeClr val="bg1"/>
                          </a:solidFill>
                          <a:effectLst/>
                          <a:latin typeface="Arial" pitchFamily="34" charset="0"/>
                        </a:rPr>
                        <a:t>Low occupancy</a:t>
                      </a:r>
                      <a:endParaRPr kumimoji="0" lang="en-US" altLang="en-US" sz="2000" b="0" i="0" u="none" strike="noStrike" cap="none" normalizeH="0" baseline="0">
                        <a:ln>
                          <a:noFill/>
                        </a:ln>
                        <a:solidFill>
                          <a:schemeClr val="bg1"/>
                        </a:solidFill>
                        <a:effectLst/>
                        <a:latin typeface="Arial" pitchFamily="34"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a:noFill/>
                    </a:lnT>
                    <a:lnB w="12700" cap="flat" cmpd="sng" algn="ctr">
                      <a:solidFill>
                        <a:schemeClr val="tx1"/>
                      </a:solidFill>
                      <a:prstDash val="solid"/>
                      <a:round/>
                      <a:headEnd type="none" w="med" len="med"/>
                      <a:tailEnd type="none" w="med" len="med"/>
                    </a:lnB>
                    <a:lnTlToBr>
                      <a:noFill/>
                    </a:lnTlToBr>
                    <a:lnBlToTr>
                      <a:noFill/>
                    </a:lnBlToTr>
                    <a:solidFill>
                      <a:schemeClr val="tx1"/>
                    </a:solidFill>
                  </a:tcPr>
                </a:tc>
                <a:tc vMerge="1">
                  <a:txBody>
                    <a:bodyPr/>
                    <a:lstStyle/>
                    <a:p>
                      <a:endParaRPr lang="en-GB"/>
                    </a:p>
                  </a:txBody>
                  <a:tcPr/>
                </a:tc>
                <a:extLst>
                  <a:ext uri="{0D108BD9-81ED-4DB2-BD59-A6C34878D82A}">
                    <a16:rowId xmlns:a16="http://schemas.microsoft.com/office/drawing/2014/main" val="10001"/>
                  </a:ext>
                </a:extLst>
              </a:tr>
              <a:tr h="344488">
                <a:tc>
                  <a:txBody>
                    <a:bodyPr/>
                    <a:lstStyle>
                      <a:lvl1pPr>
                        <a:spcBef>
                          <a:spcPct val="20000"/>
                        </a:spcBef>
                        <a:defRPr sz="2800">
                          <a:solidFill>
                            <a:schemeClr val="tx1"/>
                          </a:solidFill>
                          <a:latin typeface="Arial" pitchFamily="34" charset="0"/>
                        </a:defRPr>
                      </a:lvl1pPr>
                      <a:lvl2pPr marL="742950" indent="-285750">
                        <a:spcBef>
                          <a:spcPct val="20000"/>
                        </a:spcBef>
                        <a:defRPr sz="2400">
                          <a:solidFill>
                            <a:schemeClr val="tx1"/>
                          </a:solidFill>
                          <a:latin typeface="Arial" pitchFamily="34" charset="0"/>
                        </a:defRPr>
                      </a:lvl2pPr>
                      <a:lvl3pPr marL="1143000" indent="-228600">
                        <a:spcBef>
                          <a:spcPct val="20000"/>
                        </a:spcBef>
                        <a:defRPr sz="2000">
                          <a:solidFill>
                            <a:schemeClr val="tx1"/>
                          </a:solidFill>
                          <a:latin typeface="Arial" pitchFamily="34" charset="0"/>
                        </a:defRPr>
                      </a:lvl3pPr>
                      <a:lvl4pPr marL="1600200" indent="-228600">
                        <a:spcBef>
                          <a:spcPct val="20000"/>
                        </a:spcBef>
                        <a:defRPr>
                          <a:solidFill>
                            <a:schemeClr val="tx1"/>
                          </a:solidFill>
                          <a:latin typeface="Arial" pitchFamily="34" charset="0"/>
                        </a:defRPr>
                      </a:lvl4pPr>
                      <a:lvl5pPr marL="2057400" indent="-228600">
                        <a:spcBef>
                          <a:spcPct val="20000"/>
                        </a:spcBef>
                        <a:defRPr>
                          <a:solidFill>
                            <a:schemeClr val="tx1"/>
                          </a:solidFill>
                          <a:latin typeface="Arial" pitchFamily="34" charset="0"/>
                        </a:defRPr>
                      </a:lvl5pPr>
                      <a:lvl6pPr marL="2514600" indent="-228600" fontAlgn="base">
                        <a:spcBef>
                          <a:spcPct val="20000"/>
                        </a:spcBef>
                        <a:spcAft>
                          <a:spcPct val="0"/>
                        </a:spcAft>
                        <a:defRPr>
                          <a:solidFill>
                            <a:schemeClr val="tx1"/>
                          </a:solidFill>
                          <a:latin typeface="Arial" pitchFamily="34" charset="0"/>
                        </a:defRPr>
                      </a:lvl6pPr>
                      <a:lvl7pPr marL="2971800" indent="-228600" fontAlgn="base">
                        <a:spcBef>
                          <a:spcPct val="20000"/>
                        </a:spcBef>
                        <a:spcAft>
                          <a:spcPct val="0"/>
                        </a:spcAft>
                        <a:defRPr>
                          <a:solidFill>
                            <a:schemeClr val="tx1"/>
                          </a:solidFill>
                          <a:latin typeface="Arial" pitchFamily="34" charset="0"/>
                        </a:defRPr>
                      </a:lvl7pPr>
                      <a:lvl8pPr marL="3429000" indent="-228600" fontAlgn="base">
                        <a:spcBef>
                          <a:spcPct val="20000"/>
                        </a:spcBef>
                        <a:spcAft>
                          <a:spcPct val="0"/>
                        </a:spcAft>
                        <a:defRPr>
                          <a:solidFill>
                            <a:schemeClr val="tx1"/>
                          </a:solidFill>
                          <a:latin typeface="Arial" pitchFamily="34" charset="0"/>
                        </a:defRPr>
                      </a:lvl8pPr>
                      <a:lvl9pPr marL="3886200" indent="-228600" fontAlgn="base">
                        <a:spcBef>
                          <a:spcPct val="2000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altLang="en-US" sz="2000" b="0" i="0" u="none" strike="noStrike" cap="none" normalizeH="0" baseline="0">
                          <a:ln>
                            <a:noFill/>
                          </a:ln>
                          <a:solidFill>
                            <a:schemeClr val="tx1"/>
                          </a:solidFill>
                          <a:effectLst/>
                          <a:latin typeface="Arial" pitchFamily="34" charset="0"/>
                        </a:rPr>
                        <a:t>Non-designated</a:t>
                      </a:r>
                      <a:endParaRPr kumimoji="0" lang="en-US" altLang="en-US" sz="2000" b="0" i="0" u="none" strike="noStrike" cap="none" normalizeH="0" baseline="0">
                        <a:ln>
                          <a:noFill/>
                        </a:ln>
                        <a:solidFill>
                          <a:schemeClr val="tx1"/>
                        </a:solidFill>
                        <a:effectLst/>
                        <a:latin typeface="Arial" pitchFamily="34" charset="0"/>
                      </a:endParaRPr>
                    </a:p>
                  </a:txBody>
                  <a:tcPr anchor="ctr" horzOverflow="overflow">
                    <a:lnL>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a:noFill/>
                    </a:lnB>
                    <a:lnTlToBr>
                      <a:noFill/>
                    </a:lnTlToBr>
                    <a:lnBlToTr>
                      <a:noFill/>
                    </a:lnBlToTr>
                    <a:solidFill>
                      <a:srgbClr val="92D050"/>
                    </a:solidFill>
                  </a:tcPr>
                </a:tc>
                <a:tc>
                  <a:txBody>
                    <a:bodyPr/>
                    <a:lstStyle>
                      <a:lvl1pPr>
                        <a:spcBef>
                          <a:spcPct val="20000"/>
                        </a:spcBef>
                        <a:defRPr sz="2800">
                          <a:solidFill>
                            <a:schemeClr val="tx1"/>
                          </a:solidFill>
                          <a:latin typeface="Arial" pitchFamily="34" charset="0"/>
                        </a:defRPr>
                      </a:lvl1pPr>
                      <a:lvl2pPr marL="742950" indent="-285750">
                        <a:spcBef>
                          <a:spcPct val="20000"/>
                        </a:spcBef>
                        <a:defRPr sz="2400">
                          <a:solidFill>
                            <a:schemeClr val="tx1"/>
                          </a:solidFill>
                          <a:latin typeface="Arial" pitchFamily="34" charset="0"/>
                        </a:defRPr>
                      </a:lvl2pPr>
                      <a:lvl3pPr marL="1143000" indent="-228600">
                        <a:spcBef>
                          <a:spcPct val="20000"/>
                        </a:spcBef>
                        <a:defRPr sz="2000">
                          <a:solidFill>
                            <a:schemeClr val="tx1"/>
                          </a:solidFill>
                          <a:latin typeface="Arial" pitchFamily="34" charset="0"/>
                        </a:defRPr>
                      </a:lvl3pPr>
                      <a:lvl4pPr marL="1600200" indent="-228600">
                        <a:spcBef>
                          <a:spcPct val="20000"/>
                        </a:spcBef>
                        <a:defRPr>
                          <a:solidFill>
                            <a:schemeClr val="tx1"/>
                          </a:solidFill>
                          <a:latin typeface="Arial" pitchFamily="34" charset="0"/>
                        </a:defRPr>
                      </a:lvl4pPr>
                      <a:lvl5pPr marL="2057400" indent="-228600">
                        <a:spcBef>
                          <a:spcPct val="20000"/>
                        </a:spcBef>
                        <a:defRPr>
                          <a:solidFill>
                            <a:schemeClr val="tx1"/>
                          </a:solidFill>
                          <a:latin typeface="Arial" pitchFamily="34" charset="0"/>
                        </a:defRPr>
                      </a:lvl5pPr>
                      <a:lvl6pPr marL="2514600" indent="-228600" fontAlgn="base">
                        <a:spcBef>
                          <a:spcPct val="20000"/>
                        </a:spcBef>
                        <a:spcAft>
                          <a:spcPct val="0"/>
                        </a:spcAft>
                        <a:defRPr>
                          <a:solidFill>
                            <a:schemeClr val="tx1"/>
                          </a:solidFill>
                          <a:latin typeface="Arial" pitchFamily="34" charset="0"/>
                        </a:defRPr>
                      </a:lvl6pPr>
                      <a:lvl7pPr marL="2971800" indent="-228600" fontAlgn="base">
                        <a:spcBef>
                          <a:spcPct val="20000"/>
                        </a:spcBef>
                        <a:spcAft>
                          <a:spcPct val="0"/>
                        </a:spcAft>
                        <a:defRPr>
                          <a:solidFill>
                            <a:schemeClr val="tx1"/>
                          </a:solidFill>
                          <a:latin typeface="Arial" pitchFamily="34" charset="0"/>
                        </a:defRPr>
                      </a:lvl7pPr>
                      <a:lvl8pPr marL="3429000" indent="-228600" fontAlgn="base">
                        <a:spcBef>
                          <a:spcPct val="20000"/>
                        </a:spcBef>
                        <a:spcAft>
                          <a:spcPct val="0"/>
                        </a:spcAft>
                        <a:defRPr>
                          <a:solidFill>
                            <a:schemeClr val="tx1"/>
                          </a:solidFill>
                          <a:latin typeface="Arial" pitchFamily="34" charset="0"/>
                        </a:defRPr>
                      </a:lvl8pPr>
                      <a:lvl9pPr marL="3886200" indent="-228600" fontAlgn="base">
                        <a:spcBef>
                          <a:spcPct val="20000"/>
                        </a:spcBef>
                        <a:spcAft>
                          <a:spcPct val="0"/>
                        </a:spcAft>
                        <a:defRPr>
                          <a:solidFill>
                            <a:schemeClr val="tx1"/>
                          </a:solidFill>
                          <a:latin typeface="Arial"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altLang="en-US" sz="2000" b="0" i="0" u="none" strike="noStrike" cap="none" normalizeH="0" baseline="0">
                          <a:ln>
                            <a:noFill/>
                          </a:ln>
                          <a:solidFill>
                            <a:schemeClr val="tx1"/>
                          </a:solidFill>
                          <a:effectLst/>
                          <a:latin typeface="Arial" pitchFamily="34" charset="0"/>
                        </a:rPr>
                        <a:t>1 mSv</a:t>
                      </a:r>
                      <a:endParaRPr kumimoji="0" lang="en-US" altLang="en-US" sz="2000" b="0" i="0" u="none" strike="noStrike" cap="none" normalizeH="0" baseline="0">
                        <a:ln>
                          <a:noFill/>
                        </a:ln>
                        <a:solidFill>
                          <a:schemeClr val="tx1"/>
                        </a:solidFill>
                        <a:effectLst/>
                        <a:latin typeface="Arial" pitchFamily="34"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a:noFill/>
                    </a:lnB>
                    <a:lnTlToBr>
                      <a:noFill/>
                    </a:lnTlToBr>
                    <a:lnBlToTr>
                      <a:noFill/>
                    </a:lnBlToTr>
                    <a:solidFill>
                      <a:srgbClr val="92D050"/>
                    </a:solidFill>
                  </a:tcPr>
                </a:tc>
                <a:tc>
                  <a:txBody>
                    <a:bodyPr/>
                    <a:lstStyle>
                      <a:lvl1pPr>
                        <a:spcBef>
                          <a:spcPct val="20000"/>
                        </a:spcBef>
                        <a:defRPr sz="2800">
                          <a:solidFill>
                            <a:schemeClr val="tx1"/>
                          </a:solidFill>
                          <a:latin typeface="Arial" pitchFamily="34" charset="0"/>
                        </a:defRPr>
                      </a:lvl1pPr>
                      <a:lvl2pPr marL="742950" indent="-285750">
                        <a:spcBef>
                          <a:spcPct val="20000"/>
                        </a:spcBef>
                        <a:defRPr sz="2400">
                          <a:solidFill>
                            <a:schemeClr val="tx1"/>
                          </a:solidFill>
                          <a:latin typeface="Arial" pitchFamily="34" charset="0"/>
                        </a:defRPr>
                      </a:lvl2pPr>
                      <a:lvl3pPr marL="1143000" indent="-228600">
                        <a:spcBef>
                          <a:spcPct val="20000"/>
                        </a:spcBef>
                        <a:defRPr sz="2000">
                          <a:solidFill>
                            <a:schemeClr val="tx1"/>
                          </a:solidFill>
                          <a:latin typeface="Arial" pitchFamily="34" charset="0"/>
                        </a:defRPr>
                      </a:lvl3pPr>
                      <a:lvl4pPr marL="1600200" indent="-228600">
                        <a:spcBef>
                          <a:spcPct val="20000"/>
                        </a:spcBef>
                        <a:defRPr>
                          <a:solidFill>
                            <a:schemeClr val="tx1"/>
                          </a:solidFill>
                          <a:latin typeface="Arial" pitchFamily="34" charset="0"/>
                        </a:defRPr>
                      </a:lvl4pPr>
                      <a:lvl5pPr marL="2057400" indent="-228600">
                        <a:spcBef>
                          <a:spcPct val="20000"/>
                        </a:spcBef>
                        <a:defRPr>
                          <a:solidFill>
                            <a:schemeClr val="tx1"/>
                          </a:solidFill>
                          <a:latin typeface="Arial" pitchFamily="34" charset="0"/>
                        </a:defRPr>
                      </a:lvl5pPr>
                      <a:lvl6pPr marL="2514600" indent="-228600" fontAlgn="base">
                        <a:spcBef>
                          <a:spcPct val="20000"/>
                        </a:spcBef>
                        <a:spcAft>
                          <a:spcPct val="0"/>
                        </a:spcAft>
                        <a:defRPr>
                          <a:solidFill>
                            <a:schemeClr val="tx1"/>
                          </a:solidFill>
                          <a:latin typeface="Arial" pitchFamily="34" charset="0"/>
                        </a:defRPr>
                      </a:lvl6pPr>
                      <a:lvl7pPr marL="2971800" indent="-228600" fontAlgn="base">
                        <a:spcBef>
                          <a:spcPct val="20000"/>
                        </a:spcBef>
                        <a:spcAft>
                          <a:spcPct val="0"/>
                        </a:spcAft>
                        <a:defRPr>
                          <a:solidFill>
                            <a:schemeClr val="tx1"/>
                          </a:solidFill>
                          <a:latin typeface="Arial" pitchFamily="34" charset="0"/>
                        </a:defRPr>
                      </a:lvl7pPr>
                      <a:lvl8pPr marL="3429000" indent="-228600" fontAlgn="base">
                        <a:spcBef>
                          <a:spcPct val="20000"/>
                        </a:spcBef>
                        <a:spcAft>
                          <a:spcPct val="0"/>
                        </a:spcAft>
                        <a:defRPr>
                          <a:solidFill>
                            <a:schemeClr val="tx1"/>
                          </a:solidFill>
                          <a:latin typeface="Arial" pitchFamily="34" charset="0"/>
                        </a:defRPr>
                      </a:lvl8pPr>
                      <a:lvl9pPr marL="3886200" indent="-228600" fontAlgn="base">
                        <a:spcBef>
                          <a:spcPct val="20000"/>
                        </a:spcBef>
                        <a:spcAft>
                          <a:spcPct val="0"/>
                        </a:spcAft>
                        <a:defRPr>
                          <a:solidFill>
                            <a:schemeClr val="tx1"/>
                          </a:solidFill>
                          <a:latin typeface="Arial"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altLang="en-US" sz="2000" b="0" i="0" u="none" strike="noStrike" cap="none" normalizeH="0" baseline="0">
                          <a:ln>
                            <a:noFill/>
                          </a:ln>
                          <a:solidFill>
                            <a:schemeClr val="tx1"/>
                          </a:solidFill>
                          <a:effectLst/>
                          <a:latin typeface="Arial" pitchFamily="34" charset="0"/>
                        </a:rPr>
                        <a:t>0.5 µSv/h</a:t>
                      </a:r>
                      <a:endParaRPr kumimoji="0" lang="en-US" altLang="en-US" sz="2000" b="0" i="0" u="none" strike="noStrike" cap="none" normalizeH="0" baseline="0">
                        <a:ln>
                          <a:noFill/>
                        </a:ln>
                        <a:solidFill>
                          <a:schemeClr val="tx1"/>
                        </a:solidFill>
                        <a:effectLst/>
                        <a:latin typeface="Arial" pitchFamily="34"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a:noFill/>
                    </a:lnB>
                    <a:lnTlToBr>
                      <a:noFill/>
                    </a:lnTlToBr>
                    <a:lnBlToTr>
                      <a:noFill/>
                    </a:lnBlToTr>
                    <a:solidFill>
                      <a:srgbClr val="92D050"/>
                    </a:solidFill>
                  </a:tcPr>
                </a:tc>
                <a:tc>
                  <a:txBody>
                    <a:bodyPr/>
                    <a:lstStyle>
                      <a:lvl1pPr>
                        <a:spcBef>
                          <a:spcPct val="20000"/>
                        </a:spcBef>
                        <a:defRPr sz="2800">
                          <a:solidFill>
                            <a:schemeClr val="tx1"/>
                          </a:solidFill>
                          <a:latin typeface="Arial" pitchFamily="34" charset="0"/>
                        </a:defRPr>
                      </a:lvl1pPr>
                      <a:lvl2pPr marL="742950" indent="-285750">
                        <a:spcBef>
                          <a:spcPct val="20000"/>
                        </a:spcBef>
                        <a:defRPr sz="2400">
                          <a:solidFill>
                            <a:schemeClr val="tx1"/>
                          </a:solidFill>
                          <a:latin typeface="Arial" pitchFamily="34" charset="0"/>
                        </a:defRPr>
                      </a:lvl2pPr>
                      <a:lvl3pPr marL="1143000" indent="-228600">
                        <a:spcBef>
                          <a:spcPct val="20000"/>
                        </a:spcBef>
                        <a:defRPr sz="2000">
                          <a:solidFill>
                            <a:schemeClr val="tx1"/>
                          </a:solidFill>
                          <a:latin typeface="Arial" pitchFamily="34" charset="0"/>
                        </a:defRPr>
                      </a:lvl3pPr>
                      <a:lvl4pPr marL="1600200" indent="-228600">
                        <a:spcBef>
                          <a:spcPct val="20000"/>
                        </a:spcBef>
                        <a:defRPr>
                          <a:solidFill>
                            <a:schemeClr val="tx1"/>
                          </a:solidFill>
                          <a:latin typeface="Arial" pitchFamily="34" charset="0"/>
                        </a:defRPr>
                      </a:lvl4pPr>
                      <a:lvl5pPr marL="2057400" indent="-228600">
                        <a:spcBef>
                          <a:spcPct val="20000"/>
                        </a:spcBef>
                        <a:defRPr>
                          <a:solidFill>
                            <a:schemeClr val="tx1"/>
                          </a:solidFill>
                          <a:latin typeface="Arial" pitchFamily="34" charset="0"/>
                        </a:defRPr>
                      </a:lvl5pPr>
                      <a:lvl6pPr marL="2514600" indent="-228600" fontAlgn="base">
                        <a:spcBef>
                          <a:spcPct val="20000"/>
                        </a:spcBef>
                        <a:spcAft>
                          <a:spcPct val="0"/>
                        </a:spcAft>
                        <a:defRPr>
                          <a:solidFill>
                            <a:schemeClr val="tx1"/>
                          </a:solidFill>
                          <a:latin typeface="Arial" pitchFamily="34" charset="0"/>
                        </a:defRPr>
                      </a:lvl6pPr>
                      <a:lvl7pPr marL="2971800" indent="-228600" fontAlgn="base">
                        <a:spcBef>
                          <a:spcPct val="20000"/>
                        </a:spcBef>
                        <a:spcAft>
                          <a:spcPct val="0"/>
                        </a:spcAft>
                        <a:defRPr>
                          <a:solidFill>
                            <a:schemeClr val="tx1"/>
                          </a:solidFill>
                          <a:latin typeface="Arial" pitchFamily="34" charset="0"/>
                        </a:defRPr>
                      </a:lvl7pPr>
                      <a:lvl8pPr marL="3429000" indent="-228600" fontAlgn="base">
                        <a:spcBef>
                          <a:spcPct val="20000"/>
                        </a:spcBef>
                        <a:spcAft>
                          <a:spcPct val="0"/>
                        </a:spcAft>
                        <a:defRPr>
                          <a:solidFill>
                            <a:schemeClr val="tx1"/>
                          </a:solidFill>
                          <a:latin typeface="Arial" pitchFamily="34" charset="0"/>
                        </a:defRPr>
                      </a:lvl8pPr>
                      <a:lvl9pPr marL="3886200" indent="-228600" fontAlgn="base">
                        <a:spcBef>
                          <a:spcPct val="20000"/>
                        </a:spcBef>
                        <a:spcAft>
                          <a:spcPct val="0"/>
                        </a:spcAft>
                        <a:defRPr>
                          <a:solidFill>
                            <a:schemeClr val="tx1"/>
                          </a:solidFill>
                          <a:latin typeface="Arial"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altLang="en-US" sz="2000" b="0" i="0" u="none" strike="noStrike" cap="none" normalizeH="0" baseline="0">
                          <a:ln>
                            <a:noFill/>
                          </a:ln>
                          <a:solidFill>
                            <a:schemeClr val="tx1"/>
                          </a:solidFill>
                          <a:effectLst/>
                          <a:latin typeface="Arial" pitchFamily="34" charset="0"/>
                        </a:rPr>
                        <a:t>2.5 µSv/h</a:t>
                      </a:r>
                      <a:endParaRPr kumimoji="0" lang="en-US" altLang="en-US" sz="2000" b="0" i="0" u="none" strike="noStrike" cap="none" normalizeH="0" baseline="0">
                        <a:ln>
                          <a:noFill/>
                        </a:ln>
                        <a:solidFill>
                          <a:schemeClr val="tx1"/>
                        </a:solidFill>
                        <a:effectLst/>
                        <a:latin typeface="Arial" pitchFamily="34"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a:noFill/>
                    </a:lnB>
                    <a:lnTlToBr>
                      <a:noFill/>
                    </a:lnTlToBr>
                    <a:lnBlToTr>
                      <a:noFill/>
                    </a:lnBlToTr>
                    <a:solidFill>
                      <a:srgbClr val="92D050"/>
                    </a:solidFill>
                  </a:tcPr>
                </a:tc>
                <a:tc>
                  <a:txBody>
                    <a:bodyPr/>
                    <a:lstStyle>
                      <a:lvl1pPr>
                        <a:spcBef>
                          <a:spcPct val="20000"/>
                        </a:spcBef>
                        <a:defRPr sz="2800">
                          <a:solidFill>
                            <a:schemeClr val="tx1"/>
                          </a:solidFill>
                          <a:latin typeface="Arial" pitchFamily="34" charset="0"/>
                        </a:defRPr>
                      </a:lvl1pPr>
                      <a:lvl2pPr marL="742950" indent="-285750">
                        <a:spcBef>
                          <a:spcPct val="20000"/>
                        </a:spcBef>
                        <a:defRPr sz="2400">
                          <a:solidFill>
                            <a:schemeClr val="tx1"/>
                          </a:solidFill>
                          <a:latin typeface="Arial" pitchFamily="34" charset="0"/>
                        </a:defRPr>
                      </a:lvl2pPr>
                      <a:lvl3pPr marL="1143000" indent="-228600">
                        <a:spcBef>
                          <a:spcPct val="20000"/>
                        </a:spcBef>
                        <a:defRPr sz="2000">
                          <a:solidFill>
                            <a:schemeClr val="tx1"/>
                          </a:solidFill>
                          <a:latin typeface="Arial" pitchFamily="34" charset="0"/>
                        </a:defRPr>
                      </a:lvl3pPr>
                      <a:lvl4pPr marL="1600200" indent="-228600">
                        <a:spcBef>
                          <a:spcPct val="20000"/>
                        </a:spcBef>
                        <a:defRPr>
                          <a:solidFill>
                            <a:schemeClr val="tx1"/>
                          </a:solidFill>
                          <a:latin typeface="Arial" pitchFamily="34" charset="0"/>
                        </a:defRPr>
                      </a:lvl4pPr>
                      <a:lvl5pPr marL="2057400" indent="-228600">
                        <a:spcBef>
                          <a:spcPct val="20000"/>
                        </a:spcBef>
                        <a:defRPr>
                          <a:solidFill>
                            <a:schemeClr val="tx1"/>
                          </a:solidFill>
                          <a:latin typeface="Arial" pitchFamily="34" charset="0"/>
                        </a:defRPr>
                      </a:lvl5pPr>
                      <a:lvl6pPr marL="2514600" indent="-228600" fontAlgn="base">
                        <a:spcBef>
                          <a:spcPct val="20000"/>
                        </a:spcBef>
                        <a:spcAft>
                          <a:spcPct val="0"/>
                        </a:spcAft>
                        <a:defRPr>
                          <a:solidFill>
                            <a:schemeClr val="tx1"/>
                          </a:solidFill>
                          <a:latin typeface="Arial" pitchFamily="34" charset="0"/>
                        </a:defRPr>
                      </a:lvl6pPr>
                      <a:lvl7pPr marL="2971800" indent="-228600" fontAlgn="base">
                        <a:spcBef>
                          <a:spcPct val="20000"/>
                        </a:spcBef>
                        <a:spcAft>
                          <a:spcPct val="0"/>
                        </a:spcAft>
                        <a:defRPr>
                          <a:solidFill>
                            <a:schemeClr val="tx1"/>
                          </a:solidFill>
                          <a:latin typeface="Arial" pitchFamily="34" charset="0"/>
                        </a:defRPr>
                      </a:lvl7pPr>
                      <a:lvl8pPr marL="3429000" indent="-228600" fontAlgn="base">
                        <a:spcBef>
                          <a:spcPct val="20000"/>
                        </a:spcBef>
                        <a:spcAft>
                          <a:spcPct val="0"/>
                        </a:spcAft>
                        <a:defRPr>
                          <a:solidFill>
                            <a:schemeClr val="tx1"/>
                          </a:solidFill>
                          <a:latin typeface="Arial" pitchFamily="34" charset="0"/>
                        </a:defRPr>
                      </a:lvl8pPr>
                      <a:lvl9pPr marL="3886200" indent="-228600" fontAlgn="base">
                        <a:spcBef>
                          <a:spcPct val="20000"/>
                        </a:spcBef>
                        <a:spcAft>
                          <a:spcPct val="0"/>
                        </a:spcAft>
                        <a:defRPr>
                          <a:solidFill>
                            <a:schemeClr val="tx1"/>
                          </a:solidFill>
                          <a:latin typeface="Arial"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altLang="en-US" sz="2000" b="0" i="0" u="none" strike="noStrike" cap="none" normalizeH="0" baseline="0">
                        <a:ln>
                          <a:noFill/>
                        </a:ln>
                        <a:solidFill>
                          <a:schemeClr val="tx1"/>
                        </a:solidFill>
                        <a:effectLst/>
                        <a:latin typeface="Arial" pitchFamily="34" charset="0"/>
                      </a:endParaRPr>
                    </a:p>
                  </a:txBody>
                  <a:tcPr anchor="ctr" horzOverflow="overflow">
                    <a:lnL w="12700"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a:noFill/>
                    </a:lnB>
                    <a:lnTlToBr>
                      <a:noFill/>
                    </a:lnTlToBr>
                    <a:lnBlToTr>
                      <a:noFill/>
                    </a:lnBlToTr>
                    <a:solidFill>
                      <a:srgbClr val="92D050"/>
                    </a:solidFill>
                  </a:tcPr>
                </a:tc>
                <a:extLst>
                  <a:ext uri="{0D108BD9-81ED-4DB2-BD59-A6C34878D82A}">
                    <a16:rowId xmlns:a16="http://schemas.microsoft.com/office/drawing/2014/main" val="10002"/>
                  </a:ext>
                </a:extLst>
              </a:tr>
              <a:tr h="679450">
                <a:tc>
                  <a:txBody>
                    <a:bodyPr/>
                    <a:lstStyle>
                      <a:lvl1pPr>
                        <a:spcBef>
                          <a:spcPct val="20000"/>
                        </a:spcBef>
                        <a:defRPr sz="2800">
                          <a:solidFill>
                            <a:schemeClr val="tx1"/>
                          </a:solidFill>
                          <a:latin typeface="Arial" pitchFamily="34" charset="0"/>
                        </a:defRPr>
                      </a:lvl1pPr>
                      <a:lvl2pPr marL="742950" indent="-285750">
                        <a:spcBef>
                          <a:spcPct val="20000"/>
                        </a:spcBef>
                        <a:defRPr sz="2400">
                          <a:solidFill>
                            <a:schemeClr val="tx1"/>
                          </a:solidFill>
                          <a:latin typeface="Arial" pitchFamily="34" charset="0"/>
                        </a:defRPr>
                      </a:lvl2pPr>
                      <a:lvl3pPr marL="1143000" indent="-228600">
                        <a:spcBef>
                          <a:spcPct val="20000"/>
                        </a:spcBef>
                        <a:defRPr sz="2000">
                          <a:solidFill>
                            <a:schemeClr val="tx1"/>
                          </a:solidFill>
                          <a:latin typeface="Arial" pitchFamily="34" charset="0"/>
                        </a:defRPr>
                      </a:lvl3pPr>
                      <a:lvl4pPr marL="1600200" indent="-228600">
                        <a:spcBef>
                          <a:spcPct val="20000"/>
                        </a:spcBef>
                        <a:defRPr>
                          <a:solidFill>
                            <a:schemeClr val="tx1"/>
                          </a:solidFill>
                          <a:latin typeface="Arial" pitchFamily="34" charset="0"/>
                        </a:defRPr>
                      </a:lvl4pPr>
                      <a:lvl5pPr marL="2057400" indent="-228600">
                        <a:spcBef>
                          <a:spcPct val="20000"/>
                        </a:spcBef>
                        <a:defRPr>
                          <a:solidFill>
                            <a:schemeClr val="tx1"/>
                          </a:solidFill>
                          <a:latin typeface="Arial" pitchFamily="34" charset="0"/>
                        </a:defRPr>
                      </a:lvl5pPr>
                      <a:lvl6pPr marL="2514600" indent="-228600" fontAlgn="base">
                        <a:spcBef>
                          <a:spcPct val="20000"/>
                        </a:spcBef>
                        <a:spcAft>
                          <a:spcPct val="0"/>
                        </a:spcAft>
                        <a:defRPr>
                          <a:solidFill>
                            <a:schemeClr val="tx1"/>
                          </a:solidFill>
                          <a:latin typeface="Arial" pitchFamily="34" charset="0"/>
                        </a:defRPr>
                      </a:lvl6pPr>
                      <a:lvl7pPr marL="2971800" indent="-228600" fontAlgn="base">
                        <a:spcBef>
                          <a:spcPct val="20000"/>
                        </a:spcBef>
                        <a:spcAft>
                          <a:spcPct val="0"/>
                        </a:spcAft>
                        <a:defRPr>
                          <a:solidFill>
                            <a:schemeClr val="tx1"/>
                          </a:solidFill>
                          <a:latin typeface="Arial" pitchFamily="34" charset="0"/>
                        </a:defRPr>
                      </a:lvl7pPr>
                      <a:lvl8pPr marL="3429000" indent="-228600" fontAlgn="base">
                        <a:spcBef>
                          <a:spcPct val="20000"/>
                        </a:spcBef>
                        <a:spcAft>
                          <a:spcPct val="0"/>
                        </a:spcAft>
                        <a:defRPr>
                          <a:solidFill>
                            <a:schemeClr val="tx1"/>
                          </a:solidFill>
                          <a:latin typeface="Arial" pitchFamily="34" charset="0"/>
                        </a:defRPr>
                      </a:lvl8pPr>
                      <a:lvl9pPr marL="3886200" indent="-228600" fontAlgn="base">
                        <a:spcBef>
                          <a:spcPct val="2000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altLang="en-US" sz="2000" b="0" i="0" u="none" strike="noStrike" cap="none" normalizeH="0" baseline="0">
                          <a:ln>
                            <a:noFill/>
                          </a:ln>
                          <a:solidFill>
                            <a:schemeClr val="tx1"/>
                          </a:solidFill>
                          <a:effectLst/>
                          <a:latin typeface="Arial" pitchFamily="34" charset="0"/>
                        </a:rPr>
                        <a:t>Supervised</a:t>
                      </a:r>
                      <a:endParaRPr kumimoji="0" lang="en-US" altLang="en-US" sz="2000" b="0" i="0" u="none" strike="noStrike" cap="none" normalizeH="0" baseline="0">
                        <a:ln>
                          <a:noFill/>
                        </a:ln>
                        <a:solidFill>
                          <a:schemeClr val="tx1"/>
                        </a:solidFill>
                        <a:effectLst/>
                        <a:latin typeface="Arial" pitchFamily="34" charset="0"/>
                      </a:endParaRPr>
                    </a:p>
                  </a:txBody>
                  <a:tcPr anchor="ctr" horzOverflow="overflow">
                    <a:lnL>
                      <a:noFill/>
                    </a:lnL>
                    <a:lnR w="12700" cap="flat" cmpd="sng" algn="ctr">
                      <a:solidFill>
                        <a:schemeClr val="tx1"/>
                      </a:solidFill>
                      <a:prstDash val="solid"/>
                      <a:round/>
                      <a:headEnd type="none" w="med" len="med"/>
                      <a:tailEnd type="none" w="med" len="med"/>
                    </a:lnR>
                    <a:lnT>
                      <a:noFill/>
                    </a:lnT>
                    <a:lnB>
                      <a:noFill/>
                    </a:lnB>
                    <a:lnTlToBr>
                      <a:noFill/>
                    </a:lnTlToBr>
                    <a:lnBlToTr>
                      <a:noFill/>
                    </a:lnBlToTr>
                    <a:solidFill>
                      <a:srgbClr val="FFFF00"/>
                    </a:solidFill>
                  </a:tcPr>
                </a:tc>
                <a:tc>
                  <a:txBody>
                    <a:bodyPr/>
                    <a:lstStyle>
                      <a:lvl1pPr>
                        <a:spcBef>
                          <a:spcPct val="20000"/>
                        </a:spcBef>
                        <a:defRPr sz="2800">
                          <a:solidFill>
                            <a:schemeClr val="tx1"/>
                          </a:solidFill>
                          <a:latin typeface="Arial" pitchFamily="34" charset="0"/>
                        </a:defRPr>
                      </a:lvl1pPr>
                      <a:lvl2pPr marL="742950" indent="-285750">
                        <a:spcBef>
                          <a:spcPct val="20000"/>
                        </a:spcBef>
                        <a:defRPr sz="2400">
                          <a:solidFill>
                            <a:schemeClr val="tx1"/>
                          </a:solidFill>
                          <a:latin typeface="Arial" pitchFamily="34" charset="0"/>
                        </a:defRPr>
                      </a:lvl2pPr>
                      <a:lvl3pPr marL="1143000" indent="-228600">
                        <a:spcBef>
                          <a:spcPct val="20000"/>
                        </a:spcBef>
                        <a:defRPr sz="2000">
                          <a:solidFill>
                            <a:schemeClr val="tx1"/>
                          </a:solidFill>
                          <a:latin typeface="Arial" pitchFamily="34" charset="0"/>
                        </a:defRPr>
                      </a:lvl3pPr>
                      <a:lvl4pPr marL="1600200" indent="-228600">
                        <a:spcBef>
                          <a:spcPct val="20000"/>
                        </a:spcBef>
                        <a:defRPr>
                          <a:solidFill>
                            <a:schemeClr val="tx1"/>
                          </a:solidFill>
                          <a:latin typeface="Arial" pitchFamily="34" charset="0"/>
                        </a:defRPr>
                      </a:lvl4pPr>
                      <a:lvl5pPr marL="2057400" indent="-228600">
                        <a:spcBef>
                          <a:spcPct val="20000"/>
                        </a:spcBef>
                        <a:defRPr>
                          <a:solidFill>
                            <a:schemeClr val="tx1"/>
                          </a:solidFill>
                          <a:latin typeface="Arial" pitchFamily="34" charset="0"/>
                        </a:defRPr>
                      </a:lvl5pPr>
                      <a:lvl6pPr marL="2514600" indent="-228600" fontAlgn="base">
                        <a:spcBef>
                          <a:spcPct val="20000"/>
                        </a:spcBef>
                        <a:spcAft>
                          <a:spcPct val="0"/>
                        </a:spcAft>
                        <a:defRPr>
                          <a:solidFill>
                            <a:schemeClr val="tx1"/>
                          </a:solidFill>
                          <a:latin typeface="Arial" pitchFamily="34" charset="0"/>
                        </a:defRPr>
                      </a:lvl6pPr>
                      <a:lvl7pPr marL="2971800" indent="-228600" fontAlgn="base">
                        <a:spcBef>
                          <a:spcPct val="20000"/>
                        </a:spcBef>
                        <a:spcAft>
                          <a:spcPct val="0"/>
                        </a:spcAft>
                        <a:defRPr>
                          <a:solidFill>
                            <a:schemeClr val="tx1"/>
                          </a:solidFill>
                          <a:latin typeface="Arial" pitchFamily="34" charset="0"/>
                        </a:defRPr>
                      </a:lvl7pPr>
                      <a:lvl8pPr marL="3429000" indent="-228600" fontAlgn="base">
                        <a:spcBef>
                          <a:spcPct val="20000"/>
                        </a:spcBef>
                        <a:spcAft>
                          <a:spcPct val="0"/>
                        </a:spcAft>
                        <a:defRPr>
                          <a:solidFill>
                            <a:schemeClr val="tx1"/>
                          </a:solidFill>
                          <a:latin typeface="Arial" pitchFamily="34" charset="0"/>
                        </a:defRPr>
                      </a:lvl8pPr>
                      <a:lvl9pPr marL="3886200" indent="-228600" fontAlgn="base">
                        <a:spcBef>
                          <a:spcPct val="20000"/>
                        </a:spcBef>
                        <a:spcAft>
                          <a:spcPct val="0"/>
                        </a:spcAft>
                        <a:defRPr>
                          <a:solidFill>
                            <a:schemeClr val="tx1"/>
                          </a:solidFill>
                          <a:latin typeface="Arial"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altLang="en-US" sz="2000" b="0" i="0" u="none" strike="noStrike" cap="none" normalizeH="0" baseline="0">
                          <a:ln>
                            <a:noFill/>
                          </a:ln>
                          <a:solidFill>
                            <a:schemeClr val="tx1"/>
                          </a:solidFill>
                          <a:effectLst/>
                          <a:latin typeface="Arial" pitchFamily="34" charset="0"/>
                        </a:rPr>
                        <a:t>6 mSv</a:t>
                      </a:r>
                      <a:endParaRPr kumimoji="0" lang="en-US" altLang="en-US" sz="2000" b="0" i="0" u="none" strike="noStrike" cap="none" normalizeH="0" baseline="0">
                        <a:ln>
                          <a:noFill/>
                        </a:ln>
                        <a:solidFill>
                          <a:schemeClr val="tx1"/>
                        </a:solidFill>
                        <a:effectLst/>
                        <a:latin typeface="Arial" pitchFamily="34"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a:noFill/>
                    </a:lnTlToBr>
                    <a:lnBlToTr>
                      <a:noFill/>
                    </a:lnBlToTr>
                    <a:solidFill>
                      <a:srgbClr val="FFFF00"/>
                    </a:solidFill>
                  </a:tcPr>
                </a:tc>
                <a:tc>
                  <a:txBody>
                    <a:bodyPr/>
                    <a:lstStyle>
                      <a:lvl1pPr>
                        <a:spcBef>
                          <a:spcPct val="20000"/>
                        </a:spcBef>
                        <a:defRPr sz="2800">
                          <a:solidFill>
                            <a:schemeClr val="tx1"/>
                          </a:solidFill>
                          <a:latin typeface="Arial" pitchFamily="34" charset="0"/>
                        </a:defRPr>
                      </a:lvl1pPr>
                      <a:lvl2pPr marL="742950" indent="-285750">
                        <a:spcBef>
                          <a:spcPct val="20000"/>
                        </a:spcBef>
                        <a:defRPr sz="2400">
                          <a:solidFill>
                            <a:schemeClr val="tx1"/>
                          </a:solidFill>
                          <a:latin typeface="Arial" pitchFamily="34" charset="0"/>
                        </a:defRPr>
                      </a:lvl2pPr>
                      <a:lvl3pPr marL="1143000" indent="-228600">
                        <a:spcBef>
                          <a:spcPct val="20000"/>
                        </a:spcBef>
                        <a:defRPr sz="2000">
                          <a:solidFill>
                            <a:schemeClr val="tx1"/>
                          </a:solidFill>
                          <a:latin typeface="Arial" pitchFamily="34" charset="0"/>
                        </a:defRPr>
                      </a:lvl3pPr>
                      <a:lvl4pPr marL="1600200" indent="-228600">
                        <a:spcBef>
                          <a:spcPct val="20000"/>
                        </a:spcBef>
                        <a:defRPr>
                          <a:solidFill>
                            <a:schemeClr val="tx1"/>
                          </a:solidFill>
                          <a:latin typeface="Arial" pitchFamily="34" charset="0"/>
                        </a:defRPr>
                      </a:lvl4pPr>
                      <a:lvl5pPr marL="2057400" indent="-228600">
                        <a:spcBef>
                          <a:spcPct val="20000"/>
                        </a:spcBef>
                        <a:defRPr>
                          <a:solidFill>
                            <a:schemeClr val="tx1"/>
                          </a:solidFill>
                          <a:latin typeface="Arial" pitchFamily="34" charset="0"/>
                        </a:defRPr>
                      </a:lvl5pPr>
                      <a:lvl6pPr marL="2514600" indent="-228600" fontAlgn="base">
                        <a:spcBef>
                          <a:spcPct val="20000"/>
                        </a:spcBef>
                        <a:spcAft>
                          <a:spcPct val="0"/>
                        </a:spcAft>
                        <a:defRPr>
                          <a:solidFill>
                            <a:schemeClr val="tx1"/>
                          </a:solidFill>
                          <a:latin typeface="Arial" pitchFamily="34" charset="0"/>
                        </a:defRPr>
                      </a:lvl6pPr>
                      <a:lvl7pPr marL="2971800" indent="-228600" fontAlgn="base">
                        <a:spcBef>
                          <a:spcPct val="20000"/>
                        </a:spcBef>
                        <a:spcAft>
                          <a:spcPct val="0"/>
                        </a:spcAft>
                        <a:defRPr>
                          <a:solidFill>
                            <a:schemeClr val="tx1"/>
                          </a:solidFill>
                          <a:latin typeface="Arial" pitchFamily="34" charset="0"/>
                        </a:defRPr>
                      </a:lvl7pPr>
                      <a:lvl8pPr marL="3429000" indent="-228600" fontAlgn="base">
                        <a:spcBef>
                          <a:spcPct val="20000"/>
                        </a:spcBef>
                        <a:spcAft>
                          <a:spcPct val="0"/>
                        </a:spcAft>
                        <a:defRPr>
                          <a:solidFill>
                            <a:schemeClr val="tx1"/>
                          </a:solidFill>
                          <a:latin typeface="Arial" pitchFamily="34" charset="0"/>
                        </a:defRPr>
                      </a:lvl8pPr>
                      <a:lvl9pPr marL="3886200" indent="-228600" fontAlgn="base">
                        <a:spcBef>
                          <a:spcPct val="20000"/>
                        </a:spcBef>
                        <a:spcAft>
                          <a:spcPct val="0"/>
                        </a:spcAft>
                        <a:defRPr>
                          <a:solidFill>
                            <a:schemeClr val="tx1"/>
                          </a:solidFill>
                          <a:latin typeface="Arial"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altLang="en-US" sz="2000" b="0" i="0" u="none" strike="noStrike" cap="none" normalizeH="0" baseline="0">
                          <a:ln>
                            <a:noFill/>
                          </a:ln>
                          <a:solidFill>
                            <a:schemeClr val="tx1"/>
                          </a:solidFill>
                          <a:effectLst/>
                          <a:latin typeface="Arial" pitchFamily="34" charset="0"/>
                        </a:rPr>
                        <a:t>3 µSv/h</a:t>
                      </a:r>
                      <a:endParaRPr kumimoji="0" lang="en-US" altLang="en-US" sz="2000" b="0" i="0" u="none" strike="noStrike" cap="none" normalizeH="0" baseline="0">
                        <a:ln>
                          <a:noFill/>
                        </a:ln>
                        <a:solidFill>
                          <a:schemeClr val="tx1"/>
                        </a:solidFill>
                        <a:effectLst/>
                        <a:latin typeface="Arial" pitchFamily="34"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a:noFill/>
                    </a:lnTlToBr>
                    <a:lnBlToTr>
                      <a:noFill/>
                    </a:lnBlToTr>
                    <a:solidFill>
                      <a:srgbClr val="FFFF00"/>
                    </a:solidFill>
                  </a:tcPr>
                </a:tc>
                <a:tc>
                  <a:txBody>
                    <a:bodyPr/>
                    <a:lstStyle>
                      <a:lvl1pPr>
                        <a:spcBef>
                          <a:spcPct val="20000"/>
                        </a:spcBef>
                        <a:defRPr sz="2800">
                          <a:solidFill>
                            <a:schemeClr val="tx1"/>
                          </a:solidFill>
                          <a:latin typeface="Arial" pitchFamily="34" charset="0"/>
                        </a:defRPr>
                      </a:lvl1pPr>
                      <a:lvl2pPr marL="742950" indent="-285750">
                        <a:spcBef>
                          <a:spcPct val="20000"/>
                        </a:spcBef>
                        <a:defRPr sz="2400">
                          <a:solidFill>
                            <a:schemeClr val="tx1"/>
                          </a:solidFill>
                          <a:latin typeface="Arial" pitchFamily="34" charset="0"/>
                        </a:defRPr>
                      </a:lvl2pPr>
                      <a:lvl3pPr marL="1143000" indent="-228600">
                        <a:spcBef>
                          <a:spcPct val="20000"/>
                        </a:spcBef>
                        <a:defRPr sz="2000">
                          <a:solidFill>
                            <a:schemeClr val="tx1"/>
                          </a:solidFill>
                          <a:latin typeface="Arial" pitchFamily="34" charset="0"/>
                        </a:defRPr>
                      </a:lvl3pPr>
                      <a:lvl4pPr marL="1600200" indent="-228600">
                        <a:spcBef>
                          <a:spcPct val="20000"/>
                        </a:spcBef>
                        <a:defRPr>
                          <a:solidFill>
                            <a:schemeClr val="tx1"/>
                          </a:solidFill>
                          <a:latin typeface="Arial" pitchFamily="34" charset="0"/>
                        </a:defRPr>
                      </a:lvl4pPr>
                      <a:lvl5pPr marL="2057400" indent="-228600">
                        <a:spcBef>
                          <a:spcPct val="20000"/>
                        </a:spcBef>
                        <a:defRPr>
                          <a:solidFill>
                            <a:schemeClr val="tx1"/>
                          </a:solidFill>
                          <a:latin typeface="Arial" pitchFamily="34" charset="0"/>
                        </a:defRPr>
                      </a:lvl5pPr>
                      <a:lvl6pPr marL="2514600" indent="-228600" fontAlgn="base">
                        <a:spcBef>
                          <a:spcPct val="20000"/>
                        </a:spcBef>
                        <a:spcAft>
                          <a:spcPct val="0"/>
                        </a:spcAft>
                        <a:defRPr>
                          <a:solidFill>
                            <a:schemeClr val="tx1"/>
                          </a:solidFill>
                          <a:latin typeface="Arial" pitchFamily="34" charset="0"/>
                        </a:defRPr>
                      </a:lvl6pPr>
                      <a:lvl7pPr marL="2971800" indent="-228600" fontAlgn="base">
                        <a:spcBef>
                          <a:spcPct val="20000"/>
                        </a:spcBef>
                        <a:spcAft>
                          <a:spcPct val="0"/>
                        </a:spcAft>
                        <a:defRPr>
                          <a:solidFill>
                            <a:schemeClr val="tx1"/>
                          </a:solidFill>
                          <a:latin typeface="Arial" pitchFamily="34" charset="0"/>
                        </a:defRPr>
                      </a:lvl7pPr>
                      <a:lvl8pPr marL="3429000" indent="-228600" fontAlgn="base">
                        <a:spcBef>
                          <a:spcPct val="20000"/>
                        </a:spcBef>
                        <a:spcAft>
                          <a:spcPct val="0"/>
                        </a:spcAft>
                        <a:defRPr>
                          <a:solidFill>
                            <a:schemeClr val="tx1"/>
                          </a:solidFill>
                          <a:latin typeface="Arial" pitchFamily="34" charset="0"/>
                        </a:defRPr>
                      </a:lvl8pPr>
                      <a:lvl9pPr marL="3886200" indent="-228600" fontAlgn="base">
                        <a:spcBef>
                          <a:spcPct val="20000"/>
                        </a:spcBef>
                        <a:spcAft>
                          <a:spcPct val="0"/>
                        </a:spcAft>
                        <a:defRPr>
                          <a:solidFill>
                            <a:schemeClr val="tx1"/>
                          </a:solidFill>
                          <a:latin typeface="Arial"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altLang="en-US" sz="2000" b="0" i="0" u="none" strike="noStrike" cap="none" normalizeH="0" baseline="0">
                          <a:ln>
                            <a:noFill/>
                          </a:ln>
                          <a:solidFill>
                            <a:schemeClr val="tx1"/>
                          </a:solidFill>
                          <a:effectLst/>
                          <a:latin typeface="Arial" pitchFamily="34" charset="0"/>
                        </a:rPr>
                        <a:t>15 µSv/h</a:t>
                      </a:r>
                      <a:endParaRPr kumimoji="0" lang="en-US" altLang="en-US" sz="2000" b="0" i="0" u="none" strike="noStrike" cap="none" normalizeH="0" baseline="0">
                        <a:ln>
                          <a:noFill/>
                        </a:ln>
                        <a:solidFill>
                          <a:schemeClr val="tx1"/>
                        </a:solidFill>
                        <a:effectLst/>
                        <a:latin typeface="Arial" pitchFamily="34"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a:noFill/>
                    </a:lnTlToBr>
                    <a:lnBlToTr>
                      <a:noFill/>
                    </a:lnBlToTr>
                    <a:solidFill>
                      <a:srgbClr val="FFFF00"/>
                    </a:solidFill>
                  </a:tcPr>
                </a:tc>
                <a:tc>
                  <a:txBody>
                    <a:bodyPr/>
                    <a:lstStyle>
                      <a:lvl1pPr>
                        <a:spcBef>
                          <a:spcPct val="20000"/>
                        </a:spcBef>
                        <a:defRPr sz="2800">
                          <a:solidFill>
                            <a:schemeClr val="tx1"/>
                          </a:solidFill>
                          <a:latin typeface="Arial" pitchFamily="34" charset="0"/>
                        </a:defRPr>
                      </a:lvl1pPr>
                      <a:lvl2pPr marL="742950" indent="-285750">
                        <a:spcBef>
                          <a:spcPct val="20000"/>
                        </a:spcBef>
                        <a:defRPr sz="2400">
                          <a:solidFill>
                            <a:schemeClr val="tx1"/>
                          </a:solidFill>
                          <a:latin typeface="Arial" pitchFamily="34" charset="0"/>
                        </a:defRPr>
                      </a:lvl2pPr>
                      <a:lvl3pPr marL="1143000" indent="-228600">
                        <a:spcBef>
                          <a:spcPct val="20000"/>
                        </a:spcBef>
                        <a:defRPr sz="2000">
                          <a:solidFill>
                            <a:schemeClr val="tx1"/>
                          </a:solidFill>
                          <a:latin typeface="Arial" pitchFamily="34" charset="0"/>
                        </a:defRPr>
                      </a:lvl3pPr>
                      <a:lvl4pPr marL="1600200" indent="-228600">
                        <a:spcBef>
                          <a:spcPct val="20000"/>
                        </a:spcBef>
                        <a:defRPr>
                          <a:solidFill>
                            <a:schemeClr val="tx1"/>
                          </a:solidFill>
                          <a:latin typeface="Arial" pitchFamily="34" charset="0"/>
                        </a:defRPr>
                      </a:lvl4pPr>
                      <a:lvl5pPr marL="2057400" indent="-228600">
                        <a:spcBef>
                          <a:spcPct val="20000"/>
                        </a:spcBef>
                        <a:defRPr>
                          <a:solidFill>
                            <a:schemeClr val="tx1"/>
                          </a:solidFill>
                          <a:latin typeface="Arial" pitchFamily="34" charset="0"/>
                        </a:defRPr>
                      </a:lvl5pPr>
                      <a:lvl6pPr marL="2514600" indent="-228600" fontAlgn="base">
                        <a:spcBef>
                          <a:spcPct val="20000"/>
                        </a:spcBef>
                        <a:spcAft>
                          <a:spcPct val="0"/>
                        </a:spcAft>
                        <a:defRPr>
                          <a:solidFill>
                            <a:schemeClr val="tx1"/>
                          </a:solidFill>
                          <a:latin typeface="Arial" pitchFamily="34" charset="0"/>
                        </a:defRPr>
                      </a:lvl6pPr>
                      <a:lvl7pPr marL="2971800" indent="-228600" fontAlgn="base">
                        <a:spcBef>
                          <a:spcPct val="20000"/>
                        </a:spcBef>
                        <a:spcAft>
                          <a:spcPct val="0"/>
                        </a:spcAft>
                        <a:defRPr>
                          <a:solidFill>
                            <a:schemeClr val="tx1"/>
                          </a:solidFill>
                          <a:latin typeface="Arial" pitchFamily="34" charset="0"/>
                        </a:defRPr>
                      </a:lvl7pPr>
                      <a:lvl8pPr marL="3429000" indent="-228600" fontAlgn="base">
                        <a:spcBef>
                          <a:spcPct val="20000"/>
                        </a:spcBef>
                        <a:spcAft>
                          <a:spcPct val="0"/>
                        </a:spcAft>
                        <a:defRPr>
                          <a:solidFill>
                            <a:schemeClr val="tx1"/>
                          </a:solidFill>
                          <a:latin typeface="Arial" pitchFamily="34" charset="0"/>
                        </a:defRPr>
                      </a:lvl8pPr>
                      <a:lvl9pPr marL="3886200" indent="-228600" fontAlgn="base">
                        <a:spcBef>
                          <a:spcPct val="20000"/>
                        </a:spcBef>
                        <a:spcAft>
                          <a:spcPct val="0"/>
                        </a:spcAft>
                        <a:defRPr>
                          <a:solidFill>
                            <a:schemeClr val="tx1"/>
                          </a:solidFill>
                          <a:latin typeface="Arial"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altLang="en-US" sz="2000" b="0" i="0" u="none" strike="noStrike" cap="none" normalizeH="0" baseline="0">
                        <a:ln>
                          <a:noFill/>
                        </a:ln>
                        <a:solidFill>
                          <a:schemeClr val="tx1"/>
                        </a:solidFill>
                        <a:effectLst/>
                        <a:latin typeface="Arial" pitchFamily="34" charset="0"/>
                      </a:endParaRPr>
                    </a:p>
                  </a:txBody>
                  <a:tcPr anchor="ctr" horzOverflow="overflow">
                    <a:lnL w="12700" cap="flat" cmpd="sng" algn="ctr">
                      <a:solidFill>
                        <a:schemeClr val="tx1"/>
                      </a:solidFill>
                      <a:prstDash val="solid"/>
                      <a:round/>
                      <a:headEnd type="none" w="med" len="med"/>
                      <a:tailEnd type="none" w="med" len="med"/>
                    </a:lnL>
                    <a:lnR>
                      <a:noFill/>
                    </a:lnR>
                    <a:lnT>
                      <a:noFill/>
                    </a:lnT>
                    <a:lnB>
                      <a:noFill/>
                    </a:lnB>
                    <a:lnTlToBr>
                      <a:noFill/>
                    </a:lnTlToBr>
                    <a:lnBlToTr>
                      <a:noFill/>
                    </a:lnBlToTr>
                    <a:solidFill>
                      <a:srgbClr val="FFFF00"/>
                    </a:solidFill>
                  </a:tcPr>
                </a:tc>
                <a:extLst>
                  <a:ext uri="{0D108BD9-81ED-4DB2-BD59-A6C34878D82A}">
                    <a16:rowId xmlns:a16="http://schemas.microsoft.com/office/drawing/2014/main" val="10003"/>
                  </a:ext>
                </a:extLst>
              </a:tr>
              <a:tr h="679450">
                <a:tc>
                  <a:txBody>
                    <a:bodyPr/>
                    <a:lstStyle>
                      <a:lvl1pPr>
                        <a:spcBef>
                          <a:spcPct val="20000"/>
                        </a:spcBef>
                        <a:defRPr sz="2800">
                          <a:solidFill>
                            <a:schemeClr val="tx1"/>
                          </a:solidFill>
                          <a:latin typeface="Arial" pitchFamily="34" charset="0"/>
                        </a:defRPr>
                      </a:lvl1pPr>
                      <a:lvl2pPr marL="742950" indent="-285750">
                        <a:spcBef>
                          <a:spcPct val="20000"/>
                        </a:spcBef>
                        <a:defRPr sz="2400">
                          <a:solidFill>
                            <a:schemeClr val="tx1"/>
                          </a:solidFill>
                          <a:latin typeface="Arial" pitchFamily="34" charset="0"/>
                        </a:defRPr>
                      </a:lvl2pPr>
                      <a:lvl3pPr marL="1143000" indent="-228600">
                        <a:spcBef>
                          <a:spcPct val="20000"/>
                        </a:spcBef>
                        <a:defRPr sz="2000">
                          <a:solidFill>
                            <a:schemeClr val="tx1"/>
                          </a:solidFill>
                          <a:latin typeface="Arial" pitchFamily="34" charset="0"/>
                        </a:defRPr>
                      </a:lvl3pPr>
                      <a:lvl4pPr marL="1600200" indent="-228600">
                        <a:spcBef>
                          <a:spcPct val="20000"/>
                        </a:spcBef>
                        <a:defRPr>
                          <a:solidFill>
                            <a:schemeClr val="tx1"/>
                          </a:solidFill>
                          <a:latin typeface="Arial" pitchFamily="34" charset="0"/>
                        </a:defRPr>
                      </a:lvl4pPr>
                      <a:lvl5pPr marL="2057400" indent="-228600">
                        <a:spcBef>
                          <a:spcPct val="20000"/>
                        </a:spcBef>
                        <a:defRPr>
                          <a:solidFill>
                            <a:schemeClr val="tx1"/>
                          </a:solidFill>
                          <a:latin typeface="Arial" pitchFamily="34" charset="0"/>
                        </a:defRPr>
                      </a:lvl5pPr>
                      <a:lvl6pPr marL="2514600" indent="-228600" fontAlgn="base">
                        <a:spcBef>
                          <a:spcPct val="20000"/>
                        </a:spcBef>
                        <a:spcAft>
                          <a:spcPct val="0"/>
                        </a:spcAft>
                        <a:defRPr>
                          <a:solidFill>
                            <a:schemeClr val="tx1"/>
                          </a:solidFill>
                          <a:latin typeface="Arial" pitchFamily="34" charset="0"/>
                        </a:defRPr>
                      </a:lvl6pPr>
                      <a:lvl7pPr marL="2971800" indent="-228600" fontAlgn="base">
                        <a:spcBef>
                          <a:spcPct val="20000"/>
                        </a:spcBef>
                        <a:spcAft>
                          <a:spcPct val="0"/>
                        </a:spcAft>
                        <a:defRPr>
                          <a:solidFill>
                            <a:schemeClr val="tx1"/>
                          </a:solidFill>
                          <a:latin typeface="Arial" pitchFamily="34" charset="0"/>
                        </a:defRPr>
                      </a:lvl7pPr>
                      <a:lvl8pPr marL="3429000" indent="-228600" fontAlgn="base">
                        <a:spcBef>
                          <a:spcPct val="20000"/>
                        </a:spcBef>
                        <a:spcAft>
                          <a:spcPct val="0"/>
                        </a:spcAft>
                        <a:defRPr>
                          <a:solidFill>
                            <a:schemeClr val="tx1"/>
                          </a:solidFill>
                          <a:latin typeface="Arial" pitchFamily="34" charset="0"/>
                        </a:defRPr>
                      </a:lvl8pPr>
                      <a:lvl9pPr marL="3886200" indent="-228600" fontAlgn="base">
                        <a:spcBef>
                          <a:spcPct val="2000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altLang="en-US" sz="2000" b="0" i="0" u="none" strike="noStrike" cap="none" normalizeH="0" baseline="0">
                          <a:ln>
                            <a:noFill/>
                          </a:ln>
                          <a:solidFill>
                            <a:schemeClr val="tx1"/>
                          </a:solidFill>
                          <a:effectLst/>
                          <a:latin typeface="Arial" pitchFamily="34" charset="0"/>
                        </a:rPr>
                        <a:t>Simple</a:t>
                      </a:r>
                      <a:endParaRPr kumimoji="0" lang="en-US" altLang="en-US" sz="2000" b="0" i="0" u="none" strike="noStrike" cap="none" normalizeH="0" baseline="0">
                        <a:ln>
                          <a:noFill/>
                        </a:ln>
                        <a:solidFill>
                          <a:schemeClr val="tx1"/>
                        </a:solidFill>
                        <a:effectLst/>
                        <a:latin typeface="Arial" pitchFamily="34" charset="0"/>
                      </a:endParaRPr>
                    </a:p>
                  </a:txBody>
                  <a:tcPr anchor="ctr" horzOverflow="overflow">
                    <a:lnL>
                      <a:noFill/>
                    </a:lnL>
                    <a:lnR w="12700" cap="flat" cmpd="sng" algn="ctr">
                      <a:solidFill>
                        <a:schemeClr val="tx1"/>
                      </a:solidFill>
                      <a:prstDash val="solid"/>
                      <a:round/>
                      <a:headEnd type="none" w="med" len="med"/>
                      <a:tailEnd type="none" w="med" len="med"/>
                    </a:lnR>
                    <a:lnT>
                      <a:noFill/>
                    </a:lnT>
                    <a:lnB>
                      <a:noFill/>
                    </a:lnB>
                    <a:lnTlToBr>
                      <a:noFill/>
                    </a:lnTlToBr>
                    <a:lnBlToTr>
                      <a:noFill/>
                    </a:lnBlToTr>
                    <a:solidFill>
                      <a:srgbClr val="FFC000"/>
                    </a:solidFill>
                  </a:tcPr>
                </a:tc>
                <a:tc>
                  <a:txBody>
                    <a:bodyPr/>
                    <a:lstStyle>
                      <a:lvl1pPr>
                        <a:spcBef>
                          <a:spcPct val="20000"/>
                        </a:spcBef>
                        <a:defRPr sz="2800">
                          <a:solidFill>
                            <a:schemeClr val="tx1"/>
                          </a:solidFill>
                          <a:latin typeface="Arial" pitchFamily="34" charset="0"/>
                        </a:defRPr>
                      </a:lvl1pPr>
                      <a:lvl2pPr marL="742950" indent="-285750">
                        <a:spcBef>
                          <a:spcPct val="20000"/>
                        </a:spcBef>
                        <a:defRPr sz="2400">
                          <a:solidFill>
                            <a:schemeClr val="tx1"/>
                          </a:solidFill>
                          <a:latin typeface="Arial" pitchFamily="34" charset="0"/>
                        </a:defRPr>
                      </a:lvl2pPr>
                      <a:lvl3pPr marL="1143000" indent="-228600">
                        <a:spcBef>
                          <a:spcPct val="20000"/>
                        </a:spcBef>
                        <a:defRPr sz="2000">
                          <a:solidFill>
                            <a:schemeClr val="tx1"/>
                          </a:solidFill>
                          <a:latin typeface="Arial" pitchFamily="34" charset="0"/>
                        </a:defRPr>
                      </a:lvl3pPr>
                      <a:lvl4pPr marL="1600200" indent="-228600">
                        <a:spcBef>
                          <a:spcPct val="20000"/>
                        </a:spcBef>
                        <a:defRPr>
                          <a:solidFill>
                            <a:schemeClr val="tx1"/>
                          </a:solidFill>
                          <a:latin typeface="Arial" pitchFamily="34" charset="0"/>
                        </a:defRPr>
                      </a:lvl4pPr>
                      <a:lvl5pPr marL="2057400" indent="-228600">
                        <a:spcBef>
                          <a:spcPct val="20000"/>
                        </a:spcBef>
                        <a:defRPr>
                          <a:solidFill>
                            <a:schemeClr val="tx1"/>
                          </a:solidFill>
                          <a:latin typeface="Arial" pitchFamily="34" charset="0"/>
                        </a:defRPr>
                      </a:lvl5pPr>
                      <a:lvl6pPr marL="2514600" indent="-228600" fontAlgn="base">
                        <a:spcBef>
                          <a:spcPct val="20000"/>
                        </a:spcBef>
                        <a:spcAft>
                          <a:spcPct val="0"/>
                        </a:spcAft>
                        <a:defRPr>
                          <a:solidFill>
                            <a:schemeClr val="tx1"/>
                          </a:solidFill>
                          <a:latin typeface="Arial" pitchFamily="34" charset="0"/>
                        </a:defRPr>
                      </a:lvl6pPr>
                      <a:lvl7pPr marL="2971800" indent="-228600" fontAlgn="base">
                        <a:spcBef>
                          <a:spcPct val="20000"/>
                        </a:spcBef>
                        <a:spcAft>
                          <a:spcPct val="0"/>
                        </a:spcAft>
                        <a:defRPr>
                          <a:solidFill>
                            <a:schemeClr val="tx1"/>
                          </a:solidFill>
                          <a:latin typeface="Arial" pitchFamily="34" charset="0"/>
                        </a:defRPr>
                      </a:lvl7pPr>
                      <a:lvl8pPr marL="3429000" indent="-228600" fontAlgn="base">
                        <a:spcBef>
                          <a:spcPct val="20000"/>
                        </a:spcBef>
                        <a:spcAft>
                          <a:spcPct val="0"/>
                        </a:spcAft>
                        <a:defRPr>
                          <a:solidFill>
                            <a:schemeClr val="tx1"/>
                          </a:solidFill>
                          <a:latin typeface="Arial" pitchFamily="34" charset="0"/>
                        </a:defRPr>
                      </a:lvl8pPr>
                      <a:lvl9pPr marL="3886200" indent="-228600" fontAlgn="base">
                        <a:spcBef>
                          <a:spcPct val="20000"/>
                        </a:spcBef>
                        <a:spcAft>
                          <a:spcPct val="0"/>
                        </a:spcAft>
                        <a:defRPr>
                          <a:solidFill>
                            <a:schemeClr val="tx1"/>
                          </a:solidFill>
                          <a:latin typeface="Arial"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altLang="en-US" sz="2000" b="0" i="0" u="none" strike="noStrike" cap="none" normalizeH="0" baseline="0">
                          <a:ln>
                            <a:noFill/>
                          </a:ln>
                          <a:solidFill>
                            <a:schemeClr val="tx1"/>
                          </a:solidFill>
                          <a:effectLst/>
                          <a:latin typeface="Arial" pitchFamily="34" charset="0"/>
                        </a:rPr>
                        <a:t>20 mSv</a:t>
                      </a:r>
                      <a:endParaRPr kumimoji="0" lang="en-US" altLang="en-US" sz="2000" b="0" i="0" u="none" strike="noStrike" cap="none" normalizeH="0" baseline="0">
                        <a:ln>
                          <a:noFill/>
                        </a:ln>
                        <a:solidFill>
                          <a:schemeClr val="tx1"/>
                        </a:solidFill>
                        <a:effectLst/>
                        <a:latin typeface="Arial" pitchFamily="34"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a:noFill/>
                    </a:lnTlToBr>
                    <a:lnBlToTr>
                      <a:noFill/>
                    </a:lnBlToTr>
                    <a:solidFill>
                      <a:srgbClr val="FFC000"/>
                    </a:solidFill>
                  </a:tcPr>
                </a:tc>
                <a:tc>
                  <a:txBody>
                    <a:bodyPr/>
                    <a:lstStyle>
                      <a:lvl1pPr>
                        <a:spcBef>
                          <a:spcPct val="20000"/>
                        </a:spcBef>
                        <a:defRPr sz="2800">
                          <a:solidFill>
                            <a:schemeClr val="tx1"/>
                          </a:solidFill>
                          <a:latin typeface="Arial" pitchFamily="34" charset="0"/>
                        </a:defRPr>
                      </a:lvl1pPr>
                      <a:lvl2pPr marL="742950" indent="-285750">
                        <a:spcBef>
                          <a:spcPct val="20000"/>
                        </a:spcBef>
                        <a:defRPr sz="2400">
                          <a:solidFill>
                            <a:schemeClr val="tx1"/>
                          </a:solidFill>
                          <a:latin typeface="Arial" pitchFamily="34" charset="0"/>
                        </a:defRPr>
                      </a:lvl2pPr>
                      <a:lvl3pPr marL="1143000" indent="-228600">
                        <a:spcBef>
                          <a:spcPct val="20000"/>
                        </a:spcBef>
                        <a:defRPr sz="2000">
                          <a:solidFill>
                            <a:schemeClr val="tx1"/>
                          </a:solidFill>
                          <a:latin typeface="Arial" pitchFamily="34" charset="0"/>
                        </a:defRPr>
                      </a:lvl3pPr>
                      <a:lvl4pPr marL="1600200" indent="-228600">
                        <a:spcBef>
                          <a:spcPct val="20000"/>
                        </a:spcBef>
                        <a:defRPr>
                          <a:solidFill>
                            <a:schemeClr val="tx1"/>
                          </a:solidFill>
                          <a:latin typeface="Arial" pitchFamily="34" charset="0"/>
                        </a:defRPr>
                      </a:lvl4pPr>
                      <a:lvl5pPr marL="2057400" indent="-228600">
                        <a:spcBef>
                          <a:spcPct val="20000"/>
                        </a:spcBef>
                        <a:defRPr>
                          <a:solidFill>
                            <a:schemeClr val="tx1"/>
                          </a:solidFill>
                          <a:latin typeface="Arial" pitchFamily="34" charset="0"/>
                        </a:defRPr>
                      </a:lvl5pPr>
                      <a:lvl6pPr marL="2514600" indent="-228600" fontAlgn="base">
                        <a:spcBef>
                          <a:spcPct val="20000"/>
                        </a:spcBef>
                        <a:spcAft>
                          <a:spcPct val="0"/>
                        </a:spcAft>
                        <a:defRPr>
                          <a:solidFill>
                            <a:schemeClr val="tx1"/>
                          </a:solidFill>
                          <a:latin typeface="Arial" pitchFamily="34" charset="0"/>
                        </a:defRPr>
                      </a:lvl6pPr>
                      <a:lvl7pPr marL="2971800" indent="-228600" fontAlgn="base">
                        <a:spcBef>
                          <a:spcPct val="20000"/>
                        </a:spcBef>
                        <a:spcAft>
                          <a:spcPct val="0"/>
                        </a:spcAft>
                        <a:defRPr>
                          <a:solidFill>
                            <a:schemeClr val="tx1"/>
                          </a:solidFill>
                          <a:latin typeface="Arial" pitchFamily="34" charset="0"/>
                        </a:defRPr>
                      </a:lvl7pPr>
                      <a:lvl8pPr marL="3429000" indent="-228600" fontAlgn="base">
                        <a:spcBef>
                          <a:spcPct val="20000"/>
                        </a:spcBef>
                        <a:spcAft>
                          <a:spcPct val="0"/>
                        </a:spcAft>
                        <a:defRPr>
                          <a:solidFill>
                            <a:schemeClr val="tx1"/>
                          </a:solidFill>
                          <a:latin typeface="Arial" pitchFamily="34" charset="0"/>
                        </a:defRPr>
                      </a:lvl8pPr>
                      <a:lvl9pPr marL="3886200" indent="-228600" fontAlgn="base">
                        <a:spcBef>
                          <a:spcPct val="20000"/>
                        </a:spcBef>
                        <a:spcAft>
                          <a:spcPct val="0"/>
                        </a:spcAft>
                        <a:defRPr>
                          <a:solidFill>
                            <a:schemeClr val="tx1"/>
                          </a:solidFill>
                          <a:latin typeface="Arial"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altLang="en-US" sz="2000" b="0" i="0" u="none" strike="noStrike" cap="none" normalizeH="0" baseline="0">
                          <a:ln>
                            <a:noFill/>
                          </a:ln>
                          <a:solidFill>
                            <a:schemeClr val="tx1"/>
                          </a:solidFill>
                          <a:effectLst/>
                          <a:latin typeface="Arial" pitchFamily="34" charset="0"/>
                        </a:rPr>
                        <a:t>10 µSv/h</a:t>
                      </a:r>
                      <a:endParaRPr kumimoji="0" lang="en-US" altLang="en-US" sz="2000" b="0" i="0" u="none" strike="noStrike" cap="none" normalizeH="0" baseline="0">
                        <a:ln>
                          <a:noFill/>
                        </a:ln>
                        <a:solidFill>
                          <a:schemeClr val="tx1"/>
                        </a:solidFill>
                        <a:effectLst/>
                        <a:latin typeface="Arial" pitchFamily="34"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a:noFill/>
                    </a:lnTlToBr>
                    <a:lnBlToTr>
                      <a:noFill/>
                    </a:lnBlToTr>
                    <a:solidFill>
                      <a:srgbClr val="FFC000"/>
                    </a:solidFill>
                  </a:tcPr>
                </a:tc>
                <a:tc>
                  <a:txBody>
                    <a:bodyPr/>
                    <a:lstStyle>
                      <a:lvl1pPr>
                        <a:spcBef>
                          <a:spcPct val="20000"/>
                        </a:spcBef>
                        <a:defRPr sz="2800">
                          <a:solidFill>
                            <a:schemeClr val="tx1"/>
                          </a:solidFill>
                          <a:latin typeface="Arial" pitchFamily="34" charset="0"/>
                        </a:defRPr>
                      </a:lvl1pPr>
                      <a:lvl2pPr marL="742950" indent="-285750">
                        <a:spcBef>
                          <a:spcPct val="20000"/>
                        </a:spcBef>
                        <a:defRPr sz="2400">
                          <a:solidFill>
                            <a:schemeClr val="tx1"/>
                          </a:solidFill>
                          <a:latin typeface="Arial" pitchFamily="34" charset="0"/>
                        </a:defRPr>
                      </a:lvl2pPr>
                      <a:lvl3pPr marL="1143000" indent="-228600">
                        <a:spcBef>
                          <a:spcPct val="20000"/>
                        </a:spcBef>
                        <a:defRPr sz="2000">
                          <a:solidFill>
                            <a:schemeClr val="tx1"/>
                          </a:solidFill>
                          <a:latin typeface="Arial" pitchFamily="34" charset="0"/>
                        </a:defRPr>
                      </a:lvl3pPr>
                      <a:lvl4pPr marL="1600200" indent="-228600">
                        <a:spcBef>
                          <a:spcPct val="20000"/>
                        </a:spcBef>
                        <a:defRPr>
                          <a:solidFill>
                            <a:schemeClr val="tx1"/>
                          </a:solidFill>
                          <a:latin typeface="Arial" pitchFamily="34" charset="0"/>
                        </a:defRPr>
                      </a:lvl4pPr>
                      <a:lvl5pPr marL="2057400" indent="-228600">
                        <a:spcBef>
                          <a:spcPct val="20000"/>
                        </a:spcBef>
                        <a:defRPr>
                          <a:solidFill>
                            <a:schemeClr val="tx1"/>
                          </a:solidFill>
                          <a:latin typeface="Arial" pitchFamily="34" charset="0"/>
                        </a:defRPr>
                      </a:lvl5pPr>
                      <a:lvl6pPr marL="2514600" indent="-228600" fontAlgn="base">
                        <a:spcBef>
                          <a:spcPct val="20000"/>
                        </a:spcBef>
                        <a:spcAft>
                          <a:spcPct val="0"/>
                        </a:spcAft>
                        <a:defRPr>
                          <a:solidFill>
                            <a:schemeClr val="tx1"/>
                          </a:solidFill>
                          <a:latin typeface="Arial" pitchFamily="34" charset="0"/>
                        </a:defRPr>
                      </a:lvl6pPr>
                      <a:lvl7pPr marL="2971800" indent="-228600" fontAlgn="base">
                        <a:spcBef>
                          <a:spcPct val="20000"/>
                        </a:spcBef>
                        <a:spcAft>
                          <a:spcPct val="0"/>
                        </a:spcAft>
                        <a:defRPr>
                          <a:solidFill>
                            <a:schemeClr val="tx1"/>
                          </a:solidFill>
                          <a:latin typeface="Arial" pitchFamily="34" charset="0"/>
                        </a:defRPr>
                      </a:lvl7pPr>
                      <a:lvl8pPr marL="3429000" indent="-228600" fontAlgn="base">
                        <a:spcBef>
                          <a:spcPct val="20000"/>
                        </a:spcBef>
                        <a:spcAft>
                          <a:spcPct val="0"/>
                        </a:spcAft>
                        <a:defRPr>
                          <a:solidFill>
                            <a:schemeClr val="tx1"/>
                          </a:solidFill>
                          <a:latin typeface="Arial" pitchFamily="34" charset="0"/>
                        </a:defRPr>
                      </a:lvl8pPr>
                      <a:lvl9pPr marL="3886200" indent="-228600" fontAlgn="base">
                        <a:spcBef>
                          <a:spcPct val="20000"/>
                        </a:spcBef>
                        <a:spcAft>
                          <a:spcPct val="0"/>
                        </a:spcAft>
                        <a:defRPr>
                          <a:solidFill>
                            <a:schemeClr val="tx1"/>
                          </a:solidFill>
                          <a:latin typeface="Arial"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altLang="en-US" sz="2000" b="0" i="0" u="none" strike="noStrike" cap="none" normalizeH="0" baseline="0">
                          <a:ln>
                            <a:noFill/>
                          </a:ln>
                          <a:solidFill>
                            <a:schemeClr val="tx1"/>
                          </a:solidFill>
                          <a:effectLst/>
                          <a:latin typeface="Arial" pitchFamily="34" charset="0"/>
                        </a:rPr>
                        <a:t>50 µSv/h</a:t>
                      </a:r>
                      <a:endParaRPr kumimoji="0" lang="en-US" altLang="en-US" sz="2000" b="0" i="0" u="none" strike="noStrike" cap="none" normalizeH="0" baseline="0">
                        <a:ln>
                          <a:noFill/>
                        </a:ln>
                        <a:solidFill>
                          <a:schemeClr val="tx1"/>
                        </a:solidFill>
                        <a:effectLst/>
                        <a:latin typeface="Arial" pitchFamily="34"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a:noFill/>
                    </a:lnTlToBr>
                    <a:lnBlToTr>
                      <a:noFill/>
                    </a:lnBlToTr>
                    <a:solidFill>
                      <a:srgbClr val="FFC000"/>
                    </a:solidFill>
                  </a:tcPr>
                </a:tc>
                <a:tc>
                  <a:txBody>
                    <a:bodyPr/>
                    <a:lstStyle>
                      <a:lvl1pPr>
                        <a:spcBef>
                          <a:spcPct val="20000"/>
                        </a:spcBef>
                        <a:defRPr sz="2800">
                          <a:solidFill>
                            <a:schemeClr val="tx1"/>
                          </a:solidFill>
                          <a:latin typeface="Arial" pitchFamily="34" charset="0"/>
                        </a:defRPr>
                      </a:lvl1pPr>
                      <a:lvl2pPr marL="742950" indent="-285750">
                        <a:spcBef>
                          <a:spcPct val="20000"/>
                        </a:spcBef>
                        <a:defRPr sz="2400">
                          <a:solidFill>
                            <a:schemeClr val="tx1"/>
                          </a:solidFill>
                          <a:latin typeface="Arial" pitchFamily="34" charset="0"/>
                        </a:defRPr>
                      </a:lvl2pPr>
                      <a:lvl3pPr marL="1143000" indent="-228600">
                        <a:spcBef>
                          <a:spcPct val="20000"/>
                        </a:spcBef>
                        <a:defRPr sz="2000">
                          <a:solidFill>
                            <a:schemeClr val="tx1"/>
                          </a:solidFill>
                          <a:latin typeface="Arial" pitchFamily="34" charset="0"/>
                        </a:defRPr>
                      </a:lvl3pPr>
                      <a:lvl4pPr marL="1600200" indent="-228600">
                        <a:spcBef>
                          <a:spcPct val="20000"/>
                        </a:spcBef>
                        <a:defRPr>
                          <a:solidFill>
                            <a:schemeClr val="tx1"/>
                          </a:solidFill>
                          <a:latin typeface="Arial" pitchFamily="34" charset="0"/>
                        </a:defRPr>
                      </a:lvl4pPr>
                      <a:lvl5pPr marL="2057400" indent="-228600">
                        <a:spcBef>
                          <a:spcPct val="20000"/>
                        </a:spcBef>
                        <a:defRPr>
                          <a:solidFill>
                            <a:schemeClr val="tx1"/>
                          </a:solidFill>
                          <a:latin typeface="Arial" pitchFamily="34" charset="0"/>
                        </a:defRPr>
                      </a:lvl5pPr>
                      <a:lvl6pPr marL="2514600" indent="-228600" fontAlgn="base">
                        <a:spcBef>
                          <a:spcPct val="20000"/>
                        </a:spcBef>
                        <a:spcAft>
                          <a:spcPct val="0"/>
                        </a:spcAft>
                        <a:defRPr>
                          <a:solidFill>
                            <a:schemeClr val="tx1"/>
                          </a:solidFill>
                          <a:latin typeface="Arial" pitchFamily="34" charset="0"/>
                        </a:defRPr>
                      </a:lvl6pPr>
                      <a:lvl7pPr marL="2971800" indent="-228600" fontAlgn="base">
                        <a:spcBef>
                          <a:spcPct val="20000"/>
                        </a:spcBef>
                        <a:spcAft>
                          <a:spcPct val="0"/>
                        </a:spcAft>
                        <a:defRPr>
                          <a:solidFill>
                            <a:schemeClr val="tx1"/>
                          </a:solidFill>
                          <a:latin typeface="Arial" pitchFamily="34" charset="0"/>
                        </a:defRPr>
                      </a:lvl7pPr>
                      <a:lvl8pPr marL="3429000" indent="-228600" fontAlgn="base">
                        <a:spcBef>
                          <a:spcPct val="20000"/>
                        </a:spcBef>
                        <a:spcAft>
                          <a:spcPct val="0"/>
                        </a:spcAft>
                        <a:defRPr>
                          <a:solidFill>
                            <a:schemeClr val="tx1"/>
                          </a:solidFill>
                          <a:latin typeface="Arial" pitchFamily="34" charset="0"/>
                        </a:defRPr>
                      </a:lvl8pPr>
                      <a:lvl9pPr marL="3886200" indent="-228600" fontAlgn="base">
                        <a:spcBef>
                          <a:spcPct val="20000"/>
                        </a:spcBef>
                        <a:spcAft>
                          <a:spcPct val="0"/>
                        </a:spcAft>
                        <a:defRPr>
                          <a:solidFill>
                            <a:schemeClr val="tx1"/>
                          </a:solidFill>
                          <a:latin typeface="Arial"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altLang="en-US" sz="2000" b="0" i="0" u="none" strike="noStrike" cap="none" normalizeH="0" baseline="0">
                        <a:ln>
                          <a:noFill/>
                        </a:ln>
                        <a:solidFill>
                          <a:schemeClr val="tx1"/>
                        </a:solidFill>
                        <a:effectLst/>
                        <a:latin typeface="Arial" pitchFamily="34" charset="0"/>
                      </a:endParaRPr>
                    </a:p>
                  </a:txBody>
                  <a:tcPr anchor="ctr" horzOverflow="overflow">
                    <a:lnL w="12700" cap="flat" cmpd="sng" algn="ctr">
                      <a:solidFill>
                        <a:schemeClr val="tx1"/>
                      </a:solidFill>
                      <a:prstDash val="solid"/>
                      <a:round/>
                      <a:headEnd type="none" w="med" len="med"/>
                      <a:tailEnd type="none" w="med" len="med"/>
                    </a:lnL>
                    <a:lnR>
                      <a:noFill/>
                    </a:lnR>
                    <a:lnT>
                      <a:noFill/>
                    </a:lnT>
                    <a:lnB>
                      <a:noFill/>
                    </a:lnB>
                    <a:lnTlToBr>
                      <a:noFill/>
                    </a:lnTlToBr>
                    <a:lnBlToTr>
                      <a:noFill/>
                    </a:lnBlToTr>
                    <a:solidFill>
                      <a:srgbClr val="FFC000"/>
                    </a:solidFill>
                  </a:tcPr>
                </a:tc>
                <a:extLst>
                  <a:ext uri="{0D108BD9-81ED-4DB2-BD59-A6C34878D82A}">
                    <a16:rowId xmlns:a16="http://schemas.microsoft.com/office/drawing/2014/main" val="10004"/>
                  </a:ext>
                </a:extLst>
              </a:tr>
              <a:tr h="679450">
                <a:tc>
                  <a:txBody>
                    <a:bodyPr/>
                    <a:lstStyle>
                      <a:lvl1pPr>
                        <a:spcBef>
                          <a:spcPct val="20000"/>
                        </a:spcBef>
                        <a:defRPr sz="2800">
                          <a:solidFill>
                            <a:schemeClr val="tx1"/>
                          </a:solidFill>
                          <a:latin typeface="Arial" pitchFamily="34" charset="0"/>
                        </a:defRPr>
                      </a:lvl1pPr>
                      <a:lvl2pPr marL="742950" indent="-285750">
                        <a:spcBef>
                          <a:spcPct val="20000"/>
                        </a:spcBef>
                        <a:defRPr sz="2400">
                          <a:solidFill>
                            <a:schemeClr val="tx1"/>
                          </a:solidFill>
                          <a:latin typeface="Arial" pitchFamily="34" charset="0"/>
                        </a:defRPr>
                      </a:lvl2pPr>
                      <a:lvl3pPr marL="1143000" indent="-228600">
                        <a:spcBef>
                          <a:spcPct val="20000"/>
                        </a:spcBef>
                        <a:defRPr sz="2000">
                          <a:solidFill>
                            <a:schemeClr val="tx1"/>
                          </a:solidFill>
                          <a:latin typeface="Arial" pitchFamily="34" charset="0"/>
                        </a:defRPr>
                      </a:lvl3pPr>
                      <a:lvl4pPr marL="1600200" indent="-228600">
                        <a:spcBef>
                          <a:spcPct val="20000"/>
                        </a:spcBef>
                        <a:defRPr>
                          <a:solidFill>
                            <a:schemeClr val="tx1"/>
                          </a:solidFill>
                          <a:latin typeface="Arial" pitchFamily="34" charset="0"/>
                        </a:defRPr>
                      </a:lvl4pPr>
                      <a:lvl5pPr marL="2057400" indent="-228600">
                        <a:spcBef>
                          <a:spcPct val="20000"/>
                        </a:spcBef>
                        <a:defRPr>
                          <a:solidFill>
                            <a:schemeClr val="tx1"/>
                          </a:solidFill>
                          <a:latin typeface="Arial" pitchFamily="34" charset="0"/>
                        </a:defRPr>
                      </a:lvl5pPr>
                      <a:lvl6pPr marL="2514600" indent="-228600" fontAlgn="base">
                        <a:spcBef>
                          <a:spcPct val="20000"/>
                        </a:spcBef>
                        <a:spcAft>
                          <a:spcPct val="0"/>
                        </a:spcAft>
                        <a:defRPr>
                          <a:solidFill>
                            <a:schemeClr val="tx1"/>
                          </a:solidFill>
                          <a:latin typeface="Arial" pitchFamily="34" charset="0"/>
                        </a:defRPr>
                      </a:lvl6pPr>
                      <a:lvl7pPr marL="2971800" indent="-228600" fontAlgn="base">
                        <a:spcBef>
                          <a:spcPct val="20000"/>
                        </a:spcBef>
                        <a:spcAft>
                          <a:spcPct val="0"/>
                        </a:spcAft>
                        <a:defRPr>
                          <a:solidFill>
                            <a:schemeClr val="tx1"/>
                          </a:solidFill>
                          <a:latin typeface="Arial" pitchFamily="34" charset="0"/>
                        </a:defRPr>
                      </a:lvl7pPr>
                      <a:lvl8pPr marL="3429000" indent="-228600" fontAlgn="base">
                        <a:spcBef>
                          <a:spcPct val="20000"/>
                        </a:spcBef>
                        <a:spcAft>
                          <a:spcPct val="0"/>
                        </a:spcAft>
                        <a:defRPr>
                          <a:solidFill>
                            <a:schemeClr val="tx1"/>
                          </a:solidFill>
                          <a:latin typeface="Arial" pitchFamily="34" charset="0"/>
                        </a:defRPr>
                      </a:lvl8pPr>
                      <a:lvl9pPr marL="3886200" indent="-228600" fontAlgn="base">
                        <a:spcBef>
                          <a:spcPct val="2000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altLang="en-US" sz="2000" b="0" i="0" u="none" strike="noStrike" cap="none" normalizeH="0" baseline="0">
                          <a:ln>
                            <a:noFill/>
                          </a:ln>
                          <a:solidFill>
                            <a:schemeClr val="tx1"/>
                          </a:solidFill>
                          <a:effectLst/>
                          <a:latin typeface="Arial" pitchFamily="34" charset="0"/>
                        </a:rPr>
                        <a:t>Limited Stay</a:t>
                      </a:r>
                      <a:endParaRPr kumimoji="0" lang="en-US" altLang="en-US" sz="2000" b="0" i="0" u="none" strike="noStrike" cap="none" normalizeH="0" baseline="0">
                        <a:ln>
                          <a:noFill/>
                        </a:ln>
                        <a:solidFill>
                          <a:schemeClr val="tx1"/>
                        </a:solidFill>
                        <a:effectLst/>
                        <a:latin typeface="Arial" pitchFamily="34" charset="0"/>
                      </a:endParaRPr>
                    </a:p>
                  </a:txBody>
                  <a:tcPr anchor="ctr" horzOverflow="overflow">
                    <a:lnL>
                      <a:noFill/>
                    </a:lnL>
                    <a:lnR w="12700" cap="flat" cmpd="sng" algn="ctr">
                      <a:solidFill>
                        <a:schemeClr val="tx1"/>
                      </a:solidFill>
                      <a:prstDash val="solid"/>
                      <a:round/>
                      <a:headEnd type="none" w="med" len="med"/>
                      <a:tailEnd type="none" w="med" len="med"/>
                    </a:lnR>
                    <a:lnT>
                      <a:noFill/>
                    </a:lnT>
                    <a:lnB>
                      <a:noFill/>
                    </a:lnB>
                    <a:lnTlToBr>
                      <a:noFill/>
                    </a:lnTlToBr>
                    <a:lnBlToTr>
                      <a:noFill/>
                    </a:lnBlToTr>
                    <a:solidFill>
                      <a:srgbClr val="FFC000"/>
                    </a:solidFill>
                  </a:tcPr>
                </a:tc>
                <a:tc>
                  <a:txBody>
                    <a:bodyPr/>
                    <a:lstStyle>
                      <a:lvl1pPr>
                        <a:spcBef>
                          <a:spcPct val="20000"/>
                        </a:spcBef>
                        <a:defRPr sz="2800">
                          <a:solidFill>
                            <a:schemeClr val="tx1"/>
                          </a:solidFill>
                          <a:latin typeface="Arial" pitchFamily="34" charset="0"/>
                        </a:defRPr>
                      </a:lvl1pPr>
                      <a:lvl2pPr marL="742950" indent="-285750">
                        <a:spcBef>
                          <a:spcPct val="20000"/>
                        </a:spcBef>
                        <a:defRPr sz="2400">
                          <a:solidFill>
                            <a:schemeClr val="tx1"/>
                          </a:solidFill>
                          <a:latin typeface="Arial" pitchFamily="34" charset="0"/>
                        </a:defRPr>
                      </a:lvl2pPr>
                      <a:lvl3pPr marL="1143000" indent="-228600">
                        <a:spcBef>
                          <a:spcPct val="20000"/>
                        </a:spcBef>
                        <a:defRPr sz="2000">
                          <a:solidFill>
                            <a:schemeClr val="tx1"/>
                          </a:solidFill>
                          <a:latin typeface="Arial" pitchFamily="34" charset="0"/>
                        </a:defRPr>
                      </a:lvl3pPr>
                      <a:lvl4pPr marL="1600200" indent="-228600">
                        <a:spcBef>
                          <a:spcPct val="20000"/>
                        </a:spcBef>
                        <a:defRPr>
                          <a:solidFill>
                            <a:schemeClr val="tx1"/>
                          </a:solidFill>
                          <a:latin typeface="Arial" pitchFamily="34" charset="0"/>
                        </a:defRPr>
                      </a:lvl4pPr>
                      <a:lvl5pPr marL="2057400" indent="-228600">
                        <a:spcBef>
                          <a:spcPct val="20000"/>
                        </a:spcBef>
                        <a:defRPr>
                          <a:solidFill>
                            <a:schemeClr val="tx1"/>
                          </a:solidFill>
                          <a:latin typeface="Arial" pitchFamily="34" charset="0"/>
                        </a:defRPr>
                      </a:lvl5pPr>
                      <a:lvl6pPr marL="2514600" indent="-228600" fontAlgn="base">
                        <a:spcBef>
                          <a:spcPct val="20000"/>
                        </a:spcBef>
                        <a:spcAft>
                          <a:spcPct val="0"/>
                        </a:spcAft>
                        <a:defRPr>
                          <a:solidFill>
                            <a:schemeClr val="tx1"/>
                          </a:solidFill>
                          <a:latin typeface="Arial" pitchFamily="34" charset="0"/>
                        </a:defRPr>
                      </a:lvl6pPr>
                      <a:lvl7pPr marL="2971800" indent="-228600" fontAlgn="base">
                        <a:spcBef>
                          <a:spcPct val="20000"/>
                        </a:spcBef>
                        <a:spcAft>
                          <a:spcPct val="0"/>
                        </a:spcAft>
                        <a:defRPr>
                          <a:solidFill>
                            <a:schemeClr val="tx1"/>
                          </a:solidFill>
                          <a:latin typeface="Arial" pitchFamily="34" charset="0"/>
                        </a:defRPr>
                      </a:lvl7pPr>
                      <a:lvl8pPr marL="3429000" indent="-228600" fontAlgn="base">
                        <a:spcBef>
                          <a:spcPct val="20000"/>
                        </a:spcBef>
                        <a:spcAft>
                          <a:spcPct val="0"/>
                        </a:spcAft>
                        <a:defRPr>
                          <a:solidFill>
                            <a:schemeClr val="tx1"/>
                          </a:solidFill>
                          <a:latin typeface="Arial" pitchFamily="34" charset="0"/>
                        </a:defRPr>
                      </a:lvl8pPr>
                      <a:lvl9pPr marL="3886200" indent="-228600" fontAlgn="base">
                        <a:spcBef>
                          <a:spcPct val="20000"/>
                        </a:spcBef>
                        <a:spcAft>
                          <a:spcPct val="0"/>
                        </a:spcAft>
                        <a:defRPr>
                          <a:solidFill>
                            <a:schemeClr val="tx1"/>
                          </a:solidFill>
                          <a:latin typeface="Arial" pitchFamily="34" charset="0"/>
                        </a:defRPr>
                      </a:lvl9pPr>
                    </a:lstStyle>
                    <a:p>
                      <a:pPr marL="0" marR="0" lvl="0" indent="0" algn="ctr" defTabSz="914400" rtl="0" eaLnBrk="1" fontAlgn="base" latinLnBrk="0" hangingPunct="1">
                        <a:lnSpc>
                          <a:spcPct val="100000"/>
                        </a:lnSpc>
                        <a:spcBef>
                          <a:spcPct val="0"/>
                        </a:spcBef>
                        <a:spcAft>
                          <a:spcPct val="0"/>
                        </a:spcAft>
                        <a:buClrTx/>
                        <a:buSzTx/>
                        <a:buFont typeface="Wingdings" pitchFamily="2" charset="2"/>
                        <a:buNone/>
                        <a:tabLst/>
                      </a:pPr>
                      <a:r>
                        <a:rPr kumimoji="0" lang="en-GB" altLang="en-US" sz="2000" b="0" i="0" u="none" strike="noStrike" cap="none" normalizeH="0" baseline="0">
                          <a:ln>
                            <a:noFill/>
                          </a:ln>
                          <a:solidFill>
                            <a:schemeClr val="tx1"/>
                          </a:solidFill>
                          <a:effectLst/>
                          <a:latin typeface="Arial" pitchFamily="34" charset="0"/>
                        </a:rPr>
                        <a:t>20 mSv</a:t>
                      </a:r>
                      <a:endParaRPr kumimoji="0" lang="en-US" altLang="en-US" sz="2000" b="0" i="0" u="none" strike="noStrike" cap="none" normalizeH="0" baseline="0">
                        <a:ln>
                          <a:noFill/>
                        </a:ln>
                        <a:solidFill>
                          <a:schemeClr val="tx1"/>
                        </a:solidFill>
                        <a:effectLst/>
                        <a:latin typeface="Arial" pitchFamily="34"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a:noFill/>
                    </a:lnTlToBr>
                    <a:lnBlToTr>
                      <a:noFill/>
                    </a:lnBlToTr>
                    <a:solidFill>
                      <a:srgbClr val="FFC000"/>
                    </a:solidFill>
                  </a:tcPr>
                </a:tc>
                <a:tc>
                  <a:txBody>
                    <a:bodyPr/>
                    <a:lstStyle>
                      <a:lvl1pPr>
                        <a:spcBef>
                          <a:spcPct val="20000"/>
                        </a:spcBef>
                        <a:defRPr sz="2800">
                          <a:solidFill>
                            <a:schemeClr val="tx1"/>
                          </a:solidFill>
                          <a:latin typeface="Arial" pitchFamily="34" charset="0"/>
                        </a:defRPr>
                      </a:lvl1pPr>
                      <a:lvl2pPr marL="742950" indent="-285750">
                        <a:spcBef>
                          <a:spcPct val="20000"/>
                        </a:spcBef>
                        <a:defRPr sz="2400">
                          <a:solidFill>
                            <a:schemeClr val="tx1"/>
                          </a:solidFill>
                          <a:latin typeface="Arial" pitchFamily="34" charset="0"/>
                        </a:defRPr>
                      </a:lvl2pPr>
                      <a:lvl3pPr marL="1143000" indent="-228600">
                        <a:spcBef>
                          <a:spcPct val="20000"/>
                        </a:spcBef>
                        <a:defRPr sz="2000">
                          <a:solidFill>
                            <a:schemeClr val="tx1"/>
                          </a:solidFill>
                          <a:latin typeface="Arial" pitchFamily="34" charset="0"/>
                        </a:defRPr>
                      </a:lvl3pPr>
                      <a:lvl4pPr marL="1600200" indent="-228600">
                        <a:spcBef>
                          <a:spcPct val="20000"/>
                        </a:spcBef>
                        <a:defRPr>
                          <a:solidFill>
                            <a:schemeClr val="tx1"/>
                          </a:solidFill>
                          <a:latin typeface="Arial" pitchFamily="34" charset="0"/>
                        </a:defRPr>
                      </a:lvl4pPr>
                      <a:lvl5pPr marL="2057400" indent="-228600">
                        <a:spcBef>
                          <a:spcPct val="20000"/>
                        </a:spcBef>
                        <a:defRPr>
                          <a:solidFill>
                            <a:schemeClr val="tx1"/>
                          </a:solidFill>
                          <a:latin typeface="Arial" pitchFamily="34" charset="0"/>
                        </a:defRPr>
                      </a:lvl5pPr>
                      <a:lvl6pPr marL="2514600" indent="-228600" fontAlgn="base">
                        <a:spcBef>
                          <a:spcPct val="20000"/>
                        </a:spcBef>
                        <a:spcAft>
                          <a:spcPct val="0"/>
                        </a:spcAft>
                        <a:defRPr>
                          <a:solidFill>
                            <a:schemeClr val="tx1"/>
                          </a:solidFill>
                          <a:latin typeface="Arial" pitchFamily="34" charset="0"/>
                        </a:defRPr>
                      </a:lvl6pPr>
                      <a:lvl7pPr marL="2971800" indent="-228600" fontAlgn="base">
                        <a:spcBef>
                          <a:spcPct val="20000"/>
                        </a:spcBef>
                        <a:spcAft>
                          <a:spcPct val="0"/>
                        </a:spcAft>
                        <a:defRPr>
                          <a:solidFill>
                            <a:schemeClr val="tx1"/>
                          </a:solidFill>
                          <a:latin typeface="Arial" pitchFamily="34" charset="0"/>
                        </a:defRPr>
                      </a:lvl7pPr>
                      <a:lvl8pPr marL="3429000" indent="-228600" fontAlgn="base">
                        <a:spcBef>
                          <a:spcPct val="20000"/>
                        </a:spcBef>
                        <a:spcAft>
                          <a:spcPct val="0"/>
                        </a:spcAft>
                        <a:defRPr>
                          <a:solidFill>
                            <a:schemeClr val="tx1"/>
                          </a:solidFill>
                          <a:latin typeface="Arial" pitchFamily="34" charset="0"/>
                        </a:defRPr>
                      </a:lvl8pPr>
                      <a:lvl9pPr marL="3886200" indent="-228600" fontAlgn="base">
                        <a:spcBef>
                          <a:spcPct val="20000"/>
                        </a:spcBef>
                        <a:spcAft>
                          <a:spcPct val="0"/>
                        </a:spcAft>
                        <a:defRPr>
                          <a:solidFill>
                            <a:schemeClr val="tx1"/>
                          </a:solidFill>
                          <a:latin typeface="Arial"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altLang="en-US" sz="2000" b="0" i="0" u="none" strike="noStrike" cap="none" normalizeH="0" baseline="0">
                        <a:ln>
                          <a:noFill/>
                        </a:ln>
                        <a:solidFill>
                          <a:schemeClr val="tx1"/>
                        </a:solidFill>
                        <a:effectLst/>
                        <a:latin typeface="Arial" pitchFamily="34"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a:noFill/>
                    </a:lnTlToBr>
                    <a:lnBlToTr>
                      <a:noFill/>
                    </a:lnBlToTr>
                    <a:solidFill>
                      <a:srgbClr val="FFC000"/>
                    </a:solidFill>
                  </a:tcPr>
                </a:tc>
                <a:tc>
                  <a:txBody>
                    <a:bodyPr/>
                    <a:lstStyle>
                      <a:lvl1pPr>
                        <a:spcBef>
                          <a:spcPct val="20000"/>
                        </a:spcBef>
                        <a:defRPr sz="2800">
                          <a:solidFill>
                            <a:schemeClr val="tx1"/>
                          </a:solidFill>
                          <a:latin typeface="Arial" pitchFamily="34" charset="0"/>
                        </a:defRPr>
                      </a:lvl1pPr>
                      <a:lvl2pPr marL="742950" indent="-285750">
                        <a:spcBef>
                          <a:spcPct val="20000"/>
                        </a:spcBef>
                        <a:defRPr sz="2400">
                          <a:solidFill>
                            <a:schemeClr val="tx1"/>
                          </a:solidFill>
                          <a:latin typeface="Arial" pitchFamily="34" charset="0"/>
                        </a:defRPr>
                      </a:lvl2pPr>
                      <a:lvl3pPr marL="1143000" indent="-228600">
                        <a:spcBef>
                          <a:spcPct val="20000"/>
                        </a:spcBef>
                        <a:defRPr sz="2000">
                          <a:solidFill>
                            <a:schemeClr val="tx1"/>
                          </a:solidFill>
                          <a:latin typeface="Arial" pitchFamily="34" charset="0"/>
                        </a:defRPr>
                      </a:lvl3pPr>
                      <a:lvl4pPr marL="1600200" indent="-228600">
                        <a:spcBef>
                          <a:spcPct val="20000"/>
                        </a:spcBef>
                        <a:defRPr>
                          <a:solidFill>
                            <a:schemeClr val="tx1"/>
                          </a:solidFill>
                          <a:latin typeface="Arial" pitchFamily="34" charset="0"/>
                        </a:defRPr>
                      </a:lvl4pPr>
                      <a:lvl5pPr marL="2057400" indent="-228600">
                        <a:spcBef>
                          <a:spcPct val="20000"/>
                        </a:spcBef>
                        <a:defRPr>
                          <a:solidFill>
                            <a:schemeClr val="tx1"/>
                          </a:solidFill>
                          <a:latin typeface="Arial" pitchFamily="34" charset="0"/>
                        </a:defRPr>
                      </a:lvl5pPr>
                      <a:lvl6pPr marL="2514600" indent="-228600" fontAlgn="base">
                        <a:spcBef>
                          <a:spcPct val="20000"/>
                        </a:spcBef>
                        <a:spcAft>
                          <a:spcPct val="0"/>
                        </a:spcAft>
                        <a:defRPr>
                          <a:solidFill>
                            <a:schemeClr val="tx1"/>
                          </a:solidFill>
                          <a:latin typeface="Arial" pitchFamily="34" charset="0"/>
                        </a:defRPr>
                      </a:lvl6pPr>
                      <a:lvl7pPr marL="2971800" indent="-228600" fontAlgn="base">
                        <a:spcBef>
                          <a:spcPct val="20000"/>
                        </a:spcBef>
                        <a:spcAft>
                          <a:spcPct val="0"/>
                        </a:spcAft>
                        <a:defRPr>
                          <a:solidFill>
                            <a:schemeClr val="tx1"/>
                          </a:solidFill>
                          <a:latin typeface="Arial" pitchFamily="34" charset="0"/>
                        </a:defRPr>
                      </a:lvl7pPr>
                      <a:lvl8pPr marL="3429000" indent="-228600" fontAlgn="base">
                        <a:spcBef>
                          <a:spcPct val="20000"/>
                        </a:spcBef>
                        <a:spcAft>
                          <a:spcPct val="0"/>
                        </a:spcAft>
                        <a:defRPr>
                          <a:solidFill>
                            <a:schemeClr val="tx1"/>
                          </a:solidFill>
                          <a:latin typeface="Arial" pitchFamily="34" charset="0"/>
                        </a:defRPr>
                      </a:lvl8pPr>
                      <a:lvl9pPr marL="3886200" indent="-228600" fontAlgn="base">
                        <a:spcBef>
                          <a:spcPct val="20000"/>
                        </a:spcBef>
                        <a:spcAft>
                          <a:spcPct val="0"/>
                        </a:spcAft>
                        <a:defRPr>
                          <a:solidFill>
                            <a:schemeClr val="tx1"/>
                          </a:solidFill>
                          <a:latin typeface="Arial"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altLang="en-US" sz="2000" b="0" i="0" u="none" strike="noStrike" cap="none" normalizeH="0" baseline="0">
                          <a:ln>
                            <a:noFill/>
                          </a:ln>
                          <a:solidFill>
                            <a:schemeClr val="tx1"/>
                          </a:solidFill>
                          <a:effectLst/>
                          <a:latin typeface="Arial" pitchFamily="34" charset="0"/>
                        </a:rPr>
                        <a:t>2 mSv/h</a:t>
                      </a:r>
                      <a:endParaRPr kumimoji="0" lang="en-US" altLang="en-US" sz="2000" b="0" i="0" u="none" strike="noStrike" cap="none" normalizeH="0" baseline="0">
                        <a:ln>
                          <a:noFill/>
                        </a:ln>
                        <a:solidFill>
                          <a:schemeClr val="tx1"/>
                        </a:solidFill>
                        <a:effectLst/>
                        <a:latin typeface="Arial" pitchFamily="34"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a:noFill/>
                    </a:lnTlToBr>
                    <a:lnBlToTr>
                      <a:noFill/>
                    </a:lnBlToTr>
                    <a:solidFill>
                      <a:srgbClr val="FFC000"/>
                    </a:solidFill>
                  </a:tcPr>
                </a:tc>
                <a:tc>
                  <a:txBody>
                    <a:bodyPr/>
                    <a:lstStyle>
                      <a:lvl1pPr>
                        <a:spcBef>
                          <a:spcPct val="20000"/>
                        </a:spcBef>
                        <a:defRPr sz="2800">
                          <a:solidFill>
                            <a:schemeClr val="tx1"/>
                          </a:solidFill>
                          <a:latin typeface="Arial" pitchFamily="34" charset="0"/>
                        </a:defRPr>
                      </a:lvl1pPr>
                      <a:lvl2pPr marL="742950" indent="-285750">
                        <a:spcBef>
                          <a:spcPct val="20000"/>
                        </a:spcBef>
                        <a:defRPr sz="2400">
                          <a:solidFill>
                            <a:schemeClr val="tx1"/>
                          </a:solidFill>
                          <a:latin typeface="Arial" pitchFamily="34" charset="0"/>
                        </a:defRPr>
                      </a:lvl2pPr>
                      <a:lvl3pPr marL="1143000" indent="-228600">
                        <a:spcBef>
                          <a:spcPct val="20000"/>
                        </a:spcBef>
                        <a:defRPr sz="2000">
                          <a:solidFill>
                            <a:schemeClr val="tx1"/>
                          </a:solidFill>
                          <a:latin typeface="Arial" pitchFamily="34" charset="0"/>
                        </a:defRPr>
                      </a:lvl3pPr>
                      <a:lvl4pPr marL="1600200" indent="-228600">
                        <a:spcBef>
                          <a:spcPct val="20000"/>
                        </a:spcBef>
                        <a:defRPr>
                          <a:solidFill>
                            <a:schemeClr val="tx1"/>
                          </a:solidFill>
                          <a:latin typeface="Arial" pitchFamily="34" charset="0"/>
                        </a:defRPr>
                      </a:lvl4pPr>
                      <a:lvl5pPr marL="2057400" indent="-228600">
                        <a:spcBef>
                          <a:spcPct val="20000"/>
                        </a:spcBef>
                        <a:defRPr>
                          <a:solidFill>
                            <a:schemeClr val="tx1"/>
                          </a:solidFill>
                          <a:latin typeface="Arial" pitchFamily="34" charset="0"/>
                        </a:defRPr>
                      </a:lvl5pPr>
                      <a:lvl6pPr marL="2514600" indent="-228600" fontAlgn="base">
                        <a:spcBef>
                          <a:spcPct val="20000"/>
                        </a:spcBef>
                        <a:spcAft>
                          <a:spcPct val="0"/>
                        </a:spcAft>
                        <a:defRPr>
                          <a:solidFill>
                            <a:schemeClr val="tx1"/>
                          </a:solidFill>
                          <a:latin typeface="Arial" pitchFamily="34" charset="0"/>
                        </a:defRPr>
                      </a:lvl6pPr>
                      <a:lvl7pPr marL="2971800" indent="-228600" fontAlgn="base">
                        <a:spcBef>
                          <a:spcPct val="20000"/>
                        </a:spcBef>
                        <a:spcAft>
                          <a:spcPct val="0"/>
                        </a:spcAft>
                        <a:defRPr>
                          <a:solidFill>
                            <a:schemeClr val="tx1"/>
                          </a:solidFill>
                          <a:latin typeface="Arial" pitchFamily="34" charset="0"/>
                        </a:defRPr>
                      </a:lvl7pPr>
                      <a:lvl8pPr marL="3429000" indent="-228600" fontAlgn="base">
                        <a:spcBef>
                          <a:spcPct val="20000"/>
                        </a:spcBef>
                        <a:spcAft>
                          <a:spcPct val="0"/>
                        </a:spcAft>
                        <a:defRPr>
                          <a:solidFill>
                            <a:schemeClr val="tx1"/>
                          </a:solidFill>
                          <a:latin typeface="Arial" pitchFamily="34" charset="0"/>
                        </a:defRPr>
                      </a:lvl8pPr>
                      <a:lvl9pPr marL="3886200" indent="-228600" fontAlgn="base">
                        <a:spcBef>
                          <a:spcPct val="20000"/>
                        </a:spcBef>
                        <a:spcAft>
                          <a:spcPct val="0"/>
                        </a:spcAft>
                        <a:defRPr>
                          <a:solidFill>
                            <a:schemeClr val="tx1"/>
                          </a:solidFill>
                          <a:latin typeface="Arial"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altLang="en-US" sz="2000" b="0" i="0" u="none" strike="noStrike" cap="none" normalizeH="0" baseline="0">
                        <a:ln>
                          <a:noFill/>
                        </a:ln>
                        <a:solidFill>
                          <a:schemeClr val="tx1"/>
                        </a:solidFill>
                        <a:effectLst/>
                        <a:latin typeface="Arial" pitchFamily="34" charset="0"/>
                      </a:endParaRPr>
                    </a:p>
                  </a:txBody>
                  <a:tcPr anchor="ctr" horzOverflow="overflow">
                    <a:lnL w="12700" cap="flat" cmpd="sng" algn="ctr">
                      <a:solidFill>
                        <a:schemeClr val="tx1"/>
                      </a:solidFill>
                      <a:prstDash val="solid"/>
                      <a:round/>
                      <a:headEnd type="none" w="med" len="med"/>
                      <a:tailEnd type="none" w="med" len="med"/>
                    </a:lnL>
                    <a:lnR>
                      <a:noFill/>
                    </a:lnR>
                    <a:lnT>
                      <a:noFill/>
                    </a:lnT>
                    <a:lnB>
                      <a:noFill/>
                    </a:lnB>
                    <a:lnTlToBr>
                      <a:noFill/>
                    </a:lnTlToBr>
                    <a:lnBlToTr>
                      <a:noFill/>
                    </a:lnBlToTr>
                    <a:solidFill>
                      <a:srgbClr val="FFC000"/>
                    </a:solidFill>
                  </a:tcPr>
                </a:tc>
                <a:extLst>
                  <a:ext uri="{0D108BD9-81ED-4DB2-BD59-A6C34878D82A}">
                    <a16:rowId xmlns:a16="http://schemas.microsoft.com/office/drawing/2014/main" val="10005"/>
                  </a:ext>
                </a:extLst>
              </a:tr>
              <a:tr h="679450">
                <a:tc>
                  <a:txBody>
                    <a:bodyPr/>
                    <a:lstStyle>
                      <a:lvl1pPr>
                        <a:spcBef>
                          <a:spcPct val="20000"/>
                        </a:spcBef>
                        <a:defRPr sz="2800">
                          <a:solidFill>
                            <a:schemeClr val="tx1"/>
                          </a:solidFill>
                          <a:latin typeface="Arial" pitchFamily="34" charset="0"/>
                        </a:defRPr>
                      </a:lvl1pPr>
                      <a:lvl2pPr marL="742950" indent="-285750">
                        <a:spcBef>
                          <a:spcPct val="20000"/>
                        </a:spcBef>
                        <a:defRPr sz="2400">
                          <a:solidFill>
                            <a:schemeClr val="tx1"/>
                          </a:solidFill>
                          <a:latin typeface="Arial" pitchFamily="34" charset="0"/>
                        </a:defRPr>
                      </a:lvl2pPr>
                      <a:lvl3pPr marL="1143000" indent="-228600">
                        <a:spcBef>
                          <a:spcPct val="20000"/>
                        </a:spcBef>
                        <a:defRPr sz="2000">
                          <a:solidFill>
                            <a:schemeClr val="tx1"/>
                          </a:solidFill>
                          <a:latin typeface="Arial" pitchFamily="34" charset="0"/>
                        </a:defRPr>
                      </a:lvl3pPr>
                      <a:lvl4pPr marL="1600200" indent="-228600">
                        <a:spcBef>
                          <a:spcPct val="20000"/>
                        </a:spcBef>
                        <a:defRPr>
                          <a:solidFill>
                            <a:schemeClr val="tx1"/>
                          </a:solidFill>
                          <a:latin typeface="Arial" pitchFamily="34" charset="0"/>
                        </a:defRPr>
                      </a:lvl4pPr>
                      <a:lvl5pPr marL="2057400" indent="-228600">
                        <a:spcBef>
                          <a:spcPct val="20000"/>
                        </a:spcBef>
                        <a:defRPr>
                          <a:solidFill>
                            <a:schemeClr val="tx1"/>
                          </a:solidFill>
                          <a:latin typeface="Arial" pitchFamily="34" charset="0"/>
                        </a:defRPr>
                      </a:lvl5pPr>
                      <a:lvl6pPr marL="2514600" indent="-228600" fontAlgn="base">
                        <a:spcBef>
                          <a:spcPct val="20000"/>
                        </a:spcBef>
                        <a:spcAft>
                          <a:spcPct val="0"/>
                        </a:spcAft>
                        <a:defRPr>
                          <a:solidFill>
                            <a:schemeClr val="tx1"/>
                          </a:solidFill>
                          <a:latin typeface="Arial" pitchFamily="34" charset="0"/>
                        </a:defRPr>
                      </a:lvl6pPr>
                      <a:lvl7pPr marL="2971800" indent="-228600" fontAlgn="base">
                        <a:spcBef>
                          <a:spcPct val="20000"/>
                        </a:spcBef>
                        <a:spcAft>
                          <a:spcPct val="0"/>
                        </a:spcAft>
                        <a:defRPr>
                          <a:solidFill>
                            <a:schemeClr val="tx1"/>
                          </a:solidFill>
                          <a:latin typeface="Arial" pitchFamily="34" charset="0"/>
                        </a:defRPr>
                      </a:lvl7pPr>
                      <a:lvl8pPr marL="3429000" indent="-228600" fontAlgn="base">
                        <a:spcBef>
                          <a:spcPct val="20000"/>
                        </a:spcBef>
                        <a:spcAft>
                          <a:spcPct val="0"/>
                        </a:spcAft>
                        <a:defRPr>
                          <a:solidFill>
                            <a:schemeClr val="tx1"/>
                          </a:solidFill>
                          <a:latin typeface="Arial" pitchFamily="34" charset="0"/>
                        </a:defRPr>
                      </a:lvl8pPr>
                      <a:lvl9pPr marL="3886200" indent="-228600" fontAlgn="base">
                        <a:spcBef>
                          <a:spcPct val="2000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altLang="en-US" sz="2000" b="0" i="0" u="none" strike="noStrike" cap="none" normalizeH="0" baseline="0">
                          <a:ln>
                            <a:noFill/>
                          </a:ln>
                          <a:solidFill>
                            <a:schemeClr val="tx1"/>
                          </a:solidFill>
                          <a:effectLst/>
                          <a:latin typeface="Arial" pitchFamily="34" charset="0"/>
                        </a:rPr>
                        <a:t>High Radiation</a:t>
                      </a:r>
                      <a:endParaRPr kumimoji="0" lang="en-US" altLang="en-US" sz="2000" b="0" i="0" u="none" strike="noStrike" cap="none" normalizeH="0" baseline="0">
                        <a:ln>
                          <a:noFill/>
                        </a:ln>
                        <a:solidFill>
                          <a:schemeClr val="tx1"/>
                        </a:solidFill>
                        <a:effectLst/>
                        <a:latin typeface="Arial" pitchFamily="34" charset="0"/>
                      </a:endParaRPr>
                    </a:p>
                  </a:txBody>
                  <a:tcPr anchor="ctr" horzOverflow="overflow">
                    <a:lnL>
                      <a:noFill/>
                    </a:lnL>
                    <a:lnR w="12700" cap="flat" cmpd="sng" algn="ctr">
                      <a:solidFill>
                        <a:schemeClr val="tx1"/>
                      </a:solidFill>
                      <a:prstDash val="solid"/>
                      <a:round/>
                      <a:headEnd type="none" w="med" len="med"/>
                      <a:tailEnd type="none" w="med" len="med"/>
                    </a:lnR>
                    <a:lnT>
                      <a:noFill/>
                    </a:lnT>
                    <a:lnB>
                      <a:noFill/>
                    </a:lnB>
                    <a:lnTlToBr>
                      <a:noFill/>
                    </a:lnTlToBr>
                    <a:lnBlToTr>
                      <a:noFill/>
                    </a:lnBlToTr>
                    <a:solidFill>
                      <a:srgbClr val="FFC000"/>
                    </a:solidFill>
                  </a:tcPr>
                </a:tc>
                <a:tc>
                  <a:txBody>
                    <a:bodyPr/>
                    <a:lstStyle>
                      <a:lvl1pPr>
                        <a:spcBef>
                          <a:spcPct val="20000"/>
                        </a:spcBef>
                        <a:defRPr sz="2800">
                          <a:solidFill>
                            <a:schemeClr val="tx1"/>
                          </a:solidFill>
                          <a:latin typeface="Arial" pitchFamily="34" charset="0"/>
                        </a:defRPr>
                      </a:lvl1pPr>
                      <a:lvl2pPr marL="742950" indent="-285750">
                        <a:spcBef>
                          <a:spcPct val="20000"/>
                        </a:spcBef>
                        <a:defRPr sz="2400">
                          <a:solidFill>
                            <a:schemeClr val="tx1"/>
                          </a:solidFill>
                          <a:latin typeface="Arial" pitchFamily="34" charset="0"/>
                        </a:defRPr>
                      </a:lvl2pPr>
                      <a:lvl3pPr marL="1143000" indent="-228600">
                        <a:spcBef>
                          <a:spcPct val="20000"/>
                        </a:spcBef>
                        <a:defRPr sz="2000">
                          <a:solidFill>
                            <a:schemeClr val="tx1"/>
                          </a:solidFill>
                          <a:latin typeface="Arial" pitchFamily="34" charset="0"/>
                        </a:defRPr>
                      </a:lvl3pPr>
                      <a:lvl4pPr marL="1600200" indent="-228600">
                        <a:spcBef>
                          <a:spcPct val="20000"/>
                        </a:spcBef>
                        <a:defRPr>
                          <a:solidFill>
                            <a:schemeClr val="tx1"/>
                          </a:solidFill>
                          <a:latin typeface="Arial" pitchFamily="34" charset="0"/>
                        </a:defRPr>
                      </a:lvl4pPr>
                      <a:lvl5pPr marL="2057400" indent="-228600">
                        <a:spcBef>
                          <a:spcPct val="20000"/>
                        </a:spcBef>
                        <a:defRPr>
                          <a:solidFill>
                            <a:schemeClr val="tx1"/>
                          </a:solidFill>
                          <a:latin typeface="Arial" pitchFamily="34" charset="0"/>
                        </a:defRPr>
                      </a:lvl5pPr>
                      <a:lvl6pPr marL="2514600" indent="-228600" fontAlgn="base">
                        <a:spcBef>
                          <a:spcPct val="20000"/>
                        </a:spcBef>
                        <a:spcAft>
                          <a:spcPct val="0"/>
                        </a:spcAft>
                        <a:defRPr>
                          <a:solidFill>
                            <a:schemeClr val="tx1"/>
                          </a:solidFill>
                          <a:latin typeface="Arial" pitchFamily="34" charset="0"/>
                        </a:defRPr>
                      </a:lvl6pPr>
                      <a:lvl7pPr marL="2971800" indent="-228600" fontAlgn="base">
                        <a:spcBef>
                          <a:spcPct val="20000"/>
                        </a:spcBef>
                        <a:spcAft>
                          <a:spcPct val="0"/>
                        </a:spcAft>
                        <a:defRPr>
                          <a:solidFill>
                            <a:schemeClr val="tx1"/>
                          </a:solidFill>
                          <a:latin typeface="Arial" pitchFamily="34" charset="0"/>
                        </a:defRPr>
                      </a:lvl7pPr>
                      <a:lvl8pPr marL="3429000" indent="-228600" fontAlgn="base">
                        <a:spcBef>
                          <a:spcPct val="20000"/>
                        </a:spcBef>
                        <a:spcAft>
                          <a:spcPct val="0"/>
                        </a:spcAft>
                        <a:defRPr>
                          <a:solidFill>
                            <a:schemeClr val="tx1"/>
                          </a:solidFill>
                          <a:latin typeface="Arial" pitchFamily="34" charset="0"/>
                        </a:defRPr>
                      </a:lvl8pPr>
                      <a:lvl9pPr marL="3886200" indent="-228600" fontAlgn="base">
                        <a:spcBef>
                          <a:spcPct val="20000"/>
                        </a:spcBef>
                        <a:spcAft>
                          <a:spcPct val="0"/>
                        </a:spcAft>
                        <a:defRPr>
                          <a:solidFill>
                            <a:schemeClr val="tx1"/>
                          </a:solidFill>
                          <a:latin typeface="Arial"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altLang="en-US" sz="2000" b="0" i="0" u="none" strike="noStrike" cap="none" normalizeH="0" baseline="0">
                          <a:ln>
                            <a:noFill/>
                          </a:ln>
                          <a:solidFill>
                            <a:schemeClr val="tx1"/>
                          </a:solidFill>
                          <a:effectLst/>
                          <a:latin typeface="Arial" pitchFamily="34" charset="0"/>
                        </a:rPr>
                        <a:t>20 mSv</a:t>
                      </a:r>
                      <a:endParaRPr kumimoji="0" lang="en-US" altLang="en-US" sz="2000" b="0" i="0" u="none" strike="noStrike" cap="none" normalizeH="0" baseline="0">
                        <a:ln>
                          <a:noFill/>
                        </a:ln>
                        <a:solidFill>
                          <a:schemeClr val="tx1"/>
                        </a:solidFill>
                        <a:effectLst/>
                        <a:latin typeface="Arial" pitchFamily="34"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a:noFill/>
                    </a:lnTlToBr>
                    <a:lnBlToTr>
                      <a:noFill/>
                    </a:lnBlToTr>
                    <a:solidFill>
                      <a:srgbClr val="FFC000"/>
                    </a:solidFill>
                  </a:tcPr>
                </a:tc>
                <a:tc>
                  <a:txBody>
                    <a:bodyPr/>
                    <a:lstStyle>
                      <a:lvl1pPr>
                        <a:spcBef>
                          <a:spcPct val="20000"/>
                        </a:spcBef>
                        <a:defRPr sz="2800">
                          <a:solidFill>
                            <a:schemeClr val="tx1"/>
                          </a:solidFill>
                          <a:latin typeface="Arial" pitchFamily="34" charset="0"/>
                        </a:defRPr>
                      </a:lvl1pPr>
                      <a:lvl2pPr marL="742950" indent="-285750">
                        <a:spcBef>
                          <a:spcPct val="20000"/>
                        </a:spcBef>
                        <a:defRPr sz="2400">
                          <a:solidFill>
                            <a:schemeClr val="tx1"/>
                          </a:solidFill>
                          <a:latin typeface="Arial" pitchFamily="34" charset="0"/>
                        </a:defRPr>
                      </a:lvl2pPr>
                      <a:lvl3pPr marL="1143000" indent="-228600">
                        <a:spcBef>
                          <a:spcPct val="20000"/>
                        </a:spcBef>
                        <a:defRPr sz="2000">
                          <a:solidFill>
                            <a:schemeClr val="tx1"/>
                          </a:solidFill>
                          <a:latin typeface="Arial" pitchFamily="34" charset="0"/>
                        </a:defRPr>
                      </a:lvl3pPr>
                      <a:lvl4pPr marL="1600200" indent="-228600">
                        <a:spcBef>
                          <a:spcPct val="20000"/>
                        </a:spcBef>
                        <a:defRPr>
                          <a:solidFill>
                            <a:schemeClr val="tx1"/>
                          </a:solidFill>
                          <a:latin typeface="Arial" pitchFamily="34" charset="0"/>
                        </a:defRPr>
                      </a:lvl4pPr>
                      <a:lvl5pPr marL="2057400" indent="-228600">
                        <a:spcBef>
                          <a:spcPct val="20000"/>
                        </a:spcBef>
                        <a:defRPr>
                          <a:solidFill>
                            <a:schemeClr val="tx1"/>
                          </a:solidFill>
                          <a:latin typeface="Arial" pitchFamily="34" charset="0"/>
                        </a:defRPr>
                      </a:lvl5pPr>
                      <a:lvl6pPr marL="2514600" indent="-228600" fontAlgn="base">
                        <a:spcBef>
                          <a:spcPct val="20000"/>
                        </a:spcBef>
                        <a:spcAft>
                          <a:spcPct val="0"/>
                        </a:spcAft>
                        <a:defRPr>
                          <a:solidFill>
                            <a:schemeClr val="tx1"/>
                          </a:solidFill>
                          <a:latin typeface="Arial" pitchFamily="34" charset="0"/>
                        </a:defRPr>
                      </a:lvl6pPr>
                      <a:lvl7pPr marL="2971800" indent="-228600" fontAlgn="base">
                        <a:spcBef>
                          <a:spcPct val="20000"/>
                        </a:spcBef>
                        <a:spcAft>
                          <a:spcPct val="0"/>
                        </a:spcAft>
                        <a:defRPr>
                          <a:solidFill>
                            <a:schemeClr val="tx1"/>
                          </a:solidFill>
                          <a:latin typeface="Arial" pitchFamily="34" charset="0"/>
                        </a:defRPr>
                      </a:lvl7pPr>
                      <a:lvl8pPr marL="3429000" indent="-228600" fontAlgn="base">
                        <a:spcBef>
                          <a:spcPct val="20000"/>
                        </a:spcBef>
                        <a:spcAft>
                          <a:spcPct val="0"/>
                        </a:spcAft>
                        <a:defRPr>
                          <a:solidFill>
                            <a:schemeClr val="tx1"/>
                          </a:solidFill>
                          <a:latin typeface="Arial" pitchFamily="34" charset="0"/>
                        </a:defRPr>
                      </a:lvl8pPr>
                      <a:lvl9pPr marL="3886200" indent="-228600" fontAlgn="base">
                        <a:spcBef>
                          <a:spcPct val="20000"/>
                        </a:spcBef>
                        <a:spcAft>
                          <a:spcPct val="0"/>
                        </a:spcAft>
                        <a:defRPr>
                          <a:solidFill>
                            <a:schemeClr val="tx1"/>
                          </a:solidFill>
                          <a:latin typeface="Arial"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altLang="en-US" sz="2000" b="0" i="0" u="none" strike="noStrike" cap="none" normalizeH="0" baseline="0">
                        <a:ln>
                          <a:noFill/>
                        </a:ln>
                        <a:solidFill>
                          <a:schemeClr val="tx1"/>
                        </a:solidFill>
                        <a:effectLst/>
                        <a:latin typeface="Arial" pitchFamily="34"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a:noFill/>
                    </a:lnTlToBr>
                    <a:lnBlToTr>
                      <a:noFill/>
                    </a:lnBlToTr>
                    <a:solidFill>
                      <a:srgbClr val="FFC000"/>
                    </a:solidFill>
                  </a:tcPr>
                </a:tc>
                <a:tc>
                  <a:txBody>
                    <a:bodyPr/>
                    <a:lstStyle>
                      <a:lvl1pPr>
                        <a:spcBef>
                          <a:spcPct val="20000"/>
                        </a:spcBef>
                        <a:defRPr sz="2800">
                          <a:solidFill>
                            <a:schemeClr val="tx1"/>
                          </a:solidFill>
                          <a:latin typeface="Arial" pitchFamily="34" charset="0"/>
                        </a:defRPr>
                      </a:lvl1pPr>
                      <a:lvl2pPr marL="742950" indent="-285750">
                        <a:spcBef>
                          <a:spcPct val="20000"/>
                        </a:spcBef>
                        <a:defRPr sz="2400">
                          <a:solidFill>
                            <a:schemeClr val="tx1"/>
                          </a:solidFill>
                          <a:latin typeface="Arial" pitchFamily="34" charset="0"/>
                        </a:defRPr>
                      </a:lvl2pPr>
                      <a:lvl3pPr marL="1143000" indent="-228600">
                        <a:spcBef>
                          <a:spcPct val="20000"/>
                        </a:spcBef>
                        <a:defRPr sz="2000">
                          <a:solidFill>
                            <a:schemeClr val="tx1"/>
                          </a:solidFill>
                          <a:latin typeface="Arial" pitchFamily="34" charset="0"/>
                        </a:defRPr>
                      </a:lvl3pPr>
                      <a:lvl4pPr marL="1600200" indent="-228600">
                        <a:spcBef>
                          <a:spcPct val="20000"/>
                        </a:spcBef>
                        <a:defRPr>
                          <a:solidFill>
                            <a:schemeClr val="tx1"/>
                          </a:solidFill>
                          <a:latin typeface="Arial" pitchFamily="34" charset="0"/>
                        </a:defRPr>
                      </a:lvl4pPr>
                      <a:lvl5pPr marL="2057400" indent="-228600">
                        <a:spcBef>
                          <a:spcPct val="20000"/>
                        </a:spcBef>
                        <a:defRPr>
                          <a:solidFill>
                            <a:schemeClr val="tx1"/>
                          </a:solidFill>
                          <a:latin typeface="Arial" pitchFamily="34" charset="0"/>
                        </a:defRPr>
                      </a:lvl5pPr>
                      <a:lvl6pPr marL="2514600" indent="-228600" fontAlgn="base">
                        <a:spcBef>
                          <a:spcPct val="20000"/>
                        </a:spcBef>
                        <a:spcAft>
                          <a:spcPct val="0"/>
                        </a:spcAft>
                        <a:defRPr>
                          <a:solidFill>
                            <a:schemeClr val="tx1"/>
                          </a:solidFill>
                          <a:latin typeface="Arial" pitchFamily="34" charset="0"/>
                        </a:defRPr>
                      </a:lvl6pPr>
                      <a:lvl7pPr marL="2971800" indent="-228600" fontAlgn="base">
                        <a:spcBef>
                          <a:spcPct val="20000"/>
                        </a:spcBef>
                        <a:spcAft>
                          <a:spcPct val="0"/>
                        </a:spcAft>
                        <a:defRPr>
                          <a:solidFill>
                            <a:schemeClr val="tx1"/>
                          </a:solidFill>
                          <a:latin typeface="Arial" pitchFamily="34" charset="0"/>
                        </a:defRPr>
                      </a:lvl7pPr>
                      <a:lvl8pPr marL="3429000" indent="-228600" fontAlgn="base">
                        <a:spcBef>
                          <a:spcPct val="20000"/>
                        </a:spcBef>
                        <a:spcAft>
                          <a:spcPct val="0"/>
                        </a:spcAft>
                        <a:defRPr>
                          <a:solidFill>
                            <a:schemeClr val="tx1"/>
                          </a:solidFill>
                          <a:latin typeface="Arial" pitchFamily="34" charset="0"/>
                        </a:defRPr>
                      </a:lvl8pPr>
                      <a:lvl9pPr marL="3886200" indent="-228600" fontAlgn="base">
                        <a:spcBef>
                          <a:spcPct val="20000"/>
                        </a:spcBef>
                        <a:spcAft>
                          <a:spcPct val="0"/>
                        </a:spcAft>
                        <a:defRPr>
                          <a:solidFill>
                            <a:schemeClr val="tx1"/>
                          </a:solidFill>
                          <a:latin typeface="Arial"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altLang="en-US" sz="2000" b="0" i="0" u="none" strike="noStrike" cap="none" normalizeH="0" baseline="0">
                          <a:ln>
                            <a:noFill/>
                          </a:ln>
                          <a:solidFill>
                            <a:schemeClr val="tx1"/>
                          </a:solidFill>
                          <a:effectLst/>
                          <a:latin typeface="Arial" pitchFamily="34" charset="0"/>
                        </a:rPr>
                        <a:t>100 mSv/h</a:t>
                      </a:r>
                      <a:endParaRPr kumimoji="0" lang="en-US" altLang="en-US" sz="2000" b="0" i="0" u="none" strike="noStrike" cap="none" normalizeH="0" baseline="0">
                        <a:ln>
                          <a:noFill/>
                        </a:ln>
                        <a:solidFill>
                          <a:schemeClr val="tx1"/>
                        </a:solidFill>
                        <a:effectLst/>
                        <a:latin typeface="Arial" pitchFamily="34"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a:noFill/>
                    </a:lnTlToBr>
                    <a:lnBlToTr>
                      <a:noFill/>
                    </a:lnBlToTr>
                    <a:solidFill>
                      <a:srgbClr val="FFC000"/>
                    </a:solidFill>
                  </a:tcPr>
                </a:tc>
                <a:tc>
                  <a:txBody>
                    <a:bodyPr/>
                    <a:lstStyle>
                      <a:lvl1pPr>
                        <a:spcBef>
                          <a:spcPct val="20000"/>
                        </a:spcBef>
                        <a:defRPr sz="2800">
                          <a:solidFill>
                            <a:schemeClr val="tx1"/>
                          </a:solidFill>
                          <a:latin typeface="Arial" pitchFamily="34" charset="0"/>
                        </a:defRPr>
                      </a:lvl1pPr>
                      <a:lvl2pPr marL="742950" indent="-285750">
                        <a:spcBef>
                          <a:spcPct val="20000"/>
                        </a:spcBef>
                        <a:defRPr sz="2400">
                          <a:solidFill>
                            <a:schemeClr val="tx1"/>
                          </a:solidFill>
                          <a:latin typeface="Arial" pitchFamily="34" charset="0"/>
                        </a:defRPr>
                      </a:lvl2pPr>
                      <a:lvl3pPr marL="1143000" indent="-228600">
                        <a:spcBef>
                          <a:spcPct val="20000"/>
                        </a:spcBef>
                        <a:defRPr sz="2000">
                          <a:solidFill>
                            <a:schemeClr val="tx1"/>
                          </a:solidFill>
                          <a:latin typeface="Arial" pitchFamily="34" charset="0"/>
                        </a:defRPr>
                      </a:lvl3pPr>
                      <a:lvl4pPr marL="1600200" indent="-228600">
                        <a:spcBef>
                          <a:spcPct val="20000"/>
                        </a:spcBef>
                        <a:defRPr>
                          <a:solidFill>
                            <a:schemeClr val="tx1"/>
                          </a:solidFill>
                          <a:latin typeface="Arial" pitchFamily="34" charset="0"/>
                        </a:defRPr>
                      </a:lvl4pPr>
                      <a:lvl5pPr marL="2057400" indent="-228600">
                        <a:spcBef>
                          <a:spcPct val="20000"/>
                        </a:spcBef>
                        <a:defRPr>
                          <a:solidFill>
                            <a:schemeClr val="tx1"/>
                          </a:solidFill>
                          <a:latin typeface="Arial" pitchFamily="34" charset="0"/>
                        </a:defRPr>
                      </a:lvl5pPr>
                      <a:lvl6pPr marL="2514600" indent="-228600" fontAlgn="base">
                        <a:spcBef>
                          <a:spcPct val="20000"/>
                        </a:spcBef>
                        <a:spcAft>
                          <a:spcPct val="0"/>
                        </a:spcAft>
                        <a:defRPr>
                          <a:solidFill>
                            <a:schemeClr val="tx1"/>
                          </a:solidFill>
                          <a:latin typeface="Arial" pitchFamily="34" charset="0"/>
                        </a:defRPr>
                      </a:lvl6pPr>
                      <a:lvl7pPr marL="2971800" indent="-228600" fontAlgn="base">
                        <a:spcBef>
                          <a:spcPct val="20000"/>
                        </a:spcBef>
                        <a:spcAft>
                          <a:spcPct val="0"/>
                        </a:spcAft>
                        <a:defRPr>
                          <a:solidFill>
                            <a:schemeClr val="tx1"/>
                          </a:solidFill>
                          <a:latin typeface="Arial" pitchFamily="34" charset="0"/>
                        </a:defRPr>
                      </a:lvl7pPr>
                      <a:lvl8pPr marL="3429000" indent="-228600" fontAlgn="base">
                        <a:spcBef>
                          <a:spcPct val="20000"/>
                        </a:spcBef>
                        <a:spcAft>
                          <a:spcPct val="0"/>
                        </a:spcAft>
                        <a:defRPr>
                          <a:solidFill>
                            <a:schemeClr val="tx1"/>
                          </a:solidFill>
                          <a:latin typeface="Arial" pitchFamily="34" charset="0"/>
                        </a:defRPr>
                      </a:lvl8pPr>
                      <a:lvl9pPr marL="3886200" indent="-228600" fontAlgn="base">
                        <a:spcBef>
                          <a:spcPct val="20000"/>
                        </a:spcBef>
                        <a:spcAft>
                          <a:spcPct val="0"/>
                        </a:spcAft>
                        <a:defRPr>
                          <a:solidFill>
                            <a:schemeClr val="tx1"/>
                          </a:solidFill>
                          <a:latin typeface="Arial"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altLang="en-US" sz="2000" b="0" i="0" u="none" strike="noStrike" cap="none" normalizeH="0" baseline="0">
                        <a:ln>
                          <a:noFill/>
                        </a:ln>
                        <a:solidFill>
                          <a:schemeClr val="tx1"/>
                        </a:solidFill>
                        <a:effectLst/>
                        <a:latin typeface="Arial" pitchFamily="34" charset="0"/>
                      </a:endParaRPr>
                    </a:p>
                  </a:txBody>
                  <a:tcPr anchor="ctr" horzOverflow="overflow">
                    <a:lnL w="12700" cap="flat" cmpd="sng" algn="ctr">
                      <a:solidFill>
                        <a:schemeClr val="tx1"/>
                      </a:solidFill>
                      <a:prstDash val="solid"/>
                      <a:round/>
                      <a:headEnd type="none" w="med" len="med"/>
                      <a:tailEnd type="none" w="med" len="med"/>
                    </a:lnL>
                    <a:lnR>
                      <a:noFill/>
                    </a:lnR>
                    <a:lnT>
                      <a:noFill/>
                    </a:lnT>
                    <a:lnB>
                      <a:noFill/>
                    </a:lnB>
                    <a:lnTlToBr>
                      <a:noFill/>
                    </a:lnTlToBr>
                    <a:lnBlToTr>
                      <a:noFill/>
                    </a:lnBlToTr>
                    <a:solidFill>
                      <a:srgbClr val="FFC000"/>
                    </a:solidFill>
                  </a:tcPr>
                </a:tc>
                <a:extLst>
                  <a:ext uri="{0D108BD9-81ED-4DB2-BD59-A6C34878D82A}">
                    <a16:rowId xmlns:a16="http://schemas.microsoft.com/office/drawing/2014/main" val="10006"/>
                  </a:ext>
                </a:extLst>
              </a:tr>
              <a:tr h="679450">
                <a:tc>
                  <a:txBody>
                    <a:bodyPr/>
                    <a:lstStyle>
                      <a:lvl1pPr>
                        <a:spcBef>
                          <a:spcPct val="20000"/>
                        </a:spcBef>
                        <a:defRPr sz="2800">
                          <a:solidFill>
                            <a:schemeClr val="tx1"/>
                          </a:solidFill>
                          <a:latin typeface="Arial" pitchFamily="34" charset="0"/>
                        </a:defRPr>
                      </a:lvl1pPr>
                      <a:lvl2pPr marL="742950" indent="-285750">
                        <a:spcBef>
                          <a:spcPct val="20000"/>
                        </a:spcBef>
                        <a:defRPr sz="2400">
                          <a:solidFill>
                            <a:schemeClr val="tx1"/>
                          </a:solidFill>
                          <a:latin typeface="Arial" pitchFamily="34" charset="0"/>
                        </a:defRPr>
                      </a:lvl2pPr>
                      <a:lvl3pPr marL="1143000" indent="-228600">
                        <a:spcBef>
                          <a:spcPct val="20000"/>
                        </a:spcBef>
                        <a:defRPr sz="2000">
                          <a:solidFill>
                            <a:schemeClr val="tx1"/>
                          </a:solidFill>
                          <a:latin typeface="Arial" pitchFamily="34" charset="0"/>
                        </a:defRPr>
                      </a:lvl3pPr>
                      <a:lvl4pPr marL="1600200" indent="-228600">
                        <a:spcBef>
                          <a:spcPct val="20000"/>
                        </a:spcBef>
                        <a:defRPr>
                          <a:solidFill>
                            <a:schemeClr val="tx1"/>
                          </a:solidFill>
                          <a:latin typeface="Arial" pitchFamily="34" charset="0"/>
                        </a:defRPr>
                      </a:lvl4pPr>
                      <a:lvl5pPr marL="2057400" indent="-228600">
                        <a:spcBef>
                          <a:spcPct val="20000"/>
                        </a:spcBef>
                        <a:defRPr>
                          <a:solidFill>
                            <a:schemeClr val="tx1"/>
                          </a:solidFill>
                          <a:latin typeface="Arial" pitchFamily="34" charset="0"/>
                        </a:defRPr>
                      </a:lvl5pPr>
                      <a:lvl6pPr marL="2514600" indent="-228600" fontAlgn="base">
                        <a:spcBef>
                          <a:spcPct val="20000"/>
                        </a:spcBef>
                        <a:spcAft>
                          <a:spcPct val="0"/>
                        </a:spcAft>
                        <a:defRPr>
                          <a:solidFill>
                            <a:schemeClr val="tx1"/>
                          </a:solidFill>
                          <a:latin typeface="Arial" pitchFamily="34" charset="0"/>
                        </a:defRPr>
                      </a:lvl6pPr>
                      <a:lvl7pPr marL="2971800" indent="-228600" fontAlgn="base">
                        <a:spcBef>
                          <a:spcPct val="20000"/>
                        </a:spcBef>
                        <a:spcAft>
                          <a:spcPct val="0"/>
                        </a:spcAft>
                        <a:defRPr>
                          <a:solidFill>
                            <a:schemeClr val="tx1"/>
                          </a:solidFill>
                          <a:latin typeface="Arial" pitchFamily="34" charset="0"/>
                        </a:defRPr>
                      </a:lvl7pPr>
                      <a:lvl8pPr marL="3429000" indent="-228600" fontAlgn="base">
                        <a:spcBef>
                          <a:spcPct val="20000"/>
                        </a:spcBef>
                        <a:spcAft>
                          <a:spcPct val="0"/>
                        </a:spcAft>
                        <a:defRPr>
                          <a:solidFill>
                            <a:schemeClr val="tx1"/>
                          </a:solidFill>
                          <a:latin typeface="Arial" pitchFamily="34" charset="0"/>
                        </a:defRPr>
                      </a:lvl8pPr>
                      <a:lvl9pPr marL="3886200" indent="-228600" fontAlgn="base">
                        <a:spcBef>
                          <a:spcPct val="2000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altLang="en-US" sz="2000" b="0" i="0" u="none" strike="noStrike" cap="none" normalizeH="0" baseline="0">
                          <a:ln>
                            <a:noFill/>
                          </a:ln>
                          <a:solidFill>
                            <a:schemeClr val="tx1"/>
                          </a:solidFill>
                          <a:effectLst/>
                          <a:latin typeface="Arial" pitchFamily="34" charset="0"/>
                        </a:rPr>
                        <a:t>Prohibited</a:t>
                      </a:r>
                      <a:endParaRPr kumimoji="0" lang="en-US" altLang="en-US" sz="2000" b="0" i="0" u="none" strike="noStrike" cap="none" normalizeH="0" baseline="0">
                        <a:ln>
                          <a:noFill/>
                        </a:ln>
                        <a:solidFill>
                          <a:schemeClr val="tx1"/>
                        </a:solidFill>
                        <a:effectLst/>
                        <a:latin typeface="Arial" pitchFamily="34" charset="0"/>
                      </a:endParaRPr>
                    </a:p>
                  </a:txBody>
                  <a:tcPr anchor="ctr" horzOverflow="overflow">
                    <a:lnL>
                      <a:noFill/>
                    </a:lnL>
                    <a:lnR w="12700" cap="flat" cmpd="sng" algn="ctr">
                      <a:solidFill>
                        <a:schemeClr val="tx1"/>
                      </a:solidFill>
                      <a:prstDash val="solid"/>
                      <a:round/>
                      <a:headEnd type="none" w="med" len="med"/>
                      <a:tailEnd type="none" w="med" len="med"/>
                    </a:lnR>
                    <a:lnT>
                      <a:noFill/>
                    </a:lnT>
                    <a:lnB>
                      <a:noFill/>
                    </a:lnB>
                    <a:lnTlToBr>
                      <a:noFill/>
                    </a:lnTlToBr>
                    <a:lnBlToTr>
                      <a:noFill/>
                    </a:lnBlToTr>
                    <a:solidFill>
                      <a:srgbClr val="FF0000"/>
                    </a:solidFill>
                  </a:tcPr>
                </a:tc>
                <a:tc>
                  <a:txBody>
                    <a:bodyPr/>
                    <a:lstStyle>
                      <a:lvl1pPr>
                        <a:spcBef>
                          <a:spcPct val="20000"/>
                        </a:spcBef>
                        <a:defRPr sz="2800">
                          <a:solidFill>
                            <a:schemeClr val="tx1"/>
                          </a:solidFill>
                          <a:latin typeface="Arial" pitchFamily="34" charset="0"/>
                        </a:defRPr>
                      </a:lvl1pPr>
                      <a:lvl2pPr marL="742950" indent="-285750">
                        <a:spcBef>
                          <a:spcPct val="20000"/>
                        </a:spcBef>
                        <a:defRPr sz="2400">
                          <a:solidFill>
                            <a:schemeClr val="tx1"/>
                          </a:solidFill>
                          <a:latin typeface="Arial" pitchFamily="34" charset="0"/>
                        </a:defRPr>
                      </a:lvl2pPr>
                      <a:lvl3pPr marL="1143000" indent="-228600">
                        <a:spcBef>
                          <a:spcPct val="20000"/>
                        </a:spcBef>
                        <a:defRPr sz="2000">
                          <a:solidFill>
                            <a:schemeClr val="tx1"/>
                          </a:solidFill>
                          <a:latin typeface="Arial" pitchFamily="34" charset="0"/>
                        </a:defRPr>
                      </a:lvl3pPr>
                      <a:lvl4pPr marL="1600200" indent="-228600">
                        <a:spcBef>
                          <a:spcPct val="20000"/>
                        </a:spcBef>
                        <a:defRPr>
                          <a:solidFill>
                            <a:schemeClr val="tx1"/>
                          </a:solidFill>
                          <a:latin typeface="Arial" pitchFamily="34" charset="0"/>
                        </a:defRPr>
                      </a:lvl4pPr>
                      <a:lvl5pPr marL="2057400" indent="-228600">
                        <a:spcBef>
                          <a:spcPct val="20000"/>
                        </a:spcBef>
                        <a:defRPr>
                          <a:solidFill>
                            <a:schemeClr val="tx1"/>
                          </a:solidFill>
                          <a:latin typeface="Arial" pitchFamily="34" charset="0"/>
                        </a:defRPr>
                      </a:lvl5pPr>
                      <a:lvl6pPr marL="2514600" indent="-228600" fontAlgn="base">
                        <a:spcBef>
                          <a:spcPct val="20000"/>
                        </a:spcBef>
                        <a:spcAft>
                          <a:spcPct val="0"/>
                        </a:spcAft>
                        <a:defRPr>
                          <a:solidFill>
                            <a:schemeClr val="tx1"/>
                          </a:solidFill>
                          <a:latin typeface="Arial" pitchFamily="34" charset="0"/>
                        </a:defRPr>
                      </a:lvl6pPr>
                      <a:lvl7pPr marL="2971800" indent="-228600" fontAlgn="base">
                        <a:spcBef>
                          <a:spcPct val="20000"/>
                        </a:spcBef>
                        <a:spcAft>
                          <a:spcPct val="0"/>
                        </a:spcAft>
                        <a:defRPr>
                          <a:solidFill>
                            <a:schemeClr val="tx1"/>
                          </a:solidFill>
                          <a:latin typeface="Arial" pitchFamily="34" charset="0"/>
                        </a:defRPr>
                      </a:lvl7pPr>
                      <a:lvl8pPr marL="3429000" indent="-228600" fontAlgn="base">
                        <a:spcBef>
                          <a:spcPct val="20000"/>
                        </a:spcBef>
                        <a:spcAft>
                          <a:spcPct val="0"/>
                        </a:spcAft>
                        <a:defRPr>
                          <a:solidFill>
                            <a:schemeClr val="tx1"/>
                          </a:solidFill>
                          <a:latin typeface="Arial" pitchFamily="34" charset="0"/>
                        </a:defRPr>
                      </a:lvl8pPr>
                      <a:lvl9pPr marL="3886200" indent="-228600" fontAlgn="base">
                        <a:spcBef>
                          <a:spcPct val="20000"/>
                        </a:spcBef>
                        <a:spcAft>
                          <a:spcPct val="0"/>
                        </a:spcAft>
                        <a:defRPr>
                          <a:solidFill>
                            <a:schemeClr val="tx1"/>
                          </a:solidFill>
                          <a:latin typeface="Arial"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altLang="en-US" sz="2000" b="0" i="0" u="none" strike="noStrike" cap="none" normalizeH="0" baseline="0">
                          <a:ln>
                            <a:noFill/>
                          </a:ln>
                          <a:solidFill>
                            <a:schemeClr val="tx1"/>
                          </a:solidFill>
                          <a:effectLst/>
                          <a:latin typeface="Arial" pitchFamily="34" charset="0"/>
                        </a:rPr>
                        <a:t>20 mSv</a:t>
                      </a:r>
                      <a:endParaRPr kumimoji="0" lang="en-US" altLang="en-US" sz="2000" b="0" i="0" u="none" strike="noStrike" cap="none" normalizeH="0" baseline="0">
                        <a:ln>
                          <a:noFill/>
                        </a:ln>
                        <a:solidFill>
                          <a:schemeClr val="tx1"/>
                        </a:solidFill>
                        <a:effectLst/>
                        <a:latin typeface="Arial" pitchFamily="34"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a:noFill/>
                    </a:lnTlToBr>
                    <a:lnBlToTr>
                      <a:noFill/>
                    </a:lnBlToTr>
                    <a:solidFill>
                      <a:srgbClr val="FF0000"/>
                    </a:solidFill>
                  </a:tcPr>
                </a:tc>
                <a:tc>
                  <a:txBody>
                    <a:bodyPr/>
                    <a:lstStyle>
                      <a:lvl1pPr>
                        <a:spcBef>
                          <a:spcPct val="20000"/>
                        </a:spcBef>
                        <a:defRPr sz="2800">
                          <a:solidFill>
                            <a:schemeClr val="tx1"/>
                          </a:solidFill>
                          <a:latin typeface="Arial" pitchFamily="34" charset="0"/>
                        </a:defRPr>
                      </a:lvl1pPr>
                      <a:lvl2pPr marL="742950" indent="-285750">
                        <a:spcBef>
                          <a:spcPct val="20000"/>
                        </a:spcBef>
                        <a:defRPr sz="2400">
                          <a:solidFill>
                            <a:schemeClr val="tx1"/>
                          </a:solidFill>
                          <a:latin typeface="Arial" pitchFamily="34" charset="0"/>
                        </a:defRPr>
                      </a:lvl2pPr>
                      <a:lvl3pPr marL="1143000" indent="-228600">
                        <a:spcBef>
                          <a:spcPct val="20000"/>
                        </a:spcBef>
                        <a:defRPr sz="2000">
                          <a:solidFill>
                            <a:schemeClr val="tx1"/>
                          </a:solidFill>
                          <a:latin typeface="Arial" pitchFamily="34" charset="0"/>
                        </a:defRPr>
                      </a:lvl3pPr>
                      <a:lvl4pPr marL="1600200" indent="-228600">
                        <a:spcBef>
                          <a:spcPct val="20000"/>
                        </a:spcBef>
                        <a:defRPr>
                          <a:solidFill>
                            <a:schemeClr val="tx1"/>
                          </a:solidFill>
                          <a:latin typeface="Arial" pitchFamily="34" charset="0"/>
                        </a:defRPr>
                      </a:lvl4pPr>
                      <a:lvl5pPr marL="2057400" indent="-228600">
                        <a:spcBef>
                          <a:spcPct val="20000"/>
                        </a:spcBef>
                        <a:defRPr>
                          <a:solidFill>
                            <a:schemeClr val="tx1"/>
                          </a:solidFill>
                          <a:latin typeface="Arial" pitchFamily="34" charset="0"/>
                        </a:defRPr>
                      </a:lvl5pPr>
                      <a:lvl6pPr marL="2514600" indent="-228600" fontAlgn="base">
                        <a:spcBef>
                          <a:spcPct val="20000"/>
                        </a:spcBef>
                        <a:spcAft>
                          <a:spcPct val="0"/>
                        </a:spcAft>
                        <a:defRPr>
                          <a:solidFill>
                            <a:schemeClr val="tx1"/>
                          </a:solidFill>
                          <a:latin typeface="Arial" pitchFamily="34" charset="0"/>
                        </a:defRPr>
                      </a:lvl6pPr>
                      <a:lvl7pPr marL="2971800" indent="-228600" fontAlgn="base">
                        <a:spcBef>
                          <a:spcPct val="20000"/>
                        </a:spcBef>
                        <a:spcAft>
                          <a:spcPct val="0"/>
                        </a:spcAft>
                        <a:defRPr>
                          <a:solidFill>
                            <a:schemeClr val="tx1"/>
                          </a:solidFill>
                          <a:latin typeface="Arial" pitchFamily="34" charset="0"/>
                        </a:defRPr>
                      </a:lvl7pPr>
                      <a:lvl8pPr marL="3429000" indent="-228600" fontAlgn="base">
                        <a:spcBef>
                          <a:spcPct val="20000"/>
                        </a:spcBef>
                        <a:spcAft>
                          <a:spcPct val="0"/>
                        </a:spcAft>
                        <a:defRPr>
                          <a:solidFill>
                            <a:schemeClr val="tx1"/>
                          </a:solidFill>
                          <a:latin typeface="Arial" pitchFamily="34" charset="0"/>
                        </a:defRPr>
                      </a:lvl8pPr>
                      <a:lvl9pPr marL="3886200" indent="-228600" fontAlgn="base">
                        <a:spcBef>
                          <a:spcPct val="20000"/>
                        </a:spcBef>
                        <a:spcAft>
                          <a:spcPct val="0"/>
                        </a:spcAft>
                        <a:defRPr>
                          <a:solidFill>
                            <a:schemeClr val="tx1"/>
                          </a:solidFill>
                          <a:latin typeface="Arial"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altLang="en-US" sz="2000" b="0" i="0" u="none" strike="noStrike" cap="none" normalizeH="0" baseline="0">
                        <a:ln>
                          <a:noFill/>
                        </a:ln>
                        <a:solidFill>
                          <a:schemeClr val="tx1"/>
                        </a:solidFill>
                        <a:effectLst/>
                        <a:latin typeface="Arial" pitchFamily="34"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a:noFill/>
                    </a:lnTlToBr>
                    <a:lnBlToTr>
                      <a:noFill/>
                    </a:lnBlToTr>
                    <a:solidFill>
                      <a:srgbClr val="FF0000"/>
                    </a:solidFill>
                  </a:tcPr>
                </a:tc>
                <a:tc>
                  <a:txBody>
                    <a:bodyPr/>
                    <a:lstStyle>
                      <a:lvl1pPr>
                        <a:spcBef>
                          <a:spcPct val="20000"/>
                        </a:spcBef>
                        <a:defRPr sz="2800">
                          <a:solidFill>
                            <a:schemeClr val="tx1"/>
                          </a:solidFill>
                          <a:latin typeface="Arial" pitchFamily="34" charset="0"/>
                        </a:defRPr>
                      </a:lvl1pPr>
                      <a:lvl2pPr marL="742950" indent="-285750">
                        <a:spcBef>
                          <a:spcPct val="20000"/>
                        </a:spcBef>
                        <a:defRPr sz="2400">
                          <a:solidFill>
                            <a:schemeClr val="tx1"/>
                          </a:solidFill>
                          <a:latin typeface="Arial" pitchFamily="34" charset="0"/>
                        </a:defRPr>
                      </a:lvl2pPr>
                      <a:lvl3pPr marL="1143000" indent="-228600">
                        <a:spcBef>
                          <a:spcPct val="20000"/>
                        </a:spcBef>
                        <a:defRPr sz="2000">
                          <a:solidFill>
                            <a:schemeClr val="tx1"/>
                          </a:solidFill>
                          <a:latin typeface="Arial" pitchFamily="34" charset="0"/>
                        </a:defRPr>
                      </a:lvl3pPr>
                      <a:lvl4pPr marL="1600200" indent="-228600">
                        <a:spcBef>
                          <a:spcPct val="20000"/>
                        </a:spcBef>
                        <a:defRPr>
                          <a:solidFill>
                            <a:schemeClr val="tx1"/>
                          </a:solidFill>
                          <a:latin typeface="Arial" pitchFamily="34" charset="0"/>
                        </a:defRPr>
                      </a:lvl4pPr>
                      <a:lvl5pPr marL="2057400" indent="-228600">
                        <a:spcBef>
                          <a:spcPct val="20000"/>
                        </a:spcBef>
                        <a:defRPr>
                          <a:solidFill>
                            <a:schemeClr val="tx1"/>
                          </a:solidFill>
                          <a:latin typeface="Arial" pitchFamily="34" charset="0"/>
                        </a:defRPr>
                      </a:lvl5pPr>
                      <a:lvl6pPr marL="2514600" indent="-228600" fontAlgn="base">
                        <a:spcBef>
                          <a:spcPct val="20000"/>
                        </a:spcBef>
                        <a:spcAft>
                          <a:spcPct val="0"/>
                        </a:spcAft>
                        <a:defRPr>
                          <a:solidFill>
                            <a:schemeClr val="tx1"/>
                          </a:solidFill>
                          <a:latin typeface="Arial" pitchFamily="34" charset="0"/>
                        </a:defRPr>
                      </a:lvl6pPr>
                      <a:lvl7pPr marL="2971800" indent="-228600" fontAlgn="base">
                        <a:spcBef>
                          <a:spcPct val="20000"/>
                        </a:spcBef>
                        <a:spcAft>
                          <a:spcPct val="0"/>
                        </a:spcAft>
                        <a:defRPr>
                          <a:solidFill>
                            <a:schemeClr val="tx1"/>
                          </a:solidFill>
                          <a:latin typeface="Arial" pitchFamily="34" charset="0"/>
                        </a:defRPr>
                      </a:lvl7pPr>
                      <a:lvl8pPr marL="3429000" indent="-228600" fontAlgn="base">
                        <a:spcBef>
                          <a:spcPct val="20000"/>
                        </a:spcBef>
                        <a:spcAft>
                          <a:spcPct val="0"/>
                        </a:spcAft>
                        <a:defRPr>
                          <a:solidFill>
                            <a:schemeClr val="tx1"/>
                          </a:solidFill>
                          <a:latin typeface="Arial" pitchFamily="34" charset="0"/>
                        </a:defRPr>
                      </a:lvl8pPr>
                      <a:lvl9pPr marL="3886200" indent="-228600" fontAlgn="base">
                        <a:spcBef>
                          <a:spcPct val="20000"/>
                        </a:spcBef>
                        <a:spcAft>
                          <a:spcPct val="0"/>
                        </a:spcAft>
                        <a:defRPr>
                          <a:solidFill>
                            <a:schemeClr val="tx1"/>
                          </a:solidFill>
                          <a:latin typeface="Arial"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altLang="en-US" sz="2000" b="0" i="0" u="none" strike="noStrike" cap="none" normalizeH="0" baseline="0">
                          <a:ln>
                            <a:noFill/>
                          </a:ln>
                          <a:solidFill>
                            <a:schemeClr val="tx1"/>
                          </a:solidFill>
                          <a:effectLst/>
                          <a:latin typeface="Arial" pitchFamily="34" charset="0"/>
                        </a:rPr>
                        <a:t>&gt; 100 mSv/h</a:t>
                      </a:r>
                      <a:endParaRPr kumimoji="0" lang="en-US" altLang="en-US" sz="2000" b="0" i="0" u="none" strike="noStrike" cap="none" normalizeH="0" baseline="0">
                        <a:ln>
                          <a:noFill/>
                        </a:ln>
                        <a:solidFill>
                          <a:schemeClr val="tx1"/>
                        </a:solidFill>
                        <a:effectLst/>
                        <a:latin typeface="Arial" pitchFamily="34"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a:noFill/>
                    </a:lnTlToBr>
                    <a:lnBlToTr>
                      <a:noFill/>
                    </a:lnBlToTr>
                    <a:solidFill>
                      <a:srgbClr val="FF0000"/>
                    </a:solidFill>
                  </a:tcPr>
                </a:tc>
                <a:tc>
                  <a:txBody>
                    <a:bodyPr/>
                    <a:lstStyle>
                      <a:lvl1pPr>
                        <a:spcBef>
                          <a:spcPct val="20000"/>
                        </a:spcBef>
                        <a:defRPr sz="2800">
                          <a:solidFill>
                            <a:schemeClr val="tx1"/>
                          </a:solidFill>
                          <a:latin typeface="Arial" pitchFamily="34" charset="0"/>
                        </a:defRPr>
                      </a:lvl1pPr>
                      <a:lvl2pPr marL="742950" indent="-285750">
                        <a:spcBef>
                          <a:spcPct val="20000"/>
                        </a:spcBef>
                        <a:defRPr sz="2400">
                          <a:solidFill>
                            <a:schemeClr val="tx1"/>
                          </a:solidFill>
                          <a:latin typeface="Arial" pitchFamily="34" charset="0"/>
                        </a:defRPr>
                      </a:lvl2pPr>
                      <a:lvl3pPr marL="1143000" indent="-228600">
                        <a:spcBef>
                          <a:spcPct val="20000"/>
                        </a:spcBef>
                        <a:defRPr sz="2000">
                          <a:solidFill>
                            <a:schemeClr val="tx1"/>
                          </a:solidFill>
                          <a:latin typeface="Arial" pitchFamily="34" charset="0"/>
                        </a:defRPr>
                      </a:lvl3pPr>
                      <a:lvl4pPr marL="1600200" indent="-228600">
                        <a:spcBef>
                          <a:spcPct val="20000"/>
                        </a:spcBef>
                        <a:defRPr>
                          <a:solidFill>
                            <a:schemeClr val="tx1"/>
                          </a:solidFill>
                          <a:latin typeface="Arial" pitchFamily="34" charset="0"/>
                        </a:defRPr>
                      </a:lvl4pPr>
                      <a:lvl5pPr marL="2057400" indent="-228600">
                        <a:spcBef>
                          <a:spcPct val="20000"/>
                        </a:spcBef>
                        <a:defRPr>
                          <a:solidFill>
                            <a:schemeClr val="tx1"/>
                          </a:solidFill>
                          <a:latin typeface="Arial" pitchFamily="34" charset="0"/>
                        </a:defRPr>
                      </a:lvl5pPr>
                      <a:lvl6pPr marL="2514600" indent="-228600" fontAlgn="base">
                        <a:spcBef>
                          <a:spcPct val="20000"/>
                        </a:spcBef>
                        <a:spcAft>
                          <a:spcPct val="0"/>
                        </a:spcAft>
                        <a:defRPr>
                          <a:solidFill>
                            <a:schemeClr val="tx1"/>
                          </a:solidFill>
                          <a:latin typeface="Arial" pitchFamily="34" charset="0"/>
                        </a:defRPr>
                      </a:lvl6pPr>
                      <a:lvl7pPr marL="2971800" indent="-228600" fontAlgn="base">
                        <a:spcBef>
                          <a:spcPct val="20000"/>
                        </a:spcBef>
                        <a:spcAft>
                          <a:spcPct val="0"/>
                        </a:spcAft>
                        <a:defRPr>
                          <a:solidFill>
                            <a:schemeClr val="tx1"/>
                          </a:solidFill>
                          <a:latin typeface="Arial" pitchFamily="34" charset="0"/>
                        </a:defRPr>
                      </a:lvl7pPr>
                      <a:lvl8pPr marL="3429000" indent="-228600" fontAlgn="base">
                        <a:spcBef>
                          <a:spcPct val="20000"/>
                        </a:spcBef>
                        <a:spcAft>
                          <a:spcPct val="0"/>
                        </a:spcAft>
                        <a:defRPr>
                          <a:solidFill>
                            <a:schemeClr val="tx1"/>
                          </a:solidFill>
                          <a:latin typeface="Arial" pitchFamily="34" charset="0"/>
                        </a:defRPr>
                      </a:lvl8pPr>
                      <a:lvl9pPr marL="3886200" indent="-228600" fontAlgn="base">
                        <a:spcBef>
                          <a:spcPct val="20000"/>
                        </a:spcBef>
                        <a:spcAft>
                          <a:spcPct val="0"/>
                        </a:spcAft>
                        <a:defRPr>
                          <a:solidFill>
                            <a:schemeClr val="tx1"/>
                          </a:solidFill>
                          <a:latin typeface="Arial"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altLang="en-US" sz="2000" b="0" i="0" u="none" strike="noStrike" cap="none" normalizeH="0" baseline="0">
                        <a:ln>
                          <a:noFill/>
                        </a:ln>
                        <a:solidFill>
                          <a:schemeClr val="tx1"/>
                        </a:solidFill>
                        <a:effectLst/>
                        <a:latin typeface="Arial" pitchFamily="34" charset="0"/>
                      </a:endParaRPr>
                    </a:p>
                  </a:txBody>
                  <a:tcPr anchor="ctr" horzOverflow="overflow">
                    <a:lnL w="12700" cap="flat" cmpd="sng" algn="ctr">
                      <a:solidFill>
                        <a:schemeClr val="tx1"/>
                      </a:solidFill>
                      <a:prstDash val="solid"/>
                      <a:round/>
                      <a:headEnd type="none" w="med" len="med"/>
                      <a:tailEnd type="none" w="med" len="med"/>
                    </a:lnL>
                    <a:lnR>
                      <a:noFill/>
                    </a:lnR>
                    <a:lnT>
                      <a:noFill/>
                    </a:lnT>
                    <a:lnB>
                      <a:noFill/>
                    </a:lnB>
                    <a:lnTlToBr>
                      <a:noFill/>
                    </a:lnTlToBr>
                    <a:lnBlToTr>
                      <a:noFill/>
                    </a:lnBlToTr>
                    <a:solidFill>
                      <a:srgbClr val="FF0000"/>
                    </a:solidFill>
                  </a:tcPr>
                </a:tc>
                <a:extLst>
                  <a:ext uri="{0D108BD9-81ED-4DB2-BD59-A6C34878D82A}">
                    <a16:rowId xmlns:a16="http://schemas.microsoft.com/office/drawing/2014/main" val="10007"/>
                  </a:ext>
                </a:extLst>
              </a:tr>
            </a:tbl>
          </a:graphicData>
        </a:graphic>
      </p:graphicFrame>
      <p:pic>
        <p:nvPicPr>
          <p:cNvPr id="6" name="Picture 2" descr="zone_limité"/>
          <p:cNvPicPr preferRelativeResize="0">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240965" y="4149080"/>
            <a:ext cx="1947863" cy="590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3" descr="zone_hrad"/>
          <p:cNvPicPr preferRelativeResize="0">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235894" y="4835828"/>
            <a:ext cx="1944688" cy="587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4" descr="zone_interdite"/>
          <p:cNvPicPr preferRelativeResize="0">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227317" y="5505921"/>
            <a:ext cx="1946275" cy="587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Picture 5" descr="zone_simple"/>
          <p:cNvPicPr preferRelativeResize="0">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249542" y="2074496"/>
            <a:ext cx="1927225" cy="582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Picture 2" descr="SA_black"/>
          <p:cNvPicPr preferRelativeResize="0">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076331" y="983063"/>
            <a:ext cx="923925"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 name="Picture 5" descr="zone_simple"/>
          <p:cNvPicPr preferRelativeResize="0">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243192" y="2762601"/>
            <a:ext cx="1927225" cy="582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Text Box 71"/>
          <p:cNvSpPr txBox="1">
            <a:spLocks noChangeArrowheads="1"/>
          </p:cNvSpPr>
          <p:nvPr/>
        </p:nvSpPr>
        <p:spPr bwMode="auto">
          <a:xfrm rot="16200000">
            <a:off x="-1405383" y="3721076"/>
            <a:ext cx="3392487" cy="366712"/>
          </a:xfrm>
          <a:prstGeom prst="rect">
            <a:avLst/>
          </a:prstGeom>
          <a:solidFill>
            <a:srgbClr val="FFFF00"/>
          </a:solidFill>
          <a:ln>
            <a:noFill/>
          </a:ln>
          <a:extLst>
            <a:ext uri="{91240B29-F687-4F45-9708-019B960494DF}">
              <a14:hiddenLine xmlns:a14="http://schemas.microsoft.com/office/drawing/2010/main" w="12700" algn="ctr">
                <a:solidFill>
                  <a:srgbClr val="000000"/>
                </a:solidFill>
                <a:miter lim="800000"/>
                <a:headEnd/>
                <a:tailEnd/>
              </a14:hiddenLine>
            </a:ext>
          </a:extLst>
        </p:spPr>
        <p:txBody>
          <a:bodyPr>
            <a:spAutoFit/>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fontAlgn="base">
              <a:spcBef>
                <a:spcPct val="0"/>
              </a:spcBef>
              <a:spcAft>
                <a:spcPct val="0"/>
              </a:spcAft>
              <a:defRPr>
                <a:solidFill>
                  <a:schemeClr val="tx1"/>
                </a:solidFill>
                <a:latin typeface="Arial" pitchFamily="34" charset="0"/>
              </a:defRPr>
            </a:lvl6pPr>
            <a:lvl7pPr marL="2971800" indent="-228600" fontAlgn="base">
              <a:spcBef>
                <a:spcPct val="0"/>
              </a:spcBef>
              <a:spcAft>
                <a:spcPct val="0"/>
              </a:spcAft>
              <a:defRPr>
                <a:solidFill>
                  <a:schemeClr val="tx1"/>
                </a:solidFill>
                <a:latin typeface="Arial" pitchFamily="34" charset="0"/>
              </a:defRPr>
            </a:lvl7pPr>
            <a:lvl8pPr marL="3429000" indent="-228600" fontAlgn="base">
              <a:spcBef>
                <a:spcPct val="0"/>
              </a:spcBef>
              <a:spcAft>
                <a:spcPct val="0"/>
              </a:spcAft>
              <a:defRPr>
                <a:solidFill>
                  <a:schemeClr val="tx1"/>
                </a:solidFill>
                <a:latin typeface="Arial" pitchFamily="34" charset="0"/>
              </a:defRPr>
            </a:lvl8pPr>
            <a:lvl9pPr marL="3886200" indent="-228600" fontAlgn="base">
              <a:spcBef>
                <a:spcPct val="0"/>
              </a:spcBef>
              <a:spcAft>
                <a:spcPct val="0"/>
              </a:spcAft>
              <a:defRPr>
                <a:solidFill>
                  <a:schemeClr val="tx1"/>
                </a:solidFill>
                <a:latin typeface="Arial" pitchFamily="34" charset="0"/>
              </a:defRPr>
            </a:lvl9pPr>
          </a:lstStyle>
          <a:p>
            <a:pPr algn="ctr" eaLnBrk="0" hangingPunct="0"/>
            <a:r>
              <a:rPr lang="en-US" altLang="en-US">
                <a:latin typeface="Tahoma" pitchFamily="34" charset="0"/>
              </a:rPr>
              <a:t>Radiation Area</a:t>
            </a:r>
          </a:p>
        </p:txBody>
      </p:sp>
      <p:sp>
        <p:nvSpPr>
          <p:cNvPr id="16" name="Text Box 72"/>
          <p:cNvSpPr txBox="1">
            <a:spLocks noChangeArrowheads="1"/>
          </p:cNvSpPr>
          <p:nvPr/>
        </p:nvSpPr>
        <p:spPr bwMode="auto">
          <a:xfrm rot="16200000">
            <a:off x="7101236" y="4585469"/>
            <a:ext cx="2679700" cy="366712"/>
          </a:xfrm>
          <a:prstGeom prst="rect">
            <a:avLst/>
          </a:prstGeom>
          <a:solidFill>
            <a:srgbClr val="FFCC00"/>
          </a:solidFill>
          <a:ln>
            <a:noFill/>
          </a:ln>
          <a:extLst>
            <a:ext uri="{91240B29-F687-4F45-9708-019B960494DF}">
              <a14:hiddenLine xmlns:a14="http://schemas.microsoft.com/office/drawing/2010/main" w="12700" algn="ctr">
                <a:solidFill>
                  <a:srgbClr val="000000"/>
                </a:solidFill>
                <a:miter lim="800000"/>
                <a:headEnd/>
                <a:tailEnd/>
              </a14:hiddenLine>
            </a:ext>
          </a:extLst>
        </p:spPr>
        <p:txBody>
          <a:bodyPr>
            <a:spAutoFit/>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fontAlgn="base">
              <a:spcBef>
                <a:spcPct val="0"/>
              </a:spcBef>
              <a:spcAft>
                <a:spcPct val="0"/>
              </a:spcAft>
              <a:defRPr>
                <a:solidFill>
                  <a:schemeClr val="tx1"/>
                </a:solidFill>
                <a:latin typeface="Arial" pitchFamily="34" charset="0"/>
              </a:defRPr>
            </a:lvl6pPr>
            <a:lvl7pPr marL="2971800" indent="-228600" fontAlgn="base">
              <a:spcBef>
                <a:spcPct val="0"/>
              </a:spcBef>
              <a:spcAft>
                <a:spcPct val="0"/>
              </a:spcAft>
              <a:defRPr>
                <a:solidFill>
                  <a:schemeClr val="tx1"/>
                </a:solidFill>
                <a:latin typeface="Arial" pitchFamily="34" charset="0"/>
              </a:defRPr>
            </a:lvl7pPr>
            <a:lvl8pPr marL="3429000" indent="-228600" fontAlgn="base">
              <a:spcBef>
                <a:spcPct val="0"/>
              </a:spcBef>
              <a:spcAft>
                <a:spcPct val="0"/>
              </a:spcAft>
              <a:defRPr>
                <a:solidFill>
                  <a:schemeClr val="tx1"/>
                </a:solidFill>
                <a:latin typeface="Arial" pitchFamily="34" charset="0"/>
              </a:defRPr>
            </a:lvl8pPr>
            <a:lvl9pPr marL="3886200" indent="-228600" fontAlgn="base">
              <a:spcBef>
                <a:spcPct val="0"/>
              </a:spcBef>
              <a:spcAft>
                <a:spcPct val="0"/>
              </a:spcAft>
              <a:defRPr>
                <a:solidFill>
                  <a:schemeClr val="tx1"/>
                </a:solidFill>
                <a:latin typeface="Arial" pitchFamily="34" charset="0"/>
              </a:defRPr>
            </a:lvl9pPr>
          </a:lstStyle>
          <a:p>
            <a:pPr algn="ctr" eaLnBrk="0" hangingPunct="0"/>
            <a:r>
              <a:rPr lang="en-US" altLang="en-US">
                <a:latin typeface="Tahoma" pitchFamily="34" charset="0"/>
              </a:rPr>
              <a:t>Controlled Area</a:t>
            </a:r>
          </a:p>
        </p:txBody>
      </p:sp>
    </p:spTree>
    <p:extLst>
      <p:ext uri="{BB962C8B-B14F-4D97-AF65-F5344CB8AC3E}">
        <p14:creationId xmlns:p14="http://schemas.microsoft.com/office/powerpoint/2010/main" val="1333311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Slide Number Placeholder 18"/>
          <p:cNvSpPr>
            <a:spLocks noGrp="1"/>
          </p:cNvSpPr>
          <p:nvPr>
            <p:ph type="sldNum" sz="quarter" idx="12"/>
          </p:nvPr>
        </p:nvSpPr>
        <p:spPr/>
        <p:txBody>
          <a:bodyPr/>
          <a:lstStyle/>
          <a:p>
            <a:fld id="{97B5E8DF-58F0-4F1A-9C8E-35C36CDA2C44}" type="slidenum">
              <a:rPr lang="en-GB" smtClean="0"/>
              <a:pPr/>
              <a:t>83</a:t>
            </a:fld>
            <a:endParaRPr lang="en-GB"/>
          </a:p>
        </p:txBody>
      </p:sp>
      <p:sp>
        <p:nvSpPr>
          <p:cNvPr id="15" name="Rectangle 13"/>
          <p:cNvSpPr>
            <a:spLocks noChangeArrowheads="1"/>
          </p:cNvSpPr>
          <p:nvPr/>
        </p:nvSpPr>
        <p:spPr bwMode="auto">
          <a:xfrm>
            <a:off x="44152" y="23664"/>
            <a:ext cx="7696200" cy="381000"/>
          </a:xfrm>
          <a:prstGeom prst="rect">
            <a:avLst/>
          </a:prstGeom>
          <a:noFill/>
          <a:ln w="9525">
            <a:noFill/>
            <a:miter lim="800000"/>
            <a:headEnd/>
            <a:tailEnd/>
          </a:ln>
        </p:spPr>
        <p:txBody>
          <a:bodyPr anchor="ctr"/>
          <a:lstStyle/>
          <a:p>
            <a:r>
              <a:rPr lang="en-US" sz="2000" i="1" dirty="0">
                <a:solidFill>
                  <a:srgbClr val="FF0000"/>
                </a:solidFill>
                <a:latin typeface="Verdana" pitchFamily="34" charset="0"/>
              </a:rPr>
              <a:t>Classification of radiological areas at CERN</a:t>
            </a:r>
          </a:p>
        </p:txBody>
      </p:sp>
      <p:sp>
        <p:nvSpPr>
          <p:cNvPr id="13" name="Action Button: Go Back or Previous 12">
            <a:hlinkClick r:id="rId3" action="ppaction://hlinksldjump" highlightClick="1"/>
            <a:extLst>
              <a:ext uri="{FF2B5EF4-FFF2-40B4-BE49-F238E27FC236}">
                <a16:creationId xmlns:a16="http://schemas.microsoft.com/office/drawing/2014/main" id="{84182F0B-1453-4DC3-A33A-F2230499E170}"/>
              </a:ext>
            </a:extLst>
          </p:cNvPr>
          <p:cNvSpPr/>
          <p:nvPr/>
        </p:nvSpPr>
        <p:spPr>
          <a:xfrm>
            <a:off x="8341881" y="5777245"/>
            <a:ext cx="755575" cy="562555"/>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6148" name="Picture 4" descr="https://cds.cern.ch/record/2753611/files/Screenshot%202021-03-04%20at%2015.33.59.png?subformat=icon-1440"/>
          <p:cNvPicPr>
            <a:picLocks noChangeAspect="1" noChangeArrowheads="1"/>
          </p:cNvPicPr>
          <p:nvPr/>
        </p:nvPicPr>
        <p:blipFill rotWithShape="1">
          <a:blip r:embed="rId4">
            <a:extLst>
              <a:ext uri="{28A0092B-C50C-407E-A947-70E740481C1C}">
                <a14:useLocalDpi xmlns:a14="http://schemas.microsoft.com/office/drawing/2010/main" val="0"/>
              </a:ext>
            </a:extLst>
          </a:blip>
          <a:srcRect t="16024"/>
          <a:stretch/>
        </p:blipFill>
        <p:spPr bwMode="auto">
          <a:xfrm>
            <a:off x="251520" y="1915091"/>
            <a:ext cx="8579495" cy="3387224"/>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a:extLst>
              <a:ext uri="{FF2B5EF4-FFF2-40B4-BE49-F238E27FC236}">
                <a16:creationId xmlns:a16="http://schemas.microsoft.com/office/drawing/2014/main" id="{4541BF8F-6E78-367E-9E1A-CD204AD2B1A5}"/>
              </a:ext>
            </a:extLst>
          </p:cNvPr>
          <p:cNvSpPr txBox="1"/>
          <p:nvPr/>
        </p:nvSpPr>
        <p:spPr>
          <a:xfrm>
            <a:off x="122624" y="1070829"/>
            <a:ext cx="8974832" cy="369332"/>
          </a:xfrm>
          <a:prstGeom prst="rect">
            <a:avLst/>
          </a:prstGeom>
          <a:noFill/>
          <a:ln w="12700">
            <a:solidFill>
              <a:srgbClr val="FF0000"/>
            </a:solidFill>
          </a:ln>
        </p:spPr>
        <p:txBody>
          <a:bodyPr wrap="square" rtlCol="0">
            <a:spAutoFit/>
          </a:bodyPr>
          <a:lstStyle/>
          <a:p>
            <a:r>
              <a:rPr lang="en-US" dirty="0"/>
              <a:t>New signage scheme introduced in March 2021 to better visualize the level of radiological risk</a:t>
            </a:r>
            <a:endParaRPr lang="en-GB" dirty="0"/>
          </a:p>
        </p:txBody>
      </p:sp>
    </p:spTree>
    <p:extLst>
      <p:ext uri="{BB962C8B-B14F-4D97-AF65-F5344CB8AC3E}">
        <p14:creationId xmlns:p14="http://schemas.microsoft.com/office/powerpoint/2010/main" val="17322263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Slide Number Placeholder 18"/>
          <p:cNvSpPr>
            <a:spLocks noGrp="1"/>
          </p:cNvSpPr>
          <p:nvPr>
            <p:ph type="sldNum" sz="quarter" idx="12"/>
          </p:nvPr>
        </p:nvSpPr>
        <p:spPr/>
        <p:txBody>
          <a:bodyPr/>
          <a:lstStyle/>
          <a:p>
            <a:fld id="{97B5E8DF-58F0-4F1A-9C8E-35C36CDA2C44}" type="slidenum">
              <a:rPr lang="en-GB" smtClean="0"/>
              <a:pPr/>
              <a:t>84</a:t>
            </a:fld>
            <a:endParaRPr lang="en-GB"/>
          </a:p>
        </p:txBody>
      </p:sp>
      <p:sp>
        <p:nvSpPr>
          <p:cNvPr id="15" name="Rectangle 13"/>
          <p:cNvSpPr>
            <a:spLocks noChangeArrowheads="1"/>
          </p:cNvSpPr>
          <p:nvPr/>
        </p:nvSpPr>
        <p:spPr bwMode="auto">
          <a:xfrm>
            <a:off x="44152" y="23664"/>
            <a:ext cx="7696200" cy="381000"/>
          </a:xfrm>
          <a:prstGeom prst="rect">
            <a:avLst/>
          </a:prstGeom>
          <a:noFill/>
          <a:ln w="9525">
            <a:noFill/>
            <a:miter lim="800000"/>
            <a:headEnd/>
            <a:tailEnd/>
          </a:ln>
        </p:spPr>
        <p:txBody>
          <a:bodyPr anchor="ctr"/>
          <a:lstStyle/>
          <a:p>
            <a:r>
              <a:rPr lang="en-US" sz="2000" i="1" dirty="0">
                <a:solidFill>
                  <a:srgbClr val="FF0000"/>
                </a:solidFill>
                <a:latin typeface="Verdana" pitchFamily="34" charset="0"/>
              </a:rPr>
              <a:t>Job and dose planning</a:t>
            </a:r>
          </a:p>
        </p:txBody>
      </p:sp>
      <p:sp>
        <p:nvSpPr>
          <p:cNvPr id="7" name="Rectangle 7"/>
          <p:cNvSpPr>
            <a:spLocks noChangeArrowheads="1"/>
          </p:cNvSpPr>
          <p:nvPr/>
        </p:nvSpPr>
        <p:spPr bwMode="auto">
          <a:xfrm>
            <a:off x="323528" y="692696"/>
            <a:ext cx="4724400" cy="5632311"/>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fontAlgn="base">
              <a:spcBef>
                <a:spcPct val="0"/>
              </a:spcBef>
              <a:spcAft>
                <a:spcPct val="0"/>
              </a:spcAft>
              <a:defRPr>
                <a:solidFill>
                  <a:schemeClr val="tx1"/>
                </a:solidFill>
                <a:latin typeface="Arial" charset="0"/>
              </a:defRPr>
            </a:lvl6pPr>
            <a:lvl7pPr marL="2971800" indent="-228600" fontAlgn="base">
              <a:spcBef>
                <a:spcPct val="0"/>
              </a:spcBef>
              <a:spcAft>
                <a:spcPct val="0"/>
              </a:spcAft>
              <a:defRPr>
                <a:solidFill>
                  <a:schemeClr val="tx1"/>
                </a:solidFill>
                <a:latin typeface="Arial" charset="0"/>
              </a:defRPr>
            </a:lvl7pPr>
            <a:lvl8pPr marL="3429000" indent="-228600" fontAlgn="base">
              <a:spcBef>
                <a:spcPct val="0"/>
              </a:spcBef>
              <a:spcAft>
                <a:spcPct val="0"/>
              </a:spcAft>
              <a:defRPr>
                <a:solidFill>
                  <a:schemeClr val="tx1"/>
                </a:solidFill>
                <a:latin typeface="Arial" charset="0"/>
              </a:defRPr>
            </a:lvl8pPr>
            <a:lvl9pPr marL="3886200" indent="-228600" fontAlgn="base">
              <a:spcBef>
                <a:spcPct val="0"/>
              </a:spcBef>
              <a:spcAft>
                <a:spcPct val="0"/>
              </a:spcAft>
              <a:defRPr>
                <a:solidFill>
                  <a:schemeClr val="tx1"/>
                </a:solidFill>
                <a:latin typeface="Arial" charset="0"/>
              </a:defRPr>
            </a:lvl9pPr>
          </a:lstStyle>
          <a:p>
            <a:pPr marL="273050" indent="-273050" eaLnBrk="0" hangingPunct="0">
              <a:buSzPct val="125000"/>
              <a:buFont typeface="Arial" panose="020B0604020202020204" pitchFamily="34" charset="0"/>
              <a:buChar char="•"/>
            </a:pPr>
            <a:r>
              <a:rPr lang="en-US" altLang="en-US" sz="2000" dirty="0">
                <a:latin typeface="+mn-lt"/>
              </a:rPr>
              <a:t>Use of work processes and special tooling to reduce time in work area</a:t>
            </a:r>
          </a:p>
          <a:p>
            <a:pPr marL="273050" indent="-273050" eaLnBrk="0" hangingPunct="0">
              <a:buSzPct val="125000"/>
              <a:buFont typeface="Arial" panose="020B0604020202020204" pitchFamily="34" charset="0"/>
              <a:buChar char="•"/>
            </a:pPr>
            <a:endParaRPr lang="en-US" altLang="en-US" sz="2000" dirty="0">
              <a:latin typeface="+mn-lt"/>
            </a:endParaRPr>
          </a:p>
          <a:p>
            <a:pPr marL="273050" indent="-273050" eaLnBrk="0" hangingPunct="0">
              <a:buSzPct val="125000"/>
              <a:buFont typeface="Arial" panose="020B0604020202020204" pitchFamily="34" charset="0"/>
              <a:buChar char="•"/>
            </a:pPr>
            <a:r>
              <a:rPr lang="en-US" altLang="en-US" sz="2000" dirty="0">
                <a:latin typeface="+mn-lt"/>
              </a:rPr>
              <a:t>Staging and preparation of necessary materials and special tools</a:t>
            </a:r>
          </a:p>
          <a:p>
            <a:pPr marL="273050" indent="-273050" eaLnBrk="0" hangingPunct="0">
              <a:buSzPct val="125000"/>
              <a:buFont typeface="Arial" panose="020B0604020202020204" pitchFamily="34" charset="0"/>
              <a:buChar char="•"/>
            </a:pPr>
            <a:endParaRPr lang="en-US" altLang="en-US" sz="2000" dirty="0">
              <a:latin typeface="+mn-lt"/>
            </a:endParaRPr>
          </a:p>
          <a:p>
            <a:pPr marL="273050" indent="-273050" eaLnBrk="0" hangingPunct="0">
              <a:buSzPct val="125000"/>
              <a:buFont typeface="Arial" panose="020B0604020202020204" pitchFamily="34" charset="0"/>
              <a:buChar char="•"/>
            </a:pPr>
            <a:r>
              <a:rPr lang="en-US" altLang="en-US" sz="2000" dirty="0">
                <a:latin typeface="+mn-lt"/>
              </a:rPr>
              <a:t>Maximization of prefabrication in workshop</a:t>
            </a:r>
          </a:p>
          <a:p>
            <a:pPr marL="273050" indent="-273050" eaLnBrk="0" hangingPunct="0">
              <a:buSzPct val="125000"/>
              <a:buFont typeface="Arial" panose="020B0604020202020204" pitchFamily="34" charset="0"/>
              <a:buChar char="•"/>
            </a:pPr>
            <a:endParaRPr lang="en-US" altLang="en-US" sz="2000" dirty="0">
              <a:latin typeface="+mn-lt"/>
            </a:endParaRPr>
          </a:p>
          <a:p>
            <a:pPr marL="273050" indent="-273050" eaLnBrk="0" hangingPunct="0">
              <a:buSzPct val="125000"/>
              <a:buFont typeface="Arial" panose="020B0604020202020204" pitchFamily="34" charset="0"/>
              <a:buChar char="•"/>
            </a:pPr>
            <a:r>
              <a:rPr lang="en-US" altLang="en-US" sz="2000" dirty="0">
                <a:latin typeface="+mn-lt"/>
              </a:rPr>
              <a:t>Use of mock-ups for complex tasks</a:t>
            </a:r>
          </a:p>
          <a:p>
            <a:pPr marL="273050" indent="-273050" eaLnBrk="0" hangingPunct="0">
              <a:buSzPct val="125000"/>
              <a:buFont typeface="Arial" panose="020B0604020202020204" pitchFamily="34" charset="0"/>
              <a:buChar char="•"/>
            </a:pPr>
            <a:endParaRPr lang="en-US" altLang="en-US" sz="2000" dirty="0">
              <a:latin typeface="+mn-lt"/>
            </a:endParaRPr>
          </a:p>
          <a:p>
            <a:pPr marL="273050" indent="-273050" eaLnBrk="0" hangingPunct="0">
              <a:buSzPct val="125000"/>
              <a:buFont typeface="Arial" panose="020B0604020202020204" pitchFamily="34" charset="0"/>
              <a:buChar char="•"/>
            </a:pPr>
            <a:r>
              <a:rPr lang="en-US" altLang="en-US" sz="2000" dirty="0">
                <a:latin typeface="+mn-lt"/>
              </a:rPr>
              <a:t>“Dry-run” of the activities using applicable procedures</a:t>
            </a:r>
          </a:p>
          <a:p>
            <a:pPr marL="273050" indent="-273050" eaLnBrk="0" hangingPunct="0">
              <a:buSzPct val="125000"/>
              <a:buFont typeface="Arial" panose="020B0604020202020204" pitchFamily="34" charset="0"/>
              <a:buChar char="•"/>
            </a:pPr>
            <a:endParaRPr lang="en-US" altLang="en-US" sz="2000" dirty="0">
              <a:latin typeface="+mn-lt"/>
            </a:endParaRPr>
          </a:p>
          <a:p>
            <a:pPr marL="273050" indent="-273050" eaLnBrk="0" hangingPunct="0">
              <a:buSzPct val="125000"/>
              <a:buFont typeface="Arial" panose="020B0604020202020204" pitchFamily="34" charset="0"/>
              <a:buChar char="•"/>
            </a:pPr>
            <a:r>
              <a:rPr lang="en-US" altLang="en-US" sz="2000" dirty="0">
                <a:latin typeface="+mn-lt"/>
              </a:rPr>
              <a:t>Engineering, design and use of temporary shielding</a:t>
            </a:r>
          </a:p>
          <a:p>
            <a:pPr marL="273050" indent="-273050" eaLnBrk="0" hangingPunct="0">
              <a:buSzPct val="125000"/>
              <a:buFont typeface="Arial" panose="020B0604020202020204" pitchFamily="34" charset="0"/>
              <a:buChar char="•"/>
            </a:pPr>
            <a:endParaRPr lang="en-US" altLang="en-US" sz="2000" dirty="0">
              <a:latin typeface="+mn-lt"/>
            </a:endParaRPr>
          </a:p>
          <a:p>
            <a:pPr marL="273050" indent="-273050" eaLnBrk="0" hangingPunct="0">
              <a:buSzPct val="125000"/>
              <a:buFont typeface="Arial" panose="020B0604020202020204" pitchFamily="34" charset="0"/>
              <a:buChar char="•"/>
            </a:pPr>
            <a:r>
              <a:rPr lang="en-US" altLang="en-US" sz="2000" dirty="0">
                <a:latin typeface="+mn-lt"/>
              </a:rPr>
              <a:t>Use of remote handling procedures</a:t>
            </a:r>
          </a:p>
        </p:txBody>
      </p:sp>
      <p:pic>
        <p:nvPicPr>
          <p:cNvPr id="8" name="Picture 3" descr="Demontage_rampe_reflecteur 028.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219700" y="981135"/>
            <a:ext cx="3770313" cy="5105400"/>
          </a:xfrm>
          <a:prstGeom prst="rect">
            <a:avLst/>
          </a:prstGeom>
          <a:noFill/>
          <a:ln w="9525">
            <a:solidFill>
              <a:schemeClr val="bg1"/>
            </a:solidFill>
            <a:miter lim="800000"/>
            <a:headEnd/>
            <a:tailEnd/>
          </a:ln>
          <a:extLst>
            <a:ext uri="{909E8E84-426E-40DD-AFC4-6F175D3DCCD1}">
              <a14:hiddenFill xmlns:a14="http://schemas.microsoft.com/office/drawing/2010/main">
                <a:solidFill>
                  <a:srgbClr val="FFFFFF"/>
                </a:solidFill>
              </a14:hiddenFill>
            </a:ext>
          </a:extLst>
        </p:spPr>
      </p:pic>
      <p:sp>
        <p:nvSpPr>
          <p:cNvPr id="9" name="TextBox 4"/>
          <p:cNvSpPr txBox="1">
            <a:spLocks noChangeArrowheads="1"/>
          </p:cNvSpPr>
          <p:nvPr/>
        </p:nvSpPr>
        <p:spPr bwMode="auto">
          <a:xfrm>
            <a:off x="5882976" y="5299148"/>
            <a:ext cx="207340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fontAlgn="base">
              <a:spcBef>
                <a:spcPct val="0"/>
              </a:spcBef>
              <a:spcAft>
                <a:spcPct val="0"/>
              </a:spcAft>
              <a:defRPr>
                <a:solidFill>
                  <a:schemeClr val="tx1"/>
                </a:solidFill>
                <a:latin typeface="Arial" charset="0"/>
              </a:defRPr>
            </a:lvl6pPr>
            <a:lvl7pPr marL="2971800" indent="-228600" fontAlgn="base">
              <a:spcBef>
                <a:spcPct val="0"/>
              </a:spcBef>
              <a:spcAft>
                <a:spcPct val="0"/>
              </a:spcAft>
              <a:defRPr>
                <a:solidFill>
                  <a:schemeClr val="tx1"/>
                </a:solidFill>
                <a:latin typeface="Arial" charset="0"/>
              </a:defRPr>
            </a:lvl7pPr>
            <a:lvl8pPr marL="3429000" indent="-228600" fontAlgn="base">
              <a:spcBef>
                <a:spcPct val="0"/>
              </a:spcBef>
              <a:spcAft>
                <a:spcPct val="0"/>
              </a:spcAft>
              <a:defRPr>
                <a:solidFill>
                  <a:schemeClr val="tx1"/>
                </a:solidFill>
                <a:latin typeface="Arial" charset="0"/>
              </a:defRPr>
            </a:lvl8pPr>
            <a:lvl9pPr marL="3886200" indent="-228600" fontAlgn="base">
              <a:spcBef>
                <a:spcPct val="0"/>
              </a:spcBef>
              <a:spcAft>
                <a:spcPct val="0"/>
              </a:spcAft>
              <a:defRPr>
                <a:solidFill>
                  <a:schemeClr val="tx1"/>
                </a:solidFill>
                <a:latin typeface="Arial" charset="0"/>
              </a:defRPr>
            </a:lvl9pPr>
          </a:lstStyle>
          <a:p>
            <a:pPr eaLnBrk="0" hangingPunct="0"/>
            <a:r>
              <a:rPr lang="en-US" altLang="en-US" sz="2400" b="1" dirty="0">
                <a:solidFill>
                  <a:srgbClr val="FF0000"/>
                </a:solidFill>
                <a:latin typeface="+mn-lt"/>
              </a:rPr>
              <a:t>Lead shielding</a:t>
            </a:r>
          </a:p>
        </p:txBody>
      </p:sp>
      <p:sp>
        <p:nvSpPr>
          <p:cNvPr id="10" name="Line 6"/>
          <p:cNvSpPr>
            <a:spLocks noChangeShapeType="1"/>
          </p:cNvSpPr>
          <p:nvPr/>
        </p:nvSpPr>
        <p:spPr bwMode="auto">
          <a:xfrm flipV="1">
            <a:off x="4139952" y="4410133"/>
            <a:ext cx="2070348" cy="889013"/>
          </a:xfrm>
          <a:prstGeom prst="line">
            <a:avLst/>
          </a:prstGeom>
          <a:noFill/>
          <a:ln w="28575">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sz="2000"/>
          </a:p>
        </p:txBody>
      </p:sp>
    </p:spTree>
    <p:extLst>
      <p:ext uri="{BB962C8B-B14F-4D97-AF65-F5344CB8AC3E}">
        <p14:creationId xmlns:p14="http://schemas.microsoft.com/office/powerpoint/2010/main" val="23705359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Slide Number Placeholder 18"/>
          <p:cNvSpPr>
            <a:spLocks noGrp="1"/>
          </p:cNvSpPr>
          <p:nvPr>
            <p:ph type="sldNum" sz="quarter" idx="12"/>
          </p:nvPr>
        </p:nvSpPr>
        <p:spPr/>
        <p:txBody>
          <a:bodyPr/>
          <a:lstStyle/>
          <a:p>
            <a:fld id="{97B5E8DF-58F0-4F1A-9C8E-35C36CDA2C44}" type="slidenum">
              <a:rPr lang="en-GB" smtClean="0"/>
              <a:pPr/>
              <a:t>85</a:t>
            </a:fld>
            <a:endParaRPr lang="en-GB"/>
          </a:p>
        </p:txBody>
      </p:sp>
      <p:sp>
        <p:nvSpPr>
          <p:cNvPr id="15" name="Rectangle 13"/>
          <p:cNvSpPr>
            <a:spLocks noChangeArrowheads="1"/>
          </p:cNvSpPr>
          <p:nvPr/>
        </p:nvSpPr>
        <p:spPr bwMode="auto">
          <a:xfrm>
            <a:off x="44152" y="23664"/>
            <a:ext cx="7696200" cy="381000"/>
          </a:xfrm>
          <a:prstGeom prst="rect">
            <a:avLst/>
          </a:prstGeom>
          <a:noFill/>
          <a:ln w="9525">
            <a:noFill/>
            <a:miter lim="800000"/>
            <a:headEnd/>
            <a:tailEnd/>
          </a:ln>
        </p:spPr>
        <p:txBody>
          <a:bodyPr anchor="ctr"/>
          <a:lstStyle/>
          <a:p>
            <a:r>
              <a:rPr lang="en-US" sz="2000" i="1" dirty="0">
                <a:solidFill>
                  <a:srgbClr val="FF0000"/>
                </a:solidFill>
                <a:latin typeface="Verdana" pitchFamily="34" charset="0"/>
              </a:rPr>
              <a:t>Protection methods against intakes of radioactivity</a:t>
            </a:r>
          </a:p>
        </p:txBody>
      </p:sp>
      <p:sp>
        <p:nvSpPr>
          <p:cNvPr id="4" name="Rectangle 3"/>
          <p:cNvSpPr txBox="1">
            <a:spLocks noChangeArrowheads="1"/>
          </p:cNvSpPr>
          <p:nvPr/>
        </p:nvSpPr>
        <p:spPr>
          <a:xfrm>
            <a:off x="514308" y="1063277"/>
            <a:ext cx="8229600" cy="4525963"/>
          </a:xfrm>
          <a:prstGeom prst="rect">
            <a:avLst/>
          </a:prstGeom>
        </p:spPr>
        <p:txBody>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Verdana" pitchFamily="34" charset="0"/>
                <a:ea typeface="Verdana" pitchFamily="34" charset="0"/>
                <a:cs typeface="Verdana" pitchFamily="34" charset="0"/>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Verdana" pitchFamily="34" charset="0"/>
                <a:ea typeface="Verdana" pitchFamily="34" charset="0"/>
                <a:cs typeface="Verdana" pitchFamily="34" charset="0"/>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Verdana" pitchFamily="34" charset="0"/>
                <a:ea typeface="Verdana" pitchFamily="34" charset="0"/>
                <a:cs typeface="Verdana" pitchFamily="34" charset="0"/>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Verdana" pitchFamily="34" charset="0"/>
                <a:ea typeface="Verdana" pitchFamily="34" charset="0"/>
                <a:cs typeface="Verdana" pitchFamily="34" charset="0"/>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Verdana" pitchFamily="34" charset="0"/>
                <a:ea typeface="Verdana" pitchFamily="34" charset="0"/>
                <a:cs typeface="Verdana"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GB" altLang="en-US" sz="2800" b="1" dirty="0">
                <a:solidFill>
                  <a:srgbClr val="0070C0"/>
                </a:solidFill>
                <a:latin typeface="+mn-lt"/>
              </a:rPr>
              <a:t>Isolating the radioactive substance</a:t>
            </a:r>
          </a:p>
          <a:p>
            <a:pPr lvl="1"/>
            <a:r>
              <a:rPr lang="en-GB" altLang="en-US" dirty="0">
                <a:latin typeface="+mn-lt"/>
              </a:rPr>
              <a:t>use of containment</a:t>
            </a:r>
          </a:p>
          <a:p>
            <a:pPr lvl="1"/>
            <a:r>
              <a:rPr lang="en-GB" altLang="en-US" dirty="0">
                <a:latin typeface="+mn-lt"/>
              </a:rPr>
              <a:t>use of glove boxes</a:t>
            </a:r>
          </a:p>
          <a:p>
            <a:pPr lvl="1"/>
            <a:r>
              <a:rPr lang="en-GB" altLang="en-US" dirty="0">
                <a:latin typeface="+mn-lt"/>
              </a:rPr>
              <a:t>use of fume cupboards</a:t>
            </a:r>
          </a:p>
          <a:p>
            <a:pPr lvl="1"/>
            <a:endParaRPr lang="en-GB" altLang="en-US" dirty="0">
              <a:latin typeface="+mn-lt"/>
            </a:endParaRPr>
          </a:p>
          <a:p>
            <a:r>
              <a:rPr lang="en-GB" altLang="en-US" sz="2800" b="1" dirty="0">
                <a:solidFill>
                  <a:srgbClr val="0070C0"/>
                </a:solidFill>
                <a:latin typeface="+mn-lt"/>
              </a:rPr>
              <a:t>Isolating the person</a:t>
            </a:r>
          </a:p>
          <a:p>
            <a:pPr lvl="1"/>
            <a:r>
              <a:rPr lang="en-GB" altLang="en-US" dirty="0">
                <a:latin typeface="+mn-lt"/>
              </a:rPr>
              <a:t>do not eat, drink, or smoke in a supervised or controlled area</a:t>
            </a:r>
          </a:p>
          <a:p>
            <a:pPr lvl="1"/>
            <a:r>
              <a:rPr lang="en-GB" altLang="en-US" dirty="0">
                <a:latin typeface="+mn-lt"/>
              </a:rPr>
              <a:t>wear protection gloves and laboratory coats</a:t>
            </a:r>
          </a:p>
          <a:p>
            <a:pPr lvl="1"/>
            <a:r>
              <a:rPr lang="en-GB" altLang="en-US" dirty="0">
                <a:latin typeface="+mn-lt"/>
              </a:rPr>
              <a:t>use respiratory protective equipment</a:t>
            </a:r>
          </a:p>
          <a:p>
            <a:pPr lvl="1"/>
            <a:endParaRPr lang="fr-FR" altLang="en-US" dirty="0">
              <a:latin typeface="+mn-lt"/>
            </a:endParaRPr>
          </a:p>
        </p:txBody>
      </p:sp>
      <p:pic>
        <p:nvPicPr>
          <p:cNvPr id="8194" name="Picture 2" descr="\\cern.ch\dfs\Users\s\silari\Desktop\Glove_Box_2100%20Series.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631691" y="467408"/>
            <a:ext cx="2465851" cy="1849388"/>
          </a:xfrm>
          <a:prstGeom prst="rect">
            <a:avLst/>
          </a:prstGeom>
          <a:noFill/>
          <a:extLst>
            <a:ext uri="{909E8E84-426E-40DD-AFC4-6F175D3DCCD1}">
              <a14:hiddenFill xmlns:a14="http://schemas.microsoft.com/office/drawing/2010/main">
                <a:solidFill>
                  <a:srgbClr val="FFFFFF"/>
                </a:solidFill>
              </a14:hiddenFill>
            </a:ext>
          </a:extLst>
        </p:spPr>
      </p:pic>
      <p:pic>
        <p:nvPicPr>
          <p:cNvPr id="8195" name="Picture 3" descr="\\cern.ch\dfs\Users\s\silari\Desktop\Glovebox.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631691" y="2340678"/>
            <a:ext cx="2456162" cy="1842122"/>
          </a:xfrm>
          <a:prstGeom prst="rect">
            <a:avLst/>
          </a:prstGeom>
          <a:noFill/>
          <a:extLst>
            <a:ext uri="{909E8E84-426E-40DD-AFC4-6F175D3DCCD1}">
              <a14:hiddenFill xmlns:a14="http://schemas.microsoft.com/office/drawing/2010/main">
                <a:solidFill>
                  <a:srgbClr val="FFFFFF"/>
                </a:solidFill>
              </a14:hiddenFill>
            </a:ext>
          </a:extLst>
        </p:spPr>
      </p:pic>
      <p:sp>
        <p:nvSpPr>
          <p:cNvPr id="7" name="Action Button: Go Back or Previous 6">
            <a:hlinkClick r:id="rId5" action="ppaction://hlinksldjump" highlightClick="1"/>
            <a:extLst>
              <a:ext uri="{FF2B5EF4-FFF2-40B4-BE49-F238E27FC236}">
                <a16:creationId xmlns:a16="http://schemas.microsoft.com/office/drawing/2014/main" id="{2FECED80-6FE6-4D68-A161-CDC6E233F112}"/>
              </a:ext>
            </a:extLst>
          </p:cNvPr>
          <p:cNvSpPr/>
          <p:nvPr/>
        </p:nvSpPr>
        <p:spPr>
          <a:xfrm>
            <a:off x="8266205" y="5688097"/>
            <a:ext cx="755575" cy="562555"/>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1281777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Slide Number Placeholder 18"/>
          <p:cNvSpPr>
            <a:spLocks noGrp="1"/>
          </p:cNvSpPr>
          <p:nvPr>
            <p:ph type="sldNum" sz="quarter" idx="12"/>
          </p:nvPr>
        </p:nvSpPr>
        <p:spPr/>
        <p:txBody>
          <a:bodyPr/>
          <a:lstStyle/>
          <a:p>
            <a:fld id="{97B5E8DF-58F0-4F1A-9C8E-35C36CDA2C44}" type="slidenum">
              <a:rPr lang="en-GB" smtClean="0"/>
              <a:pPr/>
              <a:t>86</a:t>
            </a:fld>
            <a:endParaRPr lang="en-GB"/>
          </a:p>
        </p:txBody>
      </p:sp>
      <p:sp>
        <p:nvSpPr>
          <p:cNvPr id="15" name="Rectangle 13"/>
          <p:cNvSpPr>
            <a:spLocks noChangeArrowheads="1"/>
          </p:cNvSpPr>
          <p:nvPr/>
        </p:nvSpPr>
        <p:spPr bwMode="auto">
          <a:xfrm>
            <a:off x="44152" y="23664"/>
            <a:ext cx="7696200" cy="381000"/>
          </a:xfrm>
          <a:prstGeom prst="rect">
            <a:avLst/>
          </a:prstGeom>
          <a:noFill/>
          <a:ln w="9525">
            <a:noFill/>
            <a:miter lim="800000"/>
            <a:headEnd/>
            <a:tailEnd/>
          </a:ln>
        </p:spPr>
        <p:txBody>
          <a:bodyPr anchor="ctr"/>
          <a:lstStyle/>
          <a:p>
            <a:r>
              <a:rPr lang="en-US" sz="2000" i="1" dirty="0">
                <a:solidFill>
                  <a:srgbClr val="FF0000"/>
                </a:solidFill>
                <a:latin typeface="Verdana" pitchFamily="34" charset="0"/>
              </a:rPr>
              <a:t>Personal dosimetry at CERN</a:t>
            </a:r>
          </a:p>
        </p:txBody>
      </p:sp>
      <p:sp>
        <p:nvSpPr>
          <p:cNvPr id="4" name="Rectangle 3"/>
          <p:cNvSpPr txBox="1">
            <a:spLocks noChangeArrowheads="1"/>
          </p:cNvSpPr>
          <p:nvPr/>
        </p:nvSpPr>
        <p:spPr>
          <a:xfrm>
            <a:off x="251520" y="576908"/>
            <a:ext cx="5699125" cy="5616624"/>
          </a:xfrm>
          <a:prstGeom prst="rect">
            <a:avLst/>
          </a:prstGeom>
        </p:spPr>
        <p:txBody>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Verdana" pitchFamily="34" charset="0"/>
                <a:ea typeface="Verdana" pitchFamily="34" charset="0"/>
                <a:cs typeface="Verdana" pitchFamily="34" charset="0"/>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Verdana" pitchFamily="34" charset="0"/>
                <a:ea typeface="Verdana" pitchFamily="34" charset="0"/>
                <a:cs typeface="Verdana" pitchFamily="34" charset="0"/>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Verdana" pitchFamily="34" charset="0"/>
                <a:ea typeface="Verdana" pitchFamily="34" charset="0"/>
                <a:cs typeface="Verdana" pitchFamily="34" charset="0"/>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Verdana" pitchFamily="34" charset="0"/>
                <a:ea typeface="Verdana" pitchFamily="34" charset="0"/>
                <a:cs typeface="Verdana" pitchFamily="34" charset="0"/>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Verdana" pitchFamily="34" charset="0"/>
                <a:ea typeface="Verdana" pitchFamily="34" charset="0"/>
                <a:cs typeface="Verdana"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spcBef>
                <a:spcPts val="0"/>
              </a:spcBef>
              <a:spcAft>
                <a:spcPts val="600"/>
              </a:spcAft>
            </a:pPr>
            <a:r>
              <a:rPr lang="en-GB" altLang="en-US" sz="2400" dirty="0">
                <a:latin typeface="+mn-lt"/>
              </a:rPr>
              <a:t>Continuous measurement of </a:t>
            </a:r>
            <a:r>
              <a:rPr lang="en-GB" altLang="en-US" sz="2400" dirty="0" err="1">
                <a:latin typeface="Symbol" pitchFamily="18" charset="2"/>
              </a:rPr>
              <a:t>bg</a:t>
            </a:r>
            <a:r>
              <a:rPr lang="en-GB" altLang="en-US" sz="2400" dirty="0">
                <a:latin typeface="+mn-lt"/>
              </a:rPr>
              <a:t>-dose (DIS-system) and integration of the neutron dose (track dosimeter)</a:t>
            </a:r>
          </a:p>
          <a:p>
            <a:pPr>
              <a:spcBef>
                <a:spcPts val="0"/>
              </a:spcBef>
              <a:spcAft>
                <a:spcPts val="600"/>
              </a:spcAft>
            </a:pPr>
            <a:r>
              <a:rPr lang="en-GB" altLang="en-US" sz="2400" dirty="0">
                <a:latin typeface="+mn-lt"/>
              </a:rPr>
              <a:t>Obligation to wear the dosimeter in supervised and controlled areas</a:t>
            </a:r>
          </a:p>
          <a:p>
            <a:pPr>
              <a:spcBef>
                <a:spcPts val="0"/>
              </a:spcBef>
              <a:spcAft>
                <a:spcPts val="600"/>
              </a:spcAft>
            </a:pPr>
            <a:r>
              <a:rPr lang="en-GB" altLang="en-US" sz="2400" dirty="0">
                <a:latin typeface="+mn-lt"/>
              </a:rPr>
              <a:t>Wearing of the dosimeter on the chest</a:t>
            </a:r>
          </a:p>
          <a:p>
            <a:pPr>
              <a:spcBef>
                <a:spcPts val="0"/>
              </a:spcBef>
              <a:spcAft>
                <a:spcPts val="600"/>
              </a:spcAft>
            </a:pPr>
            <a:r>
              <a:rPr lang="en-GB" altLang="en-US" sz="2400" dirty="0">
                <a:latin typeface="+mn-lt"/>
              </a:rPr>
              <a:t>Reading at least once a month at a reader (about 50 readers available on the site)</a:t>
            </a:r>
          </a:p>
          <a:p>
            <a:pPr>
              <a:spcBef>
                <a:spcPts val="0"/>
              </a:spcBef>
              <a:spcAft>
                <a:spcPts val="600"/>
              </a:spcAft>
            </a:pPr>
            <a:r>
              <a:rPr lang="en-GB" altLang="en-US" sz="2400" dirty="0">
                <a:latin typeface="+mn-lt"/>
              </a:rPr>
              <a:t>Possibility of checking the dose associated with a given operation (read the dosimeter before and after)</a:t>
            </a:r>
          </a:p>
          <a:p>
            <a:r>
              <a:rPr lang="en-GB" altLang="en-US" sz="2400" dirty="0">
                <a:latin typeface="+mn-lt"/>
              </a:rPr>
              <a:t>Dosimeter to be returned to the dosimetry service at the end of stay or at the end of a 12 month period</a:t>
            </a:r>
          </a:p>
        </p:txBody>
      </p:sp>
      <p:pic>
        <p:nvPicPr>
          <p:cNvPr id="5"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788824" y="721395"/>
            <a:ext cx="1849438" cy="25193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068099" y="3385220"/>
            <a:ext cx="2643188" cy="2508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7788262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Slide Number Placeholder 18"/>
          <p:cNvSpPr>
            <a:spLocks noGrp="1"/>
          </p:cNvSpPr>
          <p:nvPr>
            <p:ph type="sldNum" sz="quarter" idx="12"/>
          </p:nvPr>
        </p:nvSpPr>
        <p:spPr/>
        <p:txBody>
          <a:bodyPr/>
          <a:lstStyle/>
          <a:p>
            <a:fld id="{97B5E8DF-58F0-4F1A-9C8E-35C36CDA2C44}" type="slidenum">
              <a:rPr lang="en-GB" smtClean="0"/>
              <a:pPr/>
              <a:t>87</a:t>
            </a:fld>
            <a:endParaRPr lang="en-GB"/>
          </a:p>
        </p:txBody>
      </p:sp>
      <p:sp>
        <p:nvSpPr>
          <p:cNvPr id="15" name="Rectangle 13"/>
          <p:cNvSpPr>
            <a:spLocks noChangeArrowheads="1"/>
          </p:cNvSpPr>
          <p:nvPr/>
        </p:nvSpPr>
        <p:spPr bwMode="auto">
          <a:xfrm>
            <a:off x="44152" y="23664"/>
            <a:ext cx="7696200" cy="381000"/>
          </a:xfrm>
          <a:prstGeom prst="rect">
            <a:avLst/>
          </a:prstGeom>
          <a:noFill/>
          <a:ln w="9525">
            <a:noFill/>
            <a:miter lim="800000"/>
            <a:headEnd/>
            <a:tailEnd/>
          </a:ln>
        </p:spPr>
        <p:txBody>
          <a:bodyPr anchor="ctr"/>
          <a:lstStyle/>
          <a:p>
            <a:r>
              <a:rPr lang="en-US" sz="2000" i="1" dirty="0">
                <a:solidFill>
                  <a:srgbClr val="FF0000"/>
                </a:solidFill>
                <a:latin typeface="Verdana" pitchFamily="34" charset="0"/>
              </a:rPr>
              <a:t>Operational dosimetry at CERN</a:t>
            </a:r>
          </a:p>
        </p:txBody>
      </p:sp>
      <p:sp>
        <p:nvSpPr>
          <p:cNvPr id="7" name="Rectangle 3"/>
          <p:cNvSpPr txBox="1">
            <a:spLocks noChangeArrowheads="1"/>
          </p:cNvSpPr>
          <p:nvPr/>
        </p:nvSpPr>
        <p:spPr>
          <a:xfrm>
            <a:off x="395288" y="1342107"/>
            <a:ext cx="8209160" cy="4175125"/>
          </a:xfrm>
          <a:prstGeom prst="rect">
            <a:avLst/>
          </a:prstGeom>
        </p:spPr>
        <p:txBody>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Verdana" pitchFamily="34" charset="0"/>
                <a:ea typeface="Verdana" pitchFamily="34" charset="0"/>
                <a:cs typeface="Verdana" pitchFamily="34" charset="0"/>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Verdana" pitchFamily="34" charset="0"/>
                <a:ea typeface="Verdana" pitchFamily="34" charset="0"/>
                <a:cs typeface="Verdana" pitchFamily="34" charset="0"/>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Verdana" pitchFamily="34" charset="0"/>
                <a:ea typeface="Verdana" pitchFamily="34" charset="0"/>
                <a:cs typeface="Verdana" pitchFamily="34" charset="0"/>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Verdana" pitchFamily="34" charset="0"/>
                <a:ea typeface="Verdana" pitchFamily="34" charset="0"/>
                <a:cs typeface="Verdana" pitchFamily="34" charset="0"/>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Verdana" pitchFamily="34" charset="0"/>
                <a:ea typeface="Verdana" pitchFamily="34" charset="0"/>
                <a:cs typeface="Verdana"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nSpc>
                <a:spcPct val="80000"/>
              </a:lnSpc>
              <a:spcBef>
                <a:spcPts val="0"/>
              </a:spcBef>
              <a:spcAft>
                <a:spcPts val="1200"/>
              </a:spcAft>
            </a:pPr>
            <a:r>
              <a:rPr lang="en-GB" altLang="en-US" sz="2800" dirty="0">
                <a:latin typeface="+mn-lt"/>
              </a:rPr>
              <a:t>Obligation to wear an operational dosimeter in a controlled area</a:t>
            </a:r>
          </a:p>
          <a:p>
            <a:pPr>
              <a:lnSpc>
                <a:spcPct val="80000"/>
              </a:lnSpc>
              <a:spcBef>
                <a:spcPts val="0"/>
              </a:spcBef>
              <a:spcAft>
                <a:spcPts val="1200"/>
              </a:spcAft>
            </a:pPr>
            <a:r>
              <a:rPr lang="en-GB" altLang="en-US" sz="2800" dirty="0">
                <a:latin typeface="+mn-lt"/>
              </a:rPr>
              <a:t>Continuous </a:t>
            </a:r>
            <a:r>
              <a:rPr lang="en-GB" altLang="en-US" sz="2800" dirty="0" err="1">
                <a:latin typeface="Symbol" pitchFamily="18" charset="2"/>
              </a:rPr>
              <a:t>bg</a:t>
            </a:r>
            <a:r>
              <a:rPr lang="en-GB" altLang="en-US" sz="2800" dirty="0">
                <a:latin typeface="+mn-lt"/>
              </a:rPr>
              <a:t>-dose measurement</a:t>
            </a:r>
          </a:p>
          <a:p>
            <a:pPr>
              <a:lnSpc>
                <a:spcPct val="80000"/>
              </a:lnSpc>
              <a:spcBef>
                <a:spcPts val="0"/>
              </a:spcBef>
              <a:spcAft>
                <a:spcPts val="1200"/>
              </a:spcAft>
            </a:pPr>
            <a:r>
              <a:rPr lang="en-GB" altLang="en-US" sz="2800" dirty="0">
                <a:latin typeface="+mn-lt"/>
              </a:rPr>
              <a:t>Instrument: DMC</a:t>
            </a:r>
          </a:p>
          <a:p>
            <a:pPr>
              <a:lnSpc>
                <a:spcPct val="80000"/>
              </a:lnSpc>
              <a:spcBef>
                <a:spcPts val="0"/>
              </a:spcBef>
              <a:spcAft>
                <a:spcPts val="1200"/>
              </a:spcAft>
            </a:pPr>
            <a:r>
              <a:rPr lang="en-GB" altLang="en-US" sz="2800" dirty="0">
                <a:latin typeface="+mn-lt"/>
              </a:rPr>
              <a:t>Display of Hp(10) (resolution of 1 µ</a:t>
            </a:r>
            <a:r>
              <a:rPr lang="en-GB" altLang="en-US" sz="2800" dirty="0" err="1">
                <a:latin typeface="+mn-lt"/>
              </a:rPr>
              <a:t>Sv</a:t>
            </a:r>
            <a:r>
              <a:rPr lang="en-GB" altLang="en-US" sz="2800" dirty="0">
                <a:latin typeface="+mn-lt"/>
              </a:rPr>
              <a:t>)</a:t>
            </a:r>
          </a:p>
          <a:p>
            <a:pPr>
              <a:lnSpc>
                <a:spcPct val="80000"/>
              </a:lnSpc>
              <a:spcBef>
                <a:spcPts val="0"/>
              </a:spcBef>
              <a:spcAft>
                <a:spcPts val="1200"/>
              </a:spcAft>
            </a:pPr>
            <a:r>
              <a:rPr lang="en-GB" altLang="en-US" sz="2800" dirty="0">
                <a:latin typeface="+mn-lt"/>
              </a:rPr>
              <a:t>Dose alarm at  2 </a:t>
            </a:r>
            <a:r>
              <a:rPr lang="en-GB" altLang="en-US" sz="2800" dirty="0" err="1">
                <a:latin typeface="+mn-lt"/>
              </a:rPr>
              <a:t>mSv</a:t>
            </a:r>
            <a:endParaRPr lang="en-GB" altLang="en-US" sz="2800" dirty="0">
              <a:latin typeface="+mn-lt"/>
            </a:endParaRPr>
          </a:p>
          <a:p>
            <a:pPr>
              <a:lnSpc>
                <a:spcPct val="80000"/>
              </a:lnSpc>
              <a:spcBef>
                <a:spcPts val="0"/>
              </a:spcBef>
              <a:spcAft>
                <a:spcPts val="1200"/>
              </a:spcAft>
            </a:pPr>
            <a:r>
              <a:rPr lang="en-GB" altLang="en-US" sz="2800" dirty="0">
                <a:latin typeface="+mn-lt"/>
              </a:rPr>
              <a:t>Dose rate alarm at 2 </a:t>
            </a:r>
            <a:r>
              <a:rPr lang="en-GB" altLang="en-US" sz="2800" dirty="0" err="1">
                <a:latin typeface="+mn-lt"/>
              </a:rPr>
              <a:t>mSv</a:t>
            </a:r>
            <a:r>
              <a:rPr lang="en-GB" altLang="en-US" sz="2800" dirty="0">
                <a:latin typeface="+mn-lt"/>
              </a:rPr>
              <a:t>/h</a:t>
            </a:r>
          </a:p>
          <a:p>
            <a:pPr>
              <a:lnSpc>
                <a:spcPct val="80000"/>
              </a:lnSpc>
              <a:spcBef>
                <a:spcPts val="0"/>
              </a:spcBef>
              <a:spcAft>
                <a:spcPts val="1200"/>
              </a:spcAft>
            </a:pPr>
            <a:r>
              <a:rPr lang="en-GB" altLang="en-US" sz="2800" dirty="0">
                <a:latin typeface="+mn-lt"/>
              </a:rPr>
              <a:t>Audible detection signal (« </a:t>
            </a:r>
            <a:r>
              <a:rPr lang="en-GB" altLang="en-US" sz="2800" dirty="0" err="1">
                <a:latin typeface="+mn-lt"/>
              </a:rPr>
              <a:t>bip</a:t>
            </a:r>
            <a:r>
              <a:rPr lang="en-GB" altLang="en-US" sz="2800" dirty="0">
                <a:latin typeface="+mn-lt"/>
              </a:rPr>
              <a:t> »)</a:t>
            </a:r>
          </a:p>
          <a:p>
            <a:pPr>
              <a:lnSpc>
                <a:spcPct val="80000"/>
              </a:lnSpc>
              <a:spcBef>
                <a:spcPts val="0"/>
              </a:spcBef>
              <a:spcAft>
                <a:spcPts val="1200"/>
              </a:spcAft>
            </a:pPr>
            <a:r>
              <a:rPr lang="en-GB" altLang="en-US" sz="2800" dirty="0">
                <a:latin typeface="+mn-lt"/>
              </a:rPr>
              <a:t>Record the dose before and after the operation </a:t>
            </a:r>
          </a:p>
        </p:txBody>
      </p:sp>
      <p:pic>
        <p:nvPicPr>
          <p:cNvPr id="8" name="Picture 7"/>
          <p:cNvPicPr>
            <a:picLocks noChangeAspect="1" noChangeArrowheads="1"/>
          </p:cNvPicPr>
          <p:nvPr/>
        </p:nvPicPr>
        <p:blipFill rotWithShape="1">
          <a:blip r:embed="rId3" cstate="print"/>
          <a:srcRect l="-6936" t="25409" r="13456" b="-7676"/>
          <a:stretch/>
        </p:blipFill>
        <p:spPr bwMode="auto">
          <a:xfrm>
            <a:off x="6229058" y="3140968"/>
            <a:ext cx="2850597" cy="2064229"/>
          </a:xfrm>
          <a:prstGeom prst="rect">
            <a:avLst/>
          </a:prstGeom>
          <a:noFill/>
          <a:ln w="12700" cap="flat">
            <a:noFill/>
            <a:miter lim="800000"/>
            <a:headEnd/>
            <a:tailEnd/>
          </a:ln>
        </p:spPr>
      </p:pic>
    </p:spTree>
    <p:extLst>
      <p:ext uri="{BB962C8B-B14F-4D97-AF65-F5344CB8AC3E}">
        <p14:creationId xmlns:p14="http://schemas.microsoft.com/office/powerpoint/2010/main" val="9907646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Slide Number Placeholder 18"/>
          <p:cNvSpPr>
            <a:spLocks noGrp="1"/>
          </p:cNvSpPr>
          <p:nvPr>
            <p:ph type="sldNum" sz="quarter" idx="12"/>
          </p:nvPr>
        </p:nvSpPr>
        <p:spPr/>
        <p:txBody>
          <a:bodyPr/>
          <a:lstStyle/>
          <a:p>
            <a:fld id="{97B5E8DF-58F0-4F1A-9C8E-35C36CDA2C44}" type="slidenum">
              <a:rPr lang="en-GB" smtClean="0"/>
              <a:pPr/>
              <a:t>88</a:t>
            </a:fld>
            <a:endParaRPr lang="en-GB"/>
          </a:p>
        </p:txBody>
      </p:sp>
      <p:sp>
        <p:nvSpPr>
          <p:cNvPr id="15" name="Rectangle 13"/>
          <p:cNvSpPr>
            <a:spLocks noChangeArrowheads="1"/>
          </p:cNvSpPr>
          <p:nvPr/>
        </p:nvSpPr>
        <p:spPr bwMode="auto">
          <a:xfrm>
            <a:off x="44152" y="23664"/>
            <a:ext cx="7696200" cy="381000"/>
          </a:xfrm>
          <a:prstGeom prst="rect">
            <a:avLst/>
          </a:prstGeom>
          <a:noFill/>
          <a:ln w="9525">
            <a:noFill/>
            <a:miter lim="800000"/>
            <a:headEnd/>
            <a:tailEnd/>
          </a:ln>
        </p:spPr>
        <p:txBody>
          <a:bodyPr anchor="ctr"/>
          <a:lstStyle/>
          <a:p>
            <a:r>
              <a:rPr lang="en-US" sz="2000" i="1" dirty="0">
                <a:solidFill>
                  <a:srgbClr val="FF0000"/>
                </a:solidFill>
                <a:latin typeface="Verdana" pitchFamily="34" charset="0"/>
              </a:rPr>
              <a:t>Operational dosimetry at CERN</a:t>
            </a:r>
          </a:p>
        </p:txBody>
      </p:sp>
      <p:pic>
        <p:nvPicPr>
          <p:cNvPr id="5122"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900566" y="4005064"/>
            <a:ext cx="1573980" cy="1368152"/>
          </a:xfrm>
          <a:prstGeom prst="rect">
            <a:avLst/>
          </a:prstGeom>
          <a:noFill/>
          <a:extLst>
            <a:ext uri="{909E8E84-426E-40DD-AFC4-6F175D3DCCD1}">
              <a14:hiddenFill xmlns:a14="http://schemas.microsoft.com/office/drawing/2010/main">
                <a:solidFill>
                  <a:srgbClr val="FFFFFF"/>
                </a:solidFill>
              </a14:hiddenFill>
            </a:ext>
          </a:extLst>
        </p:spPr>
      </p:pic>
      <p:pic>
        <p:nvPicPr>
          <p:cNvPr id="5121"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292080" y="4005064"/>
            <a:ext cx="1131565" cy="1578603"/>
          </a:xfrm>
          <a:prstGeom prst="rect">
            <a:avLst/>
          </a:prstGeom>
          <a:noFill/>
          <a:extLst>
            <a:ext uri="{909E8E84-426E-40DD-AFC4-6F175D3DCCD1}">
              <a14:hiddenFill xmlns:a14="http://schemas.microsoft.com/office/drawing/2010/main">
                <a:solidFill>
                  <a:srgbClr val="FFFFFF"/>
                </a:solidFill>
              </a14:hiddenFill>
            </a:ext>
          </a:extLst>
        </p:spPr>
      </p:pic>
      <p:grpSp>
        <p:nvGrpSpPr>
          <p:cNvPr id="10" name="Group 9"/>
          <p:cNvGrpSpPr/>
          <p:nvPr/>
        </p:nvGrpSpPr>
        <p:grpSpPr>
          <a:xfrm>
            <a:off x="1153795" y="980728"/>
            <a:ext cx="6836410" cy="2886075"/>
            <a:chOff x="0" y="0"/>
            <a:chExt cx="6836735" cy="2886075"/>
          </a:xfrm>
        </p:grpSpPr>
        <p:sp>
          <p:nvSpPr>
            <p:cNvPr id="11" name="AutoShape 22"/>
            <p:cNvSpPr>
              <a:spLocks noChangeArrowheads="1"/>
            </p:cNvSpPr>
            <p:nvPr/>
          </p:nvSpPr>
          <p:spPr bwMode="auto">
            <a:xfrm>
              <a:off x="648586" y="0"/>
              <a:ext cx="5572125" cy="2886075"/>
            </a:xfrm>
            <a:prstGeom prst="roundRect">
              <a:avLst>
                <a:gd name="adj" fmla="val 16667"/>
              </a:avLst>
            </a:prstGeom>
            <a:solidFill>
              <a:schemeClr val="accent1">
                <a:lumMod val="100000"/>
                <a:lumOff val="0"/>
                <a:alpha val="20000"/>
              </a:schemeClr>
            </a:solidFill>
            <a:ln w="19050">
              <a:solidFill>
                <a:schemeClr val="tx2">
                  <a:lumMod val="100000"/>
                  <a:lumOff val="0"/>
                </a:schemeClr>
              </a:solidFill>
              <a:round/>
              <a:headEnd/>
              <a:tailEnd/>
            </a:ln>
          </p:spPr>
          <p:txBody>
            <a:bodyPr rot="0" vert="horz" wrap="square" lIns="91440" tIns="45720" rIns="91440" bIns="45720" anchor="t" anchorCtr="0" upright="1">
              <a:noAutofit/>
            </a:bodyPr>
            <a:lstStyle/>
            <a:p>
              <a:endParaRPr lang="en-GB"/>
            </a:p>
          </p:txBody>
        </p:sp>
        <p:graphicFrame>
          <p:nvGraphicFramePr>
            <p:cNvPr id="12" name="Diagram 11"/>
            <p:cNvGraphicFramePr/>
            <p:nvPr/>
          </p:nvGraphicFramePr>
          <p:xfrm>
            <a:off x="0" y="0"/>
            <a:ext cx="6836735" cy="2881423"/>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pic>
          <p:nvPicPr>
            <p:cNvPr id="13" name="Picture 12"/>
            <p:cNvPicPr>
              <a:picLocks noChangeAspect="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4997302" y="531628"/>
              <a:ext cx="1073888" cy="797442"/>
            </a:xfrm>
            <a:prstGeom prst="rect">
              <a:avLst/>
            </a:prstGeom>
            <a:noFill/>
            <a:ln>
              <a:solidFill>
                <a:schemeClr val="accent1"/>
              </a:solidFill>
            </a:ln>
          </p:spPr>
        </p:pic>
        <p:pic>
          <p:nvPicPr>
            <p:cNvPr id="14" name="Picture 13"/>
            <p:cNvPicPr>
              <a:picLocks noChangeAspect="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2636874" y="350875"/>
              <a:ext cx="893135" cy="287079"/>
            </a:xfrm>
            <a:prstGeom prst="rect">
              <a:avLst/>
            </a:prstGeom>
            <a:noFill/>
            <a:ln>
              <a:solidFill>
                <a:schemeClr val="accent1"/>
              </a:solidFill>
            </a:ln>
          </p:spPr>
        </p:pic>
        <p:pic>
          <p:nvPicPr>
            <p:cNvPr id="16" name="Picture 15"/>
            <p:cNvPicPr>
              <a:picLocks noChangeAspect="1"/>
            </p:cNvPicPr>
            <p:nvPr/>
          </p:nvPicPr>
          <p:blipFill>
            <a:blip r:embed="rId12" cstate="print">
              <a:extLst>
                <a:ext uri="{28A0092B-C50C-407E-A947-70E740481C1C}">
                  <a14:useLocalDpi xmlns:a14="http://schemas.microsoft.com/office/drawing/2010/main" val="0"/>
                </a:ext>
              </a:extLst>
            </a:blip>
            <a:srcRect/>
            <a:stretch>
              <a:fillRect/>
            </a:stretch>
          </p:blipFill>
          <p:spPr bwMode="auto">
            <a:xfrm>
              <a:off x="829340" y="542261"/>
              <a:ext cx="1073888" cy="797442"/>
            </a:xfrm>
            <a:prstGeom prst="rect">
              <a:avLst/>
            </a:prstGeom>
            <a:noFill/>
            <a:ln>
              <a:solidFill>
                <a:schemeClr val="accent1"/>
              </a:solidFill>
            </a:ln>
          </p:spPr>
        </p:pic>
        <p:pic>
          <p:nvPicPr>
            <p:cNvPr id="17" name="Picture 16"/>
            <p:cNvPicPr>
              <a:picLocks noChangeAspect="1"/>
            </p:cNvPicPr>
            <p:nvPr/>
          </p:nvPicPr>
          <p:blipFill rotWithShape="1">
            <a:blip r:embed="rId13" cstate="print">
              <a:extLst>
                <a:ext uri="{28A0092B-C50C-407E-A947-70E740481C1C}">
                  <a14:useLocalDpi xmlns:a14="http://schemas.microsoft.com/office/drawing/2010/main" val="0"/>
                </a:ext>
              </a:extLst>
            </a:blip>
            <a:srcRect t="-5758" b="1774"/>
            <a:stretch/>
          </p:blipFill>
          <p:spPr bwMode="auto">
            <a:xfrm>
              <a:off x="3274828" y="2179675"/>
              <a:ext cx="903767" cy="340242"/>
            </a:xfrm>
            <a:prstGeom prst="rect">
              <a:avLst/>
            </a:prstGeom>
            <a:noFill/>
            <a:ln>
              <a:noFill/>
            </a:ln>
            <a:extLst>
              <a:ext uri="{53640926-AAD7-44D8-BBD7-CCE9431645EC}">
                <a14:shadowObscured xmlns:a14="http://schemas.microsoft.com/office/drawing/2010/main"/>
              </a:ext>
            </a:extLst>
          </p:spPr>
        </p:pic>
      </p:grpSp>
      <p:sp>
        <p:nvSpPr>
          <p:cNvPr id="18" name="Action Button: Go Back or Previous 17">
            <a:hlinkClick r:id="rId14" action="ppaction://hlinksldjump" highlightClick="1"/>
            <a:extLst>
              <a:ext uri="{FF2B5EF4-FFF2-40B4-BE49-F238E27FC236}">
                <a16:creationId xmlns:a16="http://schemas.microsoft.com/office/drawing/2014/main" id="{C0783364-3218-4EF4-9B29-A9CC40FD9365}"/>
              </a:ext>
            </a:extLst>
          </p:cNvPr>
          <p:cNvSpPr/>
          <p:nvPr/>
        </p:nvSpPr>
        <p:spPr>
          <a:xfrm>
            <a:off x="8266205" y="5688097"/>
            <a:ext cx="755575" cy="562555"/>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5786128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Slide Number Placeholder 18"/>
          <p:cNvSpPr>
            <a:spLocks noGrp="1"/>
          </p:cNvSpPr>
          <p:nvPr>
            <p:ph type="sldNum" sz="quarter" idx="12"/>
          </p:nvPr>
        </p:nvSpPr>
        <p:spPr/>
        <p:txBody>
          <a:bodyPr/>
          <a:lstStyle/>
          <a:p>
            <a:fld id="{97B5E8DF-58F0-4F1A-9C8E-35C36CDA2C44}" type="slidenum">
              <a:rPr lang="en-GB" smtClean="0"/>
              <a:pPr/>
              <a:t>89</a:t>
            </a:fld>
            <a:endParaRPr lang="en-GB"/>
          </a:p>
        </p:txBody>
      </p:sp>
      <p:sp>
        <p:nvSpPr>
          <p:cNvPr id="16" name="Text Box 4"/>
          <p:cNvSpPr txBox="1">
            <a:spLocks noChangeArrowheads="1"/>
          </p:cNvSpPr>
          <p:nvPr/>
        </p:nvSpPr>
        <p:spPr bwMode="auto">
          <a:xfrm>
            <a:off x="2627363" y="2276252"/>
            <a:ext cx="3200400" cy="21605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20000"/>
              </a:spcBef>
              <a:buFontTx/>
              <a:buChar char="•"/>
            </a:pPr>
            <a:r>
              <a:rPr lang="sv-SE" altLang="en-US" sz="2400" dirty="0"/>
              <a:t> Tyvek overall</a:t>
            </a:r>
          </a:p>
          <a:p>
            <a:pPr>
              <a:spcBef>
                <a:spcPct val="20000"/>
              </a:spcBef>
              <a:buFontTx/>
              <a:buChar char="•"/>
            </a:pPr>
            <a:r>
              <a:rPr lang="sv-SE" altLang="en-US" sz="2400" dirty="0"/>
              <a:t> Tape-sealed gloves</a:t>
            </a:r>
          </a:p>
          <a:p>
            <a:pPr>
              <a:spcBef>
                <a:spcPct val="20000"/>
              </a:spcBef>
              <a:buFontTx/>
              <a:buChar char="•"/>
            </a:pPr>
            <a:r>
              <a:rPr lang="sv-SE" altLang="en-US" sz="2400" dirty="0"/>
              <a:t> Overshoes</a:t>
            </a:r>
          </a:p>
          <a:p>
            <a:pPr marL="269875" indent="-269875">
              <a:spcBef>
                <a:spcPct val="20000"/>
              </a:spcBef>
              <a:buFontTx/>
              <a:buChar char="•"/>
            </a:pPr>
            <a:r>
              <a:rPr lang="sv-SE" altLang="en-US" sz="2400" dirty="0"/>
              <a:t>Respiratory Protective Equipment</a:t>
            </a:r>
            <a:endParaRPr lang="en-GB" altLang="en-US" sz="2400" u="sng" dirty="0"/>
          </a:p>
        </p:txBody>
      </p:sp>
      <p:pic>
        <p:nvPicPr>
          <p:cNvPr id="30" name="Picture 5" descr="114-1463_IM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880868" y="1771427"/>
            <a:ext cx="2795588" cy="4038600"/>
          </a:xfrm>
          <a:prstGeom prst="rect">
            <a:avLst/>
          </a:prstGeom>
          <a:noFill/>
          <a:extLst>
            <a:ext uri="{909E8E84-426E-40DD-AFC4-6F175D3DCCD1}">
              <a14:hiddenFill xmlns:a14="http://schemas.microsoft.com/office/drawing/2010/main">
                <a:solidFill>
                  <a:srgbClr val="FFFFFF"/>
                </a:solidFill>
              </a14:hiddenFill>
            </a:ext>
          </a:extLst>
        </p:spPr>
      </p:pic>
      <p:sp>
        <p:nvSpPr>
          <p:cNvPr id="31" name="Text Box 6"/>
          <p:cNvSpPr txBox="1">
            <a:spLocks noChangeArrowheads="1"/>
          </p:cNvSpPr>
          <p:nvPr/>
        </p:nvSpPr>
        <p:spPr bwMode="auto">
          <a:xfrm>
            <a:off x="1331963" y="1052736"/>
            <a:ext cx="6400800"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spcBef>
                <a:spcPct val="50000"/>
              </a:spcBef>
            </a:pPr>
            <a:r>
              <a:rPr lang="en-GB" altLang="en-US" sz="2400" u="sng" dirty="0"/>
              <a:t>For higher levels of contamination = higher risk</a:t>
            </a:r>
          </a:p>
        </p:txBody>
      </p:sp>
      <p:pic>
        <p:nvPicPr>
          <p:cNvPr id="32" name="Picture 7" descr="Erwin-masque"/>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a:xfrm>
            <a:off x="899592" y="1988914"/>
            <a:ext cx="1644650" cy="4078288"/>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8" name="Rectangle 13"/>
          <p:cNvSpPr>
            <a:spLocks noChangeArrowheads="1"/>
          </p:cNvSpPr>
          <p:nvPr/>
        </p:nvSpPr>
        <p:spPr bwMode="auto">
          <a:xfrm>
            <a:off x="44152" y="23664"/>
            <a:ext cx="8553748" cy="381000"/>
          </a:xfrm>
          <a:prstGeom prst="rect">
            <a:avLst/>
          </a:prstGeom>
          <a:noFill/>
          <a:ln w="9525">
            <a:noFill/>
            <a:miter lim="800000"/>
            <a:headEnd/>
            <a:tailEnd/>
          </a:ln>
        </p:spPr>
        <p:txBody>
          <a:bodyPr anchor="ctr"/>
          <a:lstStyle/>
          <a:p>
            <a:r>
              <a:rPr lang="en-US" sz="2000" i="1" dirty="0">
                <a:solidFill>
                  <a:srgbClr val="FF0000"/>
                </a:solidFill>
                <a:latin typeface="Verdana" pitchFamily="34" charset="0"/>
              </a:rPr>
              <a:t>Personal protection equipment against contamination</a:t>
            </a:r>
          </a:p>
        </p:txBody>
      </p:sp>
    </p:spTree>
    <p:extLst>
      <p:ext uri="{BB962C8B-B14F-4D97-AF65-F5344CB8AC3E}">
        <p14:creationId xmlns:p14="http://schemas.microsoft.com/office/powerpoint/2010/main" val="3462223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35D15CCE-07DF-493C-A2DF-F79CC2DC4942}"/>
              </a:ext>
            </a:extLst>
          </p:cNvPr>
          <p:cNvSpPr>
            <a:spLocks noGrp="1"/>
          </p:cNvSpPr>
          <p:nvPr>
            <p:ph type="sldNum" sz="quarter" idx="12"/>
          </p:nvPr>
        </p:nvSpPr>
        <p:spPr/>
        <p:txBody>
          <a:bodyPr/>
          <a:lstStyle/>
          <a:p>
            <a:fld id="{97B5E8DF-58F0-4F1A-9C8E-35C36CDA2C44}" type="slidenum">
              <a:rPr lang="en-GB" smtClean="0"/>
              <a:pPr/>
              <a:t>9</a:t>
            </a:fld>
            <a:endParaRPr lang="en-GB" dirty="0"/>
          </a:p>
        </p:txBody>
      </p:sp>
      <p:sp>
        <p:nvSpPr>
          <p:cNvPr id="5" name="TextBox 4">
            <a:extLst>
              <a:ext uri="{FF2B5EF4-FFF2-40B4-BE49-F238E27FC236}">
                <a16:creationId xmlns:a16="http://schemas.microsoft.com/office/drawing/2014/main" id="{BA2BF489-63FC-4F51-A123-E33B5F3A7DB1}"/>
              </a:ext>
            </a:extLst>
          </p:cNvPr>
          <p:cNvSpPr txBox="1"/>
          <p:nvPr/>
        </p:nvSpPr>
        <p:spPr>
          <a:xfrm>
            <a:off x="106960" y="5965491"/>
            <a:ext cx="4392488" cy="369332"/>
          </a:xfrm>
          <a:prstGeom prst="rect">
            <a:avLst/>
          </a:prstGeom>
          <a:noFill/>
        </p:spPr>
        <p:txBody>
          <a:bodyPr wrap="square" rtlCol="0">
            <a:spAutoFit/>
          </a:bodyPr>
          <a:lstStyle/>
          <a:p>
            <a:r>
              <a:rPr lang="en-GB" dirty="0"/>
              <a:t>http://www.fmboschetto.it/tde4/carta.htm</a:t>
            </a:r>
          </a:p>
        </p:txBody>
      </p:sp>
      <mc:AlternateContent xmlns:mc="http://schemas.openxmlformats.org/markup-compatibility/2006" xmlns:a14="http://schemas.microsoft.com/office/drawing/2010/main">
        <mc:Choice Requires="a14">
          <p:sp>
            <p:nvSpPr>
              <p:cNvPr id="13" name="TextBox 12">
                <a:extLst>
                  <a:ext uri="{FF2B5EF4-FFF2-40B4-BE49-F238E27FC236}">
                    <a16:creationId xmlns:a16="http://schemas.microsoft.com/office/drawing/2014/main" id="{28EBCD64-0592-4048-A7AA-65137A0A8270}"/>
                  </a:ext>
                </a:extLst>
              </p:cNvPr>
              <p:cNvSpPr txBox="1"/>
              <p:nvPr/>
            </p:nvSpPr>
            <p:spPr>
              <a:xfrm>
                <a:off x="731464" y="824285"/>
                <a:ext cx="4170154" cy="369332"/>
              </a:xfrm>
              <a:prstGeom prst="rect">
                <a:avLst/>
              </a:prstGeom>
              <a:noFill/>
            </p:spPr>
            <p:txBody>
              <a:bodyPr wrap="square">
                <a:spAutoFit/>
              </a:bodyPr>
              <a:lstStyle/>
              <a:p>
                <a:r>
                  <a:rPr lang="en-GB" b="0" i="0" baseline="30000" dirty="0">
                    <a:solidFill>
                      <a:srgbClr val="202122"/>
                    </a:solidFill>
                    <a:effectLst/>
                    <a:latin typeface="Arial" panose="020B0604020202020204" pitchFamily="34" charset="0"/>
                  </a:rPr>
                  <a:t>11</a:t>
                </a:r>
                <a:r>
                  <a:rPr lang="en-GB" b="0" i="0" dirty="0">
                    <a:solidFill>
                      <a:srgbClr val="202122"/>
                    </a:solidFill>
                    <a:effectLst/>
                    <a:latin typeface="Arial" panose="020B0604020202020204" pitchFamily="34" charset="0"/>
                  </a:rPr>
                  <a:t>C → </a:t>
                </a:r>
                <a:r>
                  <a:rPr lang="en-GB" b="0" i="0" baseline="30000" dirty="0">
                    <a:solidFill>
                      <a:srgbClr val="202122"/>
                    </a:solidFill>
                    <a:effectLst/>
                    <a:latin typeface="Arial" panose="020B0604020202020204" pitchFamily="34" charset="0"/>
                  </a:rPr>
                  <a:t>11</a:t>
                </a:r>
                <a:r>
                  <a:rPr lang="en-GB" b="0" i="0" dirty="0">
                    <a:solidFill>
                      <a:srgbClr val="202122"/>
                    </a:solidFill>
                    <a:effectLst/>
                    <a:latin typeface="Arial" panose="020B0604020202020204" pitchFamily="34" charset="0"/>
                  </a:rPr>
                  <a:t>B + e</a:t>
                </a:r>
                <a:r>
                  <a:rPr lang="en-GB" b="0" i="0" baseline="30000" dirty="0">
                    <a:solidFill>
                      <a:srgbClr val="202122"/>
                    </a:solidFill>
                    <a:effectLst/>
                    <a:latin typeface="Arial" panose="020B0604020202020204" pitchFamily="34" charset="0"/>
                  </a:rPr>
                  <a:t>+</a:t>
                </a:r>
                <a:r>
                  <a:rPr lang="en-GB" b="0" i="0" dirty="0">
                    <a:solidFill>
                      <a:srgbClr val="202122"/>
                    </a:solidFill>
                    <a:effectLst/>
                    <a:latin typeface="Arial" panose="020B0604020202020204" pitchFamily="34" charset="0"/>
                  </a:rPr>
                  <a:t> + </a:t>
                </a:r>
                <a14:m>
                  <m:oMath xmlns:m="http://schemas.openxmlformats.org/officeDocument/2006/math">
                    <m:r>
                      <a:rPr lang="el-GR" b="0" i="1" dirty="0" smtClean="0">
                        <a:solidFill>
                          <a:srgbClr val="202122"/>
                        </a:solidFill>
                        <a:effectLst/>
                        <a:latin typeface="Cambria Math" panose="02040503050406030204" pitchFamily="18" charset="0"/>
                      </a:rPr>
                      <m:t>𝜈</m:t>
                    </m:r>
                  </m:oMath>
                </a14:m>
                <a:r>
                  <a:rPr lang="en-GB" b="0" i="0" baseline="-25000" dirty="0">
                    <a:solidFill>
                      <a:srgbClr val="202122"/>
                    </a:solidFill>
                    <a:effectLst/>
                    <a:latin typeface="Arial" panose="020B0604020202020204" pitchFamily="34" charset="0"/>
                  </a:rPr>
                  <a:t>e</a:t>
                </a:r>
                <a:r>
                  <a:rPr lang="en-GB" b="0" i="0" dirty="0">
                    <a:solidFill>
                      <a:srgbClr val="202122"/>
                    </a:solidFill>
                    <a:effectLst/>
                    <a:latin typeface="Arial" panose="020B0604020202020204" pitchFamily="34" charset="0"/>
                  </a:rPr>
                  <a:t> + 960 </a:t>
                </a:r>
                <a:r>
                  <a:rPr lang="en-GB" dirty="0">
                    <a:solidFill>
                      <a:srgbClr val="202122"/>
                    </a:solidFill>
                    <a:latin typeface="Arial" panose="020B0604020202020204" pitchFamily="34" charset="0"/>
                  </a:rPr>
                  <a:t>k</a:t>
                </a:r>
                <a:r>
                  <a:rPr lang="en-GB" b="0" i="0" dirty="0">
                    <a:solidFill>
                      <a:srgbClr val="202122"/>
                    </a:solidFill>
                    <a:effectLst/>
                    <a:latin typeface="Arial" panose="020B0604020202020204" pitchFamily="34" charset="0"/>
                  </a:rPr>
                  <a:t>eV</a:t>
                </a:r>
                <a:endParaRPr lang="en-GB" dirty="0"/>
              </a:p>
            </p:txBody>
          </p:sp>
        </mc:Choice>
        <mc:Fallback xmlns="">
          <p:sp>
            <p:nvSpPr>
              <p:cNvPr id="13" name="TextBox 12">
                <a:extLst>
                  <a:ext uri="{FF2B5EF4-FFF2-40B4-BE49-F238E27FC236}">
                    <a16:creationId xmlns:a16="http://schemas.microsoft.com/office/drawing/2014/main" id="{28EBCD64-0592-4048-A7AA-65137A0A8270}"/>
                  </a:ext>
                </a:extLst>
              </p:cNvPr>
              <p:cNvSpPr txBox="1">
                <a:spLocks noRot="1" noChangeAspect="1" noMove="1" noResize="1" noEditPoints="1" noAdjustHandles="1" noChangeArrowheads="1" noChangeShapeType="1" noTextEdit="1"/>
              </p:cNvSpPr>
              <p:nvPr/>
            </p:nvSpPr>
            <p:spPr>
              <a:xfrm>
                <a:off x="731464" y="824285"/>
                <a:ext cx="4170154" cy="369332"/>
              </a:xfrm>
              <a:prstGeom prst="rect">
                <a:avLst/>
              </a:prstGeom>
              <a:blipFill>
                <a:blip r:embed="rId2"/>
                <a:stretch>
                  <a:fillRect l="-146" t="-9836" b="-22951"/>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6" name="TextBox 15">
                <a:extLst>
                  <a:ext uri="{FF2B5EF4-FFF2-40B4-BE49-F238E27FC236}">
                    <a16:creationId xmlns:a16="http://schemas.microsoft.com/office/drawing/2014/main" id="{EF38DE55-7601-4D5F-B9F1-F258611AE462}"/>
                  </a:ext>
                </a:extLst>
              </p:cNvPr>
              <p:cNvSpPr txBox="1"/>
              <p:nvPr/>
            </p:nvSpPr>
            <p:spPr>
              <a:xfrm>
                <a:off x="4985618" y="5158539"/>
                <a:ext cx="3862373" cy="369332"/>
              </a:xfrm>
              <a:prstGeom prst="rect">
                <a:avLst/>
              </a:prstGeom>
              <a:noFill/>
            </p:spPr>
            <p:txBody>
              <a:bodyPr wrap="square">
                <a:spAutoFit/>
              </a:bodyPr>
              <a:lstStyle/>
              <a:p>
                <a:r>
                  <a:rPr lang="en-GB" b="0" i="0" baseline="30000" dirty="0">
                    <a:solidFill>
                      <a:srgbClr val="202122"/>
                    </a:solidFill>
                    <a:effectLst/>
                    <a:latin typeface="Arial" panose="020B0604020202020204" pitchFamily="34" charset="0"/>
                  </a:rPr>
                  <a:t>14</a:t>
                </a:r>
                <a:r>
                  <a:rPr lang="en-GB" b="0" i="0" dirty="0">
                    <a:solidFill>
                      <a:srgbClr val="202122"/>
                    </a:solidFill>
                    <a:effectLst/>
                    <a:latin typeface="Arial" panose="020B0604020202020204" pitchFamily="34" charset="0"/>
                  </a:rPr>
                  <a:t>C → </a:t>
                </a:r>
                <a:r>
                  <a:rPr lang="en-GB" b="0" i="0" baseline="30000" dirty="0">
                    <a:solidFill>
                      <a:srgbClr val="202122"/>
                    </a:solidFill>
                    <a:effectLst/>
                    <a:latin typeface="Arial" panose="020B0604020202020204" pitchFamily="34" charset="0"/>
                  </a:rPr>
                  <a:t>14</a:t>
                </a:r>
                <a:r>
                  <a:rPr lang="en-GB" b="0" i="0" dirty="0">
                    <a:solidFill>
                      <a:srgbClr val="202122"/>
                    </a:solidFill>
                    <a:effectLst/>
                    <a:latin typeface="Arial" panose="020B0604020202020204" pitchFamily="34" charset="0"/>
                  </a:rPr>
                  <a:t>N + e</a:t>
                </a:r>
                <a:r>
                  <a:rPr lang="en-GB" b="0" i="0" baseline="90000" dirty="0">
                    <a:solidFill>
                      <a:srgbClr val="202122"/>
                    </a:solidFill>
                    <a:effectLst/>
                    <a:latin typeface="Arial" panose="020B0604020202020204" pitchFamily="34" charset="0"/>
                  </a:rPr>
                  <a:t>_</a:t>
                </a:r>
                <a:r>
                  <a:rPr lang="en-GB" b="0" i="0" dirty="0">
                    <a:solidFill>
                      <a:srgbClr val="202122"/>
                    </a:solidFill>
                    <a:effectLst/>
                    <a:latin typeface="Arial" panose="020B0604020202020204" pitchFamily="34" charset="0"/>
                  </a:rPr>
                  <a:t> + </a:t>
                </a:r>
                <a14:m>
                  <m:oMath xmlns:m="http://schemas.openxmlformats.org/officeDocument/2006/math">
                    <m:acc>
                      <m:accPr>
                        <m:chr m:val="̅"/>
                        <m:ctrlPr>
                          <a:rPr lang="el-GR" b="0" i="1" dirty="0" smtClean="0">
                            <a:solidFill>
                              <a:srgbClr val="202122"/>
                            </a:solidFill>
                            <a:effectLst/>
                            <a:latin typeface="Cambria Math" panose="02040503050406030204" pitchFamily="18" charset="0"/>
                          </a:rPr>
                        </m:ctrlPr>
                      </m:accPr>
                      <m:e>
                        <m:r>
                          <a:rPr lang="en-US" b="0" i="1" dirty="0" smtClean="0">
                            <a:solidFill>
                              <a:srgbClr val="202122"/>
                            </a:solidFill>
                            <a:effectLst/>
                            <a:latin typeface="Cambria Math" panose="02040503050406030204" pitchFamily="18" charset="0"/>
                          </a:rPr>
                          <m:t>𝑣</m:t>
                        </m:r>
                      </m:e>
                    </m:acc>
                  </m:oMath>
                </a14:m>
                <a:r>
                  <a:rPr lang="en-GB" b="0" i="0" baseline="-25000" dirty="0">
                    <a:solidFill>
                      <a:srgbClr val="202122"/>
                    </a:solidFill>
                    <a:effectLst/>
                    <a:latin typeface="Arial" panose="020B0604020202020204" pitchFamily="34" charset="0"/>
                  </a:rPr>
                  <a:t>e</a:t>
                </a:r>
                <a:r>
                  <a:rPr lang="en-GB" b="0" i="0" dirty="0">
                    <a:solidFill>
                      <a:srgbClr val="202122"/>
                    </a:solidFill>
                    <a:effectLst/>
                    <a:latin typeface="Arial" panose="020B0604020202020204" pitchFamily="34" charset="0"/>
                  </a:rPr>
                  <a:t> + </a:t>
                </a:r>
                <a:r>
                  <a:rPr lang="en-GB" dirty="0">
                    <a:solidFill>
                      <a:srgbClr val="202122"/>
                    </a:solidFill>
                    <a:latin typeface="Arial" panose="020B0604020202020204" pitchFamily="34" charset="0"/>
                  </a:rPr>
                  <a:t>156</a:t>
                </a:r>
                <a:r>
                  <a:rPr lang="en-GB" b="0" i="0" dirty="0">
                    <a:solidFill>
                      <a:srgbClr val="202122"/>
                    </a:solidFill>
                    <a:effectLst/>
                    <a:latin typeface="Arial" panose="020B0604020202020204" pitchFamily="34" charset="0"/>
                  </a:rPr>
                  <a:t> keV</a:t>
                </a:r>
                <a:endParaRPr lang="en-GB" dirty="0"/>
              </a:p>
            </p:txBody>
          </p:sp>
        </mc:Choice>
        <mc:Fallback xmlns="">
          <p:sp>
            <p:nvSpPr>
              <p:cNvPr id="16" name="TextBox 15">
                <a:extLst>
                  <a:ext uri="{FF2B5EF4-FFF2-40B4-BE49-F238E27FC236}">
                    <a16:creationId xmlns:a16="http://schemas.microsoft.com/office/drawing/2014/main" id="{EF38DE55-7601-4D5F-B9F1-F258611AE462}"/>
                  </a:ext>
                </a:extLst>
              </p:cNvPr>
              <p:cNvSpPr txBox="1">
                <a:spLocks noRot="1" noChangeAspect="1" noMove="1" noResize="1" noEditPoints="1" noAdjustHandles="1" noChangeArrowheads="1" noChangeShapeType="1" noTextEdit="1"/>
              </p:cNvSpPr>
              <p:nvPr/>
            </p:nvSpPr>
            <p:spPr>
              <a:xfrm>
                <a:off x="4985618" y="5158539"/>
                <a:ext cx="3862373" cy="369332"/>
              </a:xfrm>
              <a:prstGeom prst="rect">
                <a:avLst/>
              </a:prstGeom>
              <a:blipFill>
                <a:blip r:embed="rId3"/>
                <a:stretch>
                  <a:fillRect l="-158" t="-39344" b="-22951"/>
                </a:stretch>
              </a:blipFill>
            </p:spPr>
            <p:txBody>
              <a:bodyPr/>
              <a:lstStyle/>
              <a:p>
                <a:r>
                  <a:rPr lang="en-GB">
                    <a:noFill/>
                  </a:rPr>
                  <a:t> </a:t>
                </a:r>
              </a:p>
            </p:txBody>
          </p:sp>
        </mc:Fallback>
      </mc:AlternateContent>
      <p:grpSp>
        <p:nvGrpSpPr>
          <p:cNvPr id="4" name="Group 3">
            <a:extLst>
              <a:ext uri="{FF2B5EF4-FFF2-40B4-BE49-F238E27FC236}">
                <a16:creationId xmlns:a16="http://schemas.microsoft.com/office/drawing/2014/main" id="{596A628A-8AF5-407E-8E5A-1F0DD5C9017F}"/>
              </a:ext>
            </a:extLst>
          </p:cNvPr>
          <p:cNvGrpSpPr/>
          <p:nvPr/>
        </p:nvGrpSpPr>
        <p:grpSpPr>
          <a:xfrm>
            <a:off x="1625237" y="1599206"/>
            <a:ext cx="5461477" cy="3381423"/>
            <a:chOff x="1625237" y="1599206"/>
            <a:chExt cx="5461477" cy="3381423"/>
          </a:xfrm>
        </p:grpSpPr>
        <p:pic>
          <p:nvPicPr>
            <p:cNvPr id="14338" name="Picture 2" descr="La carta dei nuclidi">
              <a:extLst>
                <a:ext uri="{FF2B5EF4-FFF2-40B4-BE49-F238E27FC236}">
                  <a16:creationId xmlns:a16="http://schemas.microsoft.com/office/drawing/2014/main" id="{82E97534-E90C-4060-9971-D32C56CBE927}"/>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625237" y="1599206"/>
              <a:ext cx="5461477" cy="3381423"/>
            </a:xfrm>
            <a:prstGeom prst="rect">
              <a:avLst/>
            </a:prstGeom>
            <a:noFill/>
            <a:ln>
              <a:solidFill>
                <a:srgbClr val="FFFF00"/>
              </a:solidFill>
            </a:ln>
            <a:extLst>
              <a:ext uri="{909E8E84-426E-40DD-AFC4-6F175D3DCCD1}">
                <a14:hiddenFill xmlns:a14="http://schemas.microsoft.com/office/drawing/2010/main">
                  <a:solidFill>
                    <a:srgbClr val="FFFFFF"/>
                  </a:solidFill>
                </a14:hiddenFill>
              </a:ext>
            </a:extLst>
          </p:spPr>
        </p:pic>
        <p:sp>
          <p:nvSpPr>
            <p:cNvPr id="3" name="Oval 2">
              <a:extLst>
                <a:ext uri="{FF2B5EF4-FFF2-40B4-BE49-F238E27FC236}">
                  <a16:creationId xmlns:a16="http://schemas.microsoft.com/office/drawing/2014/main" id="{2DC58433-0755-45A2-93D2-7B7377E160D0}"/>
                </a:ext>
              </a:extLst>
            </p:cNvPr>
            <p:cNvSpPr/>
            <p:nvPr/>
          </p:nvSpPr>
          <p:spPr>
            <a:xfrm>
              <a:off x="3575763" y="3071750"/>
              <a:ext cx="396044" cy="3810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Oval 8">
              <a:extLst>
                <a:ext uri="{FF2B5EF4-FFF2-40B4-BE49-F238E27FC236}">
                  <a16:creationId xmlns:a16="http://schemas.microsoft.com/office/drawing/2014/main" id="{29406C5F-96EA-4399-AE28-B5D33D4D570F}"/>
                </a:ext>
              </a:extLst>
            </p:cNvPr>
            <p:cNvSpPr/>
            <p:nvPr/>
          </p:nvSpPr>
          <p:spPr>
            <a:xfrm>
              <a:off x="3959932" y="3380742"/>
              <a:ext cx="396044" cy="3810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Oval 16">
              <a:extLst>
                <a:ext uri="{FF2B5EF4-FFF2-40B4-BE49-F238E27FC236}">
                  <a16:creationId xmlns:a16="http://schemas.microsoft.com/office/drawing/2014/main" id="{B629873D-8690-42C3-8770-D957216F88CB}"/>
                </a:ext>
              </a:extLst>
            </p:cNvPr>
            <p:cNvSpPr/>
            <p:nvPr/>
          </p:nvSpPr>
          <p:spPr>
            <a:xfrm>
              <a:off x="4715637" y="3129093"/>
              <a:ext cx="396044" cy="381000"/>
            </a:xfrm>
            <a:prstGeom prst="ellipse">
              <a:avLst/>
            </a:prstGeom>
            <a:no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Oval 17">
              <a:extLst>
                <a:ext uri="{FF2B5EF4-FFF2-40B4-BE49-F238E27FC236}">
                  <a16:creationId xmlns:a16="http://schemas.microsoft.com/office/drawing/2014/main" id="{E9E85E31-4D93-4980-9374-F6E43071FE9B}"/>
                </a:ext>
              </a:extLst>
            </p:cNvPr>
            <p:cNvSpPr/>
            <p:nvPr/>
          </p:nvSpPr>
          <p:spPr>
            <a:xfrm>
              <a:off x="4331847" y="2829186"/>
              <a:ext cx="396044" cy="381000"/>
            </a:xfrm>
            <a:prstGeom prst="ellipse">
              <a:avLst/>
            </a:prstGeom>
            <a:no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15" name="TextBox 14"/>
          <p:cNvSpPr txBox="1"/>
          <p:nvPr/>
        </p:nvSpPr>
        <p:spPr>
          <a:xfrm>
            <a:off x="4037" y="29568"/>
            <a:ext cx="6912768" cy="400110"/>
          </a:xfrm>
          <a:prstGeom prst="rect">
            <a:avLst/>
          </a:prstGeom>
          <a:noFill/>
        </p:spPr>
        <p:txBody>
          <a:bodyPr wrap="square" rtlCol="0">
            <a:spAutoFit/>
          </a:bodyPr>
          <a:lstStyle/>
          <a:p>
            <a:r>
              <a:rPr lang="el-GR" sz="2000" i="1" dirty="0">
                <a:solidFill>
                  <a:srgbClr val="FF0000"/>
                </a:solidFill>
                <a:latin typeface="Verdana" pitchFamily="34" charset="0"/>
              </a:rPr>
              <a:t>β</a:t>
            </a:r>
            <a:r>
              <a:rPr lang="en-US" sz="2000" i="1" baseline="30000" dirty="0">
                <a:solidFill>
                  <a:srgbClr val="FF0000"/>
                </a:solidFill>
                <a:latin typeface="Verdana" pitchFamily="34" charset="0"/>
              </a:rPr>
              <a:t>+</a:t>
            </a:r>
            <a:r>
              <a:rPr lang="en-US" sz="2000" i="1" dirty="0">
                <a:solidFill>
                  <a:srgbClr val="FF0000"/>
                </a:solidFill>
                <a:latin typeface="Verdana" pitchFamily="34" charset="0"/>
              </a:rPr>
              <a:t> and </a:t>
            </a:r>
            <a:r>
              <a:rPr lang="el-GR" sz="2000" i="1" dirty="0">
                <a:solidFill>
                  <a:srgbClr val="FF0000"/>
                </a:solidFill>
                <a:latin typeface="Verdana" pitchFamily="34" charset="0"/>
              </a:rPr>
              <a:t>β</a:t>
            </a:r>
            <a:r>
              <a:rPr lang="en-US" sz="2000" i="1" baseline="30000" dirty="0">
                <a:solidFill>
                  <a:srgbClr val="FF0000"/>
                </a:solidFill>
                <a:latin typeface="Verdana" pitchFamily="34" charset="0"/>
              </a:rPr>
              <a:t>-</a:t>
            </a:r>
            <a:r>
              <a:rPr lang="en-US" sz="2000" i="1" dirty="0">
                <a:solidFill>
                  <a:srgbClr val="FF0000"/>
                </a:solidFill>
                <a:latin typeface="Verdana" pitchFamily="34" charset="0"/>
              </a:rPr>
              <a:t> decays</a:t>
            </a:r>
            <a:endParaRPr lang="en-GB" sz="2000" i="1" dirty="0">
              <a:solidFill>
                <a:srgbClr val="FF0000"/>
              </a:solidFill>
              <a:latin typeface="Verdana" pitchFamily="34" charset="0"/>
              <a:ea typeface="Verdana" pitchFamily="34" charset="0"/>
              <a:cs typeface="Verdana" pitchFamily="34" charset="0"/>
            </a:endParaRPr>
          </a:p>
        </p:txBody>
      </p:sp>
      <p:cxnSp>
        <p:nvCxnSpPr>
          <p:cNvPr id="7" name="Straight Arrow Connector 6"/>
          <p:cNvCxnSpPr/>
          <p:nvPr/>
        </p:nvCxnSpPr>
        <p:spPr>
          <a:xfrm>
            <a:off x="3779912" y="3284984"/>
            <a:ext cx="432048" cy="360040"/>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9" name="Straight Arrow Connector 18"/>
          <p:cNvCxnSpPr/>
          <p:nvPr/>
        </p:nvCxnSpPr>
        <p:spPr>
          <a:xfrm flipH="1" flipV="1">
            <a:off x="4503136" y="2975652"/>
            <a:ext cx="396234" cy="365634"/>
          </a:xfrm>
          <a:prstGeom prst="straightConnector1">
            <a:avLst/>
          </a:prstGeom>
          <a:ln w="38100">
            <a:solidFill>
              <a:srgbClr val="FFFF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558328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Slide Number Placeholder 18"/>
          <p:cNvSpPr>
            <a:spLocks noGrp="1"/>
          </p:cNvSpPr>
          <p:nvPr>
            <p:ph type="sldNum" sz="quarter" idx="12"/>
          </p:nvPr>
        </p:nvSpPr>
        <p:spPr/>
        <p:txBody>
          <a:bodyPr/>
          <a:lstStyle/>
          <a:p>
            <a:fld id="{97B5E8DF-58F0-4F1A-9C8E-35C36CDA2C44}" type="slidenum">
              <a:rPr lang="en-GB" smtClean="0"/>
              <a:pPr/>
              <a:t>90</a:t>
            </a:fld>
            <a:endParaRPr lang="en-GB"/>
          </a:p>
        </p:txBody>
      </p:sp>
      <p:sp>
        <p:nvSpPr>
          <p:cNvPr id="15" name="Rectangle 13"/>
          <p:cNvSpPr>
            <a:spLocks noChangeArrowheads="1"/>
          </p:cNvSpPr>
          <p:nvPr/>
        </p:nvSpPr>
        <p:spPr bwMode="auto">
          <a:xfrm>
            <a:off x="44152" y="23664"/>
            <a:ext cx="7696200" cy="381000"/>
          </a:xfrm>
          <a:prstGeom prst="rect">
            <a:avLst/>
          </a:prstGeom>
          <a:noFill/>
          <a:ln w="9525">
            <a:noFill/>
            <a:miter lim="800000"/>
            <a:headEnd/>
            <a:tailEnd/>
          </a:ln>
        </p:spPr>
        <p:txBody>
          <a:bodyPr anchor="ctr"/>
          <a:lstStyle/>
          <a:p>
            <a:r>
              <a:rPr lang="en-US" sz="2000" i="1" dirty="0">
                <a:solidFill>
                  <a:srgbClr val="FF0000"/>
                </a:solidFill>
                <a:latin typeface="Verdana" pitchFamily="34" charset="0"/>
              </a:rPr>
              <a:t>Personal protection equipment against contamination</a:t>
            </a:r>
          </a:p>
        </p:txBody>
      </p:sp>
      <p:pic>
        <p:nvPicPr>
          <p:cNvPr id="9" name="Picture 5"/>
          <p:cNvPicPr>
            <a:picLocks noChangeAspect="1" noChangeArrowheads="1"/>
          </p:cNvPicPr>
          <p:nvPr/>
        </p:nvPicPr>
        <p:blipFill rotWithShape="1">
          <a:blip r:embed="rId3">
            <a:extLst>
              <a:ext uri="{28A0092B-C50C-407E-A947-70E740481C1C}">
                <a14:useLocalDpi xmlns:a14="http://schemas.microsoft.com/office/drawing/2010/main" val="0"/>
              </a:ext>
            </a:extLst>
          </a:blip>
          <a:srcRect l="22091" r="4123"/>
          <a:stretch/>
        </p:blipFill>
        <p:spPr bwMode="auto">
          <a:xfrm>
            <a:off x="713742" y="1041011"/>
            <a:ext cx="1914042" cy="26760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pic>
        <p:nvPicPr>
          <p:cNvPr id="10" name="Picture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flipH="1">
            <a:off x="3065673" y="1041011"/>
            <a:ext cx="745915" cy="2459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pic>
        <p:nvPicPr>
          <p:cNvPr id="16" name="Picture 7"/>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flipH="1">
            <a:off x="4684391" y="1056841"/>
            <a:ext cx="909889" cy="25732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sp>
        <p:nvSpPr>
          <p:cNvPr id="17" name="Rectangle 8"/>
          <p:cNvSpPr>
            <a:spLocks noChangeAspect="1"/>
          </p:cNvSpPr>
          <p:nvPr/>
        </p:nvSpPr>
        <p:spPr bwMode="auto">
          <a:xfrm>
            <a:off x="737330" y="3244334"/>
            <a:ext cx="5172763" cy="8002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lvl1pPr algn="l">
              <a:defRPr sz="1200">
                <a:solidFill>
                  <a:schemeClr val="tx1"/>
                </a:solidFill>
                <a:latin typeface="Gill Sans" charset="0"/>
              </a:defRPr>
            </a:lvl1pPr>
            <a:lvl2pPr algn="l">
              <a:defRPr sz="1200">
                <a:solidFill>
                  <a:schemeClr val="tx1"/>
                </a:solidFill>
                <a:latin typeface="Gill Sans" charset="0"/>
              </a:defRPr>
            </a:lvl2pPr>
            <a:lvl3pPr algn="l">
              <a:defRPr sz="1200">
                <a:solidFill>
                  <a:schemeClr val="tx1"/>
                </a:solidFill>
                <a:latin typeface="Gill Sans" charset="0"/>
              </a:defRPr>
            </a:lvl3pPr>
            <a:lvl4pPr algn="l">
              <a:defRPr sz="1200">
                <a:solidFill>
                  <a:schemeClr val="tx1"/>
                </a:solidFill>
                <a:latin typeface="Gill Sans" charset="0"/>
              </a:defRPr>
            </a:lvl4pPr>
            <a:lvl5pPr algn="l">
              <a:defRPr sz="1200">
                <a:solidFill>
                  <a:schemeClr val="tx1"/>
                </a:solidFill>
                <a:latin typeface="Gill Sans" charset="0"/>
              </a:defRPr>
            </a:lvl5pPr>
            <a:lvl6pPr fontAlgn="base">
              <a:spcBef>
                <a:spcPct val="0"/>
              </a:spcBef>
              <a:spcAft>
                <a:spcPct val="0"/>
              </a:spcAft>
              <a:defRPr sz="1200">
                <a:solidFill>
                  <a:schemeClr val="tx1"/>
                </a:solidFill>
                <a:latin typeface="Gill Sans" charset="0"/>
              </a:defRPr>
            </a:lvl6pPr>
            <a:lvl7pPr fontAlgn="base">
              <a:spcBef>
                <a:spcPct val="0"/>
              </a:spcBef>
              <a:spcAft>
                <a:spcPct val="0"/>
              </a:spcAft>
              <a:defRPr sz="1200">
                <a:solidFill>
                  <a:schemeClr val="tx1"/>
                </a:solidFill>
                <a:latin typeface="Gill Sans" charset="0"/>
              </a:defRPr>
            </a:lvl7pPr>
            <a:lvl8pPr fontAlgn="base">
              <a:spcBef>
                <a:spcPct val="0"/>
              </a:spcBef>
              <a:spcAft>
                <a:spcPct val="0"/>
              </a:spcAft>
              <a:defRPr sz="1200">
                <a:solidFill>
                  <a:schemeClr val="tx1"/>
                </a:solidFill>
                <a:latin typeface="Gill Sans" charset="0"/>
              </a:defRPr>
            </a:lvl8pPr>
            <a:lvl9pPr fontAlgn="base">
              <a:spcBef>
                <a:spcPct val="0"/>
              </a:spcBef>
              <a:spcAft>
                <a:spcPct val="0"/>
              </a:spcAft>
              <a:defRPr sz="1200">
                <a:solidFill>
                  <a:schemeClr val="tx1"/>
                </a:solidFill>
                <a:latin typeface="Gill Sans" charset="0"/>
              </a:defRPr>
            </a:lvl9pPr>
          </a:lstStyle>
          <a:p>
            <a:pPr algn="ctr"/>
            <a:endParaRPr lang="en-US" altLang="en-US" sz="2600" dirty="0">
              <a:latin typeface="+mn-lt"/>
              <a:ea typeface="Gill Sans" charset="0"/>
              <a:cs typeface="Gill Sans" charset="0"/>
            </a:endParaRPr>
          </a:p>
          <a:p>
            <a:pPr algn="ctr"/>
            <a:r>
              <a:rPr lang="en-US" altLang="en-US" sz="2600" dirty="0">
                <a:latin typeface="+mn-lt"/>
                <a:ea typeface="Gill Sans" charset="0"/>
                <a:cs typeface="Gill Sans" charset="0"/>
              </a:rPr>
              <a:t>Ventilated, filter and over-pressurized </a:t>
            </a:r>
          </a:p>
        </p:txBody>
      </p:sp>
      <p:pic>
        <p:nvPicPr>
          <p:cNvPr id="8" name="Picture 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23528" y="4365104"/>
            <a:ext cx="1660425" cy="1660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pic>
        <p:nvPicPr>
          <p:cNvPr id="11" name="Picture 7"/>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rot="3701954">
            <a:off x="4332431" y="4557581"/>
            <a:ext cx="1491865" cy="14918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pic>
        <p:nvPicPr>
          <p:cNvPr id="12" name="Picture 8"/>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051720" y="4365105"/>
            <a:ext cx="1922688" cy="14401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pic>
        <p:nvPicPr>
          <p:cNvPr id="13" name="Picture 5"/>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6561591" y="1145375"/>
            <a:ext cx="1106753" cy="23762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sp>
        <p:nvSpPr>
          <p:cNvPr id="2" name="TextBox 1"/>
          <p:cNvSpPr txBox="1"/>
          <p:nvPr/>
        </p:nvSpPr>
        <p:spPr>
          <a:xfrm>
            <a:off x="6588224" y="3584629"/>
            <a:ext cx="972108" cy="492443"/>
          </a:xfrm>
          <a:prstGeom prst="rect">
            <a:avLst/>
          </a:prstGeom>
          <a:noFill/>
        </p:spPr>
        <p:txBody>
          <a:bodyPr wrap="square" rtlCol="0">
            <a:spAutoFit/>
          </a:bodyPr>
          <a:lstStyle/>
          <a:p>
            <a:r>
              <a:rPr lang="en-US" sz="2600" dirty="0"/>
              <a:t>Tyvek</a:t>
            </a:r>
            <a:endParaRPr lang="en-GB" sz="2600" dirty="0"/>
          </a:p>
        </p:txBody>
      </p:sp>
      <p:pic>
        <p:nvPicPr>
          <p:cNvPr id="18" name="Picture 9"/>
          <p:cNvPicPr>
            <a:picLocks noChangeAspect="1" noChangeArrowheads="1"/>
          </p:cNvPicPr>
          <p:nvPr/>
        </p:nvPicPr>
        <p:blipFill rotWithShape="1">
          <a:blip r:embed="rId10">
            <a:extLst>
              <a:ext uri="{28A0092B-C50C-407E-A947-70E740481C1C}">
                <a14:useLocalDpi xmlns:a14="http://schemas.microsoft.com/office/drawing/2010/main" val="0"/>
              </a:ext>
            </a:extLst>
          </a:blip>
          <a:srcRect l="55726" t="40729" r="7742" b="3348"/>
          <a:stretch/>
        </p:blipFill>
        <p:spPr bwMode="auto">
          <a:xfrm>
            <a:off x="6228184" y="4259340"/>
            <a:ext cx="2449545" cy="20883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pic>
      <p:sp>
        <p:nvSpPr>
          <p:cNvPr id="21" name="Text Box 11"/>
          <p:cNvSpPr txBox="1">
            <a:spLocks noChangeArrowheads="1"/>
          </p:cNvSpPr>
          <p:nvPr/>
        </p:nvSpPr>
        <p:spPr bwMode="auto">
          <a:xfrm>
            <a:off x="1547664" y="549841"/>
            <a:ext cx="5178854" cy="430887"/>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none">
            <a:spAutoFit/>
          </a:bodyPr>
          <a:lstStyle>
            <a:lvl1pPr>
              <a:defRPr>
                <a:solidFill>
                  <a:schemeClr val="tx1"/>
                </a:solidFill>
                <a:latin typeface="Tahoma" pitchFamily="34" charset="0"/>
              </a:defRPr>
            </a:lvl1pPr>
            <a:lvl2pPr marL="742950" indent="-285750">
              <a:defRPr>
                <a:solidFill>
                  <a:schemeClr val="tx1"/>
                </a:solidFill>
                <a:latin typeface="Tahoma" pitchFamily="34" charset="0"/>
              </a:defRPr>
            </a:lvl2pPr>
            <a:lvl3pPr marL="1143000" indent="-228600">
              <a:defRPr>
                <a:solidFill>
                  <a:schemeClr val="tx1"/>
                </a:solidFill>
                <a:latin typeface="Tahoma" pitchFamily="34" charset="0"/>
              </a:defRPr>
            </a:lvl3pPr>
            <a:lvl4pPr marL="1600200" indent="-228600">
              <a:defRPr>
                <a:solidFill>
                  <a:schemeClr val="tx1"/>
                </a:solidFill>
                <a:latin typeface="Tahoma" pitchFamily="34" charset="0"/>
              </a:defRPr>
            </a:lvl4pPr>
            <a:lvl5pPr marL="2057400" indent="-228600">
              <a:defRPr>
                <a:solidFill>
                  <a:schemeClr val="tx1"/>
                </a:solidFill>
                <a:latin typeface="Tahoma" pitchFamily="34" charset="0"/>
              </a:defRPr>
            </a:lvl5pPr>
            <a:lvl6pPr marL="2514600" indent="-228600" eaLnBrk="0" fontAlgn="base" hangingPunct="0">
              <a:spcBef>
                <a:spcPct val="0"/>
              </a:spcBef>
              <a:spcAft>
                <a:spcPct val="0"/>
              </a:spcAft>
              <a:defRPr>
                <a:solidFill>
                  <a:schemeClr val="tx1"/>
                </a:solidFill>
                <a:latin typeface="Tahoma" pitchFamily="34" charset="0"/>
              </a:defRPr>
            </a:lvl6pPr>
            <a:lvl7pPr marL="2971800" indent="-228600" eaLnBrk="0" fontAlgn="base" hangingPunct="0">
              <a:spcBef>
                <a:spcPct val="0"/>
              </a:spcBef>
              <a:spcAft>
                <a:spcPct val="0"/>
              </a:spcAft>
              <a:defRPr>
                <a:solidFill>
                  <a:schemeClr val="tx1"/>
                </a:solidFill>
                <a:latin typeface="Tahoma" pitchFamily="34" charset="0"/>
              </a:defRPr>
            </a:lvl7pPr>
            <a:lvl8pPr marL="3429000" indent="-228600" eaLnBrk="0" fontAlgn="base" hangingPunct="0">
              <a:spcBef>
                <a:spcPct val="0"/>
              </a:spcBef>
              <a:spcAft>
                <a:spcPct val="0"/>
              </a:spcAft>
              <a:defRPr>
                <a:solidFill>
                  <a:schemeClr val="tx1"/>
                </a:solidFill>
                <a:latin typeface="Tahoma" pitchFamily="34" charset="0"/>
              </a:defRPr>
            </a:lvl8pPr>
            <a:lvl9pPr marL="3886200" indent="-228600" eaLnBrk="0" fontAlgn="base" hangingPunct="0">
              <a:spcBef>
                <a:spcPct val="0"/>
              </a:spcBef>
              <a:spcAft>
                <a:spcPct val="0"/>
              </a:spcAft>
              <a:defRPr>
                <a:solidFill>
                  <a:schemeClr val="tx1"/>
                </a:solidFill>
                <a:latin typeface="Tahoma" pitchFamily="34" charset="0"/>
              </a:defRPr>
            </a:lvl9pPr>
          </a:lstStyle>
          <a:p>
            <a:r>
              <a:rPr lang="en-GB" altLang="fr-FR" sz="2200" dirty="0">
                <a:latin typeface="+mn-lt"/>
              </a:rPr>
              <a:t>Whole body protection from contamination</a:t>
            </a:r>
          </a:p>
        </p:txBody>
      </p:sp>
    </p:spTree>
    <p:extLst>
      <p:ext uri="{BB962C8B-B14F-4D97-AF65-F5344CB8AC3E}">
        <p14:creationId xmlns:p14="http://schemas.microsoft.com/office/powerpoint/2010/main" val="26795835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Slide Number Placeholder 18"/>
          <p:cNvSpPr>
            <a:spLocks noGrp="1"/>
          </p:cNvSpPr>
          <p:nvPr>
            <p:ph type="sldNum" sz="quarter" idx="12"/>
          </p:nvPr>
        </p:nvSpPr>
        <p:spPr/>
        <p:txBody>
          <a:bodyPr/>
          <a:lstStyle/>
          <a:p>
            <a:fld id="{97B5E8DF-58F0-4F1A-9C8E-35C36CDA2C44}" type="slidenum">
              <a:rPr lang="en-GB" smtClean="0"/>
              <a:pPr/>
              <a:t>91</a:t>
            </a:fld>
            <a:endParaRPr lang="en-GB"/>
          </a:p>
        </p:txBody>
      </p:sp>
      <p:sp>
        <p:nvSpPr>
          <p:cNvPr id="15" name="Rectangle 13"/>
          <p:cNvSpPr>
            <a:spLocks noChangeArrowheads="1"/>
          </p:cNvSpPr>
          <p:nvPr/>
        </p:nvSpPr>
        <p:spPr bwMode="auto">
          <a:xfrm>
            <a:off x="44152" y="23664"/>
            <a:ext cx="7696200" cy="381000"/>
          </a:xfrm>
          <a:prstGeom prst="rect">
            <a:avLst/>
          </a:prstGeom>
          <a:noFill/>
          <a:ln w="9525">
            <a:noFill/>
            <a:miter lim="800000"/>
            <a:headEnd/>
            <a:tailEnd/>
          </a:ln>
        </p:spPr>
        <p:txBody>
          <a:bodyPr anchor="ctr"/>
          <a:lstStyle/>
          <a:p>
            <a:r>
              <a:rPr lang="en-US" sz="2000" i="1" dirty="0">
                <a:solidFill>
                  <a:srgbClr val="FF0000"/>
                </a:solidFill>
                <a:latin typeface="Verdana" pitchFamily="34" charset="0"/>
              </a:rPr>
              <a:t>Personal protection equipment against contamination</a:t>
            </a:r>
          </a:p>
        </p:txBody>
      </p:sp>
      <p:pic>
        <p:nvPicPr>
          <p:cNvPr id="5" name="Picture 4" descr="DSC03511.JPG"/>
          <p:cNvPicPr>
            <a:picLocks noChangeAspect="1"/>
          </p:cNvPicPr>
          <p:nvPr/>
        </p:nvPicPr>
        <p:blipFill>
          <a:blip r:embed="rId3" cstate="screen">
            <a:lum bright="20000"/>
          </a:blip>
          <a:srcRect/>
          <a:stretch>
            <a:fillRect/>
          </a:stretch>
        </p:blipFill>
        <p:spPr>
          <a:xfrm>
            <a:off x="179512" y="548680"/>
            <a:ext cx="3121023" cy="5229823"/>
          </a:xfrm>
          <a:prstGeom prst="rect">
            <a:avLst/>
          </a:prstGeom>
        </p:spPr>
      </p:pic>
      <p:pic>
        <p:nvPicPr>
          <p:cNvPr id="7" name="Picture 6" descr="DSC03884.JPG"/>
          <p:cNvPicPr>
            <a:picLocks noChangeAspect="1"/>
          </p:cNvPicPr>
          <p:nvPr/>
        </p:nvPicPr>
        <p:blipFill>
          <a:blip r:embed="rId4" cstate="screen"/>
          <a:stretch>
            <a:fillRect/>
          </a:stretch>
        </p:blipFill>
        <p:spPr>
          <a:xfrm>
            <a:off x="3552241" y="548680"/>
            <a:ext cx="4860863" cy="3645647"/>
          </a:xfrm>
          <a:prstGeom prst="rect">
            <a:avLst/>
          </a:prstGeom>
        </p:spPr>
      </p:pic>
      <p:sp>
        <p:nvSpPr>
          <p:cNvPr id="2" name="TextBox 1"/>
          <p:cNvSpPr txBox="1"/>
          <p:nvPr/>
        </p:nvSpPr>
        <p:spPr>
          <a:xfrm>
            <a:off x="3523929" y="4212891"/>
            <a:ext cx="5184576" cy="1938992"/>
          </a:xfrm>
          <a:prstGeom prst="rect">
            <a:avLst/>
          </a:prstGeom>
          <a:noFill/>
        </p:spPr>
        <p:txBody>
          <a:bodyPr wrap="square" rtlCol="0">
            <a:spAutoFit/>
          </a:bodyPr>
          <a:lstStyle/>
          <a:p>
            <a:r>
              <a:rPr lang="en-US" sz="2400" dirty="0"/>
              <a:t>Individual protection equipment is mandatory for work in areas with contamination risk (cleaning operations, machining of radioactive material or equipment, …)</a:t>
            </a:r>
            <a:endParaRPr lang="en-GB" sz="2400" dirty="0"/>
          </a:p>
        </p:txBody>
      </p:sp>
      <p:sp>
        <p:nvSpPr>
          <p:cNvPr id="8" name="Action Button: Go Back or Previous 7">
            <a:hlinkClick r:id="rId5" action="ppaction://hlinksldjump" highlightClick="1"/>
            <a:extLst>
              <a:ext uri="{FF2B5EF4-FFF2-40B4-BE49-F238E27FC236}">
                <a16:creationId xmlns:a16="http://schemas.microsoft.com/office/drawing/2014/main" id="{12ABAA63-161C-4283-B23A-458FF79861E4}"/>
              </a:ext>
            </a:extLst>
          </p:cNvPr>
          <p:cNvSpPr/>
          <p:nvPr/>
        </p:nvSpPr>
        <p:spPr>
          <a:xfrm>
            <a:off x="8266205" y="5688097"/>
            <a:ext cx="755575" cy="562555"/>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0634190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6008</TotalTime>
  <Words>5280</Words>
  <Application>Microsoft Office PowerPoint</Application>
  <PresentationFormat>On-screen Show (4:3)</PresentationFormat>
  <Paragraphs>1010</Paragraphs>
  <Slides>91</Slides>
  <Notes>76</Notes>
  <HiddenSlides>0</HiddenSlides>
  <MMClips>0</MMClips>
  <ScaleCrop>false</ScaleCrop>
  <HeadingPairs>
    <vt:vector size="8" baseType="variant">
      <vt:variant>
        <vt:lpstr>Fonts Used</vt:lpstr>
      </vt:variant>
      <vt:variant>
        <vt:i4>15</vt:i4>
      </vt:variant>
      <vt:variant>
        <vt:lpstr>Theme</vt:lpstr>
      </vt:variant>
      <vt:variant>
        <vt:i4>1</vt:i4>
      </vt:variant>
      <vt:variant>
        <vt:lpstr>Embedded OLE Servers</vt:lpstr>
      </vt:variant>
      <vt:variant>
        <vt:i4>5</vt:i4>
      </vt:variant>
      <vt:variant>
        <vt:lpstr>Slide Titles</vt:lpstr>
      </vt:variant>
      <vt:variant>
        <vt:i4>91</vt:i4>
      </vt:variant>
    </vt:vector>
  </HeadingPairs>
  <TitlesOfParts>
    <vt:vector size="112" baseType="lpstr">
      <vt:lpstr>Arial</vt:lpstr>
      <vt:lpstr>Arial Unicode MS</vt:lpstr>
      <vt:lpstr>Calibri</vt:lpstr>
      <vt:lpstr>Cambria Math</vt:lpstr>
      <vt:lpstr>Comic Sans MS</vt:lpstr>
      <vt:lpstr>Georgia</vt:lpstr>
      <vt:lpstr>Gill Sans</vt:lpstr>
      <vt:lpstr>Helvetica Neue</vt:lpstr>
      <vt:lpstr>LMRoman12-Regular</vt:lpstr>
      <vt:lpstr>Symbol</vt:lpstr>
      <vt:lpstr>Tahoma</vt:lpstr>
      <vt:lpstr>Times New Roman</vt:lpstr>
      <vt:lpstr>Verdana</vt:lpstr>
      <vt:lpstr>Wingdings</vt:lpstr>
      <vt:lpstr>Wingdings 2</vt:lpstr>
      <vt:lpstr>Office Theme</vt:lpstr>
      <vt:lpstr>Equation</vt:lpstr>
      <vt:lpstr>Graph</vt:lpstr>
      <vt:lpstr>Visio</vt:lpstr>
      <vt:lpstr>Bitmap Image</vt:lpstr>
      <vt:lpstr>Photo Editor Photo</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CERN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silari</dc:creator>
  <cp:lastModifiedBy>Marco Silari</cp:lastModifiedBy>
  <cp:revision>668</cp:revision>
  <dcterms:created xsi:type="dcterms:W3CDTF">2012-09-29T09:08:00Z</dcterms:created>
  <dcterms:modified xsi:type="dcterms:W3CDTF">2024-07-17T16:22:13Z</dcterms:modified>
</cp:coreProperties>
</file>