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1">
                  <a:lumOff val="13543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solidFill>
            <a:srgbClr val="014D80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09D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61D836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27002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E3E5E8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-613784"/>
              <a:lumOff val="1275"/>
            </a:schemeClr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4">
                  <a:hueOff val="-613784"/>
                  <a:lumOff val="1275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E3E5E8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E3E5E8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53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98195F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6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262727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42424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3" name="Shape 18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498" y="11839048"/>
            <a:ext cx="21971003" cy="636979"/>
          </a:xfrm>
          <a:prstGeom prst="rect">
            <a:avLst/>
          </a:prstGeom>
        </p:spPr>
        <p:txBody>
          <a:bodyPr lIns="45719" tIns="45719" rIns="45719" bIns="45719" anchor="b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Author and Date</a:t>
            </a:r>
          </a:p>
        </p:txBody>
      </p:sp>
      <p:sp>
        <p:nvSpPr>
          <p:cNvPr id="1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Presentation Title</a:t>
            </a:r>
          </a:p>
        </p:txBody>
      </p:sp>
      <p:sp>
        <p:nvSpPr>
          <p:cNvPr id="1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196865"/>
            <a:ext cx="21971000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7748" y="13080999"/>
            <a:ext cx="368504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tatemen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Statement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g Fac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Fact informa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Fact information</a:t>
            </a:r>
          </a:p>
        </p:txBody>
      </p:sp>
      <p:sp>
        <p:nvSpPr>
          <p:cNvPr id="107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935258"/>
            <a:ext cx="21971000" cy="7359063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Attribu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480825" y="10675453"/>
            <a:ext cx="201492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Attribution</a:t>
            </a:r>
          </a:p>
        </p:txBody>
      </p:sp>
      <p:sp>
        <p:nvSpPr>
          <p:cNvPr id="116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 anchor="ctr"/>
          <a:lstStyle>
            <a:lvl1pPr marL="638923" indent="-4699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“Notable Quote”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Low angle black and white photo of a futuristic apartment building under a cloudy sky"/>
          <p:cNvSpPr>
            <a:spLocks noGrp="1"/>
          </p:cNvSpPr>
          <p:nvPr>
            <p:ph type="pic" idx="21"/>
          </p:nvPr>
        </p:nvSpPr>
        <p:spPr>
          <a:xfrm>
            <a:off x="-120802" y="1270000"/>
            <a:ext cx="16840201" cy="11226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5" name="Black and white photo of the outside of a modern office building "/>
          <p:cNvSpPr>
            <a:spLocks noGrp="1"/>
          </p:cNvSpPr>
          <p:nvPr>
            <p:ph type="pic" sz="quarter" idx="22"/>
          </p:nvPr>
        </p:nvSpPr>
        <p:spPr>
          <a:xfrm>
            <a:off x="15443200" y="1270000"/>
            <a:ext cx="8102600" cy="54102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6" name="Black and white photo of lattice-like, modern architecture on a building"/>
          <p:cNvSpPr>
            <a:spLocks noGrp="1"/>
          </p:cNvSpPr>
          <p:nvPr>
            <p:ph type="pic" sz="half" idx="23"/>
          </p:nvPr>
        </p:nvSpPr>
        <p:spPr>
          <a:xfrm>
            <a:off x="15811500" y="4876800"/>
            <a:ext cx="7366000" cy="9829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Low angle black and white photo of a modern building"/>
          <p:cNvSpPr>
            <a:spLocks noGrp="1"/>
          </p:cNvSpPr>
          <p:nvPr>
            <p:ph type="pic" idx="21"/>
          </p:nvPr>
        </p:nvSpPr>
        <p:spPr>
          <a:xfrm>
            <a:off x="0" y="-1270000"/>
            <a:ext cx="24384000" cy="1625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bg>
      <p:bgPr>
        <a:solidFill>
          <a:srgbClr val="74A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itle Text"/>
          <p:cNvSpPr txBox="1">
            <a:spLocks noGrp="1"/>
          </p:cNvSpPr>
          <p:nvPr>
            <p:ph type="title"/>
          </p:nvPr>
        </p:nvSpPr>
        <p:spPr>
          <a:xfrm>
            <a:off x="952500" y="5194300"/>
            <a:ext cx="22479000" cy="3340100"/>
          </a:xfrm>
          <a:prstGeom prst="rect">
            <a:avLst/>
          </a:prstGeom>
        </p:spPr>
        <p:txBody>
          <a:bodyPr anchor="ctr"/>
          <a:lstStyle>
            <a:lvl1pPr algn="ctr" defTabSz="825500">
              <a:lnSpc>
                <a:spcPct val="90000"/>
              </a:lnSpc>
              <a:spcBef>
                <a:spcPts val="2300"/>
              </a:spcBef>
              <a:defRPr sz="9800" b="0" spc="0">
                <a:solidFill>
                  <a:srgbClr val="D93E2B"/>
                </a:solidFill>
                <a:latin typeface="Bodoni SvtyTwo ITC TT-Book"/>
                <a:ea typeface="Bodoni SvtyTwo ITC TT-Book"/>
                <a:cs typeface="Bodoni SvtyTwo ITC TT-Book"/>
                <a:sym typeface="Bodoni SvtyTwo ITC TT-Book"/>
              </a:defRPr>
            </a:lvl1pPr>
          </a:lstStyle>
          <a:p>
            <a:r>
              <a:t>Title Text</a:t>
            </a:r>
          </a:p>
        </p:txBody>
      </p:sp>
      <p:sp>
        <p:nvSpPr>
          <p:cNvPr id="15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76100" y="13017500"/>
            <a:ext cx="419100" cy="508000"/>
          </a:xfrm>
          <a:prstGeom prst="rect">
            <a:avLst/>
          </a:prstGeom>
        </p:spPr>
        <p:txBody>
          <a:bodyPr anchor="t"/>
          <a:lstStyle>
            <a:lvl1pPr defTabSz="825500">
              <a:defRPr sz="2400">
                <a:solidFill>
                  <a:srgbClr val="4C4946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Line"/>
          <p:cNvSpPr/>
          <p:nvPr/>
        </p:nvSpPr>
        <p:spPr>
          <a:xfrm>
            <a:off x="952500" y="9245600"/>
            <a:ext cx="22498974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58" name="Line"/>
          <p:cNvSpPr/>
          <p:nvPr/>
        </p:nvSpPr>
        <p:spPr>
          <a:xfrm>
            <a:off x="952500" y="5765800"/>
            <a:ext cx="22500035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59" name="Line"/>
          <p:cNvSpPr/>
          <p:nvPr/>
        </p:nvSpPr>
        <p:spPr>
          <a:xfrm flipV="1">
            <a:off x="14989317" y="6339647"/>
            <a:ext cx="1" cy="2310129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60" name="Lorem Ipsum Dolor"/>
          <p:cNvSpPr txBox="1">
            <a:spLocks noGrp="1"/>
          </p:cNvSpPr>
          <p:nvPr>
            <p:ph type="body" sz="quarter" idx="21"/>
          </p:nvPr>
        </p:nvSpPr>
        <p:spPr>
          <a:xfrm>
            <a:off x="952500" y="4965700"/>
            <a:ext cx="13500100" cy="635000"/>
          </a:xfrm>
          <a:prstGeom prst="rect">
            <a:avLst/>
          </a:prstGeom>
        </p:spPr>
        <p:txBody>
          <a:bodyPr anchor="ctr">
            <a:spAutoFit/>
          </a:bodyPr>
          <a:lstStyle>
            <a:lvl1pPr marL="0" indent="0" defTabSz="825500">
              <a:lnSpc>
                <a:spcPct val="110000"/>
              </a:lnSpc>
              <a:spcBef>
                <a:spcPts val="0"/>
              </a:spcBef>
              <a:buSzTx/>
              <a:buNone/>
              <a:defRPr sz="3200" i="1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Lorem Ipsum Dolor</a:t>
            </a:r>
          </a:p>
        </p:txBody>
      </p:sp>
      <p:sp>
        <p:nvSpPr>
          <p:cNvPr id="161" name="Title Text"/>
          <p:cNvSpPr txBox="1">
            <a:spLocks noGrp="1"/>
          </p:cNvSpPr>
          <p:nvPr>
            <p:ph type="title"/>
          </p:nvPr>
        </p:nvSpPr>
        <p:spPr>
          <a:xfrm>
            <a:off x="952500" y="5829300"/>
            <a:ext cx="13500100" cy="3340100"/>
          </a:xfrm>
          <a:prstGeom prst="rect">
            <a:avLst/>
          </a:prstGeom>
        </p:spPr>
        <p:txBody>
          <a:bodyPr anchor="ctr"/>
          <a:lstStyle>
            <a:lvl1pPr defTabSz="825500">
              <a:lnSpc>
                <a:spcPct val="90000"/>
              </a:lnSpc>
              <a:spcBef>
                <a:spcPts val="2300"/>
              </a:spcBef>
              <a:defRPr sz="9800" b="0" spc="0">
                <a:solidFill>
                  <a:srgbClr val="D93E2B"/>
                </a:solidFill>
                <a:latin typeface="Bodoni SvtyTwo ITC TT-Book"/>
                <a:ea typeface="Bodoni SvtyTwo ITC TT-Book"/>
                <a:cs typeface="Bodoni SvtyTwo ITC TT-Book"/>
                <a:sym typeface="Bodoni SvtyTwo ITC TT-Book"/>
              </a:defRPr>
            </a:lvl1pPr>
          </a:lstStyle>
          <a:p>
            <a:r>
              <a:t>Title Text</a:t>
            </a:r>
          </a:p>
        </p:txBody>
      </p:sp>
      <p:sp>
        <p:nvSpPr>
          <p:cNvPr id="16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532100" y="5829300"/>
            <a:ext cx="7950200" cy="3340100"/>
          </a:xfrm>
          <a:prstGeom prst="rect">
            <a:avLst/>
          </a:prstGeom>
        </p:spPr>
        <p:txBody>
          <a:bodyPr anchor="ctr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2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2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2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2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2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76100" y="13017500"/>
            <a:ext cx="419100" cy="508000"/>
          </a:xfrm>
          <a:prstGeom prst="rect">
            <a:avLst/>
          </a:prstGeom>
        </p:spPr>
        <p:txBody>
          <a:bodyPr anchor="t"/>
          <a:lstStyle>
            <a:lvl1pPr defTabSz="825500">
              <a:defRPr sz="2400">
                <a:solidFill>
                  <a:srgbClr val="4C4946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Line"/>
          <p:cNvSpPr/>
          <p:nvPr/>
        </p:nvSpPr>
        <p:spPr>
          <a:xfrm>
            <a:off x="762000" y="12128500"/>
            <a:ext cx="22860000" cy="0"/>
          </a:xfrm>
          <a:prstGeom prst="line">
            <a:avLst/>
          </a:prstGeom>
          <a:ln w="12700">
            <a:solidFill>
              <a:srgbClr val="7996B9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1" name="Line"/>
          <p:cNvSpPr/>
          <p:nvPr/>
        </p:nvSpPr>
        <p:spPr>
          <a:xfrm>
            <a:off x="762000" y="12192000"/>
            <a:ext cx="22860000" cy="0"/>
          </a:xfrm>
          <a:prstGeom prst="line">
            <a:avLst/>
          </a:prstGeom>
          <a:ln w="12700">
            <a:solidFill>
              <a:srgbClr val="7996B9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2" name="Date"/>
          <p:cNvSpPr txBox="1">
            <a:spLocks noGrp="1"/>
          </p:cNvSpPr>
          <p:nvPr>
            <p:ph type="body" sz="quarter" idx="21"/>
          </p:nvPr>
        </p:nvSpPr>
        <p:spPr>
          <a:xfrm>
            <a:off x="692667" y="12417226"/>
            <a:ext cx="22974301" cy="508001"/>
          </a:xfrm>
          <a:prstGeom prst="rect">
            <a:avLst/>
          </a:prstGeom>
        </p:spPr>
        <p:txBody>
          <a:bodyPr anchor="ctr">
            <a:spAutoFit/>
          </a:bodyPr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2400" i="1">
                <a:solidFill>
                  <a:srgbClr val="5C86B9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Date</a:t>
            </a:r>
          </a:p>
        </p:txBody>
      </p:sp>
      <p:sp>
        <p:nvSpPr>
          <p:cNvPr id="173" name="108352003_2880x2057.jpeg"/>
          <p:cNvSpPr>
            <a:spLocks noGrp="1"/>
          </p:cNvSpPr>
          <p:nvPr>
            <p:ph type="pic" idx="22"/>
          </p:nvPr>
        </p:nvSpPr>
        <p:spPr>
          <a:xfrm>
            <a:off x="698500" y="-698500"/>
            <a:ext cx="23012400" cy="1643628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74" name="Title Text"/>
          <p:cNvSpPr txBox="1">
            <a:spLocks noGrp="1"/>
          </p:cNvSpPr>
          <p:nvPr>
            <p:ph type="title"/>
          </p:nvPr>
        </p:nvSpPr>
        <p:spPr>
          <a:xfrm>
            <a:off x="673100" y="9715500"/>
            <a:ext cx="23050500" cy="1549400"/>
          </a:xfrm>
          <a:prstGeom prst="rect">
            <a:avLst/>
          </a:prstGeom>
        </p:spPr>
        <p:txBody>
          <a:bodyPr anchor="b"/>
          <a:lstStyle>
            <a:lvl1pPr defTabSz="825500">
              <a:lnSpc>
                <a:spcPct val="100000"/>
              </a:lnSpc>
              <a:defRPr sz="9000" b="0" spc="-180">
                <a:solidFill>
                  <a:srgbClr val="314864"/>
                </a:solidFill>
                <a:latin typeface="Didot"/>
                <a:ea typeface="Didot"/>
                <a:cs typeface="Didot"/>
                <a:sym typeface="Didot"/>
              </a:defRPr>
            </a:lvl1pPr>
          </a:lstStyle>
          <a:p>
            <a:r>
              <a:t>Title Text</a:t>
            </a:r>
          </a:p>
        </p:txBody>
      </p:sp>
      <p:sp>
        <p:nvSpPr>
          <p:cNvPr id="17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1252200"/>
            <a:ext cx="23050500" cy="711200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400"/>
              </a:spcBef>
              <a:buSzTx/>
              <a:buNone/>
              <a:defRPr sz="3200">
                <a:solidFill>
                  <a:srgbClr val="5C86B9"/>
                </a:solidFill>
                <a:latin typeface="Palatino"/>
                <a:ea typeface="Palatino"/>
                <a:cs typeface="Palatino"/>
                <a:sym typeface="Palatino"/>
              </a:defRPr>
            </a:lvl1pPr>
            <a:lvl2pPr marL="0" indent="0" defTabSz="825500">
              <a:lnSpc>
                <a:spcPct val="100000"/>
              </a:lnSpc>
              <a:spcBef>
                <a:spcPts val="1400"/>
              </a:spcBef>
              <a:buSzTx/>
              <a:buNone/>
              <a:defRPr sz="3200">
                <a:solidFill>
                  <a:srgbClr val="5C86B9"/>
                </a:solidFill>
                <a:latin typeface="Palatino"/>
                <a:ea typeface="Palatino"/>
                <a:cs typeface="Palatino"/>
                <a:sym typeface="Palatino"/>
              </a:defRPr>
            </a:lvl2pPr>
            <a:lvl3pPr marL="0" indent="0" defTabSz="825500">
              <a:lnSpc>
                <a:spcPct val="100000"/>
              </a:lnSpc>
              <a:spcBef>
                <a:spcPts val="1400"/>
              </a:spcBef>
              <a:buSzTx/>
              <a:buNone/>
              <a:defRPr sz="3200">
                <a:solidFill>
                  <a:srgbClr val="5C86B9"/>
                </a:solidFill>
                <a:latin typeface="Palatino"/>
                <a:ea typeface="Palatino"/>
                <a:cs typeface="Palatino"/>
                <a:sym typeface="Palatino"/>
              </a:defRPr>
            </a:lvl3pPr>
            <a:lvl4pPr marL="0" indent="0" defTabSz="825500">
              <a:lnSpc>
                <a:spcPct val="100000"/>
              </a:lnSpc>
              <a:spcBef>
                <a:spcPts val="1400"/>
              </a:spcBef>
              <a:buSzTx/>
              <a:buNone/>
              <a:defRPr sz="3200">
                <a:solidFill>
                  <a:srgbClr val="5C86B9"/>
                </a:solidFill>
                <a:latin typeface="Palatino"/>
                <a:ea typeface="Palatino"/>
                <a:cs typeface="Palatino"/>
                <a:sym typeface="Palatino"/>
              </a:defRPr>
            </a:lvl4pPr>
            <a:lvl5pPr marL="0" indent="0" defTabSz="825500">
              <a:lnSpc>
                <a:spcPct val="100000"/>
              </a:lnSpc>
              <a:spcBef>
                <a:spcPts val="1400"/>
              </a:spcBef>
              <a:buSzTx/>
              <a:buNone/>
              <a:defRPr sz="3200">
                <a:solidFill>
                  <a:srgbClr val="5C86B9"/>
                </a:solidFill>
                <a:latin typeface="Palatino"/>
                <a:ea typeface="Palatino"/>
                <a:cs typeface="Palatino"/>
                <a:sym typeface="Palatino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228300" y="12979400"/>
            <a:ext cx="393700" cy="469900"/>
          </a:xfrm>
          <a:prstGeom prst="rect">
            <a:avLst/>
          </a:prstGeom>
        </p:spPr>
        <p:txBody>
          <a:bodyPr anchor="ctr"/>
          <a:lstStyle>
            <a:lvl1pPr defTabSz="825500">
              <a:defRPr sz="2200">
                <a:solidFill>
                  <a:srgbClr val="314864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Black and white photo of light and shadows on a building"/>
          <p:cNvSpPr>
            <a:spLocks noGrp="1"/>
          </p:cNvSpPr>
          <p:nvPr>
            <p:ph type="pic" idx="21"/>
          </p:nvPr>
        </p:nvSpPr>
        <p:spPr>
          <a:xfrm>
            <a:off x="0" y="-1270000"/>
            <a:ext cx="24384000" cy="1625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Presentation Title</a:t>
            </a:r>
          </a:p>
        </p:txBody>
      </p:sp>
      <p:sp>
        <p:nvSpPr>
          <p:cNvPr id="23" name="Author and Dat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Author and Date</a:t>
            </a:r>
          </a:p>
        </p:txBody>
      </p:sp>
      <p:sp>
        <p:nvSpPr>
          <p:cNvPr id="2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11609910"/>
            <a:ext cx="21971000" cy="1144688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Presentation Subtitle 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r>
              <a:t>Slide Title</a:t>
            </a:r>
          </a:p>
        </p:txBody>
      </p:sp>
      <p:sp>
        <p:nvSpPr>
          <p:cNvPr id="3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060576"/>
            <a:ext cx="9779000" cy="5382403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Slide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4" name="Black and white photo of shadows cast on a concrete structure"/>
          <p:cNvSpPr>
            <a:spLocks noGrp="1"/>
          </p:cNvSpPr>
          <p:nvPr>
            <p:ph type="pic" idx="21"/>
          </p:nvPr>
        </p:nvSpPr>
        <p:spPr>
          <a:xfrm>
            <a:off x="9270652" y="1263650"/>
            <a:ext cx="16757661" cy="1118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43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61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5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62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3" name="Close-up black and white photo of intricate building architecture"/>
          <p:cNvSpPr>
            <a:spLocks noGrp="1"/>
          </p:cNvSpPr>
          <p:nvPr>
            <p:ph type="pic" idx="22"/>
          </p:nvPr>
        </p:nvSpPr>
        <p:spPr>
          <a:xfrm>
            <a:off x="12192000" y="-1341967"/>
            <a:ext cx="10922000" cy="1639993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ection Title"/>
          <p:cNvSpPr txBox="1">
            <a:spLocks noGrp="1"/>
          </p:cNvSpPr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z="11600" b="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Section Title</a:t>
            </a:r>
          </a:p>
        </p:txBody>
      </p:sp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21971000" cy="1434949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8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21971000" cy="1435100"/>
          </a:xfrm>
          <a:prstGeom prst="rect">
            <a:avLst/>
          </a:prstGeom>
        </p:spPr>
        <p:txBody>
          <a:bodyPr/>
          <a:lstStyle/>
          <a:p>
            <a:r>
              <a:t>Agenda Title</a:t>
            </a:r>
          </a:p>
        </p:txBody>
      </p:sp>
      <p:sp>
        <p:nvSpPr>
          <p:cNvPr id="89" name="Agenda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Agenda Subtitle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5pPr>
          </a:lstStyle>
          <a:p>
            <a:r>
              <a:t>Agenda Topics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Title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ransition spd="med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oaphys.org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Image" descr="Image"/>
          <p:cNvPicPr>
            <a:picLocks noChangeAspect="1"/>
          </p:cNvPicPr>
          <p:nvPr/>
        </p:nvPicPr>
        <p:blipFill>
          <a:blip r:embed="rId3">
            <a:alphaModFix amt="18493"/>
          </a:blip>
          <a:stretch>
            <a:fillRect/>
          </a:stretch>
        </p:blipFill>
        <p:spPr>
          <a:xfrm>
            <a:off x="9973111" y="3440912"/>
            <a:ext cx="4461922" cy="4461922"/>
          </a:xfrm>
          <a:prstGeom prst="rect">
            <a:avLst/>
          </a:prstGeom>
          <a:ln w="12700">
            <a:miter lim="400000"/>
          </a:ln>
        </p:spPr>
      </p:pic>
      <p:sp>
        <p:nvSpPr>
          <p:cNvPr id="186" name="African School of Fundamental Physics and Applications…"/>
          <p:cNvSpPr txBox="1"/>
          <p:nvPr/>
        </p:nvSpPr>
        <p:spPr>
          <a:xfrm>
            <a:off x="-9993" y="121248"/>
            <a:ext cx="24428129" cy="30206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pPr defTabSz="685165">
              <a:defRPr sz="4980" b="1" spc="-99">
                <a:solidFill>
                  <a:srgbClr val="0042A9"/>
                </a:solidFill>
                <a:latin typeface="Didot"/>
                <a:ea typeface="Didot"/>
                <a:cs typeface="Didot"/>
                <a:sym typeface="Didot"/>
              </a:defRPr>
            </a:pPr>
            <a:r>
              <a:t>African School of Fundamental Physics and Applications</a:t>
            </a:r>
          </a:p>
          <a:p>
            <a:pPr defTabSz="685165">
              <a:defRPr sz="4565" b="1" spc="-91">
                <a:solidFill>
                  <a:srgbClr val="0042A9"/>
                </a:solidFill>
                <a:latin typeface="Didot"/>
                <a:ea typeface="Didot"/>
                <a:cs typeface="Didot"/>
                <a:sym typeface="Didot"/>
              </a:defRPr>
            </a:pPr>
            <a:r>
              <a:t> ASP2024</a:t>
            </a:r>
          </a:p>
          <a:p>
            <a:pPr defTabSz="685165">
              <a:defRPr sz="4565" b="1" spc="-91">
                <a:solidFill>
                  <a:srgbClr val="0042A9"/>
                </a:solidFill>
                <a:latin typeface="Didot"/>
                <a:ea typeface="Didot"/>
                <a:cs typeface="Didot"/>
                <a:sym typeface="Didot"/>
              </a:defRPr>
            </a:pPr>
            <a:r>
              <a:rPr sz="4150" spc="-83"/>
              <a:t>July 7 - 21, 2024</a:t>
            </a:r>
          </a:p>
          <a:p>
            <a:pPr defTabSz="685165">
              <a:defRPr sz="4565" b="1" spc="-91">
                <a:solidFill>
                  <a:srgbClr val="0042A9"/>
                </a:solidFill>
                <a:latin typeface="Didot"/>
                <a:ea typeface="Didot"/>
                <a:cs typeface="Didot"/>
                <a:sym typeface="Didot"/>
              </a:defRPr>
            </a:pPr>
            <a:r>
              <a:rPr sz="4150" spc="-83"/>
              <a:t>Marrakech, Morocco </a:t>
            </a:r>
          </a:p>
        </p:txBody>
      </p:sp>
      <p:sp>
        <p:nvSpPr>
          <p:cNvPr id="187" name="Prof. Oumar KA"/>
          <p:cNvSpPr txBox="1">
            <a:spLocks noGrp="1"/>
          </p:cNvSpPr>
          <p:nvPr>
            <p:ph type="body" sz="quarter" idx="4294967295"/>
          </p:nvPr>
        </p:nvSpPr>
        <p:spPr>
          <a:xfrm>
            <a:off x="678821" y="10280456"/>
            <a:ext cx="23050501" cy="711201"/>
          </a:xfrm>
          <a:prstGeom prst="rect">
            <a:avLst/>
          </a:prstGeom>
        </p:spPr>
        <p:txBody>
          <a:bodyPr/>
          <a:lstStyle>
            <a:lvl1pPr marL="0" indent="0" algn="ctr" defTabSz="742950">
              <a:lnSpc>
                <a:spcPct val="100000"/>
              </a:lnSpc>
              <a:spcBef>
                <a:spcPts val="1200"/>
              </a:spcBef>
              <a:buSzTx/>
              <a:buNone/>
              <a:defRPr sz="3689" b="1">
                <a:solidFill>
                  <a:srgbClr val="000000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Prof. Oumar KA</a:t>
            </a:r>
          </a:p>
        </p:txBody>
      </p:sp>
      <p:sp>
        <p:nvSpPr>
          <p:cNvPr id="188" name="And…"/>
          <p:cNvSpPr txBox="1"/>
          <p:nvPr/>
        </p:nvSpPr>
        <p:spPr>
          <a:xfrm>
            <a:off x="692667" y="11726515"/>
            <a:ext cx="22974301" cy="1041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825500">
              <a:defRPr sz="2800" i="1">
                <a:solidFill>
                  <a:srgbClr val="000000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t>And</a:t>
            </a:r>
          </a:p>
          <a:p>
            <a:pPr defTabSz="825500">
              <a:defRPr sz="2800" i="1">
                <a:solidFill>
                  <a:srgbClr val="000000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t>Cheikh Anta Diop University, Dakar, Senegal</a:t>
            </a:r>
          </a:p>
        </p:txBody>
      </p:sp>
      <p:sp>
        <p:nvSpPr>
          <p:cNvPr id="189" name="West African Physical Society"/>
          <p:cNvSpPr txBox="1"/>
          <p:nvPr/>
        </p:nvSpPr>
        <p:spPr>
          <a:xfrm>
            <a:off x="678821" y="11008269"/>
            <a:ext cx="23050501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defTabSz="825500">
              <a:spcBef>
                <a:spcPts val="1400"/>
              </a:spcBef>
              <a:defRPr sz="3200" i="1">
                <a:solidFill>
                  <a:srgbClr val="000000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West African Physical Society</a:t>
            </a:r>
          </a:p>
        </p:txBody>
      </p:sp>
      <p:pic>
        <p:nvPicPr>
          <p:cNvPr id="190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44950" y="10040046"/>
            <a:ext cx="3096077" cy="2992875"/>
          </a:xfrm>
          <a:prstGeom prst="rect">
            <a:avLst/>
          </a:prstGeom>
          <a:ln w="12700">
            <a:miter lim="400000"/>
          </a:ln>
        </p:spPr>
      </p:pic>
      <p:pic>
        <p:nvPicPr>
          <p:cNvPr id="191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9372" y="9956333"/>
            <a:ext cx="2967239" cy="2815072"/>
          </a:xfrm>
          <a:prstGeom prst="rect">
            <a:avLst/>
          </a:prstGeom>
          <a:ln w="12700">
            <a:miter lim="400000"/>
          </a:ln>
        </p:spPr>
      </p:pic>
      <p:sp>
        <p:nvSpPr>
          <p:cNvPr id="192" name="The West African Physical Society"/>
          <p:cNvSpPr txBox="1"/>
          <p:nvPr/>
        </p:nvSpPr>
        <p:spPr>
          <a:xfrm>
            <a:off x="654567" y="8201952"/>
            <a:ext cx="23050501" cy="10710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defTabSz="1316703">
              <a:lnSpc>
                <a:spcPct val="80000"/>
              </a:lnSpc>
              <a:defRPr sz="6264" b="1" spc="-125">
                <a:gradFill flip="none" rotWithShape="1">
                  <a:gsLst>
                    <a:gs pos="0">
                      <a:schemeClr val="accent1">
                        <a:lumOff val="13543"/>
                      </a:schemeClr>
                    </a:gs>
                    <a:gs pos="100000">
                      <a:schemeClr val="accent1">
                        <a:hueOff val="117695"/>
                        <a:lumOff val="-11358"/>
                      </a:schemeClr>
                    </a:gs>
                  </a:gsLst>
                  <a:lin ang="5400000" scaled="0"/>
                </a:gradFill>
              </a:defRPr>
            </a:lvl1pPr>
          </a:lstStyle>
          <a:p>
            <a:r>
              <a:t>The West African Physical Society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Final words"/>
          <p:cNvSpPr txBox="1">
            <a:spLocks noGrp="1"/>
          </p:cNvSpPr>
          <p:nvPr>
            <p:ph type="title"/>
          </p:nvPr>
        </p:nvSpPr>
        <p:spPr>
          <a:xfrm>
            <a:off x="309984" y="-733961"/>
            <a:ext cx="23764032" cy="327156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56D6"/>
                </a:solidFill>
              </a:defRPr>
            </a:lvl1pPr>
          </a:lstStyle>
          <a:p>
            <a:r>
              <a:t>Final words</a:t>
            </a:r>
          </a:p>
        </p:txBody>
      </p:sp>
      <p:sp>
        <p:nvSpPr>
          <p:cNvPr id="264" name="Key person"/>
          <p:cNvSpPr txBox="1"/>
          <p:nvPr/>
        </p:nvSpPr>
        <p:spPr>
          <a:xfrm>
            <a:off x="3004095" y="2315650"/>
            <a:ext cx="5746434" cy="11805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927100" indent="-927100" algn="l">
              <a:lnSpc>
                <a:spcPct val="90000"/>
              </a:lnSpc>
              <a:spcBef>
                <a:spcPts val="4500"/>
              </a:spcBef>
              <a:buSzPct val="40000"/>
              <a:buBlip>
                <a:blip r:embed="rId2"/>
              </a:buBlip>
              <a:defRPr sz="7300">
                <a:solidFill>
                  <a:srgbClr val="E22400"/>
                </a:solidFill>
              </a:defRPr>
            </a:lvl1pPr>
          </a:lstStyle>
          <a:p>
            <a:r>
              <a:t>Key person</a:t>
            </a:r>
          </a:p>
        </p:txBody>
      </p:sp>
      <p:sp>
        <p:nvSpPr>
          <p:cNvPr id="265" name="Identify goals"/>
          <p:cNvSpPr txBox="1"/>
          <p:nvPr/>
        </p:nvSpPr>
        <p:spPr>
          <a:xfrm>
            <a:off x="3004095" y="3694271"/>
            <a:ext cx="6569698" cy="11805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927100" indent="-927100" algn="l">
              <a:lnSpc>
                <a:spcPct val="90000"/>
              </a:lnSpc>
              <a:spcBef>
                <a:spcPts val="4500"/>
              </a:spcBef>
              <a:buSzPct val="40000"/>
              <a:buBlip>
                <a:blip r:embed="rId2"/>
              </a:buBlip>
              <a:defRPr sz="7300">
                <a:solidFill>
                  <a:srgbClr val="E22400"/>
                </a:solidFill>
              </a:defRPr>
            </a:lvl1pPr>
          </a:lstStyle>
          <a:p>
            <a:r>
              <a:t>Identify goals</a:t>
            </a:r>
          </a:p>
        </p:txBody>
      </p:sp>
      <p:sp>
        <p:nvSpPr>
          <p:cNvPr id="266" name="Research teams"/>
          <p:cNvSpPr txBox="1"/>
          <p:nvPr/>
        </p:nvSpPr>
        <p:spPr>
          <a:xfrm>
            <a:off x="3004095" y="5072892"/>
            <a:ext cx="7996505" cy="11805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927100" indent="-927100" algn="l">
              <a:lnSpc>
                <a:spcPct val="90000"/>
              </a:lnSpc>
              <a:spcBef>
                <a:spcPts val="4500"/>
              </a:spcBef>
              <a:buSzPct val="40000"/>
              <a:buBlip>
                <a:blip r:embed="rId2"/>
              </a:buBlip>
              <a:defRPr sz="7300">
                <a:solidFill>
                  <a:srgbClr val="E22400"/>
                </a:solidFill>
              </a:defRPr>
            </a:lvl1pPr>
          </a:lstStyle>
          <a:p>
            <a:r>
              <a:t>Research teams </a:t>
            </a:r>
          </a:p>
        </p:txBody>
      </p:sp>
      <p:sp>
        <p:nvSpPr>
          <p:cNvPr id="267" name="Continuous inclusion of new objectives"/>
          <p:cNvSpPr txBox="1"/>
          <p:nvPr/>
        </p:nvSpPr>
        <p:spPr>
          <a:xfrm>
            <a:off x="3004095" y="6451513"/>
            <a:ext cx="17215588" cy="11805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927100" indent="-927100" algn="l">
              <a:lnSpc>
                <a:spcPct val="90000"/>
              </a:lnSpc>
              <a:spcBef>
                <a:spcPts val="4500"/>
              </a:spcBef>
              <a:buSzPct val="40000"/>
              <a:buBlip>
                <a:blip r:embed="rId2"/>
              </a:buBlip>
              <a:defRPr sz="7300">
                <a:solidFill>
                  <a:srgbClr val="E22400"/>
                </a:solidFill>
              </a:defRPr>
            </a:lvl1pPr>
          </a:lstStyle>
          <a:p>
            <a:r>
              <a:t>Continuous inclusion of new objectives</a:t>
            </a:r>
          </a:p>
        </p:txBody>
      </p:sp>
      <p:sp>
        <p:nvSpPr>
          <p:cNvPr id="268" name="Contacts authorities"/>
          <p:cNvSpPr txBox="1"/>
          <p:nvPr/>
        </p:nvSpPr>
        <p:spPr>
          <a:xfrm>
            <a:off x="3021710" y="7830134"/>
            <a:ext cx="9386228" cy="11805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927100" indent="-927100" algn="l">
              <a:lnSpc>
                <a:spcPct val="90000"/>
              </a:lnSpc>
              <a:spcBef>
                <a:spcPts val="4500"/>
              </a:spcBef>
              <a:buSzPct val="40000"/>
              <a:buBlip>
                <a:blip r:embed="rId2"/>
              </a:buBlip>
              <a:defRPr sz="7300">
                <a:solidFill>
                  <a:srgbClr val="E22400"/>
                </a:solidFill>
              </a:defRPr>
            </a:lvl1pPr>
          </a:lstStyle>
          <a:p>
            <a:r>
              <a:t>Contacts authorities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10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10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10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10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4" grpId="0" animBg="1" advAuto="0"/>
      <p:bldP spid="265" grpId="0" animBg="1" advAuto="0"/>
      <p:bldP spid="266" grpId="0" animBg="1" advAuto="0"/>
      <p:bldP spid="267" grpId="0" animBg="1" advAuto="0"/>
      <p:bldP spid="268" grpId="0" animBg="1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" name="Image" descr="Image"/>
          <p:cNvPicPr>
            <a:picLocks noChangeAspect="1"/>
          </p:cNvPicPr>
          <p:nvPr/>
        </p:nvPicPr>
        <p:blipFill>
          <a:blip r:embed="rId3">
            <a:alphaModFix amt="18493"/>
          </a:blip>
          <a:stretch>
            <a:fillRect/>
          </a:stretch>
        </p:blipFill>
        <p:spPr>
          <a:xfrm>
            <a:off x="9973111" y="3440912"/>
            <a:ext cx="4461922" cy="4461922"/>
          </a:xfrm>
          <a:prstGeom prst="rect">
            <a:avLst/>
          </a:prstGeom>
          <a:ln w="12700">
            <a:miter lim="400000"/>
          </a:ln>
        </p:spPr>
      </p:pic>
      <p:sp>
        <p:nvSpPr>
          <p:cNvPr id="271" name="African School of Fundamental Physics and Applications…"/>
          <p:cNvSpPr txBox="1"/>
          <p:nvPr/>
        </p:nvSpPr>
        <p:spPr>
          <a:xfrm>
            <a:off x="-9993" y="121248"/>
            <a:ext cx="24428129" cy="30206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pPr defTabSz="685165">
              <a:defRPr sz="4980" b="1" spc="-99">
                <a:solidFill>
                  <a:srgbClr val="0042A9"/>
                </a:solidFill>
                <a:latin typeface="Didot"/>
                <a:ea typeface="Didot"/>
                <a:cs typeface="Didot"/>
                <a:sym typeface="Didot"/>
              </a:defRPr>
            </a:pPr>
            <a:r>
              <a:t>African School of Fundamental Physics and Applications</a:t>
            </a:r>
          </a:p>
          <a:p>
            <a:pPr defTabSz="685165">
              <a:defRPr sz="4565" b="1" spc="-91">
                <a:solidFill>
                  <a:srgbClr val="0042A9"/>
                </a:solidFill>
                <a:latin typeface="Didot"/>
                <a:ea typeface="Didot"/>
                <a:cs typeface="Didot"/>
                <a:sym typeface="Didot"/>
              </a:defRPr>
            </a:pPr>
            <a:r>
              <a:t> ASP2024</a:t>
            </a:r>
          </a:p>
          <a:p>
            <a:pPr defTabSz="685165">
              <a:defRPr sz="4565" b="1" spc="-91">
                <a:solidFill>
                  <a:srgbClr val="0042A9"/>
                </a:solidFill>
                <a:latin typeface="Didot"/>
                <a:ea typeface="Didot"/>
                <a:cs typeface="Didot"/>
                <a:sym typeface="Didot"/>
              </a:defRPr>
            </a:pPr>
            <a:r>
              <a:rPr sz="4150" spc="-83"/>
              <a:t>July 7 - 21, 2024</a:t>
            </a:r>
          </a:p>
          <a:p>
            <a:pPr defTabSz="685165">
              <a:defRPr sz="4565" b="1" spc="-91">
                <a:solidFill>
                  <a:srgbClr val="0042A9"/>
                </a:solidFill>
                <a:latin typeface="Didot"/>
                <a:ea typeface="Didot"/>
                <a:cs typeface="Didot"/>
                <a:sym typeface="Didot"/>
              </a:defRPr>
            </a:pPr>
            <a:r>
              <a:rPr sz="4150" spc="-83"/>
              <a:t>Marrakech, Morocco </a:t>
            </a:r>
          </a:p>
        </p:txBody>
      </p:sp>
      <p:sp>
        <p:nvSpPr>
          <p:cNvPr id="272" name="Prof. Oumar KA"/>
          <p:cNvSpPr txBox="1">
            <a:spLocks noGrp="1"/>
          </p:cNvSpPr>
          <p:nvPr>
            <p:ph type="body" sz="quarter" idx="4294967295"/>
          </p:nvPr>
        </p:nvSpPr>
        <p:spPr>
          <a:xfrm>
            <a:off x="678821" y="10280456"/>
            <a:ext cx="23050501" cy="711201"/>
          </a:xfrm>
          <a:prstGeom prst="rect">
            <a:avLst/>
          </a:prstGeom>
        </p:spPr>
        <p:txBody>
          <a:bodyPr/>
          <a:lstStyle>
            <a:lvl1pPr marL="0" indent="0" algn="ctr" defTabSz="742950">
              <a:lnSpc>
                <a:spcPct val="100000"/>
              </a:lnSpc>
              <a:spcBef>
                <a:spcPts val="1200"/>
              </a:spcBef>
              <a:buSzTx/>
              <a:buNone/>
              <a:defRPr sz="3689" b="1">
                <a:solidFill>
                  <a:srgbClr val="000000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Prof. Oumar KA</a:t>
            </a:r>
          </a:p>
        </p:txBody>
      </p:sp>
      <p:sp>
        <p:nvSpPr>
          <p:cNvPr id="273" name="And…"/>
          <p:cNvSpPr txBox="1"/>
          <p:nvPr/>
        </p:nvSpPr>
        <p:spPr>
          <a:xfrm>
            <a:off x="692667" y="11726515"/>
            <a:ext cx="22974301" cy="1041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825500">
              <a:defRPr sz="2800" i="1">
                <a:solidFill>
                  <a:srgbClr val="000000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t>And</a:t>
            </a:r>
          </a:p>
          <a:p>
            <a:pPr defTabSz="825500">
              <a:defRPr sz="2800" i="1">
                <a:solidFill>
                  <a:srgbClr val="000000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t>Cheikh Anta Diop University, Dakar, Senegal</a:t>
            </a:r>
          </a:p>
        </p:txBody>
      </p:sp>
      <p:sp>
        <p:nvSpPr>
          <p:cNvPr id="274" name="West African Physical Society"/>
          <p:cNvSpPr txBox="1"/>
          <p:nvPr/>
        </p:nvSpPr>
        <p:spPr>
          <a:xfrm>
            <a:off x="678821" y="11008269"/>
            <a:ext cx="23050501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defTabSz="825500">
              <a:spcBef>
                <a:spcPts val="1400"/>
              </a:spcBef>
              <a:defRPr sz="3200" i="1">
                <a:solidFill>
                  <a:srgbClr val="000000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West African Physical Society</a:t>
            </a:r>
          </a:p>
        </p:txBody>
      </p:sp>
      <p:pic>
        <p:nvPicPr>
          <p:cNvPr id="275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44950" y="10040046"/>
            <a:ext cx="3096077" cy="2992875"/>
          </a:xfrm>
          <a:prstGeom prst="rect">
            <a:avLst/>
          </a:prstGeom>
          <a:ln w="12700">
            <a:miter lim="400000"/>
          </a:ln>
        </p:spPr>
      </p:pic>
      <p:pic>
        <p:nvPicPr>
          <p:cNvPr id="276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9372" y="9956333"/>
            <a:ext cx="2967239" cy="2815072"/>
          </a:xfrm>
          <a:prstGeom prst="rect">
            <a:avLst/>
          </a:prstGeom>
          <a:ln w="12700">
            <a:miter lim="400000"/>
          </a:ln>
        </p:spPr>
      </p:pic>
      <p:sp>
        <p:nvSpPr>
          <p:cNvPr id="277" name="The West African Physical Society"/>
          <p:cNvSpPr txBox="1"/>
          <p:nvPr/>
        </p:nvSpPr>
        <p:spPr>
          <a:xfrm>
            <a:off x="654567" y="8201952"/>
            <a:ext cx="23050501" cy="10710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defTabSz="1316703">
              <a:lnSpc>
                <a:spcPct val="80000"/>
              </a:lnSpc>
              <a:defRPr sz="6264" b="1" spc="-125">
                <a:gradFill flip="none" rotWithShape="1">
                  <a:gsLst>
                    <a:gs pos="0">
                      <a:schemeClr val="accent1">
                        <a:lumOff val="13543"/>
                      </a:schemeClr>
                    </a:gs>
                    <a:gs pos="100000">
                      <a:schemeClr val="accent1">
                        <a:hueOff val="117695"/>
                        <a:lumOff val="-11358"/>
                      </a:schemeClr>
                    </a:gs>
                  </a:gsLst>
                  <a:lin ang="5400000" scaled="0"/>
                </a:gradFill>
              </a:defRPr>
            </a:lvl1pPr>
          </a:lstStyle>
          <a:p>
            <a:r>
              <a:t>The West African Physical Society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73111" y="3440912"/>
            <a:ext cx="4461922" cy="446192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1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0337" y="-93663"/>
            <a:ext cx="13903462" cy="1390346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Thank You !!!"/>
          <p:cNvSpPr txBox="1">
            <a:spLocks noGrp="1"/>
          </p:cNvSpPr>
          <p:nvPr>
            <p:ph type="title"/>
          </p:nvPr>
        </p:nvSpPr>
        <p:spPr>
          <a:xfrm>
            <a:off x="309984" y="3579728"/>
            <a:ext cx="23764032" cy="327156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56D6"/>
                </a:solidFill>
              </a:defRPr>
            </a:lvl1pPr>
          </a:lstStyle>
          <a:p>
            <a:r>
              <a:t>Thank You !!!</a:t>
            </a:r>
          </a:p>
        </p:txBody>
      </p:sp>
      <p:sp>
        <p:nvSpPr>
          <p:cNvPr id="284" name="Rectangle"/>
          <p:cNvSpPr txBox="1"/>
          <p:nvPr/>
        </p:nvSpPr>
        <p:spPr>
          <a:xfrm>
            <a:off x="2344778" y="1479822"/>
            <a:ext cx="10299427" cy="1745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marL="533400" indent="-533400" algn="l" defTabSz="1828754">
              <a:lnSpc>
                <a:spcPct val="90000"/>
              </a:lnSpc>
              <a:spcBef>
                <a:spcPts val="3300"/>
              </a:spcBef>
              <a:buSzPct val="123000"/>
              <a:buChar char="•"/>
              <a:defRPr sz="4200">
                <a:solidFill>
                  <a:srgbClr val="E22400"/>
                </a:solidFill>
              </a:defRPr>
            </a:pPr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accel="50000" decel="5000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Rot by="-2700000">
                                      <p:cBhvr>
                                        <p:cTn id="10" dur="1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3" grpId="0" animBg="1" advAuto="0"/>
      <p:bldP spid="283" grpId="1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Once Upon a Time…"/>
          <p:cNvSpPr txBox="1">
            <a:spLocks noGrp="1"/>
          </p:cNvSpPr>
          <p:nvPr>
            <p:ph type="title"/>
          </p:nvPr>
        </p:nvSpPr>
        <p:spPr>
          <a:xfrm>
            <a:off x="309984" y="-733961"/>
            <a:ext cx="23764032" cy="327156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56D6"/>
                </a:solidFill>
              </a:defRPr>
            </a:lvl1pPr>
          </a:lstStyle>
          <a:p>
            <a:r>
              <a:t>Once Upon a Time…</a:t>
            </a:r>
          </a:p>
        </p:txBody>
      </p:sp>
      <p:sp>
        <p:nvSpPr>
          <p:cNvPr id="195" name="APS initiative"/>
          <p:cNvSpPr txBox="1"/>
          <p:nvPr/>
        </p:nvSpPr>
        <p:spPr>
          <a:xfrm>
            <a:off x="1045491" y="2699032"/>
            <a:ext cx="10299426" cy="1745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marL="927100" indent="-927100" algn="l">
              <a:lnSpc>
                <a:spcPct val="90000"/>
              </a:lnSpc>
              <a:spcBef>
                <a:spcPts val="4500"/>
              </a:spcBef>
              <a:buSzPct val="40000"/>
              <a:buBlip>
                <a:blip r:embed="rId2"/>
              </a:buBlip>
              <a:defRPr sz="7300">
                <a:solidFill>
                  <a:srgbClr val="E22400"/>
                </a:solidFill>
              </a:defRPr>
            </a:lvl1pPr>
          </a:lstStyle>
          <a:p>
            <a:r>
              <a:t>APS initiative</a:t>
            </a:r>
          </a:p>
        </p:txBody>
      </p:sp>
      <p:sp>
        <p:nvSpPr>
          <p:cNvPr id="196" name="2017"/>
          <p:cNvSpPr txBox="1"/>
          <p:nvPr/>
        </p:nvSpPr>
        <p:spPr>
          <a:xfrm>
            <a:off x="1916436" y="4606099"/>
            <a:ext cx="10299427" cy="1745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marL="711200" indent="-711200" algn="l">
              <a:lnSpc>
                <a:spcPct val="90000"/>
              </a:lnSpc>
              <a:spcBef>
                <a:spcPts val="4500"/>
              </a:spcBef>
              <a:buSzPct val="40000"/>
              <a:buBlip>
                <a:blip r:embed="rId2"/>
              </a:buBlip>
              <a:defRPr sz="5600"/>
            </a:lvl1pPr>
          </a:lstStyle>
          <a:p>
            <a:r>
              <a:t>2017</a:t>
            </a:r>
          </a:p>
        </p:txBody>
      </p:sp>
      <p:sp>
        <p:nvSpPr>
          <p:cNvPr id="197" name="Keyperson : J. Gubernatis"/>
          <p:cNvSpPr txBox="1"/>
          <p:nvPr/>
        </p:nvSpPr>
        <p:spPr>
          <a:xfrm>
            <a:off x="1916436" y="8048141"/>
            <a:ext cx="10299427" cy="1745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marL="711200" indent="-711200" algn="l">
              <a:lnSpc>
                <a:spcPct val="90000"/>
              </a:lnSpc>
              <a:spcBef>
                <a:spcPts val="4500"/>
              </a:spcBef>
              <a:buSzPct val="40000"/>
              <a:buBlip>
                <a:blip r:embed="rId2"/>
              </a:buBlip>
              <a:defRPr sz="5600"/>
            </a:lvl1pPr>
          </a:lstStyle>
          <a:p>
            <a:r>
              <a:t>Keyperson : J. Gubernatis</a:t>
            </a:r>
          </a:p>
        </p:txBody>
      </p:sp>
      <p:sp>
        <p:nvSpPr>
          <p:cNvPr id="198" name="&gt;&gt;&gt; African Physics Newsletter"/>
          <p:cNvSpPr txBox="1"/>
          <p:nvPr/>
        </p:nvSpPr>
        <p:spPr>
          <a:xfrm>
            <a:off x="2631187" y="9661615"/>
            <a:ext cx="12028180" cy="17456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l">
              <a:lnSpc>
                <a:spcPct val="90000"/>
              </a:lnSpc>
              <a:spcBef>
                <a:spcPts val="4500"/>
              </a:spcBef>
              <a:defRPr sz="5600"/>
            </a:lvl1pPr>
          </a:lstStyle>
          <a:p>
            <a:r>
              <a:t>&gt;&gt;&gt; African Physics Newsletter</a:t>
            </a:r>
          </a:p>
        </p:txBody>
      </p:sp>
      <p:sp>
        <p:nvSpPr>
          <p:cNvPr id="199" name="(West) African initiative"/>
          <p:cNvSpPr txBox="1"/>
          <p:nvPr/>
        </p:nvSpPr>
        <p:spPr>
          <a:xfrm>
            <a:off x="12812301" y="2419107"/>
            <a:ext cx="10299427" cy="17456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 marL="917829" indent="-917829" algn="l" defTabSz="2413955">
              <a:lnSpc>
                <a:spcPct val="90000"/>
              </a:lnSpc>
              <a:spcBef>
                <a:spcPts val="4400"/>
              </a:spcBef>
              <a:buSzPct val="40000"/>
              <a:buBlip>
                <a:blip r:embed="rId2"/>
              </a:buBlip>
              <a:defRPr sz="7227">
                <a:solidFill>
                  <a:srgbClr val="E22400"/>
                </a:solidFill>
              </a:defRPr>
            </a:lvl1pPr>
          </a:lstStyle>
          <a:p>
            <a:r>
              <a:t>(West) African initiative</a:t>
            </a:r>
          </a:p>
        </p:txBody>
      </p:sp>
      <p:sp>
        <p:nvSpPr>
          <p:cNvPr id="200" name="Keyperson : J. Koulidiati"/>
          <p:cNvSpPr txBox="1"/>
          <p:nvPr/>
        </p:nvSpPr>
        <p:spPr>
          <a:xfrm>
            <a:off x="13934261" y="7797858"/>
            <a:ext cx="10299426" cy="19381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marL="711200" indent="-711200" algn="l">
              <a:lnSpc>
                <a:spcPct val="90000"/>
              </a:lnSpc>
              <a:spcBef>
                <a:spcPts val="4500"/>
              </a:spcBef>
              <a:buSzPct val="40000"/>
              <a:buBlip>
                <a:blip r:embed="rId2"/>
              </a:buBlip>
              <a:defRPr sz="5600"/>
            </a:lvl1pPr>
          </a:lstStyle>
          <a:p>
            <a:r>
              <a:t>Keyperson : J. Koulidiati</a:t>
            </a:r>
          </a:p>
        </p:txBody>
      </p:sp>
      <p:sp>
        <p:nvSpPr>
          <p:cNvPr id="201" name="&gt;&gt;&gt; SOAPHYS / WAPS"/>
          <p:cNvSpPr txBox="1"/>
          <p:nvPr/>
        </p:nvSpPr>
        <p:spPr>
          <a:xfrm>
            <a:off x="14546056" y="9551253"/>
            <a:ext cx="10299426" cy="17456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l">
              <a:lnSpc>
                <a:spcPct val="90000"/>
              </a:lnSpc>
              <a:spcBef>
                <a:spcPts val="4500"/>
              </a:spcBef>
              <a:defRPr sz="5600"/>
            </a:lvl1pPr>
          </a:lstStyle>
          <a:p>
            <a:r>
              <a:t>&gt;&gt;&gt; SOAPHYS / WAPS</a:t>
            </a:r>
          </a:p>
        </p:txBody>
      </p:sp>
      <p:sp>
        <p:nvSpPr>
          <p:cNvPr id="202" name="7 countries from West-Africa"/>
          <p:cNvSpPr txBox="1"/>
          <p:nvPr/>
        </p:nvSpPr>
        <p:spPr>
          <a:xfrm>
            <a:off x="13934261" y="6296367"/>
            <a:ext cx="10299426" cy="12336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marL="711200" indent="-711200" algn="l">
              <a:lnSpc>
                <a:spcPct val="90000"/>
              </a:lnSpc>
              <a:spcBef>
                <a:spcPts val="4500"/>
              </a:spcBef>
              <a:buSzPct val="40000"/>
              <a:buBlip>
                <a:blip r:embed="rId2"/>
              </a:buBlip>
              <a:defRPr sz="5600"/>
            </a:lvl1pPr>
          </a:lstStyle>
          <a:p>
            <a:r>
              <a:t>7 countries from West-Africa</a:t>
            </a:r>
          </a:p>
        </p:txBody>
      </p:sp>
      <p:sp>
        <p:nvSpPr>
          <p:cNvPr id="203" name="Physics in Africa - 18 countries"/>
          <p:cNvSpPr txBox="1"/>
          <p:nvPr/>
        </p:nvSpPr>
        <p:spPr>
          <a:xfrm>
            <a:off x="1916436" y="6265105"/>
            <a:ext cx="11087577" cy="1745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marL="711200" indent="-711200" algn="l">
              <a:lnSpc>
                <a:spcPct val="90000"/>
              </a:lnSpc>
              <a:spcBef>
                <a:spcPts val="4500"/>
              </a:spcBef>
              <a:buSzPct val="40000"/>
              <a:buBlip>
                <a:blip r:embed="rId2"/>
              </a:buBlip>
              <a:defRPr sz="5600"/>
            </a:lvl1pPr>
          </a:lstStyle>
          <a:p>
            <a:r>
              <a:t>Physics in Africa - 18 countries</a:t>
            </a:r>
          </a:p>
        </p:txBody>
      </p:sp>
      <p:sp>
        <p:nvSpPr>
          <p:cNvPr id="204" name="2017"/>
          <p:cNvSpPr txBox="1"/>
          <p:nvPr/>
        </p:nvSpPr>
        <p:spPr>
          <a:xfrm>
            <a:off x="13947981" y="4503870"/>
            <a:ext cx="2407209" cy="9325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711200" indent="-711200" algn="l">
              <a:lnSpc>
                <a:spcPct val="90000"/>
              </a:lnSpc>
              <a:spcBef>
                <a:spcPts val="4500"/>
              </a:spcBef>
              <a:buSzPct val="40000"/>
              <a:buBlip>
                <a:blip r:embed="rId2"/>
              </a:buBlip>
              <a:defRPr sz="5600"/>
            </a:lvl1pPr>
          </a:lstStyle>
          <a:p>
            <a:r>
              <a:t>2017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0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5" presetClass="emph" presetSubtype="0" repeatCount="4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8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8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4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1" dur="1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5" presetClass="emph" presetSubtype="0" repeatCount="4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5" dur="1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" grpId="0" animBg="1" advAuto="0"/>
      <p:bldP spid="196" grpId="0" animBg="1" advAuto="0"/>
      <p:bldP spid="197" grpId="0" animBg="1" advAuto="0"/>
      <p:bldP spid="198" grpId="0" animBg="1" advAuto="0"/>
      <p:bldP spid="198" grpId="1" animBg="1" advAuto="0"/>
      <p:bldP spid="199" grpId="0" animBg="1" advAuto="0"/>
      <p:bldP spid="200" grpId="0" animBg="1" advAuto="0"/>
      <p:bldP spid="201" grpId="0" animBg="1" advAuto="0"/>
      <p:bldP spid="201" grpId="1" animBg="1" advAuto="0"/>
      <p:bldP spid="202" grpId="0" animBg="1" advAuto="0"/>
      <p:bldP spid="203" grpId="0" animBg="1" advAuto="0"/>
      <p:bldP spid="204" grpId="0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OAPHYS / WAPS (1/5)"/>
          <p:cNvSpPr txBox="1">
            <a:spLocks noGrp="1"/>
          </p:cNvSpPr>
          <p:nvPr>
            <p:ph type="title"/>
          </p:nvPr>
        </p:nvSpPr>
        <p:spPr>
          <a:xfrm>
            <a:off x="309984" y="-733961"/>
            <a:ext cx="23764032" cy="327156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56D6"/>
                </a:solidFill>
              </a:defRPr>
            </a:lvl1pPr>
          </a:lstStyle>
          <a:p>
            <a:r>
              <a:t>SOAPHYS / WAPS (1/5)</a:t>
            </a:r>
          </a:p>
        </p:txBody>
      </p:sp>
      <p:sp>
        <p:nvSpPr>
          <p:cNvPr id="207" name="7 countries from West-Africa"/>
          <p:cNvSpPr txBox="1"/>
          <p:nvPr/>
        </p:nvSpPr>
        <p:spPr>
          <a:xfrm>
            <a:off x="2565262" y="1803111"/>
            <a:ext cx="11677465" cy="1562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marL="836422" indent="-836422" algn="l" defTabSz="2170121">
              <a:lnSpc>
                <a:spcPct val="90000"/>
              </a:lnSpc>
              <a:spcBef>
                <a:spcPts val="4000"/>
              </a:spcBef>
              <a:buSzPct val="40000"/>
              <a:buBlip>
                <a:blip r:embed="rId2"/>
              </a:buBlip>
              <a:defRPr sz="6586">
                <a:solidFill>
                  <a:srgbClr val="E22400"/>
                </a:solidFill>
              </a:defRPr>
            </a:lvl1pPr>
          </a:lstStyle>
          <a:p>
            <a:r>
              <a:t>7 countries from West-Africa</a:t>
            </a:r>
          </a:p>
        </p:txBody>
      </p:sp>
      <p:sp>
        <p:nvSpPr>
          <p:cNvPr id="208" name="Benin"/>
          <p:cNvSpPr txBox="1"/>
          <p:nvPr/>
        </p:nvSpPr>
        <p:spPr>
          <a:xfrm>
            <a:off x="3557048" y="3002780"/>
            <a:ext cx="10299426" cy="1344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marL="685800" indent="-685800" algn="l">
              <a:lnSpc>
                <a:spcPct val="90000"/>
              </a:lnSpc>
              <a:spcBef>
                <a:spcPts val="4500"/>
              </a:spcBef>
              <a:buSzPct val="40000"/>
              <a:buBlip>
                <a:blip r:embed="rId2"/>
              </a:buBlip>
              <a:defRPr sz="5400"/>
            </a:lvl1pPr>
          </a:lstStyle>
          <a:p>
            <a:r>
              <a:t>Benin</a:t>
            </a:r>
          </a:p>
        </p:txBody>
      </p:sp>
      <p:sp>
        <p:nvSpPr>
          <p:cNvPr id="209" name="Burkina Faso"/>
          <p:cNvSpPr txBox="1"/>
          <p:nvPr/>
        </p:nvSpPr>
        <p:spPr>
          <a:xfrm>
            <a:off x="3557048" y="3882744"/>
            <a:ext cx="10299426" cy="11856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marL="711200" indent="-711200" algn="l">
              <a:lnSpc>
                <a:spcPct val="90000"/>
              </a:lnSpc>
              <a:spcBef>
                <a:spcPts val="4500"/>
              </a:spcBef>
              <a:buSzPct val="40000"/>
              <a:buBlip>
                <a:blip r:embed="rId2"/>
              </a:buBlip>
              <a:defRPr sz="5600"/>
            </a:lvl1pPr>
          </a:lstStyle>
          <a:p>
            <a:r>
              <a:t>Burkina Faso</a:t>
            </a:r>
          </a:p>
        </p:txBody>
      </p:sp>
      <p:sp>
        <p:nvSpPr>
          <p:cNvPr id="210" name="Côte d’Ivoire"/>
          <p:cNvSpPr txBox="1"/>
          <p:nvPr/>
        </p:nvSpPr>
        <p:spPr>
          <a:xfrm>
            <a:off x="3557048" y="4891027"/>
            <a:ext cx="10299426" cy="1474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marL="711200" indent="-711200" algn="l">
              <a:lnSpc>
                <a:spcPct val="90000"/>
              </a:lnSpc>
              <a:spcBef>
                <a:spcPts val="4500"/>
              </a:spcBef>
              <a:buSzPct val="40000"/>
              <a:buBlip>
                <a:blip r:embed="rId2"/>
              </a:buBlip>
              <a:defRPr sz="5600"/>
            </a:lvl1pPr>
          </a:lstStyle>
          <a:p>
            <a:r>
              <a:t>Côte d’Ivoire</a:t>
            </a:r>
          </a:p>
        </p:txBody>
      </p:sp>
      <p:sp>
        <p:nvSpPr>
          <p:cNvPr id="211" name="Mali"/>
          <p:cNvSpPr txBox="1"/>
          <p:nvPr/>
        </p:nvSpPr>
        <p:spPr>
          <a:xfrm>
            <a:off x="3557048" y="5740590"/>
            <a:ext cx="10299426" cy="13386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marL="711200" indent="-711200" algn="l">
              <a:lnSpc>
                <a:spcPct val="90000"/>
              </a:lnSpc>
              <a:spcBef>
                <a:spcPts val="4500"/>
              </a:spcBef>
              <a:buSzPct val="40000"/>
              <a:buBlip>
                <a:blip r:embed="rId2"/>
              </a:buBlip>
              <a:defRPr sz="5600"/>
            </a:lvl1pPr>
          </a:lstStyle>
          <a:p>
            <a:r>
              <a:t>Mali</a:t>
            </a:r>
          </a:p>
        </p:txBody>
      </p:sp>
      <p:sp>
        <p:nvSpPr>
          <p:cNvPr id="212" name="Niger"/>
          <p:cNvSpPr txBox="1"/>
          <p:nvPr/>
        </p:nvSpPr>
        <p:spPr>
          <a:xfrm>
            <a:off x="3557048" y="6678931"/>
            <a:ext cx="10299426" cy="15738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marL="711200" indent="-711200" algn="l">
              <a:lnSpc>
                <a:spcPct val="90000"/>
              </a:lnSpc>
              <a:spcBef>
                <a:spcPts val="4500"/>
              </a:spcBef>
              <a:buSzPct val="40000"/>
              <a:buBlip>
                <a:blip r:embed="rId2"/>
              </a:buBlip>
              <a:defRPr sz="5600"/>
            </a:lvl1pPr>
          </a:lstStyle>
          <a:p>
            <a:r>
              <a:t>Niger</a:t>
            </a:r>
          </a:p>
        </p:txBody>
      </p:sp>
      <p:sp>
        <p:nvSpPr>
          <p:cNvPr id="213" name="Senegal"/>
          <p:cNvSpPr txBox="1"/>
          <p:nvPr/>
        </p:nvSpPr>
        <p:spPr>
          <a:xfrm>
            <a:off x="3557048" y="7707970"/>
            <a:ext cx="10299426" cy="12930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marL="711200" indent="-711200" algn="l">
              <a:lnSpc>
                <a:spcPct val="90000"/>
              </a:lnSpc>
              <a:spcBef>
                <a:spcPts val="4500"/>
              </a:spcBef>
              <a:buSzPct val="40000"/>
              <a:buBlip>
                <a:blip r:embed="rId2"/>
              </a:buBlip>
              <a:defRPr sz="5600"/>
            </a:lvl1pPr>
          </a:lstStyle>
          <a:p>
            <a:r>
              <a:t>Senegal </a:t>
            </a:r>
          </a:p>
        </p:txBody>
      </p:sp>
      <p:sp>
        <p:nvSpPr>
          <p:cNvPr id="214" name="Togo"/>
          <p:cNvSpPr txBox="1"/>
          <p:nvPr/>
        </p:nvSpPr>
        <p:spPr>
          <a:xfrm>
            <a:off x="3557048" y="8800705"/>
            <a:ext cx="10299426" cy="11264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marL="711200" indent="-711200" algn="l">
              <a:lnSpc>
                <a:spcPct val="90000"/>
              </a:lnSpc>
              <a:spcBef>
                <a:spcPts val="4500"/>
              </a:spcBef>
              <a:buSzPct val="40000"/>
              <a:buBlip>
                <a:blip r:embed="rId2"/>
              </a:buBlip>
              <a:defRPr sz="5600"/>
            </a:lvl1pPr>
          </a:lstStyle>
          <a:p>
            <a:r>
              <a:t>Togo</a:t>
            </a:r>
          </a:p>
        </p:txBody>
      </p:sp>
      <p:sp>
        <p:nvSpPr>
          <p:cNvPr id="215" name="www.soaphys.org"/>
          <p:cNvSpPr txBox="1"/>
          <p:nvPr/>
        </p:nvSpPr>
        <p:spPr>
          <a:xfrm>
            <a:off x="2174129" y="11021346"/>
            <a:ext cx="9056676" cy="11805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1536700" lvl="1" indent="-927100" algn="l">
              <a:lnSpc>
                <a:spcPct val="90000"/>
              </a:lnSpc>
              <a:spcBef>
                <a:spcPts val="4500"/>
              </a:spcBef>
              <a:buSzPct val="40000"/>
              <a:buBlip>
                <a:blip r:embed="rId2"/>
              </a:buBlip>
              <a:defRPr sz="7300">
                <a:solidFill>
                  <a:srgbClr val="E22400"/>
                </a:solidFill>
              </a:defRPr>
            </a:pPr>
            <a:r>
              <a:rPr u="sng">
                <a:hlinkClick r:id="rId3"/>
              </a:rPr>
              <a:t>www.soaphys.org</a:t>
            </a:r>
          </a:p>
        </p:txBody>
      </p:sp>
      <p:sp>
        <p:nvSpPr>
          <p:cNvPr id="216" name="French-speaking countries"/>
          <p:cNvSpPr txBox="1"/>
          <p:nvPr/>
        </p:nvSpPr>
        <p:spPr>
          <a:xfrm>
            <a:off x="2786710" y="9710988"/>
            <a:ext cx="12247119" cy="1192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939800" indent="-939800" algn="l">
              <a:lnSpc>
                <a:spcPct val="90000"/>
              </a:lnSpc>
              <a:spcBef>
                <a:spcPts val="4500"/>
              </a:spcBef>
              <a:buSzPct val="40000"/>
              <a:buBlip>
                <a:blip r:embed="rId2"/>
              </a:buBlip>
              <a:defRPr sz="7400">
                <a:solidFill>
                  <a:srgbClr val="E22400"/>
                </a:solidFill>
              </a:defRPr>
            </a:lvl1pPr>
          </a:lstStyle>
          <a:p>
            <a:r>
              <a:t>French-speaking countries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7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3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4"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8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9" dur="1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" grpId="0" animBg="1" advAuto="0"/>
      <p:bldP spid="208" grpId="0" animBg="1" advAuto="0"/>
      <p:bldP spid="209" grpId="0" animBg="1" advAuto="0"/>
      <p:bldP spid="210" grpId="0" animBg="1" advAuto="0"/>
      <p:bldP spid="211" grpId="0" animBg="1" advAuto="0"/>
      <p:bldP spid="212" grpId="0" animBg="1" advAuto="0"/>
      <p:bldP spid="213" grpId="0" animBg="1" advAuto="0"/>
      <p:bldP spid="214" grpId="0" animBg="1" advAuto="0"/>
      <p:bldP spid="215" grpId="0" animBg="1" advAuto="0"/>
      <p:bldP spid="216" grpId="0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OAPHYS / WAPS (2/5)"/>
          <p:cNvSpPr txBox="1">
            <a:spLocks noGrp="1"/>
          </p:cNvSpPr>
          <p:nvPr>
            <p:ph type="title"/>
          </p:nvPr>
        </p:nvSpPr>
        <p:spPr>
          <a:xfrm>
            <a:off x="309984" y="-733961"/>
            <a:ext cx="23764032" cy="327156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56D6"/>
                </a:solidFill>
              </a:defRPr>
            </a:lvl1pPr>
          </a:lstStyle>
          <a:p>
            <a:r>
              <a:t>SOAPHYS / WAPS (2/5)</a:t>
            </a:r>
          </a:p>
        </p:txBody>
      </p:sp>
      <p:sp>
        <p:nvSpPr>
          <p:cNvPr id="219" name="Yearly congress"/>
          <p:cNvSpPr txBox="1"/>
          <p:nvPr/>
        </p:nvSpPr>
        <p:spPr>
          <a:xfrm>
            <a:off x="2395300" y="1808888"/>
            <a:ext cx="18540737" cy="17456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marL="927100" indent="-927100" algn="l">
              <a:lnSpc>
                <a:spcPct val="90000"/>
              </a:lnSpc>
              <a:spcBef>
                <a:spcPts val="4500"/>
              </a:spcBef>
              <a:buSzPct val="40000"/>
              <a:buBlip>
                <a:blip r:embed="rId2"/>
              </a:buBlip>
              <a:defRPr sz="7300">
                <a:solidFill>
                  <a:srgbClr val="E22400"/>
                </a:solidFill>
              </a:defRPr>
            </a:lvl1pPr>
          </a:lstStyle>
          <a:p>
            <a:r>
              <a:t>Yearly congress</a:t>
            </a:r>
          </a:p>
        </p:txBody>
      </p:sp>
      <p:sp>
        <p:nvSpPr>
          <p:cNvPr id="220" name="2019 : Ouagadougou, Burkina Faso (70 presentations)"/>
          <p:cNvSpPr txBox="1"/>
          <p:nvPr/>
        </p:nvSpPr>
        <p:spPr>
          <a:xfrm>
            <a:off x="3364176" y="3584560"/>
            <a:ext cx="20717999" cy="1944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marL="711200" indent="-711200" algn="l">
              <a:lnSpc>
                <a:spcPct val="90000"/>
              </a:lnSpc>
              <a:spcBef>
                <a:spcPts val="4500"/>
              </a:spcBef>
              <a:buSzPct val="40000"/>
              <a:buBlip>
                <a:blip r:embed="rId2"/>
              </a:buBlip>
              <a:defRPr sz="5600"/>
            </a:lvl1pPr>
          </a:lstStyle>
          <a:p>
            <a:r>
              <a:t>2019 : Ouagadougou, Burkina Faso (70 presentations)</a:t>
            </a:r>
          </a:p>
        </p:txBody>
      </p:sp>
      <p:sp>
        <p:nvSpPr>
          <p:cNvPr id="221" name="2020 : Dakar, Senegal (140 presentations)"/>
          <p:cNvSpPr txBox="1"/>
          <p:nvPr/>
        </p:nvSpPr>
        <p:spPr>
          <a:xfrm>
            <a:off x="3363036" y="4815083"/>
            <a:ext cx="19521680" cy="12253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marL="711200" indent="-711200" algn="l">
              <a:lnSpc>
                <a:spcPct val="90000"/>
              </a:lnSpc>
              <a:spcBef>
                <a:spcPts val="4500"/>
              </a:spcBef>
              <a:buSzPct val="40000"/>
              <a:buBlip>
                <a:blip r:embed="rId2"/>
              </a:buBlip>
              <a:defRPr sz="5600"/>
            </a:lvl1pPr>
          </a:lstStyle>
          <a:p>
            <a:r>
              <a:t>2020 : Dakar, Senegal (140 presentations)</a:t>
            </a:r>
          </a:p>
        </p:txBody>
      </p:sp>
      <p:sp>
        <p:nvSpPr>
          <p:cNvPr id="222" name="2021 : Abidjan, Ivory Coast (new direction; 103 presentations)"/>
          <p:cNvSpPr txBox="1"/>
          <p:nvPr/>
        </p:nvSpPr>
        <p:spPr>
          <a:xfrm>
            <a:off x="3333890" y="6046749"/>
            <a:ext cx="20278844" cy="9652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marL="704088" indent="-704088" algn="l" defTabSz="2413955">
              <a:lnSpc>
                <a:spcPct val="90000"/>
              </a:lnSpc>
              <a:spcBef>
                <a:spcPts val="4400"/>
              </a:spcBef>
              <a:buSzPct val="40000"/>
              <a:buBlip>
                <a:blip r:embed="rId2"/>
              </a:buBlip>
              <a:defRPr sz="5544"/>
            </a:lvl1pPr>
          </a:lstStyle>
          <a:p>
            <a:r>
              <a:t>2021 : Abidjan, Ivory Coast (new direction; 103 presentations)</a:t>
            </a:r>
          </a:p>
        </p:txBody>
      </p:sp>
      <p:sp>
        <p:nvSpPr>
          <p:cNvPr id="223" name="2022 : Lomé, Togo (183 presentations)"/>
          <p:cNvSpPr txBox="1"/>
          <p:nvPr/>
        </p:nvSpPr>
        <p:spPr>
          <a:xfrm>
            <a:off x="3304743" y="7250998"/>
            <a:ext cx="19021952" cy="129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marL="711200" indent="-711200" algn="l">
              <a:lnSpc>
                <a:spcPct val="90000"/>
              </a:lnSpc>
              <a:spcBef>
                <a:spcPts val="4500"/>
              </a:spcBef>
              <a:buSzPct val="40000"/>
              <a:buBlip>
                <a:blip r:embed="rId2"/>
              </a:buBlip>
              <a:defRPr sz="5600"/>
            </a:lvl1pPr>
          </a:lstStyle>
          <a:p>
            <a:r>
              <a:t>2022 : Lomé, Togo (183 presentations)</a:t>
            </a:r>
          </a:p>
        </p:txBody>
      </p:sp>
      <p:sp>
        <p:nvSpPr>
          <p:cNvPr id="224" name="2023 : Bamako, Mali (new direction; 173 presentations)"/>
          <p:cNvSpPr txBox="1"/>
          <p:nvPr/>
        </p:nvSpPr>
        <p:spPr>
          <a:xfrm>
            <a:off x="3304743" y="8521896"/>
            <a:ext cx="18365440" cy="1431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marL="711200" indent="-711200" algn="l">
              <a:lnSpc>
                <a:spcPct val="90000"/>
              </a:lnSpc>
              <a:spcBef>
                <a:spcPts val="4500"/>
              </a:spcBef>
              <a:buSzPct val="40000"/>
              <a:buBlip>
                <a:blip r:embed="rId2"/>
              </a:buBlip>
              <a:defRPr sz="5600"/>
            </a:lvl1pPr>
          </a:lstStyle>
          <a:p>
            <a:r>
              <a:t>2023 : Bamako, Mali (new direction; 173 presentations)</a:t>
            </a:r>
          </a:p>
        </p:txBody>
      </p:sp>
      <p:sp>
        <p:nvSpPr>
          <p:cNvPr id="225" name="Scheduled"/>
          <p:cNvSpPr txBox="1"/>
          <p:nvPr/>
        </p:nvSpPr>
        <p:spPr>
          <a:xfrm>
            <a:off x="16187892" y="9748890"/>
            <a:ext cx="5190501" cy="1554036"/>
          </a:xfrm>
          <a:prstGeom prst="rect">
            <a:avLst/>
          </a:prstGeom>
          <a:ln w="12700">
            <a:miter lim="400000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>
              <a:lnSpc>
                <a:spcPct val="90000"/>
              </a:lnSpc>
              <a:spcBef>
                <a:spcPts val="4500"/>
              </a:spcBef>
              <a:defRPr sz="5600"/>
            </a:pPr>
            <a:r>
              <a:rPr>
                <a:solidFill>
                  <a:srgbClr val="000000"/>
                </a:solidFill>
              </a:rPr>
              <a:t>Scheduled</a:t>
            </a:r>
            <a:r>
              <a:t> </a:t>
            </a:r>
          </a:p>
        </p:txBody>
      </p:sp>
      <p:sp>
        <p:nvSpPr>
          <p:cNvPr id="226" name="2024 : Niamey, Niger"/>
          <p:cNvSpPr txBox="1"/>
          <p:nvPr/>
        </p:nvSpPr>
        <p:spPr>
          <a:xfrm>
            <a:off x="15917293" y="11016044"/>
            <a:ext cx="10299427" cy="717618"/>
          </a:xfrm>
          <a:prstGeom prst="rect">
            <a:avLst/>
          </a:prstGeom>
          <a:ln w="12700">
            <a:miter lim="400000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marL="533400" indent="-533400" algn="l">
              <a:lnSpc>
                <a:spcPct val="90000"/>
              </a:lnSpc>
              <a:spcBef>
                <a:spcPts val="4500"/>
              </a:spcBef>
              <a:buSzPct val="40000"/>
              <a:buBlip>
                <a:blip r:embed="rId2"/>
              </a:buBlip>
              <a:defRPr sz="4200"/>
            </a:lvl1pPr>
          </a:lstStyle>
          <a:p>
            <a:r>
              <a:t>2024 : Niamey, Niger</a:t>
            </a:r>
          </a:p>
        </p:txBody>
      </p:sp>
      <p:sp>
        <p:nvSpPr>
          <p:cNvPr id="227" name="2025 : Cotonou, Benin"/>
          <p:cNvSpPr txBox="1"/>
          <p:nvPr/>
        </p:nvSpPr>
        <p:spPr>
          <a:xfrm>
            <a:off x="15917293" y="11919144"/>
            <a:ext cx="10299427" cy="717618"/>
          </a:xfrm>
          <a:prstGeom prst="rect">
            <a:avLst/>
          </a:prstGeom>
          <a:ln w="12700">
            <a:miter lim="400000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marL="533400" indent="-533400" algn="l">
              <a:lnSpc>
                <a:spcPct val="90000"/>
              </a:lnSpc>
              <a:spcBef>
                <a:spcPts val="4500"/>
              </a:spcBef>
              <a:buSzPct val="40000"/>
              <a:buBlip>
                <a:blip r:embed="rId2"/>
              </a:buBlip>
              <a:defRPr sz="4200"/>
            </a:lvl1pPr>
          </a:lstStyle>
          <a:p>
            <a:r>
              <a:t>2025 : Cotonou, Benin</a:t>
            </a:r>
          </a:p>
        </p:txBody>
      </p:sp>
      <p:sp>
        <p:nvSpPr>
          <p:cNvPr id="228" name="Terminator"/>
          <p:cNvSpPr/>
          <p:nvPr/>
        </p:nvSpPr>
        <p:spPr>
          <a:xfrm>
            <a:off x="15218481" y="9464126"/>
            <a:ext cx="7289629" cy="36448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0"/>
                </a:moveTo>
                <a:cubicBezTo>
                  <a:pt x="2418" y="0"/>
                  <a:pt x="0" y="4835"/>
                  <a:pt x="0" y="10800"/>
                </a:cubicBezTo>
                <a:cubicBezTo>
                  <a:pt x="0" y="16765"/>
                  <a:pt x="2418" y="21600"/>
                  <a:pt x="5400" y="21600"/>
                </a:cubicBezTo>
                <a:lnTo>
                  <a:pt x="16200" y="21600"/>
                </a:lnTo>
                <a:cubicBezTo>
                  <a:pt x="19182" y="21600"/>
                  <a:pt x="21600" y="16765"/>
                  <a:pt x="21600" y="10800"/>
                </a:cubicBezTo>
                <a:cubicBezTo>
                  <a:pt x="21600" y="4835"/>
                  <a:pt x="19182" y="0"/>
                  <a:pt x="16200" y="0"/>
                </a:cubicBezTo>
                <a:lnTo>
                  <a:pt x="5400" y="0"/>
                </a:lnTo>
                <a:close/>
              </a:path>
            </a:pathLst>
          </a:custGeom>
          <a:solidFill>
            <a:srgbClr val="FFFFFF">
              <a:alpha val="22146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7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3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8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" grpId="0" animBg="1" advAuto="0"/>
      <p:bldP spid="220" grpId="0" animBg="1" advAuto="0"/>
      <p:bldP spid="221" grpId="0" animBg="1" advAuto="0"/>
      <p:bldP spid="222" grpId="0" animBg="1" advAuto="0"/>
      <p:bldP spid="223" grpId="0" animBg="1" advAuto="0"/>
      <p:bldP spid="224" grpId="0" animBg="1" advAuto="0"/>
      <p:bldP spid="225" grpId="0" animBg="1" advAuto="0"/>
      <p:bldP spid="226" grpId="0" animBg="1" advAuto="0"/>
      <p:bldP spid="227" grpId="0" animBg="1" advAuto="0"/>
      <p:bldP spid="228" grpId="0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OAPHYS / WAPS (3/5)"/>
          <p:cNvSpPr txBox="1">
            <a:spLocks noGrp="1"/>
          </p:cNvSpPr>
          <p:nvPr>
            <p:ph type="title"/>
          </p:nvPr>
        </p:nvSpPr>
        <p:spPr>
          <a:xfrm>
            <a:off x="309984" y="-733961"/>
            <a:ext cx="23764032" cy="327156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56D6"/>
                </a:solidFill>
              </a:defRPr>
            </a:lvl1pPr>
          </a:lstStyle>
          <a:p>
            <a:r>
              <a:t>SOAPHYS / WAPS (3/5)</a:t>
            </a:r>
          </a:p>
        </p:txBody>
      </p:sp>
      <p:sp>
        <p:nvSpPr>
          <p:cNvPr id="231" name="J. Phys. SOAPHYS / WAPS Physical Journal"/>
          <p:cNvSpPr txBox="1"/>
          <p:nvPr/>
        </p:nvSpPr>
        <p:spPr>
          <a:xfrm>
            <a:off x="2599326" y="2087181"/>
            <a:ext cx="18540737" cy="1745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marL="880744" indent="-880744" algn="l" defTabSz="2316421">
              <a:lnSpc>
                <a:spcPct val="90000"/>
              </a:lnSpc>
              <a:spcBef>
                <a:spcPts val="4200"/>
              </a:spcBef>
              <a:buSzPct val="40000"/>
              <a:buBlip>
                <a:blip r:embed="rId2"/>
              </a:buBlip>
              <a:defRPr sz="6935">
                <a:solidFill>
                  <a:srgbClr val="E22400"/>
                </a:solidFill>
              </a:defRPr>
            </a:lvl1pPr>
          </a:lstStyle>
          <a:p>
            <a:r>
              <a:t>J. Phys. SOAPHYS / WAPS Physical Journal</a:t>
            </a:r>
          </a:p>
        </p:txBody>
      </p:sp>
      <p:sp>
        <p:nvSpPr>
          <p:cNvPr id="232" name="2 numbers / year"/>
          <p:cNvSpPr txBox="1"/>
          <p:nvPr/>
        </p:nvSpPr>
        <p:spPr>
          <a:xfrm>
            <a:off x="3586362" y="3788492"/>
            <a:ext cx="19521679" cy="12253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marL="711200" indent="-711200" algn="l">
              <a:lnSpc>
                <a:spcPct val="90000"/>
              </a:lnSpc>
              <a:spcBef>
                <a:spcPts val="4500"/>
              </a:spcBef>
              <a:buSzPct val="40000"/>
              <a:buBlip>
                <a:blip r:embed="rId2"/>
              </a:buBlip>
              <a:defRPr sz="5600"/>
            </a:lvl1pPr>
          </a:lstStyle>
          <a:p>
            <a:r>
              <a:t>2 numbers / year</a:t>
            </a:r>
          </a:p>
        </p:txBody>
      </p:sp>
      <p:sp>
        <p:nvSpPr>
          <p:cNvPr id="233" name="Indexed"/>
          <p:cNvSpPr txBox="1"/>
          <p:nvPr/>
        </p:nvSpPr>
        <p:spPr>
          <a:xfrm>
            <a:off x="3586362" y="5215427"/>
            <a:ext cx="19521679" cy="12253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marL="711200" indent="-711200" algn="l">
              <a:lnSpc>
                <a:spcPct val="90000"/>
              </a:lnSpc>
              <a:spcBef>
                <a:spcPts val="4500"/>
              </a:spcBef>
              <a:buSzPct val="40000"/>
              <a:buBlip>
                <a:blip r:embed="rId2"/>
              </a:buBlip>
              <a:defRPr sz="5600"/>
            </a:lvl1pPr>
          </a:lstStyle>
          <a:p>
            <a:r>
              <a:t>Indexed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" grpId="0" animBg="1" advAuto="0"/>
      <p:bldP spid="232" grpId="0" animBg="1" advAuto="0"/>
      <p:bldP spid="233" grpId="0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OAPHYS / WAPS (4/5)"/>
          <p:cNvSpPr txBox="1">
            <a:spLocks noGrp="1"/>
          </p:cNvSpPr>
          <p:nvPr>
            <p:ph type="title"/>
          </p:nvPr>
        </p:nvSpPr>
        <p:spPr>
          <a:xfrm>
            <a:off x="309984" y="-733961"/>
            <a:ext cx="23764032" cy="327156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56D6"/>
                </a:solidFill>
              </a:defRPr>
            </a:lvl1pPr>
          </a:lstStyle>
          <a:p>
            <a:r>
              <a:t>SOAPHYS / WAPS (4/5)</a:t>
            </a:r>
          </a:p>
        </p:txBody>
      </p:sp>
      <p:sp>
        <p:nvSpPr>
          <p:cNvPr id="236" name="Rectangle"/>
          <p:cNvSpPr txBox="1"/>
          <p:nvPr/>
        </p:nvSpPr>
        <p:spPr>
          <a:xfrm>
            <a:off x="2344778" y="1479822"/>
            <a:ext cx="10299427" cy="1745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marL="533400" indent="-533400" algn="l" defTabSz="1828754">
              <a:lnSpc>
                <a:spcPct val="90000"/>
              </a:lnSpc>
              <a:spcBef>
                <a:spcPts val="3300"/>
              </a:spcBef>
              <a:buSzPct val="123000"/>
              <a:buChar char="•"/>
              <a:defRPr sz="4200">
                <a:solidFill>
                  <a:srgbClr val="E22400"/>
                </a:solidFill>
              </a:defRPr>
            </a:pPr>
            <a:endParaRPr/>
          </a:p>
        </p:txBody>
      </p:sp>
      <p:sp>
        <p:nvSpPr>
          <p:cNvPr id="237" name="A yearly physics competition"/>
          <p:cNvSpPr txBox="1"/>
          <p:nvPr/>
        </p:nvSpPr>
        <p:spPr>
          <a:xfrm>
            <a:off x="2868365" y="2427148"/>
            <a:ext cx="13010072" cy="19139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marL="927100" indent="-927100" algn="l">
              <a:lnSpc>
                <a:spcPct val="90000"/>
              </a:lnSpc>
              <a:spcBef>
                <a:spcPts val="4500"/>
              </a:spcBef>
              <a:buSzPct val="40000"/>
              <a:buBlip>
                <a:blip r:embed="rId2"/>
              </a:buBlip>
              <a:defRPr sz="7300">
                <a:solidFill>
                  <a:srgbClr val="E22400"/>
                </a:solidFill>
              </a:defRPr>
            </a:lvl1pPr>
          </a:lstStyle>
          <a:p>
            <a:r>
              <a:t>A yearly physics competition</a:t>
            </a:r>
          </a:p>
        </p:txBody>
      </p:sp>
      <p:sp>
        <p:nvSpPr>
          <p:cNvPr id="238" name="High school : final year"/>
          <p:cNvSpPr txBox="1"/>
          <p:nvPr/>
        </p:nvSpPr>
        <p:spPr>
          <a:xfrm>
            <a:off x="3623901" y="4304609"/>
            <a:ext cx="10450859" cy="11660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marL="711200" indent="-711200" algn="l">
              <a:lnSpc>
                <a:spcPct val="90000"/>
              </a:lnSpc>
              <a:spcBef>
                <a:spcPts val="4500"/>
              </a:spcBef>
              <a:buSzPct val="40000"/>
              <a:buBlip>
                <a:blip r:embed="rId2"/>
              </a:buBlip>
              <a:defRPr sz="5600"/>
            </a:lvl1pPr>
          </a:lstStyle>
          <a:p>
            <a:r>
              <a:t>High school : final year</a:t>
            </a:r>
          </a:p>
        </p:txBody>
      </p:sp>
      <p:sp>
        <p:nvSpPr>
          <p:cNvPr id="239" name="Universities : 2d year"/>
          <p:cNvSpPr txBox="1"/>
          <p:nvPr/>
        </p:nvSpPr>
        <p:spPr>
          <a:xfrm>
            <a:off x="3699617" y="6238503"/>
            <a:ext cx="10299427" cy="11719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marL="711200" indent="-711200" algn="l">
              <a:lnSpc>
                <a:spcPct val="90000"/>
              </a:lnSpc>
              <a:spcBef>
                <a:spcPts val="4500"/>
              </a:spcBef>
              <a:buSzPct val="40000"/>
              <a:buBlip>
                <a:blip r:embed="rId2"/>
              </a:buBlip>
              <a:defRPr sz="5600"/>
            </a:lvl1pPr>
          </a:lstStyle>
          <a:p>
            <a:r>
              <a:t>Universities : 2d year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" grpId="0" animBg="1" advAuto="0"/>
      <p:bldP spid="238" grpId="0" animBg="1" advAuto="0"/>
      <p:bldP spid="239" grpId="0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OAPHYS / WAPS (5/5)"/>
          <p:cNvSpPr txBox="1">
            <a:spLocks noGrp="1"/>
          </p:cNvSpPr>
          <p:nvPr>
            <p:ph type="title"/>
          </p:nvPr>
        </p:nvSpPr>
        <p:spPr>
          <a:xfrm>
            <a:off x="309984" y="-733961"/>
            <a:ext cx="23764032" cy="327156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56D6"/>
                </a:solidFill>
              </a:defRPr>
            </a:lvl1pPr>
          </a:lstStyle>
          <a:p>
            <a:r>
              <a:t>SOAPHYS / WAPS (5/5)</a:t>
            </a:r>
          </a:p>
        </p:txBody>
      </p:sp>
      <p:sp>
        <p:nvSpPr>
          <p:cNvPr id="242" name="Coming soon"/>
          <p:cNvSpPr txBox="1"/>
          <p:nvPr/>
        </p:nvSpPr>
        <p:spPr>
          <a:xfrm>
            <a:off x="2882242" y="2644160"/>
            <a:ext cx="6850176" cy="11805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marL="927100" indent="-927100" algn="l">
              <a:lnSpc>
                <a:spcPct val="90000"/>
              </a:lnSpc>
              <a:spcBef>
                <a:spcPts val="4500"/>
              </a:spcBef>
              <a:buSzPct val="40000"/>
              <a:buBlip>
                <a:blip r:embed="rId2"/>
              </a:buBlip>
              <a:defRPr sz="7300">
                <a:gradFill flip="none" rotWithShape="1">
                  <a:gsLst>
                    <a:gs pos="0">
                      <a:schemeClr val="accent1">
                        <a:lumOff val="13543"/>
                      </a:schemeClr>
                    </a:gs>
                    <a:gs pos="100000">
                      <a:srgbClr val="E22400"/>
                    </a:gs>
                  </a:gsLst>
                  <a:lin ang="5400000" scaled="0"/>
                </a:gradFill>
              </a:defRPr>
            </a:lvl1pPr>
          </a:lstStyle>
          <a:p>
            <a:r>
              <a:t>Coming soon</a:t>
            </a:r>
          </a:p>
        </p:txBody>
      </p:sp>
      <p:sp>
        <p:nvSpPr>
          <p:cNvPr id="243" name="SOAPHYS / WAPS research groups"/>
          <p:cNvSpPr txBox="1"/>
          <p:nvPr/>
        </p:nvSpPr>
        <p:spPr>
          <a:xfrm>
            <a:off x="3847630" y="4270485"/>
            <a:ext cx="11798610" cy="16716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marL="682751" indent="-682751" algn="l" defTabSz="2340805">
              <a:lnSpc>
                <a:spcPct val="90000"/>
              </a:lnSpc>
              <a:spcBef>
                <a:spcPts val="4300"/>
              </a:spcBef>
              <a:buSzPct val="40000"/>
              <a:buBlip>
                <a:blip r:embed="rId2"/>
              </a:buBlip>
              <a:defRPr sz="5376"/>
            </a:lvl1pPr>
          </a:lstStyle>
          <a:p>
            <a:r>
              <a:t>SOAPHYS / WAPS research groups</a:t>
            </a:r>
          </a:p>
        </p:txBody>
      </p:sp>
      <p:sp>
        <p:nvSpPr>
          <p:cNvPr id="244" name="Regional physics programs (from high school to university)"/>
          <p:cNvSpPr txBox="1"/>
          <p:nvPr/>
        </p:nvSpPr>
        <p:spPr>
          <a:xfrm>
            <a:off x="3246473" y="8626552"/>
            <a:ext cx="19995287" cy="9325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1320800" lvl="1" indent="-711200" algn="l">
              <a:lnSpc>
                <a:spcPct val="90000"/>
              </a:lnSpc>
              <a:spcBef>
                <a:spcPts val="4500"/>
              </a:spcBef>
              <a:buSzPct val="40000"/>
              <a:buBlip>
                <a:blip r:embed="rId2"/>
              </a:buBlip>
              <a:defRPr sz="5600"/>
            </a:pPr>
            <a:r>
              <a:t>Regional physics programs (from high school to university)</a:t>
            </a:r>
          </a:p>
        </p:txBody>
      </p:sp>
      <p:sp>
        <p:nvSpPr>
          <p:cNvPr id="245" name="Coming later"/>
          <p:cNvSpPr txBox="1"/>
          <p:nvPr/>
        </p:nvSpPr>
        <p:spPr>
          <a:xfrm>
            <a:off x="2809572" y="6987152"/>
            <a:ext cx="7819346" cy="11805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marL="927100" indent="-927100" algn="l">
              <a:lnSpc>
                <a:spcPct val="90000"/>
              </a:lnSpc>
              <a:spcBef>
                <a:spcPts val="4500"/>
              </a:spcBef>
              <a:buSzPct val="40000"/>
              <a:buBlip>
                <a:blip r:embed="rId2"/>
              </a:buBlip>
              <a:defRPr sz="7300">
                <a:gradFill flip="none" rotWithShape="1">
                  <a:gsLst>
                    <a:gs pos="0">
                      <a:schemeClr val="accent1">
                        <a:lumOff val="13543"/>
                      </a:schemeClr>
                    </a:gs>
                    <a:gs pos="100000">
                      <a:srgbClr val="E22400"/>
                    </a:gs>
                  </a:gsLst>
                  <a:lin ang="5400000" scaled="0"/>
                </a:gradFill>
              </a:defRPr>
            </a:lvl1pPr>
          </a:lstStyle>
          <a:p>
            <a:r>
              <a:t>Coming later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10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2" grpId="0" animBg="1" advAuto="0"/>
      <p:bldP spid="243" grpId="0" animBg="1" advAuto="0"/>
      <p:bldP spid="244" grpId="0" animBg="1" advAuto="0"/>
      <p:bldP spid="245" grpId="0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Next Steps"/>
          <p:cNvSpPr txBox="1">
            <a:spLocks noGrp="1"/>
          </p:cNvSpPr>
          <p:nvPr>
            <p:ph type="title"/>
          </p:nvPr>
        </p:nvSpPr>
        <p:spPr>
          <a:xfrm>
            <a:off x="309984" y="-733961"/>
            <a:ext cx="23764032" cy="327156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56D6"/>
                </a:solidFill>
              </a:defRPr>
            </a:lvl1pPr>
          </a:lstStyle>
          <a:p>
            <a:r>
              <a:t>Next Steps</a:t>
            </a:r>
          </a:p>
        </p:txBody>
      </p:sp>
      <p:sp>
        <p:nvSpPr>
          <p:cNvPr id="248" name="Rectangle"/>
          <p:cNvSpPr txBox="1"/>
          <p:nvPr/>
        </p:nvSpPr>
        <p:spPr>
          <a:xfrm>
            <a:off x="2344778" y="1479822"/>
            <a:ext cx="10299427" cy="1745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marL="533400" indent="-533400" algn="l" defTabSz="1828754">
              <a:lnSpc>
                <a:spcPct val="90000"/>
              </a:lnSpc>
              <a:spcBef>
                <a:spcPts val="3300"/>
              </a:spcBef>
              <a:buSzPct val="123000"/>
              <a:buChar char="•"/>
              <a:defRPr sz="4200">
                <a:solidFill>
                  <a:srgbClr val="E22400"/>
                </a:solidFill>
              </a:defRPr>
            </a:pPr>
            <a:endParaRPr/>
          </a:p>
        </p:txBody>
      </p:sp>
      <p:sp>
        <p:nvSpPr>
          <p:cNvPr id="249" name="Collaborations (Africa, extra-Africa)"/>
          <p:cNvSpPr txBox="1"/>
          <p:nvPr/>
        </p:nvSpPr>
        <p:spPr>
          <a:xfrm>
            <a:off x="2839675" y="2687931"/>
            <a:ext cx="20950060" cy="15353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marL="927100" indent="-927100" algn="l">
              <a:lnSpc>
                <a:spcPct val="90000"/>
              </a:lnSpc>
              <a:spcBef>
                <a:spcPts val="4500"/>
              </a:spcBef>
              <a:buSzPct val="40000"/>
              <a:buBlip>
                <a:blip r:embed="rId2"/>
              </a:buBlip>
              <a:defRPr sz="7300">
                <a:solidFill>
                  <a:srgbClr val="E22400"/>
                </a:solidFill>
              </a:defRPr>
            </a:lvl1pPr>
          </a:lstStyle>
          <a:p>
            <a:r>
              <a:t>Collaborations (Africa, extra-Africa)</a:t>
            </a:r>
          </a:p>
        </p:txBody>
      </p:sp>
      <p:sp>
        <p:nvSpPr>
          <p:cNvPr id="250" name="Other physical societies"/>
          <p:cNvSpPr txBox="1"/>
          <p:nvPr/>
        </p:nvSpPr>
        <p:spPr>
          <a:xfrm>
            <a:off x="3789924" y="4417672"/>
            <a:ext cx="10299427" cy="13646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marL="711200" indent="-711200" algn="l">
              <a:lnSpc>
                <a:spcPct val="90000"/>
              </a:lnSpc>
              <a:spcBef>
                <a:spcPts val="4500"/>
              </a:spcBef>
              <a:buSzPct val="40000"/>
              <a:buBlip>
                <a:blip r:embed="rId2"/>
              </a:buBlip>
              <a:defRPr sz="5600"/>
            </a:lvl1pPr>
          </a:lstStyle>
          <a:p>
            <a:r>
              <a:t>Other physical societies</a:t>
            </a:r>
          </a:p>
        </p:txBody>
      </p:sp>
      <p:sp>
        <p:nvSpPr>
          <p:cNvPr id="251" name="US"/>
          <p:cNvSpPr txBox="1"/>
          <p:nvPr/>
        </p:nvSpPr>
        <p:spPr>
          <a:xfrm>
            <a:off x="3789924" y="5752549"/>
            <a:ext cx="10299427" cy="11719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marL="711200" indent="-711200" algn="l">
              <a:lnSpc>
                <a:spcPct val="90000"/>
              </a:lnSpc>
              <a:spcBef>
                <a:spcPts val="4500"/>
              </a:spcBef>
              <a:buSzPct val="40000"/>
              <a:buBlip>
                <a:blip r:embed="rId2"/>
              </a:buBlip>
              <a:defRPr sz="5600"/>
            </a:lvl1pPr>
          </a:lstStyle>
          <a:p>
            <a:r>
              <a:t>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" grpId="0" animBg="1" advAuto="0"/>
      <p:bldP spid="250" grpId="0" animBg="1" advAuto="0"/>
      <p:bldP spid="251" grpId="0" animBg="1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Issues"/>
          <p:cNvSpPr txBox="1">
            <a:spLocks noGrp="1"/>
          </p:cNvSpPr>
          <p:nvPr>
            <p:ph type="title"/>
          </p:nvPr>
        </p:nvSpPr>
        <p:spPr>
          <a:xfrm>
            <a:off x="309984" y="-733961"/>
            <a:ext cx="23764032" cy="327156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56D6"/>
                </a:solidFill>
              </a:defRPr>
            </a:lvl1pPr>
          </a:lstStyle>
          <a:p>
            <a:r>
              <a:t>Issues</a:t>
            </a:r>
          </a:p>
        </p:txBody>
      </p:sp>
      <p:sp>
        <p:nvSpPr>
          <p:cNvPr id="254" name="Rectangle"/>
          <p:cNvSpPr txBox="1"/>
          <p:nvPr/>
        </p:nvSpPr>
        <p:spPr>
          <a:xfrm>
            <a:off x="2344778" y="1479822"/>
            <a:ext cx="10299427" cy="1745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marL="533400" indent="-533400" algn="l" defTabSz="1828754">
              <a:lnSpc>
                <a:spcPct val="90000"/>
              </a:lnSpc>
              <a:spcBef>
                <a:spcPts val="3300"/>
              </a:spcBef>
              <a:buSzPct val="123000"/>
              <a:buChar char="•"/>
              <a:defRPr sz="4200">
                <a:solidFill>
                  <a:srgbClr val="E22400"/>
                </a:solidFill>
              </a:defRPr>
            </a:pPr>
            <a:endParaRPr/>
          </a:p>
        </p:txBody>
      </p:sp>
      <p:sp>
        <p:nvSpPr>
          <p:cNvPr id="255" name="Growth"/>
          <p:cNvSpPr txBox="1"/>
          <p:nvPr/>
        </p:nvSpPr>
        <p:spPr>
          <a:xfrm>
            <a:off x="2981922" y="4006379"/>
            <a:ext cx="4079507" cy="11805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927100" indent="-927100" algn="l">
              <a:lnSpc>
                <a:spcPct val="90000"/>
              </a:lnSpc>
              <a:spcBef>
                <a:spcPts val="4500"/>
              </a:spcBef>
              <a:buSzPct val="40000"/>
              <a:buBlip>
                <a:blip r:embed="rId2"/>
              </a:buBlip>
              <a:defRPr sz="7300">
                <a:solidFill>
                  <a:srgbClr val="E22400"/>
                </a:solidFill>
              </a:defRPr>
            </a:lvl1pPr>
          </a:lstStyle>
          <a:p>
            <a:r>
              <a:t>Growth</a:t>
            </a:r>
          </a:p>
        </p:txBody>
      </p:sp>
      <p:sp>
        <p:nvSpPr>
          <p:cNvPr id="256" name="Nigeria…"/>
          <p:cNvSpPr txBox="1"/>
          <p:nvPr/>
        </p:nvSpPr>
        <p:spPr>
          <a:xfrm>
            <a:off x="12661906" y="4324863"/>
            <a:ext cx="3530953" cy="25553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marL="355600" indent="-355600" algn="l" defTabSz="1219169">
              <a:lnSpc>
                <a:spcPct val="90000"/>
              </a:lnSpc>
              <a:spcBef>
                <a:spcPts val="2200"/>
              </a:spcBef>
              <a:buSzPct val="40000"/>
              <a:buBlip>
                <a:blip r:embed="rId2"/>
              </a:buBlip>
              <a:defRPr sz="2800"/>
            </a:pPr>
            <a:r>
              <a:t>Nigeria</a:t>
            </a:r>
          </a:p>
          <a:p>
            <a:pPr marL="355600" indent="-355600" algn="l" defTabSz="1219169">
              <a:lnSpc>
                <a:spcPct val="90000"/>
              </a:lnSpc>
              <a:spcBef>
                <a:spcPts val="2200"/>
              </a:spcBef>
              <a:buSzPct val="40000"/>
              <a:buBlip>
                <a:blip r:embed="rId2"/>
              </a:buBlip>
              <a:defRPr sz="2800"/>
            </a:pPr>
            <a:r>
              <a:t>Sierra Leone</a:t>
            </a:r>
          </a:p>
          <a:p>
            <a:pPr marL="355600" indent="-355600" algn="l" defTabSz="1219169">
              <a:lnSpc>
                <a:spcPct val="90000"/>
              </a:lnSpc>
              <a:spcBef>
                <a:spcPts val="2200"/>
              </a:spcBef>
              <a:buSzPct val="40000"/>
              <a:buBlip>
                <a:blip r:embed="rId2"/>
              </a:buBlip>
              <a:defRPr sz="2800"/>
            </a:pPr>
            <a:r>
              <a:t>Liberia</a:t>
            </a:r>
          </a:p>
          <a:p>
            <a:pPr marL="355600" indent="-355600" algn="l" defTabSz="1219169">
              <a:lnSpc>
                <a:spcPct val="90000"/>
              </a:lnSpc>
              <a:spcBef>
                <a:spcPts val="2200"/>
              </a:spcBef>
              <a:buSzPct val="40000"/>
              <a:buBlip>
                <a:blip r:embed="rId2"/>
              </a:buBlip>
              <a:defRPr sz="2800"/>
            </a:pPr>
            <a:r>
              <a:t>Capo Verde</a:t>
            </a:r>
          </a:p>
        </p:txBody>
      </p:sp>
      <p:sp>
        <p:nvSpPr>
          <p:cNvPr id="257" name="Gambia…"/>
          <p:cNvSpPr txBox="1"/>
          <p:nvPr/>
        </p:nvSpPr>
        <p:spPr>
          <a:xfrm>
            <a:off x="9004460" y="4412415"/>
            <a:ext cx="2994665" cy="24776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marL="341375" indent="-341375" algn="l" defTabSz="1170402">
              <a:lnSpc>
                <a:spcPct val="90000"/>
              </a:lnSpc>
              <a:spcBef>
                <a:spcPts val="2100"/>
              </a:spcBef>
              <a:buSzPct val="40000"/>
              <a:buBlip>
                <a:blip r:embed="rId2"/>
              </a:buBlip>
              <a:defRPr sz="2688"/>
            </a:pPr>
            <a:r>
              <a:t>Gambia</a:t>
            </a:r>
          </a:p>
          <a:p>
            <a:pPr marL="341375" indent="-341375" algn="l" defTabSz="1170402">
              <a:lnSpc>
                <a:spcPct val="90000"/>
              </a:lnSpc>
              <a:spcBef>
                <a:spcPts val="2100"/>
              </a:spcBef>
              <a:buSzPct val="40000"/>
              <a:buBlip>
                <a:blip r:embed="rId2"/>
              </a:buBlip>
              <a:defRPr sz="2688"/>
            </a:pPr>
            <a:r>
              <a:t>Guinee</a:t>
            </a:r>
          </a:p>
          <a:p>
            <a:pPr marL="341375" indent="-341375" algn="l" defTabSz="1170402">
              <a:lnSpc>
                <a:spcPct val="90000"/>
              </a:lnSpc>
              <a:spcBef>
                <a:spcPts val="2100"/>
              </a:spcBef>
              <a:buSzPct val="40000"/>
              <a:buBlip>
                <a:blip r:embed="rId2"/>
              </a:buBlip>
              <a:defRPr sz="2688"/>
            </a:pPr>
            <a:r>
              <a:t>Bissau Guinee</a:t>
            </a:r>
          </a:p>
          <a:p>
            <a:pPr marL="341375" indent="-341375" algn="l" defTabSz="1170402">
              <a:lnSpc>
                <a:spcPct val="90000"/>
              </a:lnSpc>
              <a:spcBef>
                <a:spcPts val="2100"/>
              </a:spcBef>
              <a:buSzPct val="40000"/>
              <a:buBlip>
                <a:blip r:embed="rId2"/>
              </a:buBlip>
              <a:defRPr sz="2688"/>
            </a:pPr>
            <a:r>
              <a:t>Ghana</a:t>
            </a:r>
          </a:p>
        </p:txBody>
      </p:sp>
      <p:sp>
        <p:nvSpPr>
          <p:cNvPr id="258" name="WAPS research groups"/>
          <p:cNvSpPr txBox="1"/>
          <p:nvPr/>
        </p:nvSpPr>
        <p:spPr>
          <a:xfrm>
            <a:off x="3004095" y="2315650"/>
            <a:ext cx="10635032" cy="11805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927100" indent="-927100" algn="l">
              <a:lnSpc>
                <a:spcPct val="90000"/>
              </a:lnSpc>
              <a:spcBef>
                <a:spcPts val="4500"/>
              </a:spcBef>
              <a:buSzPct val="40000"/>
              <a:buBlip>
                <a:blip r:embed="rId2"/>
              </a:buBlip>
              <a:defRPr sz="7300">
                <a:solidFill>
                  <a:srgbClr val="E22400"/>
                </a:solidFill>
              </a:defRPr>
            </a:lvl1pPr>
          </a:lstStyle>
          <a:p>
            <a:r>
              <a:t>WAPS research groups</a:t>
            </a:r>
          </a:p>
        </p:txBody>
      </p:sp>
      <p:sp>
        <p:nvSpPr>
          <p:cNvPr id="259" name="Funding"/>
          <p:cNvSpPr txBox="1"/>
          <p:nvPr/>
        </p:nvSpPr>
        <p:spPr>
          <a:xfrm>
            <a:off x="3026464" y="7251891"/>
            <a:ext cx="14100389" cy="15353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marL="927100" indent="-927100" algn="l">
              <a:lnSpc>
                <a:spcPct val="90000"/>
              </a:lnSpc>
              <a:spcBef>
                <a:spcPts val="4500"/>
              </a:spcBef>
              <a:buSzPct val="40000"/>
              <a:buBlip>
                <a:blip r:embed="rId2"/>
              </a:buBlip>
              <a:defRPr sz="7300">
                <a:solidFill>
                  <a:srgbClr val="E22400"/>
                </a:solidFill>
              </a:defRPr>
            </a:lvl1pPr>
          </a:lstStyle>
          <a:p>
            <a:r>
              <a:t>Funding</a:t>
            </a:r>
          </a:p>
        </p:txBody>
      </p:sp>
      <p:sp>
        <p:nvSpPr>
          <p:cNvPr id="260" name="Higher Ed ministries"/>
          <p:cNvSpPr txBox="1"/>
          <p:nvPr/>
        </p:nvSpPr>
        <p:spPr>
          <a:xfrm>
            <a:off x="3935657" y="8815057"/>
            <a:ext cx="10299426" cy="13646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marL="711200" indent="-711200" algn="l">
              <a:lnSpc>
                <a:spcPct val="90000"/>
              </a:lnSpc>
              <a:spcBef>
                <a:spcPts val="4500"/>
              </a:spcBef>
              <a:buSzPct val="40000"/>
              <a:buBlip>
                <a:blip r:embed="rId2"/>
              </a:buBlip>
              <a:defRPr sz="5600"/>
            </a:lvl1pPr>
          </a:lstStyle>
          <a:p>
            <a:r>
              <a:t>Higher Ed ministries</a:t>
            </a:r>
          </a:p>
        </p:txBody>
      </p:sp>
      <p:sp>
        <p:nvSpPr>
          <p:cNvPr id="261" name="Companies"/>
          <p:cNvSpPr txBox="1"/>
          <p:nvPr/>
        </p:nvSpPr>
        <p:spPr>
          <a:xfrm>
            <a:off x="3935657" y="10149933"/>
            <a:ext cx="10299426" cy="11719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marL="711200" indent="-711200" algn="l">
              <a:lnSpc>
                <a:spcPct val="90000"/>
              </a:lnSpc>
              <a:spcBef>
                <a:spcPts val="4500"/>
              </a:spcBef>
              <a:buSzPct val="40000"/>
              <a:buBlip>
                <a:blip r:embed="rId2"/>
              </a:buBlip>
              <a:defRPr sz="5600"/>
            </a:lvl1pPr>
          </a:lstStyle>
          <a:p>
            <a:r>
              <a:t>Companies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1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10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10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5" grpId="0" animBg="1" advAuto="0"/>
      <p:bldP spid="256" grpId="0" animBg="1" advAuto="0"/>
      <p:bldP spid="257" grpId="0" animBg="1" advAuto="0"/>
      <p:bldP spid="258" grpId="0" animBg="1" advAuto="0"/>
      <p:bldP spid="259" grpId="0" animBg="1" advAuto="0"/>
      <p:bldP spid="260" grpId="0" animBg="1" advAuto="0"/>
      <p:bldP spid="261" grpId="0" animBg="1" advAuto="0"/>
    </p:bldLst>
  </p:timing>
</p:sld>
</file>

<file path=ppt/theme/theme1.xml><?xml version="1.0" encoding="utf-8"?>
<a:theme xmlns:a="http://schemas.openxmlformats.org/drawingml/2006/main" name="32_DynamicDark">
  <a:themeElements>
    <a:clrScheme name="32_DynamicDark">
      <a:dk1>
        <a:srgbClr val="BE00FF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32_DynamicDark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32_DynamicDar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32_DynamicDark">
  <a:themeElements>
    <a:clrScheme name="32_DynamicDar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32_DynamicDark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32_DynamicDar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Custom</PresentationFormat>
  <Slides>14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32_DynamicDark</vt:lpstr>
      <vt:lpstr>PowerPoint Presentation</vt:lpstr>
      <vt:lpstr>Once Upon a Time…</vt:lpstr>
      <vt:lpstr>SOAPHYS / WAPS (1/5)</vt:lpstr>
      <vt:lpstr>SOAPHYS / WAPS (2/5)</vt:lpstr>
      <vt:lpstr>SOAPHYS / WAPS (3/5)</vt:lpstr>
      <vt:lpstr>SOAPHYS / WAPS (4/5)</vt:lpstr>
      <vt:lpstr>SOAPHYS / WAPS (5/5)</vt:lpstr>
      <vt:lpstr>Next Steps</vt:lpstr>
      <vt:lpstr>Issues</vt:lpstr>
      <vt:lpstr>Final words</vt:lpstr>
      <vt:lpstr>PowerPoint Presentation</vt:lpstr>
      <vt:lpstr>PowerPoint Presentation</vt:lpstr>
      <vt:lpstr>PowerPoint Presentation</vt:lpstr>
      <vt:lpstr>Thank You 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oumar.ka@ucad.edu.sn</cp:lastModifiedBy>
  <cp:revision>1</cp:revision>
  <dcterms:modified xsi:type="dcterms:W3CDTF">2024-07-08T15:08:41Z</dcterms:modified>
</cp:coreProperties>
</file>